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tags/tag8.xml" ContentType="application/vnd.openxmlformats-officedocument.presentationml.tags+xml"/>
  <Override PartName="/ppt/tags/tag140.xml" ContentType="application/vnd.openxmlformats-officedocument.presentationml.tags+xml"/>
  <Override PartName="/ppt/tags/tag238.xml" ContentType="application/vnd.openxmlformats-officedocument.presentationml.tags+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85.xml" ContentType="application/vnd.openxmlformats-officedocument.presentationml.notesSlide+xml"/>
  <Override PartName="/ppt/notesSlides/notesSlide141.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tags/tag216.xml" ContentType="application/vnd.openxmlformats-officedocument.presentationml.tags+xml"/>
  <Default Extension="xml" ContentType="application/xml"/>
  <Override PartName="/ppt/slides/slide50.xml" ContentType="application/vnd.openxmlformats-officedocument.presentationml.slide+xml"/>
  <Override PartName="/ppt/notesSlides/notesSlide16.xml" ContentType="application/vnd.openxmlformats-officedocument.presentationml.notesSlide+xml"/>
  <Override PartName="/ppt/tags/tag38.xml" ContentType="application/vnd.openxmlformats-officedocument.presentationml.tags+xml"/>
  <Override PartName="/ppt/tags/tag85.xml" ContentType="application/vnd.openxmlformats-officedocument.presentationml.tags+xml"/>
  <Override PartName="/ppt/notesSlides/notesSlide63.xml" ContentType="application/vnd.openxmlformats-officedocument.presentationml.notesSlide+xml"/>
  <Override PartName="/ppt/tags/tag16.xml" ContentType="application/vnd.openxmlformats-officedocument.presentationml.tags+xml"/>
  <Override PartName="/ppt/notesSlides/notesSlide41.xml" ContentType="application/vnd.openxmlformats-officedocument.presentationml.notesSlide+xml"/>
  <Override PartName="/ppt/tags/tag63.xml" ContentType="application/vnd.openxmlformats-officedocument.presentationml.tags+xml"/>
  <Override PartName="/ppt/tags/tag178.xml" ContentType="application/vnd.openxmlformats-officedocument.presentationml.tags+xml"/>
  <Override PartName="/ppt/tags/tag109.xml" ContentType="application/vnd.openxmlformats-officedocument.presentationml.tags+xml"/>
  <Override PartName="/ppt/tags/tag156.xml" ContentType="application/vnd.openxmlformats-officedocument.presentationml.tags+xml"/>
  <Override PartName="/ppt/slides/slide136.xml" ContentType="application/vnd.openxmlformats-officedocument.presentationml.slide+xml"/>
  <Override PartName="/ppt/notesSlides/notesSlide7.xml" ContentType="application/vnd.openxmlformats-officedocument.presentationml.notesSlide+xml"/>
  <Default Extension="xlsx" ContentType="application/vnd.openxmlformats-officedocument.spreadsheetml.sheet"/>
  <Override PartName="/ppt/tags/tag41.xml" ContentType="application/vnd.openxmlformats-officedocument.presentationml.tags+xml"/>
  <Override PartName="/ppt/charts/chart3.xml" ContentType="application/vnd.openxmlformats-officedocument.drawingml.chart+xml"/>
  <Override PartName="/ppt/slides/slide88.xml" ContentType="application/vnd.openxmlformats-officedocument.presentationml.slide+xml"/>
  <Override PartName="/ppt/tags/tag134.xml" ContentType="application/vnd.openxmlformats-officedocument.presentationml.tags+xml"/>
  <Override PartName="/ppt/tags/tag181.xml" ContentType="application/vnd.openxmlformats-officedocument.presentationml.tags+xml"/>
  <Override PartName="/ppt/notesSlides/notesSlide135.xml" ContentType="application/vnd.openxmlformats-officedocument.presentationml.notesSlid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Default Extension="png" ContentType="image/png"/>
  <Override PartName="/ppt/tags/tag112.xml" ContentType="application/vnd.openxmlformats-officedocument.presentationml.tags+xml"/>
  <Override PartName="/ppt/notesSlides/notesSlide79.xml" ContentType="application/vnd.openxmlformats-officedocument.presentationml.notesSlide+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notesSlides/notesSlide57.xml" ContentType="application/vnd.openxmlformats-officedocument.presentationml.notesSlide+xml"/>
  <Override PartName="/ppt/notesSlides/notesSlide113.xml" ContentType="application/vnd.openxmlformats-officedocument.presentationml.notesSlide+xml"/>
  <Override PartName="/ppt/slides/slide44.xml" ContentType="application/vnd.openxmlformats-officedocument.presentationml.slide+xml"/>
  <Override PartName="/ppt/slides/slide91.xml" ContentType="application/vnd.openxmlformats-officedocument.presentationml.slide+xml"/>
  <Override PartName="/ppt/tags/tag235.xml" ContentType="application/vnd.openxmlformats-officedocument.presentationml.tags+xml"/>
  <Override PartName="/ppt/slides/slide22.xml" ContentType="application/vnd.openxmlformats-officedocument.presentationml.slide+xml"/>
  <Override PartName="/ppt/notesSlides/notesSlide35.xml" ContentType="application/vnd.openxmlformats-officedocument.presentationml.notesSlide+xml"/>
  <Override PartName="/ppt/tags/tag57.xml" ContentType="application/vnd.openxmlformats-officedocument.presentationml.tags+xml"/>
  <Override PartName="/ppt/notesSlides/notesSlide82.xml" ContentType="application/vnd.openxmlformats-officedocument.presentationml.notesSlide+xml"/>
  <Override PartName="/ppt/tags/tag213.xml" ContentType="application/vnd.openxmlformats-officedocument.presentationml.tags+xml"/>
  <Override PartName="/ppt/notesSlides/notesSlide13.xml" ContentType="application/vnd.openxmlformats-officedocument.presentationml.notesSlide+xml"/>
  <Override PartName="/ppt/tags/tag35.xml" ContentType="application/vnd.openxmlformats-officedocument.presentationml.tags+xml"/>
  <Override PartName="/ppt/tags/tag82.xml" ContentType="application/vnd.openxmlformats-officedocument.presentationml.tags+xml"/>
  <Override PartName="/ppt/notesSlides/notesSlide60.xml" ContentType="application/vnd.openxmlformats-officedocument.presentationml.notesSlide+xml"/>
  <Override PartName="/ppt/tags/tag197.xml" ContentType="application/vnd.openxmlformats-officedocument.presentationml.tags+xml"/>
  <Override PartName="/ppt/tags/tag128.xml" ContentType="application/vnd.openxmlformats-officedocument.presentationml.tags+xml"/>
  <Override PartName="/ppt/tags/tag175.xml" ContentType="application/vnd.openxmlformats-officedocument.presentationml.tags+xml"/>
  <Override PartName="/ppt/notesSlides/notesSlide129.xml" ContentType="application/vnd.openxmlformats-officedocument.presentationml.notesSlide+xml"/>
  <Override PartName="/ppt/slides/slide108.xml" ContentType="application/vnd.openxmlformats-officedocument.presentationml.slide+xml"/>
  <Override PartName="/ppt/tags/tag13.xml" ContentType="application/vnd.openxmlformats-officedocument.presentationml.tags+xml"/>
  <Override PartName="/ppt/tags/tag60.xml" ContentType="application/vnd.openxmlformats-officedocument.presentationml.tags+xml"/>
  <Override PartName="/ppt/notesSlides/notesSlide4.xml" ContentType="application/vnd.openxmlformats-officedocument.presentationml.notesSlide+xml"/>
  <Override PartName="/ppt/tags/tag106.xml" ContentType="application/vnd.openxmlformats-officedocument.presentationml.tags+xml"/>
  <Override PartName="/ppt/tags/tag153.xml" ContentType="application/vnd.openxmlformats-officedocument.presentationml.tags+xml"/>
  <Override PartName="/ppt/notesSlides/notesSlide107.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tags/tag131.xml" ContentType="application/vnd.openxmlformats-officedocument.presentationml.tags+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tags/tag229.xml" ContentType="application/vnd.openxmlformats-officedocument.presentationml.tags+xml"/>
  <Override PartName="/ppt/slides/slide111.xml" ContentType="application/vnd.openxmlformats-officedocument.presentationml.slide+xml"/>
  <Override PartName="/ppt/notesSlides/notesSlide29.xml" ContentType="application/vnd.openxmlformats-officedocument.presentationml.notesSlide+xml"/>
  <Override PartName="/ppt/tags/tag98.xml" ContentType="application/vnd.openxmlformats-officedocument.presentationml.tags+xml"/>
  <Override PartName="/ppt/notesSlides/notesSlide76.xml" ContentType="application/vnd.openxmlformats-officedocument.presentationml.notesSlide+xml"/>
  <Override PartName="/ppt/tags/tag207.xml" ContentType="application/vnd.openxmlformats-officedocument.presentationml.tags+xml"/>
  <Override PartName="/ppt/slides/slide16.xml" ContentType="application/vnd.openxmlformats-officedocument.presentationml.slide+xml"/>
  <Override PartName="/ppt/slides/slide63.xml" ContentType="application/vnd.openxmlformats-officedocument.presentationml.slide+xml"/>
  <Override PartName="/ppt/tags/tag2.xml" ContentType="application/vnd.openxmlformats-officedocument.presentationml.tags+xml"/>
  <Override PartName="/ppt/notesSlides/notesSlide110.xml" ContentType="application/vnd.openxmlformats-officedocument.presentationml.notesSlide+xml"/>
  <Override PartName="/ppt/slides/slide41.xml" ContentType="application/vnd.openxmlformats-officedocument.presentationml.slide+xml"/>
  <Override PartName="/ppt/tags/tag29.xml" ContentType="application/vnd.openxmlformats-officedocument.presentationml.tags+xml"/>
  <Override PartName="/ppt/tags/tag76.xml" ContentType="application/vnd.openxmlformats-officedocument.presentationml.tags+xml"/>
  <Override PartName="/ppt/notesSlides/notesSlide54.xml" ContentType="application/vnd.openxmlformats-officedocument.presentationml.notesSlide+xml"/>
  <Override PartName="/ppt/tags/tag232.xml" ContentType="application/vnd.openxmlformats-officedocument.presentationml.tags+xml"/>
  <Override PartName="/ppt/notesSlides/notesSlide32.xml" ContentType="application/vnd.openxmlformats-officedocument.presentationml.notesSlide+xml"/>
  <Override PartName="/ppt/tags/tag54.xml" ContentType="application/vnd.openxmlformats-officedocument.presentationml.tags+xml"/>
  <Override PartName="/ppt/tags/tag169.xml" ContentType="application/vnd.openxmlformats-officedocument.presentationml.tags+xml"/>
  <Override PartName="/ppt/tags/tag210.xml" ContentType="application/vnd.openxmlformats-officedocument.presentationml.tags+xml"/>
  <Override PartName="/ppt/tags/tag147.xml" ContentType="application/vnd.openxmlformats-officedocument.presentationml.tags+xml"/>
  <Override PartName="/ppt/tags/tag194.xml" ContentType="application/vnd.openxmlformats-officedocument.presentationml.tags+xml"/>
  <Override PartName="/ppt/slides/slide7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tags/tag10.xml" ContentType="application/vnd.openxmlformats-officedocument.presentationml.tags+xml"/>
  <Override PartName="/ppt/tags/tag125.xml" ContentType="application/vnd.openxmlformats-officedocument.presentationml.tags+xml"/>
  <Override PartName="/ppt/tags/tag172.xml" ContentType="application/vnd.openxmlformats-officedocument.presentationml.tags+xml"/>
  <Override PartName="/ppt/notesSlides/notesSlide126.xml" ContentType="application/vnd.openxmlformats-officedocument.presentationml.notesSlide+xml"/>
  <Override PartName="/ppt/slides/slide57.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tags/tag103.xml" ContentType="application/vnd.openxmlformats-officedocument.presentationml.tags+xml"/>
  <Override PartName="/ppt/tags/tag150.xml" ContentType="application/vnd.openxmlformats-officedocument.presentationml.tags+xml"/>
  <Override PartName="/ppt/notesSlides/notesSlide104.xml" ContentType="application/vnd.openxmlformats-officedocument.presentationml.notesSlide+xml"/>
  <Override PartName="/ppt/slides/slide130.xml" ContentType="application/vnd.openxmlformats-officedocument.presentationml.slide+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tags/tag226.xml" ContentType="application/vnd.openxmlformats-officedocument.presentationml.tags+xml"/>
  <Override PartName="/ppt/slides/slide35.xml" ContentType="application/vnd.openxmlformats-officedocument.presentationml.slide+xml"/>
  <Override PartName="/ppt/slides/slide82.xml" ContentType="application/vnd.openxmlformats-officedocument.presentationml.slide+xml"/>
  <Override PartName="/ppt/slides/slide13.xml" ContentType="application/vnd.openxmlformats-officedocument.presentationml.slide+xml"/>
  <Override PartName="/ppt/slides/slide60.xml" ContentType="application/vnd.openxmlformats-officedocument.presentationml.slide+xml"/>
  <Override PartName="/ppt/notesSlides/notesSlide26.xml" ContentType="application/vnd.openxmlformats-officedocument.presentationml.notesSlide+xml"/>
  <Override PartName="/ppt/tags/tag48.xml" ContentType="application/vnd.openxmlformats-officedocument.presentationml.tags+xml"/>
  <Override PartName="/ppt/tags/tag95.xml" ContentType="application/vnd.openxmlformats-officedocument.presentationml.tags+xml"/>
  <Override PartName="/ppt/notesSlides/notesSlide73.xml" ContentType="application/vnd.openxmlformats-officedocument.presentationml.notesSlide+xml"/>
  <Override PartName="/ppt/tags/tag188.xml" ContentType="application/vnd.openxmlformats-officedocument.presentationml.tags+xml"/>
  <Override PartName="/ppt/tags/tag204.xml" ContentType="application/vnd.openxmlformats-officedocument.presentationml.tags+xml"/>
  <Override PartName="/ppt/tags/tag26.xml" ContentType="application/vnd.openxmlformats-officedocument.presentationml.tags+xml"/>
  <Override PartName="/ppt/tags/tag73.xml" ContentType="application/vnd.openxmlformats-officedocument.presentationml.tags+xml"/>
  <Override PartName="/ppt/notesSlides/notesSlide51.xml" ContentType="application/vnd.openxmlformats-officedocument.presentationml.notesSlide+xml"/>
  <Override PartName="/ppt/tags/tag119.xml" ContentType="application/vnd.openxmlformats-officedocument.presentationml.tags+xml"/>
  <Override PartName="/ppt/tags/tag166.xml" ContentType="application/vnd.openxmlformats-officedocument.presentationml.tags+xml"/>
  <Override PartName="/ppt/slides/slide98.xml" ContentType="application/vnd.openxmlformats-officedocument.presentationml.slide+xml"/>
  <Override PartName="/ppt/slides/slide146.xml" ContentType="application/vnd.openxmlformats-officedocument.presentationml.slide+xml"/>
  <Override PartName="/ppt/tags/tag51.xml" ContentType="application/vnd.openxmlformats-officedocument.presentationml.tags+xml"/>
  <Override PartName="/ppt/slides/slide87.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charts/chart2.xml" ContentType="application/vnd.openxmlformats-officedocument.drawingml.chart+xml"/>
  <Override PartName="/ppt/notesSlides/notesSlide89.xml" ContentType="application/vnd.openxmlformats-officedocument.presentationml.notesSlide+xml"/>
  <Override PartName="/ppt/tags/tag133.xml" ContentType="application/vnd.openxmlformats-officedocument.presentationml.tags+xml"/>
  <Override PartName="/ppt/tags/tag144.xml" ContentType="application/vnd.openxmlformats-officedocument.presentationml.tags+xml"/>
  <Override PartName="/ppt/tags/tag180.xml" ContentType="application/vnd.openxmlformats-officedocument.presentationml.tags+xml"/>
  <Override PartName="/ppt/tags/tag191.xml" ContentType="application/vnd.openxmlformats-officedocument.presentationml.tags+xml"/>
  <Override PartName="/ppt/notesSlides/notesSlide145.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tags/tag122.xml" ContentType="application/vnd.openxmlformats-officedocument.presentationml.tags+xml"/>
  <Override PartName="/ppt/notesSlides/notesSlide123.xml" ContentType="application/vnd.openxmlformats-officedocument.presentationml.notesSlide+xml"/>
  <Override PartName="/ppt/tags/tag209.xml" ContentType="application/vnd.openxmlformats-officedocument.presentationml.tags+xml"/>
  <Override PartName="/ppt/notesSlides/notesSlide134.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tags/tag4.xml" ContentType="application/vnd.openxmlformats-officedocument.presentationml.tags+xml"/>
  <Override PartName="/ppt/tags/tag89.xml" ContentType="application/vnd.openxmlformats-officedocument.presentationml.tags+xml"/>
  <Override PartName="/ppt/notesSlides/notesSlide67.xml" ContentType="application/vnd.openxmlformats-officedocument.presentationml.notesSlide+xml"/>
  <Override PartName="/ppt/tags/tag111.xml" ContentType="application/vnd.openxmlformats-officedocument.presentationml.tags+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tags/tag78.xml" ContentType="application/vnd.openxmlformats-officedocument.presentationml.tags+xml"/>
  <Override PartName="/ppt/notesSlides/notesSlide56.xml" ContentType="application/vnd.openxmlformats-officedocument.presentationml.notesSlide+xml"/>
  <Override PartName="/ppt/tags/tag100.xml" ContentType="application/vnd.openxmlformats-officedocument.presentationml.tags+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tags/tag234.xml" ContentType="application/vnd.openxmlformats-officedocument.presentationml.tags+xml"/>
  <Override PartName="/ppt/slides/slide32.xml" ContentType="application/vnd.openxmlformats-officedocument.presentationml.slide+xml"/>
  <Override PartName="/ppt/notesSlides/notesSlide34.xml" ContentType="application/vnd.openxmlformats-officedocument.presentationml.notesSlide+xml"/>
  <Override PartName="/ppt/tags/tag56.xml" ContentType="application/vnd.openxmlformats-officedocument.presentationml.tags+xml"/>
  <Override PartName="/ppt/tags/tag67.xml" ContentType="application/vnd.openxmlformats-officedocument.presentationml.tags+xml"/>
  <Override PartName="/ppt/notesSlides/notesSlide81.xml" ContentType="application/vnd.openxmlformats-officedocument.presentationml.notesSlide+xml"/>
  <Override PartName="/ppt/tags/tag223.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tags/tag45.xml" ContentType="application/vnd.openxmlformats-officedocument.presentationml.tags+xml"/>
  <Override PartName="/ppt/tags/tag92.xml" ContentType="application/vnd.openxmlformats-officedocument.presentationml.tags+xml"/>
  <Override PartName="/ppt/notesSlides/notesSlide70.xml" ContentType="application/vnd.openxmlformats-officedocument.presentationml.notesSlide+xml"/>
  <Override PartName="/ppt/tags/tag149.xml" ContentType="application/vnd.openxmlformats-officedocument.presentationml.tags+xml"/>
  <Override PartName="/ppt/tags/tag196.xml" ContentType="application/vnd.openxmlformats-officedocument.presentationml.tags+xml"/>
  <Override PartName="/ppt/tags/tag201.xml" ContentType="application/vnd.openxmlformats-officedocument.presentationml.tags+xml"/>
  <Override PartName="/ppt/tags/tag212.xml" ContentType="application/vnd.openxmlformats-officedocument.presentationml.tags+xml"/>
  <Override PartName="/docProps/custom.xml" ContentType="application/vnd.openxmlformats-officedocument.custom-properties+xml"/>
  <Override PartName="/ppt/slides/slide129.xml" ContentType="application/vnd.openxmlformats-officedocument.presentationml.slide+xml"/>
  <Override PartName="/ppt/notesSlides/notesSlide12.xml" ContentType="application/vnd.openxmlformats-officedocument.presentationml.notesSlide+xml"/>
  <Override PartName="/ppt/tags/tag34.xml" ContentType="application/vnd.openxmlformats-officedocument.presentationml.tags+xml"/>
  <Override PartName="/ppt/tags/tag81.xml" ContentType="application/vnd.openxmlformats-officedocument.presentationml.tags+xml"/>
  <Override PartName="/ppt/charts/chart7.xml" ContentType="application/vnd.openxmlformats-officedocument.drawingml.chart+xml"/>
  <Override PartName="/ppt/tags/tag138.xml" ContentType="application/vnd.openxmlformats-officedocument.presentationml.tags+xml"/>
  <Override PartName="/ppt/tags/tag185.xml" ContentType="application/vnd.openxmlformats-officedocument.presentationml.tags+xml"/>
  <Override PartName="/ppt/notesSlides/notesSlide139.xml" ContentType="application/vnd.openxmlformats-officedocument.presentationml.notesSlide+xml"/>
  <Override PartName="/ppt/slides/slide118.xml" ContentType="application/vnd.openxmlformats-officedocument.presentationml.slide+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tags/tag174.xml" ContentType="application/vnd.openxmlformats-officedocument.presentationml.tags+xml"/>
  <Override PartName="/ppt/notesSlides/notesSlide128.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tags/tag152.xml" ContentType="application/vnd.openxmlformats-officedocument.presentationml.tag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tags/tag141.xml" ContentType="application/vnd.openxmlformats-officedocument.presentationml.tags+xml"/>
  <Override PartName="/ppt/notesSlides/notesSlide97.xml" ContentType="application/vnd.openxmlformats-officedocument.presentationml.notesSlide+xml"/>
  <Override PartName="/ppt/tags/tag228.xml" ContentType="application/vnd.openxmlformats-officedocument.presentationml.tags+xml"/>
  <Override PartName="/ppt/notesSlides/notesSlide142.xml" ContentType="application/vnd.openxmlformats-officedocument.presentationml.notesSlide+xml"/>
  <Override PartName="/ppt/tags/tag239.xml" ContentType="application/vnd.openxmlformats-officedocument.presentationml.tags+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tags/tag130.xml" ContentType="application/vnd.openxmlformats-officedocument.presentationml.tags+xml"/>
  <Override PartName="/ppt/tags/tag217.xml" ContentType="application/vnd.openxmlformats-officedocument.presentationml.tags+xml"/>
  <Override PartName="/ppt/notesSlides/notesSlide131.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tags/tag39.xml" ContentType="application/vnd.openxmlformats-officedocument.presentationml.tags+xml"/>
  <Override PartName="/ppt/notesSlides/notesSlide28.xml" ContentType="application/vnd.openxmlformats-officedocument.presentationml.notesSlide+xml"/>
  <Override PartName="/ppt/tags/tag86.xml" ContentType="application/vnd.openxmlformats-officedocument.presentationml.tags+xml"/>
  <Override PartName="/ppt/notesSlides/notesSlide64.xml" ContentType="application/vnd.openxmlformats-officedocument.presentationml.notesSlide+xml"/>
  <Override PartName="/ppt/tags/tag97.xml" ContentType="application/vnd.openxmlformats-officedocument.presentationml.tags+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tags/tag206.xml" ContentType="application/vnd.openxmlformats-officedocument.presentationml.tags+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tags/tag75.xml" ContentType="application/vnd.openxmlformats-officedocument.presentationml.tags+xml"/>
  <Override PartName="/ppt/notesSlides/notesSlide53.xml" ContentType="application/vnd.openxmlformats-officedocument.presentationml.notesSlide+xml"/>
  <Override PartName="/ppt/tags/tag179.xml" ContentType="application/vnd.openxmlformats-officedocument.presentationml.tags+xml"/>
  <Override PartName="/ppt/tags/tag231.xml" ContentType="application/vnd.openxmlformats-officedocument.presentationml.tags+xml"/>
  <Override PartName="/ppt/slides/slide40.xml" ContentType="application/vnd.openxmlformats-officedocument.presentationml.slide+xml"/>
  <Override PartName="/ppt/tags/tag17.xml" ContentType="application/vnd.openxmlformats-officedocument.presentationml.tags+xml"/>
  <Override PartName="/ppt/notesSlides/notesSlide42.xml" ContentType="application/vnd.openxmlformats-officedocument.presentationml.notesSlide+xml"/>
  <Override PartName="/ppt/tags/tag64.xml" ContentType="application/vnd.openxmlformats-officedocument.presentationml.tags+xml"/>
  <Override PartName="/ppt/tags/tag168.xml" ContentType="application/vnd.openxmlformats-officedocument.presentationml.tags+xml"/>
  <Override PartName="/ppt/tags/tag220.xml" ContentType="application/vnd.openxmlformats-officedocument.presentationml.tags+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53.xml" ContentType="application/vnd.openxmlformats-officedocument.presentationml.tags+xml"/>
  <Default Extension="vml" ContentType="application/vnd.openxmlformats-officedocument.vmlDrawing"/>
  <Override PartName="/ppt/tags/tag157.xml" ContentType="application/vnd.openxmlformats-officedocument.presentationml.tags+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tags/tag31.xml" ContentType="application/vnd.openxmlformats-officedocument.presentationml.tags+xml"/>
  <Override PartName="/ppt/tags/tag42.xml" ContentType="application/vnd.openxmlformats-officedocument.presentationml.tags+xml"/>
  <Override PartName="/ppt/charts/chart4.xml" ContentType="application/vnd.openxmlformats-officedocument.drawingml.chart+xml"/>
  <Override PartName="/ppt/tags/tag135.xml" ContentType="application/vnd.openxmlformats-officedocument.presentationml.tags+xml"/>
  <Override PartName="/ppt/tags/tag146.xml" ContentType="application/vnd.openxmlformats-officedocument.presentationml.tags+xml"/>
  <Override PartName="/ppt/tags/tag182.xml" ContentType="application/vnd.openxmlformats-officedocument.presentationml.tags+xml"/>
  <Override PartName="/ppt/tags/tag193.xml" ContentType="application/vnd.openxmlformats-officedocument.presentationml.tags+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tags/tag20.xml" ContentType="application/vnd.openxmlformats-officedocument.presentationml.tags+xml"/>
  <Override PartName="/ppt/tags/tag124.xml" ContentType="application/vnd.openxmlformats-officedocument.presentationml.tags+xml"/>
  <Override PartName="/ppt/tags/tag171.xml" ContentType="application/vnd.openxmlformats-officedocument.presentationml.tags+xml"/>
  <Override PartName="/ppt/notesSlides/notesSlide125.xml" ContentType="application/vnd.openxmlformats-officedocument.presentationml.notesSlide+xml"/>
  <Override PartName="/ppt/notesSlides/notesSlide136.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tags/tag6.xml" ContentType="application/vnd.openxmlformats-officedocument.presentationml.tags+xml"/>
  <Override PartName="/ppt/notesSlides/notesSlide69.xml" ContentType="application/vnd.openxmlformats-officedocument.presentationml.notesSlide+xml"/>
  <Override PartName="/ppt/tags/tag113.xml" ContentType="application/vnd.openxmlformats-officedocument.presentationml.tags+xml"/>
  <Override PartName="/ppt/tags/tag160.xml" ContentType="application/vnd.openxmlformats-officedocument.presentationml.tags+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tags/tag102.xml" ContentType="application/vnd.openxmlformats-officedocument.presentationml.tags+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tags/tag236.xml" ContentType="application/vnd.openxmlformats-officedocument.presentationml.tags+xml"/>
  <Override PartName="/ppt/slides/slide34.xml" ContentType="application/vnd.openxmlformats-officedocument.presentationml.slide+xml"/>
  <Override PartName="/ppt/slides/slide81.xml" ContentType="application/vnd.openxmlformats-officedocument.presentationml.slide+xml"/>
  <Override PartName="/ppt/notesSlides/notesSlide36.xml" ContentType="application/vnd.openxmlformats-officedocument.presentationml.notesSlide+xml"/>
  <Override PartName="/ppt/tags/tag58.xml" ContentType="application/vnd.openxmlformats-officedocument.presentationml.tags+xml"/>
  <Override PartName="/ppt/tags/tag69.xml" ContentType="application/vnd.openxmlformats-officedocument.presentationml.tags+xml"/>
  <Override PartName="/ppt/notesSlides/notesSlide83.xml" ContentType="application/vnd.openxmlformats-officedocument.presentationml.notesSlide+xml"/>
  <Override PartName="/ppt/tags/tag225.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tags/tag47.xml" ContentType="application/vnd.openxmlformats-officedocument.presentationml.tags+xml"/>
  <Override PartName="/ppt/tags/tag94.xml" ContentType="application/vnd.openxmlformats-officedocument.presentationml.tags+xml"/>
  <Override PartName="/ppt/notesSlides/notesSlide72.xml" ContentType="application/vnd.openxmlformats-officedocument.presentationml.notesSlide+xml"/>
  <Override PartName="/ppt/tags/tag198.xml" ContentType="application/vnd.openxmlformats-officedocument.presentationml.tags+xml"/>
  <Override PartName="/ppt/tags/tag203.xml" ContentType="application/vnd.openxmlformats-officedocument.presentationml.tags+xml"/>
  <Override PartName="/ppt/tags/tag214.xml" ContentType="application/vnd.openxmlformats-officedocument.presentationml.tags+xml"/>
  <Override PartName="/ppt/slides/slide12.xml" ContentType="application/vnd.openxmlformats-officedocument.presentationml.slide+xml"/>
  <Override PartName="/ppt/notesSlides/notesSlide14.xml" ContentType="application/vnd.openxmlformats-officedocument.presentationml.notesSlide+xml"/>
  <Override PartName="/ppt/tags/tag36.xml" ContentType="application/vnd.openxmlformats-officedocument.presentationml.tags+xml"/>
  <Override PartName="/ppt/tags/tag83.xml" ContentType="application/vnd.openxmlformats-officedocument.presentationml.tags+xml"/>
  <Override PartName="/ppt/notesSlides/notesSlide61.xml" ContentType="application/vnd.openxmlformats-officedocument.presentationml.notesSlide+xml"/>
  <Override PartName="/ppt/charts/chart9.xml" ContentType="application/vnd.openxmlformats-officedocument.drawingml.chart+xml"/>
  <Override PartName="/ppt/tags/tag187.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notesSlides/notesSlide50.xml" ContentType="application/vnd.openxmlformats-officedocument.presentationml.notesSlide+xml"/>
  <Override PartName="/ppt/tags/tag72.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tags/tag165.xml" ContentType="application/vnd.openxmlformats-officedocument.presentationml.tags+xml"/>
  <Override PartName="/ppt/tags/tag176.xml" ContentType="application/vnd.openxmlformats-officedocument.presentationml.tags+xml"/>
  <Override PartName="/ppt/slides/slide109.xml" ContentType="application/vnd.openxmlformats-officedocument.presentationml.slide+xml"/>
  <Override PartName="/ppt/slides/slide145.xml" ContentType="application/vnd.openxmlformats-officedocument.presentationml.slide+xml"/>
  <Override PartName="/ppt/tags/tag50.xml" ContentType="application/vnd.openxmlformats-officedocument.presentationml.tags+xml"/>
  <Override PartName="/ppt/tags/tag107.xml" ContentType="application/vnd.openxmlformats-officedocument.presentationml.tags+xml"/>
  <Override PartName="/ppt/tags/tag154.xml" ContentType="application/vnd.openxmlformats-officedocument.presentationml.tags+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97.xml" ContentType="application/vnd.openxmlformats-officedocument.presentationml.slide+xml"/>
  <Override PartName="/ppt/slides/slide134.xml" ContentType="application/vnd.openxmlformats-officedocument.presentationml.slide+xml"/>
  <Override PartName="/ppt/notesSlides/notesSlide5.xml" ContentType="application/vnd.openxmlformats-officedocument.presentationml.notesSlide+xml"/>
  <Override PartName="/ppt/charts/chart1.xml" ContentType="application/vnd.openxmlformats-officedocument.drawingml.chart+xml"/>
  <Override PartName="/ppt/tags/tag143.xml" ContentType="application/vnd.openxmlformats-officedocument.presentationml.tags+xml"/>
  <Override PartName="/ppt/notesSlides/notesSlide99.xml" ContentType="application/vnd.openxmlformats-officedocument.presentationml.notesSlide+xml"/>
  <Override PartName="/ppt/tags/tag190.xml" ContentType="application/vnd.openxmlformats-officedocument.presentationml.tags+xml"/>
  <Override PartName="/ppt/notesSlides/notesSlide144.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notesSlides/notesSlide88.xml" ContentType="application/vnd.openxmlformats-officedocument.presentationml.notesSlide+xml"/>
  <Override PartName="/ppt/tags/tag132.xml" ContentType="application/vnd.openxmlformats-officedocument.presentationml.tags+xml"/>
  <Override PartName="/ppt/tags/tag219.xml" ContentType="application/vnd.openxmlformats-officedocument.presentationml.tags+xml"/>
  <Override PartName="/ppt/notesSlides/notesSlide13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tags/tag99.xml" ContentType="application/vnd.openxmlformats-officedocument.presentationml.tags+xml"/>
  <Override PartName="/ppt/tags/tag110.xml" ContentType="application/vnd.openxmlformats-officedocument.presentationml.tags+xml"/>
  <Override PartName="/ppt/notesSlides/notesSlide77.xml" ContentType="application/vnd.openxmlformats-officedocument.presentationml.notesSlide+xml"/>
  <Override PartName="/ppt/tags/tag121.xml" ContentType="application/vnd.openxmlformats-officedocument.presentationml.tags+xml"/>
  <Override PartName="/ppt/notesSlides/notesSlide122.xml" ContentType="application/vnd.openxmlformats-officedocument.presentationml.notesSlide+xml"/>
  <Override PartName="/ppt/tags/tag208.xml" ContentType="application/vnd.openxmlformats-officedocument.presentationml.tags+xml"/>
  <Override PartName="/ppt/slides/slide53.xml" ContentType="application/vnd.openxmlformats-officedocument.presentationml.slide+xml"/>
  <Override PartName="/ppt/tags/tag3.xml" ContentType="application/vnd.openxmlformats-officedocument.presentationml.tags+xml"/>
  <Default Extension="jpeg" ContentType="image/jpeg"/>
  <Override PartName="/ppt/tags/tag77.xml" ContentType="application/vnd.openxmlformats-officedocument.presentationml.tags+xml"/>
  <Override PartName="/ppt/notesSlides/notesSlide55.xml" ContentType="application/vnd.openxmlformats-officedocument.presentationml.notesSlide+xml"/>
  <Override PartName="/ppt/tags/tag88.xml" ContentType="application/vnd.openxmlformats-officedocument.presentationml.tags+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tags/tag233.xml" ContentType="application/vnd.openxmlformats-officedocument.presentationml.tags+xml"/>
  <Override PartName="/ppt/slides/slide31.xml" ContentType="application/vnd.openxmlformats-officedocument.presentationml.slide+xml"/>
  <Override PartName="/ppt/slides/slide42.xml" ContentType="application/vnd.openxmlformats-officedocument.presentationml.slide+xml"/>
  <Override PartName="/ppt/tags/tag19.xml" ContentType="application/vnd.openxmlformats-officedocument.presentationml.tags+xml"/>
  <Override PartName="/ppt/notesSlides/notesSlide44.xml" ContentType="application/vnd.openxmlformats-officedocument.presentationml.notesSlide+xml"/>
  <Override PartName="/ppt/tags/tag66.xml" ContentType="application/vnd.openxmlformats-officedocument.presentationml.tags+xml"/>
  <Override PartName="/ppt/notesSlides/notesSlide91.xml" ContentType="application/vnd.openxmlformats-officedocument.presentationml.notesSlide+xml"/>
  <Override PartName="/ppt/tags/tag222.xml" ContentType="application/vnd.openxmlformats-officedocument.presentationml.tags+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tags/tag55.xml" ContentType="application/vnd.openxmlformats-officedocument.presentationml.tags+xml"/>
  <Override PartName="/ppt/notesSlides/notesSlide80.xml" ContentType="application/vnd.openxmlformats-officedocument.presentationml.notesSlide+xml"/>
  <Override PartName="/ppt/tags/tag159.xml" ContentType="application/vnd.openxmlformats-officedocument.presentationml.tags+xml"/>
  <Override PartName="/ppt/tags/tag211.xml" ContentType="application/vnd.openxmlformats-officedocument.presentationml.tags+xml"/>
  <Override PartName="/ppt/slides/slide139.xml" ContentType="application/vnd.openxmlformats-officedocument.presentationml.slide+xml"/>
  <Override PartName="/ppt/notesSlides/notesSlide11.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charts/chart6.xml" ContentType="application/vnd.openxmlformats-officedocument.drawingml.chart+xml"/>
  <Override PartName="/ppt/tags/tag137.xml" ContentType="application/vnd.openxmlformats-officedocument.presentationml.tags+xml"/>
  <Override PartName="/ppt/tags/tag148.xml" ContentType="application/vnd.openxmlformats-officedocument.presentationml.tags+xml"/>
  <Override PartName="/ppt/tags/tag184.xml" ContentType="application/vnd.openxmlformats-officedocument.presentationml.tags+xml"/>
  <Override PartName="/ppt/tags/tag195.xml" ContentType="application/vnd.openxmlformats-officedocument.presentationml.tags+xml"/>
  <Override PartName="/ppt/tags/tag200.xml" ContentType="application/vnd.openxmlformats-officedocument.presentationml.tags+xml"/>
  <Override PartName="/ppt/slides/slide117.xml" ContentType="application/vnd.openxmlformats-officedocument.presentationml.slide+xml"/>
  <Override PartName="/ppt/slides/slide128.xml" ContentType="application/vnd.openxmlformats-officedocument.presentationml.slide+xml"/>
  <Override PartName="/ppt/tags/tag22.xml" ContentType="application/vnd.openxmlformats-officedocument.presentationml.tags+xml"/>
  <Override PartName="/ppt/tags/tag126.xml" ContentType="application/vnd.openxmlformats-officedocument.presentationml.tags+xml"/>
  <Override PartName="/ppt/tags/tag173.xml" ContentType="application/vnd.openxmlformats-officedocument.presentationml.tags+xml"/>
  <Override PartName="/ppt/notesSlides/notesSlide127.xml" ContentType="application/vnd.openxmlformats-officedocument.presentationml.notesSlide+xml"/>
  <Override PartName="/ppt/notesSlides/notesSlide138.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tags/tag162.xml" ContentType="application/vnd.openxmlformats-officedocument.presentationml.tags+xml"/>
  <Override PartName="/ppt/notesSlides/notesSlide116.xml" ContentType="application/vnd.openxmlformats-officedocument.presentationml.notesSlide+xml"/>
  <Override PartName="/ppt/slides/slide58.xml" ContentType="application/vnd.openxmlformats-officedocument.presentationml.slide+xml"/>
  <Override PartName="/ppt/notesSlides/notesSlide2.xml" ContentType="application/vnd.openxmlformats-officedocument.presentationml.notesSlide+xml"/>
  <Override PartName="/ppt/tags/tag104.xml" ContentType="application/vnd.openxmlformats-officedocument.presentationml.tags+xml"/>
  <Override PartName="/ppt/tags/tag151.xml" ContentType="application/vnd.openxmlformats-officedocument.presentationml.tags+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notesSlides/notesSlide49.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tags/tag227.xml" ContentType="application/vnd.openxmlformats-officedocument.presentationml.tags+xml"/>
  <Override PartName="/ppt/notesSlides/notesSlide27.xml" ContentType="application/vnd.openxmlformats-officedocument.presentationml.notesSlide+xml"/>
  <Override PartName="/ppt/tags/tag49.xml" ContentType="application/vnd.openxmlformats-officedocument.presentationml.tags+xml"/>
  <Override PartName="/ppt/tags/tag96.xml" ContentType="application/vnd.openxmlformats-officedocument.presentationml.tags+xml"/>
  <Override PartName="/ppt/notesSlides/notesSlide74.xml" ContentType="application/vnd.openxmlformats-officedocument.presentationml.notesSlide+xml"/>
  <Override PartName="/ppt/tags/tag205.xml" ContentType="application/vnd.openxmlformats-officedocument.presentationml.tags+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tags/tag189.xml" ContentType="application/vnd.openxmlformats-officedocument.presentationml.tags+xml"/>
  <Override PartName="/ppt/tableStyles.xml" ContentType="application/vnd.openxmlformats-officedocument.presentationml.tableStyles+xml"/>
  <Override PartName="/ppt/tags/tag27.xml" ContentType="application/vnd.openxmlformats-officedocument.presentationml.tags+xml"/>
  <Override PartName="/ppt/tags/tag74.xml" ContentType="application/vnd.openxmlformats-officedocument.presentationml.tags+xml"/>
  <Override PartName="/ppt/notesSlides/notesSlide52.xml" ContentType="application/vnd.openxmlformats-officedocument.presentationml.notesSlide+xml"/>
  <Override PartName="/ppt/tags/tag230.xml" ContentType="application/vnd.openxmlformats-officedocument.presentationml.tags+xml"/>
  <Override PartName="/ppt/notesSlides/notesSlide30.xml" ContentType="application/vnd.openxmlformats-officedocument.presentationml.notesSlide+xml"/>
  <Override PartName="/ppt/tags/tag52.xml" ContentType="application/vnd.openxmlformats-officedocument.presentationml.tags+xml"/>
  <Override PartName="/ppt/tags/tag167.xml" ContentType="application/vnd.openxmlformats-officedocument.presentationml.tags+xml"/>
  <Override PartName="/ppt/slides/slide99.xml" ContentType="application/vnd.openxmlformats-officedocument.presentationml.slide+xml"/>
  <Override PartName="/ppt/tags/tag145.xml" ContentType="application/vnd.openxmlformats-officedocument.presentationml.tags+xml"/>
  <Override PartName="/ppt/tags/tag192.xml" ContentType="application/vnd.openxmlformats-officedocument.presentationml.tags+xml"/>
  <Override PartName="/ppt/notesSlides/notesSlide146.xml" ContentType="application/vnd.openxmlformats-officedocument.presentationml.notesSlide+xml"/>
  <Override PartName="/ppt/slides/slide77.xml" ContentType="application/vnd.openxmlformats-officedocument.presentationml.slide+xml"/>
  <Override PartName="/ppt/slides/slide125.xml" ContentType="application/vnd.openxmlformats-officedocument.presentationml.slide+xml"/>
  <Override PartName="/ppt/tags/tag30.xml" ContentType="application/vnd.openxmlformats-officedocument.presentationml.tags+xml"/>
  <Override PartName="/ppt/slides/slide5.xml" ContentType="application/vnd.openxmlformats-officedocument.presentationml.slide+xml"/>
  <Override PartName="/ppt/slides/slide103.xml" ContentType="application/vnd.openxmlformats-officedocument.presentationml.slide+xml"/>
  <Override PartName="/ppt/notesSlides/notesSlide68.xml" ContentType="application/vnd.openxmlformats-officedocument.presentationml.notesSlide+xml"/>
  <Override PartName="/ppt/tags/tag123.xml" ContentType="application/vnd.openxmlformats-officedocument.presentationml.tags+xml"/>
  <Override PartName="/ppt/tags/tag170.xml" ContentType="application/vnd.openxmlformats-officedocument.presentationml.tags+xml"/>
  <Override PartName="/ppt/notesSlides/notesSlide124.xml" ContentType="application/vnd.openxmlformats-officedocument.presentationml.notesSlide+xml"/>
  <Override PartName="/ppt/slides/slide55.xml" ContentType="application/vnd.openxmlformats-officedocument.presentationml.slide+xml"/>
  <Override PartName="/ppt/tags/tag101.xml" ContentType="application/vnd.openxmlformats-officedocument.presentationml.tags+xml"/>
  <Override PartName="/ppt/notesSlides/notesSlide102.xml" ContentType="application/vnd.openxmlformats-officedocument.presentationml.notesSlide+xml"/>
  <Override PartName="/ppt/slides/slide33.xml" ContentType="application/vnd.openxmlformats-officedocument.presentationml.slide+xml"/>
  <Override PartName="/ppt/slides/slide80.xml" ContentType="application/vnd.openxmlformats-officedocument.presentationml.slide+xml"/>
  <Override PartName="/ppt/notesSlides/notesSlide46.xml" ContentType="application/vnd.openxmlformats-officedocument.presentationml.notesSlide+xml"/>
  <Override PartName="/ppt/tags/tag68.xml" ContentType="application/vnd.openxmlformats-officedocument.presentationml.tags+xml"/>
  <Override PartName="/ppt/notesSlides/notesSlide93.xml" ContentType="application/vnd.openxmlformats-officedocument.presentationml.notesSlide+xml"/>
  <Override PartName="/ppt/tags/tag224.xml" ContentType="application/vnd.openxmlformats-officedocument.presentationml.tags+xml"/>
  <Override PartName="/ppt/presentation.xml" ContentType="application/vnd.openxmlformats-officedocument.presentationml.presentation.main+xml"/>
  <Override PartName="/ppt/notesSlides/notesSlide24.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tags/tag46.xml" ContentType="application/vnd.openxmlformats-officedocument.presentationml.tags+xml"/>
  <Override PartName="/ppt/tags/tag93.xml" ContentType="application/vnd.openxmlformats-officedocument.presentationml.tags+xml"/>
  <Override PartName="/ppt/charts/chart8.xml" ContentType="application/vnd.openxmlformats-officedocument.drawingml.chart+xml"/>
  <Override PartName="/ppt/tags/tag139.xml" ContentType="application/vnd.openxmlformats-officedocument.presentationml.tags+xml"/>
  <Override PartName="/ppt/tags/tag186.xml" ContentType="application/vnd.openxmlformats-officedocument.presentationml.tags+xml"/>
  <Override PartName="/ppt/tags/tag202.xml" ContentType="application/vnd.openxmlformats-officedocument.presentationml.tags+xml"/>
  <Override PartName="/ppt/slides/slide119.xml" ContentType="application/vnd.openxmlformats-officedocument.presentationml.slide+xml"/>
  <Override PartName="/ppt/tags/tag24.xml" ContentType="application/vnd.openxmlformats-officedocument.presentationml.tags+xml"/>
  <Override PartName="/ppt/tags/tag71.xml" ContentType="application/vnd.openxmlformats-officedocument.presentationml.tags+xml"/>
  <Override PartName="/ppt/charts/chart10.xml" ContentType="application/vnd.openxmlformats-officedocument.drawingml.chart+xml"/>
  <Override PartName="/ppt/tags/tag117.xml" ContentType="application/vnd.openxmlformats-officedocument.presentationml.tags+xml"/>
  <Override PartName="/ppt/tags/tag164.xml" ContentType="application/vnd.openxmlformats-officedocument.presentationml.tags+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tags/tag142.xml" ContentType="application/vnd.openxmlformats-officedocument.presentationml.tags+xml"/>
  <Override PartName="/ppt/slides/slide122.xml" ContentType="application/vnd.openxmlformats-officedocument.presentationml.slide+xml"/>
  <Override PartName="/ppt/notesSlides/notesSlide87.xml" ContentType="application/vnd.openxmlformats-officedocument.presentationml.notesSlide+xml"/>
  <Override PartName="/ppt/notesSlides/notesSlide143.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ags/tag120.xml" ContentType="application/vnd.openxmlformats-officedocument.presentationml.tags+xml"/>
  <Override PartName="/ppt/notesSlides/notesSlide121.xml" ContentType="application/vnd.openxmlformats-officedocument.presentationml.notesSlide+xml"/>
  <Override PartName="/ppt/tags/tag218.xml" ContentType="application/vnd.openxmlformats-officedocument.presentationml.tags+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tags/tag87.xml" ContentType="application/vnd.openxmlformats-officedocument.presentationml.tags+xml"/>
  <Override PartName="/ppt/notesSlides/notesSlide65.xml" ContentType="application/vnd.openxmlformats-officedocument.presentationml.notesSlide+xml"/>
  <Override PartName="/ppt/notesSlides/notesSlide43.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tags/tag18.xml" ContentType="application/vnd.openxmlformats-officedocument.presentationml.tags+xml"/>
  <Override PartName="/ppt/tags/tag65.xml" ContentType="application/vnd.openxmlformats-officedocument.presentationml.tags+xml"/>
  <Override PartName="/ppt/tags/tag158.xml" ContentType="application/vnd.openxmlformats-officedocument.presentationml.tags+xml"/>
  <Override PartName="/ppt/tags/tag221.xml" ContentType="application/vnd.openxmlformats-officedocument.presentationml.tags+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tags/tag43.xml" ContentType="application/vnd.openxmlformats-officedocument.presentationml.tags+xml"/>
  <Override PartName="/ppt/tags/tag90.xml" ContentType="application/vnd.openxmlformats-officedocument.presentationml.tags+xml"/>
  <Override PartName="/ppt/charts/chart5.xml" ContentType="application/vnd.openxmlformats-officedocument.drawingml.chart+xml"/>
  <Override PartName="/ppt/tags/tag136.xml" ContentType="application/vnd.openxmlformats-officedocument.presentationml.tags+xml"/>
  <Override PartName="/ppt/tags/tag183.xml" ContentType="application/vnd.openxmlformats-officedocument.presentationml.tags+xml"/>
  <Override PartName="/ppt/notesSlides/notesSlide137.xml" ContentType="application/vnd.openxmlformats-officedocument.presentationml.notesSlide+xml"/>
  <Override PartName="/ppt/slides/slide68.xml" ContentType="application/vnd.openxmlformats-officedocument.presentationml.slide+xml"/>
  <Override PartName="/ppt/slides/slide116.xml" ContentType="application/vnd.openxmlformats-officedocument.presentationml.slide+xml"/>
  <Override PartName="/ppt/tags/tag21.xml" ContentType="application/vnd.openxmlformats-officedocument.presentationml.tags+xml"/>
  <Override PartName="/ppt/tags/tag114.xml" ContentType="application/vnd.openxmlformats-officedocument.presentationml.tags+xml"/>
  <Override PartName="/ppt/tags/tag161.xml" ContentType="application/vnd.openxmlformats-officedocument.presentationml.tags+xml"/>
  <Override PartName="/ppt/slides/slide141.xml" ContentType="application/vnd.openxmlformats-officedocument.presentationml.slide+xml"/>
  <Override PartName="/ppt/tags/tag7.xml" ContentType="application/vnd.openxmlformats-officedocument.presentationml.tags+xml"/>
  <Override PartName="/ppt/notesSlides/notesSlide59.xml" ContentType="application/vnd.openxmlformats-officedocument.presentationml.notesSlide+xml"/>
  <Override PartName="/ppt/notesSlides/notesSlide115.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notesSlides/notesSlide140.xml" ContentType="application/vnd.openxmlformats-officedocument.presentationml.notesSlide+xml"/>
  <Override PartName="/ppt/tags/tag237.xml" ContentType="application/vnd.openxmlformats-officedocument.presentationml.tags+xml"/>
  <Override PartName="/ppt/slides/slide24.xml" ContentType="application/vnd.openxmlformats-officedocument.presentationml.slide+xml"/>
  <Override PartName="/ppt/slides/slide71.xml" ContentType="application/vnd.openxmlformats-officedocument.presentationml.slide+xml"/>
  <Override PartName="/ppt/notesSlides/notesSlide37.xml" ContentType="application/vnd.openxmlformats-officedocument.presentationml.notesSlide+xml"/>
  <Override PartName="/ppt/tags/tag59.xml" ContentType="application/vnd.openxmlformats-officedocument.presentationml.tags+xml"/>
  <Override PartName="/ppt/notesSlides/notesSlide84.xml" ContentType="application/vnd.openxmlformats-officedocument.presentationml.notesSlide+xml"/>
  <Override PartName="/ppt/tags/tag215.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37.xml" ContentType="application/vnd.openxmlformats-officedocument.presentationml.tags+xml"/>
  <Override PartName="/ppt/tags/tag84.xml" ContentType="application/vnd.openxmlformats-officedocument.presentationml.tags+xml"/>
  <Override PartName="/ppt/notesSlides/notesSlide62.xml" ContentType="application/vnd.openxmlformats-officedocument.presentationml.notesSlide+xml"/>
  <Override PartName="/ppt/tags/tag199.xml" ContentType="application/vnd.openxmlformats-officedocument.presentationml.tags+xml"/>
  <Override PartName="/ppt/tags/tag177.xml" ContentType="application/vnd.openxmlformats-officedocument.presentationml.tags+xml"/>
  <Override PartName="/ppt/tags/tag15.xml" ContentType="application/vnd.openxmlformats-officedocument.presentationml.tags+xml"/>
  <Override PartName="/ppt/notesSlides/notesSlide40.xml" ContentType="application/vnd.openxmlformats-officedocument.presentationml.notesSlide+xml"/>
  <Override PartName="/ppt/tags/tag62.xml" ContentType="application/vnd.openxmlformats-officedocument.presentationml.tags+xml"/>
  <Override PartName="/ppt/notesSlides/notesSlide6.xml" ContentType="application/vnd.openxmlformats-officedocument.presentationml.notesSlide+xml"/>
  <Override PartName="/ppt/tags/tag40.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notesSlides/notesSlide10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48"/>
  </p:notesMasterIdLst>
  <p:handoutMasterIdLst>
    <p:handoutMasterId r:id="rId149"/>
  </p:handoutMasterIdLst>
  <p:sldIdLst>
    <p:sldId id="256" r:id="rId2"/>
    <p:sldId id="451" r:id="rId3"/>
    <p:sldId id="359" r:id="rId4"/>
    <p:sldId id="324" r:id="rId5"/>
    <p:sldId id="485" r:id="rId6"/>
    <p:sldId id="455" r:id="rId7"/>
    <p:sldId id="354" r:id="rId8"/>
    <p:sldId id="285" r:id="rId9"/>
    <p:sldId id="456" r:id="rId10"/>
    <p:sldId id="454" r:id="rId11"/>
    <p:sldId id="457" r:id="rId12"/>
    <p:sldId id="458" r:id="rId13"/>
    <p:sldId id="491" r:id="rId14"/>
    <p:sldId id="459" r:id="rId15"/>
    <p:sldId id="461" r:id="rId16"/>
    <p:sldId id="467" r:id="rId17"/>
    <p:sldId id="483" r:id="rId18"/>
    <p:sldId id="484" r:id="rId19"/>
    <p:sldId id="477" r:id="rId20"/>
    <p:sldId id="480" r:id="rId21"/>
    <p:sldId id="482" r:id="rId22"/>
    <p:sldId id="355" r:id="rId23"/>
    <p:sldId id="356" r:id="rId24"/>
    <p:sldId id="416" r:id="rId25"/>
    <p:sldId id="486" r:id="rId26"/>
    <p:sldId id="357" r:id="rId27"/>
    <p:sldId id="487" r:id="rId28"/>
    <p:sldId id="488" r:id="rId29"/>
    <p:sldId id="489" r:id="rId30"/>
    <p:sldId id="490" r:id="rId31"/>
    <p:sldId id="494" r:id="rId32"/>
    <p:sldId id="388" r:id="rId33"/>
    <p:sldId id="492" r:id="rId34"/>
    <p:sldId id="493" r:id="rId35"/>
    <p:sldId id="501" r:id="rId36"/>
    <p:sldId id="507" r:id="rId37"/>
    <p:sldId id="504" r:id="rId38"/>
    <p:sldId id="508" r:id="rId39"/>
    <p:sldId id="502" r:id="rId40"/>
    <p:sldId id="505" r:id="rId41"/>
    <p:sldId id="506" r:id="rId42"/>
    <p:sldId id="495" r:id="rId43"/>
    <p:sldId id="511" r:id="rId44"/>
    <p:sldId id="524" r:id="rId45"/>
    <p:sldId id="512" r:id="rId46"/>
    <p:sldId id="586" r:id="rId47"/>
    <p:sldId id="496" r:id="rId48"/>
    <p:sldId id="526" r:id="rId49"/>
    <p:sldId id="510" r:id="rId50"/>
    <p:sldId id="514" r:id="rId51"/>
    <p:sldId id="516" r:id="rId52"/>
    <p:sldId id="517" r:id="rId53"/>
    <p:sldId id="518" r:id="rId54"/>
    <p:sldId id="519" r:id="rId55"/>
    <p:sldId id="509" r:id="rId56"/>
    <p:sldId id="520" r:id="rId57"/>
    <p:sldId id="522" r:id="rId58"/>
    <p:sldId id="523" r:id="rId59"/>
    <p:sldId id="360" r:id="rId60"/>
    <p:sldId id="361" r:id="rId61"/>
    <p:sldId id="528" r:id="rId62"/>
    <p:sldId id="527" r:id="rId63"/>
    <p:sldId id="445" r:id="rId64"/>
    <p:sldId id="447" r:id="rId65"/>
    <p:sldId id="448" r:id="rId66"/>
    <p:sldId id="446" r:id="rId67"/>
    <p:sldId id="449" r:id="rId68"/>
    <p:sldId id="450" r:id="rId69"/>
    <p:sldId id="362" r:id="rId70"/>
    <p:sldId id="529" r:id="rId71"/>
    <p:sldId id="530" r:id="rId72"/>
    <p:sldId id="348" r:id="rId73"/>
    <p:sldId id="295" r:id="rId74"/>
    <p:sldId id="531" r:id="rId75"/>
    <p:sldId id="363" r:id="rId76"/>
    <p:sldId id="364" r:id="rId77"/>
    <p:sldId id="365" r:id="rId78"/>
    <p:sldId id="532" r:id="rId79"/>
    <p:sldId id="350" r:id="rId80"/>
    <p:sldId id="331" r:id="rId81"/>
    <p:sldId id="366" r:id="rId82"/>
    <p:sldId id="332" r:id="rId83"/>
    <p:sldId id="333" r:id="rId84"/>
    <p:sldId id="334" r:id="rId85"/>
    <p:sldId id="335" r:id="rId86"/>
    <p:sldId id="367" r:id="rId87"/>
    <p:sldId id="390" r:id="rId88"/>
    <p:sldId id="391" r:id="rId89"/>
    <p:sldId id="373" r:id="rId90"/>
    <p:sldId id="372" r:id="rId91"/>
    <p:sldId id="371" r:id="rId92"/>
    <p:sldId id="374" r:id="rId93"/>
    <p:sldId id="375" r:id="rId94"/>
    <p:sldId id="310" r:id="rId95"/>
    <p:sldId id="376" r:id="rId96"/>
    <p:sldId id="536" r:id="rId97"/>
    <p:sldId id="311" r:id="rId98"/>
    <p:sldId id="377" r:id="rId99"/>
    <p:sldId id="378" r:id="rId100"/>
    <p:sldId id="314" r:id="rId101"/>
    <p:sldId id="535" r:id="rId102"/>
    <p:sldId id="443" r:id="rId103"/>
    <p:sldId id="379" r:id="rId104"/>
    <p:sldId id="537" r:id="rId105"/>
    <p:sldId id="302" r:id="rId106"/>
    <p:sldId id="315" r:id="rId107"/>
    <p:sldId id="316" r:id="rId108"/>
    <p:sldId id="317" r:id="rId109"/>
    <p:sldId id="318" r:id="rId110"/>
    <p:sldId id="319" r:id="rId111"/>
    <p:sldId id="320" r:id="rId112"/>
    <p:sldId id="384" r:id="rId113"/>
    <p:sldId id="385" r:id="rId114"/>
    <p:sldId id="321" r:id="rId115"/>
    <p:sldId id="322" r:id="rId116"/>
    <p:sldId id="538" r:id="rId117"/>
    <p:sldId id="539" r:id="rId118"/>
    <p:sldId id="540" r:id="rId119"/>
    <p:sldId id="386" r:id="rId120"/>
    <p:sldId id="431" r:id="rId121"/>
    <p:sldId id="442" r:id="rId122"/>
    <p:sldId id="541" r:id="rId123"/>
    <p:sldId id="399" r:id="rId124"/>
    <p:sldId id="434" r:id="rId125"/>
    <p:sldId id="435" r:id="rId126"/>
    <p:sldId id="403" r:id="rId127"/>
    <p:sldId id="428" r:id="rId128"/>
    <p:sldId id="402" r:id="rId129"/>
    <p:sldId id="425" r:id="rId130"/>
    <p:sldId id="426" r:id="rId131"/>
    <p:sldId id="424" r:id="rId132"/>
    <p:sldId id="542" r:id="rId133"/>
    <p:sldId id="551" r:id="rId134"/>
    <p:sldId id="554" r:id="rId135"/>
    <p:sldId id="560" r:id="rId136"/>
    <p:sldId id="561" r:id="rId137"/>
    <p:sldId id="563" r:id="rId138"/>
    <p:sldId id="565" r:id="rId139"/>
    <p:sldId id="566" r:id="rId140"/>
    <p:sldId id="569" r:id="rId141"/>
    <p:sldId id="578" r:id="rId142"/>
    <p:sldId id="579" r:id="rId143"/>
    <p:sldId id="580" r:id="rId144"/>
    <p:sldId id="583" r:id="rId145"/>
    <p:sldId id="584" r:id="rId146"/>
    <p:sldId id="444" r:id="rId147"/>
  </p:sldIdLst>
  <p:sldSz cx="9144000" cy="6858000" type="screen4x3"/>
  <p:notesSz cx="6858000" cy="9144000"/>
  <p:custDataLst>
    <p:tags r:id="rId150"/>
  </p:custDataLst>
  <p:kinsoku lang="zh-TW" invalStChars="!),.:;?]}，、。．；：？！︰…‥﹐﹑﹒﹔﹕﹖﹗｜–︱—︳?︴﹏）︶﹜︸〕︺】︼》︾〉﹀」﹂』﹄﹚﹜﹞’”〞′·" invalEndChars="([{（︵﹛︷〔︹【︻《︽〈︿「﹁『﹃﹙﹛﹝‘“〝‵"/>
  <p:defaultTextStyle>
    <a:defPPr>
      <a:defRPr lang="zh-TW"/>
    </a:defPPr>
    <a:lvl1pPr algn="l" rtl="0" eaLnBrk="0" fontAlgn="base" hangingPunct="0">
      <a:spcBef>
        <a:spcPct val="0"/>
      </a:spcBef>
      <a:spcAft>
        <a:spcPct val="0"/>
      </a:spcAft>
      <a:defRPr sz="2400" b="1" kern="1200">
        <a:solidFill>
          <a:schemeClr val="tx1"/>
        </a:solidFill>
        <a:latin typeface="Arial Black" panose="020B0A04020102020204" pitchFamily="34" charset="0"/>
        <a:ea typeface="新細明體" panose="02020500000000000000" pitchFamily="18" charset="-120"/>
        <a:cs typeface="+mn-cs"/>
      </a:defRPr>
    </a:lvl1pPr>
    <a:lvl2pPr marL="457200" algn="l" rtl="0" eaLnBrk="0" fontAlgn="base" hangingPunct="0">
      <a:spcBef>
        <a:spcPct val="0"/>
      </a:spcBef>
      <a:spcAft>
        <a:spcPct val="0"/>
      </a:spcAft>
      <a:defRPr sz="2400" b="1" kern="1200">
        <a:solidFill>
          <a:schemeClr val="tx1"/>
        </a:solidFill>
        <a:latin typeface="Arial Black" panose="020B0A04020102020204" pitchFamily="34" charset="0"/>
        <a:ea typeface="新細明體" panose="02020500000000000000" pitchFamily="18" charset="-120"/>
        <a:cs typeface="+mn-cs"/>
      </a:defRPr>
    </a:lvl2pPr>
    <a:lvl3pPr marL="914400" algn="l" rtl="0" eaLnBrk="0" fontAlgn="base" hangingPunct="0">
      <a:spcBef>
        <a:spcPct val="0"/>
      </a:spcBef>
      <a:spcAft>
        <a:spcPct val="0"/>
      </a:spcAft>
      <a:defRPr sz="2400" b="1" kern="1200">
        <a:solidFill>
          <a:schemeClr val="tx1"/>
        </a:solidFill>
        <a:latin typeface="Arial Black" panose="020B0A04020102020204" pitchFamily="34" charset="0"/>
        <a:ea typeface="新細明體" panose="02020500000000000000" pitchFamily="18" charset="-120"/>
        <a:cs typeface="+mn-cs"/>
      </a:defRPr>
    </a:lvl3pPr>
    <a:lvl4pPr marL="1371600" algn="l" rtl="0" eaLnBrk="0" fontAlgn="base" hangingPunct="0">
      <a:spcBef>
        <a:spcPct val="0"/>
      </a:spcBef>
      <a:spcAft>
        <a:spcPct val="0"/>
      </a:spcAft>
      <a:defRPr sz="2400" b="1" kern="1200">
        <a:solidFill>
          <a:schemeClr val="tx1"/>
        </a:solidFill>
        <a:latin typeface="Arial Black" panose="020B0A04020102020204" pitchFamily="34" charset="0"/>
        <a:ea typeface="新細明體" panose="02020500000000000000" pitchFamily="18" charset="-120"/>
        <a:cs typeface="+mn-cs"/>
      </a:defRPr>
    </a:lvl4pPr>
    <a:lvl5pPr marL="1828800" algn="l" rtl="0" eaLnBrk="0" fontAlgn="base" hangingPunct="0">
      <a:spcBef>
        <a:spcPct val="0"/>
      </a:spcBef>
      <a:spcAft>
        <a:spcPct val="0"/>
      </a:spcAft>
      <a:defRPr sz="2400" b="1" kern="1200">
        <a:solidFill>
          <a:schemeClr val="tx1"/>
        </a:solidFill>
        <a:latin typeface="Arial Black" panose="020B0A04020102020204" pitchFamily="34" charset="0"/>
        <a:ea typeface="新細明體" panose="02020500000000000000" pitchFamily="18" charset="-120"/>
        <a:cs typeface="+mn-cs"/>
      </a:defRPr>
    </a:lvl5pPr>
    <a:lvl6pPr marL="2286000" algn="l" defTabSz="914400" rtl="0" eaLnBrk="1" latinLnBrk="0" hangingPunct="1">
      <a:defRPr sz="2400" b="1" kern="1200">
        <a:solidFill>
          <a:schemeClr val="tx1"/>
        </a:solidFill>
        <a:latin typeface="Arial Black" panose="020B0A04020102020204" pitchFamily="34" charset="0"/>
        <a:ea typeface="新細明體" panose="02020500000000000000" pitchFamily="18" charset="-120"/>
        <a:cs typeface="+mn-cs"/>
      </a:defRPr>
    </a:lvl6pPr>
    <a:lvl7pPr marL="2743200" algn="l" defTabSz="914400" rtl="0" eaLnBrk="1" latinLnBrk="0" hangingPunct="1">
      <a:defRPr sz="2400" b="1" kern="1200">
        <a:solidFill>
          <a:schemeClr val="tx1"/>
        </a:solidFill>
        <a:latin typeface="Arial Black" panose="020B0A04020102020204" pitchFamily="34" charset="0"/>
        <a:ea typeface="新細明體" panose="02020500000000000000" pitchFamily="18" charset="-120"/>
        <a:cs typeface="+mn-cs"/>
      </a:defRPr>
    </a:lvl7pPr>
    <a:lvl8pPr marL="3200400" algn="l" defTabSz="914400" rtl="0" eaLnBrk="1" latinLnBrk="0" hangingPunct="1">
      <a:defRPr sz="2400" b="1" kern="1200">
        <a:solidFill>
          <a:schemeClr val="tx1"/>
        </a:solidFill>
        <a:latin typeface="Arial Black" panose="020B0A04020102020204" pitchFamily="34" charset="0"/>
        <a:ea typeface="新細明體" panose="02020500000000000000" pitchFamily="18" charset="-120"/>
        <a:cs typeface="+mn-cs"/>
      </a:defRPr>
    </a:lvl8pPr>
    <a:lvl9pPr marL="3657600" algn="l" defTabSz="914400" rtl="0" eaLnBrk="1" latinLnBrk="0" hangingPunct="1">
      <a:defRPr sz="2400" b="1" kern="1200">
        <a:solidFill>
          <a:schemeClr val="tx1"/>
        </a:solidFill>
        <a:latin typeface="Arial Black" panose="020B0A04020102020204" pitchFamily="34" charset="0"/>
        <a:ea typeface="新細明體" panose="02020500000000000000" pitchFamily="18" charset="-120"/>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7FFF00"/>
    <a:srgbClr val="F9F9F9"/>
    <a:srgbClr val="FC0128"/>
    <a:srgbClr val="FAFD00"/>
    <a:srgbClr val="FE9B0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18" autoAdjust="0"/>
    <p:restoredTop sz="96433" autoAdjust="0"/>
  </p:normalViewPr>
  <p:slideViewPr>
    <p:cSldViewPr>
      <p:cViewPr>
        <p:scale>
          <a:sx n="70" d="100"/>
          <a:sy n="70" d="100"/>
        </p:scale>
        <p:origin x="-1092" y="-57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Lst>
  </p:outlineViewPr>
  <p:notesTextViewPr>
    <p:cViewPr>
      <p:scale>
        <a:sx n="100" d="100"/>
        <a:sy n="100" d="100"/>
      </p:scale>
      <p:origin x="0" y="0"/>
    </p:cViewPr>
  </p:notesTextViewPr>
  <p:sorterViewPr>
    <p:cViewPr>
      <p:scale>
        <a:sx n="66" d="100"/>
        <a:sy n="66" d="100"/>
      </p:scale>
      <p:origin x="0" y="-18629"/>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handoutMaster" Target="handoutMasters/handout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tags" Target="tags/tag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notesMaster" Target="notesMasters/notesMaster1.xml"/><Relationship Id="rId15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62.xml"/><Relationship Id="rId13" Type="http://schemas.openxmlformats.org/officeDocument/2006/relationships/slide" Target="slides/slide82.xml"/><Relationship Id="rId18" Type="http://schemas.openxmlformats.org/officeDocument/2006/relationships/slide" Target="slides/slide88.xml"/><Relationship Id="rId26" Type="http://schemas.openxmlformats.org/officeDocument/2006/relationships/slide" Target="slides/slide109.xml"/><Relationship Id="rId39" Type="http://schemas.openxmlformats.org/officeDocument/2006/relationships/slide" Target="slides/slide126.xml"/><Relationship Id="rId3" Type="http://schemas.openxmlformats.org/officeDocument/2006/relationships/slide" Target="slides/slide9.xml"/><Relationship Id="rId21" Type="http://schemas.openxmlformats.org/officeDocument/2006/relationships/slide" Target="slides/slide91.xml"/><Relationship Id="rId34" Type="http://schemas.openxmlformats.org/officeDocument/2006/relationships/slide" Target="slides/slide120.xml"/><Relationship Id="rId42" Type="http://schemas.openxmlformats.org/officeDocument/2006/relationships/slide" Target="slides/slide129.xml"/><Relationship Id="rId7" Type="http://schemas.openxmlformats.org/officeDocument/2006/relationships/slide" Target="slides/slide61.xml"/><Relationship Id="rId12" Type="http://schemas.openxmlformats.org/officeDocument/2006/relationships/slide" Target="slides/slide80.xml"/><Relationship Id="rId17" Type="http://schemas.openxmlformats.org/officeDocument/2006/relationships/slide" Target="slides/slide87.xml"/><Relationship Id="rId25" Type="http://schemas.openxmlformats.org/officeDocument/2006/relationships/slide" Target="slides/slide108.xml"/><Relationship Id="rId33" Type="http://schemas.openxmlformats.org/officeDocument/2006/relationships/slide" Target="slides/slide118.xml"/><Relationship Id="rId38" Type="http://schemas.openxmlformats.org/officeDocument/2006/relationships/slide" Target="slides/slide125.xml"/><Relationship Id="rId2" Type="http://schemas.openxmlformats.org/officeDocument/2006/relationships/slide" Target="slides/slide5.xml"/><Relationship Id="rId16" Type="http://schemas.openxmlformats.org/officeDocument/2006/relationships/slide" Target="slides/slide85.xml"/><Relationship Id="rId20" Type="http://schemas.openxmlformats.org/officeDocument/2006/relationships/slide" Target="slides/slide90.xml"/><Relationship Id="rId29" Type="http://schemas.openxmlformats.org/officeDocument/2006/relationships/slide" Target="slides/slide114.xml"/><Relationship Id="rId41" Type="http://schemas.openxmlformats.org/officeDocument/2006/relationships/slide" Target="slides/slide128.xml"/><Relationship Id="rId1" Type="http://schemas.openxmlformats.org/officeDocument/2006/relationships/slide" Target="slides/slide4.xml"/><Relationship Id="rId6" Type="http://schemas.openxmlformats.org/officeDocument/2006/relationships/slide" Target="slides/slide41.xml"/><Relationship Id="rId11" Type="http://schemas.openxmlformats.org/officeDocument/2006/relationships/slide" Target="slides/slide79.xml"/><Relationship Id="rId24" Type="http://schemas.openxmlformats.org/officeDocument/2006/relationships/slide" Target="slides/slide107.xml"/><Relationship Id="rId32" Type="http://schemas.openxmlformats.org/officeDocument/2006/relationships/slide" Target="slides/slide117.xml"/><Relationship Id="rId37" Type="http://schemas.openxmlformats.org/officeDocument/2006/relationships/slide" Target="slides/slide124.xml"/><Relationship Id="rId40" Type="http://schemas.openxmlformats.org/officeDocument/2006/relationships/slide" Target="slides/slide127.xml"/><Relationship Id="rId45" Type="http://schemas.openxmlformats.org/officeDocument/2006/relationships/slide" Target="slides/slide146.xml"/><Relationship Id="rId5" Type="http://schemas.openxmlformats.org/officeDocument/2006/relationships/slide" Target="slides/slide40.xml"/><Relationship Id="rId15" Type="http://schemas.openxmlformats.org/officeDocument/2006/relationships/slide" Target="slides/slide84.xml"/><Relationship Id="rId23" Type="http://schemas.openxmlformats.org/officeDocument/2006/relationships/slide" Target="slides/slide106.xml"/><Relationship Id="rId28" Type="http://schemas.openxmlformats.org/officeDocument/2006/relationships/slide" Target="slides/slide111.xml"/><Relationship Id="rId36" Type="http://schemas.openxmlformats.org/officeDocument/2006/relationships/slide" Target="slides/slide123.xml"/><Relationship Id="rId10" Type="http://schemas.openxmlformats.org/officeDocument/2006/relationships/slide" Target="slides/slide78.xml"/><Relationship Id="rId19" Type="http://schemas.openxmlformats.org/officeDocument/2006/relationships/slide" Target="slides/slide89.xml"/><Relationship Id="rId31" Type="http://schemas.openxmlformats.org/officeDocument/2006/relationships/slide" Target="slides/slide116.xml"/><Relationship Id="rId44" Type="http://schemas.openxmlformats.org/officeDocument/2006/relationships/slide" Target="slides/slide131.xml"/><Relationship Id="rId4" Type="http://schemas.openxmlformats.org/officeDocument/2006/relationships/slide" Target="slides/slide39.xml"/><Relationship Id="rId9" Type="http://schemas.openxmlformats.org/officeDocument/2006/relationships/slide" Target="slides/slide72.xml"/><Relationship Id="rId14" Type="http://schemas.openxmlformats.org/officeDocument/2006/relationships/slide" Target="slides/slide83.xml"/><Relationship Id="rId22" Type="http://schemas.openxmlformats.org/officeDocument/2006/relationships/slide" Target="slides/slide102.xml"/><Relationship Id="rId27" Type="http://schemas.openxmlformats.org/officeDocument/2006/relationships/slide" Target="slides/slide110.xml"/><Relationship Id="rId30" Type="http://schemas.openxmlformats.org/officeDocument/2006/relationships/slide" Target="slides/slide115.xml"/><Relationship Id="rId35" Type="http://schemas.openxmlformats.org/officeDocument/2006/relationships/slide" Target="slides/slide122.xml"/><Relationship Id="rId43" Type="http://schemas.openxmlformats.org/officeDocument/2006/relationships/slide" Target="slides/slide13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___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___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___10.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1100478468899522"/>
          <c:y val="4.743833017077799E-2"/>
          <c:w val="0.87272727272727491"/>
          <c:h val="0.82352941176470584"/>
        </c:manualLayout>
      </c:layout>
      <c:barChart>
        <c:barDir val="col"/>
        <c:grouping val="stacked"/>
        <c:ser>
          <c:idx val="0"/>
          <c:order val="0"/>
          <c:tx>
            <c:strRef>
              <c:f>Sheet1!$A$2</c:f>
              <c:strCache>
                <c:ptCount val="1"/>
                <c:pt idx="0">
                  <c:v>境外移入</c:v>
                </c:pt>
              </c:strCache>
            </c:strRef>
          </c:tx>
          <c:spPr>
            <a:gradFill rotWithShape="0">
              <a:gsLst>
                <a:gs pos="0">
                  <a:srgbClr val="020000">
                    <a:gamma/>
                    <a:shade val="76078"/>
                    <a:invGamma/>
                  </a:srgbClr>
                </a:gs>
                <a:gs pos="50000">
                  <a:srgbClr val="FF0000"/>
                </a:gs>
                <a:gs pos="100000">
                  <a:srgbClr val="020000">
                    <a:gamma/>
                    <a:shade val="76078"/>
                    <a:invGamma/>
                  </a:srgbClr>
                </a:gs>
              </a:gsLst>
              <a:lin ang="0" scaled="1"/>
            </a:gradFill>
            <a:ln w="13774">
              <a:solidFill>
                <a:srgbClr val="003300"/>
              </a:solidFill>
              <a:prstDash val="solid"/>
            </a:ln>
          </c:spPr>
          <c:dPt>
            <c:idx val="1"/>
            <c:spPr>
              <a:gradFill rotWithShape="0">
                <a:gsLst>
                  <a:gs pos="0">
                    <a:srgbClr val="0C0000">
                      <a:gamma/>
                      <a:shade val="96078"/>
                      <a:invGamma/>
                    </a:srgbClr>
                  </a:gs>
                  <a:gs pos="50000">
                    <a:srgbClr val="FF0000"/>
                  </a:gs>
                  <a:gs pos="100000">
                    <a:srgbClr val="0C0000">
                      <a:gamma/>
                      <a:shade val="96078"/>
                      <a:invGamma/>
                    </a:srgbClr>
                  </a:gs>
                </a:gsLst>
                <a:lin ang="0" scaled="1"/>
              </a:gradFill>
              <a:ln w="13774">
                <a:solidFill>
                  <a:srgbClr val="003300"/>
                </a:solidFill>
                <a:prstDash val="solid"/>
              </a:ln>
            </c:spPr>
          </c:dPt>
          <c:dLbls>
            <c:delete val="1"/>
          </c:dLbls>
          <c:cat>
            <c:strRef>
              <c:f>Sheet1!$B$1:$J$1</c:f>
              <c:strCache>
                <c:ptCount val="9"/>
                <c:pt idx="0">
                  <c:v>中國</c:v>
                </c:pt>
                <c:pt idx="1">
                  <c:v>越南</c:v>
                </c:pt>
                <c:pt idx="2">
                  <c:v>菲律賓</c:v>
                </c:pt>
                <c:pt idx="3">
                  <c:v>日本</c:v>
                </c:pt>
                <c:pt idx="4">
                  <c:v>泰國</c:v>
                </c:pt>
                <c:pt idx="5">
                  <c:v>印度</c:v>
                </c:pt>
                <c:pt idx="6">
                  <c:v>義大利</c:v>
                </c:pt>
                <c:pt idx="7">
                  <c:v>法國</c:v>
                </c:pt>
                <c:pt idx="8">
                  <c:v>德國</c:v>
                </c:pt>
              </c:strCache>
            </c:strRef>
          </c:cat>
          <c:val>
            <c:numRef>
              <c:f>Sheet1!$B$2:$J$2</c:f>
              <c:numCache>
                <c:formatCode>General</c:formatCode>
                <c:ptCount val="9"/>
                <c:pt idx="0">
                  <c:v>24</c:v>
                </c:pt>
                <c:pt idx="1">
                  <c:v>9</c:v>
                </c:pt>
                <c:pt idx="2">
                  <c:v>7</c:v>
                </c:pt>
                <c:pt idx="3">
                  <c:v>6</c:v>
                </c:pt>
                <c:pt idx="4">
                  <c:v>3</c:v>
                </c:pt>
                <c:pt idx="5">
                  <c:v>2</c:v>
                </c:pt>
                <c:pt idx="6">
                  <c:v>2</c:v>
                </c:pt>
                <c:pt idx="7">
                  <c:v>1</c:v>
                </c:pt>
                <c:pt idx="8">
                  <c:v>1</c:v>
                </c:pt>
              </c:numCache>
            </c:numRef>
          </c:val>
        </c:ser>
        <c:dLbls>
          <c:showVal val="1"/>
        </c:dLbls>
        <c:overlap val="100"/>
        <c:axId val="179945472"/>
        <c:axId val="175741952"/>
      </c:barChart>
      <c:catAx>
        <c:axId val="179945472"/>
        <c:scaling>
          <c:orientation val="minMax"/>
        </c:scaling>
        <c:axPos val="b"/>
        <c:numFmt formatCode="General" sourceLinked="1"/>
        <c:majorTickMark val="none"/>
        <c:tickLblPos val="nextTo"/>
        <c:spPr>
          <a:ln w="41321">
            <a:solidFill>
              <a:srgbClr val="00FFFF"/>
            </a:solidFill>
            <a:prstDash val="solid"/>
          </a:ln>
        </c:spPr>
        <c:txPr>
          <a:bodyPr rot="0" vert="horz"/>
          <a:lstStyle/>
          <a:p>
            <a:pPr>
              <a:defRPr sz="2000" b="0" i="0" u="none" strike="noStrike" baseline="0">
                <a:solidFill>
                  <a:srgbClr val="FFFF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Arial"/>
              </a:defRPr>
            </a:pPr>
            <a:endParaRPr lang="zh-TW"/>
          </a:p>
        </c:txPr>
        <c:crossAx val="175741952"/>
        <c:crosses val="autoZero"/>
        <c:auto val="1"/>
        <c:lblAlgn val="ctr"/>
        <c:lblOffset val="100"/>
        <c:tickLblSkip val="1"/>
        <c:tickMarkSkip val="1"/>
      </c:catAx>
      <c:valAx>
        <c:axId val="175741952"/>
        <c:scaling>
          <c:orientation val="minMax"/>
          <c:max val="30"/>
        </c:scaling>
        <c:axPos val="l"/>
        <c:majorGridlines>
          <c:spPr>
            <a:ln w="13774">
              <a:solidFill>
                <a:schemeClr val="accent5"/>
              </a:solidFill>
              <a:prstDash val="solid"/>
            </a:ln>
          </c:spPr>
        </c:majorGridlines>
        <c:numFmt formatCode="0_ " sourceLinked="0"/>
        <c:majorTickMark val="in"/>
        <c:tickLblPos val="nextTo"/>
        <c:spPr>
          <a:ln w="13774">
            <a:solidFill>
              <a:srgbClr val="00FFFF"/>
            </a:solidFill>
            <a:prstDash val="solid"/>
          </a:ln>
        </c:spPr>
        <c:txPr>
          <a:bodyPr rot="0" vert="horz"/>
          <a:lstStyle/>
          <a:p>
            <a:pPr>
              <a:defRPr sz="2000" b="0" i="0" u="none" strike="noStrike" baseline="0">
                <a:solidFill>
                  <a:srgbClr val="FFFFFF"/>
                </a:solidFill>
                <a:effectLst>
                  <a:outerShdw blurRad="38100" dist="38100" dir="2700000" algn="tl">
                    <a:srgbClr val="000000">
                      <a:alpha val="43137"/>
                    </a:srgbClr>
                  </a:outerShdw>
                </a:effectLst>
                <a:latin typeface="Arial"/>
                <a:ea typeface="Arial"/>
                <a:cs typeface="Arial"/>
              </a:defRPr>
            </a:pPr>
            <a:endParaRPr lang="zh-TW"/>
          </a:p>
        </c:txPr>
        <c:crossAx val="179945472"/>
        <c:crosses val="autoZero"/>
        <c:crossBetween val="between"/>
        <c:majorUnit val="5"/>
        <c:minorUnit val="0.14000000000000001"/>
      </c:valAx>
      <c:spPr>
        <a:gradFill rotWithShape="0">
          <a:gsLst>
            <a:gs pos="0">
              <a:srgbClr val="000000">
                <a:gamma/>
                <a:shade val="26275"/>
                <a:invGamma/>
              </a:srgbClr>
            </a:gs>
            <a:gs pos="100000">
              <a:srgbClr val="99CCFF"/>
            </a:gs>
          </a:gsLst>
          <a:lin ang="5400000" scaled="1"/>
        </a:gradFill>
        <a:ln w="41321">
          <a:solidFill>
            <a:srgbClr val="00FFFF"/>
          </a:solidFill>
          <a:prstDash val="solid"/>
        </a:ln>
      </c:spPr>
    </c:plotArea>
    <c:plotVisOnly val="1"/>
    <c:dispBlanksAs val="gap"/>
  </c:chart>
  <c:spPr>
    <a:noFill/>
    <a:ln>
      <a:noFill/>
    </a:ln>
  </c:spPr>
  <c:txPr>
    <a:bodyPr/>
    <a:lstStyle/>
    <a:p>
      <a:pPr>
        <a:defRPr sz="1925" b="1" i="0" u="none" strike="noStrike" baseline="0">
          <a:solidFill>
            <a:schemeClr val="tx1"/>
          </a:solidFill>
          <a:latin typeface="標楷體"/>
          <a:ea typeface="標楷體"/>
          <a:cs typeface="標楷體"/>
        </a:defRPr>
      </a:pPr>
      <a:endParaRPr lang="zh-TW"/>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3045266573716954"/>
          <c:y val="3.9112840640333914E-2"/>
          <c:w val="0.85300724212137735"/>
          <c:h val="0.83726466561040569"/>
        </c:manualLayout>
      </c:layout>
      <c:barChart>
        <c:barDir val="col"/>
        <c:grouping val="clustered"/>
        <c:ser>
          <c:idx val="0"/>
          <c:order val="0"/>
          <c:tx>
            <c:strRef>
              <c:f>Sheet1!$A$2</c:f>
              <c:strCache>
                <c:ptCount val="1"/>
                <c:pt idx="0">
                  <c:v>德國麻疹</c:v>
                </c:pt>
              </c:strCache>
            </c:strRef>
          </c:tx>
          <c:spPr>
            <a:solidFill>
              <a:srgbClr val="7FFF00"/>
            </a:solidFill>
            <a:ln w="19050">
              <a:solidFill>
                <a:schemeClr val="accent1">
                  <a:lumMod val="50000"/>
                </a:schemeClr>
              </a:solidFill>
            </a:ln>
          </c:spPr>
          <c:cat>
            <c:strRef>
              <c:f>Sheet1!$B$1:$X$1</c:f>
              <c:strCache>
                <c:ptCount val="23"/>
                <c:pt idx="0">
                  <c:v>90</c:v>
                </c:pt>
                <c:pt idx="1">
                  <c:v>91</c:v>
                </c:pt>
                <c:pt idx="2">
                  <c:v>92</c:v>
                </c:pt>
                <c:pt idx="3">
                  <c:v>93</c:v>
                </c:pt>
                <c:pt idx="4">
                  <c:v>94</c:v>
                </c:pt>
                <c:pt idx="5">
                  <c:v>95</c:v>
                </c:pt>
                <c:pt idx="6">
                  <c:v>96</c:v>
                </c:pt>
                <c:pt idx="7">
                  <c:v>97</c:v>
                </c:pt>
                <c:pt idx="8">
                  <c:v>98</c:v>
                </c:pt>
                <c:pt idx="9">
                  <c:v>99</c:v>
                </c:pt>
                <c:pt idx="10">
                  <c:v>00</c:v>
                </c:pt>
                <c:pt idx="11">
                  <c:v>01</c:v>
                </c:pt>
                <c:pt idx="12">
                  <c:v>02</c:v>
                </c:pt>
                <c:pt idx="13">
                  <c:v>03</c:v>
                </c:pt>
                <c:pt idx="14">
                  <c:v>04</c:v>
                </c:pt>
                <c:pt idx="15">
                  <c:v>05</c:v>
                </c:pt>
                <c:pt idx="16">
                  <c:v>06</c:v>
                </c:pt>
                <c:pt idx="17">
                  <c:v>07</c:v>
                </c:pt>
                <c:pt idx="18">
                  <c:v>08</c:v>
                </c:pt>
                <c:pt idx="19">
                  <c:v>09</c:v>
                </c:pt>
                <c:pt idx="20">
                  <c:v>10</c:v>
                </c:pt>
                <c:pt idx="21">
                  <c:v>11</c:v>
                </c:pt>
                <c:pt idx="22">
                  <c:v>12</c:v>
                </c:pt>
              </c:strCache>
            </c:strRef>
          </c:cat>
          <c:val>
            <c:numRef>
              <c:f>Sheet1!$B$2:$X$2</c:f>
              <c:numCache>
                <c:formatCode>General</c:formatCode>
                <c:ptCount val="23"/>
                <c:pt idx="0">
                  <c:v>0</c:v>
                </c:pt>
                <c:pt idx="1">
                  <c:v>73</c:v>
                </c:pt>
                <c:pt idx="2">
                  <c:v>5</c:v>
                </c:pt>
                <c:pt idx="3">
                  <c:v>60</c:v>
                </c:pt>
                <c:pt idx="4">
                  <c:v>6</c:v>
                </c:pt>
                <c:pt idx="5">
                  <c:v>2</c:v>
                </c:pt>
                <c:pt idx="6">
                  <c:v>3</c:v>
                </c:pt>
                <c:pt idx="7">
                  <c:v>4</c:v>
                </c:pt>
                <c:pt idx="8">
                  <c:v>5</c:v>
                </c:pt>
                <c:pt idx="9">
                  <c:v>2</c:v>
                </c:pt>
                <c:pt idx="10">
                  <c:v>29</c:v>
                </c:pt>
                <c:pt idx="11">
                  <c:v>17</c:v>
                </c:pt>
                <c:pt idx="12">
                  <c:v>4</c:v>
                </c:pt>
                <c:pt idx="13">
                  <c:v>2</c:v>
                </c:pt>
                <c:pt idx="14">
                  <c:v>4</c:v>
                </c:pt>
                <c:pt idx="15">
                  <c:v>7</c:v>
                </c:pt>
                <c:pt idx="16">
                  <c:v>6</c:v>
                </c:pt>
                <c:pt idx="17">
                  <c:v>54</c:v>
                </c:pt>
                <c:pt idx="18">
                  <c:v>33</c:v>
                </c:pt>
                <c:pt idx="19">
                  <c:v>23</c:v>
                </c:pt>
                <c:pt idx="20">
                  <c:v>21</c:v>
                </c:pt>
                <c:pt idx="21">
                  <c:v>60</c:v>
                </c:pt>
                <c:pt idx="22">
                  <c:v>12</c:v>
                </c:pt>
              </c:numCache>
            </c:numRef>
          </c:val>
        </c:ser>
        <c:gapWidth val="69"/>
        <c:axId val="222508160"/>
        <c:axId val="222510080"/>
      </c:barChart>
      <c:lineChart>
        <c:grouping val="standard"/>
        <c:ser>
          <c:idx val="1"/>
          <c:order val="1"/>
          <c:tx>
            <c:strRef>
              <c:f>Sheet1!$A$3</c:f>
              <c:strCache>
                <c:ptCount val="1"/>
                <c:pt idx="0">
                  <c:v>先天性德國麻疹症候群</c:v>
                </c:pt>
              </c:strCache>
            </c:strRef>
          </c:tx>
          <c:spPr>
            <a:ln w="47625">
              <a:solidFill>
                <a:srgbClr val="FF0000"/>
              </a:solidFill>
            </a:ln>
          </c:spPr>
          <c:marker>
            <c:symbol val="none"/>
          </c:marker>
          <c:cat>
            <c:strRef>
              <c:f>Sheet1!$B$1:$X$1</c:f>
              <c:strCache>
                <c:ptCount val="23"/>
                <c:pt idx="0">
                  <c:v>90</c:v>
                </c:pt>
                <c:pt idx="1">
                  <c:v>91</c:v>
                </c:pt>
                <c:pt idx="2">
                  <c:v>92</c:v>
                </c:pt>
                <c:pt idx="3">
                  <c:v>93</c:v>
                </c:pt>
                <c:pt idx="4">
                  <c:v>94</c:v>
                </c:pt>
                <c:pt idx="5">
                  <c:v>95</c:v>
                </c:pt>
                <c:pt idx="6">
                  <c:v>96</c:v>
                </c:pt>
                <c:pt idx="7">
                  <c:v>97</c:v>
                </c:pt>
                <c:pt idx="8">
                  <c:v>98</c:v>
                </c:pt>
                <c:pt idx="9">
                  <c:v>99</c:v>
                </c:pt>
                <c:pt idx="10">
                  <c:v>00</c:v>
                </c:pt>
                <c:pt idx="11">
                  <c:v>01</c:v>
                </c:pt>
                <c:pt idx="12">
                  <c:v>02</c:v>
                </c:pt>
                <c:pt idx="13">
                  <c:v>03</c:v>
                </c:pt>
                <c:pt idx="14">
                  <c:v>04</c:v>
                </c:pt>
                <c:pt idx="15">
                  <c:v>05</c:v>
                </c:pt>
                <c:pt idx="16">
                  <c:v>06</c:v>
                </c:pt>
                <c:pt idx="17">
                  <c:v>07</c:v>
                </c:pt>
                <c:pt idx="18">
                  <c:v>08</c:v>
                </c:pt>
                <c:pt idx="19">
                  <c:v>09</c:v>
                </c:pt>
                <c:pt idx="20">
                  <c:v>10</c:v>
                </c:pt>
                <c:pt idx="21">
                  <c:v>11</c:v>
                </c:pt>
                <c:pt idx="22">
                  <c:v>12</c:v>
                </c:pt>
              </c:strCache>
            </c:strRef>
          </c:cat>
          <c:val>
            <c:numRef>
              <c:f>Sheet1!$B$3:$X$3</c:f>
              <c:numCache>
                <c:formatCode>General</c:formatCode>
                <c:ptCount val="23"/>
                <c:pt idx="0">
                  <c:v>1</c:v>
                </c:pt>
                <c:pt idx="1">
                  <c:v>3</c:v>
                </c:pt>
                <c:pt idx="2">
                  <c:v>13</c:v>
                </c:pt>
                <c:pt idx="3">
                  <c:v>11</c:v>
                </c:pt>
                <c:pt idx="4">
                  <c:v>0</c:v>
                </c:pt>
                <c:pt idx="5">
                  <c:v>0</c:v>
                </c:pt>
                <c:pt idx="6">
                  <c:v>0</c:v>
                </c:pt>
                <c:pt idx="7">
                  <c:v>0</c:v>
                </c:pt>
                <c:pt idx="8">
                  <c:v>0</c:v>
                </c:pt>
                <c:pt idx="9">
                  <c:v>0</c:v>
                </c:pt>
                <c:pt idx="10">
                  <c:v>0</c:v>
                </c:pt>
                <c:pt idx="11">
                  <c:v>3</c:v>
                </c:pt>
                <c:pt idx="12">
                  <c:v>0</c:v>
                </c:pt>
                <c:pt idx="13">
                  <c:v>0</c:v>
                </c:pt>
                <c:pt idx="14">
                  <c:v>0</c:v>
                </c:pt>
                <c:pt idx="15">
                  <c:v>0</c:v>
                </c:pt>
                <c:pt idx="16">
                  <c:v>0</c:v>
                </c:pt>
                <c:pt idx="17">
                  <c:v>1</c:v>
                </c:pt>
                <c:pt idx="18">
                  <c:v>1</c:v>
                </c:pt>
                <c:pt idx="19">
                  <c:v>0</c:v>
                </c:pt>
                <c:pt idx="20">
                  <c:v>0</c:v>
                </c:pt>
                <c:pt idx="21">
                  <c:v>0</c:v>
                </c:pt>
                <c:pt idx="22">
                  <c:v>0</c:v>
                </c:pt>
              </c:numCache>
            </c:numRef>
          </c:val>
        </c:ser>
        <c:marker val="1"/>
        <c:axId val="222508160"/>
        <c:axId val="222510080"/>
      </c:lineChart>
      <c:catAx>
        <c:axId val="222508160"/>
        <c:scaling>
          <c:orientation val="minMax"/>
        </c:scaling>
        <c:axPos val="b"/>
        <c:title>
          <c:tx>
            <c:rich>
              <a:bodyPr/>
              <a:lstStyle/>
              <a:p>
                <a:pPr>
                  <a:defRPr sz="2400">
                    <a:solidFill>
                      <a:schemeClr val="bg1"/>
                    </a:solidFill>
                    <a:effectLst>
                      <a:outerShdw blurRad="50800" dist="50800" dir="5400000" sx="1000" sy="1000" algn="ctr" rotWithShape="0">
                        <a:srgbClr val="000000">
                          <a:alpha val="43137"/>
                        </a:srgbClr>
                      </a:outerShdw>
                    </a:effectLst>
                  </a:defRPr>
                </a:pPr>
                <a:r>
                  <a:rPr lang="zh-TW" altLang="en-US" sz="2400" dirty="0" smtClean="0">
                    <a:solidFill>
                      <a:schemeClr val="bg1"/>
                    </a:solidFill>
                    <a:effectLst>
                      <a:outerShdw blurRad="50800" dist="50800" dir="5400000" sx="1000" sy="1000" algn="ctr" rotWithShape="0">
                        <a:srgbClr val="000000">
                          <a:alpha val="43137"/>
                        </a:srgbClr>
                      </a:outerShdw>
                    </a:effectLst>
                  </a:rPr>
                  <a:t>西元年代</a:t>
                </a:r>
                <a:endParaRPr lang="zh-TW" altLang="en-US" sz="2400" dirty="0">
                  <a:solidFill>
                    <a:schemeClr val="bg1"/>
                  </a:solidFill>
                  <a:effectLst>
                    <a:outerShdw blurRad="50800" dist="50800" dir="5400000" sx="1000" sy="1000" algn="ctr" rotWithShape="0">
                      <a:srgbClr val="000000">
                        <a:alpha val="43137"/>
                      </a:srgbClr>
                    </a:outerShdw>
                  </a:effectLst>
                </a:endParaRPr>
              </a:p>
            </c:rich>
          </c:tx>
          <c:layout/>
        </c:title>
        <c:numFmt formatCode="General" sourceLinked="1"/>
        <c:tickLblPos val="nextTo"/>
        <c:spPr>
          <a:ln>
            <a:noFill/>
          </a:ln>
        </c:spPr>
        <c:txPr>
          <a:bodyPr/>
          <a:lstStyle/>
          <a:p>
            <a:pPr>
              <a:defRPr sz="1200">
                <a:solidFill>
                  <a:schemeClr val="bg1"/>
                </a:solidFill>
              </a:defRPr>
            </a:pPr>
            <a:endParaRPr lang="zh-TW"/>
          </a:p>
        </c:txPr>
        <c:crossAx val="222510080"/>
        <c:crosses val="autoZero"/>
        <c:auto val="1"/>
        <c:lblAlgn val="ctr"/>
        <c:lblOffset val="100"/>
      </c:catAx>
      <c:valAx>
        <c:axId val="222510080"/>
        <c:scaling>
          <c:orientation val="minMax"/>
          <c:max val="80"/>
        </c:scaling>
        <c:axPos val="l"/>
        <c:majorGridlines/>
        <c:title>
          <c:tx>
            <c:rich>
              <a:bodyPr/>
              <a:lstStyle/>
              <a:p>
                <a:pPr>
                  <a:defRPr sz="2400" b="1" i="0" u="none" strike="noStrike" baseline="0">
                    <a:solidFill>
                      <a:srgbClr val="FFFFFF"/>
                    </a:solidFill>
                    <a:latin typeface="標楷體" panose="03000509000000000000" pitchFamily="65" charset="-120"/>
                    <a:ea typeface="標楷體" panose="03000509000000000000" pitchFamily="65" charset="-120"/>
                    <a:cs typeface="Calibri"/>
                  </a:defRPr>
                </a:pPr>
                <a:r>
                  <a:rPr lang="zh-TW" altLang="en-US" sz="2400" dirty="0" smtClean="0">
                    <a:latin typeface="標楷體" panose="03000509000000000000" pitchFamily="65" charset="-120"/>
                    <a:ea typeface="標楷體" panose="03000509000000000000" pitchFamily="65" charset="-120"/>
                  </a:rPr>
                  <a:t>個案數</a:t>
                </a:r>
                <a:endParaRPr lang="en-US" altLang="zh-TW" sz="2400" dirty="0">
                  <a:latin typeface="標楷體" panose="03000509000000000000" pitchFamily="65" charset="-120"/>
                  <a:ea typeface="標楷體" panose="03000509000000000000" pitchFamily="65" charset="-120"/>
                </a:endParaRPr>
              </a:p>
            </c:rich>
          </c:tx>
          <c:layout/>
        </c:title>
        <c:numFmt formatCode="General" sourceLinked="1"/>
        <c:tickLblPos val="nextTo"/>
        <c:spPr>
          <a:ln>
            <a:noFill/>
          </a:ln>
        </c:spPr>
        <c:txPr>
          <a:bodyPr/>
          <a:lstStyle/>
          <a:p>
            <a:pPr>
              <a:defRPr>
                <a:solidFill>
                  <a:schemeClr val="bg1"/>
                </a:solidFill>
              </a:defRPr>
            </a:pPr>
            <a:endParaRPr lang="zh-TW"/>
          </a:p>
        </c:txPr>
        <c:crossAx val="222508160"/>
        <c:crosses val="autoZero"/>
        <c:crossBetween val="between"/>
      </c:valAx>
      <c:spPr>
        <a:gradFill flip="none" rotWithShape="1">
          <a:gsLst>
            <a:gs pos="0">
              <a:schemeClr val="tx1">
                <a:lumMod val="65000"/>
                <a:lumOff val="35000"/>
              </a:schemeClr>
            </a:gs>
            <a:gs pos="53000">
              <a:srgbClr val="D4DEFF"/>
            </a:gs>
            <a:gs pos="83000">
              <a:srgbClr val="D4DEFF"/>
            </a:gs>
            <a:gs pos="100000">
              <a:srgbClr val="96AB94"/>
            </a:gs>
          </a:gsLst>
          <a:lin ang="5400000" scaled="1"/>
          <a:tileRect/>
        </a:gradFill>
        <a:ln w="83603">
          <a:solidFill>
            <a:schemeClr val="accent1">
              <a:lumMod val="60000"/>
              <a:lumOff val="40000"/>
            </a:schemeClr>
          </a:solidFill>
        </a:ln>
      </c:spPr>
    </c:plotArea>
    <c:legend>
      <c:legendPos val="r"/>
      <c:layout>
        <c:manualLayout>
          <c:xMode val="edge"/>
          <c:yMode val="edge"/>
          <c:x val="0.31772119916496988"/>
          <c:y val="8.8468134674815499E-2"/>
          <c:w val="0.41650959301664903"/>
          <c:h val="0.23538663916904734"/>
        </c:manualLayout>
      </c:layout>
      <c:spPr>
        <a:gradFill>
          <a:gsLst>
            <a:gs pos="0">
              <a:schemeClr val="accent1">
                <a:lumMod val="20000"/>
                <a:lumOff val="80000"/>
              </a:schemeClr>
            </a:gs>
            <a:gs pos="53000">
              <a:schemeClr val="accent3"/>
            </a:gs>
            <a:gs pos="100000">
              <a:schemeClr val="accent1">
                <a:lumMod val="20000"/>
                <a:lumOff val="80000"/>
              </a:schemeClr>
            </a:gs>
          </a:gsLst>
          <a:lin ang="5400000" scaled="1"/>
        </a:gradFill>
        <a:ln w="31750">
          <a:solidFill>
            <a:schemeClr val="accent1">
              <a:lumMod val="50000"/>
            </a:schemeClr>
          </a:solidFill>
        </a:ln>
      </c:spPr>
      <c:txPr>
        <a:bodyPr/>
        <a:lstStyle/>
        <a:p>
          <a:pPr>
            <a:defRPr sz="2400" b="1">
              <a:solidFill>
                <a:schemeClr val="accent1">
                  <a:lumMod val="50000"/>
                </a:schemeClr>
              </a:solidFill>
            </a:defRPr>
          </a:pPr>
          <a:endParaRPr lang="zh-TW"/>
        </a:p>
      </c:txPr>
    </c:legend>
    <c:plotVisOnly val="1"/>
    <c:dispBlanksAs val="gap"/>
  </c:chart>
  <c:txPr>
    <a:bodyPr/>
    <a:lstStyle/>
    <a:p>
      <a:pPr>
        <a:defRPr sz="1975"/>
      </a:pPr>
      <a:endParaRPr lang="zh-TW"/>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0254869169674903"/>
          <c:y val="5.0224694793777086E-2"/>
          <c:w val="0.87272727272727491"/>
          <c:h val="0.75896781860266593"/>
        </c:manualLayout>
      </c:layout>
      <c:barChart>
        <c:barDir val="col"/>
        <c:grouping val="stacked"/>
        <c:ser>
          <c:idx val="0"/>
          <c:order val="0"/>
          <c:tx>
            <c:strRef>
              <c:f>Sheet1!$A$2</c:f>
              <c:strCache>
                <c:ptCount val="1"/>
                <c:pt idx="0">
                  <c:v>境外移入</c:v>
                </c:pt>
              </c:strCache>
            </c:strRef>
          </c:tx>
          <c:spPr>
            <a:gradFill rotWithShape="0">
              <a:gsLst>
                <a:gs pos="0">
                  <a:srgbClr val="020000">
                    <a:gamma/>
                    <a:shade val="76078"/>
                    <a:invGamma/>
                  </a:srgbClr>
                </a:gs>
                <a:gs pos="50000">
                  <a:srgbClr val="FF0000"/>
                </a:gs>
                <a:gs pos="100000">
                  <a:srgbClr val="020000">
                    <a:gamma/>
                    <a:shade val="76078"/>
                    <a:invGamma/>
                  </a:srgbClr>
                </a:gs>
              </a:gsLst>
              <a:lin ang="0" scaled="1"/>
            </a:gradFill>
            <a:ln w="13774">
              <a:solidFill>
                <a:srgbClr val="003300"/>
              </a:solidFill>
              <a:prstDash val="solid"/>
            </a:ln>
          </c:spPr>
          <c:dPt>
            <c:idx val="1"/>
            <c:spPr>
              <a:gradFill rotWithShape="0">
                <a:gsLst>
                  <a:gs pos="0">
                    <a:srgbClr val="0C0000">
                      <a:gamma/>
                      <a:shade val="96078"/>
                      <a:invGamma/>
                    </a:srgbClr>
                  </a:gs>
                  <a:gs pos="50000">
                    <a:srgbClr val="FF0000"/>
                  </a:gs>
                  <a:gs pos="100000">
                    <a:srgbClr val="0C0000">
                      <a:gamma/>
                      <a:shade val="96078"/>
                      <a:invGamma/>
                    </a:srgbClr>
                  </a:gs>
                </a:gsLst>
                <a:lin ang="0" scaled="1"/>
              </a:gradFill>
              <a:ln w="13774">
                <a:solidFill>
                  <a:srgbClr val="003300"/>
                </a:solidFill>
                <a:prstDash val="solid"/>
              </a:ln>
            </c:spPr>
          </c:dPt>
          <c:dLbls>
            <c:delete val="1"/>
          </c:dLbls>
          <c:cat>
            <c:strRef>
              <c:f>Sheet1!$B$1:$M$1</c:f>
              <c:strCache>
                <c:ptCount val="12"/>
                <c:pt idx="0">
                  <c:v>台灣</c:v>
                </c:pt>
                <c:pt idx="1">
                  <c:v>越南</c:v>
                </c:pt>
                <c:pt idx="2">
                  <c:v>中國</c:v>
                </c:pt>
                <c:pt idx="3">
                  <c:v>馬來西亞</c:v>
                </c:pt>
                <c:pt idx="4">
                  <c:v>印尼</c:v>
                </c:pt>
                <c:pt idx="5">
                  <c:v>泰國</c:v>
                </c:pt>
                <c:pt idx="6">
                  <c:v>柬埔寨</c:v>
                </c:pt>
                <c:pt idx="7">
                  <c:v>德國</c:v>
                </c:pt>
                <c:pt idx="8">
                  <c:v>菲律賓</c:v>
                </c:pt>
                <c:pt idx="9">
                  <c:v>澳門</c:v>
                </c:pt>
                <c:pt idx="10">
                  <c:v>加拿大</c:v>
                </c:pt>
                <c:pt idx="11">
                  <c:v>阿聯</c:v>
                </c:pt>
              </c:strCache>
            </c:strRef>
          </c:cat>
          <c:val>
            <c:numRef>
              <c:f>Sheet1!$B$2:$M$2</c:f>
              <c:numCache>
                <c:formatCode>General</c:formatCode>
                <c:ptCount val="12"/>
                <c:pt idx="0">
                  <c:v>127</c:v>
                </c:pt>
                <c:pt idx="1">
                  <c:v>30</c:v>
                </c:pt>
                <c:pt idx="2">
                  <c:v>13</c:v>
                </c:pt>
                <c:pt idx="3">
                  <c:v>6</c:v>
                </c:pt>
                <c:pt idx="4">
                  <c:v>3</c:v>
                </c:pt>
                <c:pt idx="5">
                  <c:v>3</c:v>
                </c:pt>
                <c:pt idx="6">
                  <c:v>2</c:v>
                </c:pt>
                <c:pt idx="7">
                  <c:v>2</c:v>
                </c:pt>
                <c:pt idx="8">
                  <c:v>1</c:v>
                </c:pt>
                <c:pt idx="9">
                  <c:v>1</c:v>
                </c:pt>
                <c:pt idx="10">
                  <c:v>1</c:v>
                </c:pt>
                <c:pt idx="11">
                  <c:v>1</c:v>
                </c:pt>
              </c:numCache>
            </c:numRef>
          </c:val>
        </c:ser>
        <c:dLbls>
          <c:showVal val="1"/>
        </c:dLbls>
        <c:overlap val="100"/>
        <c:axId val="222552448"/>
        <c:axId val="222553984"/>
      </c:barChart>
      <c:catAx>
        <c:axId val="222552448"/>
        <c:scaling>
          <c:orientation val="minMax"/>
        </c:scaling>
        <c:axPos val="b"/>
        <c:numFmt formatCode="General" sourceLinked="1"/>
        <c:majorTickMark val="none"/>
        <c:tickLblPos val="nextTo"/>
        <c:spPr>
          <a:ln w="41321">
            <a:solidFill>
              <a:srgbClr val="00FFFF"/>
            </a:solidFill>
            <a:prstDash val="solid"/>
          </a:ln>
        </c:spPr>
        <c:txPr>
          <a:bodyPr rot="0" vert="horz"/>
          <a:lstStyle/>
          <a:p>
            <a:pPr>
              <a:defRPr sz="1600" b="0" i="0" u="none" strike="noStrike" baseline="0">
                <a:solidFill>
                  <a:srgbClr val="FFFF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Arial"/>
              </a:defRPr>
            </a:pPr>
            <a:endParaRPr lang="zh-TW"/>
          </a:p>
        </c:txPr>
        <c:crossAx val="222553984"/>
        <c:crosses val="autoZero"/>
        <c:auto val="1"/>
        <c:lblAlgn val="ctr"/>
        <c:lblOffset val="100"/>
        <c:tickLblSkip val="1"/>
        <c:tickMarkSkip val="1"/>
      </c:catAx>
      <c:valAx>
        <c:axId val="222553984"/>
        <c:scaling>
          <c:orientation val="minMax"/>
          <c:max val="130"/>
        </c:scaling>
        <c:axPos val="l"/>
        <c:majorGridlines>
          <c:spPr>
            <a:ln w="9525">
              <a:solidFill>
                <a:schemeClr val="accent5">
                  <a:alpha val="99000"/>
                </a:schemeClr>
              </a:solidFill>
              <a:prstDash val="solid"/>
            </a:ln>
          </c:spPr>
        </c:majorGridlines>
        <c:numFmt formatCode="0_ " sourceLinked="0"/>
        <c:majorTickMark val="in"/>
        <c:tickLblPos val="nextTo"/>
        <c:spPr>
          <a:ln w="13774">
            <a:noFill/>
            <a:prstDash val="solid"/>
          </a:ln>
        </c:spPr>
        <c:txPr>
          <a:bodyPr rot="0" vert="horz"/>
          <a:lstStyle/>
          <a:p>
            <a:pPr>
              <a:defRPr sz="2000" b="0" i="0" u="none" strike="noStrike" baseline="0">
                <a:solidFill>
                  <a:srgbClr val="FFFFFF"/>
                </a:solidFill>
                <a:effectLst>
                  <a:outerShdw blurRad="38100" dist="38100" dir="2700000" algn="tl">
                    <a:srgbClr val="000000">
                      <a:alpha val="43137"/>
                    </a:srgbClr>
                  </a:outerShdw>
                </a:effectLst>
                <a:latin typeface="Arial"/>
                <a:ea typeface="Arial"/>
                <a:cs typeface="Arial"/>
              </a:defRPr>
            </a:pPr>
            <a:endParaRPr lang="zh-TW"/>
          </a:p>
        </c:txPr>
        <c:crossAx val="222552448"/>
        <c:crosses val="autoZero"/>
        <c:crossBetween val="between"/>
        <c:majorUnit val="10"/>
        <c:minorUnit val="0.14000000000000001"/>
      </c:valAx>
      <c:spPr>
        <a:gradFill rotWithShape="0">
          <a:gsLst>
            <a:gs pos="0">
              <a:srgbClr val="000000">
                <a:gamma/>
                <a:shade val="26275"/>
                <a:invGamma/>
              </a:srgbClr>
            </a:gs>
            <a:gs pos="100000">
              <a:srgbClr val="99CCFF"/>
            </a:gs>
          </a:gsLst>
          <a:lin ang="5400000" scaled="1"/>
        </a:gradFill>
        <a:ln w="41321">
          <a:solidFill>
            <a:srgbClr val="00FFFF"/>
          </a:solidFill>
          <a:prstDash val="solid"/>
        </a:ln>
      </c:spPr>
    </c:plotArea>
    <c:plotVisOnly val="1"/>
    <c:dispBlanksAs val="gap"/>
  </c:chart>
  <c:spPr>
    <a:noFill/>
    <a:ln>
      <a:noFill/>
    </a:ln>
  </c:spPr>
  <c:txPr>
    <a:bodyPr/>
    <a:lstStyle/>
    <a:p>
      <a:pPr>
        <a:defRPr sz="1925" b="1" i="0" u="none" strike="noStrike" baseline="0">
          <a:solidFill>
            <a:schemeClr val="tx1"/>
          </a:solidFill>
          <a:latin typeface="標楷體"/>
          <a:ea typeface="標楷體"/>
          <a:cs typeface="標楷體"/>
        </a:defRPr>
      </a:pPr>
      <a:endParaRPr lang="zh-TW"/>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4699275787862542"/>
          <c:y val="3.9112840640333914E-2"/>
          <c:w val="0.83646714997991622"/>
          <c:h val="0.84946263617545392"/>
        </c:manualLayout>
      </c:layout>
      <c:barChart>
        <c:barDir val="col"/>
        <c:grouping val="clustered"/>
        <c:ser>
          <c:idx val="0"/>
          <c:order val="0"/>
          <c:tx>
            <c:strRef>
              <c:f>Sheet1!$A$2</c:f>
              <c:strCache>
                <c:ptCount val="1"/>
                <c:pt idx="0">
                  <c:v>德國麻疹</c:v>
                </c:pt>
              </c:strCache>
            </c:strRef>
          </c:tx>
          <c:spPr>
            <a:solidFill>
              <a:srgbClr val="0070C0">
                <a:alpha val="96000"/>
              </a:srgbClr>
            </a:solidFill>
            <a:ln w="19050">
              <a:solidFill>
                <a:schemeClr val="tx1"/>
              </a:solidFill>
            </a:ln>
          </c:spPr>
          <c:cat>
            <c:strRef>
              <c:f>Sheet1!$B$1:$F$1</c:f>
              <c:strCache>
                <c:ptCount val="5"/>
                <c:pt idx="0">
                  <c:v>第1型</c:v>
                </c:pt>
                <c:pt idx="1">
                  <c:v>第2型</c:v>
                </c:pt>
                <c:pt idx="2">
                  <c:v>第3型</c:v>
                </c:pt>
                <c:pt idx="3">
                  <c:v>第4型</c:v>
                </c:pt>
                <c:pt idx="4">
                  <c:v>未分型</c:v>
                </c:pt>
              </c:strCache>
            </c:strRef>
          </c:cat>
          <c:val>
            <c:numRef>
              <c:f>Sheet1!$B$2:$F$2</c:f>
              <c:numCache>
                <c:formatCode>General</c:formatCode>
                <c:ptCount val="5"/>
                <c:pt idx="0">
                  <c:v>394</c:v>
                </c:pt>
                <c:pt idx="1">
                  <c:v>308</c:v>
                </c:pt>
                <c:pt idx="2">
                  <c:v>191</c:v>
                </c:pt>
                <c:pt idx="3">
                  <c:v>119</c:v>
                </c:pt>
                <c:pt idx="4">
                  <c:v>742</c:v>
                </c:pt>
              </c:numCache>
            </c:numRef>
          </c:val>
        </c:ser>
        <c:gapWidth val="94"/>
        <c:axId val="239808896"/>
        <c:axId val="239810816"/>
      </c:barChart>
      <c:lineChart>
        <c:grouping val="standard"/>
        <c:ser>
          <c:idx val="1"/>
          <c:order val="1"/>
          <c:tx>
            <c:strRef>
              <c:f>Sheet1!#REF!</c:f>
              <c:strCache>
                <c:ptCount val="1"/>
                <c:pt idx="0">
                  <c:v>#REF!</c:v>
                </c:pt>
              </c:strCache>
            </c:strRef>
          </c:tx>
          <c:spPr>
            <a:ln w="47625">
              <a:solidFill>
                <a:srgbClr val="FF0000"/>
              </a:solidFill>
            </a:ln>
          </c:spPr>
          <c:marker>
            <c:symbol val="none"/>
          </c:marker>
          <c:cat>
            <c:strRef>
              <c:f>Sheet1!$B$1:$F$1</c:f>
              <c:strCache>
                <c:ptCount val="5"/>
                <c:pt idx="0">
                  <c:v>第1型</c:v>
                </c:pt>
                <c:pt idx="1">
                  <c:v>第2型</c:v>
                </c:pt>
                <c:pt idx="2">
                  <c:v>第3型</c:v>
                </c:pt>
                <c:pt idx="3">
                  <c:v>第4型</c:v>
                </c:pt>
                <c:pt idx="4">
                  <c:v>未分型</c:v>
                </c:pt>
              </c:strCache>
            </c:strRef>
          </c:cat>
          <c:val>
            <c:numRef>
              <c:f>Sheet1!#REF!</c:f>
              <c:numCache>
                <c:formatCode>General</c:formatCode>
                <c:ptCount val="1"/>
                <c:pt idx="0">
                  <c:v>1</c:v>
                </c:pt>
              </c:numCache>
            </c:numRef>
          </c:val>
        </c:ser>
        <c:marker val="1"/>
        <c:axId val="239808896"/>
        <c:axId val="239810816"/>
      </c:lineChart>
      <c:catAx>
        <c:axId val="239808896"/>
        <c:scaling>
          <c:orientation val="minMax"/>
        </c:scaling>
        <c:axPos val="b"/>
        <c:title>
          <c:tx>
            <c:rich>
              <a:bodyPr/>
              <a:lstStyle/>
              <a:p>
                <a:pPr>
                  <a:defRPr sz="2400">
                    <a:solidFill>
                      <a:schemeClr val="bg1"/>
                    </a:solidFill>
                    <a:effectLst>
                      <a:outerShdw blurRad="50800" dist="50800" dir="5400000" sx="1000" sy="1000" algn="ctr" rotWithShape="0">
                        <a:srgbClr val="000000">
                          <a:alpha val="43137"/>
                        </a:srgbClr>
                      </a:outerShdw>
                    </a:effectLst>
                  </a:defRPr>
                </a:pPr>
                <a:r>
                  <a:rPr lang="zh-TW" altLang="en-US" sz="2400" dirty="0" smtClean="0">
                    <a:solidFill>
                      <a:schemeClr val="bg1"/>
                    </a:solidFill>
                    <a:effectLst>
                      <a:outerShdw blurRad="50800" dist="50800" dir="5400000" sx="1000" sy="1000" algn="ctr" rotWithShape="0">
                        <a:srgbClr val="000000">
                          <a:alpha val="43137"/>
                        </a:srgbClr>
                      </a:outerShdw>
                    </a:effectLst>
                  </a:rPr>
                  <a:t>西元年代</a:t>
                </a:r>
                <a:endParaRPr lang="zh-TW" altLang="en-US" sz="2400" dirty="0">
                  <a:solidFill>
                    <a:schemeClr val="bg1"/>
                  </a:solidFill>
                  <a:effectLst>
                    <a:outerShdw blurRad="50800" dist="50800" dir="5400000" sx="1000" sy="1000" algn="ctr" rotWithShape="0">
                      <a:srgbClr val="000000">
                        <a:alpha val="43137"/>
                      </a:srgbClr>
                    </a:outerShdw>
                  </a:effectLst>
                </a:endParaRPr>
              </a:p>
            </c:rich>
          </c:tx>
          <c:layout/>
        </c:title>
        <c:numFmt formatCode="General" sourceLinked="1"/>
        <c:tickLblPos val="nextTo"/>
        <c:spPr>
          <a:ln>
            <a:noFill/>
          </a:ln>
        </c:spPr>
        <c:txPr>
          <a:bodyPr/>
          <a:lstStyle/>
          <a:p>
            <a:pPr>
              <a:defRPr sz="1200">
                <a:solidFill>
                  <a:schemeClr val="bg1"/>
                </a:solidFill>
              </a:defRPr>
            </a:pPr>
            <a:endParaRPr lang="zh-TW"/>
          </a:p>
        </c:txPr>
        <c:crossAx val="239810816"/>
        <c:crosses val="autoZero"/>
        <c:auto val="1"/>
        <c:lblAlgn val="ctr"/>
        <c:lblOffset val="100"/>
      </c:catAx>
      <c:valAx>
        <c:axId val="239810816"/>
        <c:scaling>
          <c:orientation val="minMax"/>
          <c:max val="800"/>
          <c:min val="0"/>
        </c:scaling>
        <c:axPos val="l"/>
        <c:majorGridlines/>
        <c:title>
          <c:tx>
            <c:rich>
              <a:bodyPr/>
              <a:lstStyle/>
              <a:p>
                <a:pPr>
                  <a:defRPr sz="2400" b="1" i="0" u="none" strike="noStrike" baseline="0">
                    <a:solidFill>
                      <a:srgbClr val="FFFFFF"/>
                    </a:solidFill>
                    <a:latin typeface="標楷體" panose="03000509000000000000" pitchFamily="65" charset="-120"/>
                    <a:ea typeface="標楷體" panose="03000509000000000000" pitchFamily="65" charset="-120"/>
                    <a:cs typeface="Calibri"/>
                  </a:defRPr>
                </a:pPr>
                <a:r>
                  <a:rPr lang="zh-TW" altLang="en-US" sz="2400" dirty="0" smtClean="0">
                    <a:latin typeface="標楷體" panose="03000509000000000000" pitchFamily="65" charset="-120"/>
                    <a:ea typeface="標楷體" panose="03000509000000000000" pitchFamily="65" charset="-120"/>
                  </a:rPr>
                  <a:t>個案數</a:t>
                </a:r>
                <a:endParaRPr lang="en-US" altLang="zh-TW" sz="2400" dirty="0">
                  <a:latin typeface="標楷體" panose="03000509000000000000" pitchFamily="65" charset="-120"/>
                  <a:ea typeface="標楷體" panose="03000509000000000000" pitchFamily="65" charset="-120"/>
                </a:endParaRPr>
              </a:p>
            </c:rich>
          </c:tx>
          <c:layout/>
        </c:title>
        <c:numFmt formatCode="General" sourceLinked="1"/>
        <c:majorTickMark val="none"/>
        <c:tickLblPos val="nextTo"/>
        <c:spPr>
          <a:ln>
            <a:noFill/>
          </a:ln>
        </c:spPr>
        <c:txPr>
          <a:bodyPr/>
          <a:lstStyle/>
          <a:p>
            <a:pPr>
              <a:defRPr>
                <a:solidFill>
                  <a:schemeClr val="bg1"/>
                </a:solidFill>
              </a:defRPr>
            </a:pPr>
            <a:endParaRPr lang="zh-TW"/>
          </a:p>
        </c:txPr>
        <c:crossAx val="239808896"/>
        <c:crosses val="autoZero"/>
        <c:crossBetween val="between"/>
        <c:majorUnit val="100"/>
      </c:valAx>
      <c:spPr>
        <a:gradFill flip="none" rotWithShape="1">
          <a:gsLst>
            <a:gs pos="0">
              <a:schemeClr val="accent1">
                <a:lumMod val="20000"/>
                <a:lumOff val="80000"/>
              </a:schemeClr>
            </a:gs>
            <a:gs pos="53000">
              <a:schemeClr val="bg1"/>
            </a:gs>
            <a:gs pos="100000">
              <a:schemeClr val="accent1">
                <a:lumMod val="20000"/>
                <a:lumOff val="80000"/>
              </a:schemeClr>
            </a:gs>
          </a:gsLst>
          <a:lin ang="5400000" scaled="1"/>
          <a:tileRect/>
        </a:gradFill>
        <a:ln w="83603">
          <a:solidFill>
            <a:schemeClr val="accent1">
              <a:lumMod val="60000"/>
              <a:lumOff val="40000"/>
            </a:schemeClr>
          </a:solidFill>
        </a:ln>
      </c:spPr>
    </c:plotArea>
    <c:plotVisOnly val="1"/>
    <c:dispBlanksAs val="gap"/>
  </c:chart>
  <c:txPr>
    <a:bodyPr/>
    <a:lstStyle/>
    <a:p>
      <a:pPr>
        <a:defRPr sz="1975"/>
      </a:pPr>
      <a:endParaRPr lang="zh-TW"/>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barChart>
        <c:barDir val="col"/>
        <c:grouping val="stacked"/>
        <c:ser>
          <c:idx val="0"/>
          <c:order val="0"/>
          <c:tx>
            <c:strRef>
              <c:f>Sheet1!$B$1</c:f>
              <c:strCache>
                <c:ptCount val="1"/>
                <c:pt idx="0">
                  <c:v>數列 1</c:v>
                </c:pt>
              </c:strCache>
            </c:strRef>
          </c:tx>
          <c:spPr>
            <a:solidFill>
              <a:srgbClr val="FF0000"/>
            </a:solidFill>
            <a:ln w="15875">
              <a:solidFill>
                <a:schemeClr val="tx1"/>
              </a:solidFill>
            </a:ln>
          </c:spPr>
          <c:cat>
            <c:numRef>
              <c:f>Sheet1!$A$2:$A$7</c:f>
              <c:numCache>
                <c:formatCode>General</c:formatCode>
                <c:ptCount val="6"/>
                <c:pt idx="0">
                  <c:v>2</c:v>
                </c:pt>
                <c:pt idx="1">
                  <c:v>3</c:v>
                </c:pt>
                <c:pt idx="2">
                  <c:v>4</c:v>
                </c:pt>
                <c:pt idx="3">
                  <c:v>5</c:v>
                </c:pt>
                <c:pt idx="4">
                  <c:v>6</c:v>
                </c:pt>
                <c:pt idx="5">
                  <c:v>7</c:v>
                </c:pt>
              </c:numCache>
            </c:numRef>
          </c:cat>
          <c:val>
            <c:numRef>
              <c:f>Sheet1!$B$2:$B$7</c:f>
              <c:numCache>
                <c:formatCode>General</c:formatCode>
                <c:ptCount val="6"/>
                <c:pt idx="0">
                  <c:v>8.1</c:v>
                </c:pt>
                <c:pt idx="1">
                  <c:v>20.9</c:v>
                </c:pt>
                <c:pt idx="2">
                  <c:v>41.9</c:v>
                </c:pt>
                <c:pt idx="3">
                  <c:v>18.600000000000001</c:v>
                </c:pt>
                <c:pt idx="4">
                  <c:v>7.6</c:v>
                </c:pt>
                <c:pt idx="5">
                  <c:v>1.7</c:v>
                </c:pt>
              </c:numCache>
            </c:numRef>
          </c:val>
        </c:ser>
        <c:overlap val="100"/>
        <c:axId val="239945984"/>
        <c:axId val="239976832"/>
      </c:barChart>
      <c:catAx>
        <c:axId val="239945984"/>
        <c:scaling>
          <c:orientation val="minMax"/>
        </c:scaling>
        <c:axPos val="b"/>
        <c:title>
          <c:tx>
            <c:rich>
              <a:bodyPr/>
              <a:lstStyle/>
              <a:p>
                <a:pPr>
                  <a:defRPr sz="2400">
                    <a:solidFill>
                      <a:schemeClr val="bg1"/>
                    </a:solidFill>
                    <a:effectLst>
                      <a:outerShdw blurRad="50800" dist="50800" dir="5400000" sx="1000" sy="1000" algn="ctr" rotWithShape="0">
                        <a:srgbClr val="000000">
                          <a:alpha val="43137"/>
                        </a:srgbClr>
                      </a:outerShdw>
                    </a:effectLst>
                  </a:defRPr>
                </a:pPr>
                <a:r>
                  <a:rPr lang="zh-TW" altLang="en-US" sz="2400" dirty="0" smtClean="0">
                    <a:solidFill>
                      <a:schemeClr val="bg1"/>
                    </a:solidFill>
                    <a:effectLst>
                      <a:outerShdw blurRad="50800" dist="50800" dir="5400000" sx="1000" sy="1000" algn="ctr" rotWithShape="0">
                        <a:srgbClr val="000000">
                          <a:alpha val="43137"/>
                        </a:srgbClr>
                      </a:outerShdw>
                    </a:effectLst>
                  </a:rPr>
                  <a:t>發病天數</a:t>
                </a:r>
                <a:endParaRPr lang="zh-TW" altLang="en-US" sz="2400" dirty="0">
                  <a:solidFill>
                    <a:schemeClr val="bg1"/>
                  </a:solidFill>
                  <a:effectLst>
                    <a:outerShdw blurRad="50800" dist="50800" dir="5400000" sx="1000" sy="1000" algn="ctr" rotWithShape="0">
                      <a:srgbClr val="000000">
                        <a:alpha val="43137"/>
                      </a:srgbClr>
                    </a:outerShdw>
                  </a:effectLst>
                </a:endParaRPr>
              </a:p>
            </c:rich>
          </c:tx>
          <c:layout/>
        </c:title>
        <c:numFmt formatCode="General" sourceLinked="1"/>
        <c:tickLblPos val="nextTo"/>
        <c:spPr>
          <a:ln>
            <a:noFill/>
          </a:ln>
        </c:spPr>
        <c:txPr>
          <a:bodyPr/>
          <a:lstStyle/>
          <a:p>
            <a:pPr>
              <a:defRPr sz="1800">
                <a:solidFill>
                  <a:schemeClr val="bg1"/>
                </a:solidFill>
              </a:defRPr>
            </a:pPr>
            <a:endParaRPr lang="zh-TW"/>
          </a:p>
        </c:txPr>
        <c:crossAx val="239976832"/>
        <c:crosses val="autoZero"/>
        <c:auto val="1"/>
        <c:lblAlgn val="ctr"/>
        <c:lblOffset val="100"/>
      </c:catAx>
      <c:valAx>
        <c:axId val="239976832"/>
        <c:scaling>
          <c:orientation val="minMax"/>
          <c:max val="50"/>
        </c:scaling>
        <c:axPos val="l"/>
        <c:majorGridlines/>
        <c:title>
          <c:tx>
            <c:rich>
              <a:bodyPr/>
              <a:lstStyle/>
              <a:p>
                <a:pPr>
                  <a:defRPr sz="2400" b="1" i="0" u="none" strike="noStrike" baseline="0">
                    <a:solidFill>
                      <a:srgbClr val="FFFFFF"/>
                    </a:solidFill>
                    <a:latin typeface="Calibri"/>
                    <a:ea typeface="Calibri"/>
                    <a:cs typeface="Calibri"/>
                  </a:defRPr>
                </a:pPr>
                <a:r>
                  <a:rPr lang="en-US" altLang="zh-TW" sz="2400" dirty="0" smtClean="0"/>
                  <a:t>%</a:t>
                </a:r>
                <a:r>
                  <a:rPr lang="en-US" altLang="zh-TW" sz="2400" baseline="0" dirty="0" smtClean="0"/>
                  <a:t> incidence</a:t>
                </a:r>
                <a:endParaRPr lang="en-US" altLang="zh-TW" sz="2400" dirty="0"/>
              </a:p>
            </c:rich>
          </c:tx>
          <c:layout/>
        </c:title>
        <c:numFmt formatCode="General" sourceLinked="1"/>
        <c:tickLblPos val="nextTo"/>
        <c:spPr>
          <a:ln>
            <a:noFill/>
          </a:ln>
        </c:spPr>
        <c:txPr>
          <a:bodyPr/>
          <a:lstStyle/>
          <a:p>
            <a:pPr>
              <a:defRPr>
                <a:solidFill>
                  <a:schemeClr val="bg1"/>
                </a:solidFill>
              </a:defRPr>
            </a:pPr>
            <a:endParaRPr lang="zh-TW"/>
          </a:p>
        </c:txPr>
        <c:crossAx val="239945984"/>
        <c:crosses val="autoZero"/>
        <c:crossBetween val="between"/>
      </c:valAx>
      <c:spPr>
        <a:gradFill flip="none" rotWithShape="1">
          <a:gsLst>
            <a:gs pos="0">
              <a:schemeClr val="tx1">
                <a:lumMod val="65000"/>
                <a:lumOff val="35000"/>
              </a:schemeClr>
            </a:gs>
            <a:gs pos="53000">
              <a:srgbClr val="D4DEFF"/>
            </a:gs>
            <a:gs pos="83000">
              <a:srgbClr val="D4DEFF"/>
            </a:gs>
            <a:gs pos="100000">
              <a:srgbClr val="96AB94"/>
            </a:gs>
          </a:gsLst>
          <a:lin ang="5400000" scaled="1"/>
          <a:tileRect/>
        </a:gradFill>
        <a:ln w="83603">
          <a:solidFill>
            <a:schemeClr val="accent1">
              <a:lumMod val="60000"/>
              <a:lumOff val="40000"/>
            </a:schemeClr>
          </a:solidFill>
        </a:ln>
      </c:spPr>
    </c:plotArea>
    <c:plotVisOnly val="1"/>
    <c:dispBlanksAs val="gap"/>
  </c:chart>
  <c:txPr>
    <a:bodyPr/>
    <a:lstStyle/>
    <a:p>
      <a:pPr>
        <a:defRPr sz="1975"/>
      </a:pPr>
      <a:endParaRPr lang="zh-TW"/>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barChart>
        <c:barDir val="col"/>
        <c:grouping val="stacked"/>
        <c:ser>
          <c:idx val="0"/>
          <c:order val="0"/>
          <c:tx>
            <c:strRef>
              <c:f>Sheet1!$B$1</c:f>
              <c:strCache>
                <c:ptCount val="1"/>
                <c:pt idx="0">
                  <c:v>數列 1</c:v>
                </c:pt>
              </c:strCache>
            </c:strRef>
          </c:tx>
          <c:spPr>
            <a:solidFill>
              <a:srgbClr val="FF0000"/>
            </a:solidFill>
            <a:ln w="15875">
              <a:solidFill>
                <a:schemeClr val="tx1"/>
              </a:solidFill>
            </a:ln>
          </c:spPr>
          <c:cat>
            <c:strRef>
              <c:f>Sheet1!$A$2:$A$7</c:f>
              <c:strCache>
                <c:ptCount val="6"/>
                <c:pt idx="0">
                  <c:v>day-3</c:v>
                </c:pt>
                <c:pt idx="1">
                  <c:v>day -2</c:v>
                </c:pt>
                <c:pt idx="2">
                  <c:v>day -1</c:v>
                </c:pt>
                <c:pt idx="3">
                  <c:v>day 0</c:v>
                </c:pt>
                <c:pt idx="4">
                  <c:v>day 1</c:v>
                </c:pt>
                <c:pt idx="5">
                  <c:v>day 2</c:v>
                </c:pt>
              </c:strCache>
            </c:strRef>
          </c:cat>
          <c:val>
            <c:numRef>
              <c:f>Sheet1!$B$2:$B$7</c:f>
              <c:numCache>
                <c:formatCode>General</c:formatCode>
                <c:ptCount val="6"/>
                <c:pt idx="0">
                  <c:v>1.9000000000000001</c:v>
                </c:pt>
                <c:pt idx="1">
                  <c:v>4.3</c:v>
                </c:pt>
                <c:pt idx="2">
                  <c:v>18.5</c:v>
                </c:pt>
                <c:pt idx="3">
                  <c:v>45.1</c:v>
                </c:pt>
                <c:pt idx="4">
                  <c:v>25.3</c:v>
                </c:pt>
                <c:pt idx="5">
                  <c:v>4.3</c:v>
                </c:pt>
              </c:numCache>
            </c:numRef>
          </c:val>
        </c:ser>
        <c:overlap val="100"/>
        <c:axId val="240025984"/>
        <c:axId val="240027904"/>
      </c:barChart>
      <c:catAx>
        <c:axId val="240025984"/>
        <c:scaling>
          <c:orientation val="minMax"/>
        </c:scaling>
        <c:axPos val="b"/>
        <c:title>
          <c:tx>
            <c:rich>
              <a:bodyPr/>
              <a:lstStyle/>
              <a:p>
                <a:pPr>
                  <a:defRPr sz="2400">
                    <a:solidFill>
                      <a:schemeClr val="bg1"/>
                    </a:solidFill>
                    <a:effectLst>
                      <a:outerShdw blurRad="50800" dist="50800" dir="5400000" sx="1000" sy="1000" algn="ctr" rotWithShape="0">
                        <a:srgbClr val="000000">
                          <a:alpha val="43137"/>
                        </a:srgbClr>
                      </a:outerShdw>
                    </a:effectLst>
                  </a:defRPr>
                </a:pPr>
                <a:r>
                  <a:rPr lang="zh-TW" altLang="en-US" sz="2400" dirty="0" smtClean="0">
                    <a:solidFill>
                      <a:schemeClr val="bg1"/>
                    </a:solidFill>
                    <a:effectLst>
                      <a:outerShdw blurRad="50800" dist="50800" dir="5400000" sx="1000" sy="1000" algn="ctr" rotWithShape="0">
                        <a:srgbClr val="000000">
                          <a:alpha val="43137"/>
                        </a:srgbClr>
                      </a:outerShdw>
                    </a:effectLst>
                  </a:rPr>
                  <a:t>相對於退燒之</a:t>
                </a:r>
                <a:r>
                  <a:rPr lang="en-US" altLang="zh-TW" sz="2400" dirty="0" smtClean="0">
                    <a:solidFill>
                      <a:schemeClr val="bg1"/>
                    </a:solidFill>
                    <a:effectLst>
                      <a:outerShdw blurRad="50800" dist="50800" dir="5400000" sx="1000" sy="1000" algn="ctr" rotWithShape="0">
                        <a:srgbClr val="000000">
                          <a:alpha val="43137"/>
                        </a:srgbClr>
                      </a:outerShdw>
                    </a:effectLst>
                  </a:rPr>
                  <a:t>day 0</a:t>
                </a:r>
                <a:r>
                  <a:rPr lang="zh-TW" altLang="en-US" sz="2400" dirty="0" smtClean="0">
                    <a:solidFill>
                      <a:schemeClr val="bg1"/>
                    </a:solidFill>
                    <a:effectLst>
                      <a:outerShdw blurRad="50800" dist="50800" dir="5400000" sx="1000" sy="1000" algn="ctr" rotWithShape="0">
                        <a:srgbClr val="000000">
                          <a:alpha val="43137"/>
                        </a:srgbClr>
                      </a:outerShdw>
                    </a:effectLst>
                  </a:rPr>
                  <a:t>，皮疹出現時間</a:t>
                </a:r>
                <a:endParaRPr lang="zh-TW" altLang="en-US" sz="2400" dirty="0">
                  <a:solidFill>
                    <a:schemeClr val="bg1"/>
                  </a:solidFill>
                  <a:effectLst>
                    <a:outerShdw blurRad="50800" dist="50800" dir="5400000" sx="1000" sy="1000" algn="ctr" rotWithShape="0">
                      <a:srgbClr val="000000">
                        <a:alpha val="43137"/>
                      </a:srgbClr>
                    </a:outerShdw>
                  </a:effectLst>
                </a:endParaRPr>
              </a:p>
            </c:rich>
          </c:tx>
          <c:layout/>
        </c:title>
        <c:numFmt formatCode="General" sourceLinked="1"/>
        <c:tickLblPos val="nextTo"/>
        <c:spPr>
          <a:ln>
            <a:noFill/>
          </a:ln>
        </c:spPr>
        <c:txPr>
          <a:bodyPr/>
          <a:lstStyle/>
          <a:p>
            <a:pPr>
              <a:defRPr sz="1800">
                <a:solidFill>
                  <a:schemeClr val="bg1"/>
                </a:solidFill>
              </a:defRPr>
            </a:pPr>
            <a:endParaRPr lang="zh-TW"/>
          </a:p>
        </c:txPr>
        <c:crossAx val="240027904"/>
        <c:crosses val="autoZero"/>
        <c:auto val="1"/>
        <c:lblAlgn val="ctr"/>
        <c:lblOffset val="100"/>
      </c:catAx>
      <c:valAx>
        <c:axId val="240027904"/>
        <c:scaling>
          <c:orientation val="minMax"/>
          <c:max val="50"/>
        </c:scaling>
        <c:axPos val="l"/>
        <c:majorGridlines/>
        <c:title>
          <c:tx>
            <c:rich>
              <a:bodyPr/>
              <a:lstStyle/>
              <a:p>
                <a:pPr>
                  <a:defRPr sz="2400" b="1" i="0" u="none" strike="noStrike" baseline="0">
                    <a:solidFill>
                      <a:srgbClr val="FFFFFF"/>
                    </a:solidFill>
                    <a:latin typeface="Calibri"/>
                    <a:ea typeface="Calibri"/>
                    <a:cs typeface="Calibri"/>
                  </a:defRPr>
                </a:pPr>
                <a:r>
                  <a:rPr lang="en-US" altLang="zh-TW" sz="2400" dirty="0" smtClean="0"/>
                  <a:t>%</a:t>
                </a:r>
                <a:r>
                  <a:rPr lang="en-US" altLang="zh-TW" sz="2400" baseline="0" dirty="0" smtClean="0"/>
                  <a:t> incidence</a:t>
                </a:r>
                <a:endParaRPr lang="en-US" altLang="zh-TW" sz="2400" dirty="0"/>
              </a:p>
            </c:rich>
          </c:tx>
          <c:layout/>
        </c:title>
        <c:numFmt formatCode="General" sourceLinked="1"/>
        <c:tickLblPos val="nextTo"/>
        <c:spPr>
          <a:ln>
            <a:noFill/>
          </a:ln>
        </c:spPr>
        <c:txPr>
          <a:bodyPr/>
          <a:lstStyle/>
          <a:p>
            <a:pPr>
              <a:defRPr>
                <a:solidFill>
                  <a:schemeClr val="bg1"/>
                </a:solidFill>
              </a:defRPr>
            </a:pPr>
            <a:endParaRPr lang="zh-TW"/>
          </a:p>
        </c:txPr>
        <c:crossAx val="240025984"/>
        <c:crosses val="autoZero"/>
        <c:crossBetween val="between"/>
      </c:valAx>
      <c:spPr>
        <a:gradFill flip="none" rotWithShape="1">
          <a:gsLst>
            <a:gs pos="0">
              <a:schemeClr val="tx1">
                <a:lumMod val="65000"/>
                <a:lumOff val="35000"/>
              </a:schemeClr>
            </a:gs>
            <a:gs pos="53000">
              <a:srgbClr val="D4DEFF"/>
            </a:gs>
            <a:gs pos="83000">
              <a:srgbClr val="D4DEFF"/>
            </a:gs>
            <a:gs pos="100000">
              <a:srgbClr val="96AB94"/>
            </a:gs>
          </a:gsLst>
          <a:lin ang="5400000" scaled="1"/>
          <a:tileRect/>
        </a:gradFill>
        <a:ln w="83603">
          <a:solidFill>
            <a:schemeClr val="accent1">
              <a:lumMod val="60000"/>
              <a:lumOff val="40000"/>
            </a:schemeClr>
          </a:solidFill>
        </a:ln>
      </c:spPr>
    </c:plotArea>
    <c:plotVisOnly val="1"/>
    <c:dispBlanksAs val="gap"/>
  </c:chart>
  <c:txPr>
    <a:bodyPr/>
    <a:lstStyle/>
    <a:p>
      <a:pPr>
        <a:defRPr sz="1975"/>
      </a:pPr>
      <a:endParaRPr lang="zh-TW"/>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barChart>
        <c:barDir val="col"/>
        <c:grouping val="stacked"/>
        <c:ser>
          <c:idx val="0"/>
          <c:order val="0"/>
          <c:tx>
            <c:strRef>
              <c:f>Sheet1!$B$1</c:f>
              <c:strCache>
                <c:ptCount val="1"/>
                <c:pt idx="0">
                  <c:v>數列 1</c:v>
                </c:pt>
              </c:strCache>
            </c:strRef>
          </c:tx>
          <c:spPr>
            <a:solidFill>
              <a:srgbClr val="FF0000"/>
            </a:solidFill>
            <a:ln w="15875">
              <a:solidFill>
                <a:schemeClr val="tx1"/>
              </a:solidFill>
            </a:ln>
          </c:spPr>
          <c:cat>
            <c:strRef>
              <c:f>Sheet1!$A$2:$A$9</c:f>
              <c:strCache>
                <c:ptCount val="8"/>
                <c:pt idx="0">
                  <c:v>1</c:v>
                </c:pt>
                <c:pt idx="1">
                  <c:v>2</c:v>
                </c:pt>
                <c:pt idx="2">
                  <c:v>3</c:v>
                </c:pt>
                <c:pt idx="3">
                  <c:v>4</c:v>
                </c:pt>
                <c:pt idx="4">
                  <c:v>5</c:v>
                </c:pt>
                <c:pt idx="5">
                  <c:v>6</c:v>
                </c:pt>
                <c:pt idx="6">
                  <c:v>7</c:v>
                </c:pt>
                <c:pt idx="7">
                  <c:v>&gt; 7</c:v>
                </c:pt>
              </c:strCache>
            </c:strRef>
          </c:cat>
          <c:val>
            <c:numRef>
              <c:f>Sheet1!$B$2:$B$9</c:f>
              <c:numCache>
                <c:formatCode>General</c:formatCode>
                <c:ptCount val="8"/>
                <c:pt idx="0">
                  <c:v>3.1</c:v>
                </c:pt>
                <c:pt idx="1">
                  <c:v>16</c:v>
                </c:pt>
                <c:pt idx="2">
                  <c:v>29</c:v>
                </c:pt>
                <c:pt idx="3">
                  <c:v>25.2</c:v>
                </c:pt>
                <c:pt idx="4">
                  <c:v>14.5</c:v>
                </c:pt>
                <c:pt idx="5">
                  <c:v>6.9</c:v>
                </c:pt>
                <c:pt idx="6">
                  <c:v>2.2999999999999998</c:v>
                </c:pt>
                <c:pt idx="7">
                  <c:v>3.1</c:v>
                </c:pt>
              </c:numCache>
            </c:numRef>
          </c:val>
        </c:ser>
        <c:overlap val="100"/>
        <c:axId val="239988736"/>
        <c:axId val="221385088"/>
      </c:barChart>
      <c:catAx>
        <c:axId val="239988736"/>
        <c:scaling>
          <c:orientation val="minMax"/>
        </c:scaling>
        <c:axPos val="b"/>
        <c:title>
          <c:tx>
            <c:rich>
              <a:bodyPr/>
              <a:lstStyle/>
              <a:p>
                <a:pPr>
                  <a:defRPr sz="2400">
                    <a:solidFill>
                      <a:schemeClr val="bg1"/>
                    </a:solidFill>
                    <a:effectLst>
                      <a:outerShdw blurRad="50800" dist="50800" dir="5400000" sx="1000" sy="1000" algn="ctr" rotWithShape="0">
                        <a:srgbClr val="000000">
                          <a:alpha val="43137"/>
                        </a:srgbClr>
                      </a:outerShdw>
                    </a:effectLst>
                  </a:defRPr>
                </a:pPr>
                <a:r>
                  <a:rPr lang="zh-TW" altLang="en-US" sz="2400" dirty="0" smtClean="0">
                    <a:solidFill>
                      <a:schemeClr val="bg1"/>
                    </a:solidFill>
                    <a:effectLst>
                      <a:outerShdw blurRad="50800" dist="50800" dir="5400000" sx="1000" sy="1000" algn="ctr" rotWithShape="0">
                        <a:srgbClr val="000000">
                          <a:alpha val="43137"/>
                        </a:srgbClr>
                      </a:outerShdw>
                    </a:effectLst>
                  </a:rPr>
                  <a:t>持續天數</a:t>
                </a:r>
                <a:endParaRPr lang="zh-TW" altLang="en-US" sz="2400" dirty="0">
                  <a:solidFill>
                    <a:schemeClr val="bg1"/>
                  </a:solidFill>
                  <a:effectLst>
                    <a:outerShdw blurRad="50800" dist="50800" dir="5400000" sx="1000" sy="1000" algn="ctr" rotWithShape="0">
                      <a:srgbClr val="000000">
                        <a:alpha val="43137"/>
                      </a:srgbClr>
                    </a:outerShdw>
                  </a:effectLst>
                </a:endParaRPr>
              </a:p>
            </c:rich>
          </c:tx>
          <c:layout/>
        </c:title>
        <c:numFmt formatCode="General" sourceLinked="1"/>
        <c:tickLblPos val="nextTo"/>
        <c:spPr>
          <a:ln>
            <a:noFill/>
          </a:ln>
        </c:spPr>
        <c:txPr>
          <a:bodyPr/>
          <a:lstStyle/>
          <a:p>
            <a:pPr>
              <a:defRPr sz="1800">
                <a:solidFill>
                  <a:schemeClr val="bg1"/>
                </a:solidFill>
              </a:defRPr>
            </a:pPr>
            <a:endParaRPr lang="zh-TW"/>
          </a:p>
        </c:txPr>
        <c:crossAx val="221385088"/>
        <c:crosses val="autoZero"/>
        <c:auto val="1"/>
        <c:lblAlgn val="ctr"/>
        <c:lblOffset val="100"/>
      </c:catAx>
      <c:valAx>
        <c:axId val="221385088"/>
        <c:scaling>
          <c:orientation val="minMax"/>
          <c:max val="30"/>
        </c:scaling>
        <c:axPos val="l"/>
        <c:majorGridlines/>
        <c:title>
          <c:tx>
            <c:rich>
              <a:bodyPr/>
              <a:lstStyle/>
              <a:p>
                <a:pPr>
                  <a:defRPr sz="2400" b="1" i="0" u="none" strike="noStrike" baseline="0">
                    <a:solidFill>
                      <a:srgbClr val="FFFFFF"/>
                    </a:solidFill>
                    <a:latin typeface="Calibri"/>
                    <a:ea typeface="Calibri"/>
                    <a:cs typeface="Calibri"/>
                  </a:defRPr>
                </a:pPr>
                <a:r>
                  <a:rPr lang="en-US" altLang="zh-TW" sz="2400" dirty="0" smtClean="0"/>
                  <a:t>%</a:t>
                </a:r>
                <a:r>
                  <a:rPr lang="en-US" altLang="zh-TW" sz="2400" baseline="0" dirty="0" smtClean="0"/>
                  <a:t> incidence</a:t>
                </a:r>
                <a:endParaRPr lang="en-US" altLang="zh-TW" sz="2400" dirty="0"/>
              </a:p>
            </c:rich>
          </c:tx>
          <c:layout/>
        </c:title>
        <c:numFmt formatCode="General" sourceLinked="1"/>
        <c:tickLblPos val="nextTo"/>
        <c:spPr>
          <a:ln>
            <a:noFill/>
          </a:ln>
        </c:spPr>
        <c:txPr>
          <a:bodyPr/>
          <a:lstStyle/>
          <a:p>
            <a:pPr>
              <a:defRPr>
                <a:solidFill>
                  <a:schemeClr val="bg1"/>
                </a:solidFill>
              </a:defRPr>
            </a:pPr>
            <a:endParaRPr lang="zh-TW"/>
          </a:p>
        </c:txPr>
        <c:crossAx val="239988736"/>
        <c:crosses val="autoZero"/>
        <c:crossBetween val="between"/>
      </c:valAx>
      <c:spPr>
        <a:gradFill flip="none" rotWithShape="1">
          <a:gsLst>
            <a:gs pos="0">
              <a:schemeClr val="tx1">
                <a:lumMod val="65000"/>
                <a:lumOff val="35000"/>
              </a:schemeClr>
            </a:gs>
            <a:gs pos="53000">
              <a:srgbClr val="D4DEFF"/>
            </a:gs>
            <a:gs pos="83000">
              <a:srgbClr val="D4DEFF"/>
            </a:gs>
            <a:gs pos="100000">
              <a:srgbClr val="96AB94"/>
            </a:gs>
          </a:gsLst>
          <a:lin ang="5400000" scaled="1"/>
          <a:tileRect/>
        </a:gradFill>
        <a:ln w="83603">
          <a:solidFill>
            <a:schemeClr val="accent1">
              <a:lumMod val="60000"/>
              <a:lumOff val="40000"/>
            </a:schemeClr>
          </a:solidFill>
        </a:ln>
      </c:spPr>
    </c:plotArea>
    <c:plotVisOnly val="1"/>
    <c:dispBlanksAs val="gap"/>
  </c:chart>
  <c:txPr>
    <a:bodyPr/>
    <a:lstStyle/>
    <a:p>
      <a:pPr>
        <a:defRPr sz="1975"/>
      </a:pPr>
      <a:endParaRPr lang="zh-TW"/>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barChart>
        <c:barDir val="col"/>
        <c:grouping val="stacked"/>
        <c:ser>
          <c:idx val="0"/>
          <c:order val="0"/>
          <c:tx>
            <c:strRef>
              <c:f>Sheet1!$B$1</c:f>
              <c:strCache>
                <c:ptCount val="1"/>
                <c:pt idx="0">
                  <c:v>數列 1</c:v>
                </c:pt>
              </c:strCache>
            </c:strRef>
          </c:tx>
          <c:spPr>
            <a:solidFill>
              <a:srgbClr val="FF0000"/>
            </a:solidFill>
            <a:ln w="15875">
              <a:solidFill>
                <a:schemeClr val="tx1"/>
              </a:solidFill>
            </a:ln>
          </c:spPr>
          <c:cat>
            <c:strRef>
              <c:f>Sheet1!$A$2:$A$7</c:f>
              <c:strCache>
                <c:ptCount val="6"/>
                <c:pt idx="0">
                  <c:v>腹瀉</c:v>
                </c:pt>
                <c:pt idx="1">
                  <c:v>Nagayama spot</c:v>
                </c:pt>
                <c:pt idx="2">
                  <c:v>眼皮水腫</c:v>
                </c:pt>
                <c:pt idx="3">
                  <c:v>咳嗽</c:v>
                </c:pt>
                <c:pt idx="4">
                  <c:v>囟門突出</c:v>
                </c:pt>
                <c:pt idx="5">
                  <c:v>抽搐</c:v>
                </c:pt>
              </c:strCache>
            </c:strRef>
          </c:cat>
          <c:val>
            <c:numRef>
              <c:f>Sheet1!$B$2:$B$7</c:f>
              <c:numCache>
                <c:formatCode>General</c:formatCode>
                <c:ptCount val="6"/>
                <c:pt idx="0">
                  <c:v>68</c:v>
                </c:pt>
                <c:pt idx="1">
                  <c:v>65</c:v>
                </c:pt>
                <c:pt idx="2">
                  <c:v>30</c:v>
                </c:pt>
                <c:pt idx="3">
                  <c:v>50</c:v>
                </c:pt>
                <c:pt idx="4">
                  <c:v>26</c:v>
                </c:pt>
                <c:pt idx="5">
                  <c:v>8</c:v>
                </c:pt>
              </c:numCache>
            </c:numRef>
          </c:val>
        </c:ser>
        <c:overlap val="100"/>
        <c:axId val="221442432"/>
        <c:axId val="221443968"/>
      </c:barChart>
      <c:catAx>
        <c:axId val="221442432"/>
        <c:scaling>
          <c:orientation val="minMax"/>
        </c:scaling>
        <c:axPos val="b"/>
        <c:numFmt formatCode="General" sourceLinked="1"/>
        <c:tickLblPos val="nextTo"/>
        <c:spPr>
          <a:ln>
            <a:noFill/>
          </a:ln>
        </c:spPr>
        <c:txPr>
          <a:bodyPr/>
          <a:lstStyle/>
          <a:p>
            <a:pPr>
              <a:defRPr sz="1800">
                <a:solidFill>
                  <a:schemeClr val="bg1"/>
                </a:solidFill>
              </a:defRPr>
            </a:pPr>
            <a:endParaRPr lang="zh-TW"/>
          </a:p>
        </c:txPr>
        <c:crossAx val="221443968"/>
        <c:crosses val="autoZero"/>
        <c:auto val="1"/>
        <c:lblAlgn val="ctr"/>
        <c:lblOffset val="100"/>
      </c:catAx>
      <c:valAx>
        <c:axId val="221443968"/>
        <c:scaling>
          <c:orientation val="minMax"/>
          <c:max val="100"/>
        </c:scaling>
        <c:axPos val="l"/>
        <c:majorGridlines/>
        <c:title>
          <c:tx>
            <c:rich>
              <a:bodyPr/>
              <a:lstStyle/>
              <a:p>
                <a:pPr>
                  <a:defRPr sz="2400" b="1" i="0" u="none" strike="noStrike" baseline="0">
                    <a:solidFill>
                      <a:srgbClr val="FFFFFF"/>
                    </a:solidFill>
                    <a:latin typeface="Calibri"/>
                    <a:ea typeface="Calibri"/>
                    <a:cs typeface="Calibri"/>
                  </a:defRPr>
                </a:pPr>
                <a:r>
                  <a:rPr lang="en-US" altLang="zh-TW" sz="2400" dirty="0" smtClean="0"/>
                  <a:t>%</a:t>
                </a:r>
                <a:r>
                  <a:rPr lang="en-US" altLang="zh-TW" sz="2400" baseline="0" dirty="0" smtClean="0"/>
                  <a:t> incidence</a:t>
                </a:r>
                <a:endParaRPr lang="en-US" altLang="zh-TW" sz="2400" dirty="0"/>
              </a:p>
            </c:rich>
          </c:tx>
          <c:layout/>
        </c:title>
        <c:numFmt formatCode="General" sourceLinked="1"/>
        <c:tickLblPos val="nextTo"/>
        <c:spPr>
          <a:ln>
            <a:noFill/>
          </a:ln>
        </c:spPr>
        <c:txPr>
          <a:bodyPr/>
          <a:lstStyle/>
          <a:p>
            <a:pPr>
              <a:defRPr>
                <a:solidFill>
                  <a:schemeClr val="bg1"/>
                </a:solidFill>
              </a:defRPr>
            </a:pPr>
            <a:endParaRPr lang="zh-TW"/>
          </a:p>
        </c:txPr>
        <c:crossAx val="221442432"/>
        <c:crosses val="autoZero"/>
        <c:crossBetween val="between"/>
      </c:valAx>
      <c:spPr>
        <a:gradFill flip="none" rotWithShape="1">
          <a:gsLst>
            <a:gs pos="0">
              <a:schemeClr val="tx1">
                <a:lumMod val="65000"/>
                <a:lumOff val="35000"/>
              </a:schemeClr>
            </a:gs>
            <a:gs pos="53000">
              <a:srgbClr val="D4DEFF"/>
            </a:gs>
            <a:gs pos="83000">
              <a:srgbClr val="D4DEFF"/>
            </a:gs>
            <a:gs pos="100000">
              <a:srgbClr val="96AB94"/>
            </a:gs>
          </a:gsLst>
          <a:lin ang="5400000" scaled="1"/>
          <a:tileRect/>
        </a:gradFill>
        <a:ln w="83603">
          <a:solidFill>
            <a:schemeClr val="accent1">
              <a:lumMod val="60000"/>
              <a:lumOff val="40000"/>
            </a:schemeClr>
          </a:solidFill>
        </a:ln>
      </c:spPr>
    </c:plotArea>
    <c:plotVisOnly val="1"/>
    <c:dispBlanksAs val="gap"/>
  </c:chart>
  <c:txPr>
    <a:bodyPr/>
    <a:lstStyle/>
    <a:p>
      <a:pPr>
        <a:defRPr sz="1975"/>
      </a:pPr>
      <a:endParaRPr lang="zh-TW"/>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barChart>
        <c:barDir val="col"/>
        <c:grouping val="stacked"/>
        <c:ser>
          <c:idx val="0"/>
          <c:order val="0"/>
          <c:tx>
            <c:strRef>
              <c:f>Sheet1!$B$1</c:f>
              <c:strCache>
                <c:ptCount val="1"/>
                <c:pt idx="0">
                  <c:v>數列 1</c:v>
                </c:pt>
              </c:strCache>
            </c:strRef>
          </c:tx>
          <c:spPr>
            <a:solidFill>
              <a:srgbClr val="FF0000"/>
            </a:solidFill>
            <a:ln w="15875">
              <a:solidFill>
                <a:schemeClr val="tx1"/>
              </a:solidFill>
            </a:ln>
          </c:spPr>
          <c:cat>
            <c:strRef>
              <c:f>Sheet1!$A$2:$A$7</c:f>
              <c:strCache>
                <c:ptCount val="6"/>
                <c:pt idx="0">
                  <c:v>day 1</c:v>
                </c:pt>
                <c:pt idx="1">
                  <c:v>day 2</c:v>
                </c:pt>
                <c:pt idx="2">
                  <c:v>day 3</c:v>
                </c:pt>
                <c:pt idx="3">
                  <c:v>day 4</c:v>
                </c:pt>
                <c:pt idx="4">
                  <c:v>day 5</c:v>
                </c:pt>
                <c:pt idx="5">
                  <c:v>day 6</c:v>
                </c:pt>
              </c:strCache>
            </c:strRef>
          </c:cat>
          <c:val>
            <c:numRef>
              <c:f>Sheet1!$B$2:$B$7</c:f>
              <c:numCache>
                <c:formatCode>General</c:formatCode>
                <c:ptCount val="6"/>
                <c:pt idx="0">
                  <c:v>37.5</c:v>
                </c:pt>
                <c:pt idx="1">
                  <c:v>21.9</c:v>
                </c:pt>
                <c:pt idx="2">
                  <c:v>18.8</c:v>
                </c:pt>
                <c:pt idx="3">
                  <c:v>15.6</c:v>
                </c:pt>
                <c:pt idx="4">
                  <c:v>3.1</c:v>
                </c:pt>
                <c:pt idx="5">
                  <c:v>3.1</c:v>
                </c:pt>
              </c:numCache>
            </c:numRef>
          </c:val>
        </c:ser>
        <c:overlap val="100"/>
        <c:axId val="221534848"/>
        <c:axId val="221553024"/>
      </c:barChart>
      <c:catAx>
        <c:axId val="221534848"/>
        <c:scaling>
          <c:orientation val="minMax"/>
        </c:scaling>
        <c:axPos val="b"/>
        <c:numFmt formatCode="General" sourceLinked="1"/>
        <c:tickLblPos val="nextTo"/>
        <c:spPr>
          <a:ln>
            <a:noFill/>
          </a:ln>
        </c:spPr>
        <c:txPr>
          <a:bodyPr/>
          <a:lstStyle/>
          <a:p>
            <a:pPr>
              <a:defRPr sz="1800">
                <a:solidFill>
                  <a:schemeClr val="bg1"/>
                </a:solidFill>
              </a:defRPr>
            </a:pPr>
            <a:endParaRPr lang="zh-TW"/>
          </a:p>
        </c:txPr>
        <c:crossAx val="221553024"/>
        <c:crosses val="autoZero"/>
        <c:auto val="1"/>
        <c:lblAlgn val="ctr"/>
        <c:lblOffset val="100"/>
      </c:catAx>
      <c:valAx>
        <c:axId val="221553024"/>
        <c:scaling>
          <c:orientation val="minMax"/>
          <c:max val="40"/>
        </c:scaling>
        <c:axPos val="l"/>
        <c:majorGridlines/>
        <c:title>
          <c:tx>
            <c:rich>
              <a:bodyPr/>
              <a:lstStyle/>
              <a:p>
                <a:pPr>
                  <a:defRPr sz="2400" b="1" i="0" u="none" strike="noStrike" baseline="0">
                    <a:solidFill>
                      <a:srgbClr val="FFFFFF"/>
                    </a:solidFill>
                    <a:latin typeface="Calibri"/>
                    <a:ea typeface="Calibri"/>
                    <a:cs typeface="Calibri"/>
                  </a:defRPr>
                </a:pPr>
                <a:r>
                  <a:rPr lang="en-US" altLang="zh-TW" sz="2400" dirty="0" smtClean="0"/>
                  <a:t>%</a:t>
                </a:r>
                <a:r>
                  <a:rPr lang="en-US" altLang="zh-TW" sz="2400" baseline="0" dirty="0" smtClean="0"/>
                  <a:t> incidence</a:t>
                </a:r>
                <a:endParaRPr lang="en-US" altLang="zh-TW" sz="2400" dirty="0"/>
              </a:p>
            </c:rich>
          </c:tx>
          <c:layout/>
        </c:title>
        <c:numFmt formatCode="General" sourceLinked="1"/>
        <c:tickLblPos val="nextTo"/>
        <c:spPr>
          <a:ln>
            <a:noFill/>
          </a:ln>
        </c:spPr>
        <c:txPr>
          <a:bodyPr/>
          <a:lstStyle/>
          <a:p>
            <a:pPr>
              <a:defRPr>
                <a:solidFill>
                  <a:schemeClr val="bg1"/>
                </a:solidFill>
              </a:defRPr>
            </a:pPr>
            <a:endParaRPr lang="zh-TW"/>
          </a:p>
        </c:txPr>
        <c:crossAx val="221534848"/>
        <c:crosses val="autoZero"/>
        <c:crossBetween val="between"/>
      </c:valAx>
      <c:spPr>
        <a:gradFill flip="none" rotWithShape="1">
          <a:gsLst>
            <a:gs pos="0">
              <a:schemeClr val="tx1">
                <a:lumMod val="65000"/>
                <a:lumOff val="35000"/>
              </a:schemeClr>
            </a:gs>
            <a:gs pos="53000">
              <a:srgbClr val="D4DEFF"/>
            </a:gs>
            <a:gs pos="83000">
              <a:srgbClr val="D4DEFF"/>
            </a:gs>
            <a:gs pos="100000">
              <a:srgbClr val="96AB94"/>
            </a:gs>
          </a:gsLst>
          <a:lin ang="5400000" scaled="1"/>
          <a:tileRect/>
        </a:gradFill>
        <a:ln w="83603">
          <a:solidFill>
            <a:schemeClr val="accent1">
              <a:lumMod val="60000"/>
              <a:lumOff val="40000"/>
            </a:schemeClr>
          </a:solidFill>
        </a:ln>
      </c:spPr>
    </c:plotArea>
    <c:plotVisOnly val="1"/>
    <c:dispBlanksAs val="gap"/>
  </c:chart>
  <c:txPr>
    <a:bodyPr/>
    <a:lstStyle/>
    <a:p>
      <a:pPr>
        <a:defRPr sz="1975"/>
      </a:pPr>
      <a:endParaRPr lang="zh-TW"/>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468459152016546"/>
          <c:y val="5.9130434782608966E-2"/>
          <c:w val="0.80134876503930541"/>
          <c:h val="0.7441646609199345"/>
        </c:manualLayout>
      </c:layout>
      <c:barChart>
        <c:barDir val="col"/>
        <c:grouping val="clustered"/>
        <c:ser>
          <c:idx val="1"/>
          <c:order val="0"/>
          <c:tx>
            <c:strRef>
              <c:f>Sheet1!$A$2</c:f>
              <c:strCache>
                <c:ptCount val="1"/>
                <c:pt idx="0">
                  <c:v>對照</c:v>
                </c:pt>
              </c:strCache>
            </c:strRef>
          </c:tx>
          <c:spPr>
            <a:solidFill>
              <a:srgbClr val="FF0000"/>
            </a:solidFill>
            <a:ln w="13612">
              <a:solidFill>
                <a:srgbClr val="333333"/>
              </a:solidFill>
              <a:prstDash val="solid"/>
            </a:ln>
            <a:effectLst>
              <a:outerShdw dist="35921" dir="2700000" algn="br">
                <a:srgbClr val="000000"/>
              </a:outerShdw>
            </a:effectLst>
          </c:spPr>
          <c:dLbls>
            <c:numFmt formatCode="0%" sourceLinked="0"/>
            <c:spPr>
              <a:noFill/>
              <a:ln>
                <a:noFill/>
              </a:ln>
              <a:effectLst/>
            </c:spPr>
            <c:txPr>
              <a:bodyPr wrap="square" lIns="38100" tIns="19050" rIns="38100" bIns="19050" anchor="ctr">
                <a:spAutoFit/>
              </a:bodyPr>
              <a:lstStyle/>
              <a:p>
                <a:pPr>
                  <a:defRPr sz="2400" baseline="0">
                    <a:solidFill>
                      <a:schemeClr val="bg1"/>
                    </a:solidFill>
                    <a:effectLst>
                      <a:outerShdw blurRad="38100" dist="38100" dir="2700000" algn="tl">
                        <a:srgbClr val="000000">
                          <a:alpha val="43137"/>
                        </a:srgbClr>
                      </a:outerShdw>
                    </a:effectLst>
                    <a:latin typeface="+mn-lt"/>
                  </a:defRPr>
                </a:pPr>
                <a:endParaRPr lang="zh-TW"/>
              </a:p>
            </c:txPr>
            <c:dLblPos val="outEnd"/>
            <c:showVal val="1"/>
            <c:extLst>
              <c:ext xmlns:c15="http://schemas.microsoft.com/office/drawing/2012/chart" uri="{CE6537A1-D6FC-4f65-9D91-7224C49458BB}">
                <c15:layout/>
                <c15:showLeaderLines val="1"/>
              </c:ext>
            </c:extLst>
          </c:dLbls>
          <c:cat>
            <c:strRef>
              <c:f>Sheet1!$B$1:$E$1</c:f>
              <c:strCache>
                <c:ptCount val="4"/>
                <c:pt idx="0">
                  <c:v>50-59</c:v>
                </c:pt>
                <c:pt idx="1">
                  <c:v>60-69</c:v>
                </c:pt>
                <c:pt idx="2">
                  <c:v>70-79</c:v>
                </c:pt>
                <c:pt idx="3">
                  <c:v>80-</c:v>
                </c:pt>
              </c:strCache>
            </c:strRef>
          </c:cat>
          <c:val>
            <c:numRef>
              <c:f>Sheet1!$B$2:$E$2</c:f>
              <c:numCache>
                <c:formatCode>General</c:formatCode>
                <c:ptCount val="4"/>
                <c:pt idx="0">
                  <c:v>0.70000000000000062</c:v>
                </c:pt>
                <c:pt idx="1">
                  <c:v>0.64000000000000223</c:v>
                </c:pt>
                <c:pt idx="2">
                  <c:v>0.41000000000000031</c:v>
                </c:pt>
                <c:pt idx="3">
                  <c:v>0.18000000000000024</c:v>
                </c:pt>
              </c:numCache>
            </c:numRef>
          </c:val>
        </c:ser>
        <c:dLbls>
          <c:showVal val="1"/>
        </c:dLbls>
        <c:axId val="251571584"/>
        <c:axId val="251581568"/>
      </c:barChart>
      <c:catAx>
        <c:axId val="251571584"/>
        <c:scaling>
          <c:orientation val="minMax"/>
        </c:scaling>
        <c:axPos val="b"/>
        <c:numFmt formatCode="General" sourceLinked="1"/>
        <c:majorTickMark val="none"/>
        <c:tickLblPos val="nextTo"/>
        <c:spPr>
          <a:ln w="20418">
            <a:solidFill>
              <a:srgbClr val="00FFFF"/>
            </a:solidFill>
            <a:prstDash val="solid"/>
          </a:ln>
        </c:spPr>
        <c:txPr>
          <a:bodyPr rot="0" vert="horz"/>
          <a:lstStyle/>
          <a:p>
            <a:pPr>
              <a:defRPr sz="2400" b="0" i="0" u="none" strike="noStrike" baseline="0">
                <a:solidFill>
                  <a:srgbClr val="FFFFFF"/>
                </a:solidFill>
                <a:effectLst>
                  <a:outerShdw blurRad="38100" dist="38100" dir="2700000" algn="tl">
                    <a:srgbClr val="000000">
                      <a:alpha val="43137"/>
                    </a:srgbClr>
                  </a:outerShdw>
                </a:effectLst>
                <a:latin typeface="+mn-lt"/>
                <a:ea typeface="標楷體" panose="03000509000000000000" pitchFamily="65" charset="-120"/>
                <a:cs typeface="Arial"/>
              </a:defRPr>
            </a:pPr>
            <a:endParaRPr lang="zh-TW"/>
          </a:p>
        </c:txPr>
        <c:crossAx val="251581568"/>
        <c:crossesAt val="0"/>
        <c:auto val="1"/>
        <c:lblAlgn val="ctr"/>
        <c:lblOffset val="100"/>
        <c:tickLblSkip val="1"/>
        <c:tickMarkSkip val="1"/>
      </c:catAx>
      <c:valAx>
        <c:axId val="251581568"/>
        <c:scaling>
          <c:orientation val="minMax"/>
          <c:max val="1"/>
          <c:min val="0"/>
        </c:scaling>
        <c:axPos val="l"/>
        <c:majorGridlines>
          <c:spPr>
            <a:ln w="6806">
              <a:solidFill>
                <a:srgbClr val="C0C0C0"/>
              </a:solidFill>
              <a:prstDash val="solid"/>
            </a:ln>
          </c:spPr>
        </c:majorGridlines>
        <c:numFmt formatCode="0%" sourceLinked="0"/>
        <c:majorTickMark val="none"/>
        <c:tickLblPos val="nextTo"/>
        <c:spPr>
          <a:ln w="20418">
            <a:solidFill>
              <a:srgbClr val="00FFFF"/>
            </a:solidFill>
            <a:prstDash val="solid"/>
          </a:ln>
        </c:spPr>
        <c:txPr>
          <a:bodyPr rot="0" vert="horz"/>
          <a:lstStyle/>
          <a:p>
            <a:pPr>
              <a:defRPr sz="2000" b="0" i="0" u="none" strike="noStrike" baseline="0">
                <a:solidFill>
                  <a:srgbClr val="FFFFFF"/>
                </a:solidFill>
                <a:effectLst>
                  <a:outerShdw blurRad="38100" dist="38100" dir="2700000" algn="tl">
                    <a:srgbClr val="000000">
                      <a:alpha val="43137"/>
                    </a:srgbClr>
                  </a:outerShdw>
                </a:effectLst>
                <a:latin typeface="Arial"/>
                <a:ea typeface="Arial"/>
                <a:cs typeface="Arial"/>
              </a:defRPr>
            </a:pPr>
            <a:endParaRPr lang="zh-TW"/>
          </a:p>
        </c:txPr>
        <c:crossAx val="251571584"/>
        <c:crosses val="autoZero"/>
        <c:crossBetween val="between"/>
        <c:majorUnit val="0.2"/>
      </c:valAx>
      <c:spPr>
        <a:gradFill rotWithShape="0">
          <a:gsLst>
            <a:gs pos="0">
              <a:srgbClr val="000000">
                <a:gamma/>
                <a:shade val="6275"/>
                <a:invGamma/>
              </a:srgbClr>
            </a:gs>
            <a:gs pos="50000">
              <a:srgbClr val="99CCFF"/>
            </a:gs>
            <a:gs pos="100000">
              <a:srgbClr val="000000">
                <a:gamma/>
                <a:shade val="6275"/>
                <a:invGamma/>
              </a:srgbClr>
            </a:gs>
          </a:gsLst>
          <a:lin ang="5400000" scaled="1"/>
        </a:gradFill>
        <a:ln w="20418">
          <a:solidFill>
            <a:srgbClr val="00FFFF"/>
          </a:solidFill>
          <a:prstDash val="solid"/>
        </a:ln>
      </c:spPr>
    </c:plotArea>
    <c:plotVisOnly val="1"/>
    <c:dispBlanksAs val="span"/>
  </c:chart>
  <c:spPr>
    <a:noFill/>
    <a:ln>
      <a:noFill/>
    </a:ln>
  </c:spPr>
  <c:txPr>
    <a:bodyPr/>
    <a:lstStyle/>
    <a:p>
      <a:pPr>
        <a:defRPr sz="1340" b="1" i="0" u="none" strike="noStrike" baseline="0">
          <a:solidFill>
            <a:schemeClr val="tx1"/>
          </a:solidFill>
          <a:latin typeface="Times New Roman"/>
          <a:ea typeface="Times New Roman"/>
          <a:cs typeface="Times New Roman"/>
        </a:defRPr>
      </a:pPr>
      <a:endParaRPr lang="zh-TW"/>
    </a:p>
  </c:tx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9888876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p>
            <a:pPr lvl="0"/>
            <a:r>
              <a:rPr lang="en-US" altLang="zh-TW" smtClean="0"/>
              <a:t>Click to edit Master notes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2051" name="Rectangle 3"/>
          <p:cNvSpPr>
            <a:spLocks noGrp="1" noRot="1" noChangeAspect="1" noChangeArrowheads="1" noTextEdit="1"/>
          </p:cNvSpPr>
          <p:nvPr>
            <p:ph type="sldImg" idx="2"/>
          </p:nvPr>
        </p:nvSpPr>
        <p:spPr bwMode="auto">
          <a:xfrm>
            <a:off x="1141413" y="684213"/>
            <a:ext cx="4575175" cy="3432175"/>
          </a:xfrm>
          <a:prstGeom prst="rect">
            <a:avLst/>
          </a:prstGeom>
          <a:noFill/>
          <a:ln w="12700">
            <a:solidFill>
              <a:schemeClr val="tx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Tree>
    <p:extLst>
      <p:ext uri="{BB962C8B-B14F-4D97-AF65-F5344CB8AC3E}">
        <p14:creationId xmlns="" xmlns:p14="http://schemas.microsoft.com/office/powerpoint/2010/main" val="16019944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210" name="Rectangle 2"/>
          <p:cNvSpPr>
            <a:spLocks noGrp="1" noRot="1" noChangeAspect="1" noChangeArrowheads="1" noTextEdit="1"/>
          </p:cNvSpPr>
          <p:nvPr>
            <p:ph type="sldImg"/>
          </p:nvPr>
        </p:nvSpPr>
        <p:spPr>
          <a:xfrm>
            <a:off x="1141413" y="684213"/>
            <a:ext cx="4575175" cy="3432175"/>
          </a:xfrm>
          <a:ln/>
        </p:spPr>
      </p:sp>
      <p:sp>
        <p:nvSpPr>
          <p:cNvPr id="73421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ltLang="zh-TW"/>
              <a:t>After the vaccination, erythema occurred in 12%, induration in 8%, pain in 4%, fever in 5%, irritability in 7% and skin rash in 0.6%. These data showed that this vaccine is rather safe.</a:t>
            </a:r>
          </a:p>
        </p:txBody>
      </p:sp>
    </p:spTree>
    <p:extLst>
      <p:ext uri="{BB962C8B-B14F-4D97-AF65-F5344CB8AC3E}">
        <p14:creationId xmlns="" xmlns:p14="http://schemas.microsoft.com/office/powerpoint/2010/main" val="1961048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210" name="Rectangle 2"/>
          <p:cNvSpPr>
            <a:spLocks noGrp="1" noRot="1" noChangeAspect="1" noChangeArrowheads="1" noTextEdit="1"/>
          </p:cNvSpPr>
          <p:nvPr>
            <p:ph type="sldImg"/>
          </p:nvPr>
        </p:nvSpPr>
        <p:spPr>
          <a:xfrm>
            <a:off x="1141413" y="684213"/>
            <a:ext cx="4575175" cy="3432175"/>
          </a:xfrm>
          <a:ln/>
        </p:spPr>
      </p:sp>
      <p:sp>
        <p:nvSpPr>
          <p:cNvPr id="73421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ltLang="zh-TW"/>
              <a:t>After the vaccination, erythema occurred in 12%, induration in 8%, pain in 4%, fever in 5%, irritability in 7% and skin rash in 0.6%. These data showed that this vaccine is rather safe.</a:t>
            </a:r>
          </a:p>
        </p:txBody>
      </p:sp>
    </p:spTree>
    <p:extLst>
      <p:ext uri="{BB962C8B-B14F-4D97-AF65-F5344CB8AC3E}">
        <p14:creationId xmlns="" xmlns:p14="http://schemas.microsoft.com/office/powerpoint/2010/main" val="30118733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xfrm>
            <a:off x="1141413" y="684213"/>
            <a:ext cx="4576762" cy="3432175"/>
          </a:xfrm>
          <a:ln/>
        </p:spPr>
      </p:sp>
      <p:sp>
        <p:nvSpPr>
          <p:cNvPr id="152579" name="Rectangle 3"/>
          <p:cNvSpPr>
            <a:spLocks noGrp="1" noChangeArrowheads="1"/>
          </p:cNvSpPr>
          <p:nvPr>
            <p:ph type="body" idx="1"/>
          </p:nvPr>
        </p:nvSpPr>
        <p:spPr/>
        <p:txBody>
          <a:bodyPr lIns="88615" tIns="44307" rIns="88615" bIns="44307"/>
          <a:lstStyle/>
          <a:p>
            <a:r>
              <a:rPr lang="en-US" altLang="zh-TW"/>
              <a:t>This is a near-fatal case with EV71 infection in my hospital. Her eyes deviated inwards, suggesting the presence of brain stem lesion. This baby eventually survived the infection.</a:t>
            </a:r>
          </a:p>
        </p:txBody>
      </p:sp>
    </p:spTree>
    <p:extLst>
      <p:ext uri="{BB962C8B-B14F-4D97-AF65-F5344CB8AC3E}">
        <p14:creationId xmlns="" xmlns:p14="http://schemas.microsoft.com/office/powerpoint/2010/main" val="1396033264"/>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p:cNvSpPr>
          <p:nvPr>
            <p:ph type="sldImg"/>
          </p:nvPr>
        </p:nvSpPr>
        <p:spPr bwMode="auto">
          <a:xfrm>
            <a:off x="1141413" y="684213"/>
            <a:ext cx="4575175" cy="3432175"/>
          </a:xfrm>
          <a:prstGeom prst="rect">
            <a:avLst/>
          </a:prstGeom>
          <a:noFill/>
          <a:ln w="12700" cap="flat">
            <a:solidFill>
              <a:schemeClr val="tx1"/>
            </a:solidFill>
            <a:miter lim="800000"/>
            <a:headEnd/>
            <a:tailEnd/>
          </a:ln>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5779" name="Rectangle 3"/>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zh-TW" altLang="zh-TW"/>
          </a:p>
        </p:txBody>
      </p:sp>
    </p:spTree>
    <p:extLst>
      <p:ext uri="{BB962C8B-B14F-4D97-AF65-F5344CB8AC3E}">
        <p14:creationId xmlns="" xmlns:p14="http://schemas.microsoft.com/office/powerpoint/2010/main" val="140577504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p:cNvSpPr>
          <p:nvPr>
            <p:ph type="sldImg"/>
          </p:nvPr>
        </p:nvSpPr>
        <p:spPr bwMode="auto">
          <a:xfrm>
            <a:off x="1141413" y="684213"/>
            <a:ext cx="4575175" cy="3432175"/>
          </a:xfrm>
          <a:prstGeom prst="rect">
            <a:avLst/>
          </a:prstGeom>
          <a:noFill/>
          <a:ln w="12700" cap="flat">
            <a:solidFill>
              <a:schemeClr val="tx1"/>
            </a:solidFill>
            <a:miter lim="800000"/>
            <a:headEnd/>
            <a:tailEnd/>
          </a:ln>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7827" name="Rectangle 3"/>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zh-TW" altLang="zh-TW"/>
          </a:p>
        </p:txBody>
      </p:sp>
    </p:spTree>
    <p:extLst>
      <p:ext uri="{BB962C8B-B14F-4D97-AF65-F5344CB8AC3E}">
        <p14:creationId xmlns="" xmlns:p14="http://schemas.microsoft.com/office/powerpoint/2010/main" val="101177259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cap="flat"/>
        </p:spPr>
      </p:sp>
      <p:sp>
        <p:nvSpPr>
          <p:cNvPr id="158723" name="Rectangle 3"/>
          <p:cNvSpPr>
            <a:spLocks noGrp="1" noChangeArrowheads="1"/>
          </p:cNvSpPr>
          <p:nvPr>
            <p:ph type="body" idx="1"/>
          </p:nvPr>
        </p:nvSpPr>
        <p:spPr>
          <a:ln/>
        </p:spPr>
        <p:txBody>
          <a:bodyPr lIns="92075" tIns="46038" rIns="92075" bIns="46038"/>
          <a:lstStyle/>
          <a:p>
            <a:endParaRPr lang="zh-TW" altLang="zh-TW"/>
          </a:p>
        </p:txBody>
      </p:sp>
    </p:spTree>
    <p:extLst>
      <p:ext uri="{BB962C8B-B14F-4D97-AF65-F5344CB8AC3E}">
        <p14:creationId xmlns="" xmlns:p14="http://schemas.microsoft.com/office/powerpoint/2010/main" val="67131428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Rot="1" noChangeAspect="1" noChangeArrowheads="1" noTextEdit="1"/>
          </p:cNvSpPr>
          <p:nvPr>
            <p:ph type="sldImg"/>
          </p:nvPr>
        </p:nvSpPr>
        <p:spPr>
          <a:ln cap="flat"/>
        </p:spPr>
      </p:sp>
      <p:sp>
        <p:nvSpPr>
          <p:cNvPr id="160771" name="Rectangle 3"/>
          <p:cNvSpPr>
            <a:spLocks noGrp="1" noChangeArrowheads="1"/>
          </p:cNvSpPr>
          <p:nvPr>
            <p:ph type="body" idx="1"/>
          </p:nvPr>
        </p:nvSpPr>
        <p:spPr>
          <a:ln/>
        </p:spPr>
        <p:txBody>
          <a:bodyPr lIns="92075" tIns="46038" rIns="92075" bIns="46038"/>
          <a:lstStyle/>
          <a:p>
            <a:endParaRPr lang="zh-TW" altLang="zh-TW"/>
          </a:p>
        </p:txBody>
      </p:sp>
    </p:spTree>
    <p:extLst>
      <p:ext uri="{BB962C8B-B14F-4D97-AF65-F5344CB8AC3E}">
        <p14:creationId xmlns="" xmlns:p14="http://schemas.microsoft.com/office/powerpoint/2010/main" val="16298747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p:cNvSpPr>
          <p:nvPr>
            <p:ph type="sldImg"/>
          </p:nvPr>
        </p:nvSpPr>
        <p:spPr bwMode="auto">
          <a:xfrm>
            <a:off x="1141413" y="684213"/>
            <a:ext cx="4575175" cy="3432175"/>
          </a:xfrm>
          <a:prstGeom prst="rect">
            <a:avLst/>
          </a:prstGeom>
          <a:noFill/>
          <a:ln w="12700" cap="flat">
            <a:solidFill>
              <a:schemeClr val="tx1"/>
            </a:solidFill>
            <a:miter lim="800000"/>
            <a:headEnd/>
            <a:tailEnd/>
          </a:ln>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3971" name="Rectangle 3"/>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zh-TW" altLang="zh-TW"/>
          </a:p>
        </p:txBody>
      </p:sp>
    </p:spTree>
    <p:extLst>
      <p:ext uri="{BB962C8B-B14F-4D97-AF65-F5344CB8AC3E}">
        <p14:creationId xmlns="" xmlns:p14="http://schemas.microsoft.com/office/powerpoint/2010/main" val="3714962029"/>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Rot="1" noChangeAspect="1" noChangeArrowheads="1" noTextEdit="1"/>
          </p:cNvSpPr>
          <p:nvPr>
            <p:ph type="sldImg"/>
          </p:nvPr>
        </p:nvSpPr>
        <p:spPr>
          <a:xfrm>
            <a:off x="1143000" y="685800"/>
            <a:ext cx="4572000" cy="3429000"/>
          </a:xfrm>
          <a:ln/>
        </p:spPr>
      </p:sp>
      <p:sp>
        <p:nvSpPr>
          <p:cNvPr id="39117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pPr defTabSz="914400"/>
            <a:r>
              <a:rPr lang="en-US" altLang="zh-TW"/>
              <a:t>Thank you for your attention.</a:t>
            </a:r>
          </a:p>
          <a:p>
            <a:pPr defTabSz="914400"/>
            <a:endParaRPr lang="en-US" altLang="zh-TW"/>
          </a:p>
        </p:txBody>
      </p:sp>
    </p:spTree>
    <p:extLst>
      <p:ext uri="{BB962C8B-B14F-4D97-AF65-F5344CB8AC3E}">
        <p14:creationId xmlns="" xmlns:p14="http://schemas.microsoft.com/office/powerpoint/2010/main" val="1934481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 xmlns:p14="http://schemas.microsoft.com/office/powerpoint/2010/main" val="712374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mn-ea"/>
                <a:ea typeface="+mn-ea"/>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buFont typeface="Wingdings" pitchFamily="2" charset="2"/>
              <a:buChar char="l"/>
              <a:defRPr>
                <a:latin typeface="+mn-ea"/>
                <a:ea typeface="+mn-ea"/>
              </a:defRPr>
            </a:lvl1pPr>
            <a:lvl2pPr>
              <a:buFont typeface="Arial" pitchFamily="34" charset="0"/>
              <a:buChar char="•"/>
              <a:defRPr>
                <a:latin typeface="+mn-ea"/>
                <a:ea typeface="+mn-ea"/>
              </a:defRPr>
            </a:lvl2pPr>
            <a:lvl3pPr>
              <a:buFont typeface="Wingdings" pitchFamily="2" charset="2"/>
              <a:buChar char="p"/>
              <a:defRPr>
                <a:latin typeface="+mn-ea"/>
                <a:ea typeface="+mn-ea"/>
              </a:defRPr>
            </a:lvl3pPr>
            <a:lvl4pPr>
              <a:defRPr/>
            </a:lvl4pPr>
            <a:lvl5pPr>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文字方塊 3"/>
          <p:cNvSpPr txBox="1"/>
          <p:nvPr userDrawn="1"/>
        </p:nvSpPr>
        <p:spPr>
          <a:xfrm>
            <a:off x="-16781" y="6385741"/>
            <a:ext cx="832279" cy="461665"/>
          </a:xfrm>
          <a:prstGeom prst="rect">
            <a:avLst/>
          </a:prstGeom>
          <a:noFill/>
        </p:spPr>
        <p:txBody>
          <a:bodyPr wrap="none" rtlCol="0">
            <a:spAutoFit/>
          </a:bodyPr>
          <a:lstStyle/>
          <a:p>
            <a:r>
              <a:rPr lang="en-US" altLang="zh-TW"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G.Q.</a:t>
            </a:r>
            <a:endParaRPr lang="zh-TW" altLang="en-US"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2746927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mn-ea"/>
                <a:ea typeface="+mn-ea"/>
              </a:defRPr>
            </a:lvl1p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533400" y="1295400"/>
            <a:ext cx="4000500" cy="5029200"/>
          </a:xfrm>
        </p:spPr>
        <p:txBody>
          <a:bodyPr/>
          <a:lstStyle>
            <a:lvl1pPr>
              <a:buFont typeface="Wingdings" pitchFamily="2" charset="2"/>
              <a:buChar char="l"/>
              <a:defRPr>
                <a:latin typeface="+mn-ea"/>
                <a:ea typeface="+mn-ea"/>
              </a:defRPr>
            </a:lvl1pPr>
            <a:lvl2pPr>
              <a:buFont typeface="Arial" pitchFamily="34" charset="0"/>
              <a:buChar char="•"/>
              <a:defRPr>
                <a:latin typeface="+mn-ea"/>
                <a:ea typeface="+mn-ea"/>
              </a:defRPr>
            </a:lvl2pPr>
            <a:lvl3pPr>
              <a:buFont typeface="Wingdings" pitchFamily="2" charset="2"/>
              <a:buChar char="p"/>
              <a:defRPr>
                <a:latin typeface="+mn-ea"/>
                <a:ea typeface="+mn-ea"/>
              </a:defRPr>
            </a:lvl3pPr>
            <a:lvl4pPr>
              <a:defRPr>
                <a:latin typeface="+mn-ea"/>
                <a:ea typeface="+mn-ea"/>
              </a:defRPr>
            </a:lvl4pPr>
            <a:lvl5pPr>
              <a:defRPr>
                <a:latin typeface="+mn-ea"/>
                <a:ea typeface="+mn-ea"/>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686300" y="1295400"/>
            <a:ext cx="4000500" cy="5029200"/>
          </a:xfrm>
        </p:spPr>
        <p:txBody>
          <a:bodyPr/>
          <a:lstStyle>
            <a:lvl1pPr>
              <a:buFont typeface="Wingdings" pitchFamily="2" charset="2"/>
              <a:buChar char="l"/>
              <a:defRPr/>
            </a:lvl1pPr>
            <a:lvl2pPr>
              <a:buFont typeface="Arial" pitchFamily="34" charset="0"/>
              <a:buChar char="•"/>
              <a:defRPr/>
            </a:lvl2pPr>
            <a:lvl3pPr>
              <a:buFont typeface="Wingdings" pitchFamily="2" charset="2"/>
              <a:buChar char="p"/>
              <a:defRPr/>
            </a:lvl3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Tree>
    <p:extLst>
      <p:ext uri="{BB962C8B-B14F-4D97-AF65-F5344CB8AC3E}">
        <p14:creationId xmlns="" xmlns:p14="http://schemas.microsoft.com/office/powerpoint/2010/main" val="824291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33400" y="228600"/>
            <a:ext cx="8229600" cy="6096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 xmlns:p14="http://schemas.microsoft.com/office/powerpoint/2010/main" val="37242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5035083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CC"/>
            </a:gs>
            <a:gs pos="100000">
              <a:schemeClr val="tx2"/>
            </a:gs>
          </a:gsLst>
          <a:lin ang="5400000" scaled="1"/>
        </a:gradFill>
        <a:effectLst/>
      </p:bgPr>
    </p:bg>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bwMode="auto">
          <a:xfrm>
            <a:off x="533400" y="228600"/>
            <a:ext cx="8229600" cy="838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22883" name="Rectangle 3"/>
          <p:cNvSpPr>
            <a:spLocks noGrp="1" noChangeArrowheads="1"/>
          </p:cNvSpPr>
          <p:nvPr>
            <p:ph type="body" idx="1"/>
          </p:nvPr>
        </p:nvSpPr>
        <p:spPr bwMode="auto">
          <a:xfrm>
            <a:off x="533400" y="1295400"/>
            <a:ext cx="8153400" cy="5029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22884" name="Rectangle 4"/>
          <p:cNvSpPr>
            <a:spLocks noChangeArrowheads="1"/>
          </p:cNvSpPr>
          <p:nvPr/>
        </p:nvSpPr>
        <p:spPr bwMode="auto">
          <a:xfrm>
            <a:off x="0" y="0"/>
            <a:ext cx="304800" cy="6858000"/>
          </a:xfrm>
          <a:prstGeom prst="rect">
            <a:avLst/>
          </a:prstGeom>
          <a:gradFill rotWithShape="0">
            <a:gsLst>
              <a:gs pos="0">
                <a:srgbClr val="0000CC"/>
              </a:gs>
              <a:gs pos="50000">
                <a:srgbClr val="33CCFF"/>
              </a:gs>
              <a:gs pos="100000">
                <a:srgbClr val="0000CC"/>
              </a:gs>
            </a:gsLst>
            <a:lin ang="5400000" scaled="1"/>
          </a:gra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7" name="文字方塊 6"/>
          <p:cNvSpPr txBox="1"/>
          <p:nvPr userDrawn="1"/>
        </p:nvSpPr>
        <p:spPr>
          <a:xfrm>
            <a:off x="-16781" y="6385741"/>
            <a:ext cx="832279" cy="461665"/>
          </a:xfrm>
          <a:prstGeom prst="rect">
            <a:avLst/>
          </a:prstGeom>
          <a:noFill/>
        </p:spPr>
        <p:txBody>
          <a:bodyPr wrap="none" rtlCol="0">
            <a:spAutoFit/>
          </a:bodyPr>
          <a:lstStyle/>
          <a:p>
            <a:r>
              <a:rPr lang="en-US" altLang="zh-TW"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G.Q.</a:t>
            </a:r>
            <a:endParaRPr lang="zh-TW" altLang="en-US"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3" r:id="rId3"/>
    <p:sldLayoutId id="2147483661" r:id="rId4"/>
    <p:sldLayoutId id="2147483662" r:id="rId5"/>
  </p:sldLayoutIdLst>
  <p:txStyles>
    <p:title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p:titleStyle>
    <p:bodyStyle>
      <a:lvl1pPr marL="342900" indent="-342900" algn="l" rtl="0" eaLnBrk="0" fontAlgn="base" hangingPunct="0">
        <a:spcBef>
          <a:spcPct val="20000"/>
        </a:spcBef>
        <a:spcAft>
          <a:spcPct val="0"/>
        </a:spcAft>
        <a:buClr>
          <a:srgbClr val="FF3300"/>
        </a:buClr>
        <a:buSzPct val="70000"/>
        <a:buFont typeface="Monotype Sorts" pitchFamily="2" charset="2"/>
        <a:buChar char="l"/>
        <a:defRPr sz="2400" kern="1200">
          <a:solidFill>
            <a:srgbClr val="FFFF00"/>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rgbClr val="66FF33"/>
        </a:buClr>
        <a:buSzPct val="70000"/>
        <a:buFont typeface="Monotype Sorts" pitchFamily="2" charset="2"/>
        <a:buChar char="m"/>
        <a:defRPr sz="2400" kern="1200">
          <a:solidFill>
            <a:schemeClr val="bg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rgbClr val="FFFF00"/>
        </a:buClr>
        <a:buSzPct val="70000"/>
        <a:buFont typeface="Wingdings" panose="05000000000000000000" pitchFamily="2" charset="2"/>
        <a:buChar char="q"/>
        <a:defRPr sz="2400" kern="1200">
          <a:solidFill>
            <a:schemeClr val="bg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rgbClr val="66FF33"/>
        </a:buClr>
        <a:buSzPct val="70000"/>
        <a:buFont typeface="Wingdings" panose="05000000000000000000" pitchFamily="2" charset="2"/>
        <a:buChar char="v"/>
        <a:defRPr sz="2400" kern="1200">
          <a:solidFill>
            <a:schemeClr val="bg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har char="»"/>
        <a:defRPr sz="2400" kern="1200">
          <a:solidFill>
            <a:schemeClr val="bg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image" Target="../media/image1.gif"/><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tags" Target="../tags/tag9.xml"/><Relationship Id="rId7" Type="http://schemas.openxmlformats.org/officeDocument/2006/relationships/image" Target="../media/image3.jpeg"/><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2.jpe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4.gif"/><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5.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6.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7.gif"/><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image" Target="../media/image8.gif"/><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tags" Target="../tags/tag28.xml"/><Relationship Id="rId5" Type="http://schemas.openxmlformats.org/officeDocument/2006/relationships/image" Target="../media/image9.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tags" Target="../tags/tag30.xml"/><Relationship Id="rId5" Type="http://schemas.openxmlformats.org/officeDocument/2006/relationships/image" Target="../media/image10.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tags" Target="../tags/tag35.xml"/><Relationship Id="rId5" Type="http://schemas.openxmlformats.org/officeDocument/2006/relationships/image" Target="../media/image11.jpe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40.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image" Target="../media/image12.gif"/><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43.xml"/><Relationship Id="rId4" Type="http://schemas.openxmlformats.org/officeDocument/2006/relationships/chart" Target="../charts/chart3.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5.xml"/><Relationship Id="rId1" Type="http://schemas.openxmlformats.org/officeDocument/2006/relationships/tags" Target="../tags/tag44.xml"/><Relationship Id="rId5" Type="http://schemas.openxmlformats.org/officeDocument/2006/relationships/image" Target="../media/image13.gif"/><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3.xml"/><Relationship Id="rId1" Type="http://schemas.openxmlformats.org/officeDocument/2006/relationships/tags" Target="../tags/tag52.xml"/><Relationship Id="rId5" Type="http://schemas.openxmlformats.org/officeDocument/2006/relationships/image" Target="../media/image14.png"/><Relationship Id="rId4"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image" Target="../media/image15.gif"/><Relationship Id="rId4"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7.xml"/><Relationship Id="rId1" Type="http://schemas.openxmlformats.org/officeDocument/2006/relationships/tags" Target="../tags/tag56.xml"/><Relationship Id="rId5" Type="http://schemas.openxmlformats.org/officeDocument/2006/relationships/image" Target="../media/image16.jpeg"/><Relationship Id="rId4"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image" Target="../media/image17.jpeg"/><Relationship Id="rId4"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2.xml"/><Relationship Id="rId1" Type="http://schemas.openxmlformats.org/officeDocument/2006/relationships/tags" Target="../tags/tag61.xml"/><Relationship Id="rId5" Type="http://schemas.openxmlformats.org/officeDocument/2006/relationships/image" Target="../media/image18.gif"/><Relationship Id="rId4"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tags" Target="../tags/tag63.xml"/><Relationship Id="rId5" Type="http://schemas.openxmlformats.org/officeDocument/2006/relationships/image" Target="../media/image19.gif"/><Relationship Id="rId4"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tags" Target="../tags/tag65.xml"/><Relationship Id="rId5" Type="http://schemas.openxmlformats.org/officeDocument/2006/relationships/image" Target="../media/image20.gif"/><Relationship Id="rId4"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3.xml"/><Relationship Id="rId1" Type="http://schemas.openxmlformats.org/officeDocument/2006/relationships/tags" Target="../tags/tag72.xml"/><Relationship Id="rId5" Type="http://schemas.openxmlformats.org/officeDocument/2006/relationships/image" Target="../media/image21.jpeg"/><Relationship Id="rId4"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5.xml"/><Relationship Id="rId1" Type="http://schemas.openxmlformats.org/officeDocument/2006/relationships/tags" Target="../tags/tag74.xml"/><Relationship Id="rId5" Type="http://schemas.openxmlformats.org/officeDocument/2006/relationships/image" Target="../media/image22.jpeg"/><Relationship Id="rId4"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7.xml"/><Relationship Id="rId1" Type="http://schemas.openxmlformats.org/officeDocument/2006/relationships/tags" Target="../tags/tag76.xml"/><Relationship Id="rId5" Type="http://schemas.openxmlformats.org/officeDocument/2006/relationships/image" Target="../media/image23.jpeg"/><Relationship Id="rId4"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78.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tags" Target="../tags/tag79.xml"/><Relationship Id="rId5" Type="http://schemas.openxmlformats.org/officeDocument/2006/relationships/image" Target="../media/image24.gif"/><Relationship Id="rId4"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tags" Target="../tags/tag81.xml"/><Relationship Id="rId5" Type="http://schemas.openxmlformats.org/officeDocument/2006/relationships/image" Target="../media/image25.gif"/><Relationship Id="rId4"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4.xml"/><Relationship Id="rId1" Type="http://schemas.openxmlformats.org/officeDocument/2006/relationships/tags" Target="../tags/tag83.xml"/><Relationship Id="rId5" Type="http://schemas.openxmlformats.org/officeDocument/2006/relationships/image" Target="../media/image26.gif"/><Relationship Id="rId4"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85.xml"/><Relationship Id="rId4" Type="http://schemas.openxmlformats.org/officeDocument/2006/relationships/chart" Target="../charts/chart4.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9.xml"/><Relationship Id="rId1" Type="http://schemas.openxmlformats.org/officeDocument/2006/relationships/tags" Target="../tags/tag88.xml"/><Relationship Id="rId5" Type="http://schemas.openxmlformats.org/officeDocument/2006/relationships/image" Target="../media/image27.jpeg"/><Relationship Id="rId4"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1.xml"/><Relationship Id="rId1" Type="http://schemas.openxmlformats.org/officeDocument/2006/relationships/tags" Target="../tags/tag90.xml"/><Relationship Id="rId5" Type="http://schemas.openxmlformats.org/officeDocument/2006/relationships/image" Target="../media/image28.jpeg"/><Relationship Id="rId4"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92.xml"/><Relationship Id="rId4" Type="http://schemas.openxmlformats.org/officeDocument/2006/relationships/chart" Target="../charts/chart5.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ags" Target="../tags/tag93.xml"/><Relationship Id="rId4" Type="http://schemas.openxmlformats.org/officeDocument/2006/relationships/chart" Target="../charts/chart6.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94.xml"/><Relationship Id="rId4" Type="http://schemas.openxmlformats.org/officeDocument/2006/relationships/chart" Target="../charts/chart7.xml"/></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5.xml"/><Relationship Id="rId1" Type="http://schemas.openxmlformats.org/officeDocument/2006/relationships/themeOverride" Target="../theme/themeOverride1.xml"/><Relationship Id="rId5" Type="http://schemas.openxmlformats.org/officeDocument/2006/relationships/chart" Target="../charts/chart8.xml"/><Relationship Id="rId4"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96.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tags" Target="../tags/tag97.xml"/><Relationship Id="rId4" Type="http://schemas.openxmlformats.org/officeDocument/2006/relationships/chart" Target="../charts/chart9.xml"/></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ags" Target="../tags/tag98.xml"/></Relationships>
</file>

<file path=ppt/slides/_rels/slide7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0.xml"/><Relationship Id="rId1" Type="http://schemas.openxmlformats.org/officeDocument/2006/relationships/tags" Target="../tags/tag99.xml"/><Relationship Id="rId5" Type="http://schemas.openxmlformats.org/officeDocument/2006/relationships/image" Target="../media/image29.jpeg"/><Relationship Id="rId4"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3" Type="http://schemas.openxmlformats.org/officeDocument/2006/relationships/tags" Target="../tags/tag103.xml"/><Relationship Id="rId7" Type="http://schemas.openxmlformats.org/officeDocument/2006/relationships/image" Target="../media/image31.jpeg"/><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image" Target="../media/image30.jpeg"/><Relationship Id="rId5" Type="http://schemas.openxmlformats.org/officeDocument/2006/relationships/notesSlide" Target="../notesSlides/notesSlide71.xml"/><Relationship Id="rId4"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5.xml"/><Relationship Id="rId1" Type="http://schemas.openxmlformats.org/officeDocument/2006/relationships/tags" Target="../tags/tag104.xml"/><Relationship Id="rId5" Type="http://schemas.openxmlformats.org/officeDocument/2006/relationships/image" Target="../media/image32.jpeg"/><Relationship Id="rId4"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106.xml"/></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07.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ags" Target="../tags/tag108.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ags" Target="../tags/tag109.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ags" Target="../tags/tag110.xml"/></Relationships>
</file>

<file path=ppt/slides/_rels/slide7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2.xml"/><Relationship Id="rId1" Type="http://schemas.openxmlformats.org/officeDocument/2006/relationships/tags" Target="../tags/tag111.xml"/><Relationship Id="rId5" Type="http://schemas.openxmlformats.org/officeDocument/2006/relationships/image" Target="../media/image34.gif"/><Relationship Id="rId4"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4.xml"/><Relationship Id="rId1" Type="http://schemas.openxmlformats.org/officeDocument/2006/relationships/tags" Target="../tags/tag113.xml"/><Relationship Id="rId5" Type="http://schemas.openxmlformats.org/officeDocument/2006/relationships/image" Target="../media/image35.jpeg"/><Relationship Id="rId4"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tags" Target="../tags/tag115.xml"/><Relationship Id="rId5" Type="http://schemas.openxmlformats.org/officeDocument/2006/relationships/image" Target="../media/image36.jpeg"/><Relationship Id="rId4"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2.xml"/><Relationship Id="rId1" Type="http://schemas.openxmlformats.org/officeDocument/2006/relationships/tags" Target="../tags/tag117.xml"/></Relationships>
</file>

<file path=ppt/slides/_rels/slide8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9.xml"/><Relationship Id="rId1" Type="http://schemas.openxmlformats.org/officeDocument/2006/relationships/tags" Target="../tags/tag118.xml"/><Relationship Id="rId5" Type="http://schemas.openxmlformats.org/officeDocument/2006/relationships/image" Target="../media/image37.gif"/><Relationship Id="rId4"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1.xml"/><Relationship Id="rId1" Type="http://schemas.openxmlformats.org/officeDocument/2006/relationships/tags" Target="../tags/tag120.xml"/><Relationship Id="rId5" Type="http://schemas.openxmlformats.org/officeDocument/2006/relationships/image" Target="../media/image38.jpeg"/><Relationship Id="rId4"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3.xml"/><Relationship Id="rId1" Type="http://schemas.openxmlformats.org/officeDocument/2006/relationships/tags" Target="../tags/tag122.xml"/><Relationship Id="rId5" Type="http://schemas.openxmlformats.org/officeDocument/2006/relationships/image" Target="../media/image39.jpeg"/><Relationship Id="rId4"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5.xml"/><Relationship Id="rId1" Type="http://schemas.openxmlformats.org/officeDocument/2006/relationships/tags" Target="../tags/tag124.xml"/><Relationship Id="rId5" Type="http://schemas.openxmlformats.org/officeDocument/2006/relationships/image" Target="../media/image40.jpeg"/><Relationship Id="rId4"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2.xml"/><Relationship Id="rId1" Type="http://schemas.openxmlformats.org/officeDocument/2006/relationships/tags" Target="../tags/tag126.xml"/></Relationships>
</file>

<file path=ppt/slides/_rels/slide8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8.xml"/><Relationship Id="rId1" Type="http://schemas.openxmlformats.org/officeDocument/2006/relationships/tags" Target="../tags/tag127.xml"/><Relationship Id="rId5" Type="http://schemas.openxmlformats.org/officeDocument/2006/relationships/image" Target="../media/image41.jpeg"/><Relationship Id="rId4" Type="http://schemas.openxmlformats.org/officeDocument/2006/relationships/notesSlide" Target="../notesSlides/notesSlide87.xml"/></Relationships>
</file>

<file path=ppt/slides/_rels/slide8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0.xml"/><Relationship Id="rId1" Type="http://schemas.openxmlformats.org/officeDocument/2006/relationships/tags" Target="../tags/tag129.xml"/><Relationship Id="rId5" Type="http://schemas.openxmlformats.org/officeDocument/2006/relationships/image" Target="../media/image42.jpeg"/><Relationship Id="rId4" Type="http://schemas.openxmlformats.org/officeDocument/2006/relationships/notesSlide" Target="../notesSlides/notesSlide88.xml"/></Relationships>
</file>

<file path=ppt/slides/_rels/slide8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2.xml"/><Relationship Id="rId1" Type="http://schemas.openxmlformats.org/officeDocument/2006/relationships/tags" Target="../tags/tag131.xml"/><Relationship Id="rId5" Type="http://schemas.openxmlformats.org/officeDocument/2006/relationships/image" Target="../media/image43.jpeg"/><Relationship Id="rId4" Type="http://schemas.openxmlformats.org/officeDocument/2006/relationships/notesSlide" Target="../notesSlides/notesSlide89.xml"/></Relationships>
</file>

<file path=ppt/slides/_rels/slide9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4.xml"/><Relationship Id="rId1" Type="http://schemas.openxmlformats.org/officeDocument/2006/relationships/tags" Target="../tags/tag133.xml"/><Relationship Id="rId5" Type="http://schemas.openxmlformats.org/officeDocument/2006/relationships/image" Target="../media/image44.jpeg"/><Relationship Id="rId4" Type="http://schemas.openxmlformats.org/officeDocument/2006/relationships/notesSlide" Target="../notesSlides/notesSlide90.xml"/></Relationships>
</file>

<file path=ppt/slides/_rels/slide9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6.xml"/><Relationship Id="rId1" Type="http://schemas.openxmlformats.org/officeDocument/2006/relationships/tags" Target="../tags/tag135.xml"/><Relationship Id="rId5" Type="http://schemas.openxmlformats.org/officeDocument/2006/relationships/image" Target="../media/image45.jpeg"/><Relationship Id="rId4" Type="http://schemas.openxmlformats.org/officeDocument/2006/relationships/notesSlide" Target="../notesSlides/notesSlide91.xml"/></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92.xml"/><Relationship Id="rId2" Type="http://schemas.openxmlformats.org/officeDocument/2006/relationships/slideLayout" Target="../slideLayouts/slideLayout2.xml"/><Relationship Id="rId1" Type="http://schemas.openxmlformats.org/officeDocument/2006/relationships/tags" Target="../tags/tag137.xml"/></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93.xml"/><Relationship Id="rId2" Type="http://schemas.openxmlformats.org/officeDocument/2006/relationships/slideLayout" Target="../slideLayouts/slideLayout2.xml"/><Relationship Id="rId1" Type="http://schemas.openxmlformats.org/officeDocument/2006/relationships/tags" Target="../tags/tag138.xml"/></Relationships>
</file>

<file path=ppt/slides/_rels/slide94.xml.rels><?xml version="1.0" encoding="UTF-8" standalone="yes"?>
<Relationships xmlns="http://schemas.openxmlformats.org/package/2006/relationships"><Relationship Id="rId3" Type="http://schemas.openxmlformats.org/officeDocument/2006/relationships/tags" Target="../tags/tag141.xml"/><Relationship Id="rId7" Type="http://schemas.openxmlformats.org/officeDocument/2006/relationships/image" Target="../media/image47.jpeg"/><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image" Target="../media/image46.jpeg"/><Relationship Id="rId5" Type="http://schemas.openxmlformats.org/officeDocument/2006/relationships/notesSlide" Target="../notesSlides/notesSlide94.xml"/><Relationship Id="rId4"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95.xml"/><Relationship Id="rId2" Type="http://schemas.openxmlformats.org/officeDocument/2006/relationships/slideLayout" Target="../slideLayouts/slideLayout2.xml"/><Relationship Id="rId1" Type="http://schemas.openxmlformats.org/officeDocument/2006/relationships/tags" Target="../tags/tag142.xml"/></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96.xml"/><Relationship Id="rId2" Type="http://schemas.openxmlformats.org/officeDocument/2006/relationships/slideLayout" Target="../slideLayouts/slideLayout2.xml"/><Relationship Id="rId1" Type="http://schemas.openxmlformats.org/officeDocument/2006/relationships/tags" Target="../tags/tag143.xml"/></Relationships>
</file>

<file path=ppt/slides/_rels/slide9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5.xml"/><Relationship Id="rId1" Type="http://schemas.openxmlformats.org/officeDocument/2006/relationships/tags" Target="../tags/tag144.xml"/><Relationship Id="rId5" Type="http://schemas.openxmlformats.org/officeDocument/2006/relationships/image" Target="../media/image48.jpeg"/><Relationship Id="rId4" Type="http://schemas.openxmlformats.org/officeDocument/2006/relationships/notesSlide" Target="../notesSlides/notesSlide97.xml"/></Relationships>
</file>

<file path=ppt/slides/_rels/slide9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7.xml"/><Relationship Id="rId1" Type="http://schemas.openxmlformats.org/officeDocument/2006/relationships/tags" Target="../tags/tag146.xml"/><Relationship Id="rId5" Type="http://schemas.openxmlformats.org/officeDocument/2006/relationships/image" Target="../media/image49.jpeg"/><Relationship Id="rId4" Type="http://schemas.openxmlformats.org/officeDocument/2006/relationships/notesSlide" Target="../notesSlides/notesSlide98.xml"/></Relationships>
</file>

<file path=ppt/slides/_rels/slide99.xml.rels><?xml version="1.0" encoding="UTF-8" standalone="yes"?>
<Relationships xmlns="http://schemas.openxmlformats.org/package/2006/relationships"><Relationship Id="rId3" Type="http://schemas.openxmlformats.org/officeDocument/2006/relationships/tags" Target="../tags/tag150.xml"/><Relationship Id="rId7" Type="http://schemas.openxmlformats.org/officeDocument/2006/relationships/image" Target="../media/image51.jpeg"/><Relationship Id="rId2" Type="http://schemas.openxmlformats.org/officeDocument/2006/relationships/tags" Target="../tags/tag149.xml"/><Relationship Id="rId1" Type="http://schemas.openxmlformats.org/officeDocument/2006/relationships/tags" Target="../tags/tag148.xml"/><Relationship Id="rId6" Type="http://schemas.openxmlformats.org/officeDocument/2006/relationships/image" Target="../media/image50.jpeg"/><Relationship Id="rId5" Type="http://schemas.openxmlformats.org/officeDocument/2006/relationships/notesSlide" Target="../notesSlides/notesSlide99.xml"/><Relationship Id="rId4"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tags" Target="../tags/tag153.xml"/><Relationship Id="rId7" Type="http://schemas.openxmlformats.org/officeDocument/2006/relationships/image" Target="../media/image53.jpeg"/><Relationship Id="rId2" Type="http://schemas.openxmlformats.org/officeDocument/2006/relationships/tags" Target="../tags/tag152.xml"/><Relationship Id="rId1" Type="http://schemas.openxmlformats.org/officeDocument/2006/relationships/tags" Target="../tags/tag151.xml"/><Relationship Id="rId6" Type="http://schemas.openxmlformats.org/officeDocument/2006/relationships/image" Target="../media/image52.jpeg"/><Relationship Id="rId5" Type="http://schemas.openxmlformats.org/officeDocument/2006/relationships/notesSlide" Target="../notesSlides/notesSlide100.xml"/><Relationship Id="rId4"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5.xml"/><Relationship Id="rId1" Type="http://schemas.openxmlformats.org/officeDocument/2006/relationships/tags" Target="../tags/tag154.xml"/><Relationship Id="rId5" Type="http://schemas.openxmlformats.org/officeDocument/2006/relationships/image" Target="../media/image54.jpeg"/><Relationship Id="rId4" Type="http://schemas.openxmlformats.org/officeDocument/2006/relationships/notesSlide" Target="../notesSlides/notesSlide101.xml"/></Relationships>
</file>

<file path=ppt/slides/_rels/slide10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7.xml"/><Relationship Id="rId1" Type="http://schemas.openxmlformats.org/officeDocument/2006/relationships/tags" Target="../tags/tag156.xml"/><Relationship Id="rId5" Type="http://schemas.openxmlformats.org/officeDocument/2006/relationships/image" Target="../media/image55.jpeg"/><Relationship Id="rId4" Type="http://schemas.openxmlformats.org/officeDocument/2006/relationships/notesSlide" Target="../notesSlides/notesSlide102.xml"/></Relationships>
</file>

<file path=ppt/slides/_rels/slide103.xml.rels><?xml version="1.0" encoding="UTF-8" standalone="yes"?>
<Relationships xmlns="http://schemas.openxmlformats.org/package/2006/relationships"><Relationship Id="rId3" Type="http://schemas.openxmlformats.org/officeDocument/2006/relationships/notesSlide" Target="../notesSlides/notesSlide103.xml"/><Relationship Id="rId2" Type="http://schemas.openxmlformats.org/officeDocument/2006/relationships/slideLayout" Target="../slideLayouts/slideLayout2.xml"/><Relationship Id="rId1" Type="http://schemas.openxmlformats.org/officeDocument/2006/relationships/tags" Target="../tags/tag158.xml"/></Relationships>
</file>

<file path=ppt/slides/_rels/slide104.xml.rels><?xml version="1.0" encoding="UTF-8" standalone="yes"?>
<Relationships xmlns="http://schemas.openxmlformats.org/package/2006/relationships"><Relationship Id="rId3" Type="http://schemas.openxmlformats.org/officeDocument/2006/relationships/notesSlide" Target="../notesSlides/notesSlide104.xml"/><Relationship Id="rId2" Type="http://schemas.openxmlformats.org/officeDocument/2006/relationships/slideLayout" Target="../slideLayouts/slideLayout2.xml"/><Relationship Id="rId1" Type="http://schemas.openxmlformats.org/officeDocument/2006/relationships/tags" Target="../tags/tag159.xml"/><Relationship Id="rId4" Type="http://schemas.openxmlformats.org/officeDocument/2006/relationships/chart" Target="../charts/chart10.xml"/></Relationships>
</file>

<file path=ppt/slides/_rels/slide10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0.xml"/><Relationship Id="rId1" Type="http://schemas.openxmlformats.org/officeDocument/2006/relationships/vmlDrawing" Target="../drawings/vmlDrawing2.vml"/><Relationship Id="rId5" Type="http://schemas.openxmlformats.org/officeDocument/2006/relationships/oleObject" Target="../embeddings/oleObject2.bin"/><Relationship Id="rId4" Type="http://schemas.openxmlformats.org/officeDocument/2006/relationships/notesSlide" Target="../notesSlides/notesSlide105.xml"/></Relationships>
</file>

<file path=ppt/slides/_rels/slide106.xml.rels><?xml version="1.0" encoding="UTF-8" standalone="yes"?>
<Relationships xmlns="http://schemas.openxmlformats.org/package/2006/relationships"><Relationship Id="rId3" Type="http://schemas.openxmlformats.org/officeDocument/2006/relationships/tags" Target="../tags/tag163.xml"/><Relationship Id="rId7" Type="http://schemas.openxmlformats.org/officeDocument/2006/relationships/image" Target="../media/image58.jpeg"/><Relationship Id="rId2" Type="http://schemas.openxmlformats.org/officeDocument/2006/relationships/tags" Target="../tags/tag162.xml"/><Relationship Id="rId1" Type="http://schemas.openxmlformats.org/officeDocument/2006/relationships/tags" Target="../tags/tag161.xml"/><Relationship Id="rId6" Type="http://schemas.openxmlformats.org/officeDocument/2006/relationships/image" Target="../media/image57.jpeg"/><Relationship Id="rId5" Type="http://schemas.openxmlformats.org/officeDocument/2006/relationships/notesSlide" Target="../notesSlides/notesSlide106.xml"/><Relationship Id="rId4"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tags" Target="../tags/tag166.xml"/><Relationship Id="rId7" Type="http://schemas.openxmlformats.org/officeDocument/2006/relationships/image" Target="../media/image60.jpeg"/><Relationship Id="rId2" Type="http://schemas.openxmlformats.org/officeDocument/2006/relationships/tags" Target="../tags/tag165.xml"/><Relationship Id="rId1" Type="http://schemas.openxmlformats.org/officeDocument/2006/relationships/tags" Target="../tags/tag164.xml"/><Relationship Id="rId6" Type="http://schemas.openxmlformats.org/officeDocument/2006/relationships/image" Target="../media/image59.jpeg"/><Relationship Id="rId5" Type="http://schemas.openxmlformats.org/officeDocument/2006/relationships/notesSlide" Target="../notesSlides/notesSlide107.xml"/><Relationship Id="rId4"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tags" Target="../tags/tag169.xml"/><Relationship Id="rId7" Type="http://schemas.openxmlformats.org/officeDocument/2006/relationships/image" Target="../media/image62.jpeg"/><Relationship Id="rId2" Type="http://schemas.openxmlformats.org/officeDocument/2006/relationships/tags" Target="../tags/tag168.xml"/><Relationship Id="rId1" Type="http://schemas.openxmlformats.org/officeDocument/2006/relationships/tags" Target="../tags/tag167.xml"/><Relationship Id="rId6" Type="http://schemas.openxmlformats.org/officeDocument/2006/relationships/image" Target="../media/image61.jpeg"/><Relationship Id="rId5" Type="http://schemas.openxmlformats.org/officeDocument/2006/relationships/notesSlide" Target="../notesSlides/notesSlide108.xml"/><Relationship Id="rId4"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1.xml"/><Relationship Id="rId1" Type="http://schemas.openxmlformats.org/officeDocument/2006/relationships/tags" Target="../tags/tag170.xml"/><Relationship Id="rId5" Type="http://schemas.openxmlformats.org/officeDocument/2006/relationships/image" Target="../media/image63.jpeg"/><Relationship Id="rId4" Type="http://schemas.openxmlformats.org/officeDocument/2006/relationships/notesSlide" Target="../notesSlides/notesSlide109.xml"/></Relationships>
</file>

<file path=ppt/slides/_rels/slide110.xml.rels><?xml version="1.0" encoding="UTF-8" standalone="yes"?>
<Relationships xmlns="http://schemas.openxmlformats.org/package/2006/relationships"><Relationship Id="rId3" Type="http://schemas.openxmlformats.org/officeDocument/2006/relationships/tags" Target="../tags/tag174.xml"/><Relationship Id="rId7" Type="http://schemas.openxmlformats.org/officeDocument/2006/relationships/image" Target="../media/image65.jpeg"/><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image" Target="../media/image64.jpeg"/><Relationship Id="rId5" Type="http://schemas.openxmlformats.org/officeDocument/2006/relationships/notesSlide" Target="../notesSlides/notesSlide110.xml"/><Relationship Id="rId4"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tags" Target="../tags/tag177.xml"/><Relationship Id="rId7" Type="http://schemas.openxmlformats.org/officeDocument/2006/relationships/image" Target="../media/image67.jpeg"/><Relationship Id="rId2" Type="http://schemas.openxmlformats.org/officeDocument/2006/relationships/tags" Target="../tags/tag176.xml"/><Relationship Id="rId1" Type="http://schemas.openxmlformats.org/officeDocument/2006/relationships/tags" Target="../tags/tag175.xml"/><Relationship Id="rId6" Type="http://schemas.openxmlformats.org/officeDocument/2006/relationships/image" Target="../media/image66.jpeg"/><Relationship Id="rId5" Type="http://schemas.openxmlformats.org/officeDocument/2006/relationships/notesSlide" Target="../notesSlides/notesSlide111.xml"/><Relationship Id="rId4"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notesSlide" Target="../notesSlides/notesSlide112.xml"/><Relationship Id="rId2" Type="http://schemas.openxmlformats.org/officeDocument/2006/relationships/slideLayout" Target="../slideLayouts/slideLayout2.xml"/><Relationship Id="rId1" Type="http://schemas.openxmlformats.org/officeDocument/2006/relationships/tags" Target="../tags/tag178.xml"/></Relationships>
</file>

<file path=ppt/slides/_rels/slide113.xml.rels><?xml version="1.0" encoding="UTF-8" standalone="yes"?>
<Relationships xmlns="http://schemas.openxmlformats.org/package/2006/relationships"><Relationship Id="rId3" Type="http://schemas.openxmlformats.org/officeDocument/2006/relationships/notesSlide" Target="../notesSlides/notesSlide113.xml"/><Relationship Id="rId2" Type="http://schemas.openxmlformats.org/officeDocument/2006/relationships/slideLayout" Target="../slideLayouts/slideLayout2.xml"/><Relationship Id="rId1" Type="http://schemas.openxmlformats.org/officeDocument/2006/relationships/tags" Target="../tags/tag179.xml"/></Relationships>
</file>

<file path=ppt/slides/_rels/slide114.xml.rels><?xml version="1.0" encoding="UTF-8" standalone="yes"?>
<Relationships xmlns="http://schemas.openxmlformats.org/package/2006/relationships"><Relationship Id="rId3" Type="http://schemas.openxmlformats.org/officeDocument/2006/relationships/tags" Target="../tags/tag182.xml"/><Relationship Id="rId7" Type="http://schemas.openxmlformats.org/officeDocument/2006/relationships/image" Target="../media/image69.jpeg"/><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image" Target="../media/image68.jpeg"/><Relationship Id="rId5" Type="http://schemas.openxmlformats.org/officeDocument/2006/relationships/notesSlide" Target="../notesSlides/notesSlide114.xml"/><Relationship Id="rId4"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tags" Target="../tags/tag185.xml"/><Relationship Id="rId7" Type="http://schemas.openxmlformats.org/officeDocument/2006/relationships/image" Target="../media/image71.jpeg"/><Relationship Id="rId2" Type="http://schemas.openxmlformats.org/officeDocument/2006/relationships/tags" Target="../tags/tag184.xml"/><Relationship Id="rId1" Type="http://schemas.openxmlformats.org/officeDocument/2006/relationships/tags" Target="../tags/tag183.xml"/><Relationship Id="rId6" Type="http://schemas.openxmlformats.org/officeDocument/2006/relationships/image" Target="../media/image70.jpeg"/><Relationship Id="rId5" Type="http://schemas.openxmlformats.org/officeDocument/2006/relationships/notesSlide" Target="../notesSlides/notesSlide115.xml"/><Relationship Id="rId4"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7.xml"/><Relationship Id="rId1" Type="http://schemas.openxmlformats.org/officeDocument/2006/relationships/tags" Target="../tags/tag186.xml"/><Relationship Id="rId5" Type="http://schemas.openxmlformats.org/officeDocument/2006/relationships/image" Target="../media/image72.jpeg"/><Relationship Id="rId4" Type="http://schemas.openxmlformats.org/officeDocument/2006/relationships/notesSlide" Target="../notesSlides/notesSlide116.xml"/></Relationships>
</file>

<file path=ppt/slides/_rels/slide1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9.xml"/><Relationship Id="rId1" Type="http://schemas.openxmlformats.org/officeDocument/2006/relationships/tags" Target="../tags/tag188.xml"/><Relationship Id="rId5" Type="http://schemas.openxmlformats.org/officeDocument/2006/relationships/image" Target="../media/image73.jpeg"/><Relationship Id="rId4" Type="http://schemas.openxmlformats.org/officeDocument/2006/relationships/notesSlide" Target="../notesSlides/notesSlide117.xml"/></Relationships>
</file>

<file path=ppt/slides/_rels/slide1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1.xml"/><Relationship Id="rId1" Type="http://schemas.openxmlformats.org/officeDocument/2006/relationships/tags" Target="../tags/tag190.xml"/><Relationship Id="rId5" Type="http://schemas.openxmlformats.org/officeDocument/2006/relationships/image" Target="../media/image74.jpeg"/><Relationship Id="rId4" Type="http://schemas.openxmlformats.org/officeDocument/2006/relationships/notesSlide" Target="../notesSlides/notesSlide118.xml"/></Relationships>
</file>

<file path=ppt/slides/_rels/slide119.xml.rels><?xml version="1.0" encoding="UTF-8" standalone="yes"?>
<Relationships xmlns="http://schemas.openxmlformats.org/package/2006/relationships"><Relationship Id="rId3" Type="http://schemas.openxmlformats.org/officeDocument/2006/relationships/notesSlide" Target="../notesSlides/notesSlide119.xml"/><Relationship Id="rId2" Type="http://schemas.openxmlformats.org/officeDocument/2006/relationships/slideLayout" Target="../slideLayouts/slideLayout2.xml"/><Relationship Id="rId1" Type="http://schemas.openxmlformats.org/officeDocument/2006/relationships/tags" Target="../tags/tag192.xml"/></Relationships>
</file>

<file path=ppt/slides/_rels/slide1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4.xml"/><Relationship Id="rId1" Type="http://schemas.openxmlformats.org/officeDocument/2006/relationships/tags" Target="../tags/tag193.xml"/><Relationship Id="rId5" Type="http://schemas.openxmlformats.org/officeDocument/2006/relationships/image" Target="../media/image75.jpeg"/><Relationship Id="rId4" Type="http://schemas.openxmlformats.org/officeDocument/2006/relationships/notesSlide" Target="../notesSlides/notesSlide120.xml"/></Relationships>
</file>

<file path=ppt/slides/_rels/slide121.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tags" Target="../tags/tag197.xml"/><Relationship Id="rId7" Type="http://schemas.openxmlformats.org/officeDocument/2006/relationships/image" Target="../media/image76.jpeg"/><Relationship Id="rId2" Type="http://schemas.openxmlformats.org/officeDocument/2006/relationships/tags" Target="../tags/tag196.xml"/><Relationship Id="rId1" Type="http://schemas.openxmlformats.org/officeDocument/2006/relationships/tags" Target="../tags/tag195.xml"/><Relationship Id="rId6" Type="http://schemas.openxmlformats.org/officeDocument/2006/relationships/notesSlide" Target="../notesSlides/notesSlide121.xml"/><Relationship Id="rId5" Type="http://schemas.openxmlformats.org/officeDocument/2006/relationships/slideLayout" Target="../slideLayouts/slideLayout2.xml"/><Relationship Id="rId4" Type="http://schemas.openxmlformats.org/officeDocument/2006/relationships/tags" Target="../tags/tag198.xml"/><Relationship Id="rId9" Type="http://schemas.openxmlformats.org/officeDocument/2006/relationships/image" Target="../media/image78.jpeg"/></Relationships>
</file>

<file path=ppt/slides/_rels/slide1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0.xml"/><Relationship Id="rId1" Type="http://schemas.openxmlformats.org/officeDocument/2006/relationships/tags" Target="../tags/tag199.xml"/><Relationship Id="rId5" Type="http://schemas.openxmlformats.org/officeDocument/2006/relationships/image" Target="../media/image79.jpeg"/><Relationship Id="rId4" Type="http://schemas.openxmlformats.org/officeDocument/2006/relationships/notesSlide" Target="../notesSlides/notesSlide122.xml"/></Relationships>
</file>

<file path=ppt/slides/_rels/slide1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2.xml"/><Relationship Id="rId1" Type="http://schemas.openxmlformats.org/officeDocument/2006/relationships/tags" Target="../tags/tag201.xml"/><Relationship Id="rId5" Type="http://schemas.openxmlformats.org/officeDocument/2006/relationships/image" Target="../media/image80.jpeg"/><Relationship Id="rId4" Type="http://schemas.openxmlformats.org/officeDocument/2006/relationships/notesSlide" Target="../notesSlides/notesSlide123.xml"/></Relationships>
</file>

<file path=ppt/slides/_rels/slide1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4.xml"/><Relationship Id="rId1" Type="http://schemas.openxmlformats.org/officeDocument/2006/relationships/tags" Target="../tags/tag203.xml"/><Relationship Id="rId5" Type="http://schemas.openxmlformats.org/officeDocument/2006/relationships/image" Target="../media/image81.jpeg"/><Relationship Id="rId4" Type="http://schemas.openxmlformats.org/officeDocument/2006/relationships/notesSlide" Target="../notesSlides/notesSlide124.xml"/></Relationships>
</file>

<file path=ppt/slides/_rels/slide1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6.xml"/><Relationship Id="rId1" Type="http://schemas.openxmlformats.org/officeDocument/2006/relationships/tags" Target="../tags/tag205.xml"/><Relationship Id="rId5" Type="http://schemas.openxmlformats.org/officeDocument/2006/relationships/image" Target="../media/image82.jpeg"/><Relationship Id="rId4" Type="http://schemas.openxmlformats.org/officeDocument/2006/relationships/notesSlide" Target="../notesSlides/notesSlide125.xml"/></Relationships>
</file>

<file path=ppt/slides/_rels/slide1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8.xml"/><Relationship Id="rId1" Type="http://schemas.openxmlformats.org/officeDocument/2006/relationships/tags" Target="../tags/tag207.xml"/><Relationship Id="rId5" Type="http://schemas.openxmlformats.org/officeDocument/2006/relationships/image" Target="../media/image83.jpeg"/><Relationship Id="rId4" Type="http://schemas.openxmlformats.org/officeDocument/2006/relationships/notesSlide" Target="../notesSlides/notesSlide126.xml"/></Relationships>
</file>

<file path=ppt/slides/_rels/slide1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0.xml"/><Relationship Id="rId1" Type="http://schemas.openxmlformats.org/officeDocument/2006/relationships/tags" Target="../tags/tag209.xml"/><Relationship Id="rId5" Type="http://schemas.openxmlformats.org/officeDocument/2006/relationships/image" Target="../media/image84.jpeg"/><Relationship Id="rId4" Type="http://schemas.openxmlformats.org/officeDocument/2006/relationships/notesSlide" Target="../notesSlides/notesSlide127.xml"/></Relationships>
</file>

<file path=ppt/slides/_rels/slide1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2.xml"/><Relationship Id="rId1" Type="http://schemas.openxmlformats.org/officeDocument/2006/relationships/tags" Target="../tags/tag211.xml"/><Relationship Id="rId5" Type="http://schemas.openxmlformats.org/officeDocument/2006/relationships/image" Target="../media/image85.jpeg"/><Relationship Id="rId4" Type="http://schemas.openxmlformats.org/officeDocument/2006/relationships/notesSlide" Target="../notesSlides/notesSlide128.xml"/></Relationships>
</file>

<file path=ppt/slides/_rels/slide1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4.xml"/><Relationship Id="rId1" Type="http://schemas.openxmlformats.org/officeDocument/2006/relationships/tags" Target="../tags/tag213.xml"/><Relationship Id="rId5" Type="http://schemas.openxmlformats.org/officeDocument/2006/relationships/image" Target="../media/image86.jpeg"/><Relationship Id="rId4" Type="http://schemas.openxmlformats.org/officeDocument/2006/relationships/notesSlide" Target="../notesSlides/notesSlide129.xml"/></Relationships>
</file>

<file path=ppt/slides/_rels/slide1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6.xml"/><Relationship Id="rId1" Type="http://schemas.openxmlformats.org/officeDocument/2006/relationships/tags" Target="../tags/tag215.xml"/><Relationship Id="rId5" Type="http://schemas.openxmlformats.org/officeDocument/2006/relationships/image" Target="../media/image87.jpeg"/><Relationship Id="rId4" Type="http://schemas.openxmlformats.org/officeDocument/2006/relationships/notesSlide" Target="../notesSlides/notesSlide130.xml"/></Relationships>
</file>

<file path=ppt/slides/_rels/slide1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8.xml"/><Relationship Id="rId1" Type="http://schemas.openxmlformats.org/officeDocument/2006/relationships/tags" Target="../tags/tag217.xml"/><Relationship Id="rId5" Type="http://schemas.openxmlformats.org/officeDocument/2006/relationships/image" Target="../media/image88.jpeg"/><Relationship Id="rId4" Type="http://schemas.openxmlformats.org/officeDocument/2006/relationships/notesSlide" Target="../notesSlides/notesSlide131.xml"/></Relationships>
</file>

<file path=ppt/slides/_rels/slide132.xml.rels><?xml version="1.0" encoding="UTF-8" standalone="yes"?>
<Relationships xmlns="http://schemas.openxmlformats.org/package/2006/relationships"><Relationship Id="rId3" Type="http://schemas.openxmlformats.org/officeDocument/2006/relationships/notesSlide" Target="../notesSlides/notesSlide132.xml"/><Relationship Id="rId2" Type="http://schemas.openxmlformats.org/officeDocument/2006/relationships/slideLayout" Target="../slideLayouts/slideLayout2.xml"/><Relationship Id="rId1" Type="http://schemas.openxmlformats.org/officeDocument/2006/relationships/tags" Target="../tags/tag219.xml"/></Relationships>
</file>

<file path=ppt/slides/_rels/slide133.xml.rels><?xml version="1.0" encoding="UTF-8" standalone="yes"?>
<Relationships xmlns="http://schemas.openxmlformats.org/package/2006/relationships"><Relationship Id="rId3" Type="http://schemas.openxmlformats.org/officeDocument/2006/relationships/tags" Target="../tags/tag222.xml"/><Relationship Id="rId2" Type="http://schemas.openxmlformats.org/officeDocument/2006/relationships/tags" Target="../tags/tag221.xml"/><Relationship Id="rId1" Type="http://schemas.openxmlformats.org/officeDocument/2006/relationships/tags" Target="../tags/tag220.xml"/><Relationship Id="rId5" Type="http://schemas.openxmlformats.org/officeDocument/2006/relationships/notesSlide" Target="../notesSlides/notesSlide133.xml"/><Relationship Id="rId4" Type="http://schemas.openxmlformats.org/officeDocument/2006/relationships/slideLayout" Target="../slideLayouts/slideLayout5.xml"/></Relationships>
</file>

<file path=ppt/slides/_rels/slide134.xml.rels><?xml version="1.0" encoding="UTF-8" standalone="yes"?>
<Relationships xmlns="http://schemas.openxmlformats.org/package/2006/relationships"><Relationship Id="rId3" Type="http://schemas.openxmlformats.org/officeDocument/2006/relationships/notesSlide" Target="../notesSlides/notesSlide134.xml"/><Relationship Id="rId2" Type="http://schemas.openxmlformats.org/officeDocument/2006/relationships/slideLayout" Target="../slideLayouts/slideLayout2.xml"/><Relationship Id="rId1" Type="http://schemas.openxmlformats.org/officeDocument/2006/relationships/tags" Target="../tags/tag223.xml"/></Relationships>
</file>

<file path=ppt/slides/_rels/slide135.xml.rels><?xml version="1.0" encoding="UTF-8" standalone="yes"?>
<Relationships xmlns="http://schemas.openxmlformats.org/package/2006/relationships"><Relationship Id="rId3" Type="http://schemas.openxmlformats.org/officeDocument/2006/relationships/notesSlide" Target="../notesSlides/notesSlide135.xml"/><Relationship Id="rId2" Type="http://schemas.openxmlformats.org/officeDocument/2006/relationships/slideLayout" Target="../slideLayouts/slideLayout2.xml"/><Relationship Id="rId1" Type="http://schemas.openxmlformats.org/officeDocument/2006/relationships/tags" Target="../tags/tag224.xml"/></Relationships>
</file>

<file path=ppt/slides/_rels/slide1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6.xml"/><Relationship Id="rId1" Type="http://schemas.openxmlformats.org/officeDocument/2006/relationships/tags" Target="../tags/tag225.xml"/><Relationship Id="rId5" Type="http://schemas.openxmlformats.org/officeDocument/2006/relationships/image" Target="../media/image89.png"/><Relationship Id="rId4" Type="http://schemas.openxmlformats.org/officeDocument/2006/relationships/notesSlide" Target="../notesSlides/notesSlide136.xml"/></Relationships>
</file>

<file path=ppt/slides/_rels/slide1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8.xml"/><Relationship Id="rId1" Type="http://schemas.openxmlformats.org/officeDocument/2006/relationships/tags" Target="../tags/tag227.xml"/><Relationship Id="rId5" Type="http://schemas.openxmlformats.org/officeDocument/2006/relationships/image" Target="../media/image90.png"/><Relationship Id="rId4" Type="http://schemas.openxmlformats.org/officeDocument/2006/relationships/notesSlide" Target="../notesSlides/notesSlide137.xml"/></Relationships>
</file>

<file path=ppt/slides/_rels/slide138.xml.rels><?xml version="1.0" encoding="UTF-8" standalone="yes"?>
<Relationships xmlns="http://schemas.openxmlformats.org/package/2006/relationships"><Relationship Id="rId3" Type="http://schemas.openxmlformats.org/officeDocument/2006/relationships/notesSlide" Target="../notesSlides/notesSlide138.xml"/><Relationship Id="rId2" Type="http://schemas.openxmlformats.org/officeDocument/2006/relationships/slideLayout" Target="../slideLayouts/slideLayout2.xml"/><Relationship Id="rId1" Type="http://schemas.openxmlformats.org/officeDocument/2006/relationships/tags" Target="../tags/tag229.xml"/></Relationships>
</file>

<file path=ppt/slides/_rels/slide139.xml.rels><?xml version="1.0" encoding="UTF-8" standalone="yes"?>
<Relationships xmlns="http://schemas.openxmlformats.org/package/2006/relationships"><Relationship Id="rId3" Type="http://schemas.openxmlformats.org/officeDocument/2006/relationships/notesSlide" Target="../notesSlides/notesSlide139.xml"/><Relationship Id="rId2" Type="http://schemas.openxmlformats.org/officeDocument/2006/relationships/slideLayout" Target="../slideLayouts/slideLayout2.xml"/><Relationship Id="rId1" Type="http://schemas.openxmlformats.org/officeDocument/2006/relationships/tags" Target="../tags/tag230.xml"/></Relationships>
</file>

<file path=ppt/slides/_rels/slide1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2.xml"/><Relationship Id="rId1" Type="http://schemas.openxmlformats.org/officeDocument/2006/relationships/tags" Target="../tags/tag231.xml"/><Relationship Id="rId5" Type="http://schemas.openxmlformats.org/officeDocument/2006/relationships/image" Target="../media/image91.png"/><Relationship Id="rId4" Type="http://schemas.openxmlformats.org/officeDocument/2006/relationships/notesSlide" Target="../notesSlides/notesSlide140.xml"/></Relationships>
</file>

<file path=ppt/slides/_rels/slide141.xml.rels><?xml version="1.0" encoding="UTF-8" standalone="yes"?>
<Relationships xmlns="http://schemas.openxmlformats.org/package/2006/relationships"><Relationship Id="rId3" Type="http://schemas.openxmlformats.org/officeDocument/2006/relationships/notesSlide" Target="../notesSlides/notesSlide141.xml"/><Relationship Id="rId2" Type="http://schemas.openxmlformats.org/officeDocument/2006/relationships/slideLayout" Target="../slideLayouts/slideLayout2.xml"/><Relationship Id="rId1" Type="http://schemas.openxmlformats.org/officeDocument/2006/relationships/tags" Target="../tags/tag233.xml"/></Relationships>
</file>

<file path=ppt/slides/_rels/slide142.xml.rels><?xml version="1.0" encoding="UTF-8" standalone="yes"?>
<Relationships xmlns="http://schemas.openxmlformats.org/package/2006/relationships"><Relationship Id="rId3" Type="http://schemas.openxmlformats.org/officeDocument/2006/relationships/notesSlide" Target="../notesSlides/notesSlide142.xml"/><Relationship Id="rId2" Type="http://schemas.openxmlformats.org/officeDocument/2006/relationships/slideLayout" Target="../slideLayouts/slideLayout2.xml"/><Relationship Id="rId1" Type="http://schemas.openxmlformats.org/officeDocument/2006/relationships/tags" Target="../tags/tag234.xml"/></Relationships>
</file>

<file path=ppt/slides/_rels/slide143.xml.rels><?xml version="1.0" encoding="UTF-8" standalone="yes"?>
<Relationships xmlns="http://schemas.openxmlformats.org/package/2006/relationships"><Relationship Id="rId3" Type="http://schemas.openxmlformats.org/officeDocument/2006/relationships/notesSlide" Target="../notesSlides/notesSlide143.xml"/><Relationship Id="rId2" Type="http://schemas.openxmlformats.org/officeDocument/2006/relationships/slideLayout" Target="../slideLayouts/slideLayout2.xml"/><Relationship Id="rId1" Type="http://schemas.openxmlformats.org/officeDocument/2006/relationships/tags" Target="../tags/tag235.xml"/></Relationships>
</file>

<file path=ppt/slides/_rels/slide144.xml.rels><?xml version="1.0" encoding="UTF-8" standalone="yes"?>
<Relationships xmlns="http://schemas.openxmlformats.org/package/2006/relationships"><Relationship Id="rId3" Type="http://schemas.openxmlformats.org/officeDocument/2006/relationships/notesSlide" Target="../notesSlides/notesSlide144.xml"/><Relationship Id="rId2" Type="http://schemas.openxmlformats.org/officeDocument/2006/relationships/slideLayout" Target="../slideLayouts/slideLayout2.xml"/><Relationship Id="rId1" Type="http://schemas.openxmlformats.org/officeDocument/2006/relationships/tags" Target="../tags/tag236.xml"/></Relationships>
</file>

<file path=ppt/slides/_rels/slide145.xml.rels><?xml version="1.0" encoding="UTF-8" standalone="yes"?>
<Relationships xmlns="http://schemas.openxmlformats.org/package/2006/relationships"><Relationship Id="rId3" Type="http://schemas.openxmlformats.org/officeDocument/2006/relationships/notesSlide" Target="../notesSlides/notesSlide145.xml"/><Relationship Id="rId2" Type="http://schemas.openxmlformats.org/officeDocument/2006/relationships/slideLayout" Target="../slideLayouts/slideLayout2.xml"/><Relationship Id="rId1" Type="http://schemas.openxmlformats.org/officeDocument/2006/relationships/tags" Target="../tags/tag237.xml"/></Relationships>
</file>

<file path=ppt/slides/_rels/slide14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239.xml"/><Relationship Id="rId1" Type="http://schemas.openxmlformats.org/officeDocument/2006/relationships/tags" Target="../tags/tag238.xml"/><Relationship Id="rId5" Type="http://schemas.openxmlformats.org/officeDocument/2006/relationships/image" Target="../media/image92.jpeg"/><Relationship Id="rId4" Type="http://schemas.openxmlformats.org/officeDocument/2006/relationships/notesSlide" Target="../notesSlides/notesSlide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971600" y="404664"/>
            <a:ext cx="7026225" cy="2952328"/>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nchor="ctr"/>
          <a:lstStyle/>
          <a:p>
            <a:r>
              <a:rPr lang="zh-TW" altLang="zh-TW" dirty="0">
                <a:effectLst/>
                <a:latin typeface="+mn-ea"/>
                <a:ea typeface="+mn-ea"/>
              </a:rPr>
              <a:t>常見出疹性疾病之鑑別診斷、治療與醫院感染管制措施</a:t>
            </a:r>
            <a:endParaRPr lang="zh-TW" altLang="en-US" dirty="0">
              <a:latin typeface="+mn-ea"/>
              <a:ea typeface="+mn-ea"/>
            </a:endParaRPr>
          </a:p>
        </p:txBody>
      </p:sp>
      <p:sp>
        <p:nvSpPr>
          <p:cNvPr id="4099" name="Rectangle 3"/>
          <p:cNvSpPr>
            <a:spLocks noGrp="1" noChangeArrowheads="1"/>
          </p:cNvSpPr>
          <p:nvPr>
            <p:ph type="subTitle" idx="1"/>
          </p:nvPr>
        </p:nvSpPr>
        <p:spPr>
          <a:xfrm>
            <a:off x="1547664" y="3789040"/>
            <a:ext cx="6335986" cy="280831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marL="342900" indent="-342900"/>
            <a:r>
              <a:rPr lang="zh-TW" altLang="en-US" sz="4800" dirty="0" smtClean="0">
                <a:solidFill>
                  <a:schemeClr val="bg1"/>
                </a:solidFill>
                <a:latin typeface="+mn-ea"/>
              </a:rPr>
              <a:t>台大兒童醫院</a:t>
            </a:r>
            <a:r>
              <a:rPr lang="zh-TW" altLang="en-US" sz="4800" dirty="0">
                <a:solidFill>
                  <a:schemeClr val="bg1"/>
                </a:solidFill>
                <a:latin typeface="+mn-ea"/>
              </a:rPr>
              <a:t>小兒部</a:t>
            </a:r>
            <a:endParaRPr lang="zh-TW" altLang="en-US" sz="4400" dirty="0">
              <a:solidFill>
                <a:schemeClr val="bg1"/>
              </a:solidFill>
              <a:latin typeface="+mn-ea"/>
            </a:endParaRPr>
          </a:p>
          <a:p>
            <a:pPr marL="342900" indent="-342900"/>
            <a:endParaRPr lang="zh-TW" altLang="en-US" sz="4400" dirty="0">
              <a:solidFill>
                <a:schemeClr val="bg1"/>
              </a:solidFill>
              <a:latin typeface="+mn-ea"/>
            </a:endParaRPr>
          </a:p>
          <a:p>
            <a:pPr marL="342900" indent="-342900"/>
            <a:r>
              <a:rPr lang="zh-TW" altLang="en-US" sz="4800" dirty="0">
                <a:solidFill>
                  <a:schemeClr val="bg1"/>
                </a:solidFill>
                <a:latin typeface="+mn-ea"/>
              </a:rPr>
              <a:t>李秉穎</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099">
                                            <p:txEl>
                                              <p:pRg st="0" end="0"/>
                                            </p:txEl>
                                          </p:spTgt>
                                        </p:tgtEl>
                                        <p:attrNameLst>
                                          <p:attrName>style.visibility</p:attrName>
                                        </p:attrNameLst>
                                      </p:cBhvr>
                                      <p:to>
                                        <p:strVal val="visible"/>
                                      </p:to>
                                    </p:set>
                                    <p:animEffect transition="in" filter="fade">
                                      <p:cBhvr>
                                        <p:cTn id="12" dur="1000"/>
                                        <p:tgtEl>
                                          <p:spTgt spid="4099">
                                            <p:txEl>
                                              <p:pRg st="0" end="0"/>
                                            </p:txEl>
                                          </p:spTgt>
                                        </p:tgtEl>
                                      </p:cBhvr>
                                    </p:animEffect>
                                    <p:anim calcmode="lin" valueType="num">
                                      <p:cBhvr>
                                        <p:cTn id="13" dur="1000" fill="hold"/>
                                        <p:tgtEl>
                                          <p:spTgt spid="409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099">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fade">
                                      <p:cBhvr>
                                        <p:cTn id="17" dur="1000"/>
                                        <p:tgtEl>
                                          <p:spTgt spid="4099">
                                            <p:txEl>
                                              <p:pRg st="2" end="2"/>
                                            </p:txEl>
                                          </p:spTgt>
                                        </p:tgtEl>
                                      </p:cBhvr>
                                    </p:animEffect>
                                    <p:anim calcmode="lin" valueType="num">
                                      <p:cBhvr>
                                        <p:cTn id="18" dur="1000" fill="hold"/>
                                        <p:tgtEl>
                                          <p:spTgt spid="409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09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86569" y="260648"/>
            <a:ext cx="8229600"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latin typeface="+mn-ea"/>
                <a:ea typeface="+mn-ea"/>
              </a:rPr>
              <a:t>麻疹  </a:t>
            </a:r>
            <a:r>
              <a:rPr lang="en-US" altLang="zh-TW" dirty="0" smtClean="0">
                <a:solidFill>
                  <a:schemeClr val="bg1"/>
                </a:solidFill>
                <a:latin typeface="+mn-lt"/>
                <a:ea typeface="+mn-ea"/>
              </a:rPr>
              <a:t>Measles</a:t>
            </a:r>
            <a:endParaRPr lang="en-US" altLang="zh-TW" dirty="0">
              <a:solidFill>
                <a:schemeClr val="bg1"/>
              </a:solidFill>
              <a:latin typeface="+mn-lt"/>
              <a:ea typeface="+mn-ea"/>
            </a:endParaRPr>
          </a:p>
        </p:txBody>
      </p:sp>
      <p:sp>
        <p:nvSpPr>
          <p:cNvPr id="137219" name="Rectangle 3"/>
          <p:cNvSpPr>
            <a:spLocks noGrp="1" noChangeArrowheads="1"/>
          </p:cNvSpPr>
          <p:nvPr>
            <p:ph type="body" idx="1"/>
          </p:nvPr>
        </p:nvSpPr>
        <p:spPr>
          <a:xfrm>
            <a:off x="486569" y="1196752"/>
            <a:ext cx="8117879" cy="532859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spcAft>
                <a:spcPts val="1200"/>
              </a:spcAft>
              <a:buFont typeface="Wingdings" pitchFamily="2" charset="2"/>
              <a:buChar char="l"/>
            </a:pPr>
            <a:r>
              <a:rPr lang="zh-TW" altLang="en-US" sz="3400" dirty="0" smtClean="0">
                <a:solidFill>
                  <a:srgbClr val="FAFD00"/>
                </a:solidFill>
                <a:latin typeface="+mn-ea"/>
              </a:rPr>
              <a:t>病原：</a:t>
            </a:r>
            <a:r>
              <a:rPr lang="en-US" altLang="zh-TW" sz="3400" dirty="0" smtClean="0">
                <a:latin typeface="+mn-lt"/>
              </a:rPr>
              <a:t>RNA</a:t>
            </a:r>
            <a:r>
              <a:rPr lang="zh-TW" altLang="en-US" sz="3400" dirty="0" smtClean="0">
                <a:latin typeface="+mn-ea"/>
              </a:rPr>
              <a:t>病毒</a:t>
            </a:r>
            <a:r>
              <a:rPr lang="en-US" altLang="zh-TW" sz="3400" dirty="0" smtClean="0">
                <a:solidFill>
                  <a:schemeClr val="bg1"/>
                </a:solidFill>
                <a:latin typeface="+mn-ea"/>
              </a:rPr>
              <a:t>(</a:t>
            </a:r>
            <a:r>
              <a:rPr lang="zh-TW" altLang="en-US" sz="3400" dirty="0" smtClean="0">
                <a:solidFill>
                  <a:schemeClr val="bg1"/>
                </a:solidFill>
                <a:latin typeface="+mn-ea"/>
              </a:rPr>
              <a:t>屬於</a:t>
            </a:r>
            <a:r>
              <a:rPr lang="en-US" altLang="zh-TW" sz="3400" i="1" dirty="0" err="1" smtClean="0">
                <a:solidFill>
                  <a:schemeClr val="bg1"/>
                </a:solidFill>
                <a:latin typeface="+mn-lt"/>
              </a:rPr>
              <a:t>Paramyxoviridae</a:t>
            </a:r>
            <a:r>
              <a:rPr lang="en-US" altLang="zh-TW" sz="3400" dirty="0" smtClean="0">
                <a:solidFill>
                  <a:schemeClr val="bg1"/>
                </a:solidFill>
                <a:latin typeface="+mn-ea"/>
              </a:rPr>
              <a:t>)</a:t>
            </a:r>
          </a:p>
          <a:p>
            <a:pPr>
              <a:spcBef>
                <a:spcPct val="0"/>
              </a:spcBef>
              <a:spcAft>
                <a:spcPts val="1200"/>
              </a:spcAft>
              <a:buFont typeface="Wingdings" pitchFamily="2" charset="2"/>
              <a:buChar char="l"/>
            </a:pPr>
            <a:r>
              <a:rPr lang="zh-TW" altLang="en-US" sz="3400" dirty="0" smtClean="0">
                <a:solidFill>
                  <a:srgbClr val="FAFD00"/>
                </a:solidFill>
                <a:latin typeface="+mn-ea"/>
              </a:rPr>
              <a:t>飛沫、空氣傳染</a:t>
            </a:r>
            <a:endParaRPr lang="zh-TW" altLang="en-US" sz="3400" dirty="0" smtClean="0">
              <a:latin typeface="+mn-ea"/>
            </a:endParaRPr>
          </a:p>
          <a:p>
            <a:pPr>
              <a:spcBef>
                <a:spcPct val="0"/>
              </a:spcBef>
              <a:spcAft>
                <a:spcPts val="1200"/>
              </a:spcAft>
              <a:buFont typeface="Wingdings" pitchFamily="2" charset="2"/>
              <a:buChar char="l"/>
            </a:pPr>
            <a:r>
              <a:rPr lang="zh-TW" altLang="en-US" sz="3400" dirty="0" smtClean="0">
                <a:solidFill>
                  <a:srgbClr val="FAFD00"/>
                </a:solidFill>
                <a:latin typeface="+mn-ea"/>
              </a:rPr>
              <a:t>潛伏期：</a:t>
            </a:r>
            <a:r>
              <a:rPr lang="en-US" altLang="zh-TW" sz="3400" dirty="0" smtClean="0">
                <a:solidFill>
                  <a:srgbClr val="FAFD00"/>
                </a:solidFill>
                <a:latin typeface="+mn-lt"/>
              </a:rPr>
              <a:t>7-18</a:t>
            </a:r>
            <a:r>
              <a:rPr lang="en-US" altLang="zh-TW" sz="3400" dirty="0" smtClean="0">
                <a:solidFill>
                  <a:srgbClr val="FAFD00"/>
                </a:solidFill>
                <a:latin typeface="+mn-ea"/>
              </a:rPr>
              <a:t>(</a:t>
            </a:r>
            <a:r>
              <a:rPr lang="zh-TW" altLang="en-US" sz="3400" dirty="0" smtClean="0">
                <a:solidFill>
                  <a:srgbClr val="FAFD00"/>
                </a:solidFill>
                <a:latin typeface="+mn-ea"/>
              </a:rPr>
              <a:t>平均</a:t>
            </a:r>
            <a:r>
              <a:rPr lang="en-US" altLang="zh-TW" sz="3400" dirty="0" smtClean="0">
                <a:solidFill>
                  <a:srgbClr val="FAFD00"/>
                </a:solidFill>
                <a:latin typeface="+mn-lt"/>
              </a:rPr>
              <a:t>10-14</a:t>
            </a:r>
            <a:r>
              <a:rPr lang="en-US" altLang="zh-TW" sz="3400" dirty="0" smtClean="0">
                <a:latin typeface="+mn-ea"/>
              </a:rPr>
              <a:t>)</a:t>
            </a:r>
            <a:r>
              <a:rPr lang="zh-TW" altLang="en-US" sz="3400" dirty="0" smtClean="0">
                <a:latin typeface="+mn-ea"/>
              </a:rPr>
              <a:t>天</a:t>
            </a:r>
          </a:p>
          <a:p>
            <a:pPr>
              <a:spcBef>
                <a:spcPct val="0"/>
              </a:spcBef>
              <a:spcAft>
                <a:spcPts val="1200"/>
              </a:spcAft>
              <a:buFont typeface="Wingdings" pitchFamily="2" charset="2"/>
              <a:buChar char="l"/>
            </a:pPr>
            <a:r>
              <a:rPr lang="zh-TW" altLang="en-US" sz="3400" dirty="0" smtClean="0">
                <a:solidFill>
                  <a:srgbClr val="FAFD00"/>
                </a:solidFill>
                <a:latin typeface="+mn-ea"/>
              </a:rPr>
              <a:t>特點：</a:t>
            </a:r>
          </a:p>
          <a:p>
            <a:pPr lvl="1">
              <a:spcBef>
                <a:spcPct val="0"/>
              </a:spcBef>
              <a:spcAft>
                <a:spcPts val="1200"/>
              </a:spcAft>
              <a:buFont typeface="Arial" pitchFamily="34" charset="0"/>
              <a:buChar char="•"/>
            </a:pPr>
            <a:r>
              <a:rPr lang="zh-TW" altLang="en-US" sz="3400" dirty="0" smtClean="0">
                <a:latin typeface="+mn-ea"/>
              </a:rPr>
              <a:t>高度傳染力：</a:t>
            </a:r>
            <a:r>
              <a:rPr lang="en-US" altLang="zh-TW" sz="3400" dirty="0" smtClean="0">
                <a:latin typeface="+mn-lt"/>
              </a:rPr>
              <a:t>90%</a:t>
            </a:r>
            <a:r>
              <a:rPr lang="zh-TW" altLang="en-US" sz="3400" dirty="0" smtClean="0">
                <a:latin typeface="+mn-ea"/>
              </a:rPr>
              <a:t>以上家中成員會得到感染</a:t>
            </a:r>
          </a:p>
          <a:p>
            <a:pPr lvl="1">
              <a:spcBef>
                <a:spcPct val="0"/>
              </a:spcBef>
              <a:spcAft>
                <a:spcPts val="1200"/>
              </a:spcAft>
              <a:buFont typeface="Arial" pitchFamily="34" charset="0"/>
              <a:buChar char="•"/>
            </a:pPr>
            <a:r>
              <a:rPr lang="zh-TW" altLang="en-US" sz="3400" dirty="0" smtClean="0">
                <a:latin typeface="+mn-ea"/>
              </a:rPr>
              <a:t>很少有無症狀感染</a:t>
            </a:r>
            <a:endParaRPr lang="en-US" altLang="zh-TW" sz="3400" dirty="0" smtClean="0">
              <a:latin typeface="+mn-ea"/>
            </a:endParaRPr>
          </a:p>
          <a:p>
            <a:pPr>
              <a:spcBef>
                <a:spcPct val="0"/>
              </a:spcBef>
              <a:spcAft>
                <a:spcPts val="1200"/>
              </a:spcAft>
              <a:buFont typeface="Wingdings" pitchFamily="2" charset="2"/>
              <a:buChar char="l"/>
            </a:pPr>
            <a:r>
              <a:rPr lang="zh-TW" altLang="en-US" sz="3400" dirty="0" smtClean="0">
                <a:latin typeface="+mn-ea"/>
              </a:rPr>
              <a:t>可傳染期：發疹前後各</a:t>
            </a:r>
            <a:r>
              <a:rPr lang="en-US" altLang="zh-TW" sz="3400" dirty="0" smtClean="0">
                <a:latin typeface="+mn-lt"/>
              </a:rPr>
              <a:t>4</a:t>
            </a:r>
            <a:r>
              <a:rPr lang="zh-TW" altLang="en-US" sz="3400" dirty="0" smtClean="0">
                <a:latin typeface="+mn-ea"/>
              </a:rPr>
              <a:t>天</a:t>
            </a:r>
            <a:endParaRPr lang="en-US" altLang="zh-TW" sz="3400" dirty="0">
              <a:latin typeface="+mn-ea"/>
            </a:endParaRPr>
          </a:p>
        </p:txBody>
      </p:sp>
    </p:spTree>
    <p:custDataLst>
      <p:tags r:id="rId1"/>
    </p:custDataLst>
    <p:extLst>
      <p:ext uri="{BB962C8B-B14F-4D97-AF65-F5344CB8AC3E}">
        <p14:creationId xmlns="" xmlns:p14="http://schemas.microsoft.com/office/powerpoint/2010/main" val="1070249853"/>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684213" y="333375"/>
            <a:ext cx="679291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latin typeface="+mn-ea"/>
                <a:ea typeface="+mn-ea"/>
              </a:rPr>
              <a:t>麻疹 </a:t>
            </a:r>
            <a:r>
              <a:rPr lang="en-US" altLang="zh-TW" sz="3600" dirty="0">
                <a:latin typeface="+mn-lt"/>
                <a:ea typeface="+mn-ea"/>
              </a:rPr>
              <a:t>(Measles)</a:t>
            </a:r>
            <a:br>
              <a:rPr lang="en-US" altLang="zh-TW" sz="3600" dirty="0">
                <a:latin typeface="+mn-lt"/>
                <a:ea typeface="+mn-ea"/>
              </a:rPr>
            </a:br>
            <a:r>
              <a:rPr lang="zh-TW" altLang="zh-TW" sz="3600" dirty="0">
                <a:solidFill>
                  <a:schemeClr val="bg1"/>
                </a:solidFill>
                <a:latin typeface="+mn-ea"/>
                <a:ea typeface="+mn-ea"/>
              </a:rPr>
              <a:t>臨床表現</a:t>
            </a:r>
            <a:endParaRPr lang="zh-TW" altLang="en-US" sz="3600" dirty="0">
              <a:solidFill>
                <a:schemeClr val="bg1"/>
              </a:solidFill>
              <a:latin typeface="+mn-ea"/>
              <a:ea typeface="+mn-ea"/>
            </a:endParaRPr>
          </a:p>
        </p:txBody>
      </p:sp>
      <p:sp>
        <p:nvSpPr>
          <p:cNvPr id="138243" name="Rectangle 3"/>
          <p:cNvSpPr>
            <a:spLocks noGrp="1" noChangeArrowheads="1"/>
          </p:cNvSpPr>
          <p:nvPr>
            <p:ph type="body" idx="1"/>
          </p:nvPr>
        </p:nvSpPr>
        <p:spPr>
          <a:xfrm>
            <a:off x="611560" y="1484784"/>
            <a:ext cx="8280920" cy="4896544"/>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05000"/>
              </a:lnSpc>
              <a:spcBef>
                <a:spcPct val="5000"/>
              </a:spcBef>
              <a:spcAft>
                <a:spcPts val="0"/>
              </a:spcAft>
              <a:buFont typeface="Wingdings" pitchFamily="2" charset="2"/>
              <a:buChar char="l"/>
            </a:pPr>
            <a:r>
              <a:rPr lang="zh-TW" altLang="en-US" sz="2800" dirty="0">
                <a:solidFill>
                  <a:srgbClr val="FAFD00"/>
                </a:solidFill>
                <a:latin typeface="+mn-ea"/>
              </a:rPr>
              <a:t>前驅期</a:t>
            </a:r>
            <a:r>
              <a:rPr lang="en-US" altLang="zh-TW" sz="2800" dirty="0" smtClean="0">
                <a:solidFill>
                  <a:srgbClr val="FAFD00"/>
                </a:solidFill>
                <a:latin typeface="+mn-ea"/>
              </a:rPr>
              <a:t>: </a:t>
            </a:r>
            <a:endParaRPr lang="en-US" altLang="zh-TW" sz="2800" dirty="0">
              <a:solidFill>
                <a:srgbClr val="FAFD00"/>
              </a:solidFill>
              <a:latin typeface="+mn-ea"/>
            </a:endParaRPr>
          </a:p>
          <a:p>
            <a:pPr lvl="1">
              <a:lnSpc>
                <a:spcPct val="105000"/>
              </a:lnSpc>
              <a:spcBef>
                <a:spcPct val="5000"/>
              </a:spcBef>
              <a:spcAft>
                <a:spcPts val="0"/>
              </a:spcAft>
              <a:buFont typeface="Arial" pitchFamily="34" charset="0"/>
              <a:buChar char="•"/>
            </a:pPr>
            <a:r>
              <a:rPr lang="en-US" altLang="zh-TW" sz="2800" b="1" dirty="0" smtClean="0">
                <a:solidFill>
                  <a:srgbClr val="FAFD00"/>
                </a:solidFill>
                <a:latin typeface="+mn-lt"/>
              </a:rPr>
              <a:t>3C</a:t>
            </a:r>
            <a:r>
              <a:rPr lang="zh-TW" altLang="en-US" sz="2800" b="1" dirty="0" smtClean="0">
                <a:solidFill>
                  <a:srgbClr val="FAFD00"/>
                </a:solidFill>
                <a:latin typeface="+mn-ea"/>
              </a:rPr>
              <a:t>：咳嗽</a:t>
            </a:r>
            <a:r>
              <a:rPr lang="en-US" altLang="zh-TW" sz="2800" b="1" dirty="0" smtClean="0">
                <a:solidFill>
                  <a:srgbClr val="FAFD00"/>
                </a:solidFill>
                <a:latin typeface="+mn-lt"/>
              </a:rPr>
              <a:t>(cough)</a:t>
            </a:r>
            <a:r>
              <a:rPr lang="zh-TW" altLang="en-US" sz="2800" b="1" dirty="0" smtClean="0">
                <a:solidFill>
                  <a:srgbClr val="FAFD00"/>
                </a:solidFill>
              </a:rPr>
              <a:t>，</a:t>
            </a:r>
            <a:r>
              <a:rPr lang="zh-TW" altLang="en-US" sz="2800" b="1" dirty="0" smtClean="0">
                <a:solidFill>
                  <a:srgbClr val="FAFD00"/>
                </a:solidFill>
                <a:latin typeface="+mn-ea"/>
              </a:rPr>
              <a:t>鼻水</a:t>
            </a:r>
            <a:r>
              <a:rPr lang="en-US" altLang="zh-TW" sz="2800" b="1" dirty="0" smtClean="0">
                <a:solidFill>
                  <a:srgbClr val="FAFD00"/>
                </a:solidFill>
                <a:latin typeface="+mn-lt"/>
              </a:rPr>
              <a:t>(</a:t>
            </a:r>
            <a:r>
              <a:rPr lang="en-US" altLang="zh-TW" sz="2800" b="1" dirty="0" err="1" smtClean="0">
                <a:solidFill>
                  <a:srgbClr val="FAFD00"/>
                </a:solidFill>
                <a:latin typeface="+mn-lt"/>
              </a:rPr>
              <a:t>coryza</a:t>
            </a:r>
            <a:r>
              <a:rPr lang="en-US" altLang="zh-TW" sz="2800" b="1" dirty="0" smtClean="0">
                <a:solidFill>
                  <a:srgbClr val="FAFD00"/>
                </a:solidFill>
                <a:latin typeface="+mn-lt"/>
              </a:rPr>
              <a:t>)</a:t>
            </a:r>
            <a:r>
              <a:rPr lang="zh-TW" altLang="en-US" sz="2800" b="1" dirty="0" smtClean="0">
                <a:solidFill>
                  <a:srgbClr val="FAFD00"/>
                </a:solidFill>
              </a:rPr>
              <a:t>，</a:t>
            </a:r>
            <a:r>
              <a:rPr lang="zh-TW" altLang="en-US" sz="2800" b="1" dirty="0" smtClean="0">
                <a:solidFill>
                  <a:srgbClr val="FAFD00"/>
                </a:solidFill>
                <a:latin typeface="+mn-ea"/>
              </a:rPr>
              <a:t>結膜炎 </a:t>
            </a:r>
            <a:r>
              <a:rPr lang="en-US" altLang="zh-TW" sz="2800" b="1" dirty="0" smtClean="0">
                <a:solidFill>
                  <a:srgbClr val="FAFD00"/>
                </a:solidFill>
                <a:latin typeface="+mn-lt"/>
              </a:rPr>
              <a:t>(conjunctivitis) </a:t>
            </a:r>
          </a:p>
          <a:p>
            <a:pPr lvl="1">
              <a:lnSpc>
                <a:spcPct val="105000"/>
              </a:lnSpc>
              <a:spcBef>
                <a:spcPct val="5000"/>
              </a:spcBef>
              <a:spcAft>
                <a:spcPts val="0"/>
              </a:spcAft>
              <a:buFont typeface="Arial" pitchFamily="34" charset="0"/>
              <a:buChar char="•"/>
            </a:pPr>
            <a:r>
              <a:rPr lang="zh-TW" altLang="en-US" sz="2800" dirty="0" smtClean="0">
                <a:latin typeface="+mn-ea"/>
              </a:rPr>
              <a:t>發燒，畏光</a:t>
            </a:r>
            <a:endParaRPr lang="en-US" altLang="zh-TW" sz="2800" dirty="0">
              <a:latin typeface="+mn-ea"/>
            </a:endParaRPr>
          </a:p>
          <a:p>
            <a:pPr lvl="1">
              <a:lnSpc>
                <a:spcPct val="105000"/>
              </a:lnSpc>
              <a:spcBef>
                <a:spcPct val="5000"/>
              </a:spcBef>
              <a:spcAft>
                <a:spcPts val="0"/>
              </a:spcAft>
              <a:buFont typeface="Arial" pitchFamily="34" charset="0"/>
              <a:buChar char="•"/>
            </a:pPr>
            <a:r>
              <a:rPr lang="en-US" altLang="zh-TW" sz="2800" dirty="0" err="1">
                <a:solidFill>
                  <a:srgbClr val="FAFD00"/>
                </a:solidFill>
                <a:latin typeface="+mn-lt"/>
              </a:rPr>
              <a:t>Koplik</a:t>
            </a:r>
            <a:r>
              <a:rPr lang="en-US" altLang="zh-TW" sz="2800" dirty="0">
                <a:solidFill>
                  <a:srgbClr val="FAFD00"/>
                </a:solidFill>
                <a:latin typeface="+mn-lt"/>
              </a:rPr>
              <a:t> spots</a:t>
            </a:r>
            <a:r>
              <a:rPr lang="en-US" altLang="zh-TW" sz="2800" dirty="0">
                <a:solidFill>
                  <a:srgbClr val="FAFD00"/>
                </a:solidFill>
                <a:latin typeface="+mn-ea"/>
              </a:rPr>
              <a:t>: </a:t>
            </a:r>
            <a:r>
              <a:rPr lang="zh-TW" altLang="en-US" sz="2800" dirty="0">
                <a:latin typeface="+mn-ea"/>
              </a:rPr>
              <a:t>灰白色小點，周圍紅暈，</a:t>
            </a:r>
            <a:r>
              <a:rPr lang="zh-TW" altLang="zh-TW" sz="2800" dirty="0" smtClean="0">
                <a:latin typeface="+mn-ea"/>
              </a:rPr>
              <a:t>大多</a:t>
            </a:r>
            <a:r>
              <a:rPr lang="en-US" altLang="zh-TW" sz="2800" dirty="0" smtClean="0">
                <a:latin typeface="+mn-ea"/>
              </a:rPr>
              <a:t/>
            </a:r>
            <a:br>
              <a:rPr lang="en-US" altLang="zh-TW" sz="2800" dirty="0" smtClean="0">
                <a:latin typeface="+mn-ea"/>
              </a:rPr>
            </a:br>
            <a:r>
              <a:rPr lang="zh-TW" altLang="zh-TW" sz="2800" dirty="0" smtClean="0">
                <a:latin typeface="+mn-ea"/>
              </a:rPr>
              <a:t>出現</a:t>
            </a:r>
            <a:r>
              <a:rPr lang="zh-TW" altLang="zh-TW" sz="2800" dirty="0">
                <a:latin typeface="+mn-ea"/>
              </a:rPr>
              <a:t>於下方臼齒旁的頰黏膜</a:t>
            </a:r>
            <a:r>
              <a:rPr lang="zh-TW" altLang="en-US" sz="2800" dirty="0">
                <a:latin typeface="+mn-ea"/>
              </a:rPr>
              <a:t>上，大多在</a:t>
            </a:r>
            <a:r>
              <a:rPr lang="en-US" altLang="zh-TW" sz="2800" dirty="0" smtClean="0">
                <a:latin typeface="+mn-lt"/>
              </a:rPr>
              <a:t>12-18</a:t>
            </a:r>
            <a:br>
              <a:rPr lang="en-US" altLang="zh-TW" sz="2800" dirty="0" smtClean="0">
                <a:latin typeface="+mn-lt"/>
              </a:rPr>
            </a:br>
            <a:r>
              <a:rPr lang="zh-TW" altLang="en-US" sz="2800" dirty="0" smtClean="0">
                <a:latin typeface="+mn-ea"/>
              </a:rPr>
              <a:t>小時</a:t>
            </a:r>
            <a:r>
              <a:rPr lang="zh-TW" altLang="en-US" sz="2800" dirty="0">
                <a:latin typeface="+mn-ea"/>
              </a:rPr>
              <a:t>內消退。</a:t>
            </a:r>
            <a:endParaRPr lang="zh-TW" altLang="en-US" sz="2800" dirty="0">
              <a:solidFill>
                <a:srgbClr val="FAFD00"/>
              </a:solidFill>
              <a:latin typeface="+mn-ea"/>
            </a:endParaRPr>
          </a:p>
          <a:p>
            <a:pPr hangingPunct="1">
              <a:lnSpc>
                <a:spcPct val="105000"/>
              </a:lnSpc>
              <a:spcBef>
                <a:spcPct val="5000"/>
              </a:spcBef>
              <a:spcAft>
                <a:spcPts val="0"/>
              </a:spcAft>
              <a:buFont typeface="Wingdings" pitchFamily="2" charset="2"/>
              <a:buChar char="l"/>
            </a:pPr>
            <a:r>
              <a:rPr lang="en-US" altLang="zh-TW" sz="2800" dirty="0">
                <a:solidFill>
                  <a:srgbClr val="FAFD00"/>
                </a:solidFill>
                <a:latin typeface="+mn-lt"/>
              </a:rPr>
              <a:t>Final stage</a:t>
            </a:r>
            <a:r>
              <a:rPr lang="en-US" altLang="zh-TW" sz="2800" dirty="0">
                <a:solidFill>
                  <a:srgbClr val="FAFD00"/>
                </a:solidFill>
                <a:latin typeface="+mn-ea"/>
              </a:rPr>
              <a:t>: </a:t>
            </a:r>
            <a:r>
              <a:rPr lang="zh-TW" altLang="en-US" sz="2800" dirty="0">
                <a:solidFill>
                  <a:srgbClr val="FAFD00"/>
                </a:solidFill>
                <a:latin typeface="+mn-ea"/>
              </a:rPr>
              <a:t>高燒與皮疹</a:t>
            </a:r>
            <a:r>
              <a:rPr lang="zh-TW" altLang="en-US" sz="2800" dirty="0">
                <a:solidFill>
                  <a:schemeClr val="bg1"/>
                </a:solidFill>
                <a:latin typeface="+mn-ea"/>
              </a:rPr>
              <a:t>，</a:t>
            </a:r>
            <a:r>
              <a:rPr lang="zh-TW" altLang="zh-TW" sz="2800" dirty="0">
                <a:solidFill>
                  <a:schemeClr val="bg1"/>
                </a:solidFill>
                <a:latin typeface="+mn-ea"/>
              </a:rPr>
              <a:t>由頸部往四週擴散到全身，較為暗紅色之</a:t>
            </a:r>
            <a:r>
              <a:rPr lang="en-US" altLang="zh-TW" sz="2800" dirty="0" err="1">
                <a:solidFill>
                  <a:schemeClr val="bg1"/>
                </a:solidFill>
                <a:latin typeface="+mn-lt"/>
              </a:rPr>
              <a:t>maculopapular</a:t>
            </a:r>
            <a:r>
              <a:rPr lang="en-US" altLang="zh-TW" sz="2800" dirty="0">
                <a:solidFill>
                  <a:schemeClr val="bg1"/>
                </a:solidFill>
                <a:latin typeface="+mn-lt"/>
              </a:rPr>
              <a:t> rashes</a:t>
            </a:r>
            <a:r>
              <a:rPr lang="zh-TW" altLang="en-US" sz="2800" dirty="0">
                <a:solidFill>
                  <a:schemeClr val="bg1"/>
                </a:solidFill>
                <a:latin typeface="+mn-ea"/>
              </a:rPr>
              <a:t>，</a:t>
            </a:r>
            <a:r>
              <a:rPr lang="zh-TW" altLang="zh-TW" sz="2800" dirty="0">
                <a:solidFill>
                  <a:schemeClr val="bg1"/>
                </a:solidFill>
                <a:latin typeface="+mn-ea"/>
              </a:rPr>
              <a:t>有時有出血點，嚴重者皮疹有融合現象，常留下落屑</a:t>
            </a:r>
            <a:endParaRPr lang="zh-TW" altLang="en-US" sz="2800" dirty="0">
              <a:solidFill>
                <a:schemeClr val="bg1"/>
              </a:solidFill>
              <a:latin typeface="+mn-ea"/>
            </a:endParaRP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1026"/>
          <p:cNvSpPr>
            <a:spLocks noGrp="1" noChangeArrowheads="1"/>
          </p:cNvSpPr>
          <p:nvPr>
            <p:ph type="title"/>
          </p:nvPr>
        </p:nvSpPr>
        <p:spPr>
          <a:xfrm>
            <a:off x="467544" y="260648"/>
            <a:ext cx="6768752" cy="977778"/>
          </a:xfrm>
        </p:spPr>
        <p:txBody>
          <a:bodyPr/>
          <a:lstStyle/>
          <a:p>
            <a:r>
              <a:rPr lang="zh-TW" altLang="en-US" sz="3600" dirty="0">
                <a:solidFill>
                  <a:srgbClr val="FAFD00"/>
                </a:solidFill>
                <a:latin typeface="+mn-ea"/>
                <a:ea typeface="+mn-ea"/>
              </a:rPr>
              <a:t>柯氏斑點</a:t>
            </a:r>
            <a:r>
              <a:rPr lang="zh-TW" altLang="en-US" sz="3600" dirty="0">
                <a:solidFill>
                  <a:srgbClr val="FAFD00"/>
                </a:solidFill>
                <a:latin typeface="+mn-lt"/>
                <a:ea typeface="+mn-ea"/>
              </a:rPr>
              <a:t>（</a:t>
            </a:r>
            <a:r>
              <a:rPr lang="en-US" altLang="zh-TW" sz="3600" dirty="0" err="1">
                <a:solidFill>
                  <a:srgbClr val="FAFD00"/>
                </a:solidFill>
                <a:latin typeface="+mn-lt"/>
                <a:ea typeface="+mn-ea"/>
              </a:rPr>
              <a:t>Koplik</a:t>
            </a:r>
            <a:r>
              <a:rPr lang="en-US" altLang="zh-TW" sz="3600" dirty="0">
                <a:solidFill>
                  <a:srgbClr val="FAFD00"/>
                </a:solidFill>
                <a:latin typeface="+mn-lt"/>
                <a:ea typeface="+mn-ea"/>
              </a:rPr>
              <a:t> spots</a:t>
            </a:r>
            <a:r>
              <a:rPr lang="zh-TW" altLang="en-US" sz="3600" dirty="0">
                <a:solidFill>
                  <a:srgbClr val="FAFD00"/>
                </a:solidFill>
                <a:latin typeface="+mn-lt"/>
                <a:ea typeface="+mn-ea"/>
              </a:rPr>
              <a:t>）</a:t>
            </a:r>
            <a:r>
              <a:rPr lang="en-US" altLang="zh-TW" sz="3600" dirty="0">
                <a:solidFill>
                  <a:schemeClr val="bg1"/>
                </a:solidFill>
                <a:latin typeface="+mn-lt"/>
                <a:ea typeface="+mn-ea"/>
              </a:rPr>
              <a:t/>
            </a:r>
            <a:br>
              <a:rPr lang="en-US" altLang="zh-TW" sz="3600" dirty="0">
                <a:solidFill>
                  <a:schemeClr val="bg1"/>
                </a:solidFill>
                <a:latin typeface="+mn-lt"/>
                <a:ea typeface="+mn-ea"/>
              </a:rPr>
            </a:br>
            <a:r>
              <a:rPr lang="zh-TW" altLang="en-US" sz="3200" dirty="0" smtClean="0">
                <a:solidFill>
                  <a:schemeClr val="bg1"/>
                </a:solidFill>
                <a:latin typeface="+mn-ea"/>
                <a:ea typeface="+mn-ea"/>
              </a:rPr>
              <a:t>麻疹  </a:t>
            </a:r>
            <a:r>
              <a:rPr lang="en-US" altLang="zh-TW" sz="3200" dirty="0" smtClean="0">
                <a:solidFill>
                  <a:schemeClr val="bg1"/>
                </a:solidFill>
                <a:latin typeface="+mn-lt"/>
                <a:ea typeface="+mn-ea"/>
              </a:rPr>
              <a:t>Measles</a:t>
            </a:r>
            <a:endParaRPr lang="en-US" altLang="zh-TW" sz="3200" dirty="0">
              <a:solidFill>
                <a:schemeClr val="bg1"/>
              </a:solidFill>
              <a:latin typeface="+mn-lt"/>
              <a:ea typeface="+mn-ea"/>
            </a:endParaRPr>
          </a:p>
        </p:txBody>
      </p:sp>
      <p:sp>
        <p:nvSpPr>
          <p:cNvPr id="8" name="矩形 7"/>
          <p:cNvSpPr/>
          <p:nvPr/>
        </p:nvSpPr>
        <p:spPr>
          <a:xfrm>
            <a:off x="1477342" y="6257773"/>
            <a:ext cx="6335018" cy="307777"/>
          </a:xfrm>
          <a:prstGeom prst="rect">
            <a:avLst/>
          </a:prstGeom>
        </p:spPr>
        <p:txBody>
          <a:bodyPr wrap="square">
            <a:spAutoFit/>
          </a:bodyPr>
          <a:lstStyle/>
          <a:p>
            <a:r>
              <a:rPr lang="en-US" altLang="zh-TW" sz="1400" b="0" dirty="0">
                <a:solidFill>
                  <a:srgbClr val="7FFF00"/>
                </a:solidFill>
                <a:effectLst>
                  <a:outerShdw blurRad="38100" dist="38100" dir="2700000" algn="tl">
                    <a:srgbClr val="000000">
                      <a:alpha val="43137"/>
                    </a:srgbClr>
                  </a:outerShdw>
                </a:effectLst>
                <a:latin typeface="+mn-lt"/>
                <a:cs typeface="Times New Roman" panose="02020603050405020304" pitchFamily="18" charset="0"/>
              </a:rPr>
              <a:t>Centers for Disease Control and Prevention: Public health image </a:t>
            </a:r>
            <a:r>
              <a:rPr lang="en-US" altLang="zh-TW" sz="1400" b="0" dirty="0" smtClean="0">
                <a:solidFill>
                  <a:srgbClr val="7FFF00"/>
                </a:solidFill>
                <a:effectLst>
                  <a:outerShdw blurRad="38100" dist="38100" dir="2700000" algn="tl">
                    <a:srgbClr val="000000">
                      <a:alpha val="43137"/>
                    </a:srgbClr>
                  </a:outerShdw>
                </a:effectLst>
                <a:latin typeface="+mn-lt"/>
                <a:cs typeface="Times New Roman" panose="02020603050405020304" pitchFamily="18" charset="0"/>
              </a:rPr>
              <a:t>library. </a:t>
            </a:r>
            <a:endParaRPr lang="en-US" altLang="zh-TW" sz="1400" b="0" dirty="0">
              <a:solidFill>
                <a:srgbClr val="7FFF00"/>
              </a:solidFill>
              <a:effectLst>
                <a:outerShdw blurRad="38100" dist="38100" dir="2700000" algn="tl">
                  <a:srgbClr val="000000">
                    <a:alpha val="43137"/>
                  </a:srgbClr>
                </a:outerShdw>
              </a:effectLst>
              <a:latin typeface="+mn-lt"/>
              <a:cs typeface="Times New Roman" panose="02020603050405020304" pitchFamily="18" charset="0"/>
            </a:endParaRPr>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899592" y="1412776"/>
            <a:ext cx="7341685" cy="4824536"/>
          </a:xfrm>
          <a:prstGeom prst="rect">
            <a:avLst/>
          </a:prstGeom>
        </p:spPr>
      </p:pic>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4994" name="Rectangle 2"/>
          <p:cNvSpPr>
            <a:spLocks noGrp="1" noChangeArrowheads="1"/>
          </p:cNvSpPr>
          <p:nvPr>
            <p:ph type="title"/>
          </p:nvPr>
        </p:nvSpPr>
        <p:spPr>
          <a:xfrm>
            <a:off x="539303" y="172743"/>
            <a:ext cx="6118994" cy="1224434"/>
          </a:xfrm>
        </p:spPr>
        <p:txBody>
          <a:bodyPr/>
          <a:lstStyle/>
          <a:p>
            <a:r>
              <a:rPr lang="zh-TW" altLang="en-US" sz="3600" dirty="0" smtClean="0">
                <a:latin typeface="+mn-ea"/>
                <a:ea typeface="+mn-ea"/>
              </a:rPr>
              <a:t>麻疹  </a:t>
            </a:r>
            <a:r>
              <a:rPr lang="en-US" altLang="zh-TW" sz="3600" dirty="0" smtClean="0">
                <a:solidFill>
                  <a:schemeClr val="bg1"/>
                </a:solidFill>
                <a:latin typeface="+mn-lt"/>
                <a:ea typeface="+mn-ea"/>
              </a:rPr>
              <a:t>Measles</a:t>
            </a:r>
            <a:r>
              <a:rPr lang="en-US" altLang="zh-TW" sz="3600" dirty="0" smtClean="0">
                <a:solidFill>
                  <a:schemeClr val="bg1"/>
                </a:solidFill>
                <a:latin typeface="+mn-ea"/>
                <a:ea typeface="+mn-ea"/>
              </a:rPr>
              <a:t/>
            </a:r>
            <a:br>
              <a:rPr lang="en-US" altLang="zh-TW" sz="3600" dirty="0" smtClean="0">
                <a:solidFill>
                  <a:schemeClr val="bg1"/>
                </a:solidFill>
                <a:latin typeface="+mn-ea"/>
                <a:ea typeface="+mn-ea"/>
              </a:rPr>
            </a:br>
            <a:r>
              <a:rPr lang="en-US" altLang="zh-TW" sz="3200" dirty="0" smtClean="0">
                <a:solidFill>
                  <a:schemeClr val="bg1"/>
                </a:solidFill>
                <a:latin typeface="+mn-lt"/>
                <a:ea typeface="+mn-ea"/>
              </a:rPr>
              <a:t>26</a:t>
            </a:r>
            <a:r>
              <a:rPr lang="zh-TW" altLang="en-US" sz="3200" dirty="0" smtClean="0">
                <a:solidFill>
                  <a:schemeClr val="bg1"/>
                </a:solidFill>
                <a:latin typeface="+mn-ea"/>
                <a:ea typeface="+mn-ea"/>
              </a:rPr>
              <a:t>歲女性，旅遊日本染病</a:t>
            </a:r>
            <a:endParaRPr lang="en-US" altLang="zh-TW" sz="3200" dirty="0">
              <a:solidFill>
                <a:schemeClr val="bg1"/>
              </a:solidFill>
              <a:latin typeface="+mn-ea"/>
              <a:ea typeface="+mn-ea"/>
            </a:endParaRPr>
          </a:p>
        </p:txBody>
      </p:sp>
      <p:pic>
        <p:nvPicPr>
          <p:cNvPr id="725002" name="Picture 10" descr="bb1"/>
          <p:cNvPicPr>
            <a:picLocks noChangeAspect="1" noChangeArrowheads="1"/>
          </p:cNvPicPr>
          <p:nvPr>
            <p:custDataLst>
              <p:tags r:id="rId2"/>
            </p:custDataLst>
          </p:nvPr>
        </p:nvPicPr>
        <p:blipFill>
          <a:blip r:embed="rId6" cstate="print">
            <a:extLst>
              <a:ext uri="{28A0092B-C50C-407E-A947-70E740481C1C}">
                <a14:useLocalDpi xmlns="" xmlns:a14="http://schemas.microsoft.com/office/drawing/2010/main" val="0"/>
              </a:ext>
            </a:extLst>
          </a:blip>
          <a:srcRect/>
          <a:stretch>
            <a:fillRect/>
          </a:stretch>
        </p:blipFill>
        <p:spPr bwMode="auto">
          <a:xfrm>
            <a:off x="539303" y="2781498"/>
            <a:ext cx="4019550" cy="3543300"/>
          </a:xfrm>
          <a:prstGeom prst="rect">
            <a:avLst/>
          </a:prstGeom>
          <a:noFill/>
          <a:extLst>
            <a:ext uri="{909E8E84-426E-40DD-AFC4-6F175D3DCCD1}">
              <a14:hiddenFill xmlns="" xmlns:a14="http://schemas.microsoft.com/office/drawing/2010/main">
                <a:solidFill>
                  <a:srgbClr val="FFFFFF"/>
                </a:solidFill>
              </a14:hiddenFill>
            </a:ext>
          </a:extLst>
        </p:spPr>
      </p:pic>
      <p:pic>
        <p:nvPicPr>
          <p:cNvPr id="725003" name="Picture 11" descr="bb2"/>
          <p:cNvPicPr>
            <a:picLocks noChangeAspect="1" noChangeArrowheads="1"/>
          </p:cNvPicPr>
          <p:nvPr>
            <p:custDataLst>
              <p:tags r:id="rId3"/>
            </p:custDataLst>
          </p:nvPr>
        </p:nvPicPr>
        <p:blipFill>
          <a:blip r:embed="rId7" cstate="print">
            <a:extLst>
              <a:ext uri="{28A0092B-C50C-407E-A947-70E740481C1C}">
                <a14:useLocalDpi xmlns="" xmlns:a14="http://schemas.microsoft.com/office/drawing/2010/main" val="0"/>
              </a:ext>
            </a:extLst>
          </a:blip>
          <a:srcRect/>
          <a:stretch>
            <a:fillRect/>
          </a:stretch>
        </p:blipFill>
        <p:spPr bwMode="auto">
          <a:xfrm>
            <a:off x="4716016" y="2852936"/>
            <a:ext cx="4019550" cy="3543300"/>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1032"/>
          <p:cNvSpPr>
            <a:spLocks noChangeArrowheads="1"/>
          </p:cNvSpPr>
          <p:nvPr/>
        </p:nvSpPr>
        <p:spPr bwMode="auto">
          <a:xfrm>
            <a:off x="417334" y="1601836"/>
            <a:ext cx="8443337"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800" b="0" dirty="0">
                <a:solidFill>
                  <a:srgbClr val="FAFD00"/>
                </a:solidFill>
                <a:effectLst>
                  <a:outerShdw blurRad="38100" dist="38100" dir="2700000" algn="tl">
                    <a:srgbClr val="000000"/>
                  </a:outerShdw>
                </a:effectLst>
                <a:latin typeface="+mn-ea"/>
                <a:ea typeface="+mn-ea"/>
              </a:rPr>
              <a:t>皮疹</a:t>
            </a:r>
            <a:r>
              <a:rPr lang="en-US" altLang="zh-TW" sz="2800" b="0" dirty="0">
                <a:solidFill>
                  <a:srgbClr val="FAFD00"/>
                </a:solidFill>
                <a:effectLst>
                  <a:outerShdw blurRad="38100" dist="38100" dir="2700000" algn="tl">
                    <a:srgbClr val="000000"/>
                  </a:outerShdw>
                </a:effectLst>
                <a:latin typeface="+mn-ea"/>
                <a:ea typeface="+mn-ea"/>
              </a:rPr>
              <a:t>: </a:t>
            </a:r>
            <a:r>
              <a:rPr lang="zh-TW" altLang="zh-TW" sz="2800" b="0" dirty="0">
                <a:solidFill>
                  <a:schemeClr val="bg1"/>
                </a:solidFill>
                <a:effectLst>
                  <a:outerShdw blurRad="38100" dist="38100" dir="2700000" algn="tl">
                    <a:srgbClr val="000000"/>
                  </a:outerShdw>
                </a:effectLst>
                <a:latin typeface="+mn-ea"/>
                <a:ea typeface="+mn-ea"/>
              </a:rPr>
              <a:t>由頸部往四週擴散到</a:t>
            </a:r>
            <a:r>
              <a:rPr lang="zh-TW" altLang="zh-TW" sz="2800" b="0" dirty="0" smtClean="0">
                <a:solidFill>
                  <a:schemeClr val="bg1"/>
                </a:solidFill>
                <a:effectLst>
                  <a:outerShdw blurRad="38100" dist="38100" dir="2700000" algn="tl">
                    <a:srgbClr val="000000"/>
                  </a:outerShdw>
                </a:effectLst>
                <a:latin typeface="+mn-ea"/>
                <a:ea typeface="+mn-ea"/>
              </a:rPr>
              <a:t>全身</a:t>
            </a:r>
            <a:r>
              <a:rPr lang="zh-TW" altLang="en-US" sz="2800" b="0" dirty="0" smtClean="0">
                <a:solidFill>
                  <a:schemeClr val="bg1"/>
                </a:solidFill>
                <a:effectLst>
                  <a:outerShdw blurRad="38100" dist="38100" dir="2700000" algn="tl">
                    <a:srgbClr val="000000"/>
                  </a:outerShdw>
                </a:effectLst>
                <a:latin typeface="+mn-ea"/>
                <a:ea typeface="+mn-ea"/>
              </a:rPr>
              <a:t>，</a:t>
            </a:r>
            <a:r>
              <a:rPr lang="zh-TW" altLang="zh-TW" sz="2800" b="0" dirty="0">
                <a:solidFill>
                  <a:schemeClr val="bg1"/>
                </a:solidFill>
                <a:effectLst>
                  <a:outerShdw blurRad="38100" dist="38100" dir="2700000" algn="tl">
                    <a:srgbClr val="000000"/>
                  </a:outerShdw>
                </a:effectLst>
                <a:latin typeface="+mn-ea"/>
                <a:ea typeface="+mn-ea"/>
              </a:rPr>
              <a:t>較暗紅色</a:t>
            </a:r>
            <a:r>
              <a:rPr lang="zh-TW" altLang="zh-TW" sz="2800" b="0" dirty="0" smtClean="0">
                <a:solidFill>
                  <a:schemeClr val="bg1"/>
                </a:solidFill>
                <a:effectLst>
                  <a:outerShdw blurRad="38100" dist="38100" dir="2700000" algn="tl">
                    <a:srgbClr val="000000"/>
                  </a:outerShdw>
                </a:effectLst>
                <a:latin typeface="+mn-ea"/>
                <a:ea typeface="+mn-ea"/>
              </a:rPr>
              <a:t>之</a:t>
            </a:r>
            <a:r>
              <a:rPr lang="zh-TW" altLang="en-US" sz="2800" b="0" dirty="0">
                <a:solidFill>
                  <a:schemeClr val="bg1"/>
                </a:solidFill>
                <a:effectLst>
                  <a:outerShdw blurRad="38100" dist="38100" dir="2700000" algn="tl">
                    <a:srgbClr val="000000"/>
                  </a:outerShdw>
                </a:effectLst>
                <a:latin typeface="+mn-ea"/>
                <a:ea typeface="+mn-ea"/>
              </a:rPr>
              <a:t>斑丘疹</a:t>
            </a:r>
            <a:endParaRPr lang="en-US" altLang="zh-TW" sz="2800" b="0" dirty="0">
              <a:solidFill>
                <a:schemeClr val="bg1"/>
              </a:solidFill>
              <a:effectLst>
                <a:outerShdw blurRad="38100" dist="38100" dir="2700000" algn="tl">
                  <a:srgbClr val="000000"/>
                </a:outerShdw>
              </a:effectLst>
              <a:latin typeface="+mn-ea"/>
              <a:ea typeface="+mn-ea"/>
            </a:endParaRPr>
          </a:p>
        </p:txBody>
      </p:sp>
      <p:sp>
        <p:nvSpPr>
          <p:cNvPr id="6" name="文字方塊 5"/>
          <p:cNvSpPr txBox="1"/>
          <p:nvPr/>
        </p:nvSpPr>
        <p:spPr>
          <a:xfrm>
            <a:off x="2339752" y="6402311"/>
            <a:ext cx="3877985"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影像來源：台灣疾病管制署核心教材</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19391479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611560" y="188640"/>
            <a:ext cx="8017421"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a:latin typeface="+mn-ea"/>
                <a:ea typeface="+mn-ea"/>
              </a:rPr>
              <a:t>麻疹 </a:t>
            </a:r>
            <a:r>
              <a:rPr lang="en-US" altLang="zh-TW" sz="3200" dirty="0">
                <a:latin typeface="+mn-lt"/>
                <a:ea typeface="+mn-ea"/>
              </a:rPr>
              <a:t>(Measles)</a:t>
            </a:r>
            <a:r>
              <a:rPr lang="en-US" altLang="zh-TW" sz="3200" dirty="0">
                <a:latin typeface="+mn-ea"/>
                <a:ea typeface="+mn-ea"/>
              </a:rPr>
              <a:t/>
            </a:r>
            <a:br>
              <a:rPr lang="en-US" altLang="zh-TW" sz="3200" dirty="0">
                <a:latin typeface="+mn-ea"/>
                <a:ea typeface="+mn-ea"/>
              </a:rPr>
            </a:br>
            <a:r>
              <a:rPr lang="zh-TW" altLang="en-US" sz="2400" dirty="0" smtClean="0">
                <a:solidFill>
                  <a:schemeClr val="bg1"/>
                </a:solidFill>
                <a:latin typeface="+mn-ea"/>
                <a:ea typeface="+mn-ea"/>
              </a:rPr>
              <a:t>第二類法定傳染病：</a:t>
            </a:r>
            <a:r>
              <a:rPr lang="en-US" altLang="zh-TW" sz="2400" dirty="0" smtClean="0">
                <a:solidFill>
                  <a:schemeClr val="bg1"/>
                </a:solidFill>
                <a:latin typeface="+mn-lt"/>
                <a:ea typeface="+mn-ea"/>
              </a:rPr>
              <a:t>24</a:t>
            </a:r>
            <a:r>
              <a:rPr lang="zh-TW" altLang="en-US" sz="2400" dirty="0" smtClean="0">
                <a:solidFill>
                  <a:schemeClr val="bg1"/>
                </a:solidFill>
                <a:latin typeface="+mn-ea"/>
                <a:ea typeface="+mn-ea"/>
              </a:rPr>
              <a:t>小時內通報，必要時隔離治療</a:t>
            </a:r>
            <a:endParaRPr lang="zh-TW" altLang="en-US" sz="2400" dirty="0">
              <a:solidFill>
                <a:schemeClr val="bg1"/>
              </a:solidFill>
              <a:latin typeface="+mn-ea"/>
              <a:ea typeface="+mn-ea"/>
            </a:endParaRPr>
          </a:p>
        </p:txBody>
      </p:sp>
      <p:sp>
        <p:nvSpPr>
          <p:cNvPr id="721923" name="Rectangle 3"/>
          <p:cNvSpPr>
            <a:spLocks noGrp="1" noChangeArrowheads="1"/>
          </p:cNvSpPr>
          <p:nvPr>
            <p:ph type="body" idx="1"/>
          </p:nvPr>
        </p:nvSpPr>
        <p:spPr>
          <a:xfrm>
            <a:off x="539552" y="1166583"/>
            <a:ext cx="8352927" cy="5093954"/>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05000"/>
              </a:lnSpc>
              <a:spcBef>
                <a:spcPts val="0"/>
              </a:spcBef>
              <a:spcAft>
                <a:spcPts val="0"/>
              </a:spcAft>
              <a:buFont typeface="Wingdings" pitchFamily="2" charset="2"/>
              <a:buChar char="l"/>
            </a:pPr>
            <a:r>
              <a:rPr lang="zh-TW" altLang="en-US" sz="2700" b="1" dirty="0" smtClean="0">
                <a:solidFill>
                  <a:srgbClr val="FAFD00"/>
                </a:solidFill>
                <a:latin typeface="+mn-ea"/>
              </a:rPr>
              <a:t>通報定義：</a:t>
            </a:r>
            <a:r>
              <a:rPr lang="zh-TW" altLang="en-US" sz="2700" dirty="0">
                <a:solidFill>
                  <a:srgbClr val="FFFFFF"/>
                </a:solidFill>
                <a:latin typeface="+mn-ea"/>
              </a:rPr>
              <a:t>出疹且發燒（耳溫或肛溫）高於</a:t>
            </a:r>
            <a:r>
              <a:rPr lang="en-US" altLang="zh-TW" sz="2700" dirty="0" smtClean="0">
                <a:solidFill>
                  <a:srgbClr val="FFFFFF"/>
                </a:solidFill>
                <a:latin typeface="+mn-lt"/>
              </a:rPr>
              <a:t>38</a:t>
            </a:r>
            <a:r>
              <a:rPr lang="en-US" altLang="zh-TW" sz="2700" dirty="0" smtClean="0">
                <a:solidFill>
                  <a:srgbClr val="FFFFFF"/>
                </a:solidFill>
                <a:latin typeface="華康中圓體" pitchFamily="49" charset="-120"/>
                <a:ea typeface="華康中圓體" pitchFamily="49" charset="-120"/>
              </a:rPr>
              <a:t>℃</a:t>
            </a:r>
            <a:r>
              <a:rPr lang="zh-TW" altLang="en-US" sz="2700" dirty="0" smtClean="0">
                <a:solidFill>
                  <a:srgbClr val="FFFFFF"/>
                </a:solidFill>
                <a:latin typeface="+mn-ea"/>
              </a:rPr>
              <a:t>，</a:t>
            </a:r>
            <a:r>
              <a:rPr lang="zh-TW" altLang="en-US" sz="2700" dirty="0">
                <a:solidFill>
                  <a:srgbClr val="FFFFFF"/>
                </a:solidFill>
                <a:latin typeface="+mn-ea"/>
              </a:rPr>
              <a:t>並具有下列三項條件之任</a:t>
            </a:r>
            <a:r>
              <a:rPr lang="zh-TW" altLang="en-US" sz="2700" dirty="0" smtClean="0">
                <a:solidFill>
                  <a:srgbClr val="FFFFFF"/>
                </a:solidFill>
                <a:latin typeface="+mn-ea"/>
              </a:rPr>
              <a:t>一者：</a:t>
            </a:r>
            <a:endParaRPr lang="zh-TW" altLang="en-US" sz="2700" dirty="0">
              <a:solidFill>
                <a:srgbClr val="FFFFFF"/>
              </a:solidFill>
              <a:latin typeface="+mn-ea"/>
            </a:endParaRPr>
          </a:p>
          <a:p>
            <a:pPr lvl="1">
              <a:lnSpc>
                <a:spcPct val="105000"/>
              </a:lnSpc>
              <a:spcBef>
                <a:spcPts val="0"/>
              </a:spcBef>
              <a:spcAft>
                <a:spcPts val="0"/>
              </a:spcAft>
              <a:buFont typeface="Arial" pitchFamily="34" charset="0"/>
              <a:buChar char="•"/>
            </a:pPr>
            <a:r>
              <a:rPr lang="zh-TW" altLang="en-US" sz="2700" dirty="0" smtClean="0">
                <a:solidFill>
                  <a:srgbClr val="FFFFFF"/>
                </a:solidFill>
                <a:latin typeface="+mn-ea"/>
              </a:rPr>
              <a:t>咳嗽</a:t>
            </a:r>
            <a:r>
              <a:rPr lang="zh-TW" altLang="en-US" sz="2700" dirty="0">
                <a:solidFill>
                  <a:srgbClr val="FFFFFF"/>
                </a:solidFill>
                <a:latin typeface="+mn-ea"/>
              </a:rPr>
              <a:t>、流鼻水或結膜炎（畏光、流淚水或眼睛發紅）三種症狀中的一種。</a:t>
            </a:r>
          </a:p>
          <a:p>
            <a:pPr lvl="1">
              <a:lnSpc>
                <a:spcPct val="105000"/>
              </a:lnSpc>
              <a:spcBef>
                <a:spcPts val="0"/>
              </a:spcBef>
              <a:spcAft>
                <a:spcPts val="0"/>
              </a:spcAft>
              <a:buFont typeface="Arial" pitchFamily="34" charset="0"/>
              <a:buChar char="•"/>
            </a:pPr>
            <a:r>
              <a:rPr lang="zh-TW" altLang="en-US" sz="2700" dirty="0" smtClean="0">
                <a:solidFill>
                  <a:srgbClr val="FFFFFF"/>
                </a:solidFill>
                <a:latin typeface="+mn-ea"/>
              </a:rPr>
              <a:t>無</a:t>
            </a:r>
            <a:r>
              <a:rPr lang="zh-TW" altLang="en-US" sz="2700" dirty="0">
                <a:solidFill>
                  <a:srgbClr val="FFFFFF"/>
                </a:solidFill>
                <a:latin typeface="+mn-ea"/>
              </a:rPr>
              <a:t>麻疹相關疫苗接種史。</a:t>
            </a:r>
          </a:p>
          <a:p>
            <a:pPr lvl="1">
              <a:lnSpc>
                <a:spcPct val="105000"/>
              </a:lnSpc>
              <a:spcBef>
                <a:spcPts val="0"/>
              </a:spcBef>
              <a:spcAft>
                <a:spcPts val="0"/>
              </a:spcAft>
              <a:buFont typeface="Arial" pitchFamily="34" charset="0"/>
              <a:buChar char="•"/>
            </a:pPr>
            <a:r>
              <a:rPr lang="zh-TW" altLang="en-US" sz="2700" dirty="0" smtClean="0">
                <a:solidFill>
                  <a:srgbClr val="FFFFFF"/>
                </a:solidFill>
                <a:latin typeface="+mn-ea"/>
              </a:rPr>
              <a:t>發病</a:t>
            </a:r>
            <a:r>
              <a:rPr lang="zh-TW" altLang="en-US" sz="2700" dirty="0">
                <a:solidFill>
                  <a:srgbClr val="FFFFFF"/>
                </a:solidFill>
                <a:latin typeface="+mn-ea"/>
              </a:rPr>
              <a:t>前三週內，曾有麻疹流行地區旅遊史。</a:t>
            </a:r>
          </a:p>
          <a:p>
            <a:pPr>
              <a:lnSpc>
                <a:spcPct val="105000"/>
              </a:lnSpc>
              <a:spcBef>
                <a:spcPts val="0"/>
              </a:spcBef>
              <a:spcAft>
                <a:spcPts val="0"/>
              </a:spcAft>
              <a:buFont typeface="Wingdings" pitchFamily="2" charset="2"/>
              <a:buChar char="l"/>
            </a:pPr>
            <a:r>
              <a:rPr lang="zh-TW" altLang="en-US" sz="2700" b="1" dirty="0" smtClean="0">
                <a:solidFill>
                  <a:srgbClr val="FAFD00"/>
                </a:solidFill>
                <a:latin typeface="+mn-ea"/>
              </a:rPr>
              <a:t>實驗室</a:t>
            </a:r>
            <a:r>
              <a:rPr lang="zh-TW" altLang="en-US" sz="2700" b="1" dirty="0">
                <a:solidFill>
                  <a:srgbClr val="FAFD00"/>
                </a:solidFill>
                <a:latin typeface="+mn-ea"/>
              </a:rPr>
              <a:t>診斷條件</a:t>
            </a:r>
            <a:r>
              <a:rPr lang="zh-TW" altLang="en-US" sz="2700" b="1" dirty="0" smtClean="0">
                <a:solidFill>
                  <a:srgbClr val="FAFD00"/>
                </a:solidFill>
                <a:latin typeface="+mn-ea"/>
              </a:rPr>
              <a:t>：</a:t>
            </a:r>
            <a:r>
              <a:rPr lang="zh-TW" altLang="en-US" sz="2700" dirty="0" smtClean="0">
                <a:solidFill>
                  <a:srgbClr val="FFFFFF"/>
                </a:solidFill>
                <a:latin typeface="+mn-ea"/>
              </a:rPr>
              <a:t>麻疹</a:t>
            </a:r>
            <a:r>
              <a:rPr lang="en-US" altLang="zh-TW" sz="2700" dirty="0" err="1">
                <a:solidFill>
                  <a:srgbClr val="FFFFFF"/>
                </a:solidFill>
                <a:latin typeface="+mn-lt"/>
              </a:rPr>
              <a:t>IgM</a:t>
            </a:r>
            <a:r>
              <a:rPr lang="zh-TW" altLang="en-US" sz="2700" dirty="0" smtClean="0">
                <a:solidFill>
                  <a:srgbClr val="FFFFFF"/>
                </a:solidFill>
                <a:latin typeface="+mn-ea"/>
              </a:rPr>
              <a:t>陽性，咽喉</a:t>
            </a:r>
            <a:r>
              <a:rPr lang="zh-TW" altLang="en-US" sz="2700" dirty="0">
                <a:solidFill>
                  <a:srgbClr val="FFFFFF"/>
                </a:solidFill>
                <a:latin typeface="+mn-ea"/>
              </a:rPr>
              <a:t>拭子、尿液或全血等檢體病毒培養分離出麻疹病毒或</a:t>
            </a:r>
            <a:r>
              <a:rPr lang="en-US" altLang="zh-TW" sz="2700" dirty="0">
                <a:solidFill>
                  <a:srgbClr val="FFFFFF"/>
                </a:solidFill>
                <a:latin typeface="+mn-lt"/>
              </a:rPr>
              <a:t>PCR</a:t>
            </a:r>
            <a:r>
              <a:rPr lang="zh-TW" altLang="en-US" sz="2700" dirty="0">
                <a:solidFill>
                  <a:srgbClr val="FFFFFF"/>
                </a:solidFill>
                <a:latin typeface="+mn-ea"/>
              </a:rPr>
              <a:t>結果</a:t>
            </a:r>
            <a:r>
              <a:rPr lang="zh-TW" altLang="en-US" sz="2700" dirty="0" smtClean="0">
                <a:solidFill>
                  <a:srgbClr val="FFFFFF"/>
                </a:solidFill>
                <a:latin typeface="+mn-ea"/>
              </a:rPr>
              <a:t>陽性，急性</a:t>
            </a:r>
            <a:r>
              <a:rPr lang="zh-TW" altLang="en-US" sz="2700" dirty="0">
                <a:solidFill>
                  <a:srgbClr val="FFFFFF"/>
                </a:solidFill>
                <a:latin typeface="+mn-ea"/>
              </a:rPr>
              <a:t>期與恢復期血清</a:t>
            </a:r>
            <a:r>
              <a:rPr lang="en-US" altLang="zh-TW" sz="2700" dirty="0">
                <a:solidFill>
                  <a:srgbClr val="FFFFFF"/>
                </a:solidFill>
                <a:latin typeface="+mn-lt"/>
              </a:rPr>
              <a:t>IgG</a:t>
            </a:r>
            <a:r>
              <a:rPr lang="zh-TW" altLang="en-US" sz="2700" dirty="0">
                <a:solidFill>
                  <a:srgbClr val="FFFFFF"/>
                </a:solidFill>
                <a:latin typeface="+mn-ea"/>
              </a:rPr>
              <a:t>抗體由陰轉陽或有意義上升</a:t>
            </a:r>
            <a:r>
              <a:rPr lang="zh-TW" altLang="en-US" sz="2700" dirty="0" smtClean="0">
                <a:solidFill>
                  <a:srgbClr val="FFFFFF"/>
                </a:solidFill>
                <a:latin typeface="+mn-ea"/>
              </a:rPr>
              <a:t>。</a:t>
            </a:r>
            <a:endParaRPr lang="en-US" altLang="zh-TW" sz="2700" dirty="0" smtClean="0">
              <a:solidFill>
                <a:srgbClr val="FFFFFF"/>
              </a:solidFill>
              <a:latin typeface="+mn-ea"/>
            </a:endParaRPr>
          </a:p>
          <a:p>
            <a:pPr>
              <a:lnSpc>
                <a:spcPct val="105000"/>
              </a:lnSpc>
              <a:spcBef>
                <a:spcPts val="0"/>
              </a:spcBef>
              <a:spcAft>
                <a:spcPts val="0"/>
              </a:spcAft>
              <a:buFont typeface="Wingdings" pitchFamily="2" charset="2"/>
              <a:buChar char="l"/>
            </a:pPr>
            <a:r>
              <a:rPr lang="zh-TW" altLang="en-US" sz="2700" b="1" dirty="0">
                <a:latin typeface="+mn-ea"/>
              </a:rPr>
              <a:t>隔離</a:t>
            </a:r>
            <a:r>
              <a:rPr lang="zh-TW" altLang="en-US" sz="2700" dirty="0" smtClean="0">
                <a:solidFill>
                  <a:srgbClr val="FFFFFF"/>
                </a:solidFill>
                <a:latin typeface="+mn-ea"/>
              </a:rPr>
              <a:t>：需要</a:t>
            </a:r>
            <a:r>
              <a:rPr lang="zh-TW" altLang="en-US" sz="2700" b="1" dirty="0" smtClean="0">
                <a:latin typeface="+mn-ea"/>
              </a:rPr>
              <a:t>負壓隔離病房</a:t>
            </a:r>
            <a:r>
              <a:rPr lang="zh-TW" altLang="en-US" sz="2700" dirty="0" smtClean="0">
                <a:solidFill>
                  <a:srgbClr val="FFFFFF"/>
                </a:solidFill>
                <a:latin typeface="+mn-ea"/>
              </a:rPr>
              <a:t>，至少於</a:t>
            </a:r>
            <a:r>
              <a:rPr lang="zh-TW" altLang="en-US" sz="2700" dirty="0">
                <a:solidFill>
                  <a:srgbClr val="FFFFFF"/>
                </a:solidFill>
                <a:latin typeface="+mn-ea"/>
              </a:rPr>
              <a:t>發疹後</a:t>
            </a:r>
            <a:r>
              <a:rPr lang="en-US" altLang="zh-TW" sz="2700" b="1" dirty="0">
                <a:latin typeface="+mn-lt"/>
              </a:rPr>
              <a:t>4</a:t>
            </a:r>
            <a:r>
              <a:rPr lang="zh-TW" altLang="en-US" sz="2700" b="1" dirty="0">
                <a:latin typeface="+mn-ea"/>
              </a:rPr>
              <a:t>天</a:t>
            </a:r>
            <a:r>
              <a:rPr lang="zh-TW" altLang="en-US" sz="2700" dirty="0">
                <a:solidFill>
                  <a:srgbClr val="FFFFFF"/>
                </a:solidFill>
                <a:latin typeface="+mn-ea"/>
              </a:rPr>
              <a:t>才能返回</a:t>
            </a:r>
            <a:r>
              <a:rPr lang="zh-TW" altLang="en-US" sz="2700" dirty="0" smtClean="0">
                <a:solidFill>
                  <a:srgbClr val="FFFFFF"/>
                </a:solidFill>
                <a:latin typeface="+mn-ea"/>
              </a:rPr>
              <a:t>學校</a:t>
            </a:r>
            <a:endParaRPr lang="zh-TW" altLang="en-US" sz="2700" dirty="0">
              <a:solidFill>
                <a:srgbClr val="FFFFFF"/>
              </a:solidFill>
              <a:latin typeface="+mn-ea"/>
            </a:endParaRPr>
          </a:p>
        </p:txBody>
      </p:sp>
      <p:sp>
        <p:nvSpPr>
          <p:cNvPr id="721924" name="Text Box 4"/>
          <p:cNvSpPr txBox="1">
            <a:spLocks noChangeArrowheads="1"/>
          </p:cNvSpPr>
          <p:nvPr/>
        </p:nvSpPr>
        <p:spPr bwMode="auto">
          <a:xfrm>
            <a:off x="1187450" y="6491288"/>
            <a:ext cx="22415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800" b="0" dirty="0">
                <a:solidFill>
                  <a:srgbClr val="7FFF00"/>
                </a:solidFill>
                <a:effectLst>
                  <a:outerShdw blurRad="38100" dist="38100" dir="2700000" algn="tl">
                    <a:srgbClr val="000000"/>
                  </a:outerShdw>
                </a:effectLst>
                <a:latin typeface="+mn-ea"/>
                <a:ea typeface="+mn-ea"/>
              </a:rPr>
              <a:t>傳染病防治工作手冊</a:t>
            </a:r>
          </a:p>
        </p:txBody>
      </p:sp>
    </p:spTree>
    <p:custDataLst>
      <p:tags r:id="rId1"/>
    </p:custDataLst>
    <p:extLst>
      <p:ext uri="{BB962C8B-B14F-4D97-AF65-F5344CB8AC3E}">
        <p14:creationId xmlns="" xmlns:p14="http://schemas.microsoft.com/office/powerpoint/2010/main" val="4034581681"/>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684213" y="333375"/>
            <a:ext cx="6259512"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麻疹 </a:t>
            </a:r>
            <a:r>
              <a:rPr lang="en-US" altLang="zh-TW" sz="3600" dirty="0">
                <a:latin typeface="+mn-lt"/>
              </a:rPr>
              <a:t>(Measles)</a:t>
            </a:r>
            <a:br>
              <a:rPr lang="en-US" altLang="zh-TW" sz="3600" dirty="0">
                <a:latin typeface="+mn-lt"/>
              </a:rPr>
            </a:br>
            <a:r>
              <a:rPr lang="zh-TW" altLang="zh-TW" sz="3600" dirty="0">
                <a:solidFill>
                  <a:schemeClr val="bg1"/>
                </a:solidFill>
              </a:rPr>
              <a:t>併發症</a:t>
            </a:r>
            <a:endParaRPr lang="zh-TW" altLang="en-US" sz="3600" dirty="0">
              <a:solidFill>
                <a:schemeClr val="bg1"/>
              </a:solidFill>
            </a:endParaRPr>
          </a:p>
        </p:txBody>
      </p:sp>
      <p:sp>
        <p:nvSpPr>
          <p:cNvPr id="133123" name="Rectangle 3"/>
          <p:cNvSpPr>
            <a:spLocks noGrp="1" noChangeArrowheads="1"/>
          </p:cNvSpPr>
          <p:nvPr>
            <p:ph type="body" idx="1"/>
          </p:nvPr>
        </p:nvSpPr>
        <p:spPr>
          <a:xfrm>
            <a:off x="395536" y="1484784"/>
            <a:ext cx="7997577" cy="5096991"/>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5000"/>
              </a:spcBef>
              <a:spcAft>
                <a:spcPct val="5000"/>
              </a:spcAft>
              <a:buFont typeface="Wingdings" pitchFamily="2" charset="2"/>
              <a:buChar char="l"/>
            </a:pPr>
            <a:r>
              <a:rPr lang="zh-TW" altLang="en-US" sz="3200" dirty="0" smtClean="0">
                <a:solidFill>
                  <a:srgbClr val="FAFD00"/>
                </a:solidFill>
              </a:rPr>
              <a:t>中耳炎</a:t>
            </a:r>
            <a:endParaRPr lang="en-US" altLang="zh-TW" sz="3200" dirty="0" smtClean="0">
              <a:solidFill>
                <a:srgbClr val="FAFD00"/>
              </a:solidFill>
            </a:endParaRPr>
          </a:p>
          <a:p>
            <a:pPr>
              <a:spcBef>
                <a:spcPct val="5000"/>
              </a:spcBef>
              <a:spcAft>
                <a:spcPct val="5000"/>
              </a:spcAft>
              <a:buFont typeface="Wingdings" pitchFamily="2" charset="2"/>
              <a:buChar char="l"/>
            </a:pPr>
            <a:r>
              <a:rPr lang="zh-TW" altLang="en-US" sz="3200" dirty="0">
                <a:solidFill>
                  <a:srgbClr val="FAFD00"/>
                </a:solidFill>
              </a:rPr>
              <a:t>肺炎</a:t>
            </a:r>
            <a:r>
              <a:rPr lang="zh-TW" altLang="en-US" sz="3200" dirty="0" smtClean="0">
                <a:solidFill>
                  <a:srgbClr val="FAFD00"/>
                </a:solidFill>
              </a:rPr>
              <a:t>：</a:t>
            </a:r>
            <a:r>
              <a:rPr lang="zh-TW" altLang="en-US" sz="3200" dirty="0" smtClean="0">
                <a:solidFill>
                  <a:schemeClr val="bg1"/>
                </a:solidFill>
              </a:rPr>
              <a:t>麻疹</a:t>
            </a:r>
            <a:r>
              <a:rPr lang="zh-TW" altLang="en-US" sz="3200" dirty="0">
                <a:solidFill>
                  <a:schemeClr val="bg1"/>
                </a:solidFill>
              </a:rPr>
              <a:t>病毒或併發細菌感染</a:t>
            </a:r>
          </a:p>
          <a:p>
            <a:pPr>
              <a:spcBef>
                <a:spcPct val="5000"/>
              </a:spcBef>
              <a:spcAft>
                <a:spcPct val="5000"/>
              </a:spcAft>
              <a:buFont typeface="Wingdings" pitchFamily="2" charset="2"/>
              <a:buChar char="l"/>
            </a:pPr>
            <a:r>
              <a:rPr lang="zh-TW" altLang="en-US" sz="3200" dirty="0">
                <a:solidFill>
                  <a:srgbClr val="FAFD00"/>
                </a:solidFill>
              </a:rPr>
              <a:t>神經併發症</a:t>
            </a:r>
            <a:endParaRPr lang="en-US" altLang="zh-TW" sz="3200" dirty="0">
              <a:solidFill>
                <a:srgbClr val="FAFD00"/>
              </a:solidFill>
            </a:endParaRPr>
          </a:p>
          <a:p>
            <a:pPr lvl="1">
              <a:spcBef>
                <a:spcPct val="5000"/>
              </a:spcBef>
              <a:spcAft>
                <a:spcPct val="5000"/>
              </a:spcAft>
              <a:buFont typeface="Arial" pitchFamily="34" charset="0"/>
              <a:buChar char="•"/>
            </a:pPr>
            <a:r>
              <a:rPr lang="zh-TW" altLang="en-US" sz="3200" dirty="0" smtClean="0">
                <a:solidFill>
                  <a:srgbClr val="FAFD00"/>
                </a:solidFill>
              </a:rPr>
              <a:t>腦脊髓炎：</a:t>
            </a:r>
            <a:r>
              <a:rPr lang="en-US" altLang="zh-TW" sz="3200" dirty="0" smtClean="0">
                <a:latin typeface="+mn-lt"/>
              </a:rPr>
              <a:t>1-2/1000</a:t>
            </a:r>
            <a:r>
              <a:rPr lang="en-US" altLang="zh-TW" sz="3200" dirty="0">
                <a:latin typeface="+mn-lt"/>
              </a:rPr>
              <a:t>; viral or </a:t>
            </a:r>
            <a:r>
              <a:rPr lang="en-US" altLang="zh-TW" sz="3200" dirty="0" err="1">
                <a:latin typeface="+mn-lt"/>
              </a:rPr>
              <a:t>parainfectious</a:t>
            </a:r>
            <a:r>
              <a:rPr lang="en-US" altLang="zh-TW" sz="3200" dirty="0">
                <a:latin typeface="+mn-lt"/>
              </a:rPr>
              <a:t>/</a:t>
            </a:r>
            <a:r>
              <a:rPr lang="en-US" altLang="zh-TW" sz="3200" dirty="0" err="1">
                <a:latin typeface="+mn-lt"/>
              </a:rPr>
              <a:t>postinfectious</a:t>
            </a:r>
            <a:endParaRPr lang="en-US" altLang="zh-TW" sz="3200" dirty="0">
              <a:solidFill>
                <a:srgbClr val="FAFD00"/>
              </a:solidFill>
              <a:latin typeface="+mn-lt"/>
            </a:endParaRPr>
          </a:p>
          <a:p>
            <a:pPr lvl="1">
              <a:spcBef>
                <a:spcPct val="5000"/>
              </a:spcBef>
              <a:spcAft>
                <a:spcPct val="5000"/>
              </a:spcAft>
              <a:buFont typeface="Arial" pitchFamily="34" charset="0"/>
              <a:buChar char="•"/>
            </a:pPr>
            <a:r>
              <a:rPr lang="zh-TW" altLang="en-US" sz="3200" dirty="0" smtClean="0">
                <a:solidFill>
                  <a:srgbClr val="FAFD00"/>
                </a:solidFill>
              </a:rPr>
              <a:t>亞急性硬化性全腦炎</a:t>
            </a:r>
            <a:r>
              <a:rPr lang="en-US" altLang="zh-TW" sz="3200" dirty="0" smtClean="0">
                <a:solidFill>
                  <a:srgbClr val="FAFD00"/>
                </a:solidFill>
                <a:latin typeface="+mn-lt"/>
              </a:rPr>
              <a:t>(</a:t>
            </a:r>
            <a:r>
              <a:rPr lang="en-US" altLang="zh-TW" sz="3200" dirty="0" err="1" smtClean="0">
                <a:solidFill>
                  <a:srgbClr val="FAFD00"/>
                </a:solidFill>
                <a:latin typeface="+mn-lt"/>
              </a:rPr>
              <a:t>subacute</a:t>
            </a:r>
            <a:r>
              <a:rPr lang="en-US" altLang="zh-TW" sz="3200" dirty="0" smtClean="0">
                <a:solidFill>
                  <a:srgbClr val="FAFD00"/>
                </a:solidFill>
                <a:latin typeface="+mn-lt"/>
              </a:rPr>
              <a:t> </a:t>
            </a:r>
            <a:r>
              <a:rPr lang="en-US" altLang="zh-TW" sz="3200" dirty="0" err="1">
                <a:solidFill>
                  <a:srgbClr val="FAFD00"/>
                </a:solidFill>
                <a:latin typeface="+mn-lt"/>
              </a:rPr>
              <a:t>sclerosing</a:t>
            </a:r>
            <a:r>
              <a:rPr lang="en-US" altLang="zh-TW" sz="3200" dirty="0">
                <a:solidFill>
                  <a:srgbClr val="FAFD00"/>
                </a:solidFill>
                <a:latin typeface="+mn-lt"/>
              </a:rPr>
              <a:t> </a:t>
            </a:r>
            <a:r>
              <a:rPr lang="en-US" altLang="zh-TW" sz="3200" dirty="0" err="1" smtClean="0">
                <a:solidFill>
                  <a:srgbClr val="FAFD00"/>
                </a:solidFill>
                <a:latin typeface="+mn-lt"/>
              </a:rPr>
              <a:t>panencephalitis</a:t>
            </a:r>
            <a:r>
              <a:rPr lang="en-US" altLang="zh-TW" sz="3200" dirty="0" smtClean="0">
                <a:solidFill>
                  <a:srgbClr val="FAFD00"/>
                </a:solidFill>
                <a:latin typeface="+mn-lt"/>
              </a:rPr>
              <a:t>, SSPE)</a:t>
            </a:r>
            <a:r>
              <a:rPr lang="zh-TW" altLang="en-US" sz="3200" dirty="0" smtClean="0">
                <a:solidFill>
                  <a:srgbClr val="FAFD00"/>
                </a:solidFill>
              </a:rPr>
              <a:t>：</a:t>
            </a:r>
            <a:r>
              <a:rPr lang="en-US" altLang="zh-TW" sz="3200" dirty="0" smtClean="0">
                <a:solidFill>
                  <a:srgbClr val="FAFD00"/>
                </a:solidFill>
              </a:rPr>
              <a:t/>
            </a:r>
            <a:br>
              <a:rPr lang="en-US" altLang="zh-TW" sz="3200" dirty="0" smtClean="0">
                <a:solidFill>
                  <a:srgbClr val="FAFD00"/>
                </a:solidFill>
              </a:rPr>
            </a:br>
            <a:r>
              <a:rPr lang="zh-TW" altLang="en-US" sz="3200" dirty="0" smtClean="0"/>
              <a:t>麻疹</a:t>
            </a:r>
            <a:r>
              <a:rPr lang="zh-TW" altLang="en-US" sz="3200" dirty="0"/>
              <a:t>病毒持續感染，</a:t>
            </a:r>
            <a:r>
              <a:rPr lang="en-US" altLang="zh-TW" sz="3200" dirty="0">
                <a:latin typeface="+mn-lt"/>
              </a:rPr>
              <a:t>1-3</a:t>
            </a:r>
            <a:r>
              <a:rPr lang="zh-TW" altLang="en-US" sz="3200" dirty="0"/>
              <a:t>年內死亡</a:t>
            </a:r>
          </a:p>
          <a:p>
            <a:pPr>
              <a:spcBef>
                <a:spcPct val="5000"/>
              </a:spcBef>
              <a:spcAft>
                <a:spcPct val="5000"/>
              </a:spcAft>
              <a:buFont typeface="Wingdings" pitchFamily="2" charset="2"/>
              <a:buChar char="l"/>
            </a:pPr>
            <a:r>
              <a:rPr lang="zh-TW" altLang="en-US" sz="3200" dirty="0" smtClean="0">
                <a:solidFill>
                  <a:schemeClr val="bg1"/>
                </a:solidFill>
              </a:rPr>
              <a:t>心肌炎：不常見</a:t>
            </a:r>
            <a:endParaRPr lang="en-US" altLang="zh-TW" sz="3200" dirty="0">
              <a:solidFill>
                <a:schemeClr val="bg1"/>
              </a:solidFill>
            </a:endParaRPr>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26"/>
          <p:cNvSpPr>
            <a:spLocks noGrp="1" noChangeArrowheads="1"/>
          </p:cNvSpPr>
          <p:nvPr>
            <p:ph type="title"/>
          </p:nvPr>
        </p:nvSpPr>
        <p:spPr>
          <a:xfrm>
            <a:off x="498721" y="260648"/>
            <a:ext cx="7558088" cy="103505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麻疹 </a:t>
            </a:r>
            <a:r>
              <a:rPr lang="en-US" altLang="zh-TW" sz="3600" dirty="0">
                <a:solidFill>
                  <a:schemeClr val="bg1"/>
                </a:solidFill>
                <a:latin typeface="+mn-lt"/>
              </a:rPr>
              <a:t>Measles</a:t>
            </a:r>
            <a:br>
              <a:rPr lang="en-US" altLang="zh-TW" sz="3600" dirty="0">
                <a:solidFill>
                  <a:schemeClr val="bg1"/>
                </a:solidFill>
                <a:latin typeface="+mn-lt"/>
              </a:rPr>
            </a:br>
            <a:r>
              <a:rPr lang="zh-TW" altLang="zh-TW" sz="3600" dirty="0" smtClean="0">
                <a:solidFill>
                  <a:schemeClr val="bg1"/>
                </a:solidFill>
              </a:rPr>
              <a:t>治</a:t>
            </a:r>
            <a:r>
              <a:rPr lang="zh-TW" altLang="en-US" sz="3600" dirty="0" smtClean="0">
                <a:solidFill>
                  <a:schemeClr val="bg1"/>
                </a:solidFill>
              </a:rPr>
              <a:t>療</a:t>
            </a:r>
            <a:r>
              <a:rPr lang="zh-TW" altLang="en-US" sz="3600" dirty="0">
                <a:solidFill>
                  <a:schemeClr val="bg1"/>
                </a:solidFill>
              </a:rPr>
              <a:t>與預防</a:t>
            </a:r>
          </a:p>
        </p:txBody>
      </p:sp>
      <p:sp>
        <p:nvSpPr>
          <p:cNvPr id="49155" name="Rectangle 1027"/>
          <p:cNvSpPr>
            <a:spLocks noGrp="1" noChangeArrowheads="1"/>
          </p:cNvSpPr>
          <p:nvPr>
            <p:ph type="body" idx="1"/>
          </p:nvPr>
        </p:nvSpPr>
        <p:spPr>
          <a:xfrm>
            <a:off x="395537" y="1628800"/>
            <a:ext cx="8352928" cy="4752528"/>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10000"/>
              </a:lnSpc>
              <a:spcBef>
                <a:spcPts val="0"/>
              </a:spcBef>
              <a:spcAft>
                <a:spcPct val="5000"/>
              </a:spcAft>
              <a:buFont typeface="Wingdings" pitchFamily="2" charset="2"/>
              <a:buChar char="l"/>
            </a:pPr>
            <a:r>
              <a:rPr lang="zh-TW" altLang="en-US" sz="3200" dirty="0">
                <a:solidFill>
                  <a:srgbClr val="FAFD00"/>
                </a:solidFill>
              </a:rPr>
              <a:t>被動免疫：</a:t>
            </a:r>
            <a:r>
              <a:rPr lang="zh-TW" altLang="zh-TW" sz="3200" dirty="0">
                <a:solidFill>
                  <a:schemeClr val="bg1"/>
                </a:solidFill>
              </a:rPr>
              <a:t>得到感染以後</a:t>
            </a:r>
            <a:r>
              <a:rPr lang="en-US" altLang="zh-TW" sz="3200" b="1" dirty="0">
                <a:latin typeface="+mn-lt"/>
              </a:rPr>
              <a:t>6</a:t>
            </a:r>
            <a:r>
              <a:rPr lang="zh-TW" altLang="zh-TW" sz="3200" b="1" dirty="0"/>
              <a:t>天</a:t>
            </a:r>
            <a:r>
              <a:rPr lang="zh-TW" altLang="zh-TW" sz="3200" dirty="0" smtClean="0">
                <a:solidFill>
                  <a:schemeClr val="bg1"/>
                </a:solidFill>
              </a:rPr>
              <a:t>以內</a:t>
            </a:r>
            <a:r>
              <a:rPr lang="zh-TW" altLang="en-US" sz="3200" b="1" dirty="0" smtClean="0"/>
              <a:t>肌肉</a:t>
            </a:r>
            <a:r>
              <a:rPr lang="zh-TW" altLang="en-US" sz="3200" b="1" dirty="0"/>
              <a:t>注射</a:t>
            </a:r>
            <a:r>
              <a:rPr lang="zh-TW" altLang="zh-TW" sz="3200" b="1" dirty="0"/>
              <a:t>免疫球蛋白</a:t>
            </a:r>
            <a:r>
              <a:rPr lang="zh-TW" altLang="zh-TW" sz="3200" dirty="0">
                <a:solidFill>
                  <a:schemeClr val="bg1"/>
                </a:solidFill>
              </a:rPr>
              <a:t>可以預防麻疹發作</a:t>
            </a:r>
            <a:endParaRPr lang="zh-TW" altLang="en-US" sz="3200" dirty="0">
              <a:solidFill>
                <a:schemeClr val="bg1"/>
              </a:solidFill>
            </a:endParaRPr>
          </a:p>
          <a:p>
            <a:pPr>
              <a:lnSpc>
                <a:spcPct val="110000"/>
              </a:lnSpc>
              <a:spcBef>
                <a:spcPts val="0"/>
              </a:spcBef>
              <a:spcAft>
                <a:spcPct val="5000"/>
              </a:spcAft>
              <a:buFont typeface="Wingdings" pitchFamily="2" charset="2"/>
              <a:buChar char="l"/>
            </a:pPr>
            <a:r>
              <a:rPr lang="zh-TW" altLang="en-US" sz="3200" dirty="0" smtClean="0">
                <a:solidFill>
                  <a:srgbClr val="FAFD00"/>
                </a:solidFill>
              </a:rPr>
              <a:t>主動免疫：活性減毒疫苗</a:t>
            </a:r>
            <a:endParaRPr lang="en-US" altLang="zh-TW" sz="3200" dirty="0" smtClean="0">
              <a:solidFill>
                <a:srgbClr val="FAFD00"/>
              </a:solidFill>
            </a:endParaRPr>
          </a:p>
          <a:p>
            <a:pPr>
              <a:lnSpc>
                <a:spcPct val="110000"/>
              </a:lnSpc>
              <a:spcBef>
                <a:spcPts val="0"/>
              </a:spcBef>
              <a:spcAft>
                <a:spcPct val="5000"/>
              </a:spcAft>
              <a:buFont typeface="Wingdings" pitchFamily="2" charset="2"/>
              <a:buChar char="l"/>
            </a:pPr>
            <a:r>
              <a:rPr lang="zh-TW" altLang="en-US" sz="3200" dirty="0" smtClean="0">
                <a:solidFill>
                  <a:srgbClr val="FAFD00"/>
                </a:solidFill>
              </a:rPr>
              <a:t>治療</a:t>
            </a:r>
            <a:r>
              <a:rPr lang="zh-TW" altLang="en-US" sz="3200" dirty="0">
                <a:solidFill>
                  <a:srgbClr val="FAFD00"/>
                </a:solidFill>
              </a:rPr>
              <a:t>：</a:t>
            </a:r>
          </a:p>
          <a:p>
            <a:pPr lvl="1">
              <a:lnSpc>
                <a:spcPct val="110000"/>
              </a:lnSpc>
              <a:spcBef>
                <a:spcPts val="0"/>
              </a:spcBef>
              <a:spcAft>
                <a:spcPct val="5000"/>
              </a:spcAft>
              <a:buFont typeface="Arial" pitchFamily="34" charset="0"/>
              <a:buChar char="•"/>
            </a:pPr>
            <a:r>
              <a:rPr lang="zh-TW" altLang="en-US" sz="3200" dirty="0"/>
              <a:t>症狀治療</a:t>
            </a:r>
          </a:p>
          <a:p>
            <a:pPr lvl="1">
              <a:lnSpc>
                <a:spcPct val="110000"/>
              </a:lnSpc>
              <a:spcBef>
                <a:spcPts val="0"/>
              </a:spcBef>
              <a:spcAft>
                <a:spcPct val="5000"/>
              </a:spcAft>
              <a:buFont typeface="Arial" pitchFamily="34" charset="0"/>
              <a:buChar char="•"/>
            </a:pPr>
            <a:r>
              <a:rPr lang="zh-TW" altLang="en-US" sz="3200" dirty="0"/>
              <a:t>治療併發症</a:t>
            </a:r>
            <a:endParaRPr lang="zh-TW" altLang="en-US" sz="3200" dirty="0">
              <a:solidFill>
                <a:srgbClr val="FAFD00"/>
              </a:solidFill>
            </a:endParaRPr>
          </a:p>
          <a:p>
            <a:pPr lvl="1">
              <a:lnSpc>
                <a:spcPct val="110000"/>
              </a:lnSpc>
              <a:spcBef>
                <a:spcPts val="0"/>
              </a:spcBef>
              <a:spcAft>
                <a:spcPct val="5000"/>
              </a:spcAft>
              <a:buFont typeface="Arial" pitchFamily="34" charset="0"/>
              <a:buChar char="•"/>
            </a:pPr>
            <a:r>
              <a:rPr lang="zh-TW" altLang="en-US" sz="3200" dirty="0" smtClean="0">
                <a:solidFill>
                  <a:srgbClr val="FAFD00"/>
                </a:solidFill>
              </a:rPr>
              <a:t>維生素</a:t>
            </a:r>
            <a:r>
              <a:rPr lang="en-US" altLang="zh-TW" sz="3200" dirty="0" smtClean="0">
                <a:solidFill>
                  <a:srgbClr val="FAFD00"/>
                </a:solidFill>
                <a:latin typeface="+mn-lt"/>
              </a:rPr>
              <a:t>A</a:t>
            </a:r>
            <a:r>
              <a:rPr lang="zh-TW" altLang="en-US" sz="3200" dirty="0" smtClean="0">
                <a:solidFill>
                  <a:srgbClr val="FAFD00"/>
                </a:solidFill>
              </a:rPr>
              <a:t>：</a:t>
            </a:r>
            <a:r>
              <a:rPr lang="zh-TW" altLang="zh-TW" sz="3200" dirty="0" smtClean="0"/>
              <a:t>開發</a:t>
            </a:r>
            <a:r>
              <a:rPr lang="zh-TW" altLang="zh-TW" sz="3200" dirty="0"/>
              <a:t>中國家可以減少疾病嚴重度</a:t>
            </a:r>
            <a:endParaRPr lang="zh-TW" altLang="en-US" sz="3200" dirty="0">
              <a:solidFill>
                <a:srgbClr val="FAFD00"/>
              </a:solidFill>
            </a:endParaRPr>
          </a:p>
          <a:p>
            <a:pPr>
              <a:lnSpc>
                <a:spcPct val="110000"/>
              </a:lnSpc>
              <a:spcBef>
                <a:spcPts val="0"/>
              </a:spcBef>
              <a:spcAft>
                <a:spcPct val="5000"/>
              </a:spcAft>
            </a:pPr>
            <a:endParaRPr lang="en-US" altLang="zh-TW" sz="3200" dirty="0"/>
          </a:p>
        </p:txBody>
      </p:sp>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4930" name="Rectangle 2"/>
          <p:cNvSpPr>
            <a:spLocks noGrp="1" noChangeArrowheads="1"/>
          </p:cNvSpPr>
          <p:nvPr>
            <p:ph type="title"/>
          </p:nvPr>
        </p:nvSpPr>
        <p:spPr>
          <a:xfrm>
            <a:off x="611560" y="116632"/>
            <a:ext cx="8080003" cy="1296144"/>
          </a:xfrm>
        </p:spPr>
        <p:txBody>
          <a:bodyPr/>
          <a:lstStyle/>
          <a:p>
            <a:r>
              <a:rPr lang="zh-TW" altLang="en-US" sz="3200" dirty="0" smtClean="0"/>
              <a:t>台灣</a:t>
            </a:r>
            <a:r>
              <a:rPr lang="en-US" altLang="zh-TW" sz="3200" dirty="0" smtClean="0">
                <a:latin typeface="+mn-lt"/>
              </a:rPr>
              <a:t>2001-2010</a:t>
            </a:r>
            <a:r>
              <a:rPr lang="zh-TW" altLang="en-US" sz="3200" dirty="0" smtClean="0"/>
              <a:t>年麻疹</a:t>
            </a:r>
            <a:r>
              <a:rPr lang="zh-TW" altLang="en-US" sz="3200" dirty="0"/>
              <a:t>確定</a:t>
            </a:r>
            <a:r>
              <a:rPr lang="zh-TW" altLang="en-US" sz="3200" dirty="0" smtClean="0"/>
              <a:t>病例</a:t>
            </a:r>
            <a:r>
              <a:rPr lang="zh-TW" altLang="en-US" sz="3200" dirty="0"/>
              <a:t/>
            </a:r>
            <a:br>
              <a:rPr lang="zh-TW" altLang="en-US" sz="3200" dirty="0"/>
            </a:br>
            <a:r>
              <a:rPr lang="zh-TW" altLang="en-US" sz="2800" dirty="0" smtClean="0">
                <a:solidFill>
                  <a:schemeClr val="bg1"/>
                </a:solidFill>
              </a:rPr>
              <a:t>疾病管制署</a:t>
            </a:r>
            <a:endParaRPr lang="en-US" altLang="zh-TW" sz="2000" dirty="0">
              <a:solidFill>
                <a:schemeClr val="bg1"/>
              </a:solidFill>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467544" y="1844824"/>
            <a:ext cx="8315325" cy="3962400"/>
          </a:xfrm>
          <a:prstGeom prst="rect">
            <a:avLst/>
          </a:prstGeom>
        </p:spPr>
      </p:pic>
    </p:spTree>
    <p:custDataLst>
      <p:tags r:id="rId1"/>
    </p:custDataLst>
    <p:extLst>
      <p:ext uri="{BB962C8B-B14F-4D97-AF65-F5344CB8AC3E}">
        <p14:creationId xmlns="" xmlns:p14="http://schemas.microsoft.com/office/powerpoint/2010/main" val="20110988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3186" name="Rectangle 2"/>
          <p:cNvSpPr>
            <a:spLocks noGrp="1" noChangeArrowheads="1"/>
          </p:cNvSpPr>
          <p:nvPr>
            <p:ph type="title"/>
          </p:nvPr>
        </p:nvSpPr>
        <p:spPr>
          <a:xfrm>
            <a:off x="755576" y="260648"/>
            <a:ext cx="6916738" cy="914400"/>
          </a:xfrm>
        </p:spPr>
        <p:txBody>
          <a:bodyPr/>
          <a:lstStyle/>
          <a:p>
            <a:r>
              <a:rPr lang="zh-TW" altLang="en-US" sz="3600" dirty="0" smtClean="0"/>
              <a:t>麻疹境外移入感染</a:t>
            </a:r>
            <a:r>
              <a:rPr lang="zh-TW" altLang="en-US" sz="3600" dirty="0"/>
              <a:t>地區</a:t>
            </a:r>
            <a:br>
              <a:rPr lang="zh-TW" altLang="en-US" sz="3600" dirty="0"/>
            </a:br>
            <a:r>
              <a:rPr lang="en-US" altLang="zh-TW" sz="3200" dirty="0" smtClean="0">
                <a:solidFill>
                  <a:schemeClr val="bg1"/>
                </a:solidFill>
                <a:latin typeface="+mn-lt"/>
              </a:rPr>
              <a:t>2002-2012, N=55</a:t>
            </a:r>
            <a:endParaRPr lang="en-US" altLang="zh-TW" sz="3200" dirty="0">
              <a:solidFill>
                <a:schemeClr val="bg1"/>
              </a:solidFill>
              <a:latin typeface="+mn-lt"/>
            </a:endParaRPr>
          </a:p>
        </p:txBody>
      </p:sp>
      <p:graphicFrame>
        <p:nvGraphicFramePr>
          <p:cNvPr id="2" name="Object 3"/>
          <p:cNvGraphicFramePr>
            <a:graphicFrameLocks noChangeAspect="1"/>
          </p:cNvGraphicFramePr>
          <p:nvPr>
            <p:extLst>
              <p:ext uri="{D42A27DB-BD31-4B8C-83A1-F6EECF244321}">
                <p14:modId xmlns="" xmlns:p14="http://schemas.microsoft.com/office/powerpoint/2010/main" val="2385129212"/>
              </p:ext>
            </p:extLst>
          </p:nvPr>
        </p:nvGraphicFramePr>
        <p:xfrm>
          <a:off x="50800" y="1679574"/>
          <a:ext cx="8868918" cy="4485729"/>
        </p:xfrm>
        <a:graphic>
          <a:graphicData uri="http://schemas.openxmlformats.org/drawingml/2006/chart">
            <c:chart xmlns:c="http://schemas.openxmlformats.org/drawingml/2006/chart" xmlns:r="http://schemas.openxmlformats.org/officeDocument/2006/relationships" r:id="rId4"/>
          </a:graphicData>
        </a:graphic>
      </p:graphicFrame>
      <p:sp>
        <p:nvSpPr>
          <p:cNvPr id="733188" name="Text Box 4"/>
          <p:cNvSpPr txBox="1">
            <a:spLocks noChangeArrowheads="1"/>
          </p:cNvSpPr>
          <p:nvPr/>
        </p:nvSpPr>
        <p:spPr bwMode="auto">
          <a:xfrm>
            <a:off x="350838" y="1247775"/>
            <a:ext cx="109855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dirty="0">
                <a:solidFill>
                  <a:srgbClr val="FAFD00"/>
                </a:solidFill>
                <a:effectLst>
                  <a:outerShdw blurRad="38100" dist="38100" dir="2700000" algn="tl">
                    <a:srgbClr val="000000"/>
                  </a:outerShdw>
                </a:effectLst>
                <a:latin typeface="+mn-ea"/>
                <a:ea typeface="+mn-ea"/>
              </a:rPr>
              <a:t>病例數</a:t>
            </a:r>
          </a:p>
        </p:txBody>
      </p:sp>
      <p:sp>
        <p:nvSpPr>
          <p:cNvPr id="733189" name="Text Box 5"/>
          <p:cNvSpPr txBox="1">
            <a:spLocks noChangeArrowheads="1"/>
          </p:cNvSpPr>
          <p:nvPr/>
        </p:nvSpPr>
        <p:spPr bwMode="auto">
          <a:xfrm>
            <a:off x="4140200" y="5972175"/>
            <a:ext cx="895350" cy="5191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800">
                <a:solidFill>
                  <a:srgbClr val="FAFD00"/>
                </a:solidFill>
                <a:effectLst>
                  <a:outerShdw blurRad="38100" dist="38100" dir="2700000" algn="tl">
                    <a:srgbClr val="000000"/>
                  </a:outerShdw>
                </a:effectLst>
                <a:latin typeface="+mn-ea"/>
                <a:ea typeface="+mn-ea"/>
              </a:rPr>
              <a:t>國家</a:t>
            </a:r>
          </a:p>
        </p:txBody>
      </p:sp>
      <p:sp>
        <p:nvSpPr>
          <p:cNvPr id="733190" name="Rectangle 6"/>
          <p:cNvSpPr>
            <a:spLocks noChangeArrowheads="1"/>
          </p:cNvSpPr>
          <p:nvPr/>
        </p:nvSpPr>
        <p:spPr bwMode="auto">
          <a:xfrm>
            <a:off x="900113" y="6458536"/>
            <a:ext cx="1723549"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b="0" dirty="0" smtClean="0">
                <a:solidFill>
                  <a:srgbClr val="7FFF00"/>
                </a:solidFill>
                <a:effectLst>
                  <a:outerShdw blurRad="38100" dist="38100" dir="2700000" algn="tl">
                    <a:srgbClr val="000000"/>
                  </a:outerShdw>
                </a:effectLst>
                <a:latin typeface="+mn-ea"/>
                <a:ea typeface="+mn-ea"/>
              </a:rPr>
              <a:t>疾病管制署網站</a:t>
            </a:r>
            <a:r>
              <a:rPr lang="en-US" altLang="zh-TW" sz="1600" b="0" dirty="0" smtClean="0">
                <a:solidFill>
                  <a:srgbClr val="7FFF00"/>
                </a:solidFill>
                <a:effectLst>
                  <a:outerShdw blurRad="38100" dist="38100" dir="2700000" algn="tl">
                    <a:srgbClr val="000000"/>
                  </a:outerShdw>
                </a:effectLst>
                <a:latin typeface="+mn-ea"/>
                <a:ea typeface="+mn-ea"/>
              </a:rPr>
              <a:t>.</a:t>
            </a:r>
            <a:endParaRPr lang="en-US" altLang="zh-TW"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2392473493"/>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26"/>
          <p:cNvSpPr>
            <a:spLocks noGrp="1" noChangeArrowheads="1"/>
          </p:cNvSpPr>
          <p:nvPr>
            <p:ph type="title"/>
          </p:nvPr>
        </p:nvSpPr>
        <p:spPr>
          <a:xfrm>
            <a:off x="539552" y="333375"/>
            <a:ext cx="7558286" cy="863377"/>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全球麻疹消除新目標新策略</a:t>
            </a:r>
            <a:endParaRPr lang="zh-TW" altLang="en-US" dirty="0">
              <a:solidFill>
                <a:schemeClr val="bg1"/>
              </a:solidFill>
            </a:endParaRPr>
          </a:p>
        </p:txBody>
      </p:sp>
      <p:sp>
        <p:nvSpPr>
          <p:cNvPr id="49155" name="Rectangle 1027"/>
          <p:cNvSpPr>
            <a:spLocks noGrp="1" noChangeArrowheads="1"/>
          </p:cNvSpPr>
          <p:nvPr>
            <p:ph type="body" idx="1"/>
          </p:nvPr>
        </p:nvSpPr>
        <p:spPr>
          <a:xfrm>
            <a:off x="539552" y="1412776"/>
            <a:ext cx="8280920" cy="5184576"/>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10000"/>
              </a:lnSpc>
              <a:spcBef>
                <a:spcPts val="600"/>
              </a:spcBef>
              <a:spcAft>
                <a:spcPct val="5000"/>
              </a:spcAft>
              <a:buFont typeface="Wingdings" pitchFamily="2" charset="2"/>
              <a:buChar char="l"/>
            </a:pPr>
            <a:r>
              <a:rPr lang="en-US" altLang="zh-TW" sz="2800" dirty="0">
                <a:solidFill>
                  <a:schemeClr val="bg1"/>
                </a:solidFill>
                <a:latin typeface="+mn-lt"/>
              </a:rPr>
              <a:t>WHA194</a:t>
            </a:r>
            <a:r>
              <a:rPr lang="zh-TW" altLang="en-US" sz="2800" dirty="0">
                <a:solidFill>
                  <a:schemeClr val="bg1"/>
                </a:solidFill>
              </a:rPr>
              <a:t>會員國簽署</a:t>
            </a:r>
            <a:r>
              <a:rPr lang="en-US" altLang="zh-TW" sz="2800" dirty="0">
                <a:solidFill>
                  <a:schemeClr val="bg1"/>
                </a:solidFill>
                <a:latin typeface="+mn-lt"/>
              </a:rPr>
              <a:t>GVAP (Global Vaccine Action Plan</a:t>
            </a:r>
            <a:r>
              <a:rPr lang="en-US" altLang="zh-TW" sz="2800" dirty="0" smtClean="0">
                <a:solidFill>
                  <a:schemeClr val="bg1"/>
                </a:solidFill>
                <a:latin typeface="+mn-lt"/>
              </a:rPr>
              <a:t>)</a:t>
            </a:r>
            <a:r>
              <a:rPr lang="zh-TW" altLang="en-US" sz="2800" dirty="0" smtClean="0">
                <a:solidFill>
                  <a:schemeClr val="bg1"/>
                </a:solidFill>
                <a:latin typeface="+mn-lt"/>
              </a:rPr>
              <a:t> </a:t>
            </a:r>
            <a:r>
              <a:rPr lang="zh-TW" altLang="en-US" sz="2800" dirty="0" smtClean="0">
                <a:solidFill>
                  <a:schemeClr val="bg1"/>
                </a:solidFill>
              </a:rPr>
              <a:t>：</a:t>
            </a:r>
            <a:r>
              <a:rPr lang="en-US" altLang="zh-TW" sz="2800" b="1" dirty="0" smtClean="0">
                <a:latin typeface="+mn-lt"/>
              </a:rPr>
              <a:t>2020</a:t>
            </a:r>
            <a:r>
              <a:rPr lang="zh-TW" altLang="en-US" sz="2800" b="1" dirty="0" smtClean="0"/>
              <a:t>年</a:t>
            </a:r>
            <a:r>
              <a:rPr lang="zh-TW" altLang="en-US" sz="2800" dirty="0" smtClean="0">
                <a:solidFill>
                  <a:schemeClr val="bg1"/>
                </a:solidFill>
              </a:rPr>
              <a:t>世界</a:t>
            </a:r>
            <a:r>
              <a:rPr lang="zh-TW" altLang="en-US" sz="2800" dirty="0">
                <a:solidFill>
                  <a:schemeClr val="bg1"/>
                </a:solidFill>
              </a:rPr>
              <a:t>衛生組織至少有</a:t>
            </a:r>
            <a:r>
              <a:rPr lang="en-US" altLang="zh-TW" sz="2800" b="1" dirty="0" smtClean="0">
                <a:latin typeface="+mn-lt"/>
              </a:rPr>
              <a:t>5</a:t>
            </a:r>
            <a:r>
              <a:rPr lang="zh-TW" altLang="en-US" sz="2800" b="1" dirty="0" smtClean="0"/>
              <a:t>區</a:t>
            </a:r>
            <a:r>
              <a:rPr lang="zh-TW" altLang="en-US" sz="2800" dirty="0" smtClean="0">
                <a:solidFill>
                  <a:schemeClr val="bg1"/>
                </a:solidFill>
              </a:rPr>
              <a:t>消除麻疹與德國麻疹。</a:t>
            </a:r>
            <a:endParaRPr lang="zh-TW" altLang="en-US" sz="2800" dirty="0">
              <a:solidFill>
                <a:schemeClr val="bg1"/>
              </a:solidFill>
            </a:endParaRPr>
          </a:p>
          <a:p>
            <a:pPr>
              <a:lnSpc>
                <a:spcPct val="110000"/>
              </a:lnSpc>
              <a:spcBef>
                <a:spcPts val="600"/>
              </a:spcBef>
              <a:spcAft>
                <a:spcPct val="5000"/>
              </a:spcAft>
              <a:buFont typeface="Wingdings" pitchFamily="2" charset="2"/>
              <a:buChar char="l"/>
            </a:pPr>
            <a:r>
              <a:rPr lang="zh-TW" altLang="en-US" sz="2800" b="1" dirty="0" smtClean="0"/>
              <a:t>全球</a:t>
            </a:r>
            <a:r>
              <a:rPr lang="zh-TW" altLang="en-US" sz="2800" b="1" dirty="0"/>
              <a:t>麻疹消除策略計劃：</a:t>
            </a:r>
          </a:p>
          <a:p>
            <a:pPr lvl="1">
              <a:lnSpc>
                <a:spcPct val="110000"/>
              </a:lnSpc>
              <a:spcBef>
                <a:spcPts val="600"/>
              </a:spcBef>
              <a:spcAft>
                <a:spcPct val="5000"/>
              </a:spcAft>
              <a:buFont typeface="Arial" pitchFamily="34" charset="0"/>
              <a:buChar char="•"/>
            </a:pPr>
            <a:r>
              <a:rPr lang="zh-TW" altLang="en-US" sz="2800" dirty="0" smtClean="0">
                <a:solidFill>
                  <a:schemeClr val="bg1"/>
                </a:solidFill>
              </a:rPr>
              <a:t>藉</a:t>
            </a:r>
            <a:r>
              <a:rPr lang="zh-TW" altLang="en-US" sz="2800" dirty="0">
                <a:solidFill>
                  <a:schemeClr val="bg1"/>
                </a:solidFill>
              </a:rPr>
              <a:t>由提升含</a:t>
            </a:r>
            <a:r>
              <a:rPr lang="en-US" altLang="zh-TW" sz="2800" dirty="0">
                <a:solidFill>
                  <a:schemeClr val="bg1"/>
                </a:solidFill>
                <a:latin typeface="+mn-lt"/>
              </a:rPr>
              <a:t>2</a:t>
            </a:r>
            <a:r>
              <a:rPr lang="zh-TW" altLang="en-US" sz="2800" dirty="0">
                <a:solidFill>
                  <a:schemeClr val="bg1"/>
                </a:solidFill>
              </a:rPr>
              <a:t>劑麻疹德國麻疹相關疫苗之接種完成率，來</a:t>
            </a:r>
            <a:r>
              <a:rPr lang="zh-TW" altLang="en-US" sz="2800" dirty="0" smtClean="0">
                <a:solidFill>
                  <a:schemeClr val="bg1"/>
                </a:solidFill>
              </a:rPr>
              <a:t>達成</a:t>
            </a:r>
            <a:r>
              <a:rPr lang="zh-TW" altLang="en-US" sz="2800" dirty="0">
                <a:solidFill>
                  <a:schemeClr val="bg1"/>
                </a:solidFill>
              </a:rPr>
              <a:t>及維持高群體免疫</a:t>
            </a:r>
            <a:r>
              <a:rPr lang="zh-TW" altLang="en-US" sz="2800" dirty="0" smtClean="0">
                <a:solidFill>
                  <a:schemeClr val="bg1"/>
                </a:solidFill>
              </a:rPr>
              <a:t>力</a:t>
            </a:r>
            <a:endParaRPr lang="en-US" altLang="zh-TW" sz="2800" dirty="0" smtClean="0">
              <a:solidFill>
                <a:schemeClr val="bg1"/>
              </a:solidFill>
            </a:endParaRPr>
          </a:p>
          <a:p>
            <a:pPr lvl="1">
              <a:lnSpc>
                <a:spcPct val="110000"/>
              </a:lnSpc>
              <a:spcBef>
                <a:spcPts val="600"/>
              </a:spcBef>
              <a:spcAft>
                <a:spcPct val="5000"/>
              </a:spcAft>
              <a:buFont typeface="Arial" pitchFamily="34" charset="0"/>
              <a:buChar char="•"/>
            </a:pPr>
            <a:r>
              <a:rPr lang="zh-TW" altLang="en-US" sz="2800" dirty="0" smtClean="0">
                <a:solidFill>
                  <a:schemeClr val="bg1"/>
                </a:solidFill>
              </a:rPr>
              <a:t>高效能</a:t>
            </a:r>
            <a:r>
              <a:rPr lang="zh-TW" altLang="en-US" sz="2800" dirty="0">
                <a:solidFill>
                  <a:schemeClr val="bg1"/>
                </a:solidFill>
              </a:rPr>
              <a:t>監測系統來監控疾病</a:t>
            </a:r>
          </a:p>
          <a:p>
            <a:pPr>
              <a:lnSpc>
                <a:spcPct val="110000"/>
              </a:lnSpc>
              <a:spcBef>
                <a:spcPts val="600"/>
              </a:spcBef>
              <a:spcAft>
                <a:spcPct val="5000"/>
              </a:spcAft>
              <a:buFont typeface="Wingdings" pitchFamily="2" charset="2"/>
              <a:buChar char="l"/>
            </a:pPr>
            <a:r>
              <a:rPr lang="zh-TW" altLang="en-US" sz="2800" dirty="0" smtClean="0">
                <a:solidFill>
                  <a:schemeClr val="bg1"/>
                </a:solidFill>
              </a:rPr>
              <a:t>本土性麻疹定義：持續</a:t>
            </a:r>
            <a:r>
              <a:rPr lang="en-US" altLang="zh-TW" sz="2800" dirty="0" smtClean="0">
                <a:latin typeface="+mn-lt"/>
              </a:rPr>
              <a:t>12</a:t>
            </a:r>
            <a:r>
              <a:rPr lang="zh-TW" altLang="en-US" sz="2800" dirty="0" smtClean="0"/>
              <a:t>月</a:t>
            </a:r>
            <a:r>
              <a:rPr lang="zh-TW" altLang="en-US" sz="2800" dirty="0" smtClean="0">
                <a:solidFill>
                  <a:schemeClr val="bg1"/>
                </a:solidFill>
              </a:rPr>
              <a:t>以上本土持續有麻疹傳染鏈繼續流行</a:t>
            </a:r>
            <a:endParaRPr lang="en-US" altLang="zh-TW" sz="2800" dirty="0">
              <a:solidFill>
                <a:schemeClr val="bg1"/>
              </a:solidFill>
            </a:endParaRPr>
          </a:p>
        </p:txBody>
      </p:sp>
    </p:spTree>
    <p:custDataLst>
      <p:tags r:id="rId1"/>
    </p:custDataLst>
    <p:extLst>
      <p:ext uri="{BB962C8B-B14F-4D97-AF65-F5344CB8AC3E}">
        <p14:creationId xmlns="" xmlns:p14="http://schemas.microsoft.com/office/powerpoint/2010/main" val="337651841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4" name="Rectangle 2"/>
          <p:cNvSpPr>
            <a:spLocks noGrp="1" noChangeArrowheads="1"/>
          </p:cNvSpPr>
          <p:nvPr>
            <p:ph type="title"/>
          </p:nvPr>
        </p:nvSpPr>
        <p:spPr>
          <a:xfrm>
            <a:off x="900113" y="188913"/>
            <a:ext cx="6911975" cy="954087"/>
          </a:xfrm>
        </p:spPr>
        <p:txBody>
          <a:bodyPr/>
          <a:lstStyle/>
          <a:p>
            <a:r>
              <a:rPr lang="en-US" altLang="zh-TW" sz="4400" dirty="0">
                <a:latin typeface="+mn-lt"/>
              </a:rPr>
              <a:t>MMR</a:t>
            </a:r>
            <a:r>
              <a:rPr lang="en-US" altLang="zh-TW" sz="4400" dirty="0"/>
              <a:t> </a:t>
            </a:r>
            <a:r>
              <a:rPr lang="zh-TW" altLang="en-US" sz="4400" dirty="0"/>
              <a:t>疫苗</a:t>
            </a:r>
          </a:p>
        </p:txBody>
      </p:sp>
      <p:sp>
        <p:nvSpPr>
          <p:cNvPr id="740355" name="Rectangle 3"/>
          <p:cNvSpPr>
            <a:spLocks noGrp="1" noChangeArrowheads="1"/>
          </p:cNvSpPr>
          <p:nvPr>
            <p:ph type="body" idx="1"/>
          </p:nvPr>
        </p:nvSpPr>
        <p:spPr>
          <a:xfrm>
            <a:off x="539750" y="1125538"/>
            <a:ext cx="8424863" cy="5256212"/>
          </a:xfrm>
        </p:spPr>
        <p:txBody>
          <a:bodyPr/>
          <a:lstStyle/>
          <a:p>
            <a:pPr>
              <a:spcBef>
                <a:spcPct val="10000"/>
              </a:spcBef>
              <a:buFont typeface="Wingdings" pitchFamily="2" charset="2"/>
              <a:buChar char="l"/>
            </a:pPr>
            <a:r>
              <a:rPr lang="zh-TW" altLang="en-US" sz="3000" dirty="0">
                <a:solidFill>
                  <a:srgbClr val="FAFD00"/>
                </a:solidFill>
              </a:rPr>
              <a:t>活性減毒</a:t>
            </a:r>
            <a:r>
              <a:rPr lang="zh-TW" altLang="en-US" sz="3000" dirty="0" smtClean="0">
                <a:solidFill>
                  <a:srgbClr val="FAFD00"/>
                </a:solidFill>
              </a:rPr>
              <a:t>疫苗</a:t>
            </a:r>
            <a:endParaRPr lang="zh-TW" altLang="en-US" sz="3000" dirty="0">
              <a:solidFill>
                <a:srgbClr val="FAFD00"/>
              </a:solidFill>
            </a:endParaRPr>
          </a:p>
          <a:p>
            <a:pPr>
              <a:spcBef>
                <a:spcPct val="10000"/>
              </a:spcBef>
              <a:buFont typeface="Wingdings" pitchFamily="2" charset="2"/>
              <a:buChar char="l"/>
            </a:pPr>
            <a:r>
              <a:rPr lang="zh-TW" altLang="en-US" sz="3000" dirty="0">
                <a:solidFill>
                  <a:schemeClr val="bg1"/>
                </a:solidFill>
              </a:rPr>
              <a:t>台灣</a:t>
            </a:r>
          </a:p>
          <a:p>
            <a:pPr lvl="1">
              <a:spcBef>
                <a:spcPct val="10000"/>
              </a:spcBef>
              <a:buFont typeface="Arial" pitchFamily="34" charset="0"/>
              <a:buChar char="•"/>
            </a:pPr>
            <a:r>
              <a:rPr lang="en-US" altLang="zh-TW" sz="3000" dirty="0">
                <a:latin typeface="+mn-lt"/>
              </a:rPr>
              <a:t>1968</a:t>
            </a:r>
            <a:r>
              <a:rPr lang="zh-TW" altLang="en-US" sz="3000" dirty="0"/>
              <a:t>：自費接種麻疹疫苗</a:t>
            </a:r>
          </a:p>
          <a:p>
            <a:pPr lvl="1">
              <a:spcBef>
                <a:spcPct val="10000"/>
              </a:spcBef>
              <a:buFont typeface="Arial" pitchFamily="34" charset="0"/>
              <a:buChar char="•"/>
            </a:pPr>
            <a:r>
              <a:rPr lang="en-US" altLang="zh-TW" sz="3000" b="1" dirty="0">
                <a:solidFill>
                  <a:srgbClr val="FAFD00"/>
                </a:solidFill>
                <a:latin typeface="+mn-lt"/>
              </a:rPr>
              <a:t>1978</a:t>
            </a:r>
            <a:r>
              <a:rPr lang="zh-TW" altLang="en-US" sz="3000" b="1" dirty="0">
                <a:solidFill>
                  <a:srgbClr val="FAFD00"/>
                </a:solidFill>
              </a:rPr>
              <a:t>：免費接種麻疹疫苗，</a:t>
            </a:r>
            <a:r>
              <a:rPr lang="en-US" altLang="zh-TW" sz="3000" b="1" dirty="0">
                <a:solidFill>
                  <a:srgbClr val="FAFD00"/>
                </a:solidFill>
                <a:latin typeface="+mn-lt"/>
              </a:rPr>
              <a:t>9</a:t>
            </a:r>
            <a:r>
              <a:rPr lang="zh-TW" altLang="en-US" sz="3000" b="1" dirty="0">
                <a:solidFill>
                  <a:srgbClr val="FAFD00"/>
                </a:solidFill>
              </a:rPr>
              <a:t>與</a:t>
            </a:r>
            <a:r>
              <a:rPr lang="en-US" altLang="zh-TW" sz="3000" b="1" dirty="0">
                <a:solidFill>
                  <a:srgbClr val="FAFD00"/>
                </a:solidFill>
                <a:latin typeface="+mn-lt"/>
              </a:rPr>
              <a:t>15</a:t>
            </a:r>
            <a:r>
              <a:rPr lang="zh-TW" altLang="en-US" sz="3000" b="1" dirty="0">
                <a:solidFill>
                  <a:srgbClr val="FAFD00"/>
                </a:solidFill>
              </a:rPr>
              <a:t>個月接種</a:t>
            </a:r>
          </a:p>
          <a:p>
            <a:pPr lvl="1">
              <a:spcBef>
                <a:spcPct val="10000"/>
              </a:spcBef>
              <a:buFont typeface="Arial" pitchFamily="34" charset="0"/>
              <a:buChar char="•"/>
            </a:pPr>
            <a:r>
              <a:rPr lang="en-US" altLang="zh-TW" sz="3000" dirty="0">
                <a:latin typeface="+mn-lt"/>
              </a:rPr>
              <a:t>1986</a:t>
            </a:r>
            <a:r>
              <a:rPr lang="zh-TW" altLang="en-US" sz="3000" dirty="0"/>
              <a:t>：國中三年級女生德國麻疹疫苗</a:t>
            </a:r>
          </a:p>
          <a:p>
            <a:pPr lvl="1">
              <a:spcBef>
                <a:spcPct val="10000"/>
              </a:spcBef>
              <a:buFont typeface="Arial" pitchFamily="34" charset="0"/>
              <a:buChar char="•"/>
            </a:pPr>
            <a:r>
              <a:rPr lang="en-US" altLang="zh-TW" sz="3000" dirty="0">
                <a:latin typeface="+mn-lt"/>
              </a:rPr>
              <a:t>1992</a:t>
            </a:r>
            <a:r>
              <a:rPr lang="zh-TW" altLang="en-US" sz="3000" dirty="0"/>
              <a:t>：</a:t>
            </a:r>
            <a:r>
              <a:rPr lang="en-US" altLang="zh-TW" sz="3000" dirty="0">
                <a:latin typeface="+mn-lt"/>
              </a:rPr>
              <a:t>15</a:t>
            </a:r>
            <a:r>
              <a:rPr lang="zh-TW" altLang="en-US" sz="3000" dirty="0"/>
              <a:t>個月兒童</a:t>
            </a:r>
            <a:r>
              <a:rPr lang="en-US" altLang="zh-TW" sz="3000" dirty="0">
                <a:latin typeface="+mn-lt"/>
              </a:rPr>
              <a:t>MMR</a:t>
            </a:r>
          </a:p>
          <a:p>
            <a:pPr lvl="1">
              <a:spcBef>
                <a:spcPct val="10000"/>
              </a:spcBef>
              <a:buFont typeface="Arial" pitchFamily="34" charset="0"/>
              <a:buChar char="•"/>
            </a:pPr>
            <a:r>
              <a:rPr lang="en-US" altLang="zh-TW" sz="3000" b="1" dirty="0">
                <a:solidFill>
                  <a:srgbClr val="FAFD00"/>
                </a:solidFill>
                <a:latin typeface="+mn-lt"/>
              </a:rPr>
              <a:t>2002</a:t>
            </a:r>
            <a:r>
              <a:rPr lang="zh-TW" altLang="en-US" sz="3000" b="1" dirty="0">
                <a:solidFill>
                  <a:srgbClr val="FAFD00"/>
                </a:solidFill>
              </a:rPr>
              <a:t>：</a:t>
            </a:r>
            <a:r>
              <a:rPr lang="en-US" altLang="zh-TW" sz="3000" b="1" dirty="0">
                <a:solidFill>
                  <a:srgbClr val="FAFD00"/>
                </a:solidFill>
                <a:latin typeface="+mn-lt"/>
              </a:rPr>
              <a:t>15</a:t>
            </a:r>
            <a:r>
              <a:rPr lang="zh-TW" altLang="en-US" sz="3000" b="1" dirty="0">
                <a:solidFill>
                  <a:srgbClr val="FAFD00"/>
                </a:solidFill>
              </a:rPr>
              <a:t>月與國小一年級</a:t>
            </a:r>
            <a:r>
              <a:rPr lang="en-US" altLang="zh-TW" sz="3000" b="1" dirty="0">
                <a:solidFill>
                  <a:srgbClr val="FAFD00"/>
                </a:solidFill>
                <a:latin typeface="+mn-lt"/>
              </a:rPr>
              <a:t>MMR</a:t>
            </a:r>
          </a:p>
          <a:p>
            <a:pPr lvl="1">
              <a:spcBef>
                <a:spcPct val="10000"/>
              </a:spcBef>
              <a:buFont typeface="Arial" pitchFamily="34" charset="0"/>
              <a:buChar char="•"/>
            </a:pPr>
            <a:r>
              <a:rPr lang="en-US" altLang="zh-TW" sz="3000" dirty="0">
                <a:latin typeface="+mn-lt"/>
              </a:rPr>
              <a:t>2006</a:t>
            </a:r>
            <a:r>
              <a:rPr lang="zh-TW" altLang="en-US" sz="3000" dirty="0"/>
              <a:t>：取消</a:t>
            </a:r>
            <a:r>
              <a:rPr lang="en-US" altLang="zh-TW" sz="3000" dirty="0">
                <a:latin typeface="+mn-lt"/>
              </a:rPr>
              <a:t>9</a:t>
            </a:r>
            <a:r>
              <a:rPr lang="zh-TW" altLang="en-US" sz="3000" dirty="0"/>
              <a:t>個月麻疹疫苗</a:t>
            </a:r>
          </a:p>
          <a:p>
            <a:pPr>
              <a:spcBef>
                <a:spcPct val="10000"/>
              </a:spcBef>
              <a:buFont typeface="Wingdings" pitchFamily="2" charset="2"/>
              <a:buChar char="l"/>
            </a:pPr>
            <a:r>
              <a:rPr lang="zh-TW" altLang="en-US" sz="3000" dirty="0">
                <a:solidFill>
                  <a:schemeClr val="bg1"/>
                </a:solidFill>
              </a:rPr>
              <a:t>皮下注射</a:t>
            </a:r>
          </a:p>
          <a:p>
            <a:pPr>
              <a:spcBef>
                <a:spcPct val="10000"/>
              </a:spcBef>
              <a:buFont typeface="Wingdings" pitchFamily="2" charset="2"/>
              <a:buChar char="l"/>
            </a:pPr>
            <a:r>
              <a:rPr lang="zh-TW" altLang="en-US" sz="3000" dirty="0">
                <a:solidFill>
                  <a:schemeClr val="bg1"/>
                </a:solidFill>
              </a:rPr>
              <a:t>注射時間</a:t>
            </a:r>
            <a:r>
              <a:rPr lang="en-US" altLang="zh-TW" sz="3000" dirty="0">
                <a:solidFill>
                  <a:schemeClr val="bg1"/>
                </a:solidFill>
              </a:rPr>
              <a:t>: </a:t>
            </a:r>
            <a:r>
              <a:rPr lang="en-US" altLang="zh-TW" sz="3000" dirty="0">
                <a:solidFill>
                  <a:schemeClr val="bg1"/>
                </a:solidFill>
                <a:latin typeface="+mn-lt"/>
              </a:rPr>
              <a:t>12-15</a:t>
            </a:r>
            <a:r>
              <a:rPr lang="zh-TW" altLang="en-US" sz="3000" dirty="0">
                <a:solidFill>
                  <a:schemeClr val="bg1"/>
                </a:solidFill>
              </a:rPr>
              <a:t>個月與入小學</a:t>
            </a:r>
          </a:p>
        </p:txBody>
      </p:sp>
    </p:spTree>
    <p:custDataLst>
      <p:tags r:id="rId1"/>
    </p:custDataLst>
    <p:extLst>
      <p:ext uri="{BB962C8B-B14F-4D97-AF65-F5344CB8AC3E}">
        <p14:creationId xmlns="" xmlns:p14="http://schemas.microsoft.com/office/powerpoint/2010/main" val="249184480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ChangeArrowheads="1"/>
          </p:cNvSpPr>
          <p:nvPr>
            <p:ph type="title"/>
          </p:nvPr>
        </p:nvSpPr>
        <p:spPr>
          <a:xfrm>
            <a:off x="755650" y="228600"/>
            <a:ext cx="8007350" cy="608013"/>
          </a:xfrm>
        </p:spPr>
        <p:txBody>
          <a:bodyPr/>
          <a:lstStyle/>
          <a:p>
            <a:r>
              <a:rPr lang="en-US" altLang="zh-TW" sz="3600" dirty="0">
                <a:latin typeface="+mn-lt"/>
              </a:rPr>
              <a:t>MMR</a:t>
            </a:r>
            <a:r>
              <a:rPr lang="zh-TW" altLang="en-US" sz="3600" dirty="0"/>
              <a:t>疫苗引起出疹</a:t>
            </a:r>
          </a:p>
        </p:txBody>
      </p:sp>
      <p:sp>
        <p:nvSpPr>
          <p:cNvPr id="788483" name="Rectangle 3"/>
          <p:cNvSpPr>
            <a:spLocks noGrp="1" noChangeArrowheads="1"/>
          </p:cNvSpPr>
          <p:nvPr>
            <p:ph type="body" idx="1"/>
          </p:nvPr>
        </p:nvSpPr>
        <p:spPr>
          <a:xfrm>
            <a:off x="684213" y="836613"/>
            <a:ext cx="8064500" cy="1008062"/>
          </a:xfrm>
        </p:spPr>
        <p:txBody>
          <a:bodyPr/>
          <a:lstStyle/>
          <a:p>
            <a:pPr>
              <a:lnSpc>
                <a:spcPct val="90000"/>
              </a:lnSpc>
              <a:buFont typeface="Wingdings" pitchFamily="2" charset="2"/>
              <a:buChar char="l"/>
            </a:pPr>
            <a:r>
              <a:rPr lang="zh-TW" altLang="en-US" sz="2800" dirty="0">
                <a:solidFill>
                  <a:srgbClr val="FFFFFF"/>
                </a:solidFill>
              </a:rPr>
              <a:t>疫苗史：潛伏期</a:t>
            </a:r>
            <a:r>
              <a:rPr lang="en-US" altLang="zh-TW" sz="2800" dirty="0">
                <a:solidFill>
                  <a:srgbClr val="FFFFFF"/>
                </a:solidFill>
                <a:latin typeface="+mn-lt"/>
              </a:rPr>
              <a:t>5-10</a:t>
            </a:r>
            <a:r>
              <a:rPr lang="zh-TW" altLang="en-US" sz="2800" dirty="0">
                <a:solidFill>
                  <a:srgbClr val="FFFFFF"/>
                </a:solidFill>
              </a:rPr>
              <a:t>天</a:t>
            </a:r>
          </a:p>
          <a:p>
            <a:pPr>
              <a:lnSpc>
                <a:spcPct val="90000"/>
              </a:lnSpc>
              <a:buFont typeface="Wingdings" pitchFamily="2" charset="2"/>
              <a:buChar char="l"/>
            </a:pPr>
            <a:r>
              <a:rPr lang="zh-TW" altLang="en-US" sz="2800" dirty="0">
                <a:solidFill>
                  <a:srgbClr val="FFFFFF"/>
                </a:solidFill>
              </a:rPr>
              <a:t>無明顯</a:t>
            </a:r>
            <a:r>
              <a:rPr lang="en-US" altLang="zh-TW" sz="2800" dirty="0">
                <a:solidFill>
                  <a:srgbClr val="FFFFFF"/>
                </a:solidFill>
                <a:latin typeface="+mn-lt"/>
              </a:rPr>
              <a:t>3C</a:t>
            </a:r>
            <a:r>
              <a:rPr lang="zh-TW" altLang="en-US" sz="2800" dirty="0">
                <a:solidFill>
                  <a:srgbClr val="FFFFFF"/>
                </a:solidFill>
              </a:rPr>
              <a:t>症狀</a:t>
            </a:r>
          </a:p>
        </p:txBody>
      </p:sp>
      <p:pic>
        <p:nvPicPr>
          <p:cNvPr id="788485" name="Picture 5" descr="dd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547813" y="1989138"/>
            <a:ext cx="5918200" cy="44323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1835696" y="6409040"/>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730211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0050" name="Rectangle 2"/>
          <p:cNvSpPr>
            <a:spLocks noGrp="1" noChangeArrowheads="1"/>
          </p:cNvSpPr>
          <p:nvPr>
            <p:ph type="title"/>
          </p:nvPr>
        </p:nvSpPr>
        <p:spPr>
          <a:xfrm>
            <a:off x="539750" y="333375"/>
            <a:ext cx="8229600" cy="838200"/>
          </a:xfrm>
        </p:spPr>
        <p:txBody>
          <a:bodyPr/>
          <a:lstStyle/>
          <a:p>
            <a:r>
              <a:rPr lang="zh-TW" altLang="en-US" sz="3600" dirty="0"/>
              <a:t>麻疹肆虐 日多所學校停課</a:t>
            </a:r>
            <a:br>
              <a:rPr lang="zh-TW" altLang="en-US" sz="3600" dirty="0"/>
            </a:br>
            <a:r>
              <a:rPr lang="en-US" altLang="zh-TW" sz="3200" dirty="0">
                <a:solidFill>
                  <a:srgbClr val="FFFFFF"/>
                </a:solidFill>
                <a:latin typeface="+mn-lt"/>
              </a:rPr>
              <a:t>2007</a:t>
            </a:r>
            <a:r>
              <a:rPr lang="en-US" altLang="zh-TW" sz="3200" dirty="0">
                <a:solidFill>
                  <a:srgbClr val="FFFFFF"/>
                </a:solidFill>
              </a:rPr>
              <a:t> </a:t>
            </a:r>
            <a:r>
              <a:rPr lang="zh-TW" altLang="en-US" sz="3200" dirty="0">
                <a:solidFill>
                  <a:srgbClr val="FFFFFF"/>
                </a:solidFill>
              </a:rPr>
              <a:t>日本</a:t>
            </a:r>
          </a:p>
        </p:txBody>
      </p:sp>
      <p:sp>
        <p:nvSpPr>
          <p:cNvPr id="770051" name="Rectangle 3"/>
          <p:cNvSpPr>
            <a:spLocks noGrp="1" noChangeArrowheads="1"/>
          </p:cNvSpPr>
          <p:nvPr>
            <p:ph type="body" idx="1"/>
          </p:nvPr>
        </p:nvSpPr>
        <p:spPr>
          <a:xfrm>
            <a:off x="468313" y="1457325"/>
            <a:ext cx="8280400" cy="5400675"/>
          </a:xfrm>
        </p:spPr>
        <p:txBody>
          <a:bodyPr/>
          <a:lstStyle/>
          <a:p>
            <a:pPr>
              <a:lnSpc>
                <a:spcPct val="105000"/>
              </a:lnSpc>
              <a:buFont typeface="Wingdings" pitchFamily="2" charset="2"/>
              <a:buChar char="l"/>
            </a:pPr>
            <a:r>
              <a:rPr lang="zh-TW" altLang="en-US" sz="2800" dirty="0">
                <a:solidFill>
                  <a:srgbClr val="FFFFFF"/>
                </a:solidFill>
              </a:rPr>
              <a:t>日本東京近來出現麻疹肆虐的情形，截至前天的統計顯示，東京都立學校</a:t>
            </a:r>
            <a:r>
              <a:rPr lang="en-US" altLang="zh-TW" sz="2800" dirty="0">
                <a:solidFill>
                  <a:srgbClr val="FFFFFF"/>
                </a:solidFill>
                <a:latin typeface="+mn-lt"/>
              </a:rPr>
              <a:t>86</a:t>
            </a:r>
            <a:r>
              <a:rPr lang="zh-TW" altLang="en-US" sz="2800" dirty="0">
                <a:solidFill>
                  <a:srgbClr val="FFFFFF"/>
                </a:solidFill>
              </a:rPr>
              <a:t>校當中已有</a:t>
            </a:r>
            <a:r>
              <a:rPr lang="en-US" altLang="zh-TW" sz="2800" dirty="0">
                <a:solidFill>
                  <a:srgbClr val="FFFFFF"/>
                </a:solidFill>
                <a:latin typeface="+mn-lt"/>
              </a:rPr>
              <a:t>240</a:t>
            </a:r>
            <a:r>
              <a:rPr lang="zh-TW" altLang="en-US" sz="2800" dirty="0">
                <a:solidFill>
                  <a:srgbClr val="FFFFFF"/>
                </a:solidFill>
              </a:rPr>
              <a:t>人出麻疹，</a:t>
            </a:r>
            <a:r>
              <a:rPr lang="en-US" altLang="zh-TW" sz="2800" dirty="0">
                <a:solidFill>
                  <a:srgbClr val="FAFD00"/>
                </a:solidFill>
                <a:latin typeface="+mn-lt"/>
              </a:rPr>
              <a:t>5</a:t>
            </a:r>
            <a:r>
              <a:rPr lang="zh-TW" altLang="en-US" sz="2800" dirty="0">
                <a:solidFill>
                  <a:srgbClr val="FAFD00"/>
                </a:solidFill>
              </a:rPr>
              <a:t>所學校停課</a:t>
            </a:r>
            <a:r>
              <a:rPr lang="zh-TW" altLang="en-US" sz="2800" dirty="0">
                <a:solidFill>
                  <a:srgbClr val="FFFFFF"/>
                </a:solidFill>
              </a:rPr>
              <a:t>。此外，繼上智大學之後，日本大學一科系的</a:t>
            </a:r>
            <a:r>
              <a:rPr lang="en-US" altLang="zh-TW" sz="2800" dirty="0">
                <a:solidFill>
                  <a:srgbClr val="FFFFFF"/>
                </a:solidFill>
                <a:latin typeface="+mn-lt"/>
              </a:rPr>
              <a:t>44</a:t>
            </a:r>
            <a:r>
              <a:rPr lang="zh-TW" altLang="en-US" sz="2800" dirty="0">
                <a:solidFill>
                  <a:srgbClr val="FFFFFF"/>
                </a:solidFill>
              </a:rPr>
              <a:t>名學生出麻疹，昨天下令緊急停課</a:t>
            </a:r>
            <a:r>
              <a:rPr lang="en-US" altLang="zh-TW" sz="2800" dirty="0">
                <a:solidFill>
                  <a:srgbClr val="FFFFFF"/>
                </a:solidFill>
                <a:latin typeface="+mn-lt"/>
              </a:rPr>
              <a:t>10</a:t>
            </a:r>
            <a:r>
              <a:rPr lang="zh-TW" altLang="en-US" sz="2800" dirty="0">
                <a:solidFill>
                  <a:srgbClr val="FFFFFF"/>
                </a:solidFill>
              </a:rPr>
              <a:t>天。專家指出，這可能與年輕人較少接觸病毒，免疫力降低有關。</a:t>
            </a:r>
            <a:r>
              <a:rPr lang="en-US" altLang="zh-TW" dirty="0">
                <a:solidFill>
                  <a:srgbClr val="7FFF00"/>
                </a:solidFill>
              </a:rPr>
              <a:t>【</a:t>
            </a:r>
            <a:r>
              <a:rPr lang="en-US" altLang="zh-TW" dirty="0">
                <a:solidFill>
                  <a:srgbClr val="7FFF00"/>
                </a:solidFill>
                <a:latin typeface="+mn-lt"/>
              </a:rPr>
              <a:t>2007.5.16</a:t>
            </a:r>
            <a:r>
              <a:rPr lang="en-US" altLang="zh-TW" dirty="0">
                <a:solidFill>
                  <a:srgbClr val="7FFF00"/>
                </a:solidFill>
              </a:rPr>
              <a:t> </a:t>
            </a:r>
            <a:r>
              <a:rPr lang="zh-TW" altLang="en-US" dirty="0">
                <a:solidFill>
                  <a:srgbClr val="7FFF00"/>
                </a:solidFill>
              </a:rPr>
              <a:t>中央社</a:t>
            </a:r>
            <a:r>
              <a:rPr lang="en-US" altLang="zh-TW" dirty="0">
                <a:solidFill>
                  <a:srgbClr val="7FFF00"/>
                </a:solidFill>
              </a:rPr>
              <a:t>】</a:t>
            </a:r>
          </a:p>
          <a:p>
            <a:pPr>
              <a:lnSpc>
                <a:spcPct val="105000"/>
              </a:lnSpc>
              <a:buFont typeface="Wingdings" pitchFamily="2" charset="2"/>
              <a:buChar char="l"/>
            </a:pPr>
            <a:r>
              <a:rPr lang="zh-TW" altLang="en-US" sz="2800" dirty="0">
                <a:solidFill>
                  <a:srgbClr val="FFFFFF"/>
                </a:solidFill>
              </a:rPr>
              <a:t>日本麻疹疫情持續擴大，尤其以關東地區（東京都）最嚴重。衛生署疾病管制局昨日呼籲，國人前往當地旅遊要特別注意，</a:t>
            </a:r>
            <a:r>
              <a:rPr lang="zh-TW" altLang="en-US" sz="2800" dirty="0">
                <a:solidFill>
                  <a:srgbClr val="FAFD00"/>
                </a:solidFill>
              </a:rPr>
              <a:t>如果</a:t>
            </a:r>
            <a:r>
              <a:rPr lang="en-US" altLang="zh-TW" sz="2800" dirty="0">
                <a:solidFill>
                  <a:srgbClr val="FAFD00"/>
                </a:solidFill>
                <a:latin typeface="+mn-lt"/>
              </a:rPr>
              <a:t>15</a:t>
            </a:r>
            <a:r>
              <a:rPr lang="zh-TW" altLang="en-US" sz="2800" dirty="0">
                <a:solidFill>
                  <a:srgbClr val="FAFD00"/>
                </a:solidFill>
              </a:rPr>
              <a:t>個月以下的嬰幼兒未接種麻疹疫苗，最好不要前往</a:t>
            </a:r>
            <a:r>
              <a:rPr lang="zh-TW" altLang="en-US" sz="2800" dirty="0">
                <a:solidFill>
                  <a:srgbClr val="FFFFFF"/>
                </a:solidFill>
              </a:rPr>
              <a:t>。</a:t>
            </a:r>
            <a:r>
              <a:rPr lang="en-US" altLang="zh-TW" dirty="0">
                <a:solidFill>
                  <a:srgbClr val="7FFF00"/>
                </a:solidFill>
              </a:rPr>
              <a:t>【</a:t>
            </a:r>
            <a:r>
              <a:rPr lang="en-US" altLang="zh-TW" dirty="0">
                <a:solidFill>
                  <a:srgbClr val="7FFF00"/>
                </a:solidFill>
                <a:latin typeface="+mn-lt"/>
              </a:rPr>
              <a:t>2007.5.23 </a:t>
            </a:r>
            <a:r>
              <a:rPr lang="zh-TW" altLang="en-US" dirty="0">
                <a:solidFill>
                  <a:srgbClr val="7FFF00"/>
                </a:solidFill>
              </a:rPr>
              <a:t>中國時報</a:t>
            </a:r>
            <a:r>
              <a:rPr lang="en-US" altLang="zh-TW" dirty="0">
                <a:solidFill>
                  <a:srgbClr val="7FFF00"/>
                </a:solidFill>
              </a:rPr>
              <a:t>】</a:t>
            </a:r>
          </a:p>
        </p:txBody>
      </p:sp>
    </p:spTree>
    <p:custDataLst>
      <p:tags r:id="rId1"/>
    </p:custDataLst>
    <p:extLst>
      <p:ext uri="{BB962C8B-B14F-4D97-AF65-F5344CB8AC3E}">
        <p14:creationId xmlns="" xmlns:p14="http://schemas.microsoft.com/office/powerpoint/2010/main" val="38205360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2098" name="Rectangle 2"/>
          <p:cNvSpPr>
            <a:spLocks noGrp="1" noChangeArrowheads="1"/>
          </p:cNvSpPr>
          <p:nvPr>
            <p:ph type="title"/>
          </p:nvPr>
        </p:nvSpPr>
        <p:spPr/>
        <p:txBody>
          <a:bodyPr/>
          <a:lstStyle/>
          <a:p>
            <a:r>
              <a:rPr lang="zh-TW" altLang="en-US"/>
              <a:t>疫苗疑慮與接種率</a:t>
            </a:r>
          </a:p>
        </p:txBody>
      </p:sp>
      <p:sp>
        <p:nvSpPr>
          <p:cNvPr id="772099" name="Rectangle 3"/>
          <p:cNvSpPr>
            <a:spLocks noGrp="1" noChangeArrowheads="1"/>
          </p:cNvSpPr>
          <p:nvPr>
            <p:ph type="body" idx="1"/>
          </p:nvPr>
        </p:nvSpPr>
        <p:spPr/>
        <p:txBody>
          <a:bodyPr/>
          <a:lstStyle/>
          <a:p>
            <a:pPr>
              <a:lnSpc>
                <a:spcPct val="110000"/>
              </a:lnSpc>
              <a:buFont typeface="Wingdings" pitchFamily="2" charset="2"/>
              <a:buChar char="l"/>
            </a:pPr>
            <a:r>
              <a:rPr lang="zh-TW" altLang="en-US" sz="2600" dirty="0">
                <a:solidFill>
                  <a:srgbClr val="FFFFFF"/>
                </a:solidFill>
              </a:rPr>
              <a:t>日本於</a:t>
            </a:r>
            <a:r>
              <a:rPr lang="en-US" altLang="zh-TW" sz="2600" dirty="0">
                <a:solidFill>
                  <a:srgbClr val="FFFFFF"/>
                </a:solidFill>
                <a:latin typeface="+mn-lt"/>
              </a:rPr>
              <a:t>1989</a:t>
            </a:r>
            <a:r>
              <a:rPr lang="zh-TW" altLang="en-US" sz="2600" dirty="0">
                <a:solidFill>
                  <a:srgbClr val="FFFFFF"/>
                </a:solidFill>
              </a:rPr>
              <a:t>年引進麻疹、腮腺炎和德國麻疹的新型三合一預防接種疫苗，後來出現發</a:t>
            </a:r>
            <a:r>
              <a:rPr lang="zh-TW" altLang="en-US" sz="2600" b="1" dirty="0"/>
              <a:t>熱痙攣或腦災等副作用，</a:t>
            </a:r>
            <a:r>
              <a:rPr lang="en-US" altLang="zh-TW" sz="2600" b="1" dirty="0">
                <a:latin typeface="+mn-lt"/>
              </a:rPr>
              <a:t>1993</a:t>
            </a:r>
            <a:r>
              <a:rPr lang="zh-TW" altLang="en-US" sz="2600" b="1" dirty="0"/>
              <a:t>年停止接種。</a:t>
            </a:r>
            <a:r>
              <a:rPr lang="en-US" altLang="zh-TW" sz="2600" b="1" dirty="0">
                <a:latin typeface="+mn-lt"/>
              </a:rPr>
              <a:t>1994</a:t>
            </a:r>
            <a:r>
              <a:rPr lang="zh-TW" altLang="en-US" sz="2600" b="1" dirty="0"/>
              <a:t>年開始，麻疹預防接種由集體強制接種改為個人自願接種</a:t>
            </a:r>
            <a:r>
              <a:rPr lang="zh-TW" altLang="en-US" sz="2600" dirty="0">
                <a:solidFill>
                  <a:srgbClr val="FFFFFF"/>
                </a:solidFill>
              </a:rPr>
              <a:t>，導致接種率降低。</a:t>
            </a:r>
            <a:r>
              <a:rPr lang="en-US" altLang="zh-TW" sz="2600" dirty="0">
                <a:solidFill>
                  <a:srgbClr val="FFFFFF"/>
                </a:solidFill>
                <a:latin typeface="+mn-lt"/>
              </a:rPr>
              <a:t>2001</a:t>
            </a:r>
            <a:r>
              <a:rPr lang="zh-TW" altLang="en-US" sz="2600" dirty="0">
                <a:solidFill>
                  <a:srgbClr val="FFFFFF"/>
                </a:solidFill>
              </a:rPr>
              <a:t>年流行麻疹時，發病者多集中在未接受預防接種的一歲嬰幼兒</a:t>
            </a:r>
            <a:r>
              <a:rPr lang="en-US" altLang="zh-TW" sz="2200" dirty="0">
                <a:solidFill>
                  <a:srgbClr val="7FFF00"/>
                </a:solidFill>
              </a:rPr>
              <a:t>【</a:t>
            </a:r>
            <a:r>
              <a:rPr lang="en-US" altLang="zh-TW" sz="2200" dirty="0">
                <a:solidFill>
                  <a:srgbClr val="7FFF00"/>
                </a:solidFill>
                <a:latin typeface="+mn-lt"/>
              </a:rPr>
              <a:t>2007.5.24</a:t>
            </a:r>
            <a:r>
              <a:rPr lang="en-US" altLang="zh-TW" sz="2200" dirty="0">
                <a:solidFill>
                  <a:srgbClr val="7FFF00"/>
                </a:solidFill>
              </a:rPr>
              <a:t> </a:t>
            </a:r>
            <a:r>
              <a:rPr lang="zh-TW" altLang="en-US" sz="2200" dirty="0">
                <a:solidFill>
                  <a:srgbClr val="7FFF00"/>
                </a:solidFill>
              </a:rPr>
              <a:t>中國時報</a:t>
            </a:r>
            <a:r>
              <a:rPr lang="en-US" altLang="zh-TW" sz="2200" dirty="0">
                <a:solidFill>
                  <a:srgbClr val="7FFF00"/>
                </a:solidFill>
              </a:rPr>
              <a:t>】</a:t>
            </a:r>
          </a:p>
          <a:p>
            <a:pPr>
              <a:lnSpc>
                <a:spcPct val="110000"/>
              </a:lnSpc>
              <a:buFont typeface="Wingdings" pitchFamily="2" charset="2"/>
              <a:buChar char="l"/>
            </a:pPr>
            <a:r>
              <a:rPr lang="zh-TW" altLang="en-US" sz="2600" dirty="0">
                <a:solidFill>
                  <a:srgbClr val="FFFFFF"/>
                </a:solidFill>
              </a:rPr>
              <a:t>日本以往只對一到七歲孩童接種一劑麻疹疫苗，是採鼓勵自願而非全面接種，</a:t>
            </a:r>
            <a:r>
              <a:rPr lang="zh-TW" altLang="en-US" sz="2600" b="1" dirty="0"/>
              <a:t>直至</a:t>
            </a:r>
            <a:r>
              <a:rPr lang="en-US" altLang="zh-TW" sz="2600" b="1" dirty="0">
                <a:latin typeface="+mn-lt"/>
              </a:rPr>
              <a:t>2006</a:t>
            </a:r>
            <a:r>
              <a:rPr lang="zh-TW" altLang="en-US" sz="2600" b="1" dirty="0" smtClean="0"/>
              <a:t>年</a:t>
            </a:r>
            <a:r>
              <a:rPr lang="en-US" altLang="zh-TW" sz="2600" b="1" dirty="0" smtClean="0">
                <a:latin typeface="+mn-lt"/>
              </a:rPr>
              <a:t>4</a:t>
            </a:r>
            <a:r>
              <a:rPr lang="zh-TW" altLang="en-US" sz="2600" b="1" dirty="0" smtClean="0"/>
              <a:t>月</a:t>
            </a:r>
            <a:r>
              <a:rPr lang="zh-TW" altLang="en-US" sz="2600" b="1" dirty="0"/>
              <a:t>才改為接種二劑麻疹與德國麻疹疫苗</a:t>
            </a:r>
            <a:r>
              <a:rPr lang="zh-TW" altLang="en-US" sz="2600" dirty="0">
                <a:solidFill>
                  <a:srgbClr val="FFFFFF"/>
                </a:solidFill>
              </a:rPr>
              <a:t>；研判長期接種率不高，以及及一劑麻疹疫苗保護效力不足，是疫情擴散的可能原因。</a:t>
            </a:r>
            <a:r>
              <a:rPr lang="zh-TW" altLang="en-US" sz="2200" dirty="0">
                <a:solidFill>
                  <a:srgbClr val="FFFFFF"/>
                </a:solidFill>
              </a:rPr>
              <a:t> </a:t>
            </a:r>
            <a:r>
              <a:rPr lang="en-US" altLang="zh-TW" sz="2200" dirty="0">
                <a:solidFill>
                  <a:srgbClr val="7FFF00"/>
                </a:solidFill>
              </a:rPr>
              <a:t>【</a:t>
            </a:r>
            <a:r>
              <a:rPr lang="en-US" altLang="zh-TW" sz="2200" dirty="0">
                <a:solidFill>
                  <a:srgbClr val="7FFF00"/>
                </a:solidFill>
                <a:latin typeface="+mn-lt"/>
              </a:rPr>
              <a:t>2007.5.23</a:t>
            </a:r>
            <a:r>
              <a:rPr lang="en-US" altLang="zh-TW" sz="2200" dirty="0">
                <a:solidFill>
                  <a:srgbClr val="7FFF00"/>
                </a:solidFill>
              </a:rPr>
              <a:t> </a:t>
            </a:r>
            <a:r>
              <a:rPr lang="zh-TW" altLang="en-US" sz="2200" dirty="0">
                <a:solidFill>
                  <a:srgbClr val="7FFF00"/>
                </a:solidFill>
              </a:rPr>
              <a:t>中央社</a:t>
            </a:r>
            <a:r>
              <a:rPr lang="en-US" altLang="zh-TW" sz="2200" dirty="0">
                <a:solidFill>
                  <a:srgbClr val="7FFF00"/>
                </a:solidFill>
              </a:rPr>
              <a:t>】</a:t>
            </a:r>
          </a:p>
        </p:txBody>
      </p:sp>
    </p:spTree>
    <p:custDataLst>
      <p:tags r:id="rId1"/>
    </p:custDataLst>
    <p:extLst>
      <p:ext uri="{BB962C8B-B14F-4D97-AF65-F5344CB8AC3E}">
        <p14:creationId xmlns="" xmlns:p14="http://schemas.microsoft.com/office/powerpoint/2010/main" val="18563001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2"/>
          <p:cNvSpPr>
            <a:spLocks noGrp="1" noChangeArrowheads="1"/>
          </p:cNvSpPr>
          <p:nvPr>
            <p:ph type="title"/>
          </p:nvPr>
        </p:nvSpPr>
        <p:spPr>
          <a:xfrm>
            <a:off x="539750" y="333375"/>
            <a:ext cx="8229600" cy="838200"/>
          </a:xfrm>
        </p:spPr>
        <p:txBody>
          <a:bodyPr/>
          <a:lstStyle/>
          <a:p>
            <a:r>
              <a:rPr lang="zh-TW" altLang="en-US" sz="3600" dirty="0" smtClean="0"/>
              <a:t>接種疫苗與自然感染引起的抗體都會</a:t>
            </a:r>
            <a:r>
              <a:rPr lang="zh-TW" altLang="en-US" sz="3600" dirty="0"/>
              <a:t>逐漸</a:t>
            </a:r>
            <a:r>
              <a:rPr lang="zh-TW" altLang="en-US" sz="3600" dirty="0" smtClean="0"/>
              <a:t>下降  </a:t>
            </a:r>
            <a:r>
              <a:rPr lang="zh-TW" altLang="en-US" sz="3200" dirty="0" smtClean="0">
                <a:solidFill>
                  <a:srgbClr val="FFFFFF"/>
                </a:solidFill>
              </a:rPr>
              <a:t>日本，</a:t>
            </a:r>
            <a:r>
              <a:rPr lang="en-US" altLang="zh-TW" sz="3200" dirty="0" smtClean="0">
                <a:solidFill>
                  <a:srgbClr val="FFFFFF"/>
                </a:solidFill>
                <a:latin typeface="+mn-lt"/>
              </a:rPr>
              <a:t>2006</a:t>
            </a:r>
            <a:endParaRPr lang="zh-TW" altLang="en-US" sz="3200" dirty="0">
              <a:solidFill>
                <a:srgbClr val="FFFFFF"/>
              </a:solidFill>
              <a:latin typeface="+mn-lt"/>
            </a:endParaRPr>
          </a:p>
        </p:txBody>
      </p:sp>
      <p:sp>
        <p:nvSpPr>
          <p:cNvPr id="748547" name="Rectangle 3"/>
          <p:cNvSpPr>
            <a:spLocks noChangeArrowheads="1"/>
          </p:cNvSpPr>
          <p:nvPr/>
        </p:nvSpPr>
        <p:spPr bwMode="auto">
          <a:xfrm>
            <a:off x="1042988" y="6458536"/>
            <a:ext cx="4085542"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b="0">
                <a:solidFill>
                  <a:srgbClr val="7FFF00"/>
                </a:solidFill>
                <a:effectLst>
                  <a:outerShdw blurRad="38100" dist="38100" dir="2700000" algn="tl">
                    <a:srgbClr val="000000"/>
                  </a:outerShdw>
                </a:effectLst>
                <a:latin typeface="+mn-lt"/>
              </a:rPr>
              <a:t>Okafuji T. J Infect Chemother 2006;12:343.</a:t>
            </a:r>
          </a:p>
        </p:txBody>
      </p:sp>
      <p:pic>
        <p:nvPicPr>
          <p:cNvPr id="748548" name="Picture 4" descr="aa3"/>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403350" y="1341438"/>
            <a:ext cx="6524625" cy="5038725"/>
          </a:xfrm>
          <a:prstGeom prst="rect">
            <a:avLst/>
          </a:prstGeom>
          <a:noFill/>
          <a:extLst>
            <a:ext uri="{909E8E84-426E-40DD-AFC4-6F175D3DCCD1}">
              <a14:hiddenFill xmlns="" xmlns:a14="http://schemas.microsoft.com/office/drawing/2010/main">
                <a:solidFill>
                  <a:srgbClr val="FFFFFF"/>
                </a:solidFill>
              </a14:hiddenFill>
            </a:ext>
          </a:extLst>
        </p:spPr>
      </p:pic>
    </p:spTree>
    <p:custDataLst>
      <p:tags r:id="rId1"/>
    </p:custDataLst>
    <p:extLst>
      <p:ext uri="{BB962C8B-B14F-4D97-AF65-F5344CB8AC3E}">
        <p14:creationId xmlns="" xmlns:p14="http://schemas.microsoft.com/office/powerpoint/2010/main" val="24433420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2"/>
          <p:cNvSpPr>
            <a:spLocks noGrp="1" noChangeArrowheads="1"/>
          </p:cNvSpPr>
          <p:nvPr>
            <p:ph type="title"/>
          </p:nvPr>
        </p:nvSpPr>
        <p:spPr>
          <a:xfrm>
            <a:off x="539750" y="332656"/>
            <a:ext cx="8229600" cy="838200"/>
          </a:xfrm>
        </p:spPr>
        <p:txBody>
          <a:bodyPr/>
          <a:lstStyle/>
          <a:p>
            <a:r>
              <a:rPr lang="zh-TW" altLang="en-US" sz="3600" dirty="0" smtClean="0"/>
              <a:t>接種疫苗引起的抗體逐漸下降  </a:t>
            </a:r>
            <a:r>
              <a:rPr lang="en-US" altLang="zh-TW" sz="3600" dirty="0" smtClean="0"/>
              <a:t/>
            </a:r>
            <a:br>
              <a:rPr lang="en-US" altLang="zh-TW" sz="3600" dirty="0" smtClean="0"/>
            </a:br>
            <a:r>
              <a:rPr lang="zh-TW" altLang="en-US" sz="3200" dirty="0">
                <a:solidFill>
                  <a:srgbClr val="FFFFFF"/>
                </a:solidFill>
              </a:rPr>
              <a:t>台灣，</a:t>
            </a:r>
            <a:r>
              <a:rPr lang="en-US" altLang="zh-TW" sz="3200" dirty="0">
                <a:solidFill>
                  <a:srgbClr val="FFFFFF"/>
                </a:solidFill>
                <a:latin typeface="+mn-lt"/>
              </a:rPr>
              <a:t>2007</a:t>
            </a:r>
            <a:endParaRPr lang="zh-TW" altLang="en-US" sz="3200" dirty="0">
              <a:solidFill>
                <a:srgbClr val="FFFFFF"/>
              </a:solidFill>
              <a:latin typeface="+mn-lt"/>
            </a:endParaRPr>
          </a:p>
        </p:txBody>
      </p:sp>
      <p:sp>
        <p:nvSpPr>
          <p:cNvPr id="748547" name="Rectangle 3"/>
          <p:cNvSpPr>
            <a:spLocks noChangeArrowheads="1"/>
          </p:cNvSpPr>
          <p:nvPr/>
        </p:nvSpPr>
        <p:spPr bwMode="auto">
          <a:xfrm>
            <a:off x="745686" y="6502495"/>
            <a:ext cx="3178242"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b="0" dirty="0">
                <a:solidFill>
                  <a:srgbClr val="7FFF00"/>
                </a:solidFill>
                <a:effectLst>
                  <a:outerShdw blurRad="38100" dist="38100" dir="2700000" algn="tl">
                    <a:srgbClr val="000000"/>
                  </a:outerShdw>
                </a:effectLst>
                <a:latin typeface="+mn-lt"/>
              </a:rPr>
              <a:t>Chen CJ. Vaccine 2012;30:6721.</a:t>
            </a: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539750" y="1449450"/>
            <a:ext cx="8124825" cy="4724400"/>
          </a:xfrm>
          <a:prstGeom prst="rect">
            <a:avLst/>
          </a:prstGeom>
        </p:spPr>
      </p:pic>
    </p:spTree>
    <p:custDataLst>
      <p:tags r:id="rId1"/>
    </p:custDataLst>
    <p:extLst>
      <p:ext uri="{BB962C8B-B14F-4D97-AF65-F5344CB8AC3E}">
        <p14:creationId xmlns="" xmlns:p14="http://schemas.microsoft.com/office/powerpoint/2010/main" val="1572707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2"/>
          <p:cNvSpPr>
            <a:spLocks noGrp="1" noChangeArrowheads="1"/>
          </p:cNvSpPr>
          <p:nvPr>
            <p:ph type="title"/>
          </p:nvPr>
        </p:nvSpPr>
        <p:spPr>
          <a:xfrm>
            <a:off x="539750" y="332656"/>
            <a:ext cx="8229600" cy="838200"/>
          </a:xfrm>
        </p:spPr>
        <p:txBody>
          <a:bodyPr/>
          <a:lstStyle/>
          <a:p>
            <a:r>
              <a:rPr lang="zh-TW" altLang="en-US" sz="3600" dirty="0" smtClean="0"/>
              <a:t>麻疹確定病例年齡分布</a:t>
            </a:r>
            <a:r>
              <a:rPr lang="en-US" altLang="zh-TW" sz="3600" dirty="0" smtClean="0"/>
              <a:t/>
            </a:r>
            <a:br>
              <a:rPr lang="en-US" altLang="zh-TW" sz="3600" dirty="0" smtClean="0"/>
            </a:br>
            <a:r>
              <a:rPr lang="zh-TW" altLang="en-US" sz="3200" dirty="0">
                <a:solidFill>
                  <a:srgbClr val="FFFFFF"/>
                </a:solidFill>
              </a:rPr>
              <a:t>台灣，</a:t>
            </a:r>
            <a:r>
              <a:rPr lang="en-US" altLang="zh-TW" sz="3200" dirty="0" smtClean="0">
                <a:solidFill>
                  <a:srgbClr val="FFFFFF"/>
                </a:solidFill>
                <a:latin typeface="+mn-lt"/>
              </a:rPr>
              <a:t>2001-2011</a:t>
            </a:r>
            <a:endParaRPr lang="zh-TW" altLang="en-US" sz="3200" dirty="0">
              <a:solidFill>
                <a:srgbClr val="FFFFFF"/>
              </a:solidFill>
              <a:latin typeface="+mn-lt"/>
            </a:endParaRPr>
          </a:p>
        </p:txBody>
      </p:sp>
      <p:sp>
        <p:nvSpPr>
          <p:cNvPr id="748547" name="Rectangle 3"/>
          <p:cNvSpPr>
            <a:spLocks noChangeArrowheads="1"/>
          </p:cNvSpPr>
          <p:nvPr/>
        </p:nvSpPr>
        <p:spPr bwMode="auto">
          <a:xfrm>
            <a:off x="745686" y="6502495"/>
            <a:ext cx="3178242"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b="0" dirty="0">
                <a:solidFill>
                  <a:srgbClr val="7FFF00"/>
                </a:solidFill>
                <a:effectLst>
                  <a:outerShdw blurRad="38100" dist="38100" dir="2700000" algn="tl">
                    <a:srgbClr val="000000"/>
                  </a:outerShdw>
                </a:effectLst>
                <a:latin typeface="+mn-lt"/>
              </a:rPr>
              <a:t>Chen CJ. Vaccine 2012;30:6721.</a:t>
            </a:r>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043608" y="1298263"/>
            <a:ext cx="6953250" cy="5076825"/>
          </a:xfrm>
          <a:prstGeom prst="rect">
            <a:avLst/>
          </a:prstGeom>
        </p:spPr>
      </p:pic>
    </p:spTree>
    <p:custDataLst>
      <p:tags r:id="rId1"/>
    </p:custDataLst>
    <p:extLst>
      <p:ext uri="{BB962C8B-B14F-4D97-AF65-F5344CB8AC3E}">
        <p14:creationId xmlns="" xmlns:p14="http://schemas.microsoft.com/office/powerpoint/2010/main" val="39653676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3250" name="Rectangle 2"/>
          <p:cNvSpPr>
            <a:spLocks noGrp="1" noChangeArrowheads="1"/>
          </p:cNvSpPr>
          <p:nvPr>
            <p:ph type="title"/>
          </p:nvPr>
        </p:nvSpPr>
        <p:spPr/>
        <p:txBody>
          <a:bodyPr/>
          <a:lstStyle/>
          <a:p>
            <a:r>
              <a:rPr lang="zh-TW" altLang="en-US" sz="3600" dirty="0" smtClean="0"/>
              <a:t>麻疹</a:t>
            </a:r>
            <a:r>
              <a:rPr lang="en-US" altLang="zh-TW" sz="3600" dirty="0" smtClean="0"/>
              <a:t>–</a:t>
            </a:r>
            <a:r>
              <a:rPr lang="en-US" altLang="zh-TW" sz="3600" dirty="0" smtClean="0">
                <a:latin typeface="+mn-lt"/>
              </a:rPr>
              <a:t>2008</a:t>
            </a:r>
            <a:r>
              <a:rPr lang="zh-TW" altLang="en-US" sz="3600" dirty="0"/>
              <a:t>年</a:t>
            </a:r>
            <a:r>
              <a:rPr lang="en-US" altLang="zh-TW" sz="3600" dirty="0">
                <a:latin typeface="+mn-lt"/>
              </a:rPr>
              <a:t>11</a:t>
            </a:r>
            <a:r>
              <a:rPr lang="zh-TW" altLang="en-US" sz="3600" dirty="0"/>
              <a:t>月開始出現群聚感染</a:t>
            </a:r>
            <a:br>
              <a:rPr lang="zh-TW" altLang="en-US" sz="3600" dirty="0"/>
            </a:br>
            <a:r>
              <a:rPr lang="en-US" altLang="zh-TW" sz="3200" dirty="0">
                <a:solidFill>
                  <a:srgbClr val="FFFFFF"/>
                </a:solidFill>
                <a:latin typeface="+mn-lt"/>
              </a:rPr>
              <a:t>4</a:t>
            </a:r>
            <a:r>
              <a:rPr lang="zh-TW" altLang="en-US" sz="3200" dirty="0">
                <a:solidFill>
                  <a:srgbClr val="FFFFFF"/>
                </a:solidFill>
              </a:rPr>
              <a:t>位指標個案傳給</a:t>
            </a:r>
            <a:r>
              <a:rPr lang="en-US" altLang="zh-TW" sz="3200" dirty="0">
                <a:solidFill>
                  <a:srgbClr val="FFFFFF"/>
                </a:solidFill>
                <a:latin typeface="+mn-lt"/>
              </a:rPr>
              <a:t>21</a:t>
            </a:r>
            <a:r>
              <a:rPr lang="zh-TW" altLang="en-US" sz="3200" dirty="0">
                <a:solidFill>
                  <a:srgbClr val="FFFFFF"/>
                </a:solidFill>
              </a:rPr>
              <a:t>名幼童與</a:t>
            </a:r>
            <a:r>
              <a:rPr lang="en-US" altLang="zh-TW" sz="3200" dirty="0">
                <a:solidFill>
                  <a:srgbClr val="FFFFFF"/>
                </a:solidFill>
                <a:latin typeface="+mn-lt"/>
              </a:rPr>
              <a:t>6</a:t>
            </a:r>
            <a:r>
              <a:rPr lang="zh-TW" altLang="en-US" sz="3200" dirty="0">
                <a:solidFill>
                  <a:srgbClr val="FFFFFF"/>
                </a:solidFill>
              </a:rPr>
              <a:t>名成人</a:t>
            </a:r>
          </a:p>
        </p:txBody>
      </p:sp>
      <p:pic>
        <p:nvPicPr>
          <p:cNvPr id="693252" name="Picture 4" descr="cc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539750" y="1268413"/>
            <a:ext cx="8064500" cy="5068887"/>
          </a:xfrm>
          <a:prstGeom prst="rect">
            <a:avLst/>
          </a:prstGeom>
          <a:noFill/>
          <a:extLst>
            <a:ext uri="{909E8E84-426E-40DD-AFC4-6F175D3DCCD1}">
              <a14:hiddenFill xmlns="" xmlns:a14="http://schemas.microsoft.com/office/drawing/2010/main">
                <a:solidFill>
                  <a:srgbClr val="FFFFFF"/>
                </a:solidFill>
              </a14:hiddenFill>
            </a:ext>
          </a:extLst>
        </p:spPr>
      </p:pic>
      <p:sp>
        <p:nvSpPr>
          <p:cNvPr id="693253" name="Rectangle 5"/>
          <p:cNvSpPr>
            <a:spLocks noChangeArrowheads="1"/>
          </p:cNvSpPr>
          <p:nvPr/>
        </p:nvSpPr>
        <p:spPr bwMode="auto">
          <a:xfrm>
            <a:off x="900113" y="6458536"/>
            <a:ext cx="3467616"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b="0" dirty="0">
                <a:solidFill>
                  <a:srgbClr val="7FFF00"/>
                </a:solidFill>
                <a:effectLst>
                  <a:outerShdw blurRad="38100" dist="38100" dir="2700000" algn="tl">
                    <a:srgbClr val="000000"/>
                  </a:outerShdw>
                </a:effectLst>
                <a:latin typeface="+mn-ea"/>
                <a:ea typeface="+mn-ea"/>
              </a:rPr>
              <a:t>王恩慈</a:t>
            </a:r>
            <a:r>
              <a:rPr lang="en-US" altLang="zh-TW" sz="1600" b="0" dirty="0">
                <a:solidFill>
                  <a:srgbClr val="7FFF00"/>
                </a:solidFill>
                <a:effectLst>
                  <a:outerShdw blurRad="38100" dist="38100" dir="2700000" algn="tl">
                    <a:srgbClr val="000000"/>
                  </a:outerShdw>
                </a:effectLst>
                <a:latin typeface="+mn-ea"/>
                <a:ea typeface="+mn-ea"/>
              </a:rPr>
              <a:t>. </a:t>
            </a:r>
            <a:r>
              <a:rPr lang="zh-TW" altLang="en-US" sz="1600" b="0" dirty="0">
                <a:solidFill>
                  <a:srgbClr val="7FFF00"/>
                </a:solidFill>
                <a:effectLst>
                  <a:outerShdw blurRad="38100" dist="38100" dir="2700000" algn="tl">
                    <a:srgbClr val="000000"/>
                  </a:outerShdw>
                </a:effectLst>
                <a:latin typeface="+mn-ea"/>
                <a:ea typeface="+mn-ea"/>
              </a:rPr>
              <a:t>疫情報導 </a:t>
            </a:r>
            <a:r>
              <a:rPr lang="en-US" altLang="zh-TW" sz="1600" b="0" dirty="0">
                <a:solidFill>
                  <a:srgbClr val="7FFF00"/>
                </a:solidFill>
                <a:effectLst>
                  <a:outerShdw blurRad="38100" dist="38100" dir="2700000" algn="tl">
                    <a:srgbClr val="000000"/>
                  </a:outerShdw>
                </a:effectLst>
                <a:latin typeface="+mn-lt"/>
                <a:ea typeface="+mn-ea"/>
              </a:rPr>
              <a:t>2009;25(4):212.</a:t>
            </a:r>
          </a:p>
        </p:txBody>
      </p:sp>
    </p:spTree>
    <p:custDataLst>
      <p:tags r:id="rId1"/>
    </p:custDataLst>
    <p:extLst>
      <p:ext uri="{BB962C8B-B14F-4D97-AF65-F5344CB8AC3E}">
        <p14:creationId xmlns="" xmlns:p14="http://schemas.microsoft.com/office/powerpoint/2010/main" val="6194414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4274" name="Rectangle 2"/>
          <p:cNvSpPr>
            <a:spLocks noGrp="1" noChangeArrowheads="1"/>
          </p:cNvSpPr>
          <p:nvPr>
            <p:ph type="title"/>
          </p:nvPr>
        </p:nvSpPr>
        <p:spPr/>
        <p:txBody>
          <a:bodyPr/>
          <a:lstStyle/>
          <a:p>
            <a:r>
              <a:rPr lang="zh-TW" altLang="en-US" sz="3600" dirty="0" smtClean="0"/>
              <a:t>麻疹</a:t>
            </a:r>
            <a:r>
              <a:rPr lang="en-US" altLang="zh-TW" sz="3600" dirty="0" smtClean="0"/>
              <a:t>–</a:t>
            </a:r>
            <a:r>
              <a:rPr lang="zh-TW" altLang="en-US" sz="3600" dirty="0" smtClean="0"/>
              <a:t>傳播</a:t>
            </a:r>
            <a:r>
              <a:rPr lang="zh-TW" altLang="en-US" sz="3600" dirty="0"/>
              <a:t>場所</a:t>
            </a:r>
            <a:br>
              <a:rPr lang="zh-TW" altLang="en-US" sz="3600" dirty="0"/>
            </a:br>
            <a:r>
              <a:rPr lang="en-US" altLang="zh-TW" sz="3200" dirty="0">
                <a:solidFill>
                  <a:srgbClr val="FFFFFF"/>
                </a:solidFill>
                <a:latin typeface="+mn-lt"/>
              </a:rPr>
              <a:t>4</a:t>
            </a:r>
            <a:r>
              <a:rPr lang="zh-TW" altLang="en-US" sz="3200" dirty="0">
                <a:solidFill>
                  <a:srgbClr val="FFFFFF"/>
                </a:solidFill>
              </a:rPr>
              <a:t>位指標個案傳給</a:t>
            </a:r>
            <a:r>
              <a:rPr lang="en-US" altLang="zh-TW" sz="3200" dirty="0">
                <a:solidFill>
                  <a:srgbClr val="FFFFFF"/>
                </a:solidFill>
                <a:latin typeface="+mn-lt"/>
              </a:rPr>
              <a:t>21</a:t>
            </a:r>
            <a:r>
              <a:rPr lang="zh-TW" altLang="en-US" sz="3200" dirty="0">
                <a:solidFill>
                  <a:srgbClr val="FFFFFF"/>
                </a:solidFill>
              </a:rPr>
              <a:t>名幼童與</a:t>
            </a:r>
            <a:r>
              <a:rPr lang="en-US" altLang="zh-TW" sz="3200" dirty="0">
                <a:solidFill>
                  <a:srgbClr val="FFFFFF"/>
                </a:solidFill>
                <a:latin typeface="+mn-lt"/>
              </a:rPr>
              <a:t>6</a:t>
            </a:r>
            <a:r>
              <a:rPr lang="zh-TW" altLang="en-US" sz="3200" dirty="0">
                <a:solidFill>
                  <a:srgbClr val="FFFFFF"/>
                </a:solidFill>
              </a:rPr>
              <a:t>名成人</a:t>
            </a:r>
          </a:p>
        </p:txBody>
      </p:sp>
      <p:sp>
        <p:nvSpPr>
          <p:cNvPr id="694276" name="Rectangle 4"/>
          <p:cNvSpPr>
            <a:spLocks noChangeArrowheads="1"/>
          </p:cNvSpPr>
          <p:nvPr/>
        </p:nvSpPr>
        <p:spPr bwMode="auto">
          <a:xfrm>
            <a:off x="900113" y="6458536"/>
            <a:ext cx="3467616"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b="0" dirty="0">
                <a:solidFill>
                  <a:srgbClr val="7FFF00"/>
                </a:solidFill>
                <a:effectLst>
                  <a:outerShdw blurRad="38100" dist="38100" dir="2700000" algn="tl">
                    <a:srgbClr val="000000"/>
                  </a:outerShdw>
                </a:effectLst>
                <a:latin typeface="+mn-ea"/>
                <a:ea typeface="+mn-ea"/>
              </a:rPr>
              <a:t>王恩慈</a:t>
            </a:r>
            <a:r>
              <a:rPr lang="en-US" altLang="zh-TW" sz="1600" b="0" dirty="0">
                <a:solidFill>
                  <a:srgbClr val="7FFF00"/>
                </a:solidFill>
                <a:effectLst>
                  <a:outerShdw blurRad="38100" dist="38100" dir="2700000" algn="tl">
                    <a:srgbClr val="000000"/>
                  </a:outerShdw>
                </a:effectLst>
                <a:latin typeface="+mn-ea"/>
                <a:ea typeface="+mn-ea"/>
              </a:rPr>
              <a:t>. </a:t>
            </a:r>
            <a:r>
              <a:rPr lang="zh-TW" altLang="en-US" sz="1600" b="0" dirty="0">
                <a:solidFill>
                  <a:srgbClr val="7FFF00"/>
                </a:solidFill>
                <a:effectLst>
                  <a:outerShdw blurRad="38100" dist="38100" dir="2700000" algn="tl">
                    <a:srgbClr val="000000"/>
                  </a:outerShdw>
                </a:effectLst>
                <a:latin typeface="+mn-ea"/>
                <a:ea typeface="+mn-ea"/>
              </a:rPr>
              <a:t>疫情報導 </a:t>
            </a:r>
            <a:r>
              <a:rPr lang="en-US" altLang="zh-TW" sz="1600" b="0" dirty="0">
                <a:solidFill>
                  <a:srgbClr val="7FFF00"/>
                </a:solidFill>
                <a:effectLst>
                  <a:outerShdw blurRad="38100" dist="38100" dir="2700000" algn="tl">
                    <a:srgbClr val="000000"/>
                  </a:outerShdw>
                </a:effectLst>
                <a:latin typeface="+mn-lt"/>
                <a:ea typeface="+mn-ea"/>
              </a:rPr>
              <a:t>2009;25(4):212.</a:t>
            </a:r>
          </a:p>
        </p:txBody>
      </p:sp>
      <p:pic>
        <p:nvPicPr>
          <p:cNvPr id="694278" name="Picture 6" descr="cc2"/>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547813" y="1268413"/>
            <a:ext cx="5848350" cy="4991100"/>
          </a:xfrm>
          <a:prstGeom prst="rect">
            <a:avLst/>
          </a:prstGeom>
          <a:noFill/>
          <a:extLst>
            <a:ext uri="{909E8E84-426E-40DD-AFC4-6F175D3DCCD1}">
              <a14:hiddenFill xmlns="" xmlns:a14="http://schemas.microsoft.com/office/drawing/2010/main">
                <a:solidFill>
                  <a:srgbClr val="FFFFFF"/>
                </a:solidFill>
              </a14:hiddenFill>
            </a:ext>
          </a:extLst>
        </p:spPr>
      </p:pic>
    </p:spTree>
    <p:custDataLst>
      <p:tags r:id="rId1"/>
    </p:custDataLst>
    <p:extLst>
      <p:ext uri="{BB962C8B-B14F-4D97-AF65-F5344CB8AC3E}">
        <p14:creationId xmlns="" xmlns:p14="http://schemas.microsoft.com/office/powerpoint/2010/main" val="17429414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2" name="Rectangle 2"/>
          <p:cNvSpPr>
            <a:spLocks noGrp="1" noChangeArrowheads="1"/>
          </p:cNvSpPr>
          <p:nvPr>
            <p:ph type="title"/>
          </p:nvPr>
        </p:nvSpPr>
        <p:spPr>
          <a:xfrm>
            <a:off x="679450" y="188640"/>
            <a:ext cx="8007350" cy="1112838"/>
          </a:xfrm>
        </p:spPr>
        <p:txBody>
          <a:bodyPr/>
          <a:lstStyle/>
          <a:p>
            <a:r>
              <a:rPr lang="zh-TW" altLang="en-US" sz="3600" dirty="0"/>
              <a:t>因應麻疹疫情專家會議</a:t>
            </a:r>
            <a:br>
              <a:rPr lang="zh-TW" altLang="en-US" sz="3600" dirty="0"/>
            </a:br>
            <a:r>
              <a:rPr lang="en-US" altLang="zh-TW" sz="3200" dirty="0">
                <a:solidFill>
                  <a:srgbClr val="FFFFFF"/>
                </a:solidFill>
                <a:latin typeface="+mn-lt"/>
              </a:rPr>
              <a:t>2009.3.4</a:t>
            </a:r>
          </a:p>
        </p:txBody>
      </p:sp>
      <p:sp>
        <p:nvSpPr>
          <p:cNvPr id="696323" name="Rectangle 3"/>
          <p:cNvSpPr>
            <a:spLocks noGrp="1" noChangeArrowheads="1"/>
          </p:cNvSpPr>
          <p:nvPr>
            <p:ph type="body" idx="1"/>
          </p:nvPr>
        </p:nvSpPr>
        <p:spPr>
          <a:xfrm>
            <a:off x="395536" y="1412775"/>
            <a:ext cx="8291264" cy="4911825"/>
          </a:xfrm>
        </p:spPr>
        <p:txBody>
          <a:bodyPr/>
          <a:lstStyle/>
          <a:p>
            <a:pPr>
              <a:spcAft>
                <a:spcPts val="600"/>
              </a:spcAft>
              <a:buFont typeface="Wingdings" pitchFamily="2" charset="2"/>
              <a:buChar char="l"/>
            </a:pPr>
            <a:r>
              <a:rPr lang="zh-TW" altLang="en-US" sz="3000" dirty="0"/>
              <a:t>加強接觸者之</a:t>
            </a:r>
            <a:r>
              <a:rPr lang="zh-TW" altLang="en-US" sz="3000" dirty="0" smtClean="0"/>
              <a:t>追蹤</a:t>
            </a:r>
            <a:endParaRPr lang="en-US" altLang="zh-TW" sz="3000" dirty="0" smtClean="0"/>
          </a:p>
          <a:p>
            <a:pPr>
              <a:spcAft>
                <a:spcPts val="600"/>
              </a:spcAft>
              <a:buFont typeface="Wingdings" pitchFamily="2" charset="2"/>
              <a:buChar char="l"/>
            </a:pPr>
            <a:r>
              <a:rPr lang="zh-TW" altLang="en-US" sz="3000" dirty="0" smtClean="0"/>
              <a:t>防</a:t>
            </a:r>
            <a:r>
              <a:rPr lang="zh-TW" altLang="en-US" sz="3000" dirty="0"/>
              <a:t>制在醫院內之傳播：</a:t>
            </a:r>
            <a:r>
              <a:rPr lang="zh-TW" altLang="en-US" sz="3000" dirty="0">
                <a:solidFill>
                  <a:srgbClr val="FFFFFF"/>
                </a:solidFill>
              </a:rPr>
              <a:t>針對醫療從業人員及醫療相關實習學生，不限科別，以及防疫工作人員，建議未具抗體者接種</a:t>
            </a:r>
            <a:r>
              <a:rPr lang="en-US" altLang="zh-TW" sz="3000" dirty="0">
                <a:solidFill>
                  <a:srgbClr val="FFFFFF"/>
                </a:solidFill>
                <a:latin typeface="+mn-lt"/>
              </a:rPr>
              <a:t>MMR</a:t>
            </a:r>
            <a:r>
              <a:rPr lang="zh-TW" altLang="en-US" sz="3000" dirty="0">
                <a:solidFill>
                  <a:srgbClr val="FFFFFF"/>
                </a:solidFill>
              </a:rPr>
              <a:t>疫苗。</a:t>
            </a:r>
          </a:p>
          <a:p>
            <a:pPr>
              <a:spcAft>
                <a:spcPts val="600"/>
              </a:spcAft>
              <a:buFont typeface="Wingdings" pitchFamily="2" charset="2"/>
              <a:buChar char="l"/>
            </a:pPr>
            <a:r>
              <a:rPr lang="zh-TW" altLang="en-US" sz="3000" dirty="0">
                <a:solidFill>
                  <a:schemeClr val="bg1"/>
                </a:solidFill>
              </a:rPr>
              <a:t>積極對未接種者進行催種：</a:t>
            </a:r>
            <a:r>
              <a:rPr lang="en-US" altLang="zh-TW" sz="3000" dirty="0">
                <a:solidFill>
                  <a:schemeClr val="bg1"/>
                </a:solidFill>
                <a:latin typeface="+mn-lt"/>
              </a:rPr>
              <a:t>MMR</a:t>
            </a:r>
            <a:r>
              <a:rPr lang="zh-TW" altLang="en-US" sz="3000" dirty="0">
                <a:solidFill>
                  <a:schemeClr val="bg1"/>
                </a:solidFill>
              </a:rPr>
              <a:t>疫苗常規接種年齡修訂為出生滿</a:t>
            </a:r>
            <a:r>
              <a:rPr lang="en-US" altLang="zh-TW" sz="3000" dirty="0">
                <a:solidFill>
                  <a:schemeClr val="bg1"/>
                </a:solidFill>
                <a:latin typeface="+mn-lt"/>
              </a:rPr>
              <a:t>12</a:t>
            </a:r>
            <a:r>
              <a:rPr lang="zh-TW" altLang="en-US" sz="3000" dirty="0">
                <a:solidFill>
                  <a:schemeClr val="bg1"/>
                </a:solidFill>
              </a:rPr>
              <a:t>個月</a:t>
            </a:r>
            <a:r>
              <a:rPr lang="zh-TW" altLang="en-US" sz="3000" dirty="0" smtClean="0">
                <a:solidFill>
                  <a:schemeClr val="bg1"/>
                </a:solidFill>
              </a:rPr>
              <a:t>。</a:t>
            </a:r>
            <a:r>
              <a:rPr lang="en-US" altLang="zh-TW" sz="3000" dirty="0" smtClean="0">
                <a:latin typeface="+mn-lt"/>
              </a:rPr>
              <a:t>6</a:t>
            </a:r>
            <a:r>
              <a:rPr lang="zh-TW" altLang="en-US" sz="3000" dirty="0" smtClean="0"/>
              <a:t>個月以上</a:t>
            </a:r>
            <a:r>
              <a:rPr lang="zh-TW" altLang="en-US" sz="3000" dirty="0"/>
              <a:t>、</a:t>
            </a:r>
            <a:r>
              <a:rPr lang="zh-TW" altLang="en-US" sz="3000" dirty="0" smtClean="0"/>
              <a:t>未滿</a:t>
            </a:r>
            <a:r>
              <a:rPr lang="en-US" altLang="zh-TW" sz="3000" dirty="0" smtClean="0">
                <a:latin typeface="+mn-lt"/>
              </a:rPr>
              <a:t>12</a:t>
            </a:r>
            <a:r>
              <a:rPr lang="zh-TW" altLang="en-US" sz="3000" dirty="0" smtClean="0"/>
              <a:t>個月嬰兒必須到流行地區時，可接種一劑</a:t>
            </a:r>
            <a:r>
              <a:rPr lang="en-US" altLang="zh-TW" sz="3000" dirty="0" smtClean="0">
                <a:latin typeface="+mn-lt"/>
              </a:rPr>
              <a:t>MMR</a:t>
            </a:r>
            <a:r>
              <a:rPr lang="zh-TW" altLang="en-US" sz="3000" dirty="0" smtClean="0"/>
              <a:t>，但在滿</a:t>
            </a:r>
            <a:r>
              <a:rPr lang="en-US" altLang="zh-TW" sz="3000" dirty="0" smtClean="0">
                <a:latin typeface="+mn-lt"/>
              </a:rPr>
              <a:t>12</a:t>
            </a:r>
            <a:r>
              <a:rPr lang="zh-TW" altLang="en-US" sz="3000" dirty="0" smtClean="0"/>
              <a:t>個月以後還需要補接種一劑</a:t>
            </a:r>
            <a:r>
              <a:rPr lang="en-US" altLang="zh-TW" sz="3000" dirty="0" smtClean="0">
                <a:latin typeface="+mn-lt"/>
              </a:rPr>
              <a:t>MMR</a:t>
            </a:r>
            <a:r>
              <a:rPr lang="zh-TW" altLang="en-US" sz="3000" dirty="0" smtClean="0"/>
              <a:t>。</a:t>
            </a:r>
            <a:endParaRPr lang="zh-TW" altLang="en-US" sz="3000" dirty="0"/>
          </a:p>
        </p:txBody>
      </p:sp>
      <p:sp>
        <p:nvSpPr>
          <p:cNvPr id="696324" name="Rectangle 4"/>
          <p:cNvSpPr>
            <a:spLocks noChangeArrowheads="1"/>
          </p:cNvSpPr>
          <p:nvPr/>
        </p:nvSpPr>
        <p:spPr bwMode="auto">
          <a:xfrm>
            <a:off x="900113" y="6458536"/>
            <a:ext cx="3377848"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新細明體" panose="02020500000000000000" pitchFamily="18" charset="-120"/>
              </a:defRPr>
            </a:lvl1pPr>
            <a:lvl2pPr marL="571500" defTabSz="762000">
              <a:defRPr kumimoji="1" sz="2400">
                <a:solidFill>
                  <a:schemeClr val="tx1"/>
                </a:solidFill>
                <a:latin typeface="Times New Roman" panose="02020603050405020304" pitchFamily="18" charset="0"/>
                <a:ea typeface="新細明體" panose="02020500000000000000" pitchFamily="18" charset="-120"/>
              </a:defRPr>
            </a:lvl2pPr>
            <a:lvl3pPr marL="1143000" defTabSz="762000">
              <a:defRPr kumimoji="1" sz="2400">
                <a:solidFill>
                  <a:schemeClr val="tx1"/>
                </a:solidFill>
                <a:latin typeface="Times New Roman" panose="02020603050405020304" pitchFamily="18" charset="0"/>
                <a:ea typeface="新細明體" panose="02020500000000000000" pitchFamily="18" charset="-120"/>
              </a:defRPr>
            </a:lvl3pPr>
            <a:lvl4pPr marL="1714500" defTabSz="762000">
              <a:defRPr kumimoji="1" sz="2400">
                <a:solidFill>
                  <a:schemeClr val="tx1"/>
                </a:solidFill>
                <a:latin typeface="Times New Roman" panose="02020603050405020304" pitchFamily="18" charset="0"/>
                <a:ea typeface="新細明體" panose="02020500000000000000" pitchFamily="18" charset="-120"/>
              </a:defRPr>
            </a:lvl4pPr>
            <a:lvl5pPr marL="2286000" defTabSz="762000">
              <a:defRPr kumimoji="1" sz="2400">
                <a:solidFill>
                  <a:schemeClr val="tx1"/>
                </a:solidFill>
                <a:latin typeface="Times New Roman" panose="02020603050405020304" pitchFamily="18" charset="0"/>
                <a:ea typeface="新細明體" panose="02020500000000000000" pitchFamily="18"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b="0" dirty="0">
                <a:solidFill>
                  <a:srgbClr val="7FFF00"/>
                </a:solidFill>
                <a:effectLst>
                  <a:outerShdw blurRad="38100" dist="38100" dir="2700000" algn="tl">
                    <a:srgbClr val="000000"/>
                  </a:outerShdw>
                </a:effectLst>
                <a:latin typeface="+mn-ea"/>
                <a:ea typeface="+mn-ea"/>
              </a:rPr>
              <a:t>王恩慈</a:t>
            </a:r>
            <a:r>
              <a:rPr lang="en-US" altLang="zh-TW" sz="1600" b="0" dirty="0">
                <a:solidFill>
                  <a:srgbClr val="7FFF00"/>
                </a:solidFill>
                <a:effectLst>
                  <a:outerShdw blurRad="38100" dist="38100" dir="2700000" algn="tl">
                    <a:srgbClr val="000000"/>
                  </a:outerShdw>
                </a:effectLst>
                <a:latin typeface="+mn-ea"/>
                <a:ea typeface="+mn-ea"/>
              </a:rPr>
              <a:t>. </a:t>
            </a:r>
            <a:r>
              <a:rPr lang="zh-TW" altLang="en-US" sz="1600" b="0" dirty="0">
                <a:solidFill>
                  <a:srgbClr val="7FFF00"/>
                </a:solidFill>
                <a:effectLst>
                  <a:outerShdw blurRad="38100" dist="38100" dir="2700000" algn="tl">
                    <a:srgbClr val="000000"/>
                  </a:outerShdw>
                </a:effectLst>
                <a:latin typeface="+mn-ea"/>
                <a:ea typeface="+mn-ea"/>
              </a:rPr>
              <a:t>疫情報導 </a:t>
            </a:r>
            <a:r>
              <a:rPr lang="en-US" altLang="zh-TW" sz="1600" b="0" dirty="0">
                <a:solidFill>
                  <a:srgbClr val="7FFF00"/>
                </a:solidFill>
                <a:effectLst>
                  <a:outerShdw blurRad="38100" dist="38100" dir="2700000" algn="tl">
                    <a:srgbClr val="000000"/>
                  </a:outerShdw>
                </a:effectLst>
                <a:latin typeface="+mn-lt"/>
              </a:rPr>
              <a:t>2009;25(4):212.</a:t>
            </a:r>
          </a:p>
        </p:txBody>
      </p:sp>
    </p:spTree>
    <p:custDataLst>
      <p:tags r:id="rId1"/>
    </p:custDataLst>
    <p:extLst>
      <p:ext uri="{BB962C8B-B14F-4D97-AF65-F5344CB8AC3E}">
        <p14:creationId xmlns="" xmlns:p14="http://schemas.microsoft.com/office/powerpoint/2010/main" val="344649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611560" y="260648"/>
            <a:ext cx="6259140" cy="575915"/>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德國麻疹  </a:t>
            </a:r>
            <a:r>
              <a:rPr lang="en-US" altLang="zh-TW" dirty="0" smtClean="0">
                <a:solidFill>
                  <a:schemeClr val="bg1"/>
                </a:solidFill>
                <a:latin typeface="+mn-lt"/>
              </a:rPr>
              <a:t>Rubella</a:t>
            </a:r>
            <a:endParaRPr lang="en-US" altLang="zh-TW" dirty="0">
              <a:solidFill>
                <a:schemeClr val="bg1"/>
              </a:solidFill>
              <a:latin typeface="+mn-lt"/>
            </a:endParaRPr>
          </a:p>
        </p:txBody>
      </p:sp>
      <p:sp>
        <p:nvSpPr>
          <p:cNvPr id="134147" name="Rectangle 3"/>
          <p:cNvSpPr>
            <a:spLocks noGrp="1" noChangeArrowheads="1"/>
          </p:cNvSpPr>
          <p:nvPr>
            <p:ph type="body" idx="1"/>
          </p:nvPr>
        </p:nvSpPr>
        <p:spPr>
          <a:xfrm>
            <a:off x="323528" y="1196752"/>
            <a:ext cx="8137277" cy="542007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5000"/>
              </a:spcBef>
              <a:spcAft>
                <a:spcPts val="500"/>
              </a:spcAft>
              <a:buFont typeface="Wingdings" pitchFamily="2" charset="2"/>
              <a:buChar char="l"/>
            </a:pPr>
            <a:r>
              <a:rPr lang="en-US" altLang="zh-TW" sz="3600" dirty="0">
                <a:solidFill>
                  <a:srgbClr val="FAFD00"/>
                </a:solidFill>
                <a:latin typeface="+mn-lt"/>
              </a:rPr>
              <a:t>RNA</a:t>
            </a:r>
            <a:r>
              <a:rPr lang="zh-TW" altLang="zh-TW" sz="3600" dirty="0" smtClean="0">
                <a:solidFill>
                  <a:srgbClr val="FAFD00"/>
                </a:solidFill>
              </a:rPr>
              <a:t>病毒</a:t>
            </a:r>
            <a:r>
              <a:rPr lang="en-US" altLang="zh-TW" sz="3600" dirty="0" smtClean="0">
                <a:solidFill>
                  <a:schemeClr val="bg1"/>
                </a:solidFill>
              </a:rPr>
              <a:t>(</a:t>
            </a:r>
            <a:r>
              <a:rPr lang="zh-TW" altLang="en-US" sz="3600" dirty="0">
                <a:solidFill>
                  <a:schemeClr val="bg1"/>
                </a:solidFill>
              </a:rPr>
              <a:t>屬於</a:t>
            </a:r>
            <a:r>
              <a:rPr lang="en-US" altLang="zh-TW" sz="3600" i="1" dirty="0" err="1">
                <a:solidFill>
                  <a:schemeClr val="bg1"/>
                </a:solidFill>
                <a:latin typeface="+mn-lt"/>
              </a:rPr>
              <a:t>Togaviridae</a:t>
            </a:r>
            <a:r>
              <a:rPr lang="en-US" altLang="zh-TW" sz="3600" dirty="0">
                <a:solidFill>
                  <a:schemeClr val="bg1"/>
                </a:solidFill>
              </a:rPr>
              <a:t>)</a:t>
            </a:r>
          </a:p>
          <a:p>
            <a:pPr>
              <a:spcBef>
                <a:spcPct val="0"/>
              </a:spcBef>
              <a:spcAft>
                <a:spcPts val="500"/>
              </a:spcAft>
              <a:buFont typeface="Wingdings" pitchFamily="2" charset="2"/>
              <a:buChar char="l"/>
            </a:pPr>
            <a:r>
              <a:rPr lang="zh-TW" altLang="en-US" sz="3600" dirty="0">
                <a:solidFill>
                  <a:srgbClr val="FAFD00"/>
                </a:solidFill>
              </a:rPr>
              <a:t>飛沫或穿過胎盤傳染</a:t>
            </a:r>
            <a:endParaRPr lang="zh-TW" altLang="en-US" sz="3600" dirty="0"/>
          </a:p>
          <a:p>
            <a:pPr>
              <a:spcBef>
                <a:spcPct val="0"/>
              </a:spcBef>
              <a:spcAft>
                <a:spcPts val="500"/>
              </a:spcAft>
              <a:buFont typeface="Wingdings" pitchFamily="2" charset="2"/>
              <a:buChar char="l"/>
            </a:pPr>
            <a:r>
              <a:rPr lang="zh-TW" altLang="en-US" sz="3600" dirty="0">
                <a:solidFill>
                  <a:srgbClr val="FAFD00"/>
                </a:solidFill>
              </a:rPr>
              <a:t>潛伏期：</a:t>
            </a:r>
            <a:r>
              <a:rPr lang="en-US" altLang="zh-TW" sz="3600" dirty="0">
                <a:latin typeface="+mn-lt"/>
              </a:rPr>
              <a:t>14-21</a:t>
            </a:r>
            <a:r>
              <a:rPr lang="zh-TW" altLang="en-US" sz="3600" dirty="0"/>
              <a:t>天</a:t>
            </a:r>
          </a:p>
          <a:p>
            <a:pPr>
              <a:spcBef>
                <a:spcPct val="0"/>
              </a:spcBef>
              <a:spcAft>
                <a:spcPts val="500"/>
              </a:spcAft>
              <a:buFont typeface="Wingdings" pitchFamily="2" charset="2"/>
              <a:buChar char="l"/>
            </a:pPr>
            <a:r>
              <a:rPr lang="zh-TW" altLang="en-US" sz="3600" dirty="0" smtClean="0">
                <a:solidFill>
                  <a:schemeClr val="bg1"/>
                </a:solidFill>
              </a:rPr>
              <a:t>中度</a:t>
            </a:r>
            <a:r>
              <a:rPr lang="zh-TW" altLang="en-US" sz="3600" dirty="0">
                <a:solidFill>
                  <a:schemeClr val="bg1"/>
                </a:solidFill>
              </a:rPr>
              <a:t>傳染力：</a:t>
            </a:r>
            <a:r>
              <a:rPr lang="en-US" altLang="zh-TW" sz="3600" dirty="0" smtClean="0">
                <a:latin typeface="+mn-lt"/>
              </a:rPr>
              <a:t>50-75%</a:t>
            </a:r>
            <a:r>
              <a:rPr lang="zh-TW" altLang="en-US" sz="3600" dirty="0">
                <a:solidFill>
                  <a:schemeClr val="bg1"/>
                </a:solidFill>
              </a:rPr>
              <a:t>以上家中成員會得到</a:t>
            </a:r>
            <a:r>
              <a:rPr lang="zh-TW" altLang="en-US" sz="3600" dirty="0" smtClean="0">
                <a:solidFill>
                  <a:schemeClr val="bg1"/>
                </a:solidFill>
              </a:rPr>
              <a:t>感染</a:t>
            </a:r>
            <a:endParaRPr lang="en-US" altLang="zh-TW" sz="3600" dirty="0" smtClean="0">
              <a:solidFill>
                <a:schemeClr val="bg1"/>
              </a:solidFill>
            </a:endParaRPr>
          </a:p>
          <a:p>
            <a:pPr>
              <a:spcBef>
                <a:spcPct val="0"/>
              </a:spcBef>
              <a:spcAft>
                <a:spcPts val="500"/>
              </a:spcAft>
              <a:buFont typeface="Wingdings" pitchFamily="2" charset="2"/>
              <a:buChar char="l"/>
            </a:pPr>
            <a:r>
              <a:rPr lang="zh-TW" altLang="en-US" sz="3600" dirty="0">
                <a:solidFill>
                  <a:schemeClr val="bg1"/>
                </a:solidFill>
              </a:rPr>
              <a:t>可傳染</a:t>
            </a:r>
            <a:r>
              <a:rPr lang="zh-TW" altLang="en-US" sz="3600" dirty="0" smtClean="0">
                <a:solidFill>
                  <a:schemeClr val="bg1"/>
                </a:solidFill>
              </a:rPr>
              <a:t>期</a:t>
            </a:r>
            <a:endParaRPr lang="en-US" altLang="zh-TW" sz="3600" dirty="0" smtClean="0">
              <a:solidFill>
                <a:schemeClr val="bg1"/>
              </a:solidFill>
            </a:endParaRPr>
          </a:p>
          <a:p>
            <a:pPr lvl="1">
              <a:spcBef>
                <a:spcPct val="0"/>
              </a:spcBef>
              <a:spcAft>
                <a:spcPts val="500"/>
              </a:spcAft>
              <a:buFont typeface="Arial" pitchFamily="34" charset="0"/>
              <a:buChar char="•"/>
            </a:pPr>
            <a:r>
              <a:rPr lang="zh-TW" altLang="en-US" sz="3600" dirty="0" smtClean="0"/>
              <a:t>病患：</a:t>
            </a:r>
            <a:r>
              <a:rPr lang="zh-TW" altLang="en-US" sz="3600" dirty="0" smtClean="0">
                <a:solidFill>
                  <a:srgbClr val="FAFD00"/>
                </a:solidFill>
              </a:rPr>
              <a:t>發</a:t>
            </a:r>
            <a:r>
              <a:rPr lang="zh-TW" altLang="en-US" sz="3600" dirty="0">
                <a:solidFill>
                  <a:srgbClr val="FAFD00"/>
                </a:solidFill>
              </a:rPr>
              <a:t>疹</a:t>
            </a:r>
            <a:r>
              <a:rPr lang="zh-TW" altLang="en-US" sz="3600" dirty="0" smtClean="0">
                <a:solidFill>
                  <a:srgbClr val="FAFD00"/>
                </a:solidFill>
              </a:rPr>
              <a:t>前</a:t>
            </a:r>
            <a:r>
              <a:rPr lang="en-US" altLang="zh-TW" sz="3600" dirty="0" smtClean="0">
                <a:solidFill>
                  <a:srgbClr val="FAFD00"/>
                </a:solidFill>
                <a:latin typeface="+mn-lt"/>
              </a:rPr>
              <a:t>7</a:t>
            </a:r>
            <a:r>
              <a:rPr lang="zh-TW" altLang="en-US" sz="3600" dirty="0" smtClean="0">
                <a:solidFill>
                  <a:srgbClr val="FAFD00"/>
                </a:solidFill>
              </a:rPr>
              <a:t>天至</a:t>
            </a:r>
            <a:r>
              <a:rPr lang="zh-TW" altLang="en-US" sz="3600" dirty="0">
                <a:solidFill>
                  <a:srgbClr val="FAFD00"/>
                </a:solidFill>
              </a:rPr>
              <a:t>發疹</a:t>
            </a:r>
            <a:r>
              <a:rPr lang="zh-TW" altLang="en-US" sz="3600" dirty="0" smtClean="0">
                <a:solidFill>
                  <a:srgbClr val="FAFD00"/>
                </a:solidFill>
              </a:rPr>
              <a:t>後</a:t>
            </a:r>
            <a:r>
              <a:rPr lang="en-US" altLang="zh-TW" sz="3600" dirty="0" smtClean="0">
                <a:solidFill>
                  <a:srgbClr val="FAFD00"/>
                </a:solidFill>
                <a:latin typeface="+mn-lt"/>
              </a:rPr>
              <a:t>7</a:t>
            </a:r>
            <a:r>
              <a:rPr lang="zh-TW" altLang="en-US" sz="3600" dirty="0" smtClean="0">
                <a:solidFill>
                  <a:srgbClr val="FAFD00"/>
                </a:solidFill>
              </a:rPr>
              <a:t>天</a:t>
            </a:r>
            <a:endParaRPr lang="en-US" altLang="zh-TW" sz="3600" dirty="0" smtClean="0">
              <a:solidFill>
                <a:srgbClr val="FAFD00"/>
              </a:solidFill>
            </a:endParaRPr>
          </a:p>
          <a:p>
            <a:pPr lvl="1">
              <a:spcBef>
                <a:spcPct val="0"/>
              </a:spcBef>
              <a:spcAft>
                <a:spcPts val="500"/>
              </a:spcAft>
              <a:buFont typeface="Arial" pitchFamily="34" charset="0"/>
              <a:buChar char="•"/>
            </a:pPr>
            <a:r>
              <a:rPr lang="zh-TW" altLang="en-US" sz="3600" dirty="0" smtClean="0"/>
              <a:t>先天性感染嬰兒：</a:t>
            </a:r>
            <a:r>
              <a:rPr lang="zh-TW" altLang="en-US" sz="3600" dirty="0" smtClean="0">
                <a:solidFill>
                  <a:srgbClr val="FAFD00"/>
                </a:solidFill>
              </a:rPr>
              <a:t>出生</a:t>
            </a:r>
            <a:r>
              <a:rPr lang="zh-TW" altLang="en-US" sz="3600" dirty="0">
                <a:solidFill>
                  <a:srgbClr val="FAFD00"/>
                </a:solidFill>
              </a:rPr>
              <a:t>後數個</a:t>
            </a:r>
            <a:r>
              <a:rPr lang="zh-TW" altLang="en-US" sz="3600" dirty="0" smtClean="0">
                <a:solidFill>
                  <a:srgbClr val="FAFD00"/>
                </a:solidFill>
              </a:rPr>
              <a:t>月。</a:t>
            </a:r>
            <a:endParaRPr lang="en-US" altLang="zh-TW" sz="3600" dirty="0">
              <a:solidFill>
                <a:srgbClr val="FAFD00"/>
              </a:solidFill>
            </a:endParaRPr>
          </a:p>
          <a:p>
            <a:pPr>
              <a:spcBef>
                <a:spcPct val="5000"/>
              </a:spcBef>
              <a:spcAft>
                <a:spcPts val="500"/>
              </a:spcAft>
            </a:pPr>
            <a:endParaRPr lang="en-US" altLang="zh-TW" sz="3600" dirty="0"/>
          </a:p>
        </p:txBody>
      </p:sp>
    </p:spTree>
    <p:custDataLst>
      <p:tags r:id="rId1"/>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395288" y="404813"/>
            <a:ext cx="6908800"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德國麻疹 </a:t>
            </a:r>
            <a:r>
              <a:rPr lang="en-US" altLang="zh-TW" dirty="0">
                <a:latin typeface="+mn-lt"/>
              </a:rPr>
              <a:t>(Rubella)</a:t>
            </a:r>
            <a:r>
              <a:rPr lang="en-US" altLang="zh-TW" dirty="0"/>
              <a:t/>
            </a:r>
            <a:br>
              <a:rPr lang="en-US" altLang="zh-TW" dirty="0"/>
            </a:br>
            <a:r>
              <a:rPr lang="zh-TW" altLang="zh-TW" dirty="0">
                <a:solidFill>
                  <a:schemeClr val="bg1"/>
                </a:solidFill>
              </a:rPr>
              <a:t>臨床表現</a:t>
            </a:r>
            <a:endParaRPr lang="zh-TW" altLang="en-US" dirty="0">
              <a:solidFill>
                <a:schemeClr val="bg1"/>
              </a:solidFill>
            </a:endParaRPr>
          </a:p>
        </p:txBody>
      </p:sp>
      <p:sp>
        <p:nvSpPr>
          <p:cNvPr id="135171" name="Rectangle 3"/>
          <p:cNvSpPr>
            <a:spLocks noGrp="1" noChangeArrowheads="1"/>
          </p:cNvSpPr>
          <p:nvPr>
            <p:ph type="body" idx="1"/>
          </p:nvPr>
        </p:nvSpPr>
        <p:spPr>
          <a:xfrm>
            <a:off x="395288" y="1628800"/>
            <a:ext cx="8235950" cy="4895255"/>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05000"/>
              </a:lnSpc>
              <a:spcBef>
                <a:spcPct val="5000"/>
              </a:spcBef>
              <a:spcAft>
                <a:spcPct val="5000"/>
              </a:spcAft>
              <a:buFont typeface="Wingdings" pitchFamily="2" charset="2"/>
              <a:buChar char="l"/>
            </a:pPr>
            <a:r>
              <a:rPr lang="zh-TW" altLang="en-US" sz="3600" dirty="0" smtClean="0">
                <a:solidFill>
                  <a:srgbClr val="FAFD00"/>
                </a:solidFill>
              </a:rPr>
              <a:t>前驅期</a:t>
            </a:r>
            <a:r>
              <a:rPr lang="en-US" altLang="zh-TW" sz="3600" dirty="0" smtClean="0">
                <a:solidFill>
                  <a:srgbClr val="FAFD00"/>
                </a:solidFill>
              </a:rPr>
              <a:t>: </a:t>
            </a:r>
            <a:r>
              <a:rPr lang="zh-TW" altLang="zh-TW" sz="3600" dirty="0">
                <a:solidFill>
                  <a:schemeClr val="bg1"/>
                </a:solidFill>
              </a:rPr>
              <a:t>比麻疹輕微而短暫</a:t>
            </a:r>
            <a:endParaRPr lang="zh-TW" altLang="en-US" sz="3600" dirty="0">
              <a:solidFill>
                <a:schemeClr val="bg1"/>
              </a:solidFill>
            </a:endParaRPr>
          </a:p>
          <a:p>
            <a:pPr lvl="1">
              <a:lnSpc>
                <a:spcPct val="105000"/>
              </a:lnSpc>
              <a:spcBef>
                <a:spcPct val="5000"/>
              </a:spcBef>
              <a:spcAft>
                <a:spcPct val="10000"/>
              </a:spcAft>
              <a:buFont typeface="Arial" pitchFamily="34" charset="0"/>
              <a:buChar char="•"/>
            </a:pPr>
            <a:r>
              <a:rPr lang="zh-TW" altLang="en-US" sz="3600" dirty="0" smtClean="0"/>
              <a:t>輕微呼吸道症狀、結膜炎，發燒</a:t>
            </a:r>
            <a:r>
              <a:rPr lang="en-US" altLang="zh-TW" sz="3600" dirty="0" smtClean="0">
                <a:latin typeface="+mn-lt"/>
              </a:rPr>
              <a:t>1-3</a:t>
            </a:r>
            <a:r>
              <a:rPr lang="zh-TW" altLang="en-US" sz="3600" dirty="0" smtClean="0"/>
              <a:t>天</a:t>
            </a:r>
            <a:endParaRPr lang="en-US" altLang="zh-TW" sz="3600" dirty="0">
              <a:solidFill>
                <a:srgbClr val="FAFD00"/>
              </a:solidFill>
            </a:endParaRPr>
          </a:p>
          <a:p>
            <a:pPr lvl="1">
              <a:lnSpc>
                <a:spcPct val="105000"/>
              </a:lnSpc>
              <a:spcBef>
                <a:spcPct val="5000"/>
              </a:spcBef>
              <a:spcAft>
                <a:spcPct val="5000"/>
              </a:spcAft>
              <a:buFont typeface="Arial" pitchFamily="34" charset="0"/>
              <a:buChar char="•"/>
            </a:pPr>
            <a:r>
              <a:rPr lang="zh-TW" altLang="en-US" sz="3600" b="1" dirty="0" smtClean="0">
                <a:solidFill>
                  <a:srgbClr val="FAFD00"/>
                </a:solidFill>
              </a:rPr>
              <a:t>壓痛性淋巴腺炎：特別容易出現於耳後、後頸部、後枕部</a:t>
            </a:r>
            <a:endParaRPr lang="en-US" altLang="zh-TW" sz="3600" b="1" dirty="0" smtClean="0">
              <a:solidFill>
                <a:srgbClr val="FAFD00"/>
              </a:solidFill>
            </a:endParaRPr>
          </a:p>
          <a:p>
            <a:pPr>
              <a:lnSpc>
                <a:spcPct val="105000"/>
              </a:lnSpc>
              <a:spcBef>
                <a:spcPct val="5000"/>
              </a:spcBef>
              <a:spcAft>
                <a:spcPct val="5000"/>
              </a:spcAft>
              <a:buFont typeface="Wingdings" pitchFamily="2" charset="2"/>
              <a:buChar char="l"/>
            </a:pPr>
            <a:r>
              <a:rPr lang="zh-TW" altLang="en-US" sz="3600" b="1" dirty="0" smtClean="0">
                <a:solidFill>
                  <a:srgbClr val="FAFD00"/>
                </a:solidFill>
              </a:rPr>
              <a:t>皮疹</a:t>
            </a:r>
            <a:r>
              <a:rPr lang="zh-TW" altLang="en-US" sz="3600" dirty="0" smtClean="0">
                <a:solidFill>
                  <a:srgbClr val="FAFD00"/>
                </a:solidFill>
              </a:rPr>
              <a:t>：</a:t>
            </a:r>
            <a:r>
              <a:rPr lang="zh-TW" altLang="en-US" sz="3600" dirty="0">
                <a:solidFill>
                  <a:schemeClr val="bg1"/>
                </a:solidFill>
              </a:rPr>
              <a:t>比麻疹多變，由臉部先出現再很快地蔓延到全身，外表</a:t>
            </a:r>
            <a:r>
              <a:rPr lang="zh-TW" altLang="en-US" sz="3600" dirty="0" smtClean="0">
                <a:solidFill>
                  <a:schemeClr val="bg1"/>
                </a:solidFill>
              </a:rPr>
              <a:t>為斑丘疹，</a:t>
            </a:r>
            <a:r>
              <a:rPr lang="zh-TW" altLang="en-US" sz="3600" dirty="0">
                <a:solidFill>
                  <a:schemeClr val="bg1"/>
                </a:solidFill>
              </a:rPr>
              <a:t>較小而鮮紅，大多沒有落屑現象。</a:t>
            </a:r>
          </a:p>
        </p:txBody>
      </p:sp>
    </p:spTree>
    <p:custDataLst>
      <p:tags r:id="rId1"/>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9506" name="Rectangle 2"/>
          <p:cNvSpPr>
            <a:spLocks noGrp="1" noChangeArrowheads="1"/>
          </p:cNvSpPr>
          <p:nvPr>
            <p:ph type="title"/>
          </p:nvPr>
        </p:nvSpPr>
        <p:spPr>
          <a:xfrm>
            <a:off x="755650" y="228600"/>
            <a:ext cx="8007350" cy="608013"/>
          </a:xfrm>
        </p:spPr>
        <p:txBody>
          <a:bodyPr/>
          <a:lstStyle/>
          <a:p>
            <a:r>
              <a:rPr lang="zh-TW" altLang="en-US" sz="3600" dirty="0"/>
              <a:t>德國麻疹 </a:t>
            </a:r>
            <a:r>
              <a:rPr lang="en-US" altLang="zh-TW" sz="3600" dirty="0">
                <a:latin typeface="+mn-lt"/>
              </a:rPr>
              <a:t>rubella</a:t>
            </a:r>
          </a:p>
        </p:txBody>
      </p:sp>
      <p:sp>
        <p:nvSpPr>
          <p:cNvPr id="789507" name="Rectangle 3"/>
          <p:cNvSpPr>
            <a:spLocks noGrp="1" noChangeArrowheads="1"/>
          </p:cNvSpPr>
          <p:nvPr>
            <p:ph type="body" idx="1"/>
          </p:nvPr>
        </p:nvSpPr>
        <p:spPr>
          <a:xfrm>
            <a:off x="684213" y="908050"/>
            <a:ext cx="8135937" cy="1368425"/>
          </a:xfrm>
        </p:spPr>
        <p:txBody>
          <a:bodyPr/>
          <a:lstStyle/>
          <a:p>
            <a:pPr>
              <a:lnSpc>
                <a:spcPct val="80000"/>
              </a:lnSpc>
              <a:buFont typeface="Wingdings" pitchFamily="2" charset="2"/>
              <a:buChar char="l"/>
            </a:pPr>
            <a:r>
              <a:rPr lang="zh-TW" altLang="en-US" sz="2800" dirty="0">
                <a:solidFill>
                  <a:srgbClr val="FFFFFF"/>
                </a:solidFill>
              </a:rPr>
              <a:t>接觸</a:t>
            </a:r>
            <a:r>
              <a:rPr lang="zh-TW" altLang="en-US" sz="2800" dirty="0" smtClean="0">
                <a:solidFill>
                  <a:srgbClr val="FFFFFF"/>
                </a:solidFill>
              </a:rPr>
              <a:t>史、旅遊史</a:t>
            </a:r>
            <a:endParaRPr lang="zh-TW" altLang="en-US" sz="2800" dirty="0">
              <a:solidFill>
                <a:srgbClr val="FFFFFF"/>
              </a:solidFill>
            </a:endParaRPr>
          </a:p>
          <a:p>
            <a:pPr>
              <a:lnSpc>
                <a:spcPct val="80000"/>
              </a:lnSpc>
              <a:buFont typeface="Wingdings" pitchFamily="2" charset="2"/>
              <a:buChar char="l"/>
            </a:pPr>
            <a:r>
              <a:rPr lang="zh-TW" altLang="en-US" sz="2800" dirty="0">
                <a:solidFill>
                  <a:srgbClr val="FFFFFF"/>
                </a:solidFill>
              </a:rPr>
              <a:t>後</a:t>
            </a:r>
            <a:r>
              <a:rPr lang="zh-TW" altLang="en-US" sz="2800" dirty="0" smtClean="0">
                <a:solidFill>
                  <a:srgbClr val="FFFFFF"/>
                </a:solidFill>
              </a:rPr>
              <a:t>頸部壓痛</a:t>
            </a:r>
            <a:r>
              <a:rPr lang="zh-TW" altLang="en-US" sz="2800" dirty="0">
                <a:solidFill>
                  <a:srgbClr val="FFFFFF"/>
                </a:solidFill>
              </a:rPr>
              <a:t>性淋巴腺炎</a:t>
            </a:r>
          </a:p>
          <a:p>
            <a:pPr>
              <a:lnSpc>
                <a:spcPct val="80000"/>
              </a:lnSpc>
              <a:buFont typeface="Wingdings" pitchFamily="2" charset="2"/>
              <a:buChar char="l"/>
            </a:pPr>
            <a:r>
              <a:rPr lang="zh-TW" altLang="en-US" sz="2800" dirty="0">
                <a:solidFill>
                  <a:srgbClr val="FFFFFF"/>
                </a:solidFill>
              </a:rPr>
              <a:t>疹子較麻疹小而鮮紅，大多沒有落屑現象。 </a:t>
            </a:r>
          </a:p>
        </p:txBody>
      </p:sp>
      <p:pic>
        <p:nvPicPr>
          <p:cNvPr id="789510" name="Picture 6" descr="dd2"/>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403648" y="2217222"/>
            <a:ext cx="5778500" cy="43307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267744" y="649333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37922734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20071" y="270414"/>
            <a:ext cx="8208911"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德國麻疹 </a:t>
            </a:r>
            <a:r>
              <a:rPr lang="en-US" altLang="zh-TW" sz="3600" dirty="0" smtClean="0">
                <a:latin typeface="+mn-lt"/>
              </a:rPr>
              <a:t>(Rubella)</a:t>
            </a:r>
            <a:r>
              <a:rPr lang="en-US" altLang="zh-TW" sz="3600" dirty="0"/>
              <a:t/>
            </a:r>
            <a:br>
              <a:rPr lang="en-US" altLang="zh-TW" sz="3600" dirty="0"/>
            </a:br>
            <a:r>
              <a:rPr lang="zh-TW" altLang="en-US" sz="2600" dirty="0" smtClean="0">
                <a:solidFill>
                  <a:schemeClr val="bg1"/>
                </a:solidFill>
              </a:rPr>
              <a:t>第二類法定傳染病：</a:t>
            </a:r>
            <a:r>
              <a:rPr lang="en-US" altLang="zh-TW" sz="2600" dirty="0" smtClean="0">
                <a:solidFill>
                  <a:schemeClr val="bg1"/>
                </a:solidFill>
                <a:latin typeface="+mn-lt"/>
              </a:rPr>
              <a:t>24</a:t>
            </a:r>
            <a:r>
              <a:rPr lang="zh-TW" altLang="en-US" sz="2600" dirty="0" smtClean="0">
                <a:solidFill>
                  <a:schemeClr val="bg1"/>
                </a:solidFill>
              </a:rPr>
              <a:t>小時內通報，必要時隔離治療</a:t>
            </a:r>
            <a:endParaRPr lang="zh-TW" altLang="en-US" sz="2600" dirty="0">
              <a:solidFill>
                <a:schemeClr val="bg1"/>
              </a:solidFill>
            </a:endParaRPr>
          </a:p>
        </p:txBody>
      </p:sp>
      <p:sp>
        <p:nvSpPr>
          <p:cNvPr id="721923" name="Rectangle 3"/>
          <p:cNvSpPr>
            <a:spLocks noGrp="1" noChangeArrowheads="1"/>
          </p:cNvSpPr>
          <p:nvPr>
            <p:ph type="body" idx="1"/>
          </p:nvPr>
        </p:nvSpPr>
        <p:spPr>
          <a:xfrm>
            <a:off x="395536" y="1400420"/>
            <a:ext cx="8137276" cy="4896966"/>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05000"/>
              </a:lnSpc>
              <a:spcBef>
                <a:spcPts val="0"/>
              </a:spcBef>
              <a:spcAft>
                <a:spcPct val="5000"/>
              </a:spcAft>
              <a:buFont typeface="Wingdings" pitchFamily="2" charset="2"/>
              <a:buChar char="l"/>
            </a:pPr>
            <a:r>
              <a:rPr lang="zh-TW" altLang="en-US" sz="2700" b="1" dirty="0" smtClean="0">
                <a:solidFill>
                  <a:srgbClr val="FAFD00"/>
                </a:solidFill>
                <a:effectLst>
                  <a:outerShdw blurRad="38100" dist="38100" dir="2700000" algn="tl">
                    <a:srgbClr val="000000">
                      <a:alpha val="43137"/>
                    </a:srgbClr>
                  </a:outerShdw>
                </a:effectLst>
              </a:rPr>
              <a:t>臨床病例：</a:t>
            </a:r>
            <a:endParaRPr lang="zh-TW" altLang="en-US" sz="2700" dirty="0">
              <a:solidFill>
                <a:srgbClr val="FFFFFF"/>
              </a:solidFill>
              <a:effectLst>
                <a:outerShdw blurRad="38100" dist="38100" dir="2700000" algn="tl">
                  <a:srgbClr val="000000">
                    <a:alpha val="43137"/>
                  </a:srgbClr>
                </a:outerShdw>
              </a:effectLst>
            </a:endParaRPr>
          </a:p>
          <a:p>
            <a:pPr lvl="1">
              <a:lnSpc>
                <a:spcPct val="105000"/>
              </a:lnSpc>
              <a:spcBef>
                <a:spcPts val="0"/>
              </a:spcBef>
              <a:spcAft>
                <a:spcPct val="5000"/>
              </a:spcAft>
              <a:buFont typeface="Arial" pitchFamily="34" charset="0"/>
              <a:buChar char="•"/>
            </a:pPr>
            <a:r>
              <a:rPr lang="zh-TW" altLang="en-US" sz="2700" dirty="0" smtClean="0">
                <a:solidFill>
                  <a:srgbClr val="FFFFFF"/>
                </a:solidFill>
                <a:effectLst>
                  <a:outerShdw blurRad="38100" dist="38100" dir="2700000" algn="tl">
                    <a:srgbClr val="000000">
                      <a:alpha val="43137"/>
                    </a:srgbClr>
                  </a:outerShdw>
                </a:effectLst>
              </a:rPr>
              <a:t>急性</a:t>
            </a:r>
            <a:r>
              <a:rPr lang="zh-TW" altLang="en-US" sz="2700" dirty="0">
                <a:solidFill>
                  <a:srgbClr val="FFFFFF"/>
                </a:solidFill>
                <a:effectLst>
                  <a:outerShdw blurRad="38100" dist="38100" dir="2700000" algn="tl">
                    <a:srgbClr val="000000">
                      <a:alpha val="43137"/>
                    </a:srgbClr>
                  </a:outerShdw>
                </a:effectLst>
              </a:rPr>
              <a:t>全身出現斑丘疹</a:t>
            </a:r>
          </a:p>
          <a:p>
            <a:pPr lvl="1">
              <a:lnSpc>
                <a:spcPct val="105000"/>
              </a:lnSpc>
              <a:spcBef>
                <a:spcPts val="0"/>
              </a:spcBef>
              <a:spcAft>
                <a:spcPct val="5000"/>
              </a:spcAft>
            </a:pPr>
            <a:r>
              <a:rPr lang="zh-TW" altLang="en-US" sz="2700" dirty="0" smtClean="0">
                <a:solidFill>
                  <a:srgbClr val="FFFFFF"/>
                </a:solidFill>
                <a:effectLst>
                  <a:outerShdw blurRad="38100" dist="38100" dir="2700000" algn="tl">
                    <a:srgbClr val="000000">
                      <a:alpha val="43137"/>
                    </a:srgbClr>
                  </a:outerShdw>
                </a:effectLst>
              </a:rPr>
              <a:t>耳</a:t>
            </a:r>
            <a:r>
              <a:rPr lang="zh-TW" altLang="en-US" sz="2700" dirty="0">
                <a:solidFill>
                  <a:srgbClr val="FFFFFF"/>
                </a:solidFill>
                <a:effectLst>
                  <a:outerShdw blurRad="38100" dist="38100" dir="2700000" algn="tl">
                    <a:srgbClr val="000000">
                      <a:alpha val="43137"/>
                    </a:srgbClr>
                  </a:outerShdw>
                </a:effectLst>
              </a:rPr>
              <a:t>溫或肛溫</a:t>
            </a:r>
            <a:r>
              <a:rPr lang="en-US" altLang="zh-TW" sz="2700" dirty="0" smtClean="0">
                <a:solidFill>
                  <a:srgbClr val="FFFFFF"/>
                </a:solidFill>
                <a:effectLst>
                  <a:outerShdw blurRad="38100" dist="38100" dir="2700000" algn="tl">
                    <a:srgbClr val="000000">
                      <a:alpha val="43137"/>
                    </a:srgbClr>
                  </a:outerShdw>
                </a:effectLst>
                <a:latin typeface="+mn-lt"/>
              </a:rPr>
              <a:t>(</a:t>
            </a:r>
            <a:r>
              <a:rPr lang="en-US" altLang="zh-TW" sz="3000" dirty="0" smtClean="0">
                <a:latin typeface="+mn-lt"/>
                <a:ea typeface="Arial Unicode MS" panose="020B0604020202020204" pitchFamily="34" charset="-120"/>
                <a:cs typeface="Arial Unicode MS" panose="020B0604020202020204" pitchFamily="34" charset="-120"/>
                <a:sym typeface="Symbol" panose="05050102010706020507" pitchFamily="18" charset="2"/>
              </a:rPr>
              <a:t></a:t>
            </a:r>
            <a:r>
              <a:rPr lang="en-US" altLang="zh-TW" sz="2700" dirty="0" smtClean="0">
                <a:solidFill>
                  <a:srgbClr val="FFFFFF"/>
                </a:solidFill>
                <a:effectLst>
                  <a:outerShdw blurRad="38100" dist="38100" dir="2700000" algn="tl">
                    <a:srgbClr val="000000">
                      <a:alpha val="43137"/>
                    </a:srgbClr>
                  </a:outerShdw>
                </a:effectLst>
                <a:latin typeface="+mn-lt"/>
                <a:sym typeface="Symbol" panose="05050102010706020507" pitchFamily="18" charset="2"/>
              </a:rPr>
              <a:t> </a:t>
            </a:r>
            <a:r>
              <a:rPr lang="en-US" altLang="zh-TW" sz="2700" dirty="0" smtClean="0">
                <a:solidFill>
                  <a:srgbClr val="FFFFFF"/>
                </a:solidFill>
                <a:effectLst>
                  <a:outerShdw blurRad="38100" dist="38100" dir="2700000" algn="tl">
                    <a:srgbClr val="000000">
                      <a:alpha val="43137"/>
                    </a:srgbClr>
                  </a:outerShdw>
                </a:effectLst>
                <a:latin typeface="+mn-lt"/>
              </a:rPr>
              <a:t>37.2 </a:t>
            </a:r>
            <a:r>
              <a:rPr lang="en-US" altLang="zh-TW" sz="2700" dirty="0" smtClean="0">
                <a:solidFill>
                  <a:srgbClr val="FFFFFF"/>
                </a:solidFill>
                <a:effectLst>
                  <a:outerShdw blurRad="38100" dist="38100" dir="2700000" algn="tl">
                    <a:srgbClr val="000000">
                      <a:alpha val="43137"/>
                    </a:srgbClr>
                  </a:outerShdw>
                </a:effectLst>
                <a:latin typeface="華康中圓體" pitchFamily="49" charset="-120"/>
                <a:ea typeface="華康中圓體" pitchFamily="49" charset="-120"/>
              </a:rPr>
              <a:t>℃</a:t>
            </a:r>
            <a:r>
              <a:rPr lang="en-US" altLang="zh-TW" sz="2700" dirty="0" smtClean="0">
                <a:solidFill>
                  <a:srgbClr val="FFFFFF"/>
                </a:solidFill>
                <a:effectLst>
                  <a:outerShdw blurRad="38100" dist="38100" dir="2700000" algn="tl">
                    <a:srgbClr val="000000">
                      <a:alpha val="43137"/>
                    </a:srgbClr>
                  </a:outerShdw>
                </a:effectLst>
                <a:latin typeface="+mn-lt"/>
              </a:rPr>
              <a:t>)</a:t>
            </a:r>
            <a:endParaRPr lang="en-US" altLang="zh-TW" sz="2700" dirty="0">
              <a:solidFill>
                <a:srgbClr val="FFFFFF"/>
              </a:solidFill>
              <a:effectLst>
                <a:outerShdw blurRad="38100" dist="38100" dir="2700000" algn="tl">
                  <a:srgbClr val="000000">
                    <a:alpha val="43137"/>
                  </a:srgbClr>
                </a:outerShdw>
              </a:effectLst>
              <a:latin typeface="+mn-lt"/>
            </a:endParaRPr>
          </a:p>
          <a:p>
            <a:pPr lvl="1">
              <a:lnSpc>
                <a:spcPct val="105000"/>
              </a:lnSpc>
              <a:spcBef>
                <a:spcPts val="0"/>
              </a:spcBef>
              <a:spcAft>
                <a:spcPct val="5000"/>
              </a:spcAft>
              <a:buFont typeface="Arial" pitchFamily="34" charset="0"/>
              <a:buChar char="•"/>
            </a:pPr>
            <a:r>
              <a:rPr lang="zh-TW" altLang="en-US" sz="2700" dirty="0" smtClean="0">
                <a:solidFill>
                  <a:srgbClr val="FFFFFF"/>
                </a:solidFill>
                <a:effectLst>
                  <a:outerShdw blurRad="38100" dist="38100" dir="2700000" algn="tl">
                    <a:srgbClr val="000000">
                      <a:alpha val="43137"/>
                    </a:srgbClr>
                  </a:outerShdw>
                </a:effectLst>
              </a:rPr>
              <a:t>下</a:t>
            </a:r>
            <a:r>
              <a:rPr lang="zh-TW" altLang="en-US" sz="2700" dirty="0">
                <a:solidFill>
                  <a:srgbClr val="FFFFFF"/>
                </a:solidFill>
                <a:effectLst>
                  <a:outerShdw blurRad="38100" dist="38100" dir="2700000" algn="tl">
                    <a:srgbClr val="000000">
                      <a:alpha val="43137"/>
                    </a:srgbClr>
                  </a:outerShdw>
                </a:effectLst>
              </a:rPr>
              <a:t>列症狀之</a:t>
            </a:r>
            <a:r>
              <a:rPr lang="zh-TW" altLang="en-US" sz="2700" dirty="0" smtClean="0">
                <a:solidFill>
                  <a:srgbClr val="FFFFFF"/>
                </a:solidFill>
                <a:effectLst>
                  <a:outerShdw blurRad="38100" dist="38100" dir="2700000" algn="tl">
                    <a:srgbClr val="000000">
                      <a:alpha val="43137"/>
                    </a:srgbClr>
                  </a:outerShdw>
                </a:effectLst>
              </a:rPr>
              <a:t>一：關節炎</a:t>
            </a:r>
            <a:r>
              <a:rPr lang="zh-TW" altLang="en-US" sz="2700" dirty="0">
                <a:solidFill>
                  <a:srgbClr val="FFFFFF"/>
                </a:solidFill>
                <a:effectLst>
                  <a:outerShdw blurRad="38100" dist="38100" dir="2700000" algn="tl">
                    <a:srgbClr val="000000">
                      <a:alpha val="43137"/>
                    </a:srgbClr>
                  </a:outerShdw>
                </a:effectLst>
              </a:rPr>
              <a:t>／關節</a:t>
            </a:r>
            <a:r>
              <a:rPr lang="zh-TW" altLang="en-US" sz="2700" dirty="0" smtClean="0">
                <a:solidFill>
                  <a:srgbClr val="FFFFFF"/>
                </a:solidFill>
                <a:effectLst>
                  <a:outerShdw blurRad="38100" dist="38100" dir="2700000" algn="tl">
                    <a:srgbClr val="000000">
                      <a:alpha val="43137"/>
                    </a:srgbClr>
                  </a:outerShdw>
                </a:effectLst>
              </a:rPr>
              <a:t>痛、急性</a:t>
            </a:r>
            <a:r>
              <a:rPr lang="zh-TW" altLang="en-US" sz="2700" dirty="0">
                <a:solidFill>
                  <a:srgbClr val="FFFFFF"/>
                </a:solidFill>
                <a:effectLst>
                  <a:outerShdw blurRad="38100" dist="38100" dir="2700000" algn="tl">
                    <a:srgbClr val="000000">
                      <a:alpha val="43137"/>
                    </a:srgbClr>
                  </a:outerShdw>
                </a:effectLst>
              </a:rPr>
              <a:t>頸部或頭部淋巴腺</a:t>
            </a:r>
            <a:r>
              <a:rPr lang="zh-TW" altLang="en-US" sz="2700" dirty="0" smtClean="0">
                <a:solidFill>
                  <a:srgbClr val="FFFFFF"/>
                </a:solidFill>
                <a:effectLst>
                  <a:outerShdw blurRad="38100" dist="38100" dir="2700000" algn="tl">
                    <a:srgbClr val="000000">
                      <a:alpha val="43137"/>
                    </a:srgbClr>
                  </a:outerShdw>
                </a:effectLst>
              </a:rPr>
              <a:t>腫大、結膜炎</a:t>
            </a:r>
            <a:endParaRPr lang="en-US" altLang="zh-TW" sz="2700" dirty="0" smtClean="0">
              <a:solidFill>
                <a:srgbClr val="FFFFFF"/>
              </a:solidFill>
              <a:effectLst>
                <a:outerShdw blurRad="38100" dist="38100" dir="2700000" algn="tl">
                  <a:srgbClr val="000000">
                    <a:alpha val="43137"/>
                  </a:srgbClr>
                </a:outerShdw>
              </a:effectLst>
            </a:endParaRPr>
          </a:p>
          <a:p>
            <a:pPr>
              <a:lnSpc>
                <a:spcPct val="105000"/>
              </a:lnSpc>
              <a:spcBef>
                <a:spcPts val="0"/>
              </a:spcBef>
              <a:spcAft>
                <a:spcPct val="5000"/>
              </a:spcAft>
              <a:buFont typeface="Wingdings" pitchFamily="2" charset="2"/>
              <a:buChar char="l"/>
            </a:pPr>
            <a:r>
              <a:rPr lang="zh-TW" altLang="en-US" sz="2700" b="1" dirty="0" smtClean="0">
                <a:effectLst>
                  <a:outerShdw blurRad="38100" dist="38100" dir="2700000" algn="tl">
                    <a:srgbClr val="000000">
                      <a:alpha val="43137"/>
                    </a:srgbClr>
                  </a:outerShdw>
                </a:effectLst>
              </a:rPr>
              <a:t>隔離</a:t>
            </a:r>
            <a:r>
              <a:rPr lang="zh-TW" altLang="en-US" sz="2700" dirty="0" smtClean="0">
                <a:solidFill>
                  <a:srgbClr val="FFFFFF"/>
                </a:solidFill>
                <a:effectLst>
                  <a:outerShdw blurRad="38100" dist="38100" dir="2700000" algn="tl">
                    <a:srgbClr val="000000">
                      <a:alpha val="43137"/>
                    </a:srgbClr>
                  </a:outerShdw>
                </a:effectLst>
              </a:rPr>
              <a:t>：</a:t>
            </a:r>
            <a:endParaRPr lang="en-US" altLang="zh-TW" sz="2700" dirty="0" smtClean="0">
              <a:solidFill>
                <a:srgbClr val="FFFFFF"/>
              </a:solidFill>
              <a:effectLst>
                <a:outerShdw blurRad="38100" dist="38100" dir="2700000" algn="tl">
                  <a:srgbClr val="000000">
                    <a:alpha val="43137"/>
                  </a:srgbClr>
                </a:outerShdw>
              </a:effectLst>
            </a:endParaRPr>
          </a:p>
          <a:p>
            <a:pPr lvl="1">
              <a:lnSpc>
                <a:spcPct val="105000"/>
              </a:lnSpc>
              <a:spcBef>
                <a:spcPts val="0"/>
              </a:spcBef>
              <a:spcAft>
                <a:spcPct val="5000"/>
              </a:spcAft>
              <a:buFont typeface="Arial" pitchFamily="34" charset="0"/>
              <a:buChar char="•"/>
            </a:pPr>
            <a:r>
              <a:rPr lang="zh-TW" altLang="en-US" sz="2700" dirty="0" smtClean="0">
                <a:effectLst>
                  <a:outerShdw blurRad="38100" dist="38100" dir="2700000" algn="tl">
                    <a:srgbClr val="000000">
                      <a:alpha val="43137"/>
                    </a:srgbClr>
                  </a:outerShdw>
                </a:effectLst>
              </a:rPr>
              <a:t>疑似</a:t>
            </a:r>
            <a:r>
              <a:rPr lang="zh-TW" altLang="en-US" sz="2700" dirty="0">
                <a:effectLst>
                  <a:outerShdw blurRad="38100" dist="38100" dir="2700000" algn="tl">
                    <a:srgbClr val="000000">
                      <a:alpha val="43137"/>
                    </a:srgbClr>
                  </a:outerShdw>
                </a:effectLst>
              </a:rPr>
              <a:t>（尚未確診前）或確診個案應隔離至出疹後</a:t>
            </a:r>
            <a:r>
              <a:rPr lang="en-US" altLang="zh-TW" sz="2700" b="1" dirty="0">
                <a:solidFill>
                  <a:srgbClr val="FFFF00"/>
                </a:solidFill>
                <a:effectLst>
                  <a:outerShdw blurRad="38100" dist="38100" dir="2700000" algn="tl">
                    <a:srgbClr val="000000">
                      <a:alpha val="43137"/>
                    </a:srgbClr>
                  </a:outerShdw>
                </a:effectLst>
                <a:latin typeface="+mn-lt"/>
              </a:rPr>
              <a:t>7</a:t>
            </a:r>
            <a:r>
              <a:rPr lang="zh-TW" altLang="en-US" sz="2700" b="1" dirty="0">
                <a:solidFill>
                  <a:srgbClr val="FFFF00"/>
                </a:solidFill>
                <a:effectLst>
                  <a:outerShdw blurRad="38100" dist="38100" dir="2700000" algn="tl">
                    <a:srgbClr val="000000">
                      <a:alpha val="43137"/>
                    </a:srgbClr>
                  </a:outerShdw>
                </a:effectLst>
              </a:rPr>
              <a:t>天</a:t>
            </a:r>
            <a:r>
              <a:rPr lang="zh-TW" altLang="en-US" sz="2700" dirty="0">
                <a:effectLst>
                  <a:outerShdw blurRad="38100" dist="38100" dir="2700000" algn="tl">
                    <a:srgbClr val="000000">
                      <a:alpha val="43137"/>
                    </a:srgbClr>
                  </a:outerShdw>
                </a:effectLst>
              </a:rPr>
              <a:t>，才能返回學校或工作場所</a:t>
            </a:r>
            <a:r>
              <a:rPr lang="zh-TW" altLang="en-US" sz="2700" dirty="0" smtClean="0">
                <a:effectLst>
                  <a:outerShdw blurRad="38100" dist="38100" dir="2700000" algn="tl">
                    <a:srgbClr val="000000">
                      <a:alpha val="43137"/>
                    </a:srgbClr>
                  </a:outerShdw>
                </a:effectLst>
              </a:rPr>
              <a:t>。</a:t>
            </a:r>
            <a:endParaRPr lang="en-US" altLang="zh-TW" sz="2700" dirty="0" smtClean="0">
              <a:effectLst>
                <a:outerShdw blurRad="38100" dist="38100" dir="2700000" algn="tl">
                  <a:srgbClr val="000000">
                    <a:alpha val="43137"/>
                  </a:srgbClr>
                </a:outerShdw>
              </a:effectLst>
            </a:endParaRPr>
          </a:p>
          <a:p>
            <a:pPr lvl="1">
              <a:lnSpc>
                <a:spcPct val="105000"/>
              </a:lnSpc>
              <a:spcBef>
                <a:spcPts val="0"/>
              </a:spcBef>
              <a:spcAft>
                <a:spcPct val="5000"/>
              </a:spcAft>
              <a:buFont typeface="Arial" pitchFamily="34" charset="0"/>
              <a:buChar char="•"/>
            </a:pPr>
            <a:r>
              <a:rPr lang="zh-TW" altLang="en-US" sz="2700" b="1" dirty="0">
                <a:solidFill>
                  <a:srgbClr val="FFFF00"/>
                </a:solidFill>
                <a:effectLst>
                  <a:outerShdw blurRad="38100" dist="38100" dir="2700000" algn="tl">
                    <a:srgbClr val="000000">
                      <a:alpha val="43137"/>
                    </a:srgbClr>
                  </a:outerShdw>
                </a:effectLst>
              </a:rPr>
              <a:t>先天性感染</a:t>
            </a:r>
            <a:r>
              <a:rPr lang="zh-TW" altLang="en-US" sz="2700" dirty="0">
                <a:effectLst>
                  <a:outerShdw blurRad="38100" dist="38100" dir="2700000" algn="tl">
                    <a:srgbClr val="000000">
                      <a:alpha val="43137"/>
                    </a:srgbClr>
                  </a:outerShdw>
                </a:effectLst>
              </a:rPr>
              <a:t>：避免與懷孕婦女及未具免疫力之幼兒</a:t>
            </a:r>
            <a:r>
              <a:rPr lang="zh-TW" altLang="en-US" sz="2700" dirty="0" smtClean="0">
                <a:effectLst>
                  <a:outerShdw blurRad="38100" dist="38100" dir="2700000" algn="tl">
                    <a:srgbClr val="000000">
                      <a:alpha val="43137"/>
                    </a:srgbClr>
                  </a:outerShdw>
                </a:effectLst>
              </a:rPr>
              <a:t>接觸，直到出生</a:t>
            </a:r>
            <a:r>
              <a:rPr lang="en-US" altLang="zh-TW" sz="2700" dirty="0">
                <a:effectLst>
                  <a:outerShdw blurRad="38100" dist="38100" dir="2700000" algn="tl">
                    <a:srgbClr val="000000">
                      <a:alpha val="43137"/>
                    </a:srgbClr>
                  </a:outerShdw>
                </a:effectLst>
                <a:latin typeface="+mn-lt"/>
              </a:rPr>
              <a:t>3</a:t>
            </a:r>
            <a:r>
              <a:rPr lang="zh-TW" altLang="en-US" sz="2700" dirty="0">
                <a:effectLst>
                  <a:outerShdw blurRad="38100" dist="38100" dir="2700000" algn="tl">
                    <a:srgbClr val="000000">
                      <a:alpha val="43137"/>
                    </a:srgbClr>
                  </a:outerShdw>
                </a:effectLst>
              </a:rPr>
              <a:t>個月以後的咽喉和尿液檢體病毒培養陰性為止。</a:t>
            </a:r>
            <a:br>
              <a:rPr lang="zh-TW" altLang="en-US" sz="2700" dirty="0">
                <a:effectLst>
                  <a:outerShdw blurRad="38100" dist="38100" dir="2700000" algn="tl">
                    <a:srgbClr val="000000">
                      <a:alpha val="43137"/>
                    </a:srgbClr>
                  </a:outerShdw>
                </a:effectLst>
              </a:rPr>
            </a:br>
            <a:r>
              <a:rPr lang="zh-TW" altLang="en-US" sz="2700" dirty="0">
                <a:effectLst>
                  <a:outerShdw blurRad="38100" dist="38100" dir="2700000" algn="tl">
                    <a:srgbClr val="000000">
                      <a:alpha val="43137"/>
                    </a:srgbClr>
                  </a:outerShdw>
                </a:effectLst>
              </a:rPr>
              <a:t/>
            </a:r>
            <a:br>
              <a:rPr lang="zh-TW" altLang="en-US" sz="2700" dirty="0">
                <a:effectLst>
                  <a:outerShdw blurRad="38100" dist="38100" dir="2700000" algn="tl">
                    <a:srgbClr val="000000">
                      <a:alpha val="43137"/>
                    </a:srgbClr>
                  </a:outerShdw>
                </a:effectLst>
              </a:rPr>
            </a:br>
            <a:endParaRPr lang="zh-TW" altLang="en-US" sz="2700" dirty="0">
              <a:solidFill>
                <a:srgbClr val="FFFFFF"/>
              </a:solidFill>
              <a:effectLst>
                <a:outerShdw blurRad="38100" dist="38100" dir="2700000" algn="tl">
                  <a:srgbClr val="000000">
                    <a:alpha val="43137"/>
                  </a:srgbClr>
                </a:outerShdw>
              </a:effectLst>
            </a:endParaRPr>
          </a:p>
        </p:txBody>
      </p:sp>
      <p:sp>
        <p:nvSpPr>
          <p:cNvPr id="721924" name="Text Box 4"/>
          <p:cNvSpPr txBox="1">
            <a:spLocks noChangeArrowheads="1"/>
          </p:cNvSpPr>
          <p:nvPr/>
        </p:nvSpPr>
        <p:spPr bwMode="auto">
          <a:xfrm>
            <a:off x="1187450" y="6453336"/>
            <a:ext cx="22415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800" b="0" dirty="0">
                <a:solidFill>
                  <a:srgbClr val="7FFF00"/>
                </a:solidFill>
                <a:effectLst>
                  <a:outerShdw blurRad="38100" dist="38100" dir="2700000" algn="tl">
                    <a:srgbClr val="000000"/>
                  </a:outerShdw>
                </a:effectLst>
                <a:latin typeface="+mn-ea"/>
                <a:ea typeface="+mn-ea"/>
              </a:rPr>
              <a:t>傳染病防治工作手冊</a:t>
            </a:r>
          </a:p>
        </p:txBody>
      </p:sp>
    </p:spTree>
    <p:custDataLst>
      <p:tags r:id="rId1"/>
    </p:custDataLst>
    <p:extLst>
      <p:ext uri="{BB962C8B-B14F-4D97-AF65-F5344CB8AC3E}">
        <p14:creationId xmlns="" xmlns:p14="http://schemas.microsoft.com/office/powerpoint/2010/main" val="3353345799"/>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611188" y="476250"/>
            <a:ext cx="6530975"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德國麻疹 </a:t>
            </a:r>
            <a:r>
              <a:rPr lang="en-US" altLang="zh-TW" dirty="0">
                <a:latin typeface="+mn-lt"/>
              </a:rPr>
              <a:t>(Rubella)</a:t>
            </a:r>
            <a:br>
              <a:rPr lang="en-US" altLang="zh-TW" dirty="0">
                <a:latin typeface="+mn-lt"/>
              </a:rPr>
            </a:br>
            <a:r>
              <a:rPr lang="zh-TW" altLang="zh-TW" dirty="0">
                <a:solidFill>
                  <a:schemeClr val="bg1"/>
                </a:solidFill>
              </a:rPr>
              <a:t>併發症</a:t>
            </a:r>
            <a:endParaRPr lang="zh-TW" altLang="en-US" dirty="0">
              <a:solidFill>
                <a:schemeClr val="bg1"/>
              </a:solidFill>
            </a:endParaRPr>
          </a:p>
        </p:txBody>
      </p:sp>
      <p:sp>
        <p:nvSpPr>
          <p:cNvPr id="136195" name="Rectangle 3"/>
          <p:cNvSpPr>
            <a:spLocks noGrp="1" noChangeArrowheads="1"/>
          </p:cNvSpPr>
          <p:nvPr>
            <p:ph type="body" idx="1"/>
          </p:nvPr>
        </p:nvSpPr>
        <p:spPr>
          <a:xfrm>
            <a:off x="827088" y="1773238"/>
            <a:ext cx="7672387" cy="44196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10000"/>
              </a:lnSpc>
              <a:spcBef>
                <a:spcPct val="15000"/>
              </a:spcBef>
              <a:spcAft>
                <a:spcPct val="15000"/>
              </a:spcAft>
              <a:buFont typeface="Wingdings" pitchFamily="2" charset="2"/>
              <a:buChar char="l"/>
            </a:pPr>
            <a:r>
              <a:rPr lang="zh-TW" altLang="en-US" sz="3600" dirty="0" smtClean="0">
                <a:solidFill>
                  <a:schemeClr val="bg1"/>
                </a:solidFill>
              </a:rPr>
              <a:t>關節炎：</a:t>
            </a:r>
            <a:r>
              <a:rPr lang="zh-TW" altLang="zh-TW" sz="3600" dirty="0" smtClean="0">
                <a:solidFill>
                  <a:schemeClr val="bg1"/>
                </a:solidFill>
              </a:rPr>
              <a:t>年紀</a:t>
            </a:r>
            <a:r>
              <a:rPr lang="zh-TW" altLang="zh-TW" sz="3600" dirty="0">
                <a:solidFill>
                  <a:schemeClr val="bg1"/>
                </a:solidFill>
              </a:rPr>
              <a:t>較大的女性容易發生</a:t>
            </a:r>
          </a:p>
          <a:p>
            <a:pPr>
              <a:lnSpc>
                <a:spcPct val="110000"/>
              </a:lnSpc>
              <a:spcBef>
                <a:spcPct val="15000"/>
              </a:spcBef>
              <a:spcAft>
                <a:spcPct val="15000"/>
              </a:spcAft>
              <a:buFont typeface="Wingdings" pitchFamily="2" charset="2"/>
              <a:buChar char="l"/>
            </a:pPr>
            <a:r>
              <a:rPr lang="zh-TW" altLang="en-US" sz="3600" dirty="0" smtClean="0">
                <a:solidFill>
                  <a:schemeClr val="bg1"/>
                </a:solidFill>
              </a:rPr>
              <a:t>神經炎：</a:t>
            </a:r>
            <a:r>
              <a:rPr lang="zh-TW" altLang="zh-TW" sz="3600" dirty="0" smtClean="0">
                <a:solidFill>
                  <a:schemeClr val="bg1"/>
                </a:solidFill>
              </a:rPr>
              <a:t>偶</a:t>
            </a:r>
            <a:r>
              <a:rPr lang="zh-TW" altLang="zh-TW" sz="3600" dirty="0">
                <a:solidFill>
                  <a:schemeClr val="bg1"/>
                </a:solidFill>
              </a:rPr>
              <a:t>而發生</a:t>
            </a:r>
          </a:p>
          <a:p>
            <a:pPr>
              <a:lnSpc>
                <a:spcPct val="110000"/>
              </a:lnSpc>
              <a:spcBef>
                <a:spcPct val="15000"/>
              </a:spcBef>
              <a:spcAft>
                <a:spcPct val="15000"/>
              </a:spcAft>
              <a:buFont typeface="Wingdings" pitchFamily="2" charset="2"/>
              <a:buChar char="l"/>
            </a:pPr>
            <a:r>
              <a:rPr lang="zh-TW" altLang="en-US" sz="3600" dirty="0" smtClean="0">
                <a:solidFill>
                  <a:schemeClr val="bg1"/>
                </a:solidFill>
              </a:rPr>
              <a:t>腦炎：</a:t>
            </a:r>
            <a:r>
              <a:rPr lang="en-US" altLang="zh-TW" sz="3600" dirty="0" smtClean="0">
                <a:solidFill>
                  <a:schemeClr val="bg1"/>
                </a:solidFill>
                <a:latin typeface="+mn-lt"/>
              </a:rPr>
              <a:t>1/6000</a:t>
            </a:r>
            <a:endParaRPr lang="en-US" altLang="zh-TW" sz="3600" dirty="0">
              <a:solidFill>
                <a:schemeClr val="bg1"/>
              </a:solidFill>
              <a:latin typeface="+mn-lt"/>
            </a:endParaRPr>
          </a:p>
          <a:p>
            <a:pPr>
              <a:lnSpc>
                <a:spcPct val="110000"/>
              </a:lnSpc>
              <a:spcBef>
                <a:spcPct val="15000"/>
              </a:spcBef>
              <a:spcAft>
                <a:spcPct val="15000"/>
              </a:spcAft>
              <a:buFont typeface="Wingdings" pitchFamily="2" charset="2"/>
              <a:buChar char="l"/>
            </a:pPr>
            <a:r>
              <a:rPr lang="zh-TW" altLang="en-US" sz="3600" dirty="0" smtClean="0">
                <a:solidFill>
                  <a:schemeClr val="bg1"/>
                </a:solidFill>
              </a:rPr>
              <a:t>血小板低下：</a:t>
            </a:r>
            <a:r>
              <a:rPr lang="zh-TW" altLang="zh-TW" sz="3600" dirty="0" smtClean="0">
                <a:solidFill>
                  <a:schemeClr val="bg1"/>
                </a:solidFill>
              </a:rPr>
              <a:t>少見</a:t>
            </a:r>
            <a:endParaRPr lang="zh-TW" altLang="zh-TW" sz="3600" dirty="0">
              <a:solidFill>
                <a:schemeClr val="bg1"/>
              </a:solidFill>
            </a:endParaRPr>
          </a:p>
          <a:p>
            <a:pPr>
              <a:lnSpc>
                <a:spcPct val="110000"/>
              </a:lnSpc>
              <a:spcBef>
                <a:spcPct val="15000"/>
              </a:spcBef>
              <a:spcAft>
                <a:spcPct val="15000"/>
              </a:spcAft>
              <a:buFont typeface="Wingdings" pitchFamily="2" charset="2"/>
              <a:buChar char="l"/>
            </a:pPr>
            <a:r>
              <a:rPr lang="zh-TW" altLang="en-US" sz="3600" b="1" dirty="0" smtClean="0"/>
              <a:t>先天性德國麻疹症候群</a:t>
            </a:r>
            <a:r>
              <a:rPr lang="zh-TW" altLang="en-US" sz="3600" dirty="0" smtClean="0"/>
              <a:t>：</a:t>
            </a:r>
            <a:r>
              <a:rPr lang="zh-TW" altLang="en-US" sz="3600" dirty="0">
                <a:solidFill>
                  <a:schemeClr val="bg1"/>
                </a:solidFill>
              </a:rPr>
              <a:t>第一孕期</a:t>
            </a:r>
            <a:r>
              <a:rPr lang="en-US" altLang="zh-TW" sz="3600" dirty="0">
                <a:solidFill>
                  <a:schemeClr val="bg1"/>
                </a:solidFill>
                <a:latin typeface="+mn-lt"/>
              </a:rPr>
              <a:t>(1st trimester) 70%</a:t>
            </a:r>
          </a:p>
          <a:p>
            <a:pPr>
              <a:lnSpc>
                <a:spcPct val="110000"/>
              </a:lnSpc>
              <a:spcBef>
                <a:spcPct val="15000"/>
              </a:spcBef>
              <a:spcAft>
                <a:spcPct val="15000"/>
              </a:spcAft>
            </a:pPr>
            <a:endParaRPr lang="en-US" altLang="zh-TW" sz="3600" dirty="0">
              <a:solidFill>
                <a:schemeClr val="bg1"/>
              </a:solidFill>
            </a:endParaRPr>
          </a:p>
        </p:txBody>
      </p:sp>
    </p:spTree>
    <p:custDataLst>
      <p:tags r:id="rId1"/>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389403" y="270414"/>
            <a:ext cx="8239580" cy="1322598"/>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t>先天性德國麻疹症候群</a:t>
            </a:r>
            <a:r>
              <a:rPr lang="zh-TW" altLang="en-US" sz="3200" dirty="0" smtClean="0">
                <a:latin typeface="+mn-lt"/>
              </a:rPr>
              <a:t> </a:t>
            </a:r>
            <a:r>
              <a:rPr lang="en-US" altLang="zh-TW" sz="3200" dirty="0" smtClean="0">
                <a:latin typeface="+mn-lt"/>
              </a:rPr>
              <a:t>(Congenital rubella syndrome)</a:t>
            </a:r>
            <a:r>
              <a:rPr lang="en-US" altLang="zh-TW" sz="3200" dirty="0"/>
              <a:t/>
            </a:r>
            <a:br>
              <a:rPr lang="en-US" altLang="zh-TW" sz="3200" dirty="0"/>
            </a:br>
            <a:r>
              <a:rPr lang="zh-TW" altLang="en-US" sz="2600" dirty="0" smtClean="0">
                <a:solidFill>
                  <a:schemeClr val="bg1"/>
                </a:solidFill>
              </a:rPr>
              <a:t>第三類法定傳染病：</a:t>
            </a:r>
            <a:r>
              <a:rPr lang="en-US" altLang="zh-TW" sz="2600" dirty="0" smtClean="0">
                <a:solidFill>
                  <a:schemeClr val="bg1"/>
                </a:solidFill>
                <a:latin typeface="+mn-lt"/>
              </a:rPr>
              <a:t>1</a:t>
            </a:r>
            <a:r>
              <a:rPr lang="zh-TW" altLang="en-US" sz="2600" dirty="0" smtClean="0">
                <a:solidFill>
                  <a:schemeClr val="bg1"/>
                </a:solidFill>
              </a:rPr>
              <a:t>週內通報</a:t>
            </a:r>
            <a:endParaRPr lang="zh-TW" altLang="en-US" sz="2600" dirty="0">
              <a:solidFill>
                <a:schemeClr val="bg1"/>
              </a:solidFill>
            </a:endParaRPr>
          </a:p>
        </p:txBody>
      </p:sp>
      <p:sp>
        <p:nvSpPr>
          <p:cNvPr id="721923" name="Rectangle 3"/>
          <p:cNvSpPr>
            <a:spLocks noGrp="1" noChangeArrowheads="1"/>
          </p:cNvSpPr>
          <p:nvPr>
            <p:ph type="body" idx="1"/>
          </p:nvPr>
        </p:nvSpPr>
        <p:spPr>
          <a:xfrm>
            <a:off x="389402" y="1777678"/>
            <a:ext cx="8137276" cy="4896966"/>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05000"/>
              </a:lnSpc>
              <a:spcBef>
                <a:spcPts val="0"/>
              </a:spcBef>
              <a:spcAft>
                <a:spcPct val="5000"/>
              </a:spcAft>
              <a:buFont typeface="Wingdings" pitchFamily="2" charset="2"/>
              <a:buChar char="l"/>
            </a:pPr>
            <a:r>
              <a:rPr lang="zh-TW" altLang="en-US" sz="2700" b="1" dirty="0" smtClean="0">
                <a:solidFill>
                  <a:srgbClr val="FAFD00"/>
                </a:solidFill>
                <a:effectLst>
                  <a:outerShdw blurRad="38100" dist="38100" dir="2700000" algn="tl">
                    <a:srgbClr val="000000">
                      <a:alpha val="43137"/>
                    </a:srgbClr>
                  </a:outerShdw>
                </a:effectLst>
              </a:rPr>
              <a:t>臨床病例：</a:t>
            </a:r>
            <a:endParaRPr lang="zh-TW" altLang="en-US" sz="2700" dirty="0">
              <a:solidFill>
                <a:srgbClr val="FFFFFF"/>
              </a:solidFill>
              <a:effectLst>
                <a:outerShdw blurRad="38100" dist="38100" dir="2700000" algn="tl">
                  <a:srgbClr val="000000">
                    <a:alpha val="43137"/>
                  </a:srgbClr>
                </a:outerShdw>
              </a:effectLst>
            </a:endParaRPr>
          </a:p>
          <a:p>
            <a:pPr lvl="1">
              <a:lnSpc>
                <a:spcPct val="105000"/>
              </a:lnSpc>
              <a:spcBef>
                <a:spcPts val="0"/>
              </a:spcBef>
              <a:spcAft>
                <a:spcPct val="5000"/>
              </a:spcAft>
              <a:buFont typeface="Arial" pitchFamily="34" charset="0"/>
              <a:buChar char="•"/>
            </a:pPr>
            <a:r>
              <a:rPr lang="zh-TW" altLang="en-US" sz="2700" dirty="0" smtClean="0">
                <a:solidFill>
                  <a:srgbClr val="FFFFFF"/>
                </a:solidFill>
                <a:effectLst>
                  <a:outerShdw blurRad="38100" dist="38100" dir="2700000" algn="tl">
                    <a:srgbClr val="000000">
                      <a:alpha val="43137"/>
                    </a:srgbClr>
                  </a:outerShdw>
                </a:effectLst>
              </a:rPr>
              <a:t>胎兒</a:t>
            </a:r>
            <a:r>
              <a:rPr lang="zh-TW" altLang="en-US" sz="2700" dirty="0">
                <a:solidFill>
                  <a:srgbClr val="FFFFFF"/>
                </a:solidFill>
                <a:effectLst>
                  <a:outerShdw blurRad="38100" dist="38100" dir="2700000" algn="tl">
                    <a:srgbClr val="000000">
                      <a:alpha val="43137"/>
                    </a:srgbClr>
                  </a:outerShdw>
                </a:effectLst>
              </a:rPr>
              <a:t>期於子宮內感染德國麻疹，而</a:t>
            </a:r>
            <a:r>
              <a:rPr lang="zh-TW" altLang="en-US" sz="2700" dirty="0" smtClean="0">
                <a:solidFill>
                  <a:srgbClr val="FFFFFF"/>
                </a:solidFill>
                <a:effectLst>
                  <a:outerShdw blurRad="38100" dist="38100" dir="2700000" algn="tl">
                    <a:srgbClr val="000000">
                      <a:alpha val="43137"/>
                    </a:srgbClr>
                  </a:outerShdw>
                </a:effectLst>
              </a:rPr>
              <a:t>導致</a:t>
            </a:r>
            <a:r>
              <a:rPr lang="zh-TW" altLang="en-US" sz="2700" dirty="0">
                <a:solidFill>
                  <a:srgbClr val="FFFFFF"/>
                </a:solidFill>
                <a:effectLst>
                  <a:outerShdw blurRad="38100" dist="38100" dir="2700000" algn="tl">
                    <a:srgbClr val="000000">
                      <a:alpha val="43137"/>
                    </a:srgbClr>
                  </a:outerShdw>
                </a:effectLst>
              </a:rPr>
              <a:t>新生兒出現第一項之任何一種</a:t>
            </a:r>
            <a:r>
              <a:rPr lang="zh-TW" altLang="en-US" sz="2700" dirty="0" smtClean="0">
                <a:solidFill>
                  <a:srgbClr val="FFFFFF"/>
                </a:solidFill>
                <a:effectLst>
                  <a:outerShdw blurRad="38100" dist="38100" dir="2700000" algn="tl">
                    <a:srgbClr val="000000">
                      <a:alpha val="43137"/>
                    </a:srgbClr>
                  </a:outerShdw>
                </a:effectLst>
              </a:rPr>
              <a:t>缺陷外</a:t>
            </a:r>
            <a:r>
              <a:rPr lang="zh-TW" altLang="en-US" sz="2700" dirty="0">
                <a:solidFill>
                  <a:srgbClr val="FFFFFF"/>
                </a:solidFill>
                <a:effectLst>
                  <a:outerShdw blurRad="38100" dist="38100" dir="2700000" algn="tl">
                    <a:srgbClr val="000000">
                      <a:alpha val="43137"/>
                    </a:srgbClr>
                  </a:outerShdw>
                </a:effectLst>
              </a:rPr>
              <a:t>，還要有第二項之任何一種</a:t>
            </a:r>
            <a:r>
              <a:rPr lang="zh-TW" altLang="en-US" sz="2700" dirty="0" smtClean="0">
                <a:solidFill>
                  <a:srgbClr val="FFFFFF"/>
                </a:solidFill>
                <a:effectLst>
                  <a:outerShdw blurRad="38100" dist="38100" dir="2700000" algn="tl">
                    <a:srgbClr val="000000">
                      <a:alpha val="43137"/>
                    </a:srgbClr>
                  </a:outerShdw>
                </a:effectLst>
              </a:rPr>
              <a:t>缺陷</a:t>
            </a:r>
            <a:endParaRPr lang="en-US" altLang="zh-TW" sz="2700" dirty="0" smtClean="0">
              <a:solidFill>
                <a:srgbClr val="FFFFFF"/>
              </a:solidFill>
              <a:effectLst>
                <a:outerShdw blurRad="38100" dist="38100" dir="2700000" algn="tl">
                  <a:srgbClr val="000000">
                    <a:alpha val="43137"/>
                  </a:srgbClr>
                </a:outerShdw>
              </a:effectLst>
            </a:endParaRPr>
          </a:p>
          <a:p>
            <a:pPr lvl="2">
              <a:lnSpc>
                <a:spcPct val="105000"/>
              </a:lnSpc>
              <a:spcBef>
                <a:spcPts val="0"/>
              </a:spcBef>
              <a:spcAft>
                <a:spcPct val="5000"/>
              </a:spcAft>
              <a:buFont typeface="Wingdings" pitchFamily="2" charset="2"/>
              <a:buChar char="p"/>
            </a:pPr>
            <a:r>
              <a:rPr lang="zh-TW" altLang="en-US" sz="2700" dirty="0" smtClean="0">
                <a:solidFill>
                  <a:srgbClr val="FFFFFF"/>
                </a:solidFill>
                <a:effectLst>
                  <a:outerShdw blurRad="38100" dist="38100" dir="2700000" algn="tl">
                    <a:srgbClr val="000000">
                      <a:alpha val="43137"/>
                    </a:srgbClr>
                  </a:outerShdw>
                </a:effectLst>
              </a:rPr>
              <a:t>先天性</a:t>
            </a:r>
            <a:r>
              <a:rPr lang="zh-TW" altLang="en-US" sz="2700" dirty="0">
                <a:solidFill>
                  <a:srgbClr val="FFFFFF"/>
                </a:solidFill>
                <a:effectLst>
                  <a:outerShdw blurRad="38100" dist="38100" dir="2700000" algn="tl">
                    <a:srgbClr val="000000">
                      <a:alpha val="43137"/>
                    </a:srgbClr>
                  </a:outerShdw>
                </a:effectLst>
              </a:rPr>
              <a:t>白內障、先天性青光眼、色素</a:t>
            </a:r>
            <a:r>
              <a:rPr lang="zh-TW" altLang="en-US" sz="2700" dirty="0" smtClean="0">
                <a:solidFill>
                  <a:srgbClr val="FFFFFF"/>
                </a:solidFill>
                <a:effectLst>
                  <a:outerShdw blurRad="38100" dist="38100" dir="2700000" algn="tl">
                    <a:srgbClr val="000000">
                      <a:alpha val="43137"/>
                    </a:srgbClr>
                  </a:outerShdw>
                </a:effectLst>
              </a:rPr>
              <a:t>性視網膜</a:t>
            </a:r>
            <a:r>
              <a:rPr lang="zh-TW" altLang="en-US" sz="2700" dirty="0">
                <a:solidFill>
                  <a:srgbClr val="FFFFFF"/>
                </a:solidFill>
                <a:effectLst>
                  <a:outerShdw blurRad="38100" dist="38100" dir="2700000" algn="tl">
                    <a:srgbClr val="000000">
                      <a:alpha val="43137"/>
                    </a:srgbClr>
                  </a:outerShdw>
                </a:effectLst>
              </a:rPr>
              <a:t>病變、失聰、先天性心臟病</a:t>
            </a:r>
            <a:r>
              <a:rPr lang="en-US" altLang="zh-TW" sz="2700" dirty="0">
                <a:solidFill>
                  <a:srgbClr val="FFFFFF"/>
                </a:solidFill>
                <a:effectLst>
                  <a:outerShdw blurRad="38100" dist="38100" dir="2700000" algn="tl">
                    <a:srgbClr val="000000">
                      <a:alpha val="43137"/>
                    </a:srgbClr>
                  </a:outerShdw>
                </a:effectLst>
              </a:rPr>
              <a:t>(</a:t>
            </a:r>
            <a:r>
              <a:rPr lang="zh-TW" altLang="en-US" sz="2700" dirty="0">
                <a:solidFill>
                  <a:srgbClr val="FFFFFF"/>
                </a:solidFill>
                <a:effectLst>
                  <a:outerShdw blurRad="38100" dist="38100" dir="2700000" algn="tl">
                    <a:srgbClr val="000000">
                      <a:alpha val="43137"/>
                    </a:srgbClr>
                  </a:outerShdw>
                </a:effectLst>
              </a:rPr>
              <a:t>常見</a:t>
            </a:r>
            <a:r>
              <a:rPr lang="zh-TW" altLang="en-US" sz="2700" dirty="0" smtClean="0">
                <a:solidFill>
                  <a:srgbClr val="FFFFFF"/>
                </a:solidFill>
                <a:effectLst>
                  <a:outerShdw blurRad="38100" dist="38100" dir="2700000" algn="tl">
                    <a:srgbClr val="000000">
                      <a:alpha val="43137"/>
                    </a:srgbClr>
                  </a:outerShdw>
                </a:effectLst>
              </a:rPr>
              <a:t>：開放</a:t>
            </a:r>
            <a:r>
              <a:rPr lang="zh-TW" altLang="en-US" sz="2700" dirty="0">
                <a:solidFill>
                  <a:srgbClr val="FFFFFF"/>
                </a:solidFill>
                <a:effectLst>
                  <a:outerShdw blurRad="38100" dist="38100" dir="2700000" algn="tl">
                    <a:srgbClr val="000000">
                      <a:alpha val="43137"/>
                    </a:srgbClr>
                  </a:outerShdw>
                </a:effectLst>
              </a:rPr>
              <a:t>性心臟導管、週邊肺動脈狹窄</a:t>
            </a:r>
            <a:r>
              <a:rPr lang="en-US" altLang="zh-TW" sz="2700" dirty="0">
                <a:solidFill>
                  <a:srgbClr val="FFFFFF"/>
                </a:solidFill>
                <a:effectLst>
                  <a:outerShdw blurRad="38100" dist="38100" dir="2700000" algn="tl">
                    <a:srgbClr val="000000">
                      <a:alpha val="43137"/>
                    </a:srgbClr>
                  </a:outerShdw>
                </a:effectLst>
              </a:rPr>
              <a:t>)</a:t>
            </a:r>
          </a:p>
          <a:p>
            <a:pPr lvl="2">
              <a:lnSpc>
                <a:spcPct val="105000"/>
              </a:lnSpc>
              <a:spcBef>
                <a:spcPts val="0"/>
              </a:spcBef>
              <a:spcAft>
                <a:spcPct val="5000"/>
              </a:spcAft>
              <a:buFont typeface="Wingdings" pitchFamily="2" charset="2"/>
              <a:buChar char="p"/>
            </a:pPr>
            <a:r>
              <a:rPr lang="zh-TW" altLang="en-US" sz="2700" dirty="0" smtClean="0">
                <a:solidFill>
                  <a:srgbClr val="FFFFFF"/>
                </a:solidFill>
                <a:effectLst>
                  <a:outerShdw blurRad="38100" dist="38100" dir="2700000" algn="tl">
                    <a:srgbClr val="000000">
                      <a:alpha val="43137"/>
                    </a:srgbClr>
                  </a:outerShdw>
                </a:effectLst>
              </a:rPr>
              <a:t>紫</a:t>
            </a:r>
            <a:r>
              <a:rPr lang="zh-TW" altLang="en-US" sz="2700" dirty="0">
                <a:solidFill>
                  <a:srgbClr val="FFFFFF"/>
                </a:solidFill>
                <a:effectLst>
                  <a:outerShdw blurRad="38100" dist="38100" dir="2700000" algn="tl">
                    <a:srgbClr val="000000">
                      <a:alpha val="43137"/>
                    </a:srgbClr>
                  </a:outerShdw>
                </a:effectLst>
              </a:rPr>
              <a:t>斑症、閉塞性黃疸</a:t>
            </a:r>
            <a:r>
              <a:rPr lang="en-US" altLang="zh-TW" sz="2700" dirty="0">
                <a:solidFill>
                  <a:srgbClr val="FFFFFF"/>
                </a:solidFill>
                <a:effectLst>
                  <a:outerShdw blurRad="38100" dist="38100" dir="2700000" algn="tl">
                    <a:srgbClr val="000000">
                      <a:alpha val="43137"/>
                    </a:srgbClr>
                  </a:outerShdw>
                </a:effectLst>
              </a:rPr>
              <a:t>(</a:t>
            </a:r>
            <a:r>
              <a:rPr lang="en-US" altLang="zh-TW" sz="2700" dirty="0">
                <a:solidFill>
                  <a:srgbClr val="FFFFFF"/>
                </a:solidFill>
                <a:effectLst>
                  <a:outerShdw blurRad="38100" dist="38100" dir="2700000" algn="tl">
                    <a:srgbClr val="000000">
                      <a:alpha val="43137"/>
                    </a:srgbClr>
                  </a:outerShdw>
                </a:effectLst>
                <a:latin typeface="+mn-lt"/>
              </a:rPr>
              <a:t>24</a:t>
            </a:r>
            <a:r>
              <a:rPr lang="zh-TW" altLang="en-US" sz="2700" dirty="0">
                <a:solidFill>
                  <a:srgbClr val="FFFFFF"/>
                </a:solidFill>
                <a:effectLst>
                  <a:outerShdw blurRad="38100" dist="38100" dir="2700000" algn="tl">
                    <a:srgbClr val="000000">
                      <a:alpha val="43137"/>
                    </a:srgbClr>
                  </a:outerShdw>
                </a:effectLst>
              </a:rPr>
              <a:t>小時內發生</a:t>
            </a:r>
            <a:r>
              <a:rPr lang="en-US" altLang="zh-TW" sz="2700" dirty="0">
                <a:solidFill>
                  <a:srgbClr val="FFFFFF"/>
                </a:solidFill>
                <a:effectLst>
                  <a:outerShdw blurRad="38100" dist="38100" dir="2700000" algn="tl">
                    <a:srgbClr val="000000">
                      <a:alpha val="43137"/>
                    </a:srgbClr>
                  </a:outerShdw>
                </a:effectLst>
              </a:rPr>
              <a:t>)</a:t>
            </a:r>
            <a:r>
              <a:rPr lang="zh-TW" altLang="en-US" sz="2700" dirty="0">
                <a:solidFill>
                  <a:srgbClr val="FFFFFF"/>
                </a:solidFill>
                <a:effectLst>
                  <a:outerShdw blurRad="38100" dist="38100" dir="2700000" algn="tl">
                    <a:srgbClr val="000000">
                      <a:alpha val="43137"/>
                    </a:srgbClr>
                  </a:outerShdw>
                </a:effectLst>
              </a:rPr>
              <a:t>、</a:t>
            </a:r>
            <a:r>
              <a:rPr lang="zh-TW" altLang="en-US" sz="2700" dirty="0" smtClean="0">
                <a:solidFill>
                  <a:srgbClr val="FFFFFF"/>
                </a:solidFill>
                <a:effectLst>
                  <a:outerShdw blurRad="38100" dist="38100" dir="2700000" algn="tl">
                    <a:srgbClr val="000000">
                      <a:alpha val="43137"/>
                    </a:srgbClr>
                  </a:outerShdw>
                </a:effectLst>
              </a:rPr>
              <a:t>脾腫大</a:t>
            </a:r>
            <a:r>
              <a:rPr lang="zh-TW" altLang="en-US" sz="2700" dirty="0">
                <a:solidFill>
                  <a:srgbClr val="FFFFFF"/>
                </a:solidFill>
                <a:effectLst>
                  <a:outerShdw blurRad="38100" dist="38100" dir="2700000" algn="tl">
                    <a:srgbClr val="000000">
                      <a:alpha val="43137"/>
                    </a:srgbClr>
                  </a:outerShdw>
                </a:effectLst>
              </a:rPr>
              <a:t>、小腦症、心智發育遲緩、腦膜</a:t>
            </a:r>
            <a:r>
              <a:rPr lang="zh-TW" altLang="en-US" sz="2700" dirty="0" smtClean="0">
                <a:solidFill>
                  <a:srgbClr val="FFFFFF"/>
                </a:solidFill>
                <a:effectLst>
                  <a:outerShdw blurRad="38100" dist="38100" dir="2700000" algn="tl">
                    <a:srgbClr val="000000">
                      <a:alpha val="43137"/>
                    </a:srgbClr>
                  </a:outerShdw>
                </a:effectLst>
              </a:rPr>
              <a:t>腦炎</a:t>
            </a:r>
            <a:r>
              <a:rPr lang="zh-TW" altLang="en-US" sz="2700" dirty="0">
                <a:solidFill>
                  <a:srgbClr val="FFFFFF"/>
                </a:solidFill>
                <a:effectLst>
                  <a:outerShdw blurRad="38100" dist="38100" dir="2700000" algn="tl">
                    <a:srgbClr val="000000">
                      <a:alpha val="43137"/>
                    </a:srgbClr>
                  </a:outerShdw>
                </a:effectLst>
              </a:rPr>
              <a:t>或長骨放射線透度異</a:t>
            </a:r>
            <a:r>
              <a:rPr lang="zh-TW" altLang="en-US" sz="2700" dirty="0" smtClean="0">
                <a:solidFill>
                  <a:srgbClr val="FFFFFF"/>
                </a:solidFill>
                <a:effectLst>
                  <a:outerShdw blurRad="38100" dist="38100" dir="2700000" algn="tl">
                    <a:srgbClr val="000000">
                      <a:alpha val="43137"/>
                    </a:srgbClr>
                  </a:outerShdw>
                </a:effectLst>
              </a:rPr>
              <a:t>常</a:t>
            </a:r>
            <a:r>
              <a:rPr lang="zh-TW" altLang="en-US" sz="2700" dirty="0" smtClean="0">
                <a:effectLst>
                  <a:outerShdw blurRad="38100" dist="38100" dir="2700000" algn="tl">
                    <a:srgbClr val="000000">
                      <a:alpha val="43137"/>
                    </a:srgbClr>
                  </a:outerShdw>
                </a:effectLst>
              </a:rPr>
              <a:t/>
            </a:r>
            <a:br>
              <a:rPr lang="zh-TW" altLang="en-US" sz="2700" dirty="0" smtClean="0">
                <a:effectLst>
                  <a:outerShdw blurRad="38100" dist="38100" dir="2700000" algn="tl">
                    <a:srgbClr val="000000">
                      <a:alpha val="43137"/>
                    </a:srgbClr>
                  </a:outerShdw>
                </a:effectLst>
              </a:rPr>
            </a:br>
            <a:endParaRPr lang="zh-TW" altLang="en-US" sz="2700" dirty="0">
              <a:solidFill>
                <a:srgbClr val="FFFFFF"/>
              </a:solidFill>
              <a:effectLst>
                <a:outerShdw blurRad="38100" dist="38100" dir="2700000" algn="tl">
                  <a:srgbClr val="000000">
                    <a:alpha val="43137"/>
                  </a:srgbClr>
                </a:outerShdw>
              </a:effectLst>
            </a:endParaRPr>
          </a:p>
        </p:txBody>
      </p:sp>
      <p:sp>
        <p:nvSpPr>
          <p:cNvPr id="721924" name="Text Box 4"/>
          <p:cNvSpPr txBox="1">
            <a:spLocks noChangeArrowheads="1"/>
          </p:cNvSpPr>
          <p:nvPr/>
        </p:nvSpPr>
        <p:spPr bwMode="auto">
          <a:xfrm>
            <a:off x="755576" y="6381328"/>
            <a:ext cx="2262158"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8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8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342632847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323528" y="188640"/>
            <a:ext cx="8640960"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t>德國麻疹與先天性德國麻疹症候群確定病例</a:t>
            </a:r>
            <a:r>
              <a:rPr lang="en-US" altLang="zh-TW" sz="3600" dirty="0"/>
              <a:t/>
            </a:r>
            <a:br>
              <a:rPr lang="en-US" altLang="zh-TW" sz="3600" dirty="0"/>
            </a:br>
            <a:r>
              <a:rPr lang="zh-TW" altLang="en-US" sz="3200" dirty="0">
                <a:solidFill>
                  <a:schemeClr val="bg1"/>
                </a:solidFill>
              </a:rPr>
              <a:t>台灣，</a:t>
            </a:r>
            <a:r>
              <a:rPr lang="en-US" altLang="zh-TW" sz="3200" dirty="0" smtClean="0">
                <a:solidFill>
                  <a:schemeClr val="bg1"/>
                </a:solidFill>
                <a:latin typeface="+mn-lt"/>
              </a:rPr>
              <a:t>1990-2012</a:t>
            </a:r>
            <a:endParaRPr lang="zh-TW" altLang="en-US" sz="3200" dirty="0">
              <a:solidFill>
                <a:schemeClr val="bg1"/>
              </a:solidFill>
              <a:latin typeface="+mn-lt"/>
            </a:endParaRPr>
          </a:p>
        </p:txBody>
      </p:sp>
      <p:graphicFrame>
        <p:nvGraphicFramePr>
          <p:cNvPr id="4" name="圖表 12"/>
          <p:cNvGraphicFramePr>
            <a:graphicFrameLocks/>
          </p:cNvGraphicFramePr>
          <p:nvPr>
            <p:extLst>
              <p:ext uri="{D42A27DB-BD31-4B8C-83A1-F6EECF244321}">
                <p14:modId xmlns="" xmlns:p14="http://schemas.microsoft.com/office/powerpoint/2010/main" val="4031948333"/>
              </p:ext>
            </p:extLst>
          </p:nvPr>
        </p:nvGraphicFramePr>
        <p:xfrm>
          <a:off x="374328" y="1319560"/>
          <a:ext cx="8446144" cy="5205784"/>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 Box 4"/>
          <p:cNvSpPr txBox="1">
            <a:spLocks noChangeArrowheads="1"/>
          </p:cNvSpPr>
          <p:nvPr/>
        </p:nvSpPr>
        <p:spPr bwMode="auto">
          <a:xfrm>
            <a:off x="755576" y="6487125"/>
            <a:ext cx="2262158"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8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8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415204991"/>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391798" y="404664"/>
            <a:ext cx="8640960"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德國麻疹確定病例年齡</a:t>
            </a:r>
            <a:r>
              <a:rPr lang="en-US" altLang="zh-TW" dirty="0"/>
              <a:t/>
            </a:r>
            <a:br>
              <a:rPr lang="en-US" altLang="zh-TW" dirty="0"/>
            </a:br>
            <a:r>
              <a:rPr lang="zh-TW" altLang="en-US" sz="3200" dirty="0">
                <a:solidFill>
                  <a:schemeClr val="bg1"/>
                </a:solidFill>
              </a:rPr>
              <a:t>台灣，</a:t>
            </a:r>
            <a:r>
              <a:rPr lang="en-US" altLang="zh-TW" sz="3200" dirty="0" smtClean="0">
                <a:solidFill>
                  <a:schemeClr val="bg1"/>
                </a:solidFill>
                <a:latin typeface="+mn-lt"/>
              </a:rPr>
              <a:t>1990-2012</a:t>
            </a:r>
            <a:endParaRPr lang="zh-TW" altLang="en-US" sz="3200" dirty="0">
              <a:solidFill>
                <a:schemeClr val="bg1"/>
              </a:solidFill>
              <a:latin typeface="+mn-lt"/>
            </a:endParaRPr>
          </a:p>
        </p:txBody>
      </p:sp>
      <p:sp>
        <p:nvSpPr>
          <p:cNvPr id="5" name="Text Box 4"/>
          <p:cNvSpPr txBox="1">
            <a:spLocks noChangeArrowheads="1"/>
          </p:cNvSpPr>
          <p:nvPr/>
        </p:nvSpPr>
        <p:spPr bwMode="auto">
          <a:xfrm>
            <a:off x="755576" y="6487125"/>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459365" y="1685096"/>
            <a:ext cx="8505825" cy="4457700"/>
          </a:xfrm>
          <a:prstGeom prst="rect">
            <a:avLst/>
          </a:prstGeom>
        </p:spPr>
      </p:pic>
    </p:spTree>
    <p:custDataLst>
      <p:tags r:id="rId1"/>
    </p:custDataLst>
    <p:extLst>
      <p:ext uri="{BB962C8B-B14F-4D97-AF65-F5344CB8AC3E}">
        <p14:creationId xmlns="" xmlns:p14="http://schemas.microsoft.com/office/powerpoint/2010/main" val="919630398"/>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3186" name="Rectangle 2"/>
          <p:cNvSpPr>
            <a:spLocks noGrp="1" noChangeArrowheads="1"/>
          </p:cNvSpPr>
          <p:nvPr>
            <p:ph type="title"/>
          </p:nvPr>
        </p:nvSpPr>
        <p:spPr>
          <a:xfrm>
            <a:off x="755576" y="260648"/>
            <a:ext cx="6916738" cy="914400"/>
          </a:xfrm>
        </p:spPr>
        <p:txBody>
          <a:bodyPr/>
          <a:lstStyle/>
          <a:p>
            <a:r>
              <a:rPr lang="zh-TW" altLang="en-US" sz="3600" dirty="0" smtClean="0"/>
              <a:t>德國麻疹感染</a:t>
            </a:r>
            <a:r>
              <a:rPr lang="zh-TW" altLang="en-US" sz="3600" dirty="0"/>
              <a:t>地區</a:t>
            </a:r>
            <a:br>
              <a:rPr lang="zh-TW" altLang="en-US" sz="3600" dirty="0"/>
            </a:br>
            <a:r>
              <a:rPr lang="en-US" altLang="zh-TW" sz="3200" dirty="0" smtClean="0">
                <a:solidFill>
                  <a:schemeClr val="bg1"/>
                </a:solidFill>
                <a:latin typeface="+mn-lt"/>
              </a:rPr>
              <a:t>2007-2011, N=190</a:t>
            </a:r>
            <a:endParaRPr lang="en-US" altLang="zh-TW" sz="3200" dirty="0">
              <a:solidFill>
                <a:schemeClr val="bg1"/>
              </a:solidFill>
              <a:latin typeface="+mn-lt"/>
            </a:endParaRPr>
          </a:p>
        </p:txBody>
      </p:sp>
      <p:graphicFrame>
        <p:nvGraphicFramePr>
          <p:cNvPr id="2" name="Object 3"/>
          <p:cNvGraphicFramePr>
            <a:graphicFrameLocks/>
          </p:cNvGraphicFramePr>
          <p:nvPr>
            <p:extLst>
              <p:ext uri="{D42A27DB-BD31-4B8C-83A1-F6EECF244321}">
                <p14:modId xmlns="" xmlns:p14="http://schemas.microsoft.com/office/powerpoint/2010/main" val="3430672973"/>
              </p:ext>
            </p:extLst>
          </p:nvPr>
        </p:nvGraphicFramePr>
        <p:xfrm>
          <a:off x="50800" y="1679573"/>
          <a:ext cx="8985696" cy="4917779"/>
        </p:xfrm>
        <a:graphic>
          <a:graphicData uri="http://schemas.openxmlformats.org/drawingml/2006/chart">
            <c:chart xmlns:c="http://schemas.openxmlformats.org/drawingml/2006/chart" xmlns:r="http://schemas.openxmlformats.org/officeDocument/2006/relationships" r:id="rId4"/>
          </a:graphicData>
        </a:graphic>
      </p:graphicFrame>
      <p:sp>
        <p:nvSpPr>
          <p:cNvPr id="733188" name="Text Box 4"/>
          <p:cNvSpPr txBox="1">
            <a:spLocks noChangeArrowheads="1"/>
          </p:cNvSpPr>
          <p:nvPr/>
        </p:nvSpPr>
        <p:spPr bwMode="auto">
          <a:xfrm>
            <a:off x="350838" y="1247775"/>
            <a:ext cx="109855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dirty="0">
                <a:solidFill>
                  <a:srgbClr val="FAFD00"/>
                </a:solidFill>
                <a:effectLst>
                  <a:outerShdw blurRad="38100" dist="38100" dir="2700000" algn="tl">
                    <a:srgbClr val="000000"/>
                  </a:outerShdw>
                </a:effectLst>
                <a:latin typeface="+mn-ea"/>
                <a:ea typeface="+mn-ea"/>
              </a:rPr>
              <a:t>病例數</a:t>
            </a:r>
          </a:p>
        </p:txBody>
      </p:sp>
      <p:sp>
        <p:nvSpPr>
          <p:cNvPr id="733189" name="Text Box 5"/>
          <p:cNvSpPr txBox="1">
            <a:spLocks noChangeArrowheads="1"/>
          </p:cNvSpPr>
          <p:nvPr/>
        </p:nvSpPr>
        <p:spPr bwMode="auto">
          <a:xfrm>
            <a:off x="4140200" y="5972175"/>
            <a:ext cx="697627" cy="4001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000" dirty="0">
                <a:solidFill>
                  <a:srgbClr val="FAFD00"/>
                </a:solidFill>
                <a:effectLst>
                  <a:outerShdw blurRad="38100" dist="38100" dir="2700000" algn="tl">
                    <a:srgbClr val="000000"/>
                  </a:outerShdw>
                </a:effectLst>
                <a:latin typeface="+mn-ea"/>
                <a:ea typeface="+mn-ea"/>
              </a:rPr>
              <a:t>國家</a:t>
            </a:r>
          </a:p>
        </p:txBody>
      </p:sp>
      <p:sp>
        <p:nvSpPr>
          <p:cNvPr id="7" name="PPTShape_0"/>
          <p:cNvSpPr txBox="1">
            <a:spLocks noChangeArrowheads="1"/>
          </p:cNvSpPr>
          <p:nvPr/>
        </p:nvSpPr>
        <p:spPr bwMode="auto">
          <a:xfrm>
            <a:off x="755576" y="6487125"/>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2456919795"/>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67544" y="188640"/>
            <a:ext cx="8172944"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a:t>日本德國麻疹疫情</a:t>
            </a:r>
            <a:r>
              <a:rPr lang="zh-TW" altLang="en-US" sz="3200" dirty="0" smtClean="0"/>
              <a:t>嚴重</a:t>
            </a:r>
            <a:r>
              <a:rPr lang="en-US" altLang="zh-TW" sz="3200" dirty="0" smtClean="0"/>
              <a:t/>
            </a:r>
            <a:br>
              <a:rPr lang="en-US" altLang="zh-TW" sz="3200" dirty="0" smtClean="0"/>
            </a:br>
            <a:r>
              <a:rPr lang="en-US" altLang="zh-TW" sz="2800" dirty="0" smtClean="0">
                <a:solidFill>
                  <a:schemeClr val="bg1"/>
                </a:solidFill>
                <a:latin typeface="+mn-lt"/>
              </a:rPr>
              <a:t>2013.3.25</a:t>
            </a:r>
            <a:r>
              <a:rPr lang="en-US" altLang="zh-TW" sz="2800" dirty="0" smtClean="0">
                <a:solidFill>
                  <a:schemeClr val="bg1"/>
                </a:solidFill>
              </a:rPr>
              <a:t> </a:t>
            </a:r>
            <a:r>
              <a:rPr lang="zh-TW" altLang="en-US" sz="2800" dirty="0" smtClean="0">
                <a:solidFill>
                  <a:schemeClr val="bg1"/>
                </a:solidFill>
              </a:rPr>
              <a:t>疾病管制署新聞稿</a:t>
            </a:r>
            <a:endParaRPr lang="zh-TW" altLang="en-US" sz="2000" dirty="0">
              <a:solidFill>
                <a:schemeClr val="bg1"/>
              </a:solidFill>
            </a:endParaRPr>
          </a:p>
        </p:txBody>
      </p:sp>
      <p:sp>
        <p:nvSpPr>
          <p:cNvPr id="721923" name="Rectangle 3"/>
          <p:cNvSpPr>
            <a:spLocks noGrp="1" noChangeArrowheads="1"/>
          </p:cNvSpPr>
          <p:nvPr>
            <p:ph type="body" idx="1"/>
          </p:nvPr>
        </p:nvSpPr>
        <p:spPr>
          <a:xfrm>
            <a:off x="467544" y="1196752"/>
            <a:ext cx="8213318" cy="5405884"/>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hangingPunct="1">
              <a:lnSpc>
                <a:spcPct val="105000"/>
              </a:lnSpc>
              <a:spcBef>
                <a:spcPts val="0"/>
              </a:spcBef>
              <a:spcAft>
                <a:spcPct val="5000"/>
              </a:spcAft>
            </a:pPr>
            <a:r>
              <a:rPr lang="zh-TW" altLang="en-US" dirty="0">
                <a:solidFill>
                  <a:schemeClr val="bg1"/>
                </a:solidFill>
                <a:effectLst>
                  <a:outerShdw blurRad="38100" dist="38100" dir="2700000" algn="tl">
                    <a:srgbClr val="000000">
                      <a:alpha val="43137"/>
                    </a:srgbClr>
                  </a:outerShdw>
                </a:effectLst>
              </a:rPr>
              <a:t>疾病</a:t>
            </a:r>
            <a:r>
              <a:rPr lang="zh-TW" altLang="en-US" dirty="0" smtClean="0">
                <a:solidFill>
                  <a:schemeClr val="bg1"/>
                </a:solidFill>
                <a:effectLst>
                  <a:outerShdw blurRad="38100" dist="38100" dir="2700000" algn="tl">
                    <a:srgbClr val="000000">
                      <a:alpha val="43137"/>
                    </a:srgbClr>
                  </a:outerShdw>
                </a:effectLst>
              </a:rPr>
              <a:t>管制署疫</a:t>
            </a:r>
            <a:r>
              <a:rPr lang="zh-TW" altLang="en-US" dirty="0">
                <a:solidFill>
                  <a:schemeClr val="bg1"/>
                </a:solidFill>
                <a:effectLst>
                  <a:outerShdw blurRad="38100" dist="38100" dir="2700000" algn="tl">
                    <a:srgbClr val="000000">
                      <a:alpha val="43137"/>
                    </a:srgbClr>
                  </a:outerShdw>
                </a:effectLst>
              </a:rPr>
              <a:t>情資料顯示，日本目前德國麻疹疫情嚴重，</a:t>
            </a:r>
            <a:r>
              <a:rPr lang="zh-TW" altLang="en-US" b="1" dirty="0">
                <a:effectLst>
                  <a:outerShdw blurRad="38100" dist="38100" dir="2700000" algn="tl">
                    <a:srgbClr val="000000">
                      <a:alpha val="43137"/>
                    </a:srgbClr>
                  </a:outerShdw>
                </a:effectLst>
              </a:rPr>
              <a:t>累計通報病例為去年同期的</a:t>
            </a:r>
            <a:r>
              <a:rPr lang="en-US" altLang="zh-TW" b="1" dirty="0">
                <a:effectLst>
                  <a:outerShdw blurRad="38100" dist="38100" dir="2700000" algn="tl">
                    <a:srgbClr val="000000">
                      <a:alpha val="43137"/>
                    </a:srgbClr>
                  </a:outerShdw>
                </a:effectLst>
                <a:latin typeface="+mn-lt"/>
              </a:rPr>
              <a:t>22</a:t>
            </a:r>
            <a:r>
              <a:rPr lang="zh-TW" altLang="en-US" b="1" dirty="0">
                <a:effectLst>
                  <a:outerShdw blurRad="38100" dist="38100" dir="2700000" algn="tl">
                    <a:srgbClr val="000000">
                      <a:alpha val="43137"/>
                    </a:srgbClr>
                  </a:outerShdw>
                </a:effectLst>
              </a:rPr>
              <a:t>倍。</a:t>
            </a:r>
            <a:r>
              <a:rPr lang="zh-TW" altLang="en-US" dirty="0">
                <a:solidFill>
                  <a:schemeClr val="bg1"/>
                </a:solidFill>
                <a:effectLst>
                  <a:outerShdw blurRad="38100" dist="38100" dir="2700000" algn="tl">
                    <a:srgbClr val="000000">
                      <a:alpha val="43137"/>
                    </a:srgbClr>
                  </a:outerShdw>
                </a:effectLst>
              </a:rPr>
              <a:t>因正值日本賞櫻季節，</a:t>
            </a:r>
            <a:r>
              <a:rPr lang="en-US" altLang="zh-TW" dirty="0">
                <a:solidFill>
                  <a:schemeClr val="bg1"/>
                </a:solidFill>
                <a:effectLst>
                  <a:outerShdw blurRad="38100" dist="38100" dir="2700000" algn="tl">
                    <a:srgbClr val="000000">
                      <a:alpha val="43137"/>
                    </a:srgbClr>
                  </a:outerShdw>
                </a:effectLst>
                <a:latin typeface="+mn-lt"/>
              </a:rPr>
              <a:t>4</a:t>
            </a:r>
            <a:r>
              <a:rPr lang="zh-TW" altLang="en-US" dirty="0">
                <a:solidFill>
                  <a:schemeClr val="bg1"/>
                </a:solidFill>
                <a:effectLst>
                  <a:outerShdw blurRad="38100" dist="38100" dir="2700000" algn="tl">
                    <a:srgbClr val="000000">
                      <a:alpha val="43137"/>
                    </a:srgbClr>
                  </a:outerShdw>
                </a:effectLst>
              </a:rPr>
              <a:t>月</a:t>
            </a:r>
            <a:r>
              <a:rPr lang="en-US" altLang="zh-TW" dirty="0">
                <a:solidFill>
                  <a:schemeClr val="bg1"/>
                </a:solidFill>
                <a:effectLst>
                  <a:outerShdw blurRad="38100" dist="38100" dir="2700000" algn="tl">
                    <a:srgbClr val="000000">
                      <a:alpha val="43137"/>
                    </a:srgbClr>
                  </a:outerShdw>
                </a:effectLst>
                <a:latin typeface="+mn-lt"/>
              </a:rPr>
              <a:t>4</a:t>
            </a:r>
            <a:r>
              <a:rPr lang="zh-TW" altLang="en-US" dirty="0">
                <a:solidFill>
                  <a:schemeClr val="bg1"/>
                </a:solidFill>
                <a:effectLst>
                  <a:outerShdw blurRad="38100" dist="38100" dir="2700000" algn="tl">
                    <a:srgbClr val="000000">
                      <a:alpha val="43137"/>
                    </a:srgbClr>
                  </a:outerShdw>
                </a:effectLst>
              </a:rPr>
              <a:t>日至</a:t>
            </a:r>
            <a:r>
              <a:rPr lang="en-US" altLang="zh-TW" dirty="0">
                <a:solidFill>
                  <a:schemeClr val="bg1"/>
                </a:solidFill>
                <a:effectLst>
                  <a:outerShdw blurRad="38100" dist="38100" dir="2700000" algn="tl">
                    <a:srgbClr val="000000">
                      <a:alpha val="43137"/>
                    </a:srgbClr>
                  </a:outerShdw>
                </a:effectLst>
                <a:latin typeface="+mn-lt"/>
              </a:rPr>
              <a:t>7</a:t>
            </a:r>
            <a:r>
              <a:rPr lang="zh-TW" altLang="en-US" dirty="0">
                <a:solidFill>
                  <a:schemeClr val="bg1"/>
                </a:solidFill>
                <a:effectLst>
                  <a:outerShdw blurRad="38100" dist="38100" dir="2700000" algn="tl">
                    <a:srgbClr val="000000">
                      <a:alpha val="43137"/>
                    </a:srgbClr>
                  </a:outerShdw>
                </a:effectLst>
              </a:rPr>
              <a:t>日又適逢我國春假連續假期，該局呼籲，</a:t>
            </a:r>
            <a:r>
              <a:rPr lang="en-US" altLang="zh-TW" dirty="0">
                <a:solidFill>
                  <a:schemeClr val="bg1"/>
                </a:solidFill>
                <a:effectLst>
                  <a:outerShdw blurRad="38100" dist="38100" dir="2700000" algn="tl">
                    <a:srgbClr val="000000">
                      <a:alpha val="43137"/>
                    </a:srgbClr>
                  </a:outerShdw>
                </a:effectLst>
                <a:latin typeface="+mn-lt"/>
              </a:rPr>
              <a:t>1</a:t>
            </a:r>
            <a:r>
              <a:rPr lang="zh-TW" altLang="en-US" dirty="0">
                <a:solidFill>
                  <a:schemeClr val="bg1"/>
                </a:solidFill>
                <a:effectLst>
                  <a:outerShdw blurRad="38100" dist="38100" dir="2700000" algn="tl">
                    <a:srgbClr val="000000">
                      <a:alpha val="43137"/>
                    </a:srgbClr>
                  </a:outerShdw>
                </a:effectLst>
              </a:rPr>
              <a:t>歲以下嬰兒及不具德國麻疹抗體之孕婦應避免前往德國麻疹流行地區。</a:t>
            </a:r>
          </a:p>
        </p:txBody>
      </p:sp>
      <p:sp>
        <p:nvSpPr>
          <p:cNvPr id="721924" name="Text Box 4"/>
          <p:cNvSpPr txBox="1">
            <a:spLocks noChangeArrowheads="1"/>
          </p:cNvSpPr>
          <p:nvPr/>
        </p:nvSpPr>
        <p:spPr bwMode="auto">
          <a:xfrm>
            <a:off x="827584" y="6500264"/>
            <a:ext cx="3057247"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圖片來源：日本厚生勞動省網站</a:t>
            </a:r>
            <a:endParaRPr kumimoji="0" lang="zh-TW" altLang="en-US" sz="1600" b="0" dirty="0">
              <a:solidFill>
                <a:srgbClr val="7FFF00"/>
              </a:solidFill>
              <a:effectLst>
                <a:outerShdw blurRad="38100" dist="38100" dir="2700000" algn="tl">
                  <a:srgbClr val="000000"/>
                </a:outerShdw>
              </a:effectLst>
              <a:latin typeface="+mn-ea"/>
              <a:ea typeface="+mn-ea"/>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323528" y="3274205"/>
            <a:ext cx="8715375" cy="2962275"/>
          </a:xfrm>
          <a:prstGeom prst="rect">
            <a:avLst/>
          </a:prstGeom>
        </p:spPr>
      </p:pic>
    </p:spTree>
    <p:custDataLst>
      <p:tags r:id="rId1"/>
    </p:custDataLst>
    <p:extLst>
      <p:ext uri="{BB962C8B-B14F-4D97-AF65-F5344CB8AC3E}">
        <p14:creationId xmlns="" xmlns:p14="http://schemas.microsoft.com/office/powerpoint/2010/main" val="2748678148"/>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684213" y="404813"/>
            <a:ext cx="738346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德國麻疹 </a:t>
            </a:r>
            <a:r>
              <a:rPr lang="en-US" altLang="zh-TW" dirty="0">
                <a:latin typeface="+mn-lt"/>
              </a:rPr>
              <a:t>(Rubella)  </a:t>
            </a:r>
            <a:r>
              <a:rPr lang="en-US" altLang="zh-TW" dirty="0"/>
              <a:t/>
            </a:r>
            <a:br>
              <a:rPr lang="en-US" altLang="zh-TW" dirty="0"/>
            </a:br>
            <a:r>
              <a:rPr lang="zh-TW" altLang="zh-TW" dirty="0">
                <a:solidFill>
                  <a:schemeClr val="bg1"/>
                </a:solidFill>
              </a:rPr>
              <a:t>治</a:t>
            </a:r>
            <a:r>
              <a:rPr lang="zh-TW" altLang="en-US" dirty="0">
                <a:solidFill>
                  <a:schemeClr val="bg1"/>
                </a:solidFill>
              </a:rPr>
              <a:t>療與預防</a:t>
            </a:r>
          </a:p>
        </p:txBody>
      </p:sp>
      <p:sp>
        <p:nvSpPr>
          <p:cNvPr id="171011" name="Rectangle 3"/>
          <p:cNvSpPr>
            <a:spLocks noGrp="1" noChangeArrowheads="1"/>
          </p:cNvSpPr>
          <p:nvPr>
            <p:ph type="body" idx="1"/>
          </p:nvPr>
        </p:nvSpPr>
        <p:spPr>
          <a:xfrm>
            <a:off x="684213" y="1700808"/>
            <a:ext cx="7846640" cy="48482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Aft>
                <a:spcPct val="20000"/>
              </a:spcAft>
            </a:pPr>
            <a:r>
              <a:rPr lang="en-US" altLang="zh-TW" sz="3600" dirty="0">
                <a:solidFill>
                  <a:schemeClr val="bg1"/>
                </a:solidFill>
                <a:latin typeface="+mn-lt"/>
              </a:rPr>
              <a:t>Active immunization: vaccine</a:t>
            </a:r>
          </a:p>
          <a:p>
            <a:pPr>
              <a:spcAft>
                <a:spcPct val="20000"/>
              </a:spcAft>
            </a:pPr>
            <a:r>
              <a:rPr lang="en-US" altLang="zh-TW" sz="3600" dirty="0">
                <a:solidFill>
                  <a:schemeClr val="bg1"/>
                </a:solidFill>
                <a:latin typeface="+mn-lt"/>
              </a:rPr>
              <a:t>Passive immunization: </a:t>
            </a:r>
            <a:r>
              <a:rPr lang="zh-TW" altLang="zh-TW" sz="3600" dirty="0">
                <a:solidFill>
                  <a:schemeClr val="bg1"/>
                </a:solidFill>
              </a:rPr>
              <a:t>得到感染以後</a:t>
            </a:r>
            <a:r>
              <a:rPr lang="zh-TW" altLang="zh-TW" sz="3600" dirty="0">
                <a:solidFill>
                  <a:schemeClr val="bg1"/>
                </a:solidFill>
                <a:latin typeface="+mn-lt"/>
              </a:rPr>
              <a:t>7-8</a:t>
            </a:r>
            <a:r>
              <a:rPr lang="zh-TW" altLang="zh-TW" sz="3600" dirty="0">
                <a:solidFill>
                  <a:schemeClr val="bg1"/>
                </a:solidFill>
              </a:rPr>
              <a:t>天以內肌肉注射免疫球蛋白的保護效果不一定</a:t>
            </a:r>
            <a:endParaRPr lang="zh-TW" altLang="en-US" sz="3600" dirty="0">
              <a:solidFill>
                <a:schemeClr val="bg1"/>
              </a:solidFill>
            </a:endParaRPr>
          </a:p>
          <a:p>
            <a:pPr>
              <a:spcAft>
                <a:spcPct val="20000"/>
              </a:spcAft>
            </a:pPr>
            <a:r>
              <a:rPr lang="zh-TW" altLang="en-US" sz="3600" dirty="0">
                <a:solidFill>
                  <a:srgbClr val="FAFD00"/>
                </a:solidFill>
              </a:rPr>
              <a:t>治療：</a:t>
            </a:r>
          </a:p>
          <a:p>
            <a:pPr lvl="1">
              <a:spcAft>
                <a:spcPct val="20000"/>
              </a:spcAft>
            </a:pPr>
            <a:r>
              <a:rPr lang="zh-TW" altLang="en-US" sz="3600" dirty="0"/>
              <a:t>症狀治療</a:t>
            </a:r>
          </a:p>
        </p:txBody>
      </p:sp>
    </p:spTree>
    <p:custDataLst>
      <p:tags r:id="rId1"/>
    </p:custData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00907" y="188640"/>
            <a:ext cx="8239581" cy="49429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德國麻疹疫苗接種</a:t>
            </a:r>
            <a:endParaRPr lang="zh-TW" altLang="en-US" sz="3200" dirty="0">
              <a:solidFill>
                <a:schemeClr val="bg1"/>
              </a:solidFill>
            </a:endParaRPr>
          </a:p>
        </p:txBody>
      </p:sp>
      <p:sp>
        <p:nvSpPr>
          <p:cNvPr id="721923" name="Rectangle 3"/>
          <p:cNvSpPr>
            <a:spLocks noGrp="1" noChangeArrowheads="1"/>
          </p:cNvSpPr>
          <p:nvPr>
            <p:ph type="body" idx="1"/>
          </p:nvPr>
        </p:nvSpPr>
        <p:spPr>
          <a:xfrm>
            <a:off x="400906" y="908720"/>
            <a:ext cx="8125771" cy="5765924"/>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05000"/>
              </a:lnSpc>
              <a:spcBef>
                <a:spcPts val="0"/>
              </a:spcBef>
              <a:spcAft>
                <a:spcPct val="5000"/>
              </a:spcAft>
            </a:pPr>
            <a:r>
              <a:rPr lang="zh-TW" altLang="en-US" sz="2700" dirty="0">
                <a:solidFill>
                  <a:schemeClr val="bg1"/>
                </a:solidFill>
                <a:effectLst>
                  <a:outerShdw blurRad="38100" dist="38100" dir="2700000" algn="tl">
                    <a:srgbClr val="000000">
                      <a:alpha val="43137"/>
                    </a:srgbClr>
                  </a:outerShdw>
                </a:effectLst>
              </a:rPr>
              <a:t>常規性接種時程</a:t>
            </a:r>
          </a:p>
          <a:p>
            <a:pPr lvl="1">
              <a:lnSpc>
                <a:spcPct val="105000"/>
              </a:lnSpc>
              <a:spcBef>
                <a:spcPts val="0"/>
              </a:spcBef>
              <a:spcAft>
                <a:spcPct val="5000"/>
              </a:spcAft>
            </a:pPr>
            <a:r>
              <a:rPr lang="zh-TW" altLang="en-US" sz="2700" dirty="0" smtClean="0">
                <a:solidFill>
                  <a:schemeClr val="bg1"/>
                </a:solidFill>
                <a:effectLst>
                  <a:outerShdw blurRad="38100" dist="38100" dir="2700000" algn="tl">
                    <a:srgbClr val="000000">
                      <a:alpha val="43137"/>
                    </a:srgbClr>
                  </a:outerShdw>
                </a:effectLst>
              </a:rPr>
              <a:t>第一</a:t>
            </a:r>
            <a:r>
              <a:rPr lang="zh-TW" altLang="en-US" sz="2700" dirty="0">
                <a:solidFill>
                  <a:schemeClr val="bg1"/>
                </a:solidFill>
                <a:effectLst>
                  <a:outerShdw blurRad="38100" dist="38100" dir="2700000" algn="tl">
                    <a:srgbClr val="000000">
                      <a:alpha val="43137"/>
                    </a:srgbClr>
                  </a:outerShdw>
                </a:effectLst>
              </a:rPr>
              <a:t>劑疫苗，出生滿</a:t>
            </a:r>
            <a:r>
              <a:rPr lang="en-US" altLang="zh-TW" sz="2700" dirty="0">
                <a:solidFill>
                  <a:schemeClr val="bg1"/>
                </a:solidFill>
                <a:effectLst>
                  <a:outerShdw blurRad="38100" dist="38100" dir="2700000" algn="tl">
                    <a:srgbClr val="000000">
                      <a:alpha val="43137"/>
                    </a:srgbClr>
                  </a:outerShdw>
                </a:effectLst>
                <a:latin typeface="+mn-lt"/>
              </a:rPr>
              <a:t>12</a:t>
            </a:r>
            <a:r>
              <a:rPr lang="zh-TW" altLang="en-US" sz="2700" dirty="0">
                <a:solidFill>
                  <a:schemeClr val="bg1"/>
                </a:solidFill>
                <a:effectLst>
                  <a:outerShdw blurRad="38100" dist="38100" dir="2700000" algn="tl">
                    <a:srgbClr val="000000">
                      <a:alpha val="43137"/>
                    </a:srgbClr>
                  </a:outerShdw>
                </a:effectLst>
              </a:rPr>
              <a:t>個月</a:t>
            </a:r>
          </a:p>
          <a:p>
            <a:pPr lvl="1">
              <a:lnSpc>
                <a:spcPct val="105000"/>
              </a:lnSpc>
              <a:spcBef>
                <a:spcPts val="0"/>
              </a:spcBef>
              <a:spcAft>
                <a:spcPct val="5000"/>
              </a:spcAft>
            </a:pPr>
            <a:r>
              <a:rPr lang="zh-TW" altLang="en-US" sz="2700" dirty="0" smtClean="0">
                <a:solidFill>
                  <a:schemeClr val="bg1"/>
                </a:solidFill>
                <a:effectLst>
                  <a:outerShdw blurRad="38100" dist="38100" dir="2700000" algn="tl">
                    <a:srgbClr val="000000">
                      <a:alpha val="43137"/>
                    </a:srgbClr>
                  </a:outerShdw>
                </a:effectLst>
              </a:rPr>
              <a:t>第二</a:t>
            </a:r>
            <a:r>
              <a:rPr lang="zh-TW" altLang="en-US" sz="2700" dirty="0">
                <a:solidFill>
                  <a:schemeClr val="bg1"/>
                </a:solidFill>
                <a:effectLst>
                  <a:outerShdw blurRad="38100" dist="38100" dir="2700000" algn="tl">
                    <a:srgbClr val="000000">
                      <a:alpha val="43137"/>
                    </a:srgbClr>
                  </a:outerShdw>
                </a:effectLst>
              </a:rPr>
              <a:t>劑疫苗，滿</a:t>
            </a:r>
            <a:r>
              <a:rPr lang="en-US" altLang="zh-TW" sz="2700" dirty="0">
                <a:solidFill>
                  <a:schemeClr val="bg1"/>
                </a:solidFill>
                <a:effectLst>
                  <a:outerShdw blurRad="38100" dist="38100" dir="2700000" algn="tl">
                    <a:srgbClr val="000000">
                      <a:alpha val="43137"/>
                    </a:srgbClr>
                  </a:outerShdw>
                </a:effectLst>
                <a:latin typeface="+mn-lt"/>
              </a:rPr>
              <a:t>5</a:t>
            </a:r>
            <a:r>
              <a:rPr lang="zh-TW" altLang="en-US" sz="2700" dirty="0">
                <a:solidFill>
                  <a:schemeClr val="bg1"/>
                </a:solidFill>
                <a:effectLst>
                  <a:outerShdw blurRad="38100" dist="38100" dir="2700000" algn="tl">
                    <a:srgbClr val="000000">
                      <a:alpha val="43137"/>
                    </a:srgbClr>
                  </a:outerShdw>
                </a:effectLst>
              </a:rPr>
              <a:t>歲至入學前</a:t>
            </a:r>
          </a:p>
          <a:p>
            <a:pPr>
              <a:lnSpc>
                <a:spcPct val="105000"/>
              </a:lnSpc>
              <a:spcBef>
                <a:spcPts val="0"/>
              </a:spcBef>
              <a:spcAft>
                <a:spcPct val="5000"/>
              </a:spcAft>
            </a:pPr>
            <a:r>
              <a:rPr lang="zh-TW" altLang="en-US" sz="2700" dirty="0" smtClean="0">
                <a:solidFill>
                  <a:schemeClr val="bg1"/>
                </a:solidFill>
                <a:effectLst>
                  <a:outerShdw blurRad="38100" dist="38100" dir="2700000" algn="tl">
                    <a:srgbClr val="000000">
                      <a:alpha val="43137"/>
                    </a:srgbClr>
                  </a:outerShdw>
                </a:effectLst>
              </a:rPr>
              <a:t>非</a:t>
            </a:r>
            <a:r>
              <a:rPr lang="zh-TW" altLang="en-US" sz="2700" dirty="0">
                <a:solidFill>
                  <a:schemeClr val="bg1"/>
                </a:solidFill>
                <a:effectLst>
                  <a:outerShdw blurRad="38100" dist="38100" dir="2700000" algn="tl">
                    <a:srgbClr val="000000">
                      <a:alpha val="43137"/>
                    </a:srgbClr>
                  </a:outerShdw>
                </a:effectLst>
              </a:rPr>
              <a:t>常規性接種</a:t>
            </a:r>
          </a:p>
          <a:p>
            <a:pPr lvl="1">
              <a:lnSpc>
                <a:spcPct val="105000"/>
              </a:lnSpc>
              <a:spcBef>
                <a:spcPts val="0"/>
              </a:spcBef>
              <a:spcAft>
                <a:spcPct val="5000"/>
              </a:spcAft>
            </a:pPr>
            <a:r>
              <a:rPr lang="zh-TW" altLang="en-US" sz="2700" b="1" dirty="0" smtClean="0">
                <a:solidFill>
                  <a:srgbClr val="FFFF00"/>
                </a:solidFill>
                <a:effectLst>
                  <a:outerShdw blurRad="38100" dist="38100" dir="2700000" algn="tl">
                    <a:srgbClr val="000000">
                      <a:alpha val="43137"/>
                    </a:srgbClr>
                  </a:outerShdw>
                </a:effectLst>
              </a:rPr>
              <a:t>女</a:t>
            </a:r>
            <a:r>
              <a:rPr lang="zh-TW" altLang="en-US" sz="2700" b="1" dirty="0">
                <a:solidFill>
                  <a:srgbClr val="FFFF00"/>
                </a:solidFill>
                <a:effectLst>
                  <a:outerShdw blurRad="38100" dist="38100" dir="2700000" algn="tl">
                    <a:srgbClr val="000000">
                      <a:alpha val="43137"/>
                    </a:srgbClr>
                  </a:outerShdw>
                </a:effectLst>
              </a:rPr>
              <a:t>性外籍配偶於</a:t>
            </a:r>
            <a:r>
              <a:rPr lang="zh-TW" altLang="en-US" sz="2700" dirty="0">
                <a:solidFill>
                  <a:schemeClr val="bg1"/>
                </a:solidFill>
                <a:effectLst>
                  <a:outerShdw blurRad="38100" dist="38100" dir="2700000" algn="tl">
                    <a:srgbClr val="000000">
                      <a:alpha val="43137"/>
                    </a:srgbClr>
                  </a:outerShdw>
                </a:effectLst>
              </a:rPr>
              <a:t>辦理居留或定居健康檢查時，未</a:t>
            </a:r>
            <a:r>
              <a:rPr lang="zh-TW" altLang="en-US" sz="2700" dirty="0" smtClean="0">
                <a:solidFill>
                  <a:schemeClr val="bg1"/>
                </a:solidFill>
                <a:effectLst>
                  <a:outerShdw blurRad="38100" dist="38100" dir="2700000" algn="tl">
                    <a:srgbClr val="000000">
                      <a:alpha val="43137"/>
                    </a:srgbClr>
                  </a:outerShdw>
                </a:effectLst>
              </a:rPr>
              <a:t>檢具</a:t>
            </a:r>
            <a:r>
              <a:rPr lang="zh-TW" altLang="en-US" sz="2700" dirty="0">
                <a:solidFill>
                  <a:schemeClr val="bg1"/>
                </a:solidFill>
                <a:effectLst>
                  <a:outerShdw blurRad="38100" dist="38100" dir="2700000" algn="tl">
                    <a:srgbClr val="000000">
                      <a:alpha val="43137"/>
                    </a:srgbClr>
                  </a:outerShdw>
                </a:effectLst>
              </a:rPr>
              <a:t>德國麻疹抗體陽性檢驗報告或預防接種證明</a:t>
            </a:r>
            <a:r>
              <a:rPr lang="zh-TW" altLang="en-US" sz="2700" dirty="0" smtClean="0">
                <a:solidFill>
                  <a:schemeClr val="bg1"/>
                </a:solidFill>
                <a:effectLst>
                  <a:outerShdw blurRad="38100" dist="38100" dir="2700000" algn="tl">
                    <a:srgbClr val="000000">
                      <a:alpha val="43137"/>
                    </a:srgbClr>
                  </a:outerShdw>
                </a:effectLst>
              </a:rPr>
              <a:t>時</a:t>
            </a:r>
            <a:endParaRPr lang="en-US" altLang="zh-TW" sz="2700" dirty="0" smtClean="0">
              <a:solidFill>
                <a:schemeClr val="bg1"/>
              </a:solidFill>
              <a:effectLst>
                <a:outerShdw blurRad="38100" dist="38100" dir="2700000" algn="tl">
                  <a:srgbClr val="000000">
                    <a:alpha val="43137"/>
                  </a:srgbClr>
                </a:outerShdw>
              </a:effectLst>
            </a:endParaRPr>
          </a:p>
          <a:p>
            <a:pPr lvl="1">
              <a:lnSpc>
                <a:spcPct val="105000"/>
              </a:lnSpc>
              <a:spcBef>
                <a:spcPts val="0"/>
              </a:spcBef>
              <a:spcAft>
                <a:spcPct val="5000"/>
              </a:spcAft>
            </a:pPr>
            <a:r>
              <a:rPr lang="zh-TW" altLang="en-US" sz="2700" b="1" dirty="0" smtClean="0">
                <a:solidFill>
                  <a:srgbClr val="FFFF00"/>
                </a:solidFill>
                <a:effectLst>
                  <a:outerShdw blurRad="38100" dist="38100" dir="2700000" algn="tl">
                    <a:srgbClr val="000000">
                      <a:alpha val="43137"/>
                    </a:srgbClr>
                  </a:outerShdw>
                </a:effectLst>
              </a:rPr>
              <a:t>國內</a:t>
            </a:r>
            <a:r>
              <a:rPr lang="zh-TW" altLang="en-US" sz="2700" b="1" dirty="0">
                <a:solidFill>
                  <a:srgbClr val="FFFF00"/>
                </a:solidFill>
                <a:effectLst>
                  <a:outerShdw blurRad="38100" dist="38100" dir="2700000" algn="tl">
                    <a:srgbClr val="000000">
                      <a:alpha val="43137"/>
                    </a:srgbClr>
                  </a:outerShdw>
                </a:effectLst>
              </a:rPr>
              <a:t>育齡婦女</a:t>
            </a:r>
            <a:r>
              <a:rPr lang="zh-TW" altLang="en-US" sz="2700" dirty="0">
                <a:solidFill>
                  <a:schemeClr val="bg1"/>
                </a:solidFill>
                <a:effectLst>
                  <a:outerShdw blurRad="38100" dist="38100" dir="2700000" algn="tl">
                    <a:srgbClr val="000000">
                      <a:alpha val="43137"/>
                    </a:srgbClr>
                  </a:outerShdw>
                </a:effectLst>
              </a:rPr>
              <a:t>具德國麻疹抗體陰性檢驗報告，可</a:t>
            </a:r>
            <a:r>
              <a:rPr lang="zh-TW" altLang="en-US" sz="2700" dirty="0" smtClean="0">
                <a:solidFill>
                  <a:schemeClr val="bg1"/>
                </a:solidFill>
                <a:effectLst>
                  <a:outerShdw blurRad="38100" dist="38100" dir="2700000" algn="tl">
                    <a:srgbClr val="000000">
                      <a:alpha val="43137"/>
                    </a:srgbClr>
                  </a:outerShdw>
                </a:effectLst>
              </a:rPr>
              <a:t>免費</a:t>
            </a:r>
            <a:r>
              <a:rPr lang="zh-TW" altLang="en-US" sz="2700" dirty="0">
                <a:solidFill>
                  <a:schemeClr val="bg1"/>
                </a:solidFill>
                <a:effectLst>
                  <a:outerShdw blurRad="38100" dist="38100" dir="2700000" algn="tl">
                    <a:srgbClr val="000000">
                      <a:alpha val="43137"/>
                    </a:srgbClr>
                  </a:outerShdw>
                </a:effectLst>
              </a:rPr>
              <a:t>接種</a:t>
            </a:r>
            <a:r>
              <a:rPr lang="en-US" altLang="zh-TW" sz="2700" dirty="0">
                <a:solidFill>
                  <a:schemeClr val="bg1"/>
                </a:solidFill>
                <a:effectLst>
                  <a:outerShdw blurRad="38100" dist="38100" dir="2700000" algn="tl">
                    <a:srgbClr val="000000">
                      <a:alpha val="43137"/>
                    </a:srgbClr>
                  </a:outerShdw>
                </a:effectLst>
                <a:latin typeface="+mn-lt"/>
              </a:rPr>
              <a:t>1</a:t>
            </a:r>
            <a:r>
              <a:rPr lang="zh-TW" altLang="en-US" sz="2700" dirty="0">
                <a:solidFill>
                  <a:schemeClr val="bg1"/>
                </a:solidFill>
                <a:effectLst>
                  <a:outerShdw blurRad="38100" dist="38100" dir="2700000" algn="tl">
                    <a:srgbClr val="000000">
                      <a:alpha val="43137"/>
                    </a:srgbClr>
                  </a:outerShdw>
                </a:effectLst>
              </a:rPr>
              <a:t>劑</a:t>
            </a:r>
            <a:r>
              <a:rPr lang="en-US" altLang="zh-TW" sz="2700" dirty="0">
                <a:solidFill>
                  <a:schemeClr val="bg1"/>
                </a:solidFill>
                <a:effectLst>
                  <a:outerShdw blurRad="38100" dist="38100" dir="2700000" algn="tl">
                    <a:srgbClr val="000000">
                      <a:alpha val="43137"/>
                    </a:srgbClr>
                  </a:outerShdw>
                </a:effectLst>
                <a:latin typeface="+mn-lt"/>
              </a:rPr>
              <a:t>MMR</a:t>
            </a:r>
            <a:r>
              <a:rPr lang="zh-TW" altLang="en-US" sz="2700" dirty="0" smtClean="0">
                <a:solidFill>
                  <a:schemeClr val="bg1"/>
                </a:solidFill>
                <a:effectLst>
                  <a:outerShdw blurRad="38100" dist="38100" dir="2700000" algn="tl">
                    <a:srgbClr val="000000">
                      <a:alpha val="43137"/>
                    </a:srgbClr>
                  </a:outerShdw>
                </a:effectLst>
              </a:rPr>
              <a:t>疫苗</a:t>
            </a:r>
            <a:endParaRPr lang="en-US" altLang="zh-TW" sz="2700" dirty="0" smtClean="0">
              <a:solidFill>
                <a:schemeClr val="bg1"/>
              </a:solidFill>
              <a:effectLst>
                <a:outerShdw blurRad="38100" dist="38100" dir="2700000" algn="tl">
                  <a:srgbClr val="000000">
                    <a:alpha val="43137"/>
                  </a:srgbClr>
                </a:outerShdw>
              </a:effectLst>
            </a:endParaRPr>
          </a:p>
          <a:p>
            <a:pPr lvl="1">
              <a:lnSpc>
                <a:spcPct val="105000"/>
              </a:lnSpc>
              <a:spcBef>
                <a:spcPts val="0"/>
              </a:spcBef>
              <a:spcAft>
                <a:spcPct val="5000"/>
              </a:spcAft>
            </a:pPr>
            <a:r>
              <a:rPr lang="zh-TW" altLang="en-US" sz="2700" dirty="0" smtClean="0">
                <a:solidFill>
                  <a:schemeClr val="bg1"/>
                </a:solidFill>
                <a:effectLst>
                  <a:outerShdw blurRad="38100" dist="38100" dir="2700000" algn="tl">
                    <a:srgbClr val="000000">
                      <a:alpha val="43137"/>
                    </a:srgbClr>
                  </a:outerShdw>
                </a:effectLst>
              </a:rPr>
              <a:t>如</a:t>
            </a:r>
            <a:r>
              <a:rPr lang="zh-TW" altLang="en-US" sz="2700" dirty="0">
                <a:solidFill>
                  <a:schemeClr val="bg1"/>
                </a:solidFill>
                <a:effectLst>
                  <a:outerShdw blurRad="38100" dist="38100" dir="2700000" algn="tl">
                    <a:srgbClr val="000000">
                      <a:alpha val="43137"/>
                    </a:srgbClr>
                  </a:outerShdw>
                </a:effectLst>
              </a:rPr>
              <a:t>為通報德國麻疹疑似個案，其已達接種年齡但</a:t>
            </a:r>
            <a:r>
              <a:rPr lang="zh-TW" altLang="en-US" sz="2700" dirty="0" smtClean="0">
                <a:solidFill>
                  <a:schemeClr val="bg1"/>
                </a:solidFill>
                <a:effectLst>
                  <a:outerShdw blurRad="38100" dist="38100" dir="2700000" algn="tl">
                    <a:srgbClr val="000000">
                      <a:alpha val="43137"/>
                    </a:srgbClr>
                  </a:outerShdw>
                </a:effectLst>
              </a:rPr>
              <a:t>尚未</a:t>
            </a:r>
            <a:r>
              <a:rPr lang="zh-TW" altLang="en-US" sz="2700" dirty="0">
                <a:solidFill>
                  <a:schemeClr val="bg1"/>
                </a:solidFill>
                <a:effectLst>
                  <a:outerShdw blurRad="38100" dist="38100" dir="2700000" algn="tl">
                    <a:srgbClr val="000000">
                      <a:alpha val="43137"/>
                    </a:srgbClr>
                  </a:outerShdw>
                </a:effectLst>
              </a:rPr>
              <a:t>接種之幼兒，如檢驗結果通知需再二次採檢者</a:t>
            </a:r>
            <a:r>
              <a:rPr lang="zh-TW" altLang="en-US" sz="2700" dirty="0" smtClean="0">
                <a:solidFill>
                  <a:schemeClr val="bg1"/>
                </a:solidFill>
                <a:effectLst>
                  <a:outerShdw blurRad="38100" dist="38100" dir="2700000" algn="tl">
                    <a:srgbClr val="000000">
                      <a:alpha val="43137"/>
                    </a:srgbClr>
                  </a:outerShdw>
                </a:effectLst>
              </a:rPr>
              <a:t>，應</a:t>
            </a:r>
            <a:r>
              <a:rPr lang="zh-TW" altLang="en-US" sz="2700" dirty="0">
                <a:solidFill>
                  <a:schemeClr val="bg1"/>
                </a:solidFill>
                <a:effectLst>
                  <a:outerShdw blurRad="38100" dist="38100" dir="2700000" algn="tl">
                    <a:srgbClr val="000000">
                      <a:alpha val="43137"/>
                    </a:srgbClr>
                  </a:outerShdw>
                </a:effectLst>
              </a:rPr>
              <a:t>提醒家屬等採檢完後，再儘速施打疫苗</a:t>
            </a:r>
          </a:p>
        </p:txBody>
      </p:sp>
      <p:sp>
        <p:nvSpPr>
          <p:cNvPr id="721924" name="Text Box 4"/>
          <p:cNvSpPr txBox="1">
            <a:spLocks noChangeArrowheads="1"/>
          </p:cNvSpPr>
          <p:nvPr/>
        </p:nvSpPr>
        <p:spPr bwMode="auto">
          <a:xfrm>
            <a:off x="827584" y="6453336"/>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1721257323"/>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539551" y="260648"/>
            <a:ext cx="8239581" cy="49429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旅遊者預防德國麻疹</a:t>
            </a:r>
            <a:endParaRPr lang="zh-TW" altLang="en-US" sz="3200" dirty="0">
              <a:solidFill>
                <a:schemeClr val="bg1"/>
              </a:solidFill>
            </a:endParaRPr>
          </a:p>
        </p:txBody>
      </p:sp>
      <p:sp>
        <p:nvSpPr>
          <p:cNvPr id="721923" name="Rectangle 3"/>
          <p:cNvSpPr>
            <a:spLocks noGrp="1" noChangeArrowheads="1"/>
          </p:cNvSpPr>
          <p:nvPr>
            <p:ph type="body" idx="1"/>
          </p:nvPr>
        </p:nvSpPr>
        <p:spPr>
          <a:xfrm>
            <a:off x="539551" y="1052736"/>
            <a:ext cx="8064897" cy="5621908"/>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Aft>
                <a:spcPts val="600"/>
              </a:spcAft>
            </a:pPr>
            <a:r>
              <a:rPr lang="zh-TW" altLang="en-US" sz="2800" dirty="0">
                <a:solidFill>
                  <a:schemeClr val="bg1"/>
                </a:solidFill>
              </a:rPr>
              <a:t>針對赴德國麻疹流行地區者之出國前加強疫苗</a:t>
            </a:r>
            <a:r>
              <a:rPr lang="zh-TW" altLang="en-US" sz="2800" dirty="0" smtClean="0">
                <a:solidFill>
                  <a:schemeClr val="bg1"/>
                </a:solidFill>
              </a:rPr>
              <a:t>接種</a:t>
            </a:r>
            <a:r>
              <a:rPr lang="zh-TW" altLang="en-US" sz="2800" dirty="0">
                <a:solidFill>
                  <a:schemeClr val="bg1"/>
                </a:solidFill>
              </a:rPr>
              <a:t>建議</a:t>
            </a:r>
          </a:p>
          <a:p>
            <a:pPr lvl="1" hangingPunct="1">
              <a:spcAft>
                <a:spcPts val="600"/>
              </a:spcAft>
            </a:pPr>
            <a:r>
              <a:rPr lang="en-US" altLang="zh-TW" sz="2800" b="1" dirty="0" smtClean="0">
                <a:solidFill>
                  <a:schemeClr val="bg1"/>
                </a:solidFill>
                <a:latin typeface="+mn-lt"/>
              </a:rPr>
              <a:t>1</a:t>
            </a:r>
            <a:r>
              <a:rPr lang="zh-TW" altLang="en-US" sz="2800" dirty="0">
                <a:solidFill>
                  <a:schemeClr val="bg1"/>
                </a:solidFill>
              </a:rPr>
              <a:t>歲以下嬰兒及不具德國麻疹抗體之孕婦：應避免</a:t>
            </a:r>
            <a:r>
              <a:rPr lang="zh-TW" altLang="en-US" sz="2800" dirty="0" smtClean="0">
                <a:solidFill>
                  <a:schemeClr val="bg1"/>
                </a:solidFill>
              </a:rPr>
              <a:t>前往。（</a:t>
            </a:r>
            <a:r>
              <a:rPr lang="en-US" altLang="zh-TW" sz="2800" b="1" dirty="0" smtClean="0">
                <a:solidFill>
                  <a:srgbClr val="FFFF00"/>
                </a:solidFill>
                <a:latin typeface="+mn-lt"/>
              </a:rPr>
              <a:t>6-12</a:t>
            </a:r>
            <a:r>
              <a:rPr lang="zh-TW" altLang="en-US" sz="2800" b="1" dirty="0" smtClean="0">
                <a:solidFill>
                  <a:srgbClr val="FFFF00"/>
                </a:solidFill>
              </a:rPr>
              <a:t>月</a:t>
            </a:r>
            <a:r>
              <a:rPr lang="zh-TW" altLang="en-US" sz="2800" dirty="0" smtClean="0">
                <a:solidFill>
                  <a:schemeClr val="bg1"/>
                </a:solidFill>
              </a:rPr>
              <a:t> 可接種一劑</a:t>
            </a:r>
            <a:r>
              <a:rPr lang="en-US" altLang="zh-TW" sz="2800" dirty="0" smtClean="0">
                <a:solidFill>
                  <a:schemeClr val="bg1"/>
                </a:solidFill>
                <a:latin typeface="+mn-lt"/>
              </a:rPr>
              <a:t>MMR</a:t>
            </a:r>
            <a:r>
              <a:rPr lang="zh-TW" altLang="en-US" sz="2800" dirty="0" smtClean="0">
                <a:solidFill>
                  <a:schemeClr val="bg1"/>
                </a:solidFill>
              </a:rPr>
              <a:t>疫苗，但不計入疫苗完成次數）</a:t>
            </a:r>
            <a:endParaRPr lang="zh-TW" altLang="en-US" sz="2800" dirty="0">
              <a:solidFill>
                <a:schemeClr val="bg1"/>
              </a:solidFill>
            </a:endParaRPr>
          </a:p>
          <a:p>
            <a:pPr lvl="1">
              <a:spcAft>
                <a:spcPts val="600"/>
              </a:spcAft>
            </a:pPr>
            <a:r>
              <a:rPr lang="en-US" altLang="zh-TW" sz="2800" dirty="0" smtClean="0">
                <a:solidFill>
                  <a:schemeClr val="bg1"/>
                </a:solidFill>
                <a:latin typeface="+mn-lt"/>
              </a:rPr>
              <a:t>1</a:t>
            </a:r>
            <a:r>
              <a:rPr lang="en-US" altLang="zh-TW" sz="2800" dirty="0" smtClean="0">
                <a:latin typeface="+mn-lt"/>
              </a:rPr>
              <a:t>~</a:t>
            </a:r>
            <a:r>
              <a:rPr lang="en-US" altLang="zh-TW" sz="2800" dirty="0" smtClean="0">
                <a:solidFill>
                  <a:schemeClr val="bg1"/>
                </a:solidFill>
                <a:latin typeface="+mn-lt"/>
              </a:rPr>
              <a:t>6</a:t>
            </a:r>
            <a:r>
              <a:rPr lang="zh-TW" altLang="en-US" sz="2800" dirty="0">
                <a:solidFill>
                  <a:schemeClr val="bg1"/>
                </a:solidFill>
              </a:rPr>
              <a:t>歲之學齡前幼兒，未完</a:t>
            </a:r>
            <a:r>
              <a:rPr lang="zh-TW" altLang="en-US" sz="2800" dirty="0" smtClean="0">
                <a:solidFill>
                  <a:schemeClr val="bg1"/>
                </a:solidFill>
              </a:rPr>
              <a:t>成</a:t>
            </a:r>
            <a:r>
              <a:rPr lang="en-US" altLang="zh-TW" sz="2800" dirty="0" smtClean="0">
                <a:solidFill>
                  <a:schemeClr val="bg1"/>
                </a:solidFill>
                <a:latin typeface="+mn-lt"/>
              </a:rPr>
              <a:t>MMR</a:t>
            </a:r>
            <a:r>
              <a:rPr lang="zh-TW" altLang="en-US" sz="2800" dirty="0" smtClean="0">
                <a:solidFill>
                  <a:schemeClr val="bg1"/>
                </a:solidFill>
              </a:rPr>
              <a:t>疫苗接種</a:t>
            </a:r>
            <a:r>
              <a:rPr lang="zh-TW" altLang="en-US" sz="2800" dirty="0">
                <a:solidFill>
                  <a:schemeClr val="bg1"/>
                </a:solidFill>
              </a:rPr>
              <a:t>者：應於接種</a:t>
            </a:r>
            <a:r>
              <a:rPr lang="en-US" altLang="zh-TW" sz="2800" dirty="0" smtClean="0">
                <a:solidFill>
                  <a:schemeClr val="bg1"/>
                </a:solidFill>
                <a:latin typeface="+mn-lt"/>
              </a:rPr>
              <a:t>MMR</a:t>
            </a:r>
            <a:r>
              <a:rPr lang="zh-TW" altLang="en-US" sz="2800" dirty="0" smtClean="0">
                <a:solidFill>
                  <a:schemeClr val="bg1"/>
                </a:solidFill>
              </a:rPr>
              <a:t>疫苗</a:t>
            </a:r>
            <a:r>
              <a:rPr lang="zh-TW" altLang="en-US" sz="2800" b="1" dirty="0">
                <a:solidFill>
                  <a:srgbClr val="FFFF00"/>
                </a:solidFill>
              </a:rPr>
              <a:t>兩週</a:t>
            </a:r>
            <a:r>
              <a:rPr lang="zh-TW" altLang="en-US" sz="2800" dirty="0">
                <a:solidFill>
                  <a:schemeClr val="bg1"/>
                </a:solidFill>
              </a:rPr>
              <a:t>後再前往。</a:t>
            </a:r>
          </a:p>
          <a:p>
            <a:pPr lvl="1">
              <a:spcAft>
                <a:spcPts val="600"/>
              </a:spcAft>
            </a:pPr>
            <a:r>
              <a:rPr lang="zh-TW" altLang="en-US" sz="2800" dirty="0" smtClean="0">
                <a:solidFill>
                  <a:schemeClr val="bg1"/>
                </a:solidFill>
              </a:rPr>
              <a:t>年</a:t>
            </a:r>
            <a:r>
              <a:rPr lang="zh-TW" altLang="en-US" sz="2800" dirty="0">
                <a:solidFill>
                  <a:schemeClr val="bg1"/>
                </a:solidFill>
              </a:rPr>
              <a:t>齡介於</a:t>
            </a:r>
            <a:r>
              <a:rPr lang="en-US" altLang="zh-TW" sz="2800" dirty="0">
                <a:solidFill>
                  <a:schemeClr val="bg1"/>
                </a:solidFill>
                <a:latin typeface="+mn-lt"/>
              </a:rPr>
              <a:t>20</a:t>
            </a:r>
            <a:r>
              <a:rPr lang="zh-TW" altLang="en-US" sz="2800" dirty="0">
                <a:solidFill>
                  <a:schemeClr val="bg1"/>
                </a:solidFill>
              </a:rPr>
              <a:t>至</a:t>
            </a:r>
            <a:r>
              <a:rPr lang="en-US" altLang="zh-TW" sz="2800" dirty="0">
                <a:solidFill>
                  <a:schemeClr val="bg1"/>
                </a:solidFill>
                <a:latin typeface="+mn-lt"/>
              </a:rPr>
              <a:t>50</a:t>
            </a:r>
            <a:r>
              <a:rPr lang="zh-TW" altLang="en-US" sz="2800" dirty="0">
                <a:solidFill>
                  <a:schemeClr val="bg1"/>
                </a:solidFill>
              </a:rPr>
              <a:t>歲，若共同生活或工作活動場所會</a:t>
            </a:r>
            <a:r>
              <a:rPr lang="zh-TW" altLang="en-US" sz="2800" dirty="0" smtClean="0">
                <a:solidFill>
                  <a:schemeClr val="bg1"/>
                </a:solidFill>
              </a:rPr>
              <a:t>接觸</a:t>
            </a:r>
            <a:r>
              <a:rPr lang="zh-TW" altLang="en-US" sz="2800" dirty="0">
                <a:solidFill>
                  <a:schemeClr val="bg1"/>
                </a:solidFill>
              </a:rPr>
              <a:t>孕婦及尚未接種</a:t>
            </a:r>
            <a:r>
              <a:rPr lang="en-US" altLang="zh-TW" sz="2800" dirty="0">
                <a:solidFill>
                  <a:schemeClr val="bg1"/>
                </a:solidFill>
                <a:latin typeface="+mn-lt"/>
              </a:rPr>
              <a:t>MMR</a:t>
            </a:r>
            <a:r>
              <a:rPr lang="zh-TW" altLang="en-US" sz="2800" dirty="0">
                <a:solidFill>
                  <a:schemeClr val="bg1"/>
                </a:solidFill>
              </a:rPr>
              <a:t>疫苗之嬰幼兒者：應於</a:t>
            </a:r>
            <a:r>
              <a:rPr lang="zh-TW" altLang="en-US" sz="2800" dirty="0" smtClean="0">
                <a:solidFill>
                  <a:schemeClr val="bg1"/>
                </a:solidFill>
              </a:rPr>
              <a:t>接種</a:t>
            </a:r>
            <a:r>
              <a:rPr lang="en-US" altLang="zh-TW" sz="2800" dirty="0" smtClean="0">
                <a:solidFill>
                  <a:schemeClr val="bg1"/>
                </a:solidFill>
                <a:latin typeface="+mn-lt"/>
              </a:rPr>
              <a:t>MMR</a:t>
            </a:r>
            <a:r>
              <a:rPr lang="zh-TW" altLang="en-US" sz="2800" dirty="0">
                <a:solidFill>
                  <a:schemeClr val="bg1"/>
                </a:solidFill>
              </a:rPr>
              <a:t>疫苗</a:t>
            </a:r>
            <a:r>
              <a:rPr lang="zh-TW" altLang="en-US" sz="2800" b="1" dirty="0">
                <a:solidFill>
                  <a:srgbClr val="FFFF00"/>
                </a:solidFill>
              </a:rPr>
              <a:t>兩週</a:t>
            </a:r>
            <a:r>
              <a:rPr lang="zh-TW" altLang="en-US" sz="2800" dirty="0">
                <a:solidFill>
                  <a:schemeClr val="bg1"/>
                </a:solidFill>
              </a:rPr>
              <a:t>後再前往。</a:t>
            </a:r>
            <a:endParaRPr lang="zh-TW" altLang="en-US" sz="2800" dirty="0">
              <a:solidFill>
                <a:schemeClr val="bg1"/>
              </a:solidFill>
              <a:effectLst>
                <a:outerShdw blurRad="38100" dist="38100" dir="2700000" algn="tl">
                  <a:srgbClr val="000000">
                    <a:alpha val="43137"/>
                  </a:srgbClr>
                </a:outerShdw>
              </a:effectLst>
            </a:endParaRPr>
          </a:p>
        </p:txBody>
      </p:sp>
      <p:sp>
        <p:nvSpPr>
          <p:cNvPr id="721924" name="Text Box 4"/>
          <p:cNvSpPr txBox="1">
            <a:spLocks noChangeArrowheads="1"/>
          </p:cNvSpPr>
          <p:nvPr/>
        </p:nvSpPr>
        <p:spPr bwMode="auto">
          <a:xfrm>
            <a:off x="827584" y="6453336"/>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2208629244"/>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827584" y="260648"/>
            <a:ext cx="6259512"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流行性腮腺炎  </a:t>
            </a:r>
            <a:r>
              <a:rPr lang="en-US" altLang="zh-TW" dirty="0" smtClean="0">
                <a:solidFill>
                  <a:schemeClr val="bg1"/>
                </a:solidFill>
                <a:latin typeface="+mn-lt"/>
              </a:rPr>
              <a:t>Mumps</a:t>
            </a:r>
            <a:endParaRPr lang="en-US" altLang="zh-TW" dirty="0">
              <a:solidFill>
                <a:schemeClr val="bg1"/>
              </a:solidFill>
              <a:latin typeface="+mn-lt"/>
            </a:endParaRPr>
          </a:p>
        </p:txBody>
      </p:sp>
      <p:sp>
        <p:nvSpPr>
          <p:cNvPr id="175107" name="Rectangle 3"/>
          <p:cNvSpPr>
            <a:spLocks noGrp="1" noChangeArrowheads="1"/>
          </p:cNvSpPr>
          <p:nvPr>
            <p:ph type="body" idx="1"/>
          </p:nvPr>
        </p:nvSpPr>
        <p:spPr>
          <a:xfrm>
            <a:off x="683568" y="1171574"/>
            <a:ext cx="8064896" cy="5209753"/>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spcAft>
                <a:spcPts val="600"/>
              </a:spcAft>
            </a:pPr>
            <a:r>
              <a:rPr lang="en-US" altLang="zh-TW" sz="3000" dirty="0">
                <a:solidFill>
                  <a:schemeClr val="bg1"/>
                </a:solidFill>
                <a:latin typeface="+mn-lt"/>
              </a:rPr>
              <a:t>RNA</a:t>
            </a:r>
            <a:r>
              <a:rPr lang="zh-TW" altLang="zh-TW" sz="3000" dirty="0" smtClean="0">
                <a:solidFill>
                  <a:schemeClr val="bg1"/>
                </a:solidFill>
              </a:rPr>
              <a:t>病毒</a:t>
            </a:r>
            <a:r>
              <a:rPr lang="en-US" altLang="zh-TW" sz="3000" dirty="0" smtClean="0">
                <a:solidFill>
                  <a:schemeClr val="bg1"/>
                </a:solidFill>
              </a:rPr>
              <a:t>(</a:t>
            </a:r>
            <a:r>
              <a:rPr lang="zh-TW" altLang="en-US" sz="3000" dirty="0">
                <a:solidFill>
                  <a:schemeClr val="bg1"/>
                </a:solidFill>
              </a:rPr>
              <a:t>屬於</a:t>
            </a:r>
            <a:r>
              <a:rPr lang="en-US" altLang="zh-TW" sz="3000" i="1" dirty="0" err="1">
                <a:solidFill>
                  <a:schemeClr val="bg1"/>
                </a:solidFill>
                <a:latin typeface="+mn-lt"/>
              </a:rPr>
              <a:t>Paramyxoviridae</a:t>
            </a:r>
            <a:r>
              <a:rPr lang="en-US" altLang="zh-TW" sz="3000" dirty="0">
                <a:solidFill>
                  <a:schemeClr val="bg1"/>
                </a:solidFill>
              </a:rPr>
              <a:t>)</a:t>
            </a:r>
          </a:p>
          <a:p>
            <a:pPr>
              <a:spcBef>
                <a:spcPct val="0"/>
              </a:spcBef>
              <a:spcAft>
                <a:spcPts val="600"/>
              </a:spcAft>
            </a:pPr>
            <a:r>
              <a:rPr lang="zh-TW" altLang="en-US" sz="3000" dirty="0">
                <a:solidFill>
                  <a:schemeClr val="bg1"/>
                </a:solidFill>
              </a:rPr>
              <a:t>飛沫</a:t>
            </a:r>
            <a:r>
              <a:rPr lang="zh-TW" altLang="en-US" sz="3000" dirty="0" smtClean="0">
                <a:solidFill>
                  <a:schemeClr val="bg1"/>
                </a:solidFill>
              </a:rPr>
              <a:t>或</a:t>
            </a:r>
            <a:r>
              <a:rPr lang="zh-TW" altLang="en-US" sz="3000" dirty="0">
                <a:solidFill>
                  <a:schemeClr val="bg1"/>
                </a:solidFill>
              </a:rPr>
              <a:t>接觸</a:t>
            </a:r>
            <a:r>
              <a:rPr lang="zh-TW" altLang="en-US" sz="3000" dirty="0" smtClean="0">
                <a:solidFill>
                  <a:schemeClr val="bg1"/>
                </a:solidFill>
              </a:rPr>
              <a:t>傳染</a:t>
            </a:r>
            <a:endParaRPr lang="zh-TW" altLang="en-US" sz="3000" dirty="0">
              <a:solidFill>
                <a:schemeClr val="bg1"/>
              </a:solidFill>
            </a:endParaRPr>
          </a:p>
          <a:p>
            <a:pPr>
              <a:spcBef>
                <a:spcPct val="0"/>
              </a:spcBef>
              <a:spcAft>
                <a:spcPts val="600"/>
              </a:spcAft>
            </a:pPr>
            <a:r>
              <a:rPr lang="zh-TW" altLang="en-US" sz="3000" dirty="0">
                <a:solidFill>
                  <a:srgbClr val="FAFD00"/>
                </a:solidFill>
              </a:rPr>
              <a:t>潛伏期：</a:t>
            </a:r>
            <a:r>
              <a:rPr lang="en-US" altLang="zh-TW" sz="3000" dirty="0" smtClean="0">
                <a:latin typeface="+mn-lt"/>
              </a:rPr>
              <a:t>14-25</a:t>
            </a:r>
            <a:r>
              <a:rPr lang="zh-TW" altLang="en-US" sz="3000" dirty="0" smtClean="0"/>
              <a:t>天，平均</a:t>
            </a:r>
            <a:r>
              <a:rPr lang="en-US" altLang="zh-TW" sz="3000" dirty="0" smtClean="0">
                <a:latin typeface="+mn-lt"/>
              </a:rPr>
              <a:t>18</a:t>
            </a:r>
            <a:r>
              <a:rPr lang="zh-TW" altLang="en-US" sz="3000" dirty="0" smtClean="0"/>
              <a:t>天</a:t>
            </a:r>
            <a:endParaRPr lang="zh-TW" altLang="en-US" sz="3000" dirty="0"/>
          </a:p>
          <a:p>
            <a:pPr>
              <a:spcBef>
                <a:spcPct val="0"/>
              </a:spcBef>
              <a:spcAft>
                <a:spcPts val="600"/>
              </a:spcAft>
            </a:pPr>
            <a:r>
              <a:rPr lang="zh-TW" altLang="en-US" sz="3000" dirty="0">
                <a:solidFill>
                  <a:srgbClr val="FAFD00"/>
                </a:solidFill>
              </a:rPr>
              <a:t>臨床表現：</a:t>
            </a:r>
          </a:p>
          <a:p>
            <a:pPr lvl="1">
              <a:spcBef>
                <a:spcPct val="0"/>
              </a:spcBef>
              <a:spcAft>
                <a:spcPts val="600"/>
              </a:spcAft>
            </a:pPr>
            <a:r>
              <a:rPr lang="zh-TW" altLang="en-US" sz="3000" dirty="0" smtClean="0"/>
              <a:t>前驅期：</a:t>
            </a:r>
            <a:r>
              <a:rPr lang="zh-TW" altLang="en-US" sz="3000" dirty="0"/>
              <a:t>發燒、肌肉痛、頭痛、倦怠</a:t>
            </a:r>
          </a:p>
          <a:p>
            <a:pPr lvl="1">
              <a:spcBef>
                <a:spcPct val="0"/>
              </a:spcBef>
              <a:spcAft>
                <a:spcPts val="600"/>
              </a:spcAft>
            </a:pPr>
            <a:r>
              <a:rPr lang="zh-TW" altLang="en-US" sz="3000" dirty="0" smtClean="0">
                <a:solidFill>
                  <a:srgbClr val="FAFD00"/>
                </a:solidFill>
              </a:rPr>
              <a:t>腮腺腫脹：</a:t>
            </a:r>
            <a:r>
              <a:rPr lang="zh-TW" altLang="zh-TW" sz="3000" dirty="0" smtClean="0">
                <a:solidFill>
                  <a:srgbClr val="FAFD00"/>
                </a:solidFill>
              </a:rPr>
              <a:t>單</a:t>
            </a:r>
            <a:r>
              <a:rPr lang="zh-TW" altLang="zh-TW" sz="3000" dirty="0">
                <a:solidFill>
                  <a:srgbClr val="FAFD00"/>
                </a:solidFill>
              </a:rPr>
              <a:t>側或雙側，疼痛，將耳朵往外上方推</a:t>
            </a:r>
            <a:r>
              <a:rPr lang="zh-TW" altLang="zh-TW" sz="3000" dirty="0" smtClean="0">
                <a:solidFill>
                  <a:srgbClr val="FAFD00"/>
                </a:solidFill>
              </a:rPr>
              <a:t>，</a:t>
            </a:r>
            <a:r>
              <a:rPr lang="en-US" altLang="zh-TW" sz="3000" dirty="0" smtClean="0">
                <a:solidFill>
                  <a:srgbClr val="FAFD00"/>
                </a:solidFill>
                <a:latin typeface="+mn-lt"/>
              </a:rPr>
              <a:t>3-7</a:t>
            </a:r>
            <a:r>
              <a:rPr lang="zh-TW" altLang="zh-TW" sz="3000" dirty="0" smtClean="0">
                <a:solidFill>
                  <a:srgbClr val="FAFD00"/>
                </a:solidFill>
              </a:rPr>
              <a:t>天</a:t>
            </a:r>
            <a:r>
              <a:rPr lang="zh-TW" altLang="zh-TW" sz="3000" dirty="0">
                <a:solidFill>
                  <a:srgbClr val="FAFD00"/>
                </a:solidFill>
              </a:rPr>
              <a:t>左右消退</a:t>
            </a:r>
            <a:endParaRPr lang="zh-TW" altLang="zh-TW" sz="3000" dirty="0"/>
          </a:p>
          <a:p>
            <a:pPr lvl="1">
              <a:spcBef>
                <a:spcPct val="0"/>
              </a:spcBef>
              <a:spcAft>
                <a:spcPts val="600"/>
              </a:spcAft>
            </a:pPr>
            <a:r>
              <a:rPr lang="zh-TW" altLang="zh-TW" sz="3000" dirty="0"/>
              <a:t>有時也侵犯</a:t>
            </a:r>
            <a:r>
              <a:rPr lang="en-US" altLang="zh-TW" sz="3000" dirty="0">
                <a:latin typeface="+mn-lt"/>
              </a:rPr>
              <a:t>submandibular, sublingual glands</a:t>
            </a:r>
          </a:p>
          <a:p>
            <a:pPr lvl="1">
              <a:spcBef>
                <a:spcPct val="0"/>
              </a:spcBef>
              <a:spcAft>
                <a:spcPts val="600"/>
              </a:spcAft>
            </a:pPr>
            <a:endParaRPr lang="en-US" altLang="zh-TW" sz="3000" dirty="0">
              <a:solidFill>
                <a:srgbClr val="FAFD00"/>
              </a:solidFill>
            </a:endParaRPr>
          </a:p>
          <a:p>
            <a:pPr>
              <a:spcBef>
                <a:spcPct val="0"/>
              </a:spcBef>
              <a:spcAft>
                <a:spcPts val="600"/>
              </a:spcAft>
            </a:pPr>
            <a:endParaRPr lang="en-US" altLang="zh-TW" sz="3000" dirty="0"/>
          </a:p>
        </p:txBody>
      </p:sp>
    </p:spTree>
    <p:custDataLst>
      <p:tags r:id="rId1"/>
    </p:custDataLst>
    <p:extLst>
      <p:ext uri="{BB962C8B-B14F-4D97-AF65-F5344CB8AC3E}">
        <p14:creationId xmlns="" xmlns:p14="http://schemas.microsoft.com/office/powerpoint/2010/main" val="3529798521"/>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19998" y="116632"/>
            <a:ext cx="8239581" cy="107035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t>流行性腮腺炎  </a:t>
            </a:r>
            <a:r>
              <a:rPr lang="en-US" altLang="zh-TW" sz="3200" dirty="0" smtClean="0">
                <a:latin typeface="+mn-lt"/>
              </a:rPr>
              <a:t>Mumps</a:t>
            </a:r>
            <a:r>
              <a:rPr lang="en-US" altLang="zh-TW" sz="3200" dirty="0" smtClean="0"/>
              <a:t/>
            </a:r>
            <a:br>
              <a:rPr lang="en-US" altLang="zh-TW" sz="3200" dirty="0" smtClean="0"/>
            </a:br>
            <a:r>
              <a:rPr lang="zh-TW" altLang="en-US" sz="2600" dirty="0" smtClean="0">
                <a:solidFill>
                  <a:schemeClr val="bg1"/>
                </a:solidFill>
              </a:rPr>
              <a:t>第三類法定傳染病：</a:t>
            </a:r>
            <a:r>
              <a:rPr lang="en-US" altLang="zh-TW" sz="2600" dirty="0" smtClean="0">
                <a:solidFill>
                  <a:schemeClr val="bg1"/>
                </a:solidFill>
                <a:latin typeface="+mn-lt"/>
              </a:rPr>
              <a:t>1</a:t>
            </a:r>
            <a:r>
              <a:rPr lang="zh-TW" altLang="en-US" sz="2600" dirty="0" smtClean="0">
                <a:solidFill>
                  <a:schemeClr val="bg1"/>
                </a:solidFill>
              </a:rPr>
              <a:t>週內通報</a:t>
            </a:r>
            <a:endParaRPr lang="zh-TW" altLang="en-US" sz="2600" dirty="0">
              <a:solidFill>
                <a:schemeClr val="bg1"/>
              </a:solidFill>
            </a:endParaRPr>
          </a:p>
        </p:txBody>
      </p:sp>
      <p:sp>
        <p:nvSpPr>
          <p:cNvPr id="721923" name="Rectangle 3"/>
          <p:cNvSpPr>
            <a:spLocks noGrp="1" noChangeArrowheads="1"/>
          </p:cNvSpPr>
          <p:nvPr>
            <p:ph type="body" idx="1"/>
          </p:nvPr>
        </p:nvSpPr>
        <p:spPr>
          <a:xfrm>
            <a:off x="520451" y="1309784"/>
            <a:ext cx="8504795" cy="5333876"/>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ts val="0"/>
              </a:spcBef>
              <a:spcAft>
                <a:spcPts val="200"/>
              </a:spcAft>
            </a:pPr>
            <a:r>
              <a:rPr lang="zh-TW" altLang="en-US" sz="2700" b="1" dirty="0" smtClean="0">
                <a:solidFill>
                  <a:srgbClr val="FAFD00"/>
                </a:solidFill>
                <a:effectLst>
                  <a:outerShdw blurRad="38100" dist="38100" dir="2700000" algn="tl">
                    <a:srgbClr val="000000">
                      <a:alpha val="43137"/>
                    </a:srgbClr>
                  </a:outerShdw>
                </a:effectLst>
              </a:rPr>
              <a:t>臨床病例：</a:t>
            </a:r>
            <a:r>
              <a:rPr lang="zh-TW" altLang="en-US" sz="2800" dirty="0">
                <a:effectLst>
                  <a:outerShdw blurRad="38100" dist="38100" dir="2700000" algn="tl">
                    <a:srgbClr val="000000">
                      <a:alpha val="43137"/>
                    </a:srgbClr>
                  </a:outerShdw>
                </a:effectLst>
              </a:rPr>
              <a:t>臨床病例</a:t>
            </a:r>
          </a:p>
          <a:p>
            <a:pPr lvl="1" hangingPunct="1">
              <a:spcBef>
                <a:spcPts val="0"/>
              </a:spcBef>
              <a:spcAft>
                <a:spcPts val="200"/>
              </a:spcAft>
            </a:pPr>
            <a:r>
              <a:rPr lang="zh-TW" altLang="en-US" sz="2800" dirty="0" smtClean="0">
                <a:effectLst>
                  <a:outerShdw blurRad="38100" dist="38100" dir="2700000" algn="tl">
                    <a:srgbClr val="000000">
                      <a:alpha val="43137"/>
                    </a:srgbClr>
                  </a:outerShdw>
                </a:effectLst>
              </a:rPr>
              <a:t>一種</a:t>
            </a:r>
            <a:r>
              <a:rPr lang="zh-TW" altLang="en-US" sz="2800" dirty="0">
                <a:effectLst>
                  <a:outerShdw blurRad="38100" dist="38100" dir="2700000" algn="tl">
                    <a:srgbClr val="000000">
                      <a:alpha val="43137"/>
                    </a:srgbClr>
                  </a:outerShdw>
                </a:effectLst>
              </a:rPr>
              <a:t>急性發作，單或雙側</a:t>
            </a:r>
            <a:r>
              <a:rPr lang="zh-TW" altLang="en-US" sz="2800" dirty="0" smtClean="0">
                <a:effectLst>
                  <a:outerShdw blurRad="38100" dist="38100" dir="2700000" algn="tl">
                    <a:srgbClr val="000000">
                      <a:alpha val="43137"/>
                    </a:srgbClr>
                  </a:outerShdw>
                </a:effectLst>
              </a:rPr>
              <a:t>腮腺（或</a:t>
            </a:r>
            <a:r>
              <a:rPr lang="zh-TW" altLang="en-US" sz="2800" dirty="0">
                <a:effectLst>
                  <a:outerShdw blurRad="38100" dist="38100" dir="2700000" algn="tl">
                    <a:srgbClr val="000000">
                      <a:alpha val="43137"/>
                    </a:srgbClr>
                  </a:outerShdw>
                </a:effectLst>
              </a:rPr>
              <a:t>其他唾液腺）疼痛</a:t>
            </a:r>
            <a:r>
              <a:rPr lang="zh-TW" altLang="en-US" sz="2800" dirty="0" smtClean="0">
                <a:effectLst>
                  <a:outerShdw blurRad="38100" dist="38100" dir="2700000" algn="tl">
                    <a:srgbClr val="000000">
                      <a:alpha val="43137"/>
                    </a:srgbClr>
                  </a:outerShdw>
                </a:effectLst>
              </a:rPr>
              <a:t>，自</a:t>
            </a:r>
            <a:r>
              <a:rPr lang="zh-TW" altLang="en-US" sz="2800" dirty="0">
                <a:effectLst>
                  <a:outerShdw blurRad="38100" dist="38100" dir="2700000" algn="tl">
                    <a:srgbClr val="000000">
                      <a:alpha val="43137"/>
                    </a:srgbClr>
                  </a:outerShdw>
                </a:effectLst>
              </a:rPr>
              <a:t>限性腫脹持續達</a:t>
            </a:r>
            <a:r>
              <a:rPr lang="en-US" altLang="zh-TW" sz="2800" dirty="0">
                <a:effectLst>
                  <a:outerShdw blurRad="38100" dist="38100" dir="2700000" algn="tl">
                    <a:srgbClr val="000000">
                      <a:alpha val="43137"/>
                    </a:srgbClr>
                  </a:outerShdw>
                </a:effectLst>
                <a:latin typeface="+mn-lt"/>
              </a:rPr>
              <a:t>2</a:t>
            </a:r>
            <a:r>
              <a:rPr lang="zh-TW" altLang="en-US" sz="2800" dirty="0">
                <a:effectLst>
                  <a:outerShdw blurRad="38100" dist="38100" dir="2700000" algn="tl">
                    <a:srgbClr val="000000">
                      <a:alpha val="43137"/>
                    </a:srgbClr>
                  </a:outerShdw>
                </a:effectLst>
              </a:rPr>
              <a:t>天以上，且無其他明顯原因者。</a:t>
            </a:r>
          </a:p>
          <a:p>
            <a:pPr>
              <a:spcBef>
                <a:spcPts val="0"/>
              </a:spcBef>
              <a:spcAft>
                <a:spcPts val="200"/>
              </a:spcAft>
            </a:pPr>
            <a:r>
              <a:rPr lang="zh-TW" altLang="en-US" sz="2800" dirty="0" smtClean="0">
                <a:effectLst>
                  <a:outerShdw blurRad="38100" dist="38100" dir="2700000" algn="tl">
                    <a:srgbClr val="000000">
                      <a:alpha val="43137"/>
                    </a:srgbClr>
                  </a:outerShdw>
                </a:effectLst>
              </a:rPr>
              <a:t>實驗室診斷：</a:t>
            </a:r>
            <a:r>
              <a:rPr lang="zh-TW" altLang="en-US" sz="2800" dirty="0" smtClean="0">
                <a:solidFill>
                  <a:schemeClr val="bg1"/>
                </a:solidFill>
                <a:effectLst>
                  <a:outerShdw blurRad="38100" dist="38100" dir="2700000" algn="tl">
                    <a:srgbClr val="000000">
                      <a:alpha val="43137"/>
                    </a:srgbClr>
                  </a:outerShdw>
                </a:effectLst>
              </a:rPr>
              <a:t>分離出病毒</a:t>
            </a:r>
            <a:r>
              <a:rPr lang="zh-TW" altLang="en-US" sz="2800" dirty="0">
                <a:solidFill>
                  <a:schemeClr val="bg1"/>
                </a:solidFill>
                <a:effectLst>
                  <a:outerShdw blurRad="38100" dist="38100" dir="2700000" algn="tl">
                    <a:srgbClr val="000000">
                      <a:alpha val="43137"/>
                    </a:srgbClr>
                  </a:outerShdw>
                </a:effectLst>
              </a:rPr>
              <a:t>，</a:t>
            </a:r>
            <a:r>
              <a:rPr lang="zh-TW" altLang="en-US" sz="2800" dirty="0" smtClean="0">
                <a:solidFill>
                  <a:schemeClr val="bg1"/>
                </a:solidFill>
                <a:effectLst>
                  <a:outerShdw blurRad="38100" dist="38100" dir="2700000" algn="tl">
                    <a:srgbClr val="000000">
                      <a:alpha val="43137"/>
                    </a:srgbClr>
                  </a:outerShdw>
                </a:effectLst>
              </a:rPr>
              <a:t>或</a:t>
            </a:r>
            <a:r>
              <a:rPr lang="en-US" altLang="zh-TW" sz="2800" dirty="0" smtClean="0">
                <a:solidFill>
                  <a:schemeClr val="bg1"/>
                </a:solidFill>
                <a:effectLst>
                  <a:outerShdw blurRad="38100" dist="38100" dir="2700000" algn="tl">
                    <a:srgbClr val="000000">
                      <a:alpha val="43137"/>
                    </a:srgbClr>
                  </a:outerShdw>
                </a:effectLst>
                <a:latin typeface="+mn-lt"/>
              </a:rPr>
              <a:t>RT-PCR</a:t>
            </a:r>
            <a:r>
              <a:rPr lang="zh-TW" altLang="en-US" sz="2800" dirty="0" smtClean="0">
                <a:solidFill>
                  <a:schemeClr val="bg1"/>
                </a:solidFill>
                <a:effectLst>
                  <a:outerShdw blurRad="38100" dist="38100" dir="2700000" algn="tl">
                    <a:srgbClr val="000000">
                      <a:alpha val="43137"/>
                    </a:srgbClr>
                  </a:outerShdw>
                </a:effectLst>
              </a:rPr>
              <a:t>陽性</a:t>
            </a:r>
            <a:r>
              <a:rPr lang="zh-TW" altLang="en-US" sz="2800" dirty="0">
                <a:solidFill>
                  <a:schemeClr val="bg1"/>
                </a:solidFill>
                <a:effectLst>
                  <a:outerShdw blurRad="38100" dist="38100" dir="2700000" algn="tl">
                    <a:srgbClr val="000000">
                      <a:alpha val="43137"/>
                    </a:srgbClr>
                  </a:outerShdw>
                </a:effectLst>
              </a:rPr>
              <a:t>者</a:t>
            </a:r>
            <a:r>
              <a:rPr lang="zh-TW" altLang="en-US" sz="2800" dirty="0" smtClean="0">
                <a:solidFill>
                  <a:schemeClr val="bg1"/>
                </a:solidFill>
                <a:effectLst>
                  <a:outerShdw blurRad="38100" dist="38100" dir="2700000" algn="tl">
                    <a:srgbClr val="000000">
                      <a:alpha val="43137"/>
                    </a:srgbClr>
                  </a:outerShdw>
                </a:effectLst>
              </a:rPr>
              <a:t>，或急性</a:t>
            </a:r>
            <a:r>
              <a:rPr lang="zh-TW" altLang="en-US" sz="2800" dirty="0">
                <a:solidFill>
                  <a:schemeClr val="bg1"/>
                </a:solidFill>
                <a:effectLst>
                  <a:outerShdw blurRad="38100" dist="38100" dir="2700000" algn="tl">
                    <a:srgbClr val="000000">
                      <a:alpha val="43137"/>
                    </a:srgbClr>
                  </a:outerShdw>
                </a:effectLst>
              </a:rPr>
              <a:t>期及恢復期血清中</a:t>
            </a:r>
            <a:r>
              <a:rPr lang="en-US" altLang="zh-TW" sz="2800" dirty="0" err="1" smtClean="0">
                <a:solidFill>
                  <a:schemeClr val="bg1"/>
                </a:solidFill>
                <a:effectLst>
                  <a:outerShdw blurRad="38100" dist="38100" dir="2700000" algn="tl">
                    <a:srgbClr val="000000">
                      <a:alpha val="43137"/>
                    </a:srgbClr>
                  </a:outerShdw>
                </a:effectLst>
                <a:latin typeface="+mn-lt"/>
              </a:rPr>
              <a:t>IgG</a:t>
            </a:r>
            <a:r>
              <a:rPr lang="zh-TW" altLang="en-US" sz="2800" dirty="0" smtClean="0">
                <a:solidFill>
                  <a:schemeClr val="bg1"/>
                </a:solidFill>
                <a:effectLst>
                  <a:outerShdw blurRad="38100" dist="38100" dir="2700000" algn="tl">
                    <a:srgbClr val="000000">
                      <a:alpha val="43137"/>
                    </a:srgbClr>
                  </a:outerShdw>
                </a:effectLst>
              </a:rPr>
              <a:t>抗體</a:t>
            </a:r>
            <a:r>
              <a:rPr lang="zh-TW" altLang="en-US" sz="2800" dirty="0">
                <a:solidFill>
                  <a:schemeClr val="bg1"/>
                </a:solidFill>
                <a:effectLst>
                  <a:outerShdw blurRad="38100" dist="38100" dir="2700000" algn="tl">
                    <a:srgbClr val="000000">
                      <a:alpha val="43137"/>
                    </a:srgbClr>
                  </a:outerShdw>
                </a:effectLst>
              </a:rPr>
              <a:t>，結果有血清學</a:t>
            </a:r>
            <a:r>
              <a:rPr lang="en-US" altLang="zh-TW" sz="2800" dirty="0" smtClean="0">
                <a:solidFill>
                  <a:schemeClr val="bg1"/>
                </a:solidFill>
                <a:effectLst>
                  <a:outerShdw blurRad="38100" dist="38100" dir="2700000" algn="tl">
                    <a:srgbClr val="000000">
                      <a:alpha val="43137"/>
                    </a:srgbClr>
                  </a:outerShdw>
                </a:effectLst>
                <a:latin typeface="+mn-lt"/>
              </a:rPr>
              <a:t>4</a:t>
            </a:r>
            <a:br>
              <a:rPr lang="en-US" altLang="zh-TW" sz="2800" dirty="0" smtClean="0">
                <a:solidFill>
                  <a:schemeClr val="bg1"/>
                </a:solidFill>
                <a:effectLst>
                  <a:outerShdw blurRad="38100" dist="38100" dir="2700000" algn="tl">
                    <a:srgbClr val="000000">
                      <a:alpha val="43137"/>
                    </a:srgbClr>
                  </a:outerShdw>
                </a:effectLst>
                <a:latin typeface="+mn-lt"/>
              </a:rPr>
            </a:br>
            <a:r>
              <a:rPr lang="zh-TW" altLang="en-US" sz="2800" dirty="0" smtClean="0">
                <a:solidFill>
                  <a:schemeClr val="bg1"/>
                </a:solidFill>
                <a:effectLst>
                  <a:outerShdw blurRad="38100" dist="38100" dir="2700000" algn="tl">
                    <a:srgbClr val="000000">
                      <a:alpha val="43137"/>
                    </a:srgbClr>
                  </a:outerShdw>
                </a:effectLst>
              </a:rPr>
              <a:t>倍上升</a:t>
            </a:r>
            <a:r>
              <a:rPr lang="zh-TW" altLang="en-US" sz="2800" dirty="0">
                <a:solidFill>
                  <a:schemeClr val="bg1"/>
                </a:solidFill>
                <a:effectLst>
                  <a:outerShdw blurRad="38100" dist="38100" dir="2700000" algn="tl">
                    <a:srgbClr val="000000">
                      <a:alpha val="43137"/>
                    </a:srgbClr>
                  </a:outerShdw>
                </a:effectLst>
              </a:rPr>
              <a:t>，</a:t>
            </a:r>
            <a:r>
              <a:rPr lang="zh-TW" altLang="en-US" sz="2800" dirty="0" smtClean="0">
                <a:solidFill>
                  <a:schemeClr val="bg1"/>
                </a:solidFill>
                <a:effectLst>
                  <a:outerShdw blurRad="38100" dist="38100" dir="2700000" algn="tl">
                    <a:srgbClr val="000000">
                      <a:alpha val="43137"/>
                    </a:srgbClr>
                  </a:outerShdw>
                </a:effectLst>
              </a:rPr>
              <a:t>或</a:t>
            </a:r>
            <a:r>
              <a:rPr lang="en-US" altLang="zh-TW" sz="2800" dirty="0" err="1" smtClean="0">
                <a:solidFill>
                  <a:schemeClr val="bg1"/>
                </a:solidFill>
                <a:effectLst>
                  <a:outerShdw blurRad="38100" dist="38100" dir="2700000" algn="tl">
                    <a:srgbClr val="000000">
                      <a:alpha val="43137"/>
                    </a:srgbClr>
                  </a:outerShdw>
                </a:effectLst>
                <a:latin typeface="+mn-lt"/>
              </a:rPr>
              <a:t>IgM</a:t>
            </a:r>
            <a:r>
              <a:rPr lang="zh-TW" altLang="en-US" sz="2800" dirty="0" smtClean="0">
                <a:solidFill>
                  <a:schemeClr val="bg1"/>
                </a:solidFill>
                <a:effectLst>
                  <a:outerShdw blurRad="38100" dist="38100" dir="2700000" algn="tl">
                    <a:srgbClr val="000000">
                      <a:alpha val="43137"/>
                    </a:srgbClr>
                  </a:outerShdw>
                </a:effectLst>
              </a:rPr>
              <a:t>抗體陽性</a:t>
            </a:r>
            <a:endParaRPr lang="zh-TW" altLang="en-US" sz="2700" dirty="0">
              <a:solidFill>
                <a:schemeClr val="bg1"/>
              </a:solidFill>
              <a:effectLst>
                <a:outerShdw blurRad="38100" dist="38100" dir="2700000" algn="tl">
                  <a:srgbClr val="000000">
                    <a:alpha val="43137"/>
                  </a:srgbClr>
                </a:outerShdw>
              </a:effectLst>
            </a:endParaRPr>
          </a:p>
          <a:p>
            <a:pPr>
              <a:spcBef>
                <a:spcPts val="0"/>
              </a:spcBef>
              <a:spcAft>
                <a:spcPts val="200"/>
              </a:spcAft>
            </a:pPr>
            <a:r>
              <a:rPr lang="zh-TW" altLang="en-US" sz="2800" dirty="0" smtClean="0">
                <a:effectLst>
                  <a:outerShdw blurRad="38100" dist="38100" dir="2700000" algn="tl">
                    <a:srgbClr val="000000">
                      <a:alpha val="43137"/>
                    </a:srgbClr>
                  </a:outerShdw>
                </a:effectLst>
              </a:rPr>
              <a:t>可</a:t>
            </a:r>
            <a:r>
              <a:rPr lang="zh-TW" altLang="en-US" sz="2800" dirty="0">
                <a:effectLst>
                  <a:outerShdw blurRad="38100" dist="38100" dir="2700000" algn="tl">
                    <a:srgbClr val="000000">
                      <a:alpha val="43137"/>
                    </a:srgbClr>
                  </a:outerShdw>
                </a:effectLst>
              </a:rPr>
              <a:t>傳染期</a:t>
            </a:r>
          </a:p>
          <a:p>
            <a:pPr lvl="1">
              <a:spcBef>
                <a:spcPts val="0"/>
              </a:spcBef>
              <a:spcAft>
                <a:spcPts val="200"/>
              </a:spcAft>
            </a:pPr>
            <a:r>
              <a:rPr lang="zh-TW" altLang="en-US" sz="2800" dirty="0" smtClean="0">
                <a:effectLst>
                  <a:outerShdw blurRad="38100" dist="38100" dir="2700000" algn="tl">
                    <a:srgbClr val="000000">
                      <a:alpha val="43137"/>
                    </a:srgbClr>
                  </a:outerShdw>
                </a:effectLst>
              </a:rPr>
              <a:t>發病</a:t>
            </a:r>
            <a:r>
              <a:rPr lang="zh-TW" altLang="en-US" sz="2800" dirty="0">
                <a:effectLst>
                  <a:outerShdw blurRad="38100" dist="38100" dir="2700000" algn="tl">
                    <a:srgbClr val="000000">
                      <a:alpha val="43137"/>
                    </a:srgbClr>
                  </a:outerShdw>
                </a:effectLst>
              </a:rPr>
              <a:t>前</a:t>
            </a:r>
            <a:r>
              <a:rPr lang="en-US" altLang="zh-TW" sz="2800" dirty="0">
                <a:effectLst>
                  <a:outerShdw blurRad="38100" dist="38100" dir="2700000" algn="tl">
                    <a:srgbClr val="000000">
                      <a:alpha val="43137"/>
                    </a:srgbClr>
                  </a:outerShdw>
                </a:effectLst>
                <a:latin typeface="+mn-lt"/>
              </a:rPr>
              <a:t>6~7</a:t>
            </a:r>
            <a:r>
              <a:rPr lang="zh-TW" altLang="en-US" sz="2800" dirty="0">
                <a:effectLst>
                  <a:outerShdw blurRad="38100" dist="38100" dir="2700000" algn="tl">
                    <a:srgbClr val="000000">
                      <a:alpha val="43137"/>
                    </a:srgbClr>
                  </a:outerShdw>
                </a:effectLst>
              </a:rPr>
              <a:t>天至發病後</a:t>
            </a:r>
            <a:r>
              <a:rPr lang="en-US" altLang="zh-TW" sz="2800" dirty="0">
                <a:effectLst>
                  <a:outerShdw blurRad="38100" dist="38100" dir="2700000" algn="tl">
                    <a:srgbClr val="000000">
                      <a:alpha val="43137"/>
                    </a:srgbClr>
                  </a:outerShdw>
                </a:effectLst>
                <a:latin typeface="+mn-lt"/>
              </a:rPr>
              <a:t>9</a:t>
            </a:r>
            <a:r>
              <a:rPr lang="zh-TW" altLang="en-US" sz="2800" dirty="0">
                <a:effectLst>
                  <a:outerShdw blurRad="38100" dist="38100" dir="2700000" algn="tl">
                    <a:srgbClr val="000000">
                      <a:alpha val="43137"/>
                    </a:srgbClr>
                  </a:outerShdw>
                </a:effectLst>
              </a:rPr>
              <a:t>天</a:t>
            </a:r>
          </a:p>
          <a:p>
            <a:pPr lvl="1">
              <a:spcBef>
                <a:spcPts val="0"/>
              </a:spcBef>
              <a:spcAft>
                <a:spcPts val="200"/>
              </a:spcAft>
            </a:pPr>
            <a:r>
              <a:rPr lang="zh-TW" altLang="en-US" sz="2800" dirty="0" smtClean="0">
                <a:effectLst>
                  <a:outerShdw blurRad="38100" dist="38100" dir="2700000" algn="tl">
                    <a:srgbClr val="000000">
                      <a:alpha val="43137"/>
                    </a:srgbClr>
                  </a:outerShdw>
                </a:effectLst>
              </a:rPr>
              <a:t>發病</a:t>
            </a:r>
            <a:r>
              <a:rPr lang="zh-TW" altLang="en-US" sz="2800" dirty="0">
                <a:effectLst>
                  <a:outerShdw blurRad="38100" dist="38100" dir="2700000" algn="tl">
                    <a:srgbClr val="000000">
                      <a:alpha val="43137"/>
                    </a:srgbClr>
                  </a:outerShdw>
                </a:effectLst>
              </a:rPr>
              <a:t>後</a:t>
            </a:r>
            <a:r>
              <a:rPr lang="en-US" altLang="zh-TW" sz="2800" dirty="0">
                <a:effectLst>
                  <a:outerShdw blurRad="38100" dist="38100" dir="2700000" algn="tl">
                    <a:srgbClr val="000000">
                      <a:alpha val="43137"/>
                    </a:srgbClr>
                  </a:outerShdw>
                </a:effectLst>
                <a:latin typeface="+mn-lt"/>
              </a:rPr>
              <a:t>14</a:t>
            </a:r>
            <a:r>
              <a:rPr lang="zh-TW" altLang="en-US" sz="2800" dirty="0">
                <a:effectLst>
                  <a:outerShdw blurRad="38100" dist="38100" dir="2700000" algn="tl">
                    <a:srgbClr val="000000">
                      <a:alpha val="43137"/>
                    </a:srgbClr>
                  </a:outerShdw>
                </a:effectLst>
              </a:rPr>
              <a:t>天尿中仍帶</a:t>
            </a:r>
            <a:r>
              <a:rPr lang="zh-TW" altLang="en-US" sz="2800" dirty="0" smtClean="0">
                <a:effectLst>
                  <a:outerShdw blurRad="38100" dist="38100" dir="2700000" algn="tl">
                    <a:srgbClr val="000000">
                      <a:alpha val="43137"/>
                    </a:srgbClr>
                  </a:outerShdw>
                </a:effectLst>
              </a:rPr>
              <a:t>病毒</a:t>
            </a:r>
            <a:endParaRPr lang="en-US" altLang="zh-TW" sz="2800" dirty="0" smtClean="0">
              <a:effectLst>
                <a:outerShdw blurRad="38100" dist="38100" dir="2700000" algn="tl">
                  <a:srgbClr val="000000">
                    <a:alpha val="43137"/>
                  </a:srgbClr>
                </a:outerShdw>
              </a:effectLst>
            </a:endParaRPr>
          </a:p>
          <a:p>
            <a:pPr>
              <a:spcBef>
                <a:spcPts val="0"/>
              </a:spcBef>
              <a:spcAft>
                <a:spcPts val="200"/>
              </a:spcAft>
            </a:pPr>
            <a:r>
              <a:rPr lang="zh-TW" altLang="en-US" sz="2800" dirty="0">
                <a:effectLst/>
              </a:rPr>
              <a:t>隔離：</a:t>
            </a:r>
            <a:r>
              <a:rPr lang="zh-TW" altLang="en-US" sz="2800" dirty="0">
                <a:solidFill>
                  <a:schemeClr val="bg1"/>
                </a:solidFill>
                <a:effectLst/>
              </a:rPr>
              <a:t>自腮腺開始腫大起隔離</a:t>
            </a:r>
            <a:r>
              <a:rPr lang="en-US" altLang="zh-TW" sz="2800" dirty="0">
                <a:effectLst/>
                <a:latin typeface="+mn-lt"/>
              </a:rPr>
              <a:t>9</a:t>
            </a:r>
            <a:r>
              <a:rPr lang="zh-TW" altLang="en-US" sz="2800" dirty="0">
                <a:effectLst/>
              </a:rPr>
              <a:t>日</a:t>
            </a:r>
            <a:r>
              <a:rPr lang="zh-TW" altLang="en-US" sz="2700" dirty="0" smtClean="0">
                <a:solidFill>
                  <a:schemeClr val="bg1"/>
                </a:solidFill>
                <a:effectLst>
                  <a:outerShdw blurRad="38100" dist="38100" dir="2700000" algn="tl">
                    <a:srgbClr val="000000">
                      <a:alpha val="43137"/>
                    </a:srgbClr>
                  </a:outerShdw>
                </a:effectLst>
              </a:rPr>
              <a:t/>
            </a:r>
            <a:br>
              <a:rPr lang="zh-TW" altLang="en-US" sz="2700" dirty="0" smtClean="0">
                <a:solidFill>
                  <a:schemeClr val="bg1"/>
                </a:solidFill>
                <a:effectLst>
                  <a:outerShdw blurRad="38100" dist="38100" dir="2700000" algn="tl">
                    <a:srgbClr val="000000">
                      <a:alpha val="43137"/>
                    </a:srgbClr>
                  </a:outerShdw>
                </a:effectLst>
              </a:rPr>
            </a:br>
            <a:endParaRPr lang="zh-TW" altLang="en-US" sz="2700" dirty="0">
              <a:solidFill>
                <a:schemeClr val="bg1"/>
              </a:solidFill>
              <a:effectLst>
                <a:outerShdw blurRad="38100" dist="38100" dir="2700000" algn="tl">
                  <a:srgbClr val="000000">
                    <a:alpha val="43137"/>
                  </a:srgbClr>
                </a:outerShdw>
              </a:effectLst>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214298621"/>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a:xfrm>
            <a:off x="684213" y="404664"/>
            <a:ext cx="7013575" cy="838349"/>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流行性腮腺炎 </a:t>
            </a:r>
            <a:r>
              <a:rPr lang="en-US" altLang="zh-TW" dirty="0">
                <a:latin typeface="+mn-lt"/>
              </a:rPr>
              <a:t>(Mumps)</a:t>
            </a:r>
            <a:br>
              <a:rPr lang="en-US" altLang="zh-TW" dirty="0">
                <a:latin typeface="+mn-lt"/>
              </a:rPr>
            </a:br>
            <a:r>
              <a:rPr lang="zh-TW" altLang="zh-TW" dirty="0">
                <a:solidFill>
                  <a:schemeClr val="bg1"/>
                </a:solidFill>
              </a:rPr>
              <a:t>併發症</a:t>
            </a:r>
            <a:endParaRPr lang="zh-TW" altLang="en-US" dirty="0">
              <a:solidFill>
                <a:schemeClr val="bg1"/>
              </a:solidFill>
            </a:endParaRPr>
          </a:p>
        </p:txBody>
      </p:sp>
      <p:sp>
        <p:nvSpPr>
          <p:cNvPr id="177155" name="Rectangle 3"/>
          <p:cNvSpPr>
            <a:spLocks noGrp="1" noChangeArrowheads="1"/>
          </p:cNvSpPr>
          <p:nvPr>
            <p:ph type="body" idx="1"/>
          </p:nvPr>
        </p:nvSpPr>
        <p:spPr>
          <a:xfrm>
            <a:off x="539551" y="1628800"/>
            <a:ext cx="8580698" cy="4896544"/>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90000"/>
              </a:lnSpc>
              <a:spcBef>
                <a:spcPct val="10000"/>
              </a:spcBef>
              <a:spcAft>
                <a:spcPts val="600"/>
              </a:spcAft>
            </a:pPr>
            <a:r>
              <a:rPr lang="zh-TW" altLang="en-US" sz="3200" b="1" dirty="0" smtClean="0"/>
              <a:t>腦膜腦炎</a:t>
            </a:r>
            <a:r>
              <a:rPr lang="zh-TW" altLang="en-US" sz="3200" dirty="0" smtClean="0">
                <a:solidFill>
                  <a:schemeClr val="bg1"/>
                </a:solidFill>
              </a:rPr>
              <a:t>：</a:t>
            </a:r>
            <a:r>
              <a:rPr lang="zh-TW" altLang="zh-TW" sz="3200" dirty="0" smtClean="0">
                <a:solidFill>
                  <a:schemeClr val="bg1"/>
                </a:solidFill>
              </a:rPr>
              <a:t>兒童</a:t>
            </a:r>
            <a:r>
              <a:rPr lang="zh-TW" altLang="zh-TW" sz="3200" dirty="0">
                <a:solidFill>
                  <a:schemeClr val="bg1"/>
                </a:solidFill>
              </a:rPr>
              <a:t>最常見的併發症</a:t>
            </a:r>
            <a:r>
              <a:rPr lang="en-US" altLang="zh-TW" sz="3200" dirty="0">
                <a:solidFill>
                  <a:schemeClr val="bg1"/>
                </a:solidFill>
              </a:rPr>
              <a:t>, </a:t>
            </a:r>
            <a:r>
              <a:rPr lang="zh-TW" altLang="en-US" sz="3200" dirty="0" smtClean="0">
                <a:solidFill>
                  <a:schemeClr val="bg1"/>
                </a:solidFill>
              </a:rPr>
              <a:t>為病毒性腦膜炎最</a:t>
            </a:r>
            <a:r>
              <a:rPr lang="zh-TW" altLang="en-US" sz="3200" dirty="0">
                <a:solidFill>
                  <a:schemeClr val="bg1"/>
                </a:solidFill>
              </a:rPr>
              <a:t>常見的原因，死亡率</a:t>
            </a:r>
            <a:r>
              <a:rPr lang="en-US" altLang="zh-TW" sz="3200" dirty="0">
                <a:solidFill>
                  <a:schemeClr val="bg1"/>
                </a:solidFill>
                <a:latin typeface="+mn-lt"/>
              </a:rPr>
              <a:t>2%</a:t>
            </a:r>
          </a:p>
          <a:p>
            <a:pPr hangingPunct="1">
              <a:lnSpc>
                <a:spcPct val="90000"/>
              </a:lnSpc>
              <a:spcBef>
                <a:spcPct val="10000"/>
              </a:spcBef>
              <a:spcAft>
                <a:spcPts val="600"/>
              </a:spcAft>
            </a:pPr>
            <a:r>
              <a:rPr lang="zh-TW" altLang="en-US" sz="3200" b="1" dirty="0" smtClean="0"/>
              <a:t>睪丸炎</a:t>
            </a:r>
            <a:r>
              <a:rPr lang="en-US" altLang="zh-TW" sz="3200" b="1" dirty="0" smtClean="0">
                <a:latin typeface="+mn-lt"/>
              </a:rPr>
              <a:t>(</a:t>
            </a:r>
            <a:r>
              <a:rPr lang="en-US" altLang="zh-TW" sz="3200" b="1" dirty="0" err="1" smtClean="0">
                <a:latin typeface="+mn-lt"/>
              </a:rPr>
              <a:t>orchitis</a:t>
            </a:r>
            <a:r>
              <a:rPr lang="en-US" altLang="zh-TW" sz="3200" b="1" dirty="0" smtClean="0">
                <a:latin typeface="+mn-lt"/>
              </a:rPr>
              <a:t>)</a:t>
            </a:r>
            <a:r>
              <a:rPr lang="zh-TW" altLang="en-US" sz="3200" b="1" dirty="0" smtClean="0"/>
              <a:t>、副睪炎</a:t>
            </a:r>
            <a:r>
              <a:rPr lang="en-US" altLang="zh-TW" sz="3200" b="1" dirty="0" smtClean="0">
                <a:latin typeface="+mn-lt"/>
              </a:rPr>
              <a:t>(epididymitis)</a:t>
            </a:r>
            <a:r>
              <a:rPr lang="zh-TW" altLang="en-US" sz="3200" b="1" dirty="0" smtClean="0"/>
              <a:t>、</a:t>
            </a:r>
            <a:r>
              <a:rPr lang="en-US" altLang="zh-TW" sz="3200" b="1" dirty="0" smtClean="0"/>
              <a:t/>
            </a:r>
            <a:br>
              <a:rPr lang="en-US" altLang="zh-TW" sz="3200" b="1" dirty="0" smtClean="0"/>
            </a:br>
            <a:r>
              <a:rPr lang="zh-TW" altLang="en-US" sz="3200" b="1" dirty="0" smtClean="0"/>
              <a:t>卵巢炎</a:t>
            </a:r>
            <a:r>
              <a:rPr lang="en-US" altLang="zh-TW" sz="3200" b="1" dirty="0" smtClean="0">
                <a:latin typeface="+mn-lt"/>
              </a:rPr>
              <a:t>(</a:t>
            </a:r>
            <a:r>
              <a:rPr lang="en-US" altLang="zh-TW" sz="3200" b="1" dirty="0" err="1" smtClean="0">
                <a:latin typeface="+mn-lt"/>
              </a:rPr>
              <a:t>oophoritis</a:t>
            </a:r>
            <a:r>
              <a:rPr lang="en-US" altLang="zh-TW" sz="3200" b="1" dirty="0" smtClean="0">
                <a:latin typeface="+mn-lt"/>
              </a:rPr>
              <a:t>)</a:t>
            </a:r>
            <a:r>
              <a:rPr lang="zh-TW" altLang="en-US" sz="3200" dirty="0" smtClean="0">
                <a:solidFill>
                  <a:schemeClr val="bg1"/>
                </a:solidFill>
              </a:rPr>
              <a:t>：</a:t>
            </a:r>
            <a:r>
              <a:rPr lang="zh-TW" altLang="zh-TW" sz="3200" dirty="0" smtClean="0">
                <a:solidFill>
                  <a:schemeClr val="bg1"/>
                </a:solidFill>
              </a:rPr>
              <a:t>青春期</a:t>
            </a:r>
            <a:r>
              <a:rPr lang="zh-TW" altLang="zh-TW" sz="3200" dirty="0">
                <a:solidFill>
                  <a:schemeClr val="bg1"/>
                </a:solidFill>
              </a:rPr>
              <a:t>以後容易發生</a:t>
            </a:r>
            <a:r>
              <a:rPr lang="zh-TW" altLang="zh-TW" sz="3200" dirty="0" smtClean="0">
                <a:solidFill>
                  <a:schemeClr val="bg1"/>
                </a:solidFill>
              </a:rPr>
              <a:t>，</a:t>
            </a:r>
            <a:r>
              <a:rPr lang="zh-TW" altLang="en-US" sz="3200" dirty="0" smtClean="0">
                <a:solidFill>
                  <a:schemeClr val="bg1"/>
                </a:solidFill>
              </a:rPr>
              <a:t>大多為單側所以很少引起</a:t>
            </a:r>
            <a:r>
              <a:rPr lang="zh-TW" altLang="zh-TW" sz="3200" dirty="0" smtClean="0">
                <a:solidFill>
                  <a:schemeClr val="bg1"/>
                </a:solidFill>
              </a:rPr>
              <a:t>不孕</a:t>
            </a:r>
            <a:endParaRPr lang="zh-TW" altLang="zh-TW" sz="3200" dirty="0">
              <a:solidFill>
                <a:schemeClr val="bg1"/>
              </a:solidFill>
            </a:endParaRPr>
          </a:p>
          <a:p>
            <a:pPr>
              <a:lnSpc>
                <a:spcPct val="90000"/>
              </a:lnSpc>
              <a:spcBef>
                <a:spcPct val="10000"/>
              </a:spcBef>
              <a:spcAft>
                <a:spcPts val="600"/>
              </a:spcAft>
            </a:pPr>
            <a:r>
              <a:rPr lang="zh-TW" altLang="en-US" sz="3200" dirty="0" smtClean="0">
                <a:solidFill>
                  <a:schemeClr val="bg1"/>
                </a:solidFill>
              </a:rPr>
              <a:t>胰臟炎：</a:t>
            </a:r>
            <a:r>
              <a:rPr lang="en-US" altLang="zh-TW" sz="3200" dirty="0" smtClean="0">
                <a:solidFill>
                  <a:schemeClr val="bg1"/>
                </a:solidFill>
                <a:latin typeface="+mn-lt"/>
              </a:rPr>
              <a:t>2-5%</a:t>
            </a:r>
            <a:endParaRPr lang="zh-TW" altLang="zh-TW" sz="3200" dirty="0">
              <a:solidFill>
                <a:schemeClr val="bg1"/>
              </a:solidFill>
              <a:latin typeface="+mn-lt"/>
            </a:endParaRPr>
          </a:p>
          <a:p>
            <a:pPr>
              <a:lnSpc>
                <a:spcPct val="90000"/>
              </a:lnSpc>
              <a:spcBef>
                <a:spcPct val="10000"/>
              </a:spcBef>
              <a:spcAft>
                <a:spcPts val="600"/>
              </a:spcAft>
            </a:pPr>
            <a:r>
              <a:rPr lang="zh-TW" altLang="en-US" sz="3200" dirty="0" smtClean="0">
                <a:solidFill>
                  <a:schemeClr val="bg1"/>
                </a:solidFill>
              </a:rPr>
              <a:t>心肌炎：</a:t>
            </a:r>
            <a:r>
              <a:rPr lang="zh-TW" altLang="zh-TW" sz="3200" dirty="0" smtClean="0">
                <a:solidFill>
                  <a:schemeClr val="bg1"/>
                </a:solidFill>
              </a:rPr>
              <a:t>少見</a:t>
            </a:r>
            <a:endParaRPr lang="zh-TW" altLang="zh-TW" sz="3200" dirty="0">
              <a:solidFill>
                <a:schemeClr val="bg1"/>
              </a:solidFill>
            </a:endParaRPr>
          </a:p>
          <a:p>
            <a:pPr>
              <a:lnSpc>
                <a:spcPct val="90000"/>
              </a:lnSpc>
              <a:spcBef>
                <a:spcPct val="10000"/>
              </a:spcBef>
              <a:spcAft>
                <a:spcPts val="600"/>
              </a:spcAft>
            </a:pPr>
            <a:r>
              <a:rPr lang="zh-TW" altLang="zh-TW" sz="3200" dirty="0" smtClean="0">
                <a:solidFill>
                  <a:schemeClr val="bg1"/>
                </a:solidFill>
              </a:rPr>
              <a:t>其他</a:t>
            </a:r>
            <a:r>
              <a:rPr lang="zh-TW" altLang="en-US" sz="3200" dirty="0" smtClean="0">
                <a:solidFill>
                  <a:schemeClr val="bg1"/>
                </a:solidFill>
              </a:rPr>
              <a:t>：腎炎、甲狀腺炎、乳房炎、耳聾、關節炎</a:t>
            </a:r>
            <a:endParaRPr lang="en-US" altLang="zh-TW" sz="3200" dirty="0">
              <a:solidFill>
                <a:schemeClr val="bg1"/>
              </a:solidFill>
            </a:endParaRPr>
          </a:p>
          <a:p>
            <a:pPr lvl="1">
              <a:lnSpc>
                <a:spcPct val="90000"/>
              </a:lnSpc>
              <a:spcBef>
                <a:spcPct val="10000"/>
              </a:spcBef>
              <a:spcAft>
                <a:spcPts val="600"/>
              </a:spcAft>
            </a:pPr>
            <a:endParaRPr lang="en-US" altLang="zh-TW" sz="3200" dirty="0"/>
          </a:p>
          <a:p>
            <a:pPr>
              <a:lnSpc>
                <a:spcPct val="90000"/>
              </a:lnSpc>
              <a:spcBef>
                <a:spcPct val="10000"/>
              </a:spcBef>
              <a:spcAft>
                <a:spcPts val="600"/>
              </a:spcAft>
            </a:pPr>
            <a:endParaRPr lang="en-US" altLang="zh-TW" sz="3200" dirty="0">
              <a:solidFill>
                <a:schemeClr val="bg1"/>
              </a:solidFill>
            </a:endParaRPr>
          </a:p>
        </p:txBody>
      </p:sp>
    </p:spTree>
    <p:custDataLst>
      <p:tags r:id="rId1"/>
    </p:custDataLst>
    <p:extLst>
      <p:ext uri="{BB962C8B-B14F-4D97-AF65-F5344CB8AC3E}">
        <p14:creationId xmlns="" xmlns:p14="http://schemas.microsoft.com/office/powerpoint/2010/main" val="2894550555"/>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a:xfrm>
            <a:off x="900113" y="260350"/>
            <a:ext cx="6502400"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流行性腮腺炎 </a:t>
            </a:r>
            <a:r>
              <a:rPr lang="en-US" altLang="zh-TW" sz="3600" dirty="0">
                <a:latin typeface="+mn-lt"/>
              </a:rPr>
              <a:t>(Mumps)</a:t>
            </a:r>
            <a:br>
              <a:rPr lang="en-US" altLang="zh-TW" sz="3600" dirty="0">
                <a:latin typeface="+mn-lt"/>
              </a:rPr>
            </a:br>
            <a:r>
              <a:rPr lang="zh-TW" altLang="zh-TW" sz="3600" dirty="0">
                <a:solidFill>
                  <a:schemeClr val="bg1"/>
                </a:solidFill>
              </a:rPr>
              <a:t>鑑別診斷</a:t>
            </a:r>
            <a:endParaRPr lang="zh-TW" altLang="en-US" sz="3600" dirty="0">
              <a:solidFill>
                <a:schemeClr val="bg1"/>
              </a:solidFill>
            </a:endParaRPr>
          </a:p>
        </p:txBody>
      </p:sp>
      <p:sp>
        <p:nvSpPr>
          <p:cNvPr id="176131" name="Rectangle 3"/>
          <p:cNvSpPr>
            <a:spLocks noGrp="1" noChangeArrowheads="1"/>
          </p:cNvSpPr>
          <p:nvPr>
            <p:ph type="body" idx="1"/>
          </p:nvPr>
        </p:nvSpPr>
        <p:spPr>
          <a:xfrm>
            <a:off x="855289" y="1666672"/>
            <a:ext cx="7672387" cy="44196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5000"/>
              </a:spcBef>
              <a:spcAft>
                <a:spcPct val="5000"/>
              </a:spcAft>
            </a:pPr>
            <a:r>
              <a:rPr lang="zh-TW" altLang="en-US" sz="3200" b="1" dirty="0" smtClean="0"/>
              <a:t>腮腺腫大</a:t>
            </a:r>
            <a:r>
              <a:rPr lang="zh-TW" altLang="en-US" sz="3200" dirty="0" smtClean="0">
                <a:solidFill>
                  <a:schemeClr val="bg1"/>
                </a:solidFill>
              </a:rPr>
              <a:t>：</a:t>
            </a:r>
            <a:r>
              <a:rPr lang="zh-TW" altLang="en-US" sz="3200" dirty="0">
                <a:solidFill>
                  <a:schemeClr val="bg1"/>
                </a:solidFill>
              </a:rPr>
              <a:t>一半在下頷</a:t>
            </a:r>
            <a:r>
              <a:rPr lang="zh-TW" altLang="en-US" sz="3200" dirty="0" smtClean="0">
                <a:solidFill>
                  <a:schemeClr val="bg1"/>
                </a:solidFill>
              </a:rPr>
              <a:t>骨上方，一半在</a:t>
            </a:r>
            <a:r>
              <a:rPr lang="zh-TW" altLang="en-US" sz="3200" dirty="0">
                <a:solidFill>
                  <a:schemeClr val="bg1"/>
                </a:solidFill>
              </a:rPr>
              <a:t>下頷</a:t>
            </a:r>
            <a:r>
              <a:rPr lang="zh-TW" altLang="en-US" sz="3200" dirty="0" smtClean="0">
                <a:solidFill>
                  <a:schemeClr val="bg1"/>
                </a:solidFill>
              </a:rPr>
              <a:t>骨下方</a:t>
            </a:r>
            <a:endParaRPr lang="en-US" altLang="zh-TW" sz="3200" dirty="0" smtClean="0">
              <a:solidFill>
                <a:schemeClr val="bg1"/>
              </a:solidFill>
            </a:endParaRPr>
          </a:p>
          <a:p>
            <a:pPr>
              <a:spcBef>
                <a:spcPct val="5000"/>
              </a:spcBef>
              <a:spcAft>
                <a:spcPct val="5000"/>
              </a:spcAft>
            </a:pPr>
            <a:r>
              <a:rPr lang="zh-TW" altLang="en-US" sz="3200" b="1" dirty="0"/>
              <a:t>頸部淋巴腺腫大</a:t>
            </a:r>
            <a:r>
              <a:rPr lang="zh-TW" altLang="en-US" sz="3200" dirty="0" smtClean="0">
                <a:solidFill>
                  <a:schemeClr val="bg1"/>
                </a:solidFill>
              </a:rPr>
              <a:t>：</a:t>
            </a:r>
            <a:r>
              <a:rPr lang="zh-TW" altLang="en-US" sz="3200" dirty="0">
                <a:solidFill>
                  <a:schemeClr val="bg1"/>
                </a:solidFill>
              </a:rPr>
              <a:t>大多位於下頷</a:t>
            </a:r>
            <a:r>
              <a:rPr lang="zh-TW" altLang="en-US" sz="3200" dirty="0" smtClean="0">
                <a:solidFill>
                  <a:schemeClr val="bg1"/>
                </a:solidFill>
              </a:rPr>
              <a:t>骨下方</a:t>
            </a:r>
            <a:endParaRPr lang="en-US" altLang="zh-TW" sz="3200" dirty="0" smtClean="0">
              <a:solidFill>
                <a:schemeClr val="bg1"/>
              </a:solidFill>
            </a:endParaRPr>
          </a:p>
          <a:p>
            <a:pPr>
              <a:spcBef>
                <a:spcPct val="5000"/>
              </a:spcBef>
              <a:spcAft>
                <a:spcPct val="5000"/>
              </a:spcAft>
            </a:pPr>
            <a:endParaRPr lang="en-US" altLang="zh-TW" sz="3200" dirty="0">
              <a:solidFill>
                <a:schemeClr val="bg1"/>
              </a:solidFill>
            </a:endParaRPr>
          </a:p>
        </p:txBody>
      </p:sp>
      <p:pic>
        <p:nvPicPr>
          <p:cNvPr id="176132" name="Picture 4"/>
          <p:cNvPicPr>
            <a:picLocks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2776538" y="3733800"/>
            <a:ext cx="3522662" cy="2209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76133" name="Rectangle 5"/>
          <p:cNvSpPr>
            <a:spLocks noChangeArrowheads="1"/>
          </p:cNvSpPr>
          <p:nvPr/>
        </p:nvSpPr>
        <p:spPr bwMode="auto">
          <a:xfrm>
            <a:off x="2209800" y="5867400"/>
            <a:ext cx="1582738" cy="410882"/>
          </a:xfrm>
          <a:prstGeom prst="rect">
            <a:avLst/>
          </a:prstGeom>
          <a:solidFill>
            <a:srgbClr val="6E0043"/>
          </a:solidFill>
          <a:ln w="57150" cmpd="thinThick">
            <a:solidFill>
              <a:schemeClr val="tx2"/>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47625" tIns="19050" rIns="47625" bIns="19050">
            <a:spAutoFit/>
          </a:bodyPr>
          <a:lstStyle/>
          <a:p>
            <a:pPr>
              <a:lnSpc>
                <a:spcPct val="121000"/>
              </a:lnSpc>
            </a:pPr>
            <a:r>
              <a:rPr kumimoji="1" lang="en-US" altLang="zh-TW" sz="2000" dirty="0">
                <a:solidFill>
                  <a:srgbClr val="FAFD00"/>
                </a:solidFill>
                <a:latin typeface="+mn-lt"/>
              </a:rPr>
              <a:t>Cervical LN</a:t>
            </a:r>
          </a:p>
        </p:txBody>
      </p:sp>
      <p:sp>
        <p:nvSpPr>
          <p:cNvPr id="176134" name="Rectangle 6"/>
          <p:cNvSpPr>
            <a:spLocks noChangeArrowheads="1"/>
          </p:cNvSpPr>
          <p:nvPr/>
        </p:nvSpPr>
        <p:spPr bwMode="auto">
          <a:xfrm>
            <a:off x="5621338" y="5867400"/>
            <a:ext cx="1084262" cy="410882"/>
          </a:xfrm>
          <a:prstGeom prst="rect">
            <a:avLst/>
          </a:prstGeom>
          <a:solidFill>
            <a:srgbClr val="6E0043"/>
          </a:solidFill>
          <a:ln w="57150" cmpd="thinThick">
            <a:solidFill>
              <a:schemeClr val="tx2"/>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47625" tIns="19050" rIns="47625" bIns="19050">
            <a:spAutoFit/>
          </a:bodyPr>
          <a:lstStyle/>
          <a:p>
            <a:pPr>
              <a:lnSpc>
                <a:spcPct val="121000"/>
              </a:lnSpc>
            </a:pPr>
            <a:r>
              <a:rPr kumimoji="1" lang="en-US" altLang="zh-TW" sz="2000">
                <a:solidFill>
                  <a:srgbClr val="FAFD00"/>
                </a:solidFill>
                <a:latin typeface="+mn-lt"/>
              </a:rPr>
              <a:t>Mumps</a:t>
            </a:r>
          </a:p>
        </p:txBody>
      </p:sp>
    </p:spTree>
    <p:custDataLst>
      <p:tags r:id="rId1"/>
    </p:custDataLst>
    <p:extLst>
      <p:ext uri="{BB962C8B-B14F-4D97-AF65-F5344CB8AC3E}">
        <p14:creationId xmlns="" xmlns:p14="http://schemas.microsoft.com/office/powerpoint/2010/main" val="956649445"/>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a:xfrm>
            <a:off x="528578" y="342900"/>
            <a:ext cx="8075870" cy="565820"/>
          </a:xfrm>
        </p:spPr>
        <p:txBody>
          <a:bodyPr/>
          <a:lstStyle/>
          <a:p>
            <a:r>
              <a:rPr lang="zh-TW" altLang="en-US" dirty="0"/>
              <a:t>流行性</a:t>
            </a:r>
            <a:r>
              <a:rPr lang="zh-TW" altLang="en-US" dirty="0" smtClean="0"/>
              <a:t>腮腺炎</a:t>
            </a:r>
            <a:r>
              <a:rPr lang="zh-TW" altLang="en-US" dirty="0"/>
              <a:t>台灣</a:t>
            </a:r>
            <a:r>
              <a:rPr lang="zh-TW" altLang="en-US" dirty="0" smtClean="0"/>
              <a:t>近況 </a:t>
            </a:r>
            <a:r>
              <a:rPr lang="en-US" altLang="zh-TW" dirty="0" smtClean="0">
                <a:solidFill>
                  <a:schemeClr val="bg1"/>
                </a:solidFill>
                <a:latin typeface="+mn-lt"/>
              </a:rPr>
              <a:t>2000-2007</a:t>
            </a:r>
            <a:endParaRPr lang="zh-TW" altLang="en-US" dirty="0">
              <a:solidFill>
                <a:schemeClr val="bg1"/>
              </a:solidFill>
              <a:latin typeface="+mn-lt"/>
            </a:endParaRPr>
          </a:p>
        </p:txBody>
      </p:sp>
      <p:sp>
        <p:nvSpPr>
          <p:cNvPr id="189443" name="Rectangle 3"/>
          <p:cNvSpPr>
            <a:spLocks noChangeArrowheads="1"/>
          </p:cNvSpPr>
          <p:nvPr/>
        </p:nvSpPr>
        <p:spPr bwMode="auto">
          <a:xfrm>
            <a:off x="-1201738" y="-46038"/>
            <a:ext cx="9144001"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endParaRPr lang="zh-TW" altLang="en-US"/>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542152" y="1196752"/>
            <a:ext cx="8562975" cy="5010150"/>
          </a:xfrm>
          <a:prstGeom prst="rect">
            <a:avLst/>
          </a:prstGeom>
        </p:spPr>
      </p:pic>
      <p:sp>
        <p:nvSpPr>
          <p:cNvPr id="7" name="Text Box 4"/>
          <p:cNvSpPr txBox="1">
            <a:spLocks noChangeArrowheads="1"/>
          </p:cNvSpPr>
          <p:nvPr/>
        </p:nvSpPr>
        <p:spPr bwMode="auto">
          <a:xfrm>
            <a:off x="683568" y="6488668"/>
            <a:ext cx="3057247"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衛生福利部疾病管制署核心教材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303921421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parot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4236183" y="493658"/>
            <a:ext cx="4551777" cy="5856312"/>
          </a:xfrm>
          <a:prstGeom prst="rect">
            <a:avLst/>
          </a:prstGeom>
          <a:noFill/>
          <a:extLst>
            <a:ext uri="{909E8E84-426E-40DD-AFC4-6F175D3DCCD1}">
              <a14:hiddenFill xmlns="" xmlns:a14="http://schemas.microsoft.com/office/drawing/2010/main">
                <a:solidFill>
                  <a:srgbClr val="FFFFFF"/>
                </a:solidFill>
              </a14:hiddenFill>
            </a:ext>
          </a:extLst>
        </p:spPr>
      </p:pic>
      <p:sp>
        <p:nvSpPr>
          <p:cNvPr id="178179" name="Rectangle 3"/>
          <p:cNvSpPr>
            <a:spLocks noGrp="1" noChangeArrowheads="1"/>
          </p:cNvSpPr>
          <p:nvPr>
            <p:ph type="title"/>
          </p:nvPr>
        </p:nvSpPr>
        <p:spPr>
          <a:xfrm>
            <a:off x="539552" y="692696"/>
            <a:ext cx="3528392" cy="3099048"/>
          </a:xfrm>
        </p:spPr>
        <p:txBody>
          <a:bodyPr/>
          <a:lstStyle/>
          <a:p>
            <a:r>
              <a:rPr lang="zh-TW" altLang="en-US" dirty="0" smtClean="0"/>
              <a:t>化膿性腮腺炎</a:t>
            </a:r>
            <a:r>
              <a:rPr lang="en-US" altLang="zh-TW" dirty="0" smtClean="0"/>
              <a:t/>
            </a:r>
            <a:br>
              <a:rPr lang="en-US" altLang="zh-TW" dirty="0" smtClean="0"/>
            </a:br>
            <a:r>
              <a:rPr lang="en-US" altLang="zh-TW" dirty="0" err="1" smtClean="0">
                <a:solidFill>
                  <a:schemeClr val="bg1"/>
                </a:solidFill>
                <a:latin typeface="+mn-lt"/>
              </a:rPr>
              <a:t>Suppurative</a:t>
            </a:r>
            <a:r>
              <a:rPr lang="en-US" altLang="zh-TW" dirty="0">
                <a:solidFill>
                  <a:schemeClr val="bg1"/>
                </a:solidFill>
                <a:latin typeface="+mn-lt"/>
              </a:rPr>
              <a:t/>
            </a:r>
            <a:br>
              <a:rPr lang="en-US" altLang="zh-TW" dirty="0">
                <a:solidFill>
                  <a:schemeClr val="bg1"/>
                </a:solidFill>
                <a:latin typeface="+mn-lt"/>
              </a:rPr>
            </a:br>
            <a:r>
              <a:rPr lang="en-US" altLang="zh-TW" dirty="0" err="1">
                <a:solidFill>
                  <a:schemeClr val="bg1"/>
                </a:solidFill>
                <a:latin typeface="+mn-lt"/>
              </a:rPr>
              <a:t>parotitis</a:t>
            </a:r>
            <a:endParaRPr lang="en-US" altLang="zh-TW" dirty="0">
              <a:solidFill>
                <a:schemeClr val="bg1"/>
              </a:solidFill>
              <a:latin typeface="+mn-lt"/>
            </a:endParaRPr>
          </a:p>
        </p:txBody>
      </p:sp>
      <p:sp>
        <p:nvSpPr>
          <p:cNvPr id="4" name="文字方塊 3"/>
          <p:cNvSpPr txBox="1"/>
          <p:nvPr/>
        </p:nvSpPr>
        <p:spPr>
          <a:xfrm>
            <a:off x="4267200" y="6349970"/>
            <a:ext cx="4570482" cy="369332"/>
          </a:xfrm>
          <a:prstGeom prst="rect">
            <a:avLst/>
          </a:prstGeom>
          <a:noFill/>
        </p:spPr>
        <p:txBody>
          <a:bodyPr wrap="none" rtlCol="0">
            <a:spAutoFit/>
          </a:bodyPr>
          <a:lstStyle/>
          <a:p>
            <a:r>
              <a:rPr lang="zh-TW" altLang="en-US" sz="180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122850448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a:xfrm>
            <a:off x="539552" y="260648"/>
            <a:ext cx="8064896" cy="864096"/>
          </a:xfrm>
        </p:spPr>
        <p:txBody>
          <a:bodyPr/>
          <a:lstStyle/>
          <a:p>
            <a:r>
              <a:rPr lang="zh-TW" altLang="en-US" dirty="0"/>
              <a:t>化膿性</a:t>
            </a:r>
            <a:r>
              <a:rPr lang="zh-TW" altLang="en-US" dirty="0" smtClean="0"/>
              <a:t>腮腺炎 </a:t>
            </a:r>
            <a:r>
              <a:rPr lang="en-US" altLang="zh-TW" sz="3600" dirty="0" err="1" smtClean="0">
                <a:solidFill>
                  <a:schemeClr val="bg1"/>
                </a:solidFill>
                <a:latin typeface="+mn-lt"/>
              </a:rPr>
              <a:t>Suppurative</a:t>
            </a:r>
            <a:r>
              <a:rPr lang="zh-TW" altLang="en-US" sz="3600" dirty="0" smtClean="0">
                <a:solidFill>
                  <a:schemeClr val="bg1"/>
                </a:solidFill>
                <a:latin typeface="+mn-lt"/>
              </a:rPr>
              <a:t> </a:t>
            </a:r>
            <a:r>
              <a:rPr lang="en-US" altLang="zh-TW" sz="3600" dirty="0" err="1" smtClean="0">
                <a:solidFill>
                  <a:schemeClr val="bg1"/>
                </a:solidFill>
                <a:latin typeface="+mn-lt"/>
              </a:rPr>
              <a:t>parotitis</a:t>
            </a:r>
            <a:endParaRPr lang="en-US" altLang="zh-TW" sz="3600" dirty="0">
              <a:latin typeface="+mn-lt"/>
            </a:endParaRPr>
          </a:p>
        </p:txBody>
      </p:sp>
      <p:pic>
        <p:nvPicPr>
          <p:cNvPr id="179203" name="Picture 3" descr="parot1_3"/>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271121" y="1340768"/>
            <a:ext cx="6662381" cy="4721696"/>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835696" y="6240543"/>
            <a:ext cx="4570482" cy="369332"/>
          </a:xfrm>
          <a:prstGeom prst="rect">
            <a:avLst/>
          </a:prstGeom>
          <a:noFill/>
        </p:spPr>
        <p:txBody>
          <a:bodyPr wrap="none" rtlCol="0">
            <a:spAutoFit/>
          </a:bodyPr>
          <a:lstStyle/>
          <a:p>
            <a:r>
              <a:rPr lang="zh-TW" altLang="en-US" sz="180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146676320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900113" y="404813"/>
            <a:ext cx="6951662"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登革熱</a:t>
            </a:r>
            <a:br>
              <a:rPr lang="zh-TW" altLang="en-US" dirty="0"/>
            </a:br>
            <a:r>
              <a:rPr lang="en-US" altLang="zh-TW" dirty="0">
                <a:solidFill>
                  <a:schemeClr val="bg1"/>
                </a:solidFill>
                <a:latin typeface="+mn-lt"/>
              </a:rPr>
              <a:t>Dengue fever</a:t>
            </a:r>
          </a:p>
        </p:txBody>
      </p:sp>
      <p:sp>
        <p:nvSpPr>
          <p:cNvPr id="162819" name="Rectangle 3"/>
          <p:cNvSpPr>
            <a:spLocks noGrp="1" noChangeArrowheads="1"/>
          </p:cNvSpPr>
          <p:nvPr>
            <p:ph type="body" idx="1"/>
          </p:nvPr>
        </p:nvSpPr>
        <p:spPr>
          <a:xfrm>
            <a:off x="468313" y="1557338"/>
            <a:ext cx="7942262" cy="46482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90000"/>
              </a:lnSpc>
              <a:spcBef>
                <a:spcPct val="15000"/>
              </a:spcBef>
              <a:spcAft>
                <a:spcPct val="15000"/>
              </a:spcAft>
            </a:pPr>
            <a:r>
              <a:rPr lang="zh-TW" altLang="en-US" sz="3600" dirty="0">
                <a:solidFill>
                  <a:srgbClr val="FAFD00"/>
                </a:solidFill>
              </a:rPr>
              <a:t>屬於</a:t>
            </a:r>
            <a:r>
              <a:rPr lang="en-US" altLang="zh-TW" sz="3600" dirty="0" err="1">
                <a:solidFill>
                  <a:srgbClr val="FAFD00"/>
                </a:solidFill>
                <a:latin typeface="+mn-lt"/>
              </a:rPr>
              <a:t>arbovirus</a:t>
            </a:r>
            <a:r>
              <a:rPr lang="en-US" altLang="zh-TW" sz="3600" dirty="0">
                <a:solidFill>
                  <a:srgbClr val="FAFD00"/>
                </a:solidFill>
                <a:latin typeface="+mn-lt"/>
              </a:rPr>
              <a:t> </a:t>
            </a:r>
            <a:r>
              <a:rPr lang="en-US" altLang="zh-TW" sz="3600" dirty="0" smtClean="0">
                <a:solidFill>
                  <a:schemeClr val="bg1"/>
                </a:solidFill>
              </a:rPr>
              <a:t>(</a:t>
            </a:r>
            <a:r>
              <a:rPr lang="zh-TW" altLang="en-US" sz="3600" dirty="0" smtClean="0">
                <a:solidFill>
                  <a:schemeClr val="bg1"/>
                </a:solidFill>
              </a:rPr>
              <a:t>單股</a:t>
            </a:r>
            <a:r>
              <a:rPr lang="en-US" altLang="zh-TW" sz="3600" dirty="0" smtClean="0">
                <a:solidFill>
                  <a:schemeClr val="bg1"/>
                </a:solidFill>
                <a:latin typeface="+mn-lt"/>
              </a:rPr>
              <a:t>RNA</a:t>
            </a:r>
            <a:r>
              <a:rPr lang="en-US" altLang="zh-TW" sz="3600" dirty="0" smtClean="0">
                <a:solidFill>
                  <a:schemeClr val="bg1"/>
                </a:solidFill>
              </a:rPr>
              <a:t>)</a:t>
            </a:r>
            <a:r>
              <a:rPr lang="zh-TW" altLang="en-US" sz="3600" dirty="0" smtClean="0">
                <a:solidFill>
                  <a:schemeClr val="bg1"/>
                </a:solidFill>
              </a:rPr>
              <a:t>中的</a:t>
            </a:r>
            <a:r>
              <a:rPr lang="en-US" altLang="zh-TW" sz="3600" i="1" dirty="0" err="1" smtClean="0">
                <a:solidFill>
                  <a:schemeClr val="bg1"/>
                </a:solidFill>
                <a:latin typeface="+mn-lt"/>
              </a:rPr>
              <a:t>Flaviviridae</a:t>
            </a:r>
            <a:r>
              <a:rPr lang="zh-TW" altLang="en-US" sz="3600" dirty="0">
                <a:solidFill>
                  <a:schemeClr val="bg1"/>
                </a:solidFill>
              </a:rPr>
              <a:t>，</a:t>
            </a:r>
            <a:r>
              <a:rPr lang="zh-TW" altLang="en-US" sz="3600" dirty="0" smtClean="0">
                <a:solidFill>
                  <a:srgbClr val="FAFD00"/>
                </a:solidFill>
              </a:rPr>
              <a:t>四</a:t>
            </a:r>
            <a:r>
              <a:rPr lang="zh-TW" altLang="en-US" sz="3600" dirty="0">
                <a:solidFill>
                  <a:srgbClr val="FAFD00"/>
                </a:solidFill>
              </a:rPr>
              <a:t>種血清型</a:t>
            </a:r>
          </a:p>
          <a:p>
            <a:pPr>
              <a:lnSpc>
                <a:spcPct val="90000"/>
              </a:lnSpc>
              <a:spcBef>
                <a:spcPct val="15000"/>
              </a:spcBef>
              <a:spcAft>
                <a:spcPct val="15000"/>
              </a:spcAft>
            </a:pPr>
            <a:r>
              <a:rPr lang="zh-TW" altLang="en-US" sz="3600" dirty="0">
                <a:solidFill>
                  <a:srgbClr val="FAFD00"/>
                </a:solidFill>
              </a:rPr>
              <a:t>傳染</a:t>
            </a:r>
            <a:r>
              <a:rPr lang="zh-TW" altLang="en-US" sz="3600" dirty="0" smtClean="0">
                <a:solidFill>
                  <a:srgbClr val="FAFD00"/>
                </a:solidFill>
              </a:rPr>
              <a:t>媒介：</a:t>
            </a:r>
            <a:r>
              <a:rPr lang="en-US" altLang="zh-TW" sz="3600" dirty="0" smtClean="0">
                <a:solidFill>
                  <a:srgbClr val="FAFD00"/>
                </a:solidFill>
              </a:rPr>
              <a:t> </a:t>
            </a:r>
            <a:endParaRPr lang="en-US" altLang="zh-TW" sz="3600" dirty="0">
              <a:solidFill>
                <a:srgbClr val="FAFD00"/>
              </a:solidFill>
            </a:endParaRPr>
          </a:p>
          <a:p>
            <a:pPr lvl="1">
              <a:lnSpc>
                <a:spcPct val="90000"/>
              </a:lnSpc>
              <a:spcBef>
                <a:spcPct val="15000"/>
              </a:spcBef>
              <a:spcAft>
                <a:spcPct val="15000"/>
              </a:spcAft>
            </a:pPr>
            <a:r>
              <a:rPr lang="zh-TW" altLang="en-US" sz="3600" dirty="0"/>
              <a:t>最主要為</a:t>
            </a:r>
            <a:r>
              <a:rPr lang="zh-TW" altLang="en-US" sz="3600" dirty="0">
                <a:solidFill>
                  <a:srgbClr val="FAFD00"/>
                </a:solidFill>
              </a:rPr>
              <a:t>埃及斑</a:t>
            </a:r>
            <a:r>
              <a:rPr lang="zh-TW" altLang="en-US" sz="3600" dirty="0" smtClean="0">
                <a:solidFill>
                  <a:srgbClr val="FAFD00"/>
                </a:solidFill>
              </a:rPr>
              <a:t>蚊</a:t>
            </a:r>
            <a:r>
              <a:rPr lang="en-US" altLang="zh-TW" sz="3600" dirty="0" smtClean="0">
                <a:solidFill>
                  <a:srgbClr val="FAFD00"/>
                </a:solidFill>
                <a:latin typeface="+mn-lt"/>
              </a:rPr>
              <a:t>(</a:t>
            </a:r>
            <a:r>
              <a:rPr lang="en-US" altLang="zh-TW" sz="3600" i="1" dirty="0" err="1">
                <a:solidFill>
                  <a:srgbClr val="FAFD00"/>
                </a:solidFill>
                <a:latin typeface="+mn-lt"/>
              </a:rPr>
              <a:t>Aedes</a:t>
            </a:r>
            <a:r>
              <a:rPr lang="en-US" altLang="zh-TW" sz="3600" i="1" dirty="0">
                <a:solidFill>
                  <a:srgbClr val="FAFD00"/>
                </a:solidFill>
                <a:latin typeface="+mn-lt"/>
              </a:rPr>
              <a:t> </a:t>
            </a:r>
            <a:r>
              <a:rPr lang="en-US" altLang="zh-TW" sz="3600" i="1" dirty="0" err="1">
                <a:solidFill>
                  <a:srgbClr val="FAFD00"/>
                </a:solidFill>
                <a:latin typeface="+mn-lt"/>
              </a:rPr>
              <a:t>aegypti</a:t>
            </a:r>
            <a:r>
              <a:rPr lang="en-US" altLang="zh-TW" sz="3600" dirty="0">
                <a:solidFill>
                  <a:srgbClr val="FAFD00"/>
                </a:solidFill>
                <a:latin typeface="+mn-lt"/>
              </a:rPr>
              <a:t>)</a:t>
            </a:r>
            <a:r>
              <a:rPr lang="en-US" altLang="zh-TW" sz="3600" dirty="0">
                <a:solidFill>
                  <a:srgbClr val="FAFD00"/>
                </a:solidFill>
              </a:rPr>
              <a:t> </a:t>
            </a:r>
            <a:r>
              <a:rPr lang="zh-TW" altLang="zh-TW" sz="3600" dirty="0"/>
              <a:t>與</a:t>
            </a:r>
            <a:r>
              <a:rPr lang="zh-TW" altLang="zh-TW" sz="3600" dirty="0">
                <a:solidFill>
                  <a:srgbClr val="FAFD00"/>
                </a:solidFill>
              </a:rPr>
              <a:t>白線斑</a:t>
            </a:r>
            <a:r>
              <a:rPr lang="zh-TW" altLang="zh-TW" sz="3600" dirty="0" smtClean="0">
                <a:solidFill>
                  <a:srgbClr val="FAFD00"/>
                </a:solidFill>
              </a:rPr>
              <a:t>蚊</a:t>
            </a:r>
            <a:r>
              <a:rPr lang="en-US" altLang="zh-TW" sz="3600" dirty="0" smtClean="0">
                <a:solidFill>
                  <a:srgbClr val="FAFD00"/>
                </a:solidFill>
                <a:latin typeface="+mn-lt"/>
              </a:rPr>
              <a:t>(</a:t>
            </a:r>
            <a:r>
              <a:rPr lang="en-US" altLang="zh-TW" sz="3600" i="1" dirty="0" err="1">
                <a:solidFill>
                  <a:srgbClr val="FAFD00"/>
                </a:solidFill>
                <a:latin typeface="+mn-lt"/>
              </a:rPr>
              <a:t>Aedes</a:t>
            </a:r>
            <a:r>
              <a:rPr lang="en-US" altLang="zh-TW" sz="3600" i="1" dirty="0">
                <a:solidFill>
                  <a:srgbClr val="FAFD00"/>
                </a:solidFill>
                <a:latin typeface="+mn-lt"/>
              </a:rPr>
              <a:t> </a:t>
            </a:r>
            <a:r>
              <a:rPr lang="en-US" altLang="zh-TW" sz="3600" i="1" dirty="0" err="1">
                <a:solidFill>
                  <a:srgbClr val="FAFD00"/>
                </a:solidFill>
                <a:latin typeface="+mn-lt"/>
              </a:rPr>
              <a:t>albopictus</a:t>
            </a:r>
            <a:r>
              <a:rPr lang="en-US" altLang="zh-TW" sz="3600" dirty="0">
                <a:solidFill>
                  <a:srgbClr val="FAFD00"/>
                </a:solidFill>
                <a:latin typeface="+mn-lt"/>
              </a:rPr>
              <a:t>)</a:t>
            </a:r>
          </a:p>
          <a:p>
            <a:pPr lvl="1">
              <a:lnSpc>
                <a:spcPct val="90000"/>
              </a:lnSpc>
              <a:spcBef>
                <a:spcPct val="15000"/>
              </a:spcBef>
              <a:spcAft>
                <a:spcPct val="15000"/>
              </a:spcAft>
            </a:pPr>
            <a:r>
              <a:rPr lang="zh-TW" altLang="zh-TW" sz="3600" dirty="0"/>
              <a:t>在積水容器內繁殖</a:t>
            </a:r>
            <a:endParaRPr lang="zh-TW" altLang="en-US" sz="3600" dirty="0"/>
          </a:p>
          <a:p>
            <a:pPr>
              <a:lnSpc>
                <a:spcPct val="90000"/>
              </a:lnSpc>
              <a:spcBef>
                <a:spcPct val="15000"/>
              </a:spcBef>
              <a:spcAft>
                <a:spcPct val="15000"/>
              </a:spcAft>
            </a:pPr>
            <a:r>
              <a:rPr lang="zh-TW" altLang="en-US" sz="3600" dirty="0" smtClean="0">
                <a:solidFill>
                  <a:schemeClr val="bg1"/>
                </a:solidFill>
              </a:rPr>
              <a:t>潛伏期：</a:t>
            </a:r>
            <a:r>
              <a:rPr lang="en-US" altLang="zh-TW" sz="3600" b="1" dirty="0" smtClean="0">
                <a:latin typeface="+mn-lt"/>
              </a:rPr>
              <a:t>3-8</a:t>
            </a:r>
            <a:r>
              <a:rPr lang="zh-TW" altLang="en-US" sz="3600" b="1" dirty="0" smtClean="0"/>
              <a:t>天</a:t>
            </a:r>
            <a:r>
              <a:rPr lang="en-US" altLang="zh-TW" sz="3600" dirty="0" smtClean="0">
                <a:solidFill>
                  <a:schemeClr val="bg1"/>
                </a:solidFill>
              </a:rPr>
              <a:t>(</a:t>
            </a:r>
            <a:r>
              <a:rPr lang="zh-TW" altLang="en-US" sz="3600" dirty="0" smtClean="0">
                <a:solidFill>
                  <a:schemeClr val="bg1"/>
                </a:solidFill>
              </a:rPr>
              <a:t>最長</a:t>
            </a:r>
            <a:r>
              <a:rPr lang="en-US" altLang="zh-TW" sz="3600" dirty="0" smtClean="0">
                <a:solidFill>
                  <a:schemeClr val="bg1"/>
                </a:solidFill>
                <a:latin typeface="+mn-lt"/>
              </a:rPr>
              <a:t>14</a:t>
            </a:r>
            <a:r>
              <a:rPr lang="zh-TW" altLang="en-US" sz="3600" dirty="0" smtClean="0">
                <a:solidFill>
                  <a:schemeClr val="bg1"/>
                </a:solidFill>
              </a:rPr>
              <a:t>天</a:t>
            </a:r>
            <a:r>
              <a:rPr lang="en-US" altLang="zh-TW" sz="3600" dirty="0" smtClean="0">
                <a:solidFill>
                  <a:schemeClr val="bg1"/>
                </a:solidFill>
              </a:rPr>
              <a:t>)</a:t>
            </a:r>
            <a:endParaRPr lang="zh-TW" altLang="zh-TW" sz="3600" dirty="0">
              <a:solidFill>
                <a:schemeClr val="bg1"/>
              </a:solidFill>
            </a:endParaRPr>
          </a:p>
          <a:p>
            <a:pPr>
              <a:lnSpc>
                <a:spcPct val="90000"/>
              </a:lnSpc>
              <a:spcBef>
                <a:spcPct val="15000"/>
              </a:spcBef>
              <a:spcAft>
                <a:spcPct val="15000"/>
              </a:spcAft>
            </a:pPr>
            <a:endParaRPr lang="zh-TW" altLang="en-US" sz="3600" dirty="0">
              <a:solidFill>
                <a:schemeClr val="bg1"/>
              </a:solidFill>
            </a:endParaRPr>
          </a:p>
          <a:p>
            <a:pPr>
              <a:lnSpc>
                <a:spcPct val="90000"/>
              </a:lnSpc>
              <a:spcBef>
                <a:spcPct val="15000"/>
              </a:spcBef>
              <a:spcAft>
                <a:spcPct val="15000"/>
              </a:spcAft>
            </a:pPr>
            <a:endParaRPr lang="en-US" altLang="zh-TW" sz="3600" dirty="0"/>
          </a:p>
        </p:txBody>
      </p:sp>
    </p:spTree>
    <p:custDataLst>
      <p:tags r:id="rId1"/>
    </p:custDataLst>
    <p:extLst>
      <p:ext uri="{BB962C8B-B14F-4D97-AF65-F5344CB8AC3E}">
        <p14:creationId xmlns="" xmlns:p14="http://schemas.microsoft.com/office/powerpoint/2010/main" val="120544578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19998" y="116632"/>
            <a:ext cx="8239581" cy="1224136"/>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登革熱  </a:t>
            </a:r>
            <a:r>
              <a:rPr lang="en-US" altLang="zh-TW" sz="3600" dirty="0" smtClean="0">
                <a:latin typeface="+mn-lt"/>
              </a:rPr>
              <a:t>Dengue fever</a:t>
            </a:r>
            <a:br>
              <a:rPr lang="en-US" altLang="zh-TW" sz="3600" dirty="0" smtClean="0">
                <a:latin typeface="+mn-lt"/>
              </a:rPr>
            </a:br>
            <a:r>
              <a:rPr lang="zh-TW" altLang="en-US" sz="3200" dirty="0">
                <a:solidFill>
                  <a:schemeClr val="bg1"/>
                </a:solidFill>
              </a:rPr>
              <a:t>病媒蚊</a:t>
            </a:r>
            <a:endParaRPr lang="zh-TW" altLang="en-US" sz="2800" dirty="0">
              <a:solidFill>
                <a:schemeClr val="bg1"/>
              </a:solidFill>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539552" y="1666818"/>
            <a:ext cx="8353425" cy="4495800"/>
          </a:xfrm>
          <a:prstGeom prst="rect">
            <a:avLst/>
          </a:prstGeom>
        </p:spPr>
      </p:pic>
    </p:spTree>
    <p:custDataLst>
      <p:tags r:id="rId1"/>
    </p:custDataLst>
    <p:extLst>
      <p:ext uri="{BB962C8B-B14F-4D97-AF65-F5344CB8AC3E}">
        <p14:creationId xmlns="" xmlns:p14="http://schemas.microsoft.com/office/powerpoint/2010/main" val="907837716"/>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19998" y="116632"/>
            <a:ext cx="8239581" cy="1224136"/>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登革熱  </a:t>
            </a:r>
            <a:r>
              <a:rPr lang="en-US" altLang="zh-TW" sz="3600" dirty="0" smtClean="0">
                <a:latin typeface="+mn-lt"/>
              </a:rPr>
              <a:t>Dengue fever</a:t>
            </a:r>
            <a:br>
              <a:rPr lang="en-US" altLang="zh-TW" sz="3600" dirty="0" smtClean="0">
                <a:latin typeface="+mn-lt"/>
              </a:rPr>
            </a:br>
            <a:r>
              <a:rPr lang="zh-TW" altLang="en-US" dirty="0" smtClean="0">
                <a:solidFill>
                  <a:schemeClr val="bg1"/>
                </a:solidFill>
              </a:rPr>
              <a:t>孳生源</a:t>
            </a:r>
            <a:endParaRPr lang="zh-TW" altLang="en-US" sz="2800" dirty="0">
              <a:solidFill>
                <a:schemeClr val="bg1"/>
              </a:solidFill>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043608" y="1332511"/>
            <a:ext cx="7153275" cy="4905375"/>
          </a:xfrm>
          <a:prstGeom prst="rect">
            <a:avLst/>
          </a:prstGeom>
        </p:spPr>
      </p:pic>
    </p:spTree>
    <p:custDataLst>
      <p:tags r:id="rId1"/>
    </p:custDataLst>
    <p:extLst>
      <p:ext uri="{BB962C8B-B14F-4D97-AF65-F5344CB8AC3E}">
        <p14:creationId xmlns="" xmlns:p14="http://schemas.microsoft.com/office/powerpoint/2010/main" val="1559435249"/>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19998" y="116632"/>
            <a:ext cx="8239581" cy="1224136"/>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登革熱  </a:t>
            </a:r>
            <a:r>
              <a:rPr lang="en-US" altLang="zh-TW" sz="3600" dirty="0" smtClean="0">
                <a:latin typeface="+mn-lt"/>
              </a:rPr>
              <a:t>Dengue fever</a:t>
            </a:r>
            <a:br>
              <a:rPr lang="en-US" altLang="zh-TW" sz="3600" dirty="0" smtClean="0">
                <a:latin typeface="+mn-lt"/>
              </a:rPr>
            </a:br>
            <a:r>
              <a:rPr lang="zh-TW" altLang="en-US" sz="3200" dirty="0">
                <a:solidFill>
                  <a:schemeClr val="bg1"/>
                </a:solidFill>
              </a:rPr>
              <a:t>病媒</a:t>
            </a:r>
            <a:r>
              <a:rPr lang="zh-TW" altLang="en-US" sz="3200" dirty="0" smtClean="0">
                <a:solidFill>
                  <a:schemeClr val="bg1"/>
                </a:solidFill>
              </a:rPr>
              <a:t>蚊分布</a:t>
            </a:r>
            <a:endParaRPr lang="zh-TW" altLang="en-US" sz="2800" dirty="0">
              <a:solidFill>
                <a:schemeClr val="bg1"/>
              </a:solidFill>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
        <p:nvSpPr>
          <p:cNvPr id="5" name="Rectangle 3"/>
          <p:cNvSpPr txBox="1">
            <a:spLocks noChangeArrowheads="1"/>
          </p:cNvSpPr>
          <p:nvPr/>
        </p:nvSpPr>
        <p:spPr bwMode="auto">
          <a:xfrm>
            <a:off x="419998" y="1340768"/>
            <a:ext cx="3719954" cy="48245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marL="342900" indent="-342900" algn="l" rtl="0" eaLnBrk="0" fontAlgn="base" hangingPunct="0">
              <a:spcBef>
                <a:spcPct val="20000"/>
              </a:spcBef>
              <a:spcAft>
                <a:spcPct val="0"/>
              </a:spcAft>
              <a:buClr>
                <a:srgbClr val="FF3300"/>
              </a:buClr>
              <a:buSzPct val="70000"/>
              <a:buFont typeface="Monotype Sorts" pitchFamily="2" charset="2"/>
              <a:buChar char="l"/>
              <a:defRPr sz="2400" kern="1200">
                <a:solidFill>
                  <a:srgbClr val="FFFF00"/>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rgbClr val="66FF33"/>
              </a:buClr>
              <a:buSzPct val="70000"/>
              <a:buFont typeface="Monotype Sorts" pitchFamily="2" charset="2"/>
              <a:buChar char="m"/>
              <a:defRPr sz="2400" kern="1200">
                <a:solidFill>
                  <a:schemeClr val="bg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rgbClr val="FFFF00"/>
              </a:buClr>
              <a:buSzPct val="70000"/>
              <a:buFont typeface="Wingdings" panose="05000000000000000000" pitchFamily="2" charset="2"/>
              <a:buChar char="q"/>
              <a:defRPr sz="2400" kern="1200">
                <a:solidFill>
                  <a:schemeClr val="bg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rgbClr val="66FF33"/>
              </a:buClr>
              <a:buSzPct val="70000"/>
              <a:buFont typeface="Wingdings" panose="05000000000000000000" pitchFamily="2" charset="2"/>
              <a:buChar char="v"/>
              <a:defRPr sz="2400" kern="1200">
                <a:solidFill>
                  <a:schemeClr val="bg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har char="»"/>
              <a:defRPr sz="2400" kern="1200">
                <a:solidFill>
                  <a:schemeClr val="bg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0"/>
              </a:spcAft>
              <a:buFont typeface="Wingdings" pitchFamily="2" charset="2"/>
              <a:buChar char="l"/>
            </a:pPr>
            <a:r>
              <a:rPr lang="zh-TW" altLang="en-US" sz="3200" dirty="0">
                <a:latin typeface="+mn-ea"/>
              </a:rPr>
              <a:t>埃及斑</a:t>
            </a:r>
            <a:r>
              <a:rPr lang="zh-TW" altLang="en-US" sz="3200" dirty="0" smtClean="0">
                <a:latin typeface="+mn-ea"/>
              </a:rPr>
              <a:t>蚊</a:t>
            </a:r>
            <a:endParaRPr lang="en-US" altLang="zh-TW" sz="3200" b="0" dirty="0" smtClean="0">
              <a:solidFill>
                <a:schemeClr val="bg1"/>
              </a:solidFill>
              <a:latin typeface="+mn-ea"/>
            </a:endParaRPr>
          </a:p>
          <a:p>
            <a:pPr lvl="1">
              <a:spcBef>
                <a:spcPts val="0"/>
              </a:spcBef>
              <a:spcAft>
                <a:spcPts val="0"/>
              </a:spcAft>
              <a:buFont typeface="Arial" pitchFamily="34" charset="0"/>
              <a:buChar char="•"/>
            </a:pPr>
            <a:r>
              <a:rPr lang="zh-TW" altLang="en-US" sz="3200" b="0" dirty="0" smtClean="0">
                <a:solidFill>
                  <a:schemeClr val="bg1"/>
                </a:solidFill>
                <a:latin typeface="+mn-ea"/>
              </a:rPr>
              <a:t>嘉義</a:t>
            </a:r>
            <a:r>
              <a:rPr lang="zh-TW" altLang="en-US" sz="3200" b="0" dirty="0">
                <a:solidFill>
                  <a:schemeClr val="bg1"/>
                </a:solidFill>
                <a:latin typeface="+mn-ea"/>
              </a:rPr>
              <a:t>布袋</a:t>
            </a:r>
            <a:r>
              <a:rPr lang="zh-TW" altLang="en-US" sz="3200" b="0" dirty="0" smtClean="0">
                <a:solidFill>
                  <a:schemeClr val="bg1"/>
                </a:solidFill>
                <a:latin typeface="+mn-ea"/>
              </a:rPr>
              <a:t>以南</a:t>
            </a:r>
            <a:endParaRPr lang="en-US" altLang="zh-TW" sz="3200" b="0" dirty="0" smtClean="0">
              <a:solidFill>
                <a:schemeClr val="bg1"/>
              </a:solidFill>
              <a:latin typeface="+mn-ea"/>
            </a:endParaRPr>
          </a:p>
          <a:p>
            <a:pPr lvl="1">
              <a:spcBef>
                <a:spcPts val="0"/>
              </a:spcBef>
              <a:spcAft>
                <a:spcPts val="0"/>
              </a:spcAft>
              <a:buFont typeface="Arial" pitchFamily="34" charset="0"/>
              <a:buChar char="•"/>
            </a:pPr>
            <a:r>
              <a:rPr lang="zh-TW" altLang="en-US" sz="3200" b="0" dirty="0" smtClean="0">
                <a:solidFill>
                  <a:schemeClr val="bg1"/>
                </a:solidFill>
                <a:latin typeface="+mn-ea"/>
              </a:rPr>
              <a:t>喜歡</a:t>
            </a:r>
            <a:r>
              <a:rPr lang="zh-TW" altLang="en-US" sz="3200" b="0" dirty="0">
                <a:solidFill>
                  <a:schemeClr val="bg1"/>
                </a:solidFill>
                <a:latin typeface="+mn-ea"/>
              </a:rPr>
              <a:t>棲息在室內</a:t>
            </a:r>
          </a:p>
          <a:p>
            <a:pPr>
              <a:spcBef>
                <a:spcPts val="0"/>
              </a:spcBef>
              <a:spcAft>
                <a:spcPts val="0"/>
              </a:spcAft>
              <a:buFont typeface="Wingdings" pitchFamily="2" charset="2"/>
              <a:buChar char="l"/>
            </a:pPr>
            <a:r>
              <a:rPr lang="zh-TW" altLang="en-US" sz="3200" dirty="0" smtClean="0">
                <a:latin typeface="+mn-ea"/>
              </a:rPr>
              <a:t>白</a:t>
            </a:r>
            <a:r>
              <a:rPr lang="zh-TW" altLang="en-US" sz="3200" dirty="0">
                <a:latin typeface="+mn-ea"/>
              </a:rPr>
              <a:t>線斑蚊</a:t>
            </a:r>
          </a:p>
          <a:p>
            <a:pPr lvl="1">
              <a:spcBef>
                <a:spcPts val="0"/>
              </a:spcBef>
              <a:spcAft>
                <a:spcPts val="0"/>
              </a:spcAft>
              <a:buFont typeface="Arial" pitchFamily="34" charset="0"/>
              <a:buChar char="•"/>
            </a:pPr>
            <a:r>
              <a:rPr lang="zh-TW" altLang="en-US" sz="3200" b="0" dirty="0" smtClean="0">
                <a:solidFill>
                  <a:schemeClr val="bg1"/>
                </a:solidFill>
                <a:latin typeface="+mn-ea"/>
              </a:rPr>
              <a:t>分布</a:t>
            </a:r>
            <a:r>
              <a:rPr lang="zh-TW" altLang="en-US" sz="3200" b="0" dirty="0">
                <a:solidFill>
                  <a:schemeClr val="bg1"/>
                </a:solidFill>
                <a:latin typeface="+mn-ea"/>
              </a:rPr>
              <a:t>於全島平地</a:t>
            </a:r>
            <a:r>
              <a:rPr lang="zh-TW" altLang="en-US" sz="3200" b="0" dirty="0" smtClean="0">
                <a:solidFill>
                  <a:schemeClr val="bg1"/>
                </a:solidFill>
                <a:latin typeface="+mn-ea"/>
              </a:rPr>
              <a:t>及</a:t>
            </a:r>
            <a:r>
              <a:rPr lang="en-US" altLang="zh-TW" sz="3200" b="0" dirty="0" smtClean="0">
                <a:solidFill>
                  <a:schemeClr val="bg1"/>
                </a:solidFill>
              </a:rPr>
              <a:t>1500</a:t>
            </a:r>
            <a:r>
              <a:rPr lang="zh-TW" altLang="en-US" sz="3200" b="0" dirty="0">
                <a:solidFill>
                  <a:schemeClr val="bg1"/>
                </a:solidFill>
                <a:latin typeface="+mn-ea"/>
              </a:rPr>
              <a:t>公尺以下之山區</a:t>
            </a:r>
          </a:p>
          <a:p>
            <a:pPr lvl="1">
              <a:spcBef>
                <a:spcPts val="0"/>
              </a:spcBef>
              <a:spcAft>
                <a:spcPts val="0"/>
              </a:spcAft>
              <a:buFont typeface="Arial" pitchFamily="34" charset="0"/>
              <a:buChar char="•"/>
            </a:pPr>
            <a:r>
              <a:rPr lang="zh-TW" altLang="en-US" sz="3200" b="0" dirty="0" smtClean="0">
                <a:solidFill>
                  <a:schemeClr val="bg1"/>
                </a:solidFill>
                <a:latin typeface="+mn-ea"/>
              </a:rPr>
              <a:t>棲息</a:t>
            </a:r>
            <a:r>
              <a:rPr lang="zh-TW" altLang="en-US" sz="3200" b="0" dirty="0">
                <a:solidFill>
                  <a:schemeClr val="bg1"/>
                </a:solidFill>
                <a:latin typeface="+mn-ea"/>
              </a:rPr>
              <a:t>場所多在室外</a:t>
            </a:r>
            <a:endParaRPr lang="en-US" altLang="zh-TW" sz="3200" b="0" dirty="0">
              <a:solidFill>
                <a:schemeClr val="bg1"/>
              </a:solidFill>
              <a:latin typeface="+mn-ea"/>
            </a:endParaRPr>
          </a:p>
        </p:txBody>
      </p:sp>
      <p:pic>
        <p:nvPicPr>
          <p:cNvPr id="2" name="圖片 1"/>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4539788" y="778847"/>
            <a:ext cx="4200525" cy="6048375"/>
          </a:xfrm>
          <a:prstGeom prst="rect">
            <a:avLst/>
          </a:prstGeom>
        </p:spPr>
      </p:pic>
      <p:sp>
        <p:nvSpPr>
          <p:cNvPr id="3" name="文字方塊 2"/>
          <p:cNvSpPr txBox="1"/>
          <p:nvPr/>
        </p:nvSpPr>
        <p:spPr>
          <a:xfrm>
            <a:off x="5148064" y="1484785"/>
            <a:ext cx="1415772" cy="461665"/>
          </a:xfrm>
          <a:prstGeom prst="rect">
            <a:avLst/>
          </a:prstGeom>
          <a:noFill/>
        </p:spPr>
        <p:txBody>
          <a:bodyPr wrap="none" rtlCol="0">
            <a:spAutoFit/>
          </a:bodyPr>
          <a:lstStyle/>
          <a:p>
            <a:r>
              <a:rPr lang="zh-TW" altLang="en-US" dirty="0">
                <a:solidFill>
                  <a:srgbClr val="FF0000"/>
                </a:solidFill>
                <a:latin typeface="標楷體" panose="03000509000000000000" pitchFamily="65" charset="-120"/>
                <a:ea typeface="標楷體" panose="03000509000000000000" pitchFamily="65" charset="-120"/>
              </a:rPr>
              <a:t>埃及斑蚊</a:t>
            </a:r>
          </a:p>
        </p:txBody>
      </p:sp>
    </p:spTree>
    <p:custDataLst>
      <p:tags r:id="rId1"/>
    </p:custDataLst>
    <p:extLst>
      <p:ext uri="{BB962C8B-B14F-4D97-AF65-F5344CB8AC3E}">
        <p14:creationId xmlns="" xmlns:p14="http://schemas.microsoft.com/office/powerpoint/2010/main" val="3860533338"/>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sz="3600" dirty="0" smtClean="0"/>
              <a:t>登革熱攻陷北市 男大生染病</a:t>
            </a:r>
            <a:br>
              <a:rPr lang="zh-TW" altLang="zh-TW" sz="3600" dirty="0" smtClean="0"/>
            </a:br>
            <a:r>
              <a:rPr lang="zh-TW" altLang="zh-TW" sz="3600" dirty="0" smtClean="0">
                <a:solidFill>
                  <a:schemeClr val="bg1"/>
                </a:solidFill>
              </a:rPr>
              <a:t>蘋果</a:t>
            </a:r>
            <a:r>
              <a:rPr lang="zh-TW" altLang="en-US" sz="3600" dirty="0" smtClean="0">
                <a:solidFill>
                  <a:schemeClr val="bg1"/>
                </a:solidFill>
              </a:rPr>
              <a:t>日報，</a:t>
            </a:r>
            <a:r>
              <a:rPr lang="en-US" altLang="zh-TW" sz="3600" dirty="0" smtClean="0">
                <a:solidFill>
                  <a:schemeClr val="bg1"/>
                </a:solidFill>
                <a:latin typeface="+mn-lt"/>
              </a:rPr>
              <a:t>2014.09.20</a:t>
            </a:r>
            <a:endParaRPr lang="zh-TW" altLang="en-US" sz="3600" dirty="0">
              <a:solidFill>
                <a:schemeClr val="bg1"/>
              </a:solidFill>
              <a:latin typeface="+mn-lt"/>
            </a:endParaRPr>
          </a:p>
        </p:txBody>
      </p:sp>
      <p:sp>
        <p:nvSpPr>
          <p:cNvPr id="3" name="內容版面配置區 2"/>
          <p:cNvSpPr>
            <a:spLocks noGrp="1"/>
          </p:cNvSpPr>
          <p:nvPr>
            <p:ph idx="1"/>
          </p:nvPr>
        </p:nvSpPr>
        <p:spPr/>
        <p:txBody>
          <a:bodyPr/>
          <a:lstStyle/>
          <a:p>
            <a:r>
              <a:rPr lang="zh-TW" altLang="en-US" sz="2800" dirty="0" smtClean="0">
                <a:solidFill>
                  <a:schemeClr val="bg1"/>
                </a:solidFill>
              </a:rPr>
              <a:t>登革熱疫情向北延燒。台北市衛生局昨公布，今年北巿首例本土性登革熱確診個案，患者為</a:t>
            </a:r>
            <a:r>
              <a:rPr lang="en-US" altLang="zh-TW" sz="2800" dirty="0" smtClean="0">
                <a:solidFill>
                  <a:schemeClr val="bg1"/>
                </a:solidFill>
                <a:latin typeface="+mn-lt"/>
              </a:rPr>
              <a:t>21</a:t>
            </a:r>
            <a:r>
              <a:rPr lang="zh-TW" altLang="en-US" sz="2800" dirty="0" smtClean="0">
                <a:solidFill>
                  <a:schemeClr val="bg1"/>
                </a:solidFill>
              </a:rPr>
              <a:t>歲的男大生，目前住院治療中。感染科醫師說，不排除疫情已從南部向北部擴散，北部民眾應加強防範。</a:t>
            </a:r>
          </a:p>
          <a:p>
            <a:r>
              <a:rPr lang="zh-TW" altLang="en-US" sz="2800" dirty="0" smtClean="0">
                <a:solidFill>
                  <a:schemeClr val="bg1"/>
                </a:solidFill>
              </a:rPr>
              <a:t>根據疾病管制署最新統計，截至昨天止，全台登革熱病例已破</a:t>
            </a:r>
            <a:r>
              <a:rPr lang="en-US" altLang="zh-TW" sz="2800" dirty="0" smtClean="0">
                <a:solidFill>
                  <a:schemeClr val="bg1"/>
                </a:solidFill>
                <a:latin typeface="+mn-lt"/>
              </a:rPr>
              <a:t>2000</a:t>
            </a:r>
            <a:r>
              <a:rPr lang="zh-TW" altLang="en-US" sz="2800" dirty="0" smtClean="0">
                <a:solidFill>
                  <a:schemeClr val="bg1"/>
                </a:solidFill>
              </a:rPr>
              <a:t>例大關、達</a:t>
            </a:r>
            <a:r>
              <a:rPr lang="en-US" altLang="zh-TW" sz="2800" dirty="0" smtClean="0">
                <a:solidFill>
                  <a:schemeClr val="bg1"/>
                </a:solidFill>
                <a:latin typeface="+mn-lt"/>
              </a:rPr>
              <a:t>2200</a:t>
            </a:r>
            <a:r>
              <a:rPr lang="zh-TW" altLang="en-US" sz="2800" dirty="0" smtClean="0">
                <a:solidFill>
                  <a:schemeClr val="bg1"/>
                </a:solidFill>
              </a:rPr>
              <a:t>多例，但之前疫情都集中在南部、尤其是高雄巿，昨北巿首傳遭本土性登革熱攻陷，北巿衛生局疾病管制處長朱玉如說，患者住士林，於信義區就學，本月</a:t>
            </a:r>
            <a:r>
              <a:rPr lang="en-US" altLang="zh-TW" sz="2800" dirty="0" smtClean="0">
                <a:solidFill>
                  <a:schemeClr val="bg1"/>
                </a:solidFill>
              </a:rPr>
              <a:t>5</a:t>
            </a:r>
            <a:r>
              <a:rPr lang="zh-TW" altLang="en-US" sz="2800" dirty="0" smtClean="0">
                <a:solidFill>
                  <a:schemeClr val="bg1"/>
                </a:solidFill>
              </a:rPr>
              <a:t>至</a:t>
            </a:r>
            <a:r>
              <a:rPr lang="en-US" altLang="zh-TW" sz="2800" dirty="0" smtClean="0">
                <a:solidFill>
                  <a:schemeClr val="bg1"/>
                </a:solidFill>
                <a:latin typeface="+mn-lt"/>
              </a:rPr>
              <a:t>7</a:t>
            </a:r>
            <a:r>
              <a:rPr lang="zh-TW" altLang="en-US" sz="2800" dirty="0" smtClean="0">
                <a:solidFill>
                  <a:schemeClr val="bg1"/>
                </a:solidFill>
              </a:rPr>
              <a:t>日曾參加學校的北部地區旅遊，上周五起出現發燒、肌肉痠痛，現仍住院。</a:t>
            </a:r>
          </a:p>
          <a:p>
            <a:endParaRPr lang="zh-TW" altLang="en-US" sz="2800"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a:xfrm>
            <a:off x="684213" y="404813"/>
            <a:ext cx="7070725" cy="614362"/>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登革熱</a:t>
            </a:r>
            <a:br>
              <a:rPr lang="zh-TW" altLang="en-US" sz="3600" dirty="0"/>
            </a:br>
            <a:r>
              <a:rPr lang="zh-TW" altLang="en-US" sz="3600" dirty="0">
                <a:solidFill>
                  <a:schemeClr val="bg1"/>
                </a:solidFill>
              </a:rPr>
              <a:t>臨床表現</a:t>
            </a:r>
          </a:p>
        </p:txBody>
      </p:sp>
      <p:sp>
        <p:nvSpPr>
          <p:cNvPr id="163843" name="Rectangle 3"/>
          <p:cNvSpPr>
            <a:spLocks noGrp="1" noChangeArrowheads="1"/>
          </p:cNvSpPr>
          <p:nvPr>
            <p:ph type="body" idx="1"/>
          </p:nvPr>
        </p:nvSpPr>
        <p:spPr>
          <a:xfrm>
            <a:off x="539552" y="1412776"/>
            <a:ext cx="8013898" cy="5245199"/>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15000"/>
              </a:spcBef>
              <a:spcAft>
                <a:spcPct val="15000"/>
              </a:spcAft>
            </a:pPr>
            <a:r>
              <a:rPr lang="en-US" altLang="zh-TW" sz="3000" dirty="0">
                <a:solidFill>
                  <a:srgbClr val="FAFD00"/>
                </a:solidFill>
                <a:latin typeface="+mn-lt"/>
              </a:rPr>
              <a:t>Biphasic </a:t>
            </a:r>
            <a:r>
              <a:rPr lang="en-US" altLang="zh-TW" sz="3000" dirty="0" smtClean="0">
                <a:solidFill>
                  <a:srgbClr val="FAFD00"/>
                </a:solidFill>
                <a:latin typeface="+mn-lt"/>
              </a:rPr>
              <a:t>fever</a:t>
            </a:r>
            <a:r>
              <a:rPr lang="zh-TW" altLang="en-US" sz="3000" dirty="0" smtClean="0">
                <a:solidFill>
                  <a:srgbClr val="FAFD00"/>
                </a:solidFill>
              </a:rPr>
              <a:t>：</a:t>
            </a:r>
            <a:r>
              <a:rPr lang="zh-TW" altLang="zh-TW" sz="3000" dirty="0" smtClean="0">
                <a:solidFill>
                  <a:schemeClr val="bg1"/>
                </a:solidFill>
              </a:rPr>
              <a:t>一</a:t>
            </a:r>
            <a:r>
              <a:rPr lang="zh-TW" altLang="zh-TW" sz="3000" dirty="0">
                <a:solidFill>
                  <a:schemeClr val="bg1"/>
                </a:solidFill>
              </a:rPr>
              <a:t>開始</a:t>
            </a:r>
            <a:r>
              <a:rPr lang="zh-TW" altLang="zh-TW" sz="3000" dirty="0" smtClean="0">
                <a:solidFill>
                  <a:schemeClr val="bg1"/>
                </a:solidFill>
              </a:rPr>
              <a:t>高燒</a:t>
            </a:r>
            <a:r>
              <a:rPr lang="en-US" altLang="zh-TW" sz="3000" dirty="0" smtClean="0">
                <a:solidFill>
                  <a:schemeClr val="bg1"/>
                </a:solidFill>
                <a:latin typeface="+mn-lt"/>
              </a:rPr>
              <a:t>(39-41</a:t>
            </a:r>
            <a:r>
              <a:rPr lang="en-US" altLang="zh-TW" sz="3000" dirty="0" smtClean="0">
                <a:solidFill>
                  <a:schemeClr val="bg1"/>
                </a:solidFill>
                <a:latin typeface="華康中圓體" pitchFamily="49" charset="-120"/>
                <a:ea typeface="華康中圓體" pitchFamily="49" charset="-120"/>
              </a:rPr>
              <a:t>℃</a:t>
            </a:r>
            <a:r>
              <a:rPr lang="en-US" altLang="zh-TW" sz="3000" dirty="0" smtClean="0">
                <a:solidFill>
                  <a:schemeClr val="bg1"/>
                </a:solidFill>
                <a:latin typeface="+mn-lt"/>
              </a:rPr>
              <a:t>)</a:t>
            </a:r>
            <a:r>
              <a:rPr lang="zh-TW" altLang="en-US" sz="3000" dirty="0" smtClean="0">
                <a:solidFill>
                  <a:schemeClr val="bg1"/>
                </a:solidFill>
              </a:rPr>
              <a:t>，</a:t>
            </a:r>
            <a:r>
              <a:rPr lang="zh-TW" altLang="zh-TW" sz="3000" dirty="0" smtClean="0">
                <a:solidFill>
                  <a:schemeClr val="bg1"/>
                </a:solidFill>
              </a:rPr>
              <a:t>燒</a:t>
            </a:r>
            <a:r>
              <a:rPr lang="zh-TW" altLang="zh-TW" sz="3000" dirty="0">
                <a:solidFill>
                  <a:schemeClr val="bg1"/>
                </a:solidFill>
              </a:rPr>
              <a:t>退後一、兩天又有低度發燒</a:t>
            </a:r>
          </a:p>
          <a:p>
            <a:pPr>
              <a:spcBef>
                <a:spcPct val="15000"/>
              </a:spcBef>
              <a:spcAft>
                <a:spcPct val="15000"/>
              </a:spcAft>
            </a:pPr>
            <a:r>
              <a:rPr lang="zh-TW" altLang="zh-TW" sz="3000" dirty="0">
                <a:solidFill>
                  <a:srgbClr val="FAFD00"/>
                </a:solidFill>
              </a:rPr>
              <a:t>全身</a:t>
            </a:r>
            <a:r>
              <a:rPr lang="zh-TW" altLang="zh-TW" sz="3000" dirty="0" smtClean="0">
                <a:solidFill>
                  <a:srgbClr val="FAFD00"/>
                </a:solidFill>
              </a:rPr>
              <a:t>酸痛</a:t>
            </a:r>
            <a:r>
              <a:rPr lang="en-US" altLang="zh-TW" sz="3000" dirty="0" smtClean="0">
                <a:solidFill>
                  <a:srgbClr val="FAFD00"/>
                </a:solidFill>
              </a:rPr>
              <a:t>(</a:t>
            </a:r>
            <a:r>
              <a:rPr lang="zh-TW" altLang="en-US" sz="3000" dirty="0">
                <a:solidFill>
                  <a:srgbClr val="FAFD00"/>
                </a:solidFill>
              </a:rPr>
              <a:t>斷骨熱</a:t>
            </a:r>
            <a:r>
              <a:rPr lang="en-US" altLang="zh-TW" sz="3000" dirty="0" smtClean="0">
                <a:solidFill>
                  <a:srgbClr val="FAFD00"/>
                </a:solidFill>
              </a:rPr>
              <a:t>)</a:t>
            </a:r>
            <a:r>
              <a:rPr lang="zh-TW" altLang="en-US" sz="3000" dirty="0" smtClean="0">
                <a:solidFill>
                  <a:srgbClr val="FAFD00"/>
                </a:solidFill>
              </a:rPr>
              <a:t>：後眼窩痛、頭痛、關節痛、肌肉痛、背痛</a:t>
            </a:r>
            <a:endParaRPr lang="en-US" altLang="zh-TW" sz="3000" dirty="0">
              <a:solidFill>
                <a:schemeClr val="bg1"/>
              </a:solidFill>
            </a:endParaRPr>
          </a:p>
          <a:p>
            <a:pPr>
              <a:spcBef>
                <a:spcPct val="15000"/>
              </a:spcBef>
              <a:spcAft>
                <a:spcPct val="15000"/>
              </a:spcAft>
            </a:pPr>
            <a:r>
              <a:rPr lang="zh-TW" altLang="en-US" sz="3000" dirty="0" smtClean="0">
                <a:solidFill>
                  <a:schemeClr val="bg1"/>
                </a:solidFill>
              </a:rPr>
              <a:t>相對心率過慢</a:t>
            </a:r>
            <a:r>
              <a:rPr lang="en-US" altLang="zh-TW" sz="3000" dirty="0" smtClean="0">
                <a:solidFill>
                  <a:schemeClr val="bg1"/>
                </a:solidFill>
                <a:latin typeface="+mn-lt"/>
              </a:rPr>
              <a:t>(relative bradycardia)</a:t>
            </a:r>
            <a:endParaRPr lang="en-US" altLang="zh-TW" sz="3000" dirty="0">
              <a:solidFill>
                <a:schemeClr val="bg1"/>
              </a:solidFill>
              <a:latin typeface="+mn-lt"/>
            </a:endParaRPr>
          </a:p>
          <a:p>
            <a:pPr>
              <a:spcBef>
                <a:spcPct val="15000"/>
              </a:spcBef>
              <a:spcAft>
                <a:spcPct val="15000"/>
              </a:spcAft>
            </a:pPr>
            <a:r>
              <a:rPr lang="zh-TW" altLang="en-US" sz="3000" dirty="0" smtClean="0">
                <a:solidFill>
                  <a:schemeClr val="bg1"/>
                </a:solidFill>
              </a:rPr>
              <a:t>全身性淋巴腺腫大</a:t>
            </a:r>
            <a:endParaRPr lang="en-US" altLang="zh-TW" sz="3000" dirty="0">
              <a:solidFill>
                <a:schemeClr val="bg1"/>
              </a:solidFill>
            </a:endParaRPr>
          </a:p>
          <a:p>
            <a:pPr>
              <a:spcBef>
                <a:spcPct val="15000"/>
              </a:spcBef>
              <a:spcAft>
                <a:spcPct val="15000"/>
              </a:spcAft>
            </a:pPr>
            <a:r>
              <a:rPr lang="zh-TW" altLang="en-US" sz="3000" b="1" dirty="0" smtClean="0"/>
              <a:t>皮疹</a:t>
            </a:r>
            <a:r>
              <a:rPr lang="zh-TW" altLang="en-US" sz="3000" dirty="0" smtClean="0">
                <a:solidFill>
                  <a:schemeClr val="bg1"/>
                </a:solidFill>
              </a:rPr>
              <a:t>：全身斑丘疹，較少</a:t>
            </a:r>
            <a:r>
              <a:rPr lang="zh-TW" altLang="zh-TW" sz="3000" dirty="0" smtClean="0">
                <a:solidFill>
                  <a:schemeClr val="bg1"/>
                </a:solidFill>
              </a:rPr>
              <a:t>侵犯</a:t>
            </a:r>
            <a:r>
              <a:rPr lang="zh-TW" altLang="zh-TW" sz="3000" dirty="0">
                <a:solidFill>
                  <a:schemeClr val="bg1"/>
                </a:solidFill>
              </a:rPr>
              <a:t>手掌與</a:t>
            </a:r>
            <a:r>
              <a:rPr lang="zh-TW" altLang="zh-TW" sz="3000" dirty="0" smtClean="0">
                <a:solidFill>
                  <a:schemeClr val="bg1"/>
                </a:solidFill>
              </a:rPr>
              <a:t>腳掌</a:t>
            </a:r>
            <a:r>
              <a:rPr lang="zh-TW" altLang="en-US" sz="3000" dirty="0" smtClean="0">
                <a:solidFill>
                  <a:schemeClr val="bg1"/>
                </a:solidFill>
              </a:rPr>
              <a:t>，可</a:t>
            </a:r>
            <a:r>
              <a:rPr lang="zh-TW" altLang="en-US" sz="3000" dirty="0">
                <a:solidFill>
                  <a:schemeClr val="bg1"/>
                </a:solidFill>
              </a:rPr>
              <a:t>出現皮屑或出血</a:t>
            </a:r>
            <a:r>
              <a:rPr lang="zh-TW" altLang="en-US" sz="3000" dirty="0" smtClean="0">
                <a:solidFill>
                  <a:schemeClr val="bg1"/>
                </a:solidFill>
              </a:rPr>
              <a:t>點，持續</a:t>
            </a:r>
            <a:r>
              <a:rPr lang="en-US" altLang="zh-TW" sz="3000" dirty="0">
                <a:solidFill>
                  <a:schemeClr val="bg1"/>
                </a:solidFill>
                <a:latin typeface="+mn-lt"/>
              </a:rPr>
              <a:t>1-5</a:t>
            </a:r>
            <a:r>
              <a:rPr lang="zh-TW" altLang="en-US" sz="3000" dirty="0">
                <a:solidFill>
                  <a:schemeClr val="bg1"/>
                </a:solidFill>
              </a:rPr>
              <a:t>天</a:t>
            </a:r>
          </a:p>
          <a:p>
            <a:pPr>
              <a:spcBef>
                <a:spcPct val="15000"/>
              </a:spcBef>
              <a:spcAft>
                <a:spcPct val="15000"/>
              </a:spcAft>
            </a:pPr>
            <a:r>
              <a:rPr lang="zh-TW" altLang="en-US" sz="3000" dirty="0" smtClean="0">
                <a:solidFill>
                  <a:schemeClr val="bg1"/>
                </a:solidFill>
              </a:rPr>
              <a:t>白血球低下、全血球低下</a:t>
            </a:r>
            <a:endParaRPr lang="en-US" altLang="zh-TW" sz="3000" dirty="0">
              <a:solidFill>
                <a:schemeClr val="bg1"/>
              </a:solidFill>
            </a:endParaRPr>
          </a:p>
          <a:p>
            <a:pPr>
              <a:spcBef>
                <a:spcPct val="15000"/>
              </a:spcBef>
              <a:spcAft>
                <a:spcPct val="15000"/>
              </a:spcAft>
            </a:pPr>
            <a:endParaRPr lang="en-US" altLang="zh-TW" sz="3000" dirty="0"/>
          </a:p>
        </p:txBody>
      </p:sp>
    </p:spTree>
    <p:custDataLst>
      <p:tags r:id="rId1"/>
    </p:custDataLst>
    <p:extLst>
      <p:ext uri="{BB962C8B-B14F-4D97-AF65-F5344CB8AC3E}">
        <p14:creationId xmlns="" xmlns:p14="http://schemas.microsoft.com/office/powerpoint/2010/main" val="3570005990"/>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026"/>
          <p:cNvSpPr>
            <a:spLocks noGrp="1" noChangeArrowheads="1"/>
          </p:cNvSpPr>
          <p:nvPr>
            <p:ph type="title"/>
          </p:nvPr>
        </p:nvSpPr>
        <p:spPr>
          <a:xfrm>
            <a:off x="539552" y="260648"/>
            <a:ext cx="8352928" cy="1224136"/>
          </a:xfrm>
          <a:noFill/>
          <a:ln/>
        </p:spPr>
        <p:txBody>
          <a:bodyPr/>
          <a:lstStyle/>
          <a:p>
            <a:r>
              <a:rPr lang="zh-TW" altLang="en-US" sz="3600" dirty="0"/>
              <a:t>登革出血熱與登革休克</a:t>
            </a:r>
            <a:r>
              <a:rPr lang="zh-TW" altLang="en-US" sz="3600" dirty="0" smtClean="0"/>
              <a:t>症候群</a:t>
            </a:r>
            <a:r>
              <a:rPr lang="en-US" altLang="zh-TW" sz="3600" dirty="0" smtClean="0"/>
              <a:t/>
            </a:r>
            <a:br>
              <a:rPr lang="en-US" altLang="zh-TW" sz="3600" dirty="0" smtClean="0"/>
            </a:br>
            <a:r>
              <a:rPr lang="en-US" altLang="zh-TW" sz="2800" dirty="0" smtClean="0">
                <a:solidFill>
                  <a:schemeClr val="bg1"/>
                </a:solidFill>
                <a:latin typeface="+mn-lt"/>
              </a:rPr>
              <a:t>Dengue </a:t>
            </a:r>
            <a:r>
              <a:rPr lang="en-US" altLang="zh-TW" sz="2800" dirty="0">
                <a:solidFill>
                  <a:schemeClr val="bg1"/>
                </a:solidFill>
                <a:latin typeface="+mn-lt"/>
              </a:rPr>
              <a:t>hemorrhagic fever and dengue shock syndrome</a:t>
            </a:r>
            <a:endParaRPr lang="en-US" altLang="zh-TW" sz="4000" dirty="0">
              <a:solidFill>
                <a:schemeClr val="bg1"/>
              </a:solidFill>
              <a:latin typeface="+mn-lt"/>
            </a:endParaRPr>
          </a:p>
        </p:txBody>
      </p:sp>
      <p:sp>
        <p:nvSpPr>
          <p:cNvPr id="73731" name="Rectangle 1027"/>
          <p:cNvSpPr>
            <a:spLocks noGrp="1" noChangeArrowheads="1"/>
          </p:cNvSpPr>
          <p:nvPr>
            <p:ph type="body" idx="1"/>
          </p:nvPr>
        </p:nvSpPr>
        <p:spPr>
          <a:xfrm>
            <a:off x="539552" y="1700808"/>
            <a:ext cx="8147248" cy="4776192"/>
          </a:xfrm>
          <a:noFill/>
          <a:ln/>
        </p:spPr>
        <p:txBody>
          <a:bodyPr/>
          <a:lstStyle/>
          <a:p>
            <a:pPr>
              <a:lnSpc>
                <a:spcPct val="90000"/>
              </a:lnSpc>
              <a:spcBef>
                <a:spcPct val="15000"/>
              </a:spcBef>
              <a:spcAft>
                <a:spcPct val="15000"/>
              </a:spcAft>
            </a:pPr>
            <a:r>
              <a:rPr lang="zh-TW" altLang="en-US" sz="3200" dirty="0">
                <a:solidFill>
                  <a:schemeClr val="bg1"/>
                </a:solidFill>
              </a:rPr>
              <a:t>得到兩種</a:t>
            </a:r>
            <a:r>
              <a:rPr lang="zh-TW" altLang="en-US" sz="3200" b="1" dirty="0"/>
              <a:t>以上血清型感染比較容易</a:t>
            </a:r>
            <a:r>
              <a:rPr lang="zh-TW" altLang="en-US" sz="3200" b="1" dirty="0" smtClean="0"/>
              <a:t>發生：</a:t>
            </a:r>
            <a:r>
              <a:rPr lang="zh-TW" altLang="en-US" sz="3200" dirty="0" smtClean="0">
                <a:solidFill>
                  <a:schemeClr val="bg1"/>
                </a:solidFill>
              </a:rPr>
              <a:t>免疫增強</a:t>
            </a:r>
            <a:r>
              <a:rPr lang="en-US" altLang="zh-TW" sz="3200" dirty="0" smtClean="0">
                <a:solidFill>
                  <a:schemeClr val="bg1"/>
                </a:solidFill>
                <a:latin typeface="+mn-lt"/>
              </a:rPr>
              <a:t>(immune enhancement)</a:t>
            </a:r>
            <a:endParaRPr lang="en-US" altLang="zh-TW" sz="3200" dirty="0">
              <a:solidFill>
                <a:schemeClr val="bg1"/>
              </a:solidFill>
              <a:latin typeface="+mn-lt"/>
            </a:endParaRPr>
          </a:p>
          <a:p>
            <a:pPr>
              <a:lnSpc>
                <a:spcPct val="90000"/>
              </a:lnSpc>
              <a:spcBef>
                <a:spcPct val="15000"/>
              </a:spcBef>
              <a:spcAft>
                <a:spcPct val="15000"/>
              </a:spcAft>
            </a:pPr>
            <a:r>
              <a:rPr lang="zh-TW" altLang="en-US" sz="3200" b="1" dirty="0" smtClean="0"/>
              <a:t>微血管通透性增加</a:t>
            </a:r>
            <a:r>
              <a:rPr lang="zh-TW" altLang="en-US" sz="3200" dirty="0" smtClean="0">
                <a:solidFill>
                  <a:schemeClr val="bg1"/>
                </a:solidFill>
              </a:rPr>
              <a:t>：血液濃縮、血壓下降</a:t>
            </a:r>
            <a:endParaRPr lang="en-US" altLang="zh-TW" sz="3200" dirty="0" smtClean="0">
              <a:solidFill>
                <a:schemeClr val="bg1"/>
              </a:solidFill>
            </a:endParaRPr>
          </a:p>
          <a:p>
            <a:pPr>
              <a:lnSpc>
                <a:spcPct val="90000"/>
              </a:lnSpc>
              <a:spcBef>
                <a:spcPct val="15000"/>
              </a:spcBef>
              <a:spcAft>
                <a:spcPct val="15000"/>
              </a:spcAft>
            </a:pPr>
            <a:r>
              <a:rPr lang="zh-TW" altLang="en-US" sz="3200" b="1" dirty="0"/>
              <a:t>出血傾向</a:t>
            </a:r>
            <a:r>
              <a:rPr lang="zh-TW" altLang="en-US" sz="3200" dirty="0" smtClean="0">
                <a:solidFill>
                  <a:schemeClr val="bg1"/>
                </a:solidFill>
              </a:rPr>
              <a:t>：皮膚出血點、腸胃道出血</a:t>
            </a:r>
            <a:endParaRPr lang="en-US" altLang="zh-TW" sz="3200" dirty="0" smtClean="0">
              <a:solidFill>
                <a:schemeClr val="bg1"/>
              </a:solidFill>
            </a:endParaRPr>
          </a:p>
          <a:p>
            <a:pPr>
              <a:lnSpc>
                <a:spcPct val="90000"/>
              </a:lnSpc>
              <a:spcBef>
                <a:spcPct val="15000"/>
              </a:spcBef>
              <a:spcAft>
                <a:spcPct val="15000"/>
              </a:spcAft>
            </a:pPr>
            <a:r>
              <a:rPr lang="zh-TW" altLang="en-US" sz="3200" dirty="0" smtClean="0">
                <a:solidFill>
                  <a:schemeClr val="bg1"/>
                </a:solidFill>
              </a:rPr>
              <a:t>肝臟腫大、腦病變</a:t>
            </a:r>
            <a:r>
              <a:rPr lang="en-US" altLang="zh-TW" sz="3200" dirty="0" smtClean="0">
                <a:solidFill>
                  <a:schemeClr val="bg1"/>
                </a:solidFill>
                <a:latin typeface="+mn-lt"/>
              </a:rPr>
              <a:t>(encephalopathy)</a:t>
            </a:r>
            <a:endParaRPr lang="en-US" altLang="zh-TW" sz="3200" dirty="0">
              <a:solidFill>
                <a:schemeClr val="bg1"/>
              </a:solidFill>
              <a:latin typeface="+mn-lt"/>
            </a:endParaRPr>
          </a:p>
          <a:p>
            <a:pPr>
              <a:lnSpc>
                <a:spcPct val="90000"/>
              </a:lnSpc>
              <a:spcBef>
                <a:spcPct val="15000"/>
              </a:spcBef>
              <a:spcAft>
                <a:spcPct val="15000"/>
              </a:spcAft>
            </a:pPr>
            <a:r>
              <a:rPr lang="zh-TW" altLang="en-US" sz="3200" dirty="0" smtClean="0">
                <a:solidFill>
                  <a:schemeClr val="bg1"/>
                </a:solidFill>
              </a:rPr>
              <a:t>實驗室檢查：</a:t>
            </a:r>
            <a:r>
              <a:rPr lang="zh-TW" altLang="en-US" sz="3200" b="1" dirty="0" smtClean="0"/>
              <a:t>血比容增加</a:t>
            </a:r>
            <a:r>
              <a:rPr lang="en-US" altLang="zh-TW" sz="3200" b="1" dirty="0" smtClean="0">
                <a:latin typeface="+mn-lt"/>
              </a:rPr>
              <a:t>&gt; 20%</a:t>
            </a:r>
            <a:r>
              <a:rPr lang="zh-TW" altLang="en-US" sz="3200" dirty="0" smtClean="0">
                <a:solidFill>
                  <a:schemeClr val="bg1"/>
                </a:solidFill>
              </a:rPr>
              <a:t>、血小板減少、白血球增加、出血時間延長</a:t>
            </a:r>
            <a:endParaRPr lang="en-US" altLang="zh-TW" sz="3200" dirty="0" smtClean="0">
              <a:solidFill>
                <a:schemeClr val="bg1"/>
              </a:solidFill>
            </a:endParaRPr>
          </a:p>
          <a:p>
            <a:pPr>
              <a:lnSpc>
                <a:spcPct val="90000"/>
              </a:lnSpc>
              <a:spcBef>
                <a:spcPct val="15000"/>
              </a:spcBef>
              <a:spcAft>
                <a:spcPct val="15000"/>
              </a:spcAft>
            </a:pPr>
            <a:r>
              <a:rPr lang="zh-TW" altLang="en-US" sz="3200" b="1" dirty="0" smtClean="0"/>
              <a:t>死亡率</a:t>
            </a:r>
            <a:r>
              <a:rPr lang="zh-TW" altLang="en-US" sz="3200" dirty="0" smtClean="0">
                <a:solidFill>
                  <a:schemeClr val="bg1"/>
                </a:solidFill>
              </a:rPr>
              <a:t>：</a:t>
            </a:r>
            <a:r>
              <a:rPr lang="en-US" altLang="zh-TW" sz="3200" dirty="0" smtClean="0">
                <a:solidFill>
                  <a:schemeClr val="bg1"/>
                </a:solidFill>
                <a:latin typeface="+mn-lt"/>
              </a:rPr>
              <a:t>2-50%</a:t>
            </a:r>
            <a:endParaRPr lang="en-US" altLang="zh-TW" sz="3200" dirty="0">
              <a:solidFill>
                <a:schemeClr val="bg1"/>
              </a:solidFill>
              <a:latin typeface="+mn-lt"/>
            </a:endParaRPr>
          </a:p>
          <a:p>
            <a:pPr>
              <a:lnSpc>
                <a:spcPct val="90000"/>
              </a:lnSpc>
              <a:spcBef>
                <a:spcPct val="15000"/>
              </a:spcBef>
              <a:spcAft>
                <a:spcPct val="15000"/>
              </a:spcAft>
            </a:pPr>
            <a:endParaRPr lang="en-US" altLang="zh-TW" sz="3200" dirty="0">
              <a:solidFill>
                <a:schemeClr val="bg1"/>
              </a:solidFill>
            </a:endParaRPr>
          </a:p>
        </p:txBody>
      </p:sp>
    </p:spTree>
    <p:custDataLst>
      <p:tags r:id="rId1"/>
    </p:custDataLst>
    <p:extLst>
      <p:ext uri="{BB962C8B-B14F-4D97-AF65-F5344CB8AC3E}">
        <p14:creationId xmlns="" xmlns:p14="http://schemas.microsoft.com/office/powerpoint/2010/main" val="2711620401"/>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19998" y="116632"/>
            <a:ext cx="8239581" cy="107035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t>登革熱  </a:t>
            </a:r>
            <a:r>
              <a:rPr lang="en-US" altLang="zh-TW" sz="3200" dirty="0" smtClean="0">
                <a:latin typeface="+mn-lt"/>
              </a:rPr>
              <a:t>Dengue fever</a:t>
            </a:r>
            <a:br>
              <a:rPr lang="en-US" altLang="zh-TW" sz="3200" dirty="0" smtClean="0">
                <a:latin typeface="+mn-lt"/>
              </a:rPr>
            </a:br>
            <a:r>
              <a:rPr lang="zh-TW" altLang="en-US" sz="2600" dirty="0">
                <a:solidFill>
                  <a:schemeClr val="bg1"/>
                </a:solidFill>
              </a:rPr>
              <a:t>第二類法定傳染病：</a:t>
            </a:r>
            <a:r>
              <a:rPr lang="en-US" altLang="zh-TW" sz="2600" dirty="0">
                <a:solidFill>
                  <a:schemeClr val="bg1"/>
                </a:solidFill>
                <a:latin typeface="+mn-lt"/>
              </a:rPr>
              <a:t>24</a:t>
            </a:r>
            <a:r>
              <a:rPr lang="zh-TW" altLang="en-US" sz="2600" dirty="0">
                <a:solidFill>
                  <a:schemeClr val="bg1"/>
                </a:solidFill>
              </a:rPr>
              <a:t>小時內通報</a:t>
            </a:r>
          </a:p>
        </p:txBody>
      </p:sp>
      <p:sp>
        <p:nvSpPr>
          <p:cNvPr id="721923" name="Rectangle 3"/>
          <p:cNvSpPr>
            <a:spLocks noGrp="1" noChangeArrowheads="1"/>
          </p:cNvSpPr>
          <p:nvPr>
            <p:ph type="body" idx="1"/>
          </p:nvPr>
        </p:nvSpPr>
        <p:spPr>
          <a:xfrm>
            <a:off x="539552" y="1340768"/>
            <a:ext cx="8087580" cy="530289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ts val="0"/>
              </a:spcBef>
              <a:spcAft>
                <a:spcPts val="200"/>
              </a:spcAft>
            </a:pPr>
            <a:r>
              <a:rPr lang="zh-TW" altLang="en-US" sz="2800" b="1" dirty="0" smtClean="0">
                <a:solidFill>
                  <a:srgbClr val="FAFD00"/>
                </a:solidFill>
                <a:effectLst>
                  <a:outerShdw blurRad="38100" dist="38100" dir="2700000" algn="tl">
                    <a:srgbClr val="000000">
                      <a:alpha val="43137"/>
                    </a:srgbClr>
                  </a:outerShdw>
                </a:effectLst>
              </a:rPr>
              <a:t>臨床條件：</a:t>
            </a:r>
            <a:r>
              <a:rPr lang="zh-TW" altLang="en-US" sz="2800" dirty="0" smtClean="0">
                <a:solidFill>
                  <a:schemeClr val="bg1"/>
                </a:solidFill>
                <a:effectLst>
                  <a:outerShdw blurRad="38100" dist="38100" dir="2700000" algn="tl">
                    <a:srgbClr val="000000">
                      <a:alpha val="43137"/>
                    </a:srgbClr>
                  </a:outerShdw>
                </a:effectLst>
              </a:rPr>
              <a:t>突發發燒 </a:t>
            </a:r>
            <a:r>
              <a:rPr lang="zh-TW" altLang="en-US" sz="3000" dirty="0" smtClean="0">
                <a:solidFill>
                  <a:schemeClr val="bg1"/>
                </a:solidFill>
                <a:latin typeface="+mn-lt"/>
                <a:ea typeface="Arial Unicode MS" panose="020B0604020202020204" pitchFamily="34" charset="-120"/>
                <a:cs typeface="Arial Unicode MS" panose="020B0604020202020204" pitchFamily="34" charset="-120"/>
                <a:sym typeface="Symbol" panose="05050102010706020507" pitchFamily="18" charset="2"/>
              </a:rPr>
              <a:t></a:t>
            </a:r>
            <a:r>
              <a:rPr lang="zh-TW" altLang="en-US" sz="2800" dirty="0" smtClean="0">
                <a:solidFill>
                  <a:schemeClr val="bg1"/>
                </a:solidFill>
                <a:effectLst>
                  <a:outerShdw blurRad="38100" dist="38100" dir="2700000" algn="tl">
                    <a:srgbClr val="000000">
                      <a:alpha val="43137"/>
                    </a:srgbClr>
                  </a:outerShdw>
                </a:effectLst>
                <a:latin typeface="+mn-lt"/>
                <a:sym typeface="Symbol" panose="05050102010706020507" pitchFamily="18" charset="2"/>
              </a:rPr>
              <a:t> </a:t>
            </a:r>
            <a:r>
              <a:rPr lang="en-US" altLang="zh-TW" sz="2800" dirty="0" smtClean="0">
                <a:solidFill>
                  <a:schemeClr val="bg1"/>
                </a:solidFill>
                <a:effectLst>
                  <a:outerShdw blurRad="38100" dist="38100" dir="2700000" algn="tl">
                    <a:srgbClr val="000000">
                      <a:alpha val="43137"/>
                    </a:srgbClr>
                  </a:outerShdw>
                </a:effectLst>
                <a:latin typeface="+mn-lt"/>
              </a:rPr>
              <a:t>38 </a:t>
            </a:r>
            <a:r>
              <a:rPr lang="en-US" altLang="zh-TW" sz="2800" dirty="0" smtClean="0">
                <a:solidFill>
                  <a:schemeClr val="bg1"/>
                </a:solidFill>
                <a:effectLst>
                  <a:outerShdw blurRad="38100" dist="38100" dir="2700000" algn="tl">
                    <a:srgbClr val="000000">
                      <a:alpha val="43137"/>
                    </a:srgbClr>
                  </a:outerShdw>
                </a:effectLst>
                <a:latin typeface="華康中圓體" pitchFamily="49" charset="-120"/>
                <a:ea typeface="華康中圓體" pitchFamily="49" charset="-120"/>
              </a:rPr>
              <a:t>℃</a:t>
            </a:r>
            <a:r>
              <a:rPr lang="zh-TW" altLang="en-US" sz="2800" dirty="0" smtClean="0">
                <a:solidFill>
                  <a:schemeClr val="bg1"/>
                </a:solidFill>
                <a:effectLst>
                  <a:outerShdw blurRad="38100" dist="38100" dir="2700000" algn="tl">
                    <a:srgbClr val="000000">
                      <a:alpha val="43137"/>
                    </a:srgbClr>
                  </a:outerShdw>
                </a:effectLst>
              </a:rPr>
              <a:t>且</a:t>
            </a:r>
            <a:r>
              <a:rPr lang="zh-TW" altLang="en-US" sz="2800" dirty="0">
                <a:solidFill>
                  <a:schemeClr val="bg1"/>
                </a:solidFill>
                <a:effectLst>
                  <a:outerShdw blurRad="38100" dist="38100" dir="2700000" algn="tl">
                    <a:srgbClr val="000000">
                      <a:alpha val="43137"/>
                    </a:srgbClr>
                  </a:outerShdw>
                </a:effectLst>
              </a:rPr>
              <a:t>伴隨下列</a:t>
            </a:r>
            <a:r>
              <a:rPr lang="zh-TW" altLang="en-US" sz="2800" dirty="0" smtClean="0">
                <a:solidFill>
                  <a:schemeClr val="bg1"/>
                </a:solidFill>
                <a:effectLst>
                  <a:outerShdw blurRad="38100" dist="38100" dir="2700000" algn="tl">
                    <a:srgbClr val="000000">
                      <a:alpha val="43137"/>
                    </a:srgbClr>
                  </a:outerShdw>
                </a:effectLst>
              </a:rPr>
              <a:t>二種</a:t>
            </a:r>
            <a:r>
              <a:rPr lang="zh-TW" altLang="en-US" sz="2800" dirty="0">
                <a:solidFill>
                  <a:schemeClr val="bg1"/>
                </a:solidFill>
                <a:effectLst>
                  <a:outerShdw blurRad="38100" dist="38100" dir="2700000" algn="tl">
                    <a:srgbClr val="000000">
                      <a:alpha val="43137"/>
                    </a:srgbClr>
                  </a:outerShdw>
                </a:effectLst>
              </a:rPr>
              <a:t>以上症</a:t>
            </a:r>
            <a:r>
              <a:rPr lang="zh-TW" altLang="en-US" sz="2800" dirty="0" smtClean="0">
                <a:solidFill>
                  <a:schemeClr val="bg1"/>
                </a:solidFill>
                <a:effectLst>
                  <a:outerShdw blurRad="38100" dist="38100" dir="2700000" algn="tl">
                    <a:srgbClr val="000000">
                      <a:alpha val="43137"/>
                    </a:srgbClr>
                  </a:outerShdw>
                </a:effectLst>
              </a:rPr>
              <a:t>狀</a:t>
            </a:r>
            <a:r>
              <a:rPr lang="en-US" altLang="zh-TW" sz="2800" dirty="0" smtClean="0">
                <a:solidFill>
                  <a:schemeClr val="bg1"/>
                </a:solidFill>
                <a:effectLst>
                  <a:outerShdw blurRad="38100" dist="38100" dir="2700000" algn="tl">
                    <a:srgbClr val="000000">
                      <a:alpha val="43137"/>
                    </a:srgbClr>
                  </a:outerShdw>
                </a:effectLst>
              </a:rPr>
              <a:t> </a:t>
            </a:r>
          </a:p>
          <a:p>
            <a:pPr lvl="1">
              <a:spcBef>
                <a:spcPts val="0"/>
              </a:spcBef>
              <a:spcAft>
                <a:spcPts val="200"/>
              </a:spcAft>
            </a:pPr>
            <a:r>
              <a:rPr lang="zh-TW" altLang="en-US" sz="2800" dirty="0" smtClean="0">
                <a:effectLst>
                  <a:outerShdw blurRad="38100" dist="38100" dir="2700000" algn="tl">
                    <a:srgbClr val="000000">
                      <a:alpha val="43137"/>
                    </a:srgbClr>
                  </a:outerShdw>
                </a:effectLst>
              </a:rPr>
              <a:t>頭痛</a:t>
            </a:r>
            <a:endParaRPr lang="zh-TW" altLang="en-US" sz="2800" dirty="0">
              <a:effectLst>
                <a:outerShdw blurRad="38100" dist="38100" dir="2700000" algn="tl">
                  <a:srgbClr val="000000">
                    <a:alpha val="43137"/>
                  </a:srgbClr>
                </a:outerShdw>
              </a:effectLst>
            </a:endParaRPr>
          </a:p>
          <a:p>
            <a:pPr lvl="1">
              <a:spcBef>
                <a:spcPts val="0"/>
              </a:spcBef>
              <a:spcAft>
                <a:spcPts val="200"/>
              </a:spcAft>
            </a:pPr>
            <a:r>
              <a:rPr lang="zh-TW" altLang="en-US" sz="2800" dirty="0" smtClean="0">
                <a:effectLst>
                  <a:outerShdw blurRad="38100" dist="38100" dir="2700000" algn="tl">
                    <a:srgbClr val="000000">
                      <a:alpha val="43137"/>
                    </a:srgbClr>
                  </a:outerShdw>
                </a:effectLst>
              </a:rPr>
              <a:t>後</a:t>
            </a:r>
            <a:r>
              <a:rPr lang="zh-TW" altLang="en-US" sz="2800" dirty="0">
                <a:effectLst>
                  <a:outerShdw blurRad="38100" dist="38100" dir="2700000" algn="tl">
                    <a:srgbClr val="000000">
                      <a:alpha val="43137"/>
                    </a:srgbClr>
                  </a:outerShdw>
                </a:effectLst>
              </a:rPr>
              <a:t>眼窩痛</a:t>
            </a:r>
          </a:p>
          <a:p>
            <a:pPr lvl="1">
              <a:spcBef>
                <a:spcPts val="0"/>
              </a:spcBef>
              <a:spcAft>
                <a:spcPts val="200"/>
              </a:spcAft>
            </a:pPr>
            <a:r>
              <a:rPr lang="zh-TW" altLang="en-US" sz="2800" dirty="0" smtClean="0">
                <a:effectLst>
                  <a:outerShdw blurRad="38100" dist="38100" dir="2700000" algn="tl">
                    <a:srgbClr val="000000">
                      <a:alpha val="43137"/>
                    </a:srgbClr>
                  </a:outerShdw>
                </a:effectLst>
              </a:rPr>
              <a:t>肌肉</a:t>
            </a:r>
            <a:r>
              <a:rPr lang="zh-TW" altLang="en-US" sz="2800" dirty="0">
                <a:effectLst>
                  <a:outerShdw blurRad="38100" dist="38100" dir="2700000" algn="tl">
                    <a:srgbClr val="000000">
                      <a:alpha val="43137"/>
                    </a:srgbClr>
                  </a:outerShdw>
                </a:effectLst>
              </a:rPr>
              <a:t>痛</a:t>
            </a:r>
          </a:p>
          <a:p>
            <a:pPr lvl="1">
              <a:spcBef>
                <a:spcPts val="0"/>
              </a:spcBef>
              <a:spcAft>
                <a:spcPts val="200"/>
              </a:spcAft>
            </a:pPr>
            <a:r>
              <a:rPr lang="zh-TW" altLang="en-US" sz="2800" dirty="0" smtClean="0">
                <a:effectLst>
                  <a:outerShdw blurRad="38100" dist="38100" dir="2700000" algn="tl">
                    <a:srgbClr val="000000">
                      <a:alpha val="43137"/>
                    </a:srgbClr>
                  </a:outerShdw>
                </a:effectLst>
              </a:rPr>
              <a:t>關節</a:t>
            </a:r>
            <a:r>
              <a:rPr lang="zh-TW" altLang="en-US" sz="2800" dirty="0">
                <a:effectLst>
                  <a:outerShdw blurRad="38100" dist="38100" dir="2700000" algn="tl">
                    <a:srgbClr val="000000">
                      <a:alpha val="43137"/>
                    </a:srgbClr>
                  </a:outerShdw>
                </a:effectLst>
              </a:rPr>
              <a:t>痛</a:t>
            </a:r>
          </a:p>
          <a:p>
            <a:pPr lvl="1">
              <a:spcBef>
                <a:spcPts val="0"/>
              </a:spcBef>
              <a:spcAft>
                <a:spcPts val="200"/>
              </a:spcAft>
            </a:pPr>
            <a:r>
              <a:rPr lang="zh-TW" altLang="en-US" sz="2800" dirty="0" smtClean="0">
                <a:effectLst>
                  <a:outerShdw blurRad="38100" dist="38100" dir="2700000" algn="tl">
                    <a:srgbClr val="000000">
                      <a:alpha val="43137"/>
                    </a:srgbClr>
                  </a:outerShdw>
                </a:effectLst>
              </a:rPr>
              <a:t>出</a:t>
            </a:r>
            <a:r>
              <a:rPr lang="zh-TW" altLang="en-US" sz="2800" dirty="0">
                <a:effectLst>
                  <a:outerShdw blurRad="38100" dist="38100" dir="2700000" algn="tl">
                    <a:srgbClr val="000000">
                      <a:alpha val="43137"/>
                    </a:srgbClr>
                  </a:outerShdw>
                </a:effectLst>
              </a:rPr>
              <a:t>疹</a:t>
            </a:r>
          </a:p>
          <a:p>
            <a:pPr lvl="1">
              <a:spcBef>
                <a:spcPts val="0"/>
              </a:spcBef>
              <a:spcAft>
                <a:spcPts val="200"/>
              </a:spcAft>
            </a:pPr>
            <a:r>
              <a:rPr lang="zh-TW" altLang="en-US" sz="2800" dirty="0" smtClean="0">
                <a:effectLst>
                  <a:outerShdw blurRad="38100" dist="38100" dir="2700000" algn="tl">
                    <a:srgbClr val="000000">
                      <a:alpha val="43137"/>
                    </a:srgbClr>
                  </a:outerShdw>
                </a:effectLst>
              </a:rPr>
              <a:t>出</a:t>
            </a:r>
            <a:r>
              <a:rPr lang="zh-TW" altLang="en-US" sz="2800" dirty="0">
                <a:effectLst>
                  <a:outerShdw blurRad="38100" dist="38100" dir="2700000" algn="tl">
                    <a:srgbClr val="000000">
                      <a:alpha val="43137"/>
                    </a:srgbClr>
                  </a:outerShdw>
                </a:effectLst>
              </a:rPr>
              <a:t>血性癥</a:t>
            </a:r>
            <a:r>
              <a:rPr lang="zh-TW" altLang="en-US" sz="2800" dirty="0" smtClean="0">
                <a:effectLst>
                  <a:outerShdw blurRad="38100" dist="38100" dir="2700000" algn="tl">
                    <a:srgbClr val="000000">
                      <a:alpha val="43137"/>
                    </a:srgbClr>
                  </a:outerShdw>
                </a:effectLst>
              </a:rPr>
              <a:t>候</a:t>
            </a:r>
            <a:r>
              <a:rPr lang="en-US" altLang="zh-TW" sz="2800" dirty="0">
                <a:effectLst>
                  <a:outerShdw blurRad="38100" dist="38100" dir="2700000" algn="tl">
                    <a:srgbClr val="000000">
                      <a:alpha val="43137"/>
                    </a:srgbClr>
                  </a:outerShdw>
                </a:effectLst>
                <a:latin typeface="+mn-lt"/>
              </a:rPr>
              <a:t>(</a:t>
            </a:r>
            <a:r>
              <a:rPr lang="en-US" altLang="zh-TW" sz="2800" dirty="0" smtClean="0">
                <a:effectLst>
                  <a:outerShdw blurRad="38100" dist="38100" dir="2700000" algn="tl">
                    <a:srgbClr val="000000">
                      <a:alpha val="43137"/>
                    </a:srgbClr>
                  </a:outerShdw>
                </a:effectLst>
                <a:latin typeface="+mn-lt"/>
              </a:rPr>
              <a:t>hemorrhagic manifestations)</a:t>
            </a:r>
            <a:endParaRPr lang="zh-TW" altLang="en-US" sz="2800" dirty="0">
              <a:effectLst>
                <a:outerShdw blurRad="38100" dist="38100" dir="2700000" algn="tl">
                  <a:srgbClr val="000000">
                    <a:alpha val="43137"/>
                  </a:srgbClr>
                </a:outerShdw>
              </a:effectLst>
              <a:latin typeface="+mn-lt"/>
            </a:endParaRPr>
          </a:p>
          <a:p>
            <a:pPr lvl="1">
              <a:spcBef>
                <a:spcPts val="0"/>
              </a:spcBef>
              <a:spcAft>
                <a:spcPts val="200"/>
              </a:spcAft>
            </a:pPr>
            <a:r>
              <a:rPr lang="zh-TW" altLang="en-US" sz="2800" dirty="0" smtClean="0">
                <a:effectLst>
                  <a:outerShdw blurRad="38100" dist="38100" dir="2700000" algn="tl">
                    <a:srgbClr val="000000">
                      <a:alpha val="43137"/>
                    </a:srgbClr>
                  </a:outerShdw>
                </a:effectLst>
              </a:rPr>
              <a:t>白血球減少</a:t>
            </a:r>
            <a:r>
              <a:rPr lang="en-US" altLang="zh-TW" sz="2800" dirty="0" smtClean="0">
                <a:effectLst>
                  <a:outerShdw blurRad="38100" dist="38100" dir="2700000" algn="tl">
                    <a:srgbClr val="000000">
                      <a:alpha val="43137"/>
                    </a:srgbClr>
                  </a:outerShdw>
                </a:effectLst>
                <a:latin typeface="+mn-lt"/>
              </a:rPr>
              <a:t>(</a:t>
            </a:r>
            <a:r>
              <a:rPr lang="en-US" altLang="zh-TW" sz="2800" dirty="0" err="1" smtClean="0">
                <a:effectLst>
                  <a:outerShdw blurRad="38100" dist="38100" dir="2700000" algn="tl">
                    <a:srgbClr val="000000">
                      <a:alpha val="43137"/>
                    </a:srgbClr>
                  </a:outerShdw>
                </a:effectLst>
                <a:latin typeface="+mn-lt"/>
              </a:rPr>
              <a:t>leukopenia</a:t>
            </a:r>
            <a:r>
              <a:rPr lang="en-US" altLang="zh-TW" sz="2800" dirty="0" smtClean="0">
                <a:effectLst>
                  <a:outerShdw blurRad="38100" dist="38100" dir="2700000" algn="tl">
                    <a:srgbClr val="000000">
                      <a:alpha val="43137"/>
                    </a:srgbClr>
                  </a:outerShdw>
                </a:effectLst>
                <a:latin typeface="+mn-lt"/>
              </a:rPr>
              <a:t>)</a:t>
            </a:r>
          </a:p>
          <a:p>
            <a:pPr>
              <a:spcBef>
                <a:spcPts val="0"/>
              </a:spcBef>
              <a:spcAft>
                <a:spcPts val="200"/>
              </a:spcAft>
            </a:pPr>
            <a:r>
              <a:rPr lang="zh-TW" altLang="en-US" sz="2800" dirty="0" smtClean="0">
                <a:effectLst>
                  <a:outerShdw blurRad="38100" dist="38100" dir="2700000" algn="tl">
                    <a:srgbClr val="000000">
                      <a:alpha val="43137"/>
                    </a:srgbClr>
                  </a:outerShdw>
                </a:effectLst>
              </a:rPr>
              <a:t>可</a:t>
            </a:r>
            <a:r>
              <a:rPr lang="zh-TW" altLang="en-US" sz="2800" dirty="0">
                <a:effectLst>
                  <a:outerShdw blurRad="38100" dist="38100" dir="2700000" algn="tl">
                    <a:srgbClr val="000000">
                      <a:alpha val="43137"/>
                    </a:srgbClr>
                  </a:outerShdw>
                </a:effectLst>
              </a:rPr>
              <a:t>傳染期：</a:t>
            </a:r>
            <a:r>
              <a:rPr lang="zh-TW" altLang="en-US" sz="2800" dirty="0">
                <a:solidFill>
                  <a:schemeClr val="bg1"/>
                </a:solidFill>
                <a:effectLst>
                  <a:outerShdw blurRad="38100" dist="38100" dir="2700000" algn="tl">
                    <a:srgbClr val="000000">
                      <a:alpha val="43137"/>
                    </a:srgbClr>
                  </a:outerShdw>
                </a:effectLst>
              </a:rPr>
              <a:t>發病前</a:t>
            </a:r>
            <a:r>
              <a:rPr lang="en-US" altLang="zh-TW" sz="2800" dirty="0" smtClean="0">
                <a:solidFill>
                  <a:schemeClr val="bg1"/>
                </a:solidFill>
                <a:effectLst>
                  <a:outerShdw blurRad="38100" dist="38100" dir="2700000" algn="tl">
                    <a:srgbClr val="000000">
                      <a:alpha val="43137"/>
                    </a:srgbClr>
                  </a:outerShdw>
                </a:effectLst>
                <a:latin typeface="+mn-lt"/>
              </a:rPr>
              <a:t>1</a:t>
            </a:r>
            <a:r>
              <a:rPr lang="zh-TW" altLang="en-US" sz="2800" dirty="0" smtClean="0">
                <a:solidFill>
                  <a:schemeClr val="bg1"/>
                </a:solidFill>
                <a:effectLst>
                  <a:outerShdw blurRad="38100" dist="38100" dir="2700000" algn="tl">
                    <a:srgbClr val="000000">
                      <a:alpha val="43137"/>
                    </a:srgbClr>
                  </a:outerShdw>
                </a:effectLst>
              </a:rPr>
              <a:t>天至發病後</a:t>
            </a:r>
            <a:r>
              <a:rPr lang="en-US" altLang="zh-TW" sz="2800" dirty="0" smtClean="0">
                <a:solidFill>
                  <a:schemeClr val="bg1"/>
                </a:solidFill>
                <a:effectLst>
                  <a:outerShdw blurRad="38100" dist="38100" dir="2700000" algn="tl">
                    <a:srgbClr val="000000">
                      <a:alpha val="43137"/>
                    </a:srgbClr>
                  </a:outerShdw>
                </a:effectLst>
                <a:latin typeface="+mn-lt"/>
              </a:rPr>
              <a:t>5</a:t>
            </a:r>
            <a:r>
              <a:rPr lang="zh-TW" altLang="en-US" sz="2800" dirty="0" smtClean="0">
                <a:solidFill>
                  <a:schemeClr val="bg1"/>
                </a:solidFill>
                <a:effectLst>
                  <a:outerShdw blurRad="38100" dist="38100" dir="2700000" algn="tl">
                    <a:srgbClr val="000000">
                      <a:alpha val="43137"/>
                    </a:srgbClr>
                  </a:outerShdw>
                </a:effectLst>
              </a:rPr>
              <a:t>天</a:t>
            </a:r>
            <a:endParaRPr lang="zh-TW" altLang="en-US" sz="2800" dirty="0">
              <a:solidFill>
                <a:schemeClr val="bg1"/>
              </a:solidFill>
              <a:effectLst>
                <a:outerShdw blurRad="38100" dist="38100" dir="2700000" algn="tl">
                  <a:srgbClr val="000000">
                    <a:alpha val="43137"/>
                  </a:srgbClr>
                </a:outerShdw>
              </a:effectLst>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2499366608"/>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67544" y="116632"/>
            <a:ext cx="8192035" cy="1152128"/>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t>登革</a:t>
            </a:r>
            <a:r>
              <a:rPr lang="zh-TW" altLang="en-US" sz="3200" dirty="0"/>
              <a:t>出血</a:t>
            </a:r>
            <a:r>
              <a:rPr lang="zh-TW" altLang="en-US" sz="3200" dirty="0" smtClean="0"/>
              <a:t>熱與登革休克症候群臨床條件</a:t>
            </a:r>
            <a:r>
              <a:rPr lang="en-US" altLang="zh-TW" sz="3200" dirty="0" smtClean="0"/>
              <a:t/>
            </a:r>
            <a:br>
              <a:rPr lang="en-US" altLang="zh-TW" sz="3200" dirty="0" smtClean="0"/>
            </a:br>
            <a:r>
              <a:rPr lang="zh-TW" altLang="en-US" sz="2600" dirty="0" smtClean="0">
                <a:solidFill>
                  <a:schemeClr val="bg1"/>
                </a:solidFill>
              </a:rPr>
              <a:t>第二類法定傳染病：</a:t>
            </a:r>
            <a:r>
              <a:rPr lang="en-US" altLang="zh-TW" sz="2600" dirty="0" smtClean="0">
                <a:solidFill>
                  <a:schemeClr val="bg1"/>
                </a:solidFill>
                <a:latin typeface="+mn-lt"/>
              </a:rPr>
              <a:t>24</a:t>
            </a:r>
            <a:r>
              <a:rPr lang="zh-TW" altLang="en-US" sz="2600" dirty="0" smtClean="0">
                <a:solidFill>
                  <a:schemeClr val="bg1"/>
                </a:solidFill>
              </a:rPr>
              <a:t>小時內通報</a:t>
            </a:r>
            <a:endParaRPr lang="zh-TW" altLang="en-US" sz="2600" dirty="0">
              <a:solidFill>
                <a:schemeClr val="bg1"/>
              </a:solidFill>
            </a:endParaRPr>
          </a:p>
        </p:txBody>
      </p:sp>
      <p:sp>
        <p:nvSpPr>
          <p:cNvPr id="721923" name="Rectangle 3"/>
          <p:cNvSpPr>
            <a:spLocks noGrp="1" noChangeArrowheads="1"/>
          </p:cNvSpPr>
          <p:nvPr>
            <p:ph type="body" idx="1"/>
          </p:nvPr>
        </p:nvSpPr>
        <p:spPr>
          <a:xfrm>
            <a:off x="539552" y="1340768"/>
            <a:ext cx="8087580" cy="530289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000" dirty="0"/>
              <a:t>登革出血熱：同時具有下列四項條件：</a:t>
            </a:r>
          </a:p>
          <a:p>
            <a:pPr lvl="1"/>
            <a:r>
              <a:rPr lang="zh-TW" altLang="en-US" sz="3000" dirty="0" smtClean="0"/>
              <a:t>發燒</a:t>
            </a:r>
            <a:endParaRPr lang="zh-TW" altLang="en-US" sz="3000" dirty="0"/>
          </a:p>
          <a:p>
            <a:pPr lvl="1"/>
            <a:r>
              <a:rPr lang="zh-TW" altLang="en-US" sz="3000" dirty="0" smtClean="0"/>
              <a:t>出血</a:t>
            </a:r>
            <a:r>
              <a:rPr lang="zh-TW" altLang="en-US" sz="3000" dirty="0"/>
              <a:t>傾向</a:t>
            </a:r>
          </a:p>
          <a:p>
            <a:pPr lvl="1"/>
            <a:r>
              <a:rPr lang="zh-TW" altLang="en-US" sz="3000" dirty="0" smtClean="0"/>
              <a:t>血小板</a:t>
            </a:r>
            <a:r>
              <a:rPr lang="zh-TW" altLang="en-US" sz="3000" dirty="0"/>
              <a:t>下</a:t>
            </a:r>
            <a:r>
              <a:rPr lang="zh-TW" altLang="en-US" sz="3000" dirty="0" smtClean="0"/>
              <a:t>降（</a:t>
            </a:r>
            <a:r>
              <a:rPr lang="en-US" altLang="zh-TW" sz="3000" dirty="0" smtClean="0">
                <a:latin typeface="+mn-lt"/>
              </a:rPr>
              <a:t>100,000/mm</a:t>
            </a:r>
            <a:r>
              <a:rPr lang="en-US" altLang="zh-TW" sz="3000" baseline="30000" dirty="0" smtClean="0">
                <a:latin typeface="+mn-lt"/>
              </a:rPr>
              <a:t>3</a:t>
            </a:r>
            <a:r>
              <a:rPr lang="zh-TW" altLang="en-US" sz="3000" dirty="0" smtClean="0"/>
              <a:t>以下</a:t>
            </a:r>
            <a:r>
              <a:rPr lang="zh-TW" altLang="en-US" sz="3000" dirty="0"/>
              <a:t>）</a:t>
            </a:r>
          </a:p>
          <a:p>
            <a:pPr lvl="1"/>
            <a:r>
              <a:rPr lang="zh-TW" altLang="en-US" sz="3000" dirty="0" smtClean="0"/>
              <a:t>血漿</a:t>
            </a:r>
            <a:r>
              <a:rPr lang="zh-TW" altLang="en-US" sz="3000" dirty="0"/>
              <a:t>滲</a:t>
            </a:r>
            <a:r>
              <a:rPr lang="zh-TW" altLang="en-US" sz="3000" dirty="0" smtClean="0"/>
              <a:t>漏</a:t>
            </a:r>
            <a:r>
              <a:rPr lang="en-US" altLang="zh-TW" sz="3000" dirty="0" smtClean="0">
                <a:latin typeface="+mn-lt"/>
              </a:rPr>
              <a:t>(plasma leakage)</a:t>
            </a:r>
            <a:endParaRPr lang="zh-TW" altLang="en-US" sz="3000" dirty="0">
              <a:latin typeface="+mn-lt"/>
            </a:endParaRPr>
          </a:p>
          <a:p>
            <a:r>
              <a:rPr lang="zh-TW" altLang="en-US" sz="3000" dirty="0" smtClean="0"/>
              <a:t>登</a:t>
            </a:r>
            <a:r>
              <a:rPr lang="zh-TW" altLang="en-US" sz="3000" dirty="0"/>
              <a:t>革休克症候群</a:t>
            </a:r>
            <a:r>
              <a:rPr lang="zh-TW" altLang="en-US" sz="3000" dirty="0" smtClean="0"/>
              <a:t>：</a:t>
            </a:r>
            <a:r>
              <a:rPr lang="zh-TW" altLang="en-US" sz="3000" dirty="0" smtClean="0">
                <a:solidFill>
                  <a:schemeClr val="bg1"/>
                </a:solidFill>
              </a:rPr>
              <a:t>具備</a:t>
            </a:r>
            <a:r>
              <a:rPr lang="zh-TW" altLang="en-US" sz="3000" dirty="0">
                <a:solidFill>
                  <a:schemeClr val="bg1"/>
                </a:solidFill>
              </a:rPr>
              <a:t>登革熱及登革出血熱疾病症狀，且皮膚濕冷、</a:t>
            </a:r>
            <a:r>
              <a:rPr lang="zh-TW" altLang="en-US" sz="3000" dirty="0" smtClean="0">
                <a:solidFill>
                  <a:schemeClr val="bg1"/>
                </a:solidFill>
              </a:rPr>
              <a:t>四肢</a:t>
            </a:r>
            <a:r>
              <a:rPr lang="zh-TW" altLang="en-US" sz="3000" dirty="0">
                <a:solidFill>
                  <a:schemeClr val="bg1"/>
                </a:solidFill>
              </a:rPr>
              <a:t>冰涼、坐立不安、及低血壓（收縮</a:t>
            </a:r>
            <a:r>
              <a:rPr lang="zh-TW" altLang="en-US" sz="3000" dirty="0" smtClean="0">
                <a:solidFill>
                  <a:schemeClr val="bg1"/>
                </a:solidFill>
              </a:rPr>
              <a:t>壓 </a:t>
            </a:r>
            <a:r>
              <a:rPr lang="zh-TW" altLang="en-US" sz="3000" dirty="0" smtClean="0">
                <a:solidFill>
                  <a:schemeClr val="bg1"/>
                </a:solidFill>
                <a:latin typeface="+mn-lt"/>
                <a:ea typeface="Arial Unicode MS" panose="020B0604020202020204" pitchFamily="34" charset="-120"/>
                <a:cs typeface="Arial Unicode MS" panose="020B0604020202020204" pitchFamily="34" charset="-120"/>
              </a:rPr>
              <a:t>≤</a:t>
            </a:r>
            <a:r>
              <a:rPr lang="zh-TW" altLang="en-US" sz="3000" dirty="0" smtClean="0">
                <a:solidFill>
                  <a:schemeClr val="bg1"/>
                </a:solidFill>
                <a:latin typeface="+mn-lt"/>
                <a:cs typeface="Times New Roman" panose="02020603050405020304" pitchFamily="18" charset="0"/>
              </a:rPr>
              <a:t> </a:t>
            </a:r>
            <a:r>
              <a:rPr lang="en-US" altLang="zh-TW" sz="3000" dirty="0" smtClean="0">
                <a:solidFill>
                  <a:schemeClr val="bg1"/>
                </a:solidFill>
                <a:latin typeface="+mn-lt"/>
              </a:rPr>
              <a:t>100 </a:t>
            </a:r>
            <a:r>
              <a:rPr lang="en-US" altLang="zh-TW" sz="3000" dirty="0">
                <a:solidFill>
                  <a:schemeClr val="bg1"/>
                </a:solidFill>
                <a:latin typeface="+mn-lt"/>
              </a:rPr>
              <a:t>mmHg</a:t>
            </a:r>
            <a:r>
              <a:rPr lang="zh-TW" altLang="en-US" sz="3000" dirty="0" smtClean="0">
                <a:solidFill>
                  <a:schemeClr val="bg1"/>
                </a:solidFill>
              </a:rPr>
              <a:t>）或</a:t>
            </a:r>
            <a:r>
              <a:rPr lang="zh-TW" altLang="en-US" sz="3000" dirty="0">
                <a:solidFill>
                  <a:schemeClr val="bg1"/>
                </a:solidFill>
              </a:rPr>
              <a:t>脈搏微弱至幾乎測不到（脈搏</a:t>
            </a:r>
            <a:r>
              <a:rPr lang="zh-TW" altLang="en-US" sz="3000" dirty="0" smtClean="0">
                <a:solidFill>
                  <a:schemeClr val="bg1"/>
                </a:solidFill>
              </a:rPr>
              <a:t>壓 </a:t>
            </a:r>
            <a:r>
              <a:rPr lang="zh-TW" altLang="en-US" sz="3000" dirty="0">
                <a:solidFill>
                  <a:schemeClr val="bg1"/>
                </a:solidFill>
                <a:latin typeface="+mn-lt"/>
                <a:ea typeface="Arial Unicode MS" panose="020B0604020202020204" pitchFamily="34" charset="-120"/>
                <a:cs typeface="Arial Unicode MS" panose="020B0604020202020204" pitchFamily="34" charset="-120"/>
              </a:rPr>
              <a:t>≤</a:t>
            </a:r>
            <a:r>
              <a:rPr lang="zh-TW" altLang="en-US" sz="3000" dirty="0" smtClean="0">
                <a:solidFill>
                  <a:schemeClr val="bg1"/>
                </a:solidFill>
                <a:latin typeface="+mn-lt"/>
              </a:rPr>
              <a:t> </a:t>
            </a:r>
            <a:r>
              <a:rPr lang="en-US" altLang="zh-TW" sz="3000" dirty="0" smtClean="0">
                <a:solidFill>
                  <a:schemeClr val="bg1"/>
                </a:solidFill>
                <a:latin typeface="+mn-lt"/>
              </a:rPr>
              <a:t>20 </a:t>
            </a:r>
            <a:r>
              <a:rPr lang="en-US" altLang="zh-TW" sz="3000" dirty="0">
                <a:solidFill>
                  <a:schemeClr val="bg1"/>
                </a:solidFill>
                <a:latin typeface="+mn-lt"/>
              </a:rPr>
              <a:t>mmHg</a:t>
            </a:r>
            <a:r>
              <a:rPr lang="zh-TW" altLang="en-US" sz="3000" dirty="0">
                <a:solidFill>
                  <a:schemeClr val="bg1"/>
                </a:solidFill>
              </a:rPr>
              <a:t>）</a:t>
            </a:r>
            <a:endParaRPr lang="zh-TW" altLang="en-US" sz="3000" dirty="0">
              <a:solidFill>
                <a:schemeClr val="bg1"/>
              </a:solidFill>
              <a:effectLst>
                <a:outerShdw blurRad="38100" dist="38100" dir="2700000" algn="tl">
                  <a:srgbClr val="000000">
                    <a:alpha val="43137"/>
                  </a:srgbClr>
                </a:outerShdw>
              </a:effectLst>
              <a:latin typeface="Arial" panose="020B0604020202020204" pitchFamily="34" charset="0"/>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865352909"/>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a:xfrm>
            <a:off x="755650" y="333375"/>
            <a:ext cx="7315200" cy="762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en-US" altLang="zh-TW" sz="3600" dirty="0" smtClean="0">
                <a:latin typeface="+mn-lt"/>
              </a:rPr>
              <a:t>A 28-year-old female returning from Bali   </a:t>
            </a:r>
            <a:r>
              <a:rPr lang="en-US" altLang="zh-TW" sz="3200" dirty="0" smtClean="0">
                <a:solidFill>
                  <a:schemeClr val="bg1"/>
                </a:solidFill>
                <a:latin typeface="+mn-lt"/>
              </a:rPr>
              <a:t>2009.3.13</a:t>
            </a:r>
            <a:endParaRPr lang="en-US" altLang="zh-TW" sz="3200" dirty="0">
              <a:solidFill>
                <a:schemeClr val="bg1"/>
              </a:solidFill>
              <a:latin typeface="+mn-lt"/>
            </a:endParaRPr>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403648" y="1340768"/>
            <a:ext cx="6408712" cy="4806534"/>
          </a:xfrm>
          <a:prstGeom prst="rect">
            <a:avLst/>
          </a:prstGeom>
        </p:spPr>
      </p:pic>
      <p:sp>
        <p:nvSpPr>
          <p:cNvPr id="5" name="文字方塊 4"/>
          <p:cNvSpPr txBox="1"/>
          <p:nvPr/>
        </p:nvSpPr>
        <p:spPr>
          <a:xfrm>
            <a:off x="1835696" y="624054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3897638000"/>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a:xfrm>
            <a:off x="755650" y="333375"/>
            <a:ext cx="7315200" cy="762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en-US" altLang="zh-TW" sz="3600" dirty="0" smtClean="0">
                <a:latin typeface="+mn-lt"/>
              </a:rPr>
              <a:t>A 28-year-old female returning from Bali   </a:t>
            </a:r>
            <a:r>
              <a:rPr lang="en-US" altLang="zh-TW" sz="3200" dirty="0" smtClean="0">
                <a:solidFill>
                  <a:schemeClr val="bg1"/>
                </a:solidFill>
                <a:latin typeface="+mn-lt"/>
              </a:rPr>
              <a:t>2009.3.13</a:t>
            </a:r>
            <a:endParaRPr lang="en-US" altLang="zh-TW" sz="3200" dirty="0">
              <a:solidFill>
                <a:schemeClr val="bg1"/>
              </a:solidFill>
              <a:latin typeface="+mn-lt"/>
            </a:endParaRPr>
          </a:p>
        </p:txBody>
      </p:sp>
      <p:pic>
        <p:nvPicPr>
          <p:cNvPr id="2" name="圖片 1"/>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403648" y="1556792"/>
            <a:ext cx="6192688" cy="4644516"/>
          </a:xfrm>
          <a:prstGeom prst="rect">
            <a:avLst/>
          </a:prstGeom>
        </p:spPr>
      </p:pic>
      <p:sp>
        <p:nvSpPr>
          <p:cNvPr id="4" name="文字方塊 3"/>
          <p:cNvSpPr txBox="1"/>
          <p:nvPr/>
        </p:nvSpPr>
        <p:spPr>
          <a:xfrm>
            <a:off x="1835696" y="624054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2254056750"/>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a:xfrm>
            <a:off x="755576" y="189620"/>
            <a:ext cx="7315200" cy="762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en-US" altLang="zh-TW" sz="3200" dirty="0" smtClean="0">
                <a:latin typeface="+mn-lt"/>
              </a:rPr>
              <a:t>A 28-year-old female returning from Bali   </a:t>
            </a:r>
            <a:r>
              <a:rPr lang="en-US" altLang="zh-TW" sz="2800" dirty="0" smtClean="0">
                <a:solidFill>
                  <a:schemeClr val="bg1"/>
                </a:solidFill>
                <a:latin typeface="+mn-lt"/>
              </a:rPr>
              <a:t>2009.3.13</a:t>
            </a:r>
            <a:endParaRPr lang="en-US" altLang="zh-TW" sz="2800" dirty="0">
              <a:solidFill>
                <a:schemeClr val="bg1"/>
              </a:solidFill>
              <a:latin typeface="+mn-lt"/>
            </a:endParaRPr>
          </a:p>
        </p:txBody>
      </p:sp>
      <p:pic>
        <p:nvPicPr>
          <p:cNvPr id="6" name="圖片 5"/>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909976" y="2085968"/>
            <a:ext cx="5857854" cy="4393391"/>
          </a:xfrm>
          <a:prstGeom prst="rect">
            <a:avLst/>
          </a:prstGeom>
        </p:spPr>
      </p:pic>
      <p:sp>
        <p:nvSpPr>
          <p:cNvPr id="5" name="Rectangle 7"/>
          <p:cNvSpPr>
            <a:spLocks noChangeArrowheads="1"/>
          </p:cNvSpPr>
          <p:nvPr/>
        </p:nvSpPr>
        <p:spPr bwMode="auto">
          <a:xfrm>
            <a:off x="1835696" y="1052736"/>
            <a:ext cx="5934017" cy="954107"/>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a:r>
              <a:rPr lang="zh-TW" altLang="en-US" sz="2800" b="1" dirty="0" smtClean="0">
                <a:solidFill>
                  <a:schemeClr val="bg1"/>
                </a:solidFill>
                <a:effectLst>
                  <a:outerShdw blurRad="38100" dist="38100" dir="2700000" algn="tl">
                    <a:srgbClr val="000000">
                      <a:alpha val="43137"/>
                    </a:srgbClr>
                  </a:outerShdw>
                </a:effectLst>
                <a:latin typeface="+mn-ea"/>
                <a:ea typeface="+mn-ea"/>
              </a:rPr>
              <a:t>紅海中的白島</a:t>
            </a:r>
            <a:endParaRPr lang="en-US" altLang="zh-TW" sz="2800" b="1" dirty="0" smtClean="0">
              <a:solidFill>
                <a:schemeClr val="bg1"/>
              </a:solidFill>
              <a:effectLst>
                <a:outerShdw blurRad="38100" dist="38100" dir="2700000" algn="tl">
                  <a:srgbClr val="000000">
                    <a:alpha val="43137"/>
                  </a:srgbClr>
                </a:outerShdw>
              </a:effectLst>
              <a:latin typeface="+mn-ea"/>
              <a:ea typeface="+mn-ea"/>
            </a:endParaRPr>
          </a:p>
          <a:p>
            <a:pPr algn="ctr"/>
            <a:r>
              <a:rPr lang="en-US" altLang="zh-TW" sz="2800"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(white </a:t>
            </a:r>
            <a:r>
              <a:rPr lang="en-US" altLang="zh-TW" sz="2800" dirty="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islands in a sea of </a:t>
            </a:r>
            <a:r>
              <a:rPr lang="en-US" altLang="zh-TW" sz="2800"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red)</a:t>
            </a:r>
            <a:endParaRPr lang="en-US" altLang="zh-TW" sz="2800" b="1" dirty="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endParaRPr>
          </a:p>
        </p:txBody>
      </p:sp>
      <p:sp>
        <p:nvSpPr>
          <p:cNvPr id="7" name="文字方塊 6"/>
          <p:cNvSpPr txBox="1"/>
          <p:nvPr/>
        </p:nvSpPr>
        <p:spPr>
          <a:xfrm>
            <a:off x="2483768" y="6479359"/>
            <a:ext cx="4083169" cy="338554"/>
          </a:xfrm>
          <a:prstGeom prst="rect">
            <a:avLst/>
          </a:prstGeom>
          <a:noFill/>
        </p:spPr>
        <p:txBody>
          <a:bodyPr wrap="none" rtlCol="0">
            <a:spAutoFit/>
          </a:bodyPr>
          <a:lstStyle/>
          <a:p>
            <a:r>
              <a:rPr lang="zh-TW" altLang="en-US" sz="16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6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4167383259"/>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ChangeArrowheads="1"/>
          </p:cNvSpPr>
          <p:nvPr>
            <p:ph type="title"/>
          </p:nvPr>
        </p:nvSpPr>
        <p:spPr>
          <a:xfrm>
            <a:off x="467544" y="260648"/>
            <a:ext cx="8192035" cy="1152128"/>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登革熱、登革</a:t>
            </a:r>
            <a:r>
              <a:rPr lang="zh-TW" altLang="en-US" dirty="0"/>
              <a:t>出血</a:t>
            </a:r>
            <a:r>
              <a:rPr lang="zh-TW" altLang="en-US" dirty="0" smtClean="0"/>
              <a:t>熱與登革休克症候群   </a:t>
            </a:r>
            <a:r>
              <a:rPr lang="zh-TW" altLang="en-US" dirty="0" smtClean="0">
                <a:solidFill>
                  <a:schemeClr val="bg1"/>
                </a:solidFill>
              </a:rPr>
              <a:t>治療</a:t>
            </a:r>
            <a:r>
              <a:rPr lang="zh-TW" altLang="en-US" dirty="0">
                <a:solidFill>
                  <a:schemeClr val="bg1"/>
                </a:solidFill>
              </a:rPr>
              <a:t>與預後</a:t>
            </a:r>
          </a:p>
        </p:txBody>
      </p:sp>
      <p:sp>
        <p:nvSpPr>
          <p:cNvPr id="721923" name="Rectangle 3"/>
          <p:cNvSpPr>
            <a:spLocks noGrp="1" noChangeArrowheads="1"/>
          </p:cNvSpPr>
          <p:nvPr>
            <p:ph type="body" idx="1"/>
          </p:nvPr>
        </p:nvSpPr>
        <p:spPr>
          <a:xfrm>
            <a:off x="480290" y="1727200"/>
            <a:ext cx="8146841" cy="491646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000" dirty="0">
                <a:solidFill>
                  <a:schemeClr val="bg1"/>
                </a:solidFill>
              </a:rPr>
              <a:t>典型登革熱致死率低於</a:t>
            </a:r>
            <a:r>
              <a:rPr lang="en-US" altLang="zh-TW" sz="4000" dirty="0">
                <a:solidFill>
                  <a:schemeClr val="bg1"/>
                </a:solidFill>
                <a:latin typeface="+mn-lt"/>
              </a:rPr>
              <a:t>1%</a:t>
            </a:r>
          </a:p>
          <a:p>
            <a:r>
              <a:rPr lang="zh-TW" altLang="en-US" sz="4000" dirty="0" smtClean="0">
                <a:solidFill>
                  <a:schemeClr val="bg1"/>
                </a:solidFill>
              </a:rPr>
              <a:t>登</a:t>
            </a:r>
            <a:r>
              <a:rPr lang="zh-TW" altLang="en-US" sz="4000" dirty="0">
                <a:solidFill>
                  <a:schemeClr val="bg1"/>
                </a:solidFill>
              </a:rPr>
              <a:t>革出血熱若無適當治療，死亡率</a:t>
            </a:r>
            <a:r>
              <a:rPr lang="zh-TW" altLang="en-US" sz="4000" dirty="0" smtClean="0">
                <a:solidFill>
                  <a:schemeClr val="bg1"/>
                </a:solidFill>
              </a:rPr>
              <a:t>可能超過</a:t>
            </a:r>
            <a:r>
              <a:rPr lang="en-US" altLang="zh-TW" sz="4000" dirty="0">
                <a:solidFill>
                  <a:schemeClr val="bg1"/>
                </a:solidFill>
                <a:latin typeface="+mn-lt"/>
              </a:rPr>
              <a:t>20</a:t>
            </a:r>
            <a:r>
              <a:rPr lang="en-US" altLang="zh-TW" sz="4000" dirty="0" smtClean="0">
                <a:solidFill>
                  <a:schemeClr val="bg1"/>
                </a:solidFill>
                <a:latin typeface="+mn-lt"/>
              </a:rPr>
              <a:t>%</a:t>
            </a:r>
            <a:r>
              <a:rPr lang="en-US" altLang="zh-TW" sz="4000" dirty="0" smtClean="0">
                <a:solidFill>
                  <a:schemeClr val="bg1"/>
                </a:solidFill>
              </a:rPr>
              <a:t> </a:t>
            </a:r>
            <a:r>
              <a:rPr lang="en-US" altLang="zh-TW" sz="4000" dirty="0" smtClean="0">
                <a:solidFill>
                  <a:schemeClr val="bg1"/>
                </a:solidFill>
                <a:latin typeface="+mn-lt"/>
              </a:rPr>
              <a:t>[</a:t>
            </a:r>
            <a:r>
              <a:rPr lang="en-US" altLang="zh-TW" sz="4000" dirty="0">
                <a:solidFill>
                  <a:schemeClr val="bg1"/>
                </a:solidFill>
                <a:latin typeface="+mn-lt"/>
              </a:rPr>
              <a:t>WHO]</a:t>
            </a:r>
            <a:r>
              <a:rPr lang="zh-TW" altLang="en-US" sz="4000" dirty="0">
                <a:solidFill>
                  <a:schemeClr val="bg1"/>
                </a:solidFill>
              </a:rPr>
              <a:t>，早期診斷並加以適當</a:t>
            </a:r>
            <a:r>
              <a:rPr lang="zh-TW" altLang="en-US" sz="4000" dirty="0" smtClean="0">
                <a:solidFill>
                  <a:schemeClr val="bg1"/>
                </a:solidFill>
              </a:rPr>
              <a:t>治療</a:t>
            </a:r>
            <a:r>
              <a:rPr lang="zh-TW" altLang="en-US" sz="4000" dirty="0">
                <a:solidFill>
                  <a:schemeClr val="bg1"/>
                </a:solidFill>
              </a:rPr>
              <a:t>，死亡率可低於</a:t>
            </a:r>
            <a:r>
              <a:rPr lang="en-US" altLang="zh-TW" sz="4000" dirty="0">
                <a:solidFill>
                  <a:schemeClr val="bg1"/>
                </a:solidFill>
                <a:latin typeface="+mn-lt"/>
              </a:rPr>
              <a:t>5</a:t>
            </a:r>
            <a:r>
              <a:rPr lang="en-US" altLang="zh-TW" sz="4000" dirty="0" smtClean="0">
                <a:solidFill>
                  <a:schemeClr val="bg1"/>
                </a:solidFill>
                <a:latin typeface="+mn-lt"/>
              </a:rPr>
              <a:t>%</a:t>
            </a:r>
            <a:r>
              <a:rPr lang="zh-TW" altLang="en-US" sz="4000" dirty="0" smtClean="0">
                <a:solidFill>
                  <a:schemeClr val="bg1"/>
                </a:solidFill>
              </a:rPr>
              <a:t>。</a:t>
            </a:r>
            <a:endParaRPr lang="en-US" altLang="zh-TW" sz="4000" dirty="0" smtClean="0">
              <a:solidFill>
                <a:schemeClr val="bg1"/>
              </a:solidFill>
            </a:endParaRPr>
          </a:p>
          <a:p>
            <a:r>
              <a:rPr lang="zh-TW" altLang="en-US" sz="4000" dirty="0" smtClean="0">
                <a:solidFill>
                  <a:schemeClr val="bg1"/>
                </a:solidFill>
              </a:rPr>
              <a:t>登革熱</a:t>
            </a:r>
            <a:r>
              <a:rPr lang="zh-TW" altLang="en-US" sz="4000" dirty="0">
                <a:solidFill>
                  <a:schemeClr val="bg1"/>
                </a:solidFill>
              </a:rPr>
              <a:t>沒有特效藥物可積極治療，</a:t>
            </a:r>
            <a:r>
              <a:rPr lang="zh-TW" altLang="en-US" sz="4000" dirty="0" smtClean="0">
                <a:solidFill>
                  <a:schemeClr val="bg1"/>
                </a:solidFill>
              </a:rPr>
              <a:t>一般採</a:t>
            </a:r>
            <a:r>
              <a:rPr lang="zh-TW" altLang="en-US" sz="4000" dirty="0">
                <a:solidFill>
                  <a:schemeClr val="bg1"/>
                </a:solidFill>
              </a:rPr>
              <a:t>行支持性療</a:t>
            </a:r>
            <a:r>
              <a:rPr lang="zh-TW" altLang="en-US" sz="4000" dirty="0" smtClean="0">
                <a:solidFill>
                  <a:schemeClr val="bg1"/>
                </a:solidFill>
              </a:rPr>
              <a:t>法</a:t>
            </a:r>
            <a:endParaRPr lang="zh-TW" altLang="en-US" sz="4000" dirty="0">
              <a:solidFill>
                <a:schemeClr val="bg1"/>
              </a:solidFill>
              <a:effectLst>
                <a:outerShdw blurRad="38100" dist="38100" dir="2700000" algn="tl">
                  <a:srgbClr val="000000">
                    <a:alpha val="43137"/>
                  </a:srgbClr>
                </a:outerShdw>
              </a:effectLst>
              <a:latin typeface="Arial" panose="020B0604020202020204" pitchFamily="34" charset="0"/>
            </a:endParaRPr>
          </a:p>
        </p:txBody>
      </p:sp>
      <p:sp>
        <p:nvSpPr>
          <p:cNvPr id="721924" name="Text Box 4"/>
          <p:cNvSpPr txBox="1">
            <a:spLocks noChangeArrowheads="1"/>
          </p:cNvSpPr>
          <p:nvPr/>
        </p:nvSpPr>
        <p:spPr bwMode="auto">
          <a:xfrm>
            <a:off x="683568" y="6488668"/>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3806035387"/>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a:xfrm>
            <a:off x="755576" y="260648"/>
            <a:ext cx="7070725" cy="108012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登革熱  </a:t>
            </a:r>
            <a:r>
              <a:rPr lang="en-US" altLang="zh-TW" sz="3600" dirty="0" smtClean="0">
                <a:solidFill>
                  <a:schemeClr val="bg1"/>
                </a:solidFill>
                <a:latin typeface="+mn-lt"/>
              </a:rPr>
              <a:t>Dengue fever</a:t>
            </a:r>
            <a:br>
              <a:rPr lang="en-US" altLang="zh-TW" sz="3600" dirty="0" smtClean="0">
                <a:solidFill>
                  <a:schemeClr val="bg1"/>
                </a:solidFill>
                <a:latin typeface="+mn-lt"/>
              </a:rPr>
            </a:br>
            <a:r>
              <a:rPr lang="zh-TW" altLang="en-US" sz="3200" dirty="0" smtClean="0">
                <a:solidFill>
                  <a:schemeClr val="bg1"/>
                </a:solidFill>
              </a:rPr>
              <a:t>流行地區，</a:t>
            </a:r>
            <a:r>
              <a:rPr lang="en-US" altLang="zh-TW" sz="3200" dirty="0" smtClean="0">
                <a:solidFill>
                  <a:schemeClr val="bg1"/>
                </a:solidFill>
                <a:latin typeface="+mn-lt"/>
              </a:rPr>
              <a:t>WHO, 2008</a:t>
            </a:r>
            <a:endParaRPr lang="zh-TW" altLang="en-US" sz="3200" dirty="0">
              <a:solidFill>
                <a:schemeClr val="bg1"/>
              </a:solidFill>
              <a:latin typeface="+mn-lt"/>
            </a:endParaRPr>
          </a:p>
        </p:txBody>
      </p:sp>
      <p:sp>
        <p:nvSpPr>
          <p:cNvPr id="5" name="Text Box 4"/>
          <p:cNvSpPr txBox="1">
            <a:spLocks noChangeArrowheads="1"/>
          </p:cNvSpPr>
          <p:nvPr/>
        </p:nvSpPr>
        <p:spPr bwMode="auto">
          <a:xfrm>
            <a:off x="683568" y="6519446"/>
            <a:ext cx="109677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en-US" altLang="zh-TW" sz="1600" b="0" dirty="0" smtClean="0">
                <a:solidFill>
                  <a:srgbClr val="7FFF00"/>
                </a:solidFill>
                <a:effectLst>
                  <a:outerShdw blurRad="38100" dist="38100" dir="2700000" algn="tl">
                    <a:srgbClr val="000000"/>
                  </a:outerShdw>
                </a:effectLst>
                <a:latin typeface="+mn-lt"/>
                <a:ea typeface="+mn-ea"/>
              </a:rPr>
              <a:t>WHO</a:t>
            </a:r>
            <a:r>
              <a:rPr kumimoji="0" lang="zh-TW" altLang="en-US" sz="1600" b="0" dirty="0" smtClean="0">
                <a:solidFill>
                  <a:srgbClr val="7FFF00"/>
                </a:solidFill>
                <a:effectLst>
                  <a:outerShdw blurRad="38100" dist="38100" dir="2700000" algn="tl">
                    <a:srgbClr val="000000"/>
                  </a:outerShdw>
                </a:effectLst>
                <a:latin typeface="+mn-ea"/>
                <a:ea typeface="+mn-ea"/>
              </a:rPr>
              <a:t>網站</a:t>
            </a:r>
            <a:endParaRPr kumimoji="0" lang="zh-TW" altLang="en-US" sz="1600" b="0" dirty="0">
              <a:solidFill>
                <a:srgbClr val="7FFF00"/>
              </a:solidFill>
              <a:effectLst>
                <a:outerShdw blurRad="38100" dist="38100" dir="2700000" algn="tl">
                  <a:srgbClr val="000000"/>
                </a:outerShdw>
              </a:effectLst>
              <a:latin typeface="+mn-ea"/>
              <a:ea typeface="+mn-ea"/>
            </a:endParaRPr>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395536" y="1677444"/>
            <a:ext cx="8239125" cy="4505325"/>
          </a:xfrm>
          <a:prstGeom prst="rect">
            <a:avLst/>
          </a:prstGeom>
        </p:spPr>
      </p:pic>
    </p:spTree>
    <p:custDataLst>
      <p:tags r:id="rId1"/>
    </p:custDataLst>
    <p:extLst>
      <p:ext uri="{BB962C8B-B14F-4D97-AF65-F5344CB8AC3E}">
        <p14:creationId xmlns="" xmlns:p14="http://schemas.microsoft.com/office/powerpoint/2010/main" val="3157737979"/>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a:xfrm>
            <a:off x="827584" y="188640"/>
            <a:ext cx="7070725" cy="614362"/>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登革熱  </a:t>
            </a:r>
            <a:r>
              <a:rPr lang="en-US" altLang="zh-TW" sz="3600" dirty="0" smtClean="0">
                <a:solidFill>
                  <a:schemeClr val="bg1"/>
                </a:solidFill>
                <a:latin typeface="+mn-lt"/>
              </a:rPr>
              <a:t>Dengue fever</a:t>
            </a:r>
            <a:endParaRPr lang="zh-TW" altLang="en-US" sz="3600" dirty="0">
              <a:solidFill>
                <a:schemeClr val="bg1"/>
              </a:solidFill>
              <a:latin typeface="+mn-lt"/>
            </a:endParaRPr>
          </a:p>
        </p:txBody>
      </p:sp>
      <p:sp>
        <p:nvSpPr>
          <p:cNvPr id="163843" name="Rectangle 3"/>
          <p:cNvSpPr>
            <a:spLocks noGrp="1" noChangeArrowheads="1"/>
          </p:cNvSpPr>
          <p:nvPr>
            <p:ph type="body" idx="1"/>
          </p:nvPr>
        </p:nvSpPr>
        <p:spPr>
          <a:xfrm>
            <a:off x="467544" y="815795"/>
            <a:ext cx="8013898" cy="56388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2800" dirty="0">
                <a:solidFill>
                  <a:schemeClr val="bg1"/>
                </a:solidFill>
              </a:rPr>
              <a:t>台灣自</a:t>
            </a:r>
            <a:r>
              <a:rPr lang="en-US" altLang="zh-TW" sz="2800" b="1" dirty="0">
                <a:latin typeface="+mn-lt"/>
              </a:rPr>
              <a:t>1987</a:t>
            </a:r>
            <a:r>
              <a:rPr lang="zh-TW" altLang="en-US" sz="2800" b="1" dirty="0"/>
              <a:t>年</a:t>
            </a:r>
            <a:r>
              <a:rPr lang="zh-TW" altLang="en-US" sz="2800" dirty="0">
                <a:solidFill>
                  <a:schemeClr val="bg1"/>
                </a:solidFill>
              </a:rPr>
              <a:t>以後，幾乎每年均有發生規模不等</a:t>
            </a:r>
            <a:r>
              <a:rPr lang="zh-TW" altLang="en-US" sz="2800" dirty="0" smtClean="0">
                <a:solidFill>
                  <a:schemeClr val="bg1"/>
                </a:solidFill>
              </a:rPr>
              <a:t>的本土</a:t>
            </a:r>
            <a:r>
              <a:rPr lang="zh-TW" altLang="en-US" sz="2800" dirty="0">
                <a:solidFill>
                  <a:schemeClr val="bg1"/>
                </a:solidFill>
              </a:rPr>
              <a:t>疫</a:t>
            </a:r>
            <a:r>
              <a:rPr lang="zh-TW" altLang="en-US" sz="2800" dirty="0" smtClean="0">
                <a:solidFill>
                  <a:schemeClr val="bg1"/>
                </a:solidFill>
              </a:rPr>
              <a:t>情</a:t>
            </a:r>
            <a:endParaRPr lang="en-US" altLang="zh-TW" sz="2800" dirty="0">
              <a:solidFill>
                <a:schemeClr val="bg1"/>
              </a:solidFill>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043608" y="1772816"/>
            <a:ext cx="7239000" cy="4591050"/>
          </a:xfrm>
          <a:prstGeom prst="rect">
            <a:avLst/>
          </a:prstGeom>
        </p:spPr>
      </p:pic>
      <p:sp>
        <p:nvSpPr>
          <p:cNvPr id="6" name="Text Box 4"/>
          <p:cNvSpPr txBox="1">
            <a:spLocks noChangeArrowheads="1"/>
          </p:cNvSpPr>
          <p:nvPr/>
        </p:nvSpPr>
        <p:spPr bwMode="auto">
          <a:xfrm>
            <a:off x="755576" y="6487125"/>
            <a:ext cx="203132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6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6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3347539987"/>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323528" y="188640"/>
            <a:ext cx="8640960"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t>登革熱確定病例</a:t>
            </a:r>
            <a:r>
              <a:rPr lang="en-US" altLang="zh-TW" sz="3200" dirty="0" smtClean="0"/>
              <a:t>–</a:t>
            </a:r>
            <a:r>
              <a:rPr lang="zh-TW" altLang="en-US" sz="3200" dirty="0" smtClean="0"/>
              <a:t>流行於夏季</a:t>
            </a:r>
            <a:r>
              <a:rPr lang="en-US" altLang="zh-TW" sz="3600" dirty="0"/>
              <a:t/>
            </a:r>
            <a:br>
              <a:rPr lang="en-US" altLang="zh-TW" sz="3600" dirty="0"/>
            </a:br>
            <a:r>
              <a:rPr lang="zh-TW" altLang="en-US" sz="3200" dirty="0">
                <a:solidFill>
                  <a:schemeClr val="bg1"/>
                </a:solidFill>
              </a:rPr>
              <a:t>台灣</a:t>
            </a:r>
            <a:r>
              <a:rPr lang="zh-TW" altLang="en-US" sz="3200" dirty="0" smtClean="0">
                <a:solidFill>
                  <a:schemeClr val="bg1"/>
                </a:solidFill>
              </a:rPr>
              <a:t>，</a:t>
            </a:r>
            <a:r>
              <a:rPr lang="en-US" altLang="zh-TW" sz="3200" dirty="0" smtClean="0">
                <a:solidFill>
                  <a:schemeClr val="bg1"/>
                </a:solidFill>
                <a:latin typeface="+mn-lt"/>
              </a:rPr>
              <a:t>2005-2013</a:t>
            </a:r>
            <a:endParaRPr lang="zh-TW" altLang="en-US" sz="3200" dirty="0">
              <a:solidFill>
                <a:schemeClr val="bg1"/>
              </a:solidFill>
              <a:latin typeface="+mn-lt"/>
            </a:endParaRPr>
          </a:p>
        </p:txBody>
      </p:sp>
      <p:sp>
        <p:nvSpPr>
          <p:cNvPr id="5" name="Text Box 4"/>
          <p:cNvSpPr txBox="1">
            <a:spLocks noChangeArrowheads="1"/>
          </p:cNvSpPr>
          <p:nvPr/>
        </p:nvSpPr>
        <p:spPr bwMode="auto">
          <a:xfrm>
            <a:off x="755576" y="6487125"/>
            <a:ext cx="2262158"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8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800" b="0" dirty="0">
              <a:solidFill>
                <a:srgbClr val="7FFF00"/>
              </a:solidFill>
              <a:effectLst>
                <a:outerShdw blurRad="38100" dist="38100" dir="2700000" algn="tl">
                  <a:srgbClr val="000000"/>
                </a:outerShdw>
              </a:effectLst>
              <a:latin typeface="+mn-ea"/>
              <a:ea typeface="+mn-ea"/>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414838" y="1268760"/>
            <a:ext cx="8582025" cy="4886325"/>
          </a:xfrm>
          <a:prstGeom prst="rect">
            <a:avLst/>
          </a:prstGeom>
        </p:spPr>
      </p:pic>
    </p:spTree>
    <p:custDataLst>
      <p:tags r:id="rId1"/>
    </p:custDataLst>
    <p:extLst>
      <p:ext uri="{BB962C8B-B14F-4D97-AF65-F5344CB8AC3E}">
        <p14:creationId xmlns="" xmlns:p14="http://schemas.microsoft.com/office/powerpoint/2010/main" val="3598624191"/>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323528" y="188640"/>
            <a:ext cx="8640960"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登革熱病例之血清型</a:t>
            </a:r>
            <a:r>
              <a:rPr lang="en-US" altLang="zh-TW" dirty="0"/>
              <a:t/>
            </a:r>
            <a:br>
              <a:rPr lang="en-US" altLang="zh-TW" dirty="0"/>
            </a:br>
            <a:r>
              <a:rPr lang="en-US" altLang="zh-TW" sz="3200" b="0" dirty="0">
                <a:solidFill>
                  <a:schemeClr val="bg1"/>
                </a:solidFill>
                <a:latin typeface="+mn-lt"/>
              </a:rPr>
              <a:t>N=1754</a:t>
            </a:r>
            <a:r>
              <a:rPr lang="zh-TW" altLang="en-US" sz="3200" dirty="0">
                <a:solidFill>
                  <a:schemeClr val="bg1"/>
                </a:solidFill>
              </a:rPr>
              <a:t>，台灣</a:t>
            </a:r>
            <a:r>
              <a:rPr lang="zh-TW" altLang="en-US" sz="3200" dirty="0" smtClean="0">
                <a:solidFill>
                  <a:schemeClr val="bg1"/>
                </a:solidFill>
              </a:rPr>
              <a:t>，</a:t>
            </a:r>
            <a:r>
              <a:rPr lang="en-US" altLang="zh-TW" sz="3200" b="0" dirty="0" smtClean="0">
                <a:solidFill>
                  <a:schemeClr val="bg1"/>
                </a:solidFill>
                <a:latin typeface="+mn-lt"/>
              </a:rPr>
              <a:t>2005-2013</a:t>
            </a:r>
            <a:endParaRPr lang="zh-TW" altLang="en-US" sz="3200" b="0" dirty="0">
              <a:solidFill>
                <a:schemeClr val="bg1"/>
              </a:solidFill>
              <a:latin typeface="+mn-lt"/>
            </a:endParaRPr>
          </a:p>
        </p:txBody>
      </p:sp>
      <p:graphicFrame>
        <p:nvGraphicFramePr>
          <p:cNvPr id="4" name="圖表 12"/>
          <p:cNvGraphicFramePr>
            <a:graphicFrameLocks/>
          </p:cNvGraphicFramePr>
          <p:nvPr>
            <p:extLst>
              <p:ext uri="{D42A27DB-BD31-4B8C-83A1-F6EECF244321}">
                <p14:modId xmlns="" xmlns:p14="http://schemas.microsoft.com/office/powerpoint/2010/main" val="3286459083"/>
              </p:ext>
            </p:extLst>
          </p:nvPr>
        </p:nvGraphicFramePr>
        <p:xfrm>
          <a:off x="374328" y="1319560"/>
          <a:ext cx="8446144" cy="5205784"/>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 Box 4"/>
          <p:cNvSpPr txBox="1">
            <a:spLocks noChangeArrowheads="1"/>
          </p:cNvSpPr>
          <p:nvPr/>
        </p:nvSpPr>
        <p:spPr bwMode="auto">
          <a:xfrm>
            <a:off x="755576" y="6487125"/>
            <a:ext cx="2262158"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kumimoji="0" lang="zh-TW" altLang="en-US" sz="1800" b="0" dirty="0" smtClean="0">
                <a:solidFill>
                  <a:srgbClr val="7FFF00"/>
                </a:solidFill>
                <a:effectLst>
                  <a:outerShdw blurRad="38100" dist="38100" dir="2700000" algn="tl">
                    <a:srgbClr val="000000"/>
                  </a:outerShdw>
                </a:effectLst>
                <a:latin typeface="+mn-ea"/>
                <a:ea typeface="+mn-ea"/>
              </a:rPr>
              <a:t>疾病管制署核心教材</a:t>
            </a:r>
            <a:endParaRPr kumimoji="0" lang="zh-TW" altLang="en-US" sz="1800" b="0" dirty="0">
              <a:solidFill>
                <a:srgbClr val="7FFF00"/>
              </a:solidFill>
              <a:effectLst>
                <a:outerShdw blurRad="38100" dist="38100" dir="2700000" algn="tl">
                  <a:srgbClr val="000000"/>
                </a:outerShdw>
              </a:effectLst>
              <a:latin typeface="+mn-ea"/>
              <a:ea typeface="+mn-ea"/>
            </a:endParaRPr>
          </a:p>
        </p:txBody>
      </p:sp>
    </p:spTree>
    <p:custDataLst>
      <p:tags r:id="rId1"/>
    </p:custDataLst>
    <p:extLst>
      <p:ext uri="{BB962C8B-B14F-4D97-AF65-F5344CB8AC3E}">
        <p14:creationId xmlns="" xmlns:p14="http://schemas.microsoft.com/office/powerpoint/2010/main" val="4031686524"/>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683568" y="404664"/>
            <a:ext cx="7602537"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嬰兒玫瑰疹</a:t>
            </a:r>
            <a:br>
              <a:rPr lang="zh-TW" altLang="en-US" sz="3600" dirty="0"/>
            </a:br>
            <a:r>
              <a:rPr lang="en-US" altLang="zh-TW" sz="3600" dirty="0" err="1">
                <a:solidFill>
                  <a:schemeClr val="bg1"/>
                </a:solidFill>
                <a:latin typeface="+mn-lt"/>
              </a:rPr>
              <a:t>Roseola</a:t>
            </a:r>
            <a:r>
              <a:rPr lang="en-US" altLang="zh-TW" sz="3600" dirty="0">
                <a:solidFill>
                  <a:schemeClr val="bg1"/>
                </a:solidFill>
                <a:latin typeface="+mn-lt"/>
              </a:rPr>
              <a:t> </a:t>
            </a:r>
            <a:r>
              <a:rPr lang="en-US" altLang="zh-TW" sz="3600" dirty="0" err="1">
                <a:solidFill>
                  <a:schemeClr val="bg1"/>
                </a:solidFill>
                <a:latin typeface="+mn-lt"/>
              </a:rPr>
              <a:t>infantum</a:t>
            </a:r>
            <a:endParaRPr lang="en-US" altLang="zh-TW" sz="3600" dirty="0">
              <a:solidFill>
                <a:schemeClr val="bg1"/>
              </a:solidFill>
              <a:latin typeface="+mn-lt"/>
            </a:endParaRPr>
          </a:p>
        </p:txBody>
      </p:sp>
      <p:sp>
        <p:nvSpPr>
          <p:cNvPr id="139267" name="Rectangle 3"/>
          <p:cNvSpPr>
            <a:spLocks noGrp="1" noChangeArrowheads="1"/>
          </p:cNvSpPr>
          <p:nvPr>
            <p:ph type="body" idx="1"/>
          </p:nvPr>
        </p:nvSpPr>
        <p:spPr>
          <a:xfrm>
            <a:off x="539552" y="1556792"/>
            <a:ext cx="8280920" cy="4844008"/>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spcAft>
                <a:spcPts val="600"/>
              </a:spcAft>
            </a:pPr>
            <a:r>
              <a:rPr lang="zh-TW" altLang="en-US" sz="3200" dirty="0">
                <a:solidFill>
                  <a:srgbClr val="FAFD00"/>
                </a:solidFill>
              </a:rPr>
              <a:t>病原</a:t>
            </a:r>
            <a:r>
              <a:rPr lang="zh-TW" altLang="en-US" sz="3200" dirty="0" smtClean="0">
                <a:solidFill>
                  <a:srgbClr val="FAFD00"/>
                </a:solidFill>
              </a:rPr>
              <a:t>：第</a:t>
            </a:r>
            <a:r>
              <a:rPr lang="en-US" altLang="zh-TW" sz="3200" dirty="0" smtClean="0">
                <a:solidFill>
                  <a:srgbClr val="FAFD00"/>
                </a:solidFill>
                <a:latin typeface="+mn-lt"/>
              </a:rPr>
              <a:t>6</a:t>
            </a:r>
            <a:r>
              <a:rPr lang="zh-TW" altLang="en-US" sz="3200" dirty="0" smtClean="0">
                <a:solidFill>
                  <a:srgbClr val="FAFD00"/>
                </a:solidFill>
              </a:rPr>
              <a:t>型與第</a:t>
            </a:r>
            <a:r>
              <a:rPr lang="en-US" altLang="zh-TW" sz="3200" dirty="0" smtClean="0">
                <a:solidFill>
                  <a:srgbClr val="FAFD00"/>
                </a:solidFill>
                <a:latin typeface="+mn-lt"/>
              </a:rPr>
              <a:t>7</a:t>
            </a:r>
            <a:r>
              <a:rPr lang="zh-TW" altLang="en-US" sz="3200" dirty="0" smtClean="0">
                <a:solidFill>
                  <a:srgbClr val="FAFD00"/>
                </a:solidFill>
              </a:rPr>
              <a:t>型人類疱疹病毒</a:t>
            </a:r>
            <a:r>
              <a:rPr lang="en-US" altLang="zh-TW" sz="3200" dirty="0" smtClean="0">
                <a:solidFill>
                  <a:srgbClr val="FAFD00"/>
                </a:solidFill>
                <a:latin typeface="+mn-lt"/>
              </a:rPr>
              <a:t>(human </a:t>
            </a:r>
            <a:r>
              <a:rPr lang="en-US" altLang="zh-TW" sz="3200" dirty="0" err="1">
                <a:solidFill>
                  <a:srgbClr val="FAFD00"/>
                </a:solidFill>
                <a:latin typeface="+mn-lt"/>
              </a:rPr>
              <a:t>herpesvirus</a:t>
            </a:r>
            <a:r>
              <a:rPr lang="en-US" altLang="zh-TW" sz="3200" dirty="0">
                <a:solidFill>
                  <a:srgbClr val="FAFD00"/>
                </a:solidFill>
                <a:latin typeface="+mn-lt"/>
              </a:rPr>
              <a:t> 6 and </a:t>
            </a:r>
            <a:r>
              <a:rPr lang="en-US" altLang="zh-TW" sz="3200" dirty="0" smtClean="0">
                <a:solidFill>
                  <a:srgbClr val="FAFD00"/>
                </a:solidFill>
                <a:latin typeface="+mn-lt"/>
              </a:rPr>
              <a:t>7)</a:t>
            </a:r>
          </a:p>
          <a:p>
            <a:pPr lvl="1">
              <a:spcBef>
                <a:spcPct val="0"/>
              </a:spcBef>
              <a:spcAft>
                <a:spcPts val="600"/>
              </a:spcAft>
            </a:pPr>
            <a:r>
              <a:rPr lang="en-US" altLang="zh-TW" sz="3200" dirty="0" smtClean="0">
                <a:solidFill>
                  <a:schemeClr val="bg1"/>
                </a:solidFill>
                <a:latin typeface="+mn-lt"/>
              </a:rPr>
              <a:t>DNA</a:t>
            </a:r>
            <a:r>
              <a:rPr lang="zh-TW" altLang="en-US" sz="3200" dirty="0" smtClean="0">
                <a:solidFill>
                  <a:schemeClr val="bg1"/>
                </a:solidFill>
              </a:rPr>
              <a:t>病毒</a:t>
            </a:r>
            <a:endParaRPr lang="en-US" altLang="zh-TW" sz="3200" dirty="0">
              <a:solidFill>
                <a:schemeClr val="bg1"/>
              </a:solidFill>
            </a:endParaRPr>
          </a:p>
          <a:p>
            <a:pPr>
              <a:spcBef>
                <a:spcPct val="0"/>
              </a:spcBef>
              <a:spcAft>
                <a:spcPts val="600"/>
              </a:spcAft>
            </a:pPr>
            <a:r>
              <a:rPr lang="zh-TW" altLang="en-US" sz="3200" dirty="0" smtClean="0">
                <a:solidFill>
                  <a:schemeClr val="bg1"/>
                </a:solidFill>
              </a:rPr>
              <a:t>口水</a:t>
            </a:r>
            <a:r>
              <a:rPr lang="zh-TW" altLang="en-US" sz="3200" dirty="0">
                <a:solidFill>
                  <a:schemeClr val="bg1"/>
                </a:solidFill>
              </a:rPr>
              <a:t>飛沫傳染</a:t>
            </a:r>
          </a:p>
          <a:p>
            <a:pPr>
              <a:spcBef>
                <a:spcPct val="0"/>
              </a:spcBef>
              <a:spcAft>
                <a:spcPts val="600"/>
              </a:spcAft>
            </a:pPr>
            <a:r>
              <a:rPr lang="zh-TW" altLang="en-US" sz="3200" dirty="0">
                <a:solidFill>
                  <a:schemeClr val="bg1"/>
                </a:solidFill>
              </a:rPr>
              <a:t>潛伏期：</a:t>
            </a:r>
            <a:r>
              <a:rPr lang="en-US" altLang="zh-TW" sz="3200" dirty="0">
                <a:solidFill>
                  <a:schemeClr val="bg1"/>
                </a:solidFill>
                <a:latin typeface="+mn-lt"/>
              </a:rPr>
              <a:t>5-15</a:t>
            </a:r>
            <a:r>
              <a:rPr lang="zh-TW" altLang="en-US" sz="3200" dirty="0">
                <a:solidFill>
                  <a:schemeClr val="bg1"/>
                </a:solidFill>
              </a:rPr>
              <a:t>天</a:t>
            </a:r>
          </a:p>
          <a:p>
            <a:pPr>
              <a:spcBef>
                <a:spcPct val="0"/>
              </a:spcBef>
              <a:spcAft>
                <a:spcPts val="600"/>
              </a:spcAft>
            </a:pPr>
            <a:r>
              <a:rPr lang="zh-TW" altLang="en-US" sz="3200" dirty="0">
                <a:solidFill>
                  <a:srgbClr val="FAFD00"/>
                </a:solidFill>
              </a:rPr>
              <a:t>特點：</a:t>
            </a:r>
          </a:p>
          <a:p>
            <a:pPr lvl="1">
              <a:spcBef>
                <a:spcPct val="0"/>
              </a:spcBef>
              <a:spcAft>
                <a:spcPts val="600"/>
              </a:spcAft>
            </a:pPr>
            <a:r>
              <a:rPr lang="zh-TW" altLang="en-US" sz="3200" dirty="0"/>
              <a:t>大多發生</a:t>
            </a:r>
            <a:r>
              <a:rPr lang="zh-TW" altLang="en-US" sz="3200" dirty="0" smtClean="0"/>
              <a:t>於</a:t>
            </a:r>
            <a:r>
              <a:rPr lang="en-US" altLang="zh-TW" sz="3200" dirty="0" smtClean="0">
                <a:latin typeface="+mn-lt"/>
              </a:rPr>
              <a:t>6</a:t>
            </a:r>
            <a:r>
              <a:rPr lang="zh-TW" altLang="en-US" sz="3200" dirty="0" smtClean="0"/>
              <a:t>月至</a:t>
            </a:r>
            <a:r>
              <a:rPr lang="en-US" altLang="zh-TW" sz="3200" dirty="0" smtClean="0">
                <a:latin typeface="+mn-lt"/>
              </a:rPr>
              <a:t>3</a:t>
            </a:r>
            <a:r>
              <a:rPr lang="zh-TW" altLang="en-US" sz="3200" dirty="0" smtClean="0"/>
              <a:t>歲</a:t>
            </a:r>
            <a:r>
              <a:rPr lang="zh-TW" altLang="en-US" sz="3200" dirty="0"/>
              <a:t>之間</a:t>
            </a:r>
          </a:p>
          <a:p>
            <a:pPr lvl="1">
              <a:spcBef>
                <a:spcPct val="0"/>
              </a:spcBef>
              <a:spcAft>
                <a:spcPts val="600"/>
              </a:spcAft>
            </a:pPr>
            <a:r>
              <a:rPr lang="en-US" altLang="zh-TW" sz="3200" dirty="0" smtClean="0">
                <a:latin typeface="+mn-lt"/>
              </a:rPr>
              <a:t>2</a:t>
            </a:r>
            <a:r>
              <a:rPr lang="zh-TW" altLang="en-US" sz="3200" dirty="0" smtClean="0"/>
              <a:t>歲</a:t>
            </a:r>
            <a:r>
              <a:rPr lang="zh-TW" altLang="en-US" sz="3200" dirty="0"/>
              <a:t>以後，</a:t>
            </a:r>
            <a:r>
              <a:rPr lang="en-US" altLang="zh-TW" sz="3200" dirty="0">
                <a:latin typeface="+mn-lt"/>
              </a:rPr>
              <a:t>90%</a:t>
            </a:r>
            <a:r>
              <a:rPr lang="zh-TW" altLang="en-US" sz="3200" dirty="0"/>
              <a:t>以上抗體陽性</a:t>
            </a:r>
          </a:p>
        </p:txBody>
      </p:sp>
    </p:spTree>
    <p:custDataLst>
      <p:tags r:id="rId1"/>
    </p:custData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84213" y="333375"/>
            <a:ext cx="657066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a:t>嬰兒玫瑰疹</a:t>
            </a:r>
            <a:br>
              <a:rPr lang="zh-TW" altLang="en-US"/>
            </a:br>
            <a:r>
              <a:rPr lang="zh-TW" altLang="en-US">
                <a:solidFill>
                  <a:schemeClr val="bg1"/>
                </a:solidFill>
              </a:rPr>
              <a:t>臨床表現</a:t>
            </a:r>
          </a:p>
        </p:txBody>
      </p:sp>
      <p:sp>
        <p:nvSpPr>
          <p:cNvPr id="140291" name="Rectangle 3"/>
          <p:cNvSpPr>
            <a:spLocks noGrp="1" noChangeArrowheads="1"/>
          </p:cNvSpPr>
          <p:nvPr>
            <p:ph type="body" idx="1"/>
          </p:nvPr>
        </p:nvSpPr>
        <p:spPr>
          <a:xfrm>
            <a:off x="684213" y="1628800"/>
            <a:ext cx="8075240" cy="4992216"/>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10000"/>
              </a:lnSpc>
              <a:spcBef>
                <a:spcPct val="0"/>
              </a:spcBef>
              <a:spcAft>
                <a:spcPct val="10000"/>
              </a:spcAft>
            </a:pPr>
            <a:r>
              <a:rPr lang="zh-TW" altLang="en-US" sz="3400" dirty="0">
                <a:solidFill>
                  <a:srgbClr val="FAFD00"/>
                </a:solidFill>
              </a:rPr>
              <a:t>高燒</a:t>
            </a:r>
            <a:r>
              <a:rPr lang="en-US" altLang="zh-TW" sz="3400" dirty="0">
                <a:solidFill>
                  <a:srgbClr val="FAFD00"/>
                </a:solidFill>
                <a:latin typeface="+mn-lt"/>
              </a:rPr>
              <a:t>3-4</a:t>
            </a:r>
            <a:r>
              <a:rPr lang="zh-TW" altLang="en-US" sz="3400" dirty="0" smtClean="0">
                <a:solidFill>
                  <a:srgbClr val="FAFD00"/>
                </a:solidFill>
              </a:rPr>
              <a:t>天</a:t>
            </a:r>
            <a:r>
              <a:rPr lang="en-US" altLang="zh-TW" sz="3400" dirty="0" smtClean="0">
                <a:solidFill>
                  <a:srgbClr val="FAFD00"/>
                </a:solidFill>
              </a:rPr>
              <a:t>(</a:t>
            </a:r>
            <a:r>
              <a:rPr lang="en-US" altLang="zh-TW" sz="3400" dirty="0">
                <a:solidFill>
                  <a:srgbClr val="FAFD00"/>
                </a:solidFill>
                <a:latin typeface="+mn-lt"/>
              </a:rPr>
              <a:t>1-7</a:t>
            </a:r>
            <a:r>
              <a:rPr lang="zh-TW" altLang="en-US" sz="3400" dirty="0">
                <a:solidFill>
                  <a:srgbClr val="FAFD00"/>
                </a:solidFill>
              </a:rPr>
              <a:t>天</a:t>
            </a:r>
            <a:r>
              <a:rPr lang="en-US" altLang="zh-TW" sz="3400" dirty="0" smtClean="0">
                <a:solidFill>
                  <a:srgbClr val="FAFD00"/>
                </a:solidFill>
              </a:rPr>
              <a:t>)</a:t>
            </a:r>
            <a:r>
              <a:rPr lang="zh-TW" altLang="en-US" sz="3400" dirty="0" smtClean="0">
                <a:solidFill>
                  <a:srgbClr val="FAFD00"/>
                </a:solidFill>
              </a:rPr>
              <a:t>：</a:t>
            </a:r>
            <a:r>
              <a:rPr lang="en-US" altLang="zh-TW" sz="3400" dirty="0" smtClean="0">
                <a:solidFill>
                  <a:srgbClr val="FAFD00"/>
                </a:solidFill>
                <a:latin typeface="+mn-lt"/>
              </a:rPr>
              <a:t>39-41</a:t>
            </a:r>
            <a:r>
              <a:rPr lang="en-US" altLang="zh-TW" sz="3400" dirty="0" smtClean="0">
                <a:solidFill>
                  <a:srgbClr val="FAFD00"/>
                </a:solidFill>
                <a:latin typeface="華康中圓體" pitchFamily="49" charset="-120"/>
                <a:ea typeface="華康中圓體" pitchFamily="49" charset="-120"/>
              </a:rPr>
              <a:t>℃</a:t>
            </a:r>
            <a:endParaRPr lang="en-US" altLang="zh-TW" sz="3400" dirty="0">
              <a:solidFill>
                <a:srgbClr val="FAFD00"/>
              </a:solidFill>
              <a:latin typeface="華康中圓體" pitchFamily="49" charset="-120"/>
              <a:ea typeface="華康中圓體" pitchFamily="49" charset="-120"/>
            </a:endParaRPr>
          </a:p>
          <a:p>
            <a:pPr lvl="1">
              <a:lnSpc>
                <a:spcPct val="110000"/>
              </a:lnSpc>
              <a:spcBef>
                <a:spcPct val="0"/>
              </a:spcBef>
              <a:spcAft>
                <a:spcPct val="10000"/>
              </a:spcAft>
            </a:pPr>
            <a:r>
              <a:rPr lang="zh-TW" altLang="en-US" sz="3400" dirty="0" smtClean="0"/>
              <a:t>前囟門</a:t>
            </a:r>
            <a:r>
              <a:rPr lang="en-US" altLang="zh-TW" sz="3400" dirty="0" smtClean="0">
                <a:latin typeface="+mn-lt"/>
              </a:rPr>
              <a:t>(anterior </a:t>
            </a:r>
            <a:r>
              <a:rPr lang="en-US" altLang="zh-TW" sz="3400" dirty="0" err="1" smtClean="0">
                <a:latin typeface="+mn-lt"/>
              </a:rPr>
              <a:t>fontanelle</a:t>
            </a:r>
            <a:r>
              <a:rPr lang="en-US" altLang="zh-TW" sz="3400" dirty="0" smtClean="0">
                <a:latin typeface="+mn-lt"/>
              </a:rPr>
              <a:t>)</a:t>
            </a:r>
            <a:r>
              <a:rPr lang="zh-TW" altLang="zh-TW" sz="3400" dirty="0" smtClean="0"/>
              <a:t>可能</a:t>
            </a:r>
            <a:r>
              <a:rPr lang="zh-TW" altLang="zh-TW" sz="3400" dirty="0"/>
              <a:t>鼓</a:t>
            </a:r>
            <a:r>
              <a:rPr lang="zh-TW" altLang="zh-TW" sz="3400" dirty="0" smtClean="0"/>
              <a:t>起</a:t>
            </a:r>
            <a:endParaRPr lang="en-US" altLang="zh-TW" sz="3400" dirty="0" smtClean="0"/>
          </a:p>
          <a:p>
            <a:pPr lvl="1">
              <a:lnSpc>
                <a:spcPct val="110000"/>
              </a:lnSpc>
              <a:spcBef>
                <a:spcPct val="0"/>
              </a:spcBef>
              <a:spcAft>
                <a:spcPct val="10000"/>
              </a:spcAft>
            </a:pPr>
            <a:r>
              <a:rPr lang="zh-TW" altLang="zh-TW" sz="3400" dirty="0" smtClean="0"/>
              <a:t>可能</a:t>
            </a:r>
            <a:r>
              <a:rPr lang="zh-TW" altLang="zh-TW" sz="3400" dirty="0"/>
              <a:t>發生抽搐</a:t>
            </a:r>
            <a:r>
              <a:rPr lang="en-US" altLang="zh-TW" sz="3400" dirty="0" smtClean="0"/>
              <a:t>(</a:t>
            </a:r>
            <a:r>
              <a:rPr lang="zh-TW" altLang="en-US" sz="3400" dirty="0" smtClean="0"/>
              <a:t>熱痙攣或急性腦病變</a:t>
            </a:r>
            <a:r>
              <a:rPr lang="en-US" altLang="zh-TW" sz="3400" dirty="0" smtClean="0"/>
              <a:t>) </a:t>
            </a:r>
          </a:p>
          <a:p>
            <a:pPr lvl="1">
              <a:lnSpc>
                <a:spcPct val="110000"/>
              </a:lnSpc>
              <a:spcBef>
                <a:spcPct val="0"/>
              </a:spcBef>
              <a:spcAft>
                <a:spcPct val="10000"/>
              </a:spcAft>
            </a:pPr>
            <a:r>
              <a:rPr lang="zh-TW" altLang="en-US" sz="3400" dirty="0" smtClean="0">
                <a:solidFill>
                  <a:srgbClr val="FAFD00"/>
                </a:solidFill>
              </a:rPr>
              <a:t>小孩</a:t>
            </a:r>
            <a:r>
              <a:rPr lang="zh-TW" altLang="en-US" sz="3400" dirty="0">
                <a:solidFill>
                  <a:srgbClr val="FAFD00"/>
                </a:solidFill>
              </a:rPr>
              <a:t>退燒時活力很好</a:t>
            </a:r>
          </a:p>
          <a:p>
            <a:pPr>
              <a:lnSpc>
                <a:spcPct val="110000"/>
              </a:lnSpc>
              <a:spcBef>
                <a:spcPct val="0"/>
              </a:spcBef>
              <a:spcAft>
                <a:spcPct val="10000"/>
              </a:spcAft>
            </a:pPr>
            <a:r>
              <a:rPr lang="zh-TW" altLang="zh-TW" sz="3400" dirty="0">
                <a:solidFill>
                  <a:srgbClr val="FAFD00"/>
                </a:solidFill>
              </a:rPr>
              <a:t>燒退時由軀幹</a:t>
            </a:r>
            <a:r>
              <a:rPr lang="zh-TW" altLang="zh-TW" sz="3400" dirty="0" smtClean="0">
                <a:solidFill>
                  <a:srgbClr val="FAFD00"/>
                </a:solidFill>
              </a:rPr>
              <a:t>出現</a:t>
            </a:r>
            <a:r>
              <a:rPr lang="zh-TW" altLang="en-US" sz="3400" dirty="0" smtClean="0">
                <a:solidFill>
                  <a:srgbClr val="FAFD00"/>
                </a:solidFill>
              </a:rPr>
              <a:t>斑丘疹</a:t>
            </a:r>
            <a:r>
              <a:rPr lang="zh-TW" altLang="en-US" sz="3400" dirty="0" smtClean="0"/>
              <a:t>，</a:t>
            </a:r>
            <a:r>
              <a:rPr lang="zh-TW" altLang="zh-TW" sz="3400" dirty="0" smtClean="0">
                <a:solidFill>
                  <a:schemeClr val="bg1"/>
                </a:solidFill>
              </a:rPr>
              <a:t>有時</a:t>
            </a:r>
            <a:r>
              <a:rPr lang="zh-TW" altLang="zh-TW" sz="3400" dirty="0">
                <a:solidFill>
                  <a:schemeClr val="bg1"/>
                </a:solidFill>
              </a:rPr>
              <a:t>擴散到臉部與四肢</a:t>
            </a:r>
            <a:r>
              <a:rPr lang="zh-TW" altLang="zh-TW" sz="3400" dirty="0" smtClean="0">
                <a:solidFill>
                  <a:schemeClr val="bg1"/>
                </a:solidFill>
              </a:rPr>
              <a:t>，</a:t>
            </a:r>
            <a:r>
              <a:rPr lang="en-US" altLang="zh-TW" sz="3400" dirty="0" smtClean="0">
                <a:solidFill>
                  <a:schemeClr val="bg1"/>
                </a:solidFill>
                <a:latin typeface="+mn-lt"/>
              </a:rPr>
              <a:t>7</a:t>
            </a:r>
            <a:r>
              <a:rPr lang="zh-TW" altLang="zh-TW" sz="3400" dirty="0" smtClean="0">
                <a:solidFill>
                  <a:schemeClr val="bg1"/>
                </a:solidFill>
              </a:rPr>
              <a:t>天</a:t>
            </a:r>
            <a:r>
              <a:rPr lang="zh-TW" altLang="zh-TW" sz="3400" dirty="0">
                <a:solidFill>
                  <a:schemeClr val="bg1"/>
                </a:solidFill>
              </a:rPr>
              <a:t>內消退</a:t>
            </a:r>
          </a:p>
          <a:p>
            <a:pPr>
              <a:lnSpc>
                <a:spcPct val="110000"/>
              </a:lnSpc>
              <a:spcBef>
                <a:spcPct val="0"/>
              </a:spcBef>
              <a:spcAft>
                <a:spcPct val="10000"/>
              </a:spcAft>
            </a:pPr>
            <a:r>
              <a:rPr lang="zh-TW" altLang="zh-TW" sz="3400" dirty="0">
                <a:solidFill>
                  <a:schemeClr val="bg1"/>
                </a:solidFill>
              </a:rPr>
              <a:t>預後良好</a:t>
            </a:r>
            <a:endParaRPr lang="zh-TW" altLang="en-US" sz="3400" dirty="0">
              <a:solidFill>
                <a:schemeClr val="bg1"/>
              </a:solidFill>
            </a:endParaRPr>
          </a:p>
        </p:txBody>
      </p:sp>
    </p:spTree>
    <p:custDataLst>
      <p:tags r:id="rId1"/>
    </p:custData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roseola4"/>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3352800" y="609600"/>
            <a:ext cx="4800600" cy="5699125"/>
          </a:xfrm>
          <a:prstGeom prst="rect">
            <a:avLst/>
          </a:prstGeom>
          <a:noFill/>
          <a:extLst>
            <a:ext uri="{909E8E84-426E-40DD-AFC4-6F175D3DCCD1}">
              <a14:hiddenFill xmlns="" xmlns:a14="http://schemas.microsoft.com/office/drawing/2010/main">
                <a:solidFill>
                  <a:srgbClr val="FFFFFF"/>
                </a:solidFill>
              </a14:hiddenFill>
            </a:ext>
          </a:extLst>
        </p:spPr>
      </p:pic>
      <p:sp>
        <p:nvSpPr>
          <p:cNvPr id="172035" name="Rectangle 3"/>
          <p:cNvSpPr>
            <a:spLocks noGrp="1" noChangeArrowheads="1"/>
          </p:cNvSpPr>
          <p:nvPr>
            <p:ph type="title"/>
          </p:nvPr>
        </p:nvSpPr>
        <p:spPr>
          <a:xfrm>
            <a:off x="323850" y="476250"/>
            <a:ext cx="6553200" cy="1295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dirty="0"/>
              <a:t>嬰兒玫瑰疹 </a:t>
            </a:r>
            <a:br>
              <a:rPr lang="zh-TW" altLang="en-US" sz="4400" dirty="0"/>
            </a:br>
            <a:r>
              <a:rPr lang="zh-TW" altLang="en-US" sz="4400" dirty="0">
                <a:solidFill>
                  <a:schemeClr val="bg1"/>
                </a:solidFill>
              </a:rPr>
              <a:t>前囟門鼓起</a:t>
            </a:r>
          </a:p>
        </p:txBody>
      </p:sp>
      <p:sp>
        <p:nvSpPr>
          <p:cNvPr id="4" name="矩形 3"/>
          <p:cNvSpPr/>
          <p:nvPr/>
        </p:nvSpPr>
        <p:spPr>
          <a:xfrm>
            <a:off x="611560" y="2780928"/>
            <a:ext cx="2262158" cy="1200329"/>
          </a:xfrm>
          <a:prstGeom prst="rect">
            <a:avLst/>
          </a:prstGeom>
        </p:spPr>
        <p:txBody>
          <a:bodyPr wrap="none">
            <a:spAutoFit/>
          </a:bodyPr>
          <a:lstStyle/>
          <a:p>
            <a:r>
              <a:rPr lang="zh-TW" altLang="en-US" sz="3600" dirty="0" smtClean="0">
                <a:solidFill>
                  <a:schemeClr val="bg1"/>
                </a:solidFill>
                <a:effectLst>
                  <a:outerShdw blurRad="38100" dist="38100" dir="2700000" algn="tl">
                    <a:srgbClr val="000000">
                      <a:alpha val="43137"/>
                    </a:srgbClr>
                  </a:outerShdw>
                </a:effectLst>
                <a:latin typeface="+mn-ea"/>
                <a:ea typeface="+mn-ea"/>
              </a:rPr>
              <a:t>常見膿尿 </a:t>
            </a:r>
            <a:endParaRPr lang="en-US" altLang="zh-TW" sz="3600" dirty="0" smtClean="0">
              <a:solidFill>
                <a:schemeClr val="bg1"/>
              </a:solidFill>
              <a:effectLst>
                <a:outerShdw blurRad="38100" dist="38100" dir="2700000" algn="tl">
                  <a:srgbClr val="000000">
                    <a:alpha val="43137"/>
                  </a:srgbClr>
                </a:outerShdw>
              </a:effectLst>
              <a:latin typeface="+mn-ea"/>
              <a:ea typeface="+mn-ea"/>
            </a:endParaRPr>
          </a:p>
          <a:p>
            <a:r>
              <a:rPr lang="en-US" altLang="zh-TW" sz="3600" dirty="0" smtClean="0">
                <a:solidFill>
                  <a:schemeClr val="bg1"/>
                </a:solidFill>
                <a:effectLst>
                  <a:outerShdw blurRad="38100" dist="38100" dir="2700000" algn="tl">
                    <a:srgbClr val="000000">
                      <a:alpha val="43137"/>
                    </a:srgbClr>
                  </a:outerShdw>
                </a:effectLst>
                <a:latin typeface="+mn-lt"/>
                <a:ea typeface="+mn-ea"/>
              </a:rPr>
              <a:t>(</a:t>
            </a:r>
            <a:r>
              <a:rPr lang="en-US" altLang="zh-TW" sz="3600" dirty="0" err="1" smtClean="0">
                <a:solidFill>
                  <a:schemeClr val="bg1"/>
                </a:solidFill>
                <a:effectLst>
                  <a:outerShdw blurRad="38100" dist="38100" dir="2700000" algn="tl">
                    <a:srgbClr val="000000">
                      <a:alpha val="43137"/>
                    </a:srgbClr>
                  </a:outerShdw>
                </a:effectLst>
                <a:latin typeface="+mn-lt"/>
                <a:ea typeface="+mn-ea"/>
              </a:rPr>
              <a:t>pyuria</a:t>
            </a:r>
            <a:r>
              <a:rPr lang="en-US" altLang="zh-TW" sz="3600" dirty="0" smtClean="0">
                <a:solidFill>
                  <a:schemeClr val="bg1"/>
                </a:solidFill>
                <a:effectLst>
                  <a:outerShdw blurRad="38100" dist="38100" dir="2700000" algn="tl">
                    <a:srgbClr val="000000">
                      <a:alpha val="43137"/>
                    </a:srgbClr>
                  </a:outerShdw>
                </a:effectLst>
                <a:latin typeface="+mn-lt"/>
                <a:ea typeface="+mn-ea"/>
              </a:rPr>
              <a:t>)</a:t>
            </a:r>
            <a:endParaRPr lang="zh-TW" altLang="en-US" sz="3600" dirty="0">
              <a:effectLst>
                <a:outerShdw blurRad="38100" dist="38100" dir="2700000" algn="tl">
                  <a:srgbClr val="000000">
                    <a:alpha val="43137"/>
                  </a:srgbClr>
                </a:outerShdw>
              </a:effectLst>
              <a:latin typeface="+mn-lt"/>
              <a:ea typeface="+mn-ea"/>
            </a:endParaRPr>
          </a:p>
        </p:txBody>
      </p:sp>
      <p:sp>
        <p:nvSpPr>
          <p:cNvPr id="5" name="文字方塊 4"/>
          <p:cNvSpPr txBox="1"/>
          <p:nvPr/>
        </p:nvSpPr>
        <p:spPr>
          <a:xfrm>
            <a:off x="3707904"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2417059858"/>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568325" y="228600"/>
            <a:ext cx="7883525" cy="669925"/>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a:t>嬰兒玫瑰疹</a:t>
            </a:r>
          </a:p>
        </p:txBody>
      </p:sp>
      <p:pic>
        <p:nvPicPr>
          <p:cNvPr id="97283" name="Picture 3" descr="roseola3"/>
          <p:cNvPicPr>
            <a:picLocks noChangeAspect="1" noChangeArrowheads="1"/>
          </p:cNvPicPr>
          <p:nvPr>
            <p:custDataLst>
              <p:tags r:id="rId2"/>
            </p:custDataLst>
          </p:nvPr>
        </p:nvPicPr>
        <p:blipFill>
          <a:blip r:embed="rId5" cstate="print">
            <a:lum bright="6000"/>
            <a:extLst>
              <a:ext uri="{28A0092B-C50C-407E-A947-70E740481C1C}">
                <a14:useLocalDpi xmlns="" xmlns:a14="http://schemas.microsoft.com/office/drawing/2010/main" val="0"/>
              </a:ext>
            </a:extLst>
          </a:blip>
          <a:srcRect/>
          <a:stretch>
            <a:fillRect/>
          </a:stretch>
        </p:blipFill>
        <p:spPr bwMode="auto">
          <a:xfrm>
            <a:off x="914400" y="1371600"/>
            <a:ext cx="7429500" cy="49530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835696" y="6327367"/>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984364461"/>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11560" y="188640"/>
            <a:ext cx="657066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嬰兒玫瑰</a:t>
            </a:r>
            <a:r>
              <a:rPr lang="zh-TW" altLang="en-US" sz="3600" dirty="0" smtClean="0"/>
              <a:t>疹發燒持續天數</a:t>
            </a:r>
            <a:r>
              <a:rPr lang="en-US" altLang="zh-TW" sz="3600" dirty="0"/>
              <a:t/>
            </a:r>
            <a:br>
              <a:rPr lang="en-US" altLang="zh-TW" sz="3600" dirty="0"/>
            </a:br>
            <a:r>
              <a:rPr lang="en-US" altLang="zh-TW" sz="3200" dirty="0" smtClean="0">
                <a:solidFill>
                  <a:schemeClr val="bg1"/>
                </a:solidFill>
                <a:latin typeface="+mn-lt"/>
              </a:rPr>
              <a:t>N=176</a:t>
            </a:r>
            <a:r>
              <a:rPr lang="zh-TW" altLang="en-US" sz="3200" dirty="0" smtClean="0">
                <a:solidFill>
                  <a:schemeClr val="bg1"/>
                </a:solidFill>
              </a:rPr>
              <a:t>，日本，</a:t>
            </a:r>
            <a:r>
              <a:rPr lang="en-US" altLang="zh-TW" sz="3200" dirty="0" smtClean="0">
                <a:solidFill>
                  <a:schemeClr val="bg1"/>
                </a:solidFill>
                <a:latin typeface="+mn-lt"/>
              </a:rPr>
              <a:t>1987-1992</a:t>
            </a:r>
            <a:endParaRPr lang="zh-TW" altLang="en-US" sz="3200" dirty="0">
              <a:solidFill>
                <a:schemeClr val="bg1"/>
              </a:solidFill>
              <a:latin typeface="+mn-lt"/>
            </a:endParaRPr>
          </a:p>
        </p:txBody>
      </p:sp>
      <p:sp>
        <p:nvSpPr>
          <p:cNvPr id="2" name="矩形 1"/>
          <p:cNvSpPr/>
          <p:nvPr/>
        </p:nvSpPr>
        <p:spPr>
          <a:xfrm>
            <a:off x="725360" y="6477000"/>
            <a:ext cx="3198568" cy="338554"/>
          </a:xfrm>
          <a:prstGeom prst="rect">
            <a:avLst/>
          </a:prstGeom>
        </p:spPr>
        <p:txBody>
          <a:bodyPr wrap="none">
            <a:spAutoFit/>
          </a:bodyPr>
          <a:lstStyle/>
          <a:p>
            <a:pPr>
              <a:spcAft>
                <a:spcPts val="0"/>
              </a:spcAft>
            </a:pPr>
            <a:r>
              <a:rPr lang="en-US"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rPr>
              <a:t>Asano Y. Pediatrics 1994;93:104.</a:t>
            </a:r>
            <a:endParaRPr lang="zh-TW"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endParaRPr>
          </a:p>
        </p:txBody>
      </p:sp>
      <p:graphicFrame>
        <p:nvGraphicFramePr>
          <p:cNvPr id="4" name="圖表 12"/>
          <p:cNvGraphicFramePr>
            <a:graphicFrameLocks/>
          </p:cNvGraphicFramePr>
          <p:nvPr>
            <p:extLst>
              <p:ext uri="{D42A27DB-BD31-4B8C-83A1-F6EECF244321}">
                <p14:modId xmlns="" xmlns:p14="http://schemas.microsoft.com/office/powerpoint/2010/main" val="781902995"/>
              </p:ext>
            </p:extLst>
          </p:nvPr>
        </p:nvGraphicFramePr>
        <p:xfrm>
          <a:off x="374328" y="1319560"/>
          <a:ext cx="8302128" cy="5157440"/>
        </p:xfrm>
        <a:graphic>
          <a:graphicData uri="http://schemas.openxmlformats.org/drawingml/2006/chart">
            <c:chart xmlns:c="http://schemas.openxmlformats.org/drawingml/2006/chart" xmlns:r="http://schemas.openxmlformats.org/officeDocument/2006/relationships" r:id="rId4"/>
          </a:graphicData>
        </a:graphic>
      </p:graphicFrame>
    </p:spTree>
    <p:custDataLst>
      <p:tags r:id="rId1"/>
    </p:custDataLst>
    <p:extLst>
      <p:ext uri="{BB962C8B-B14F-4D97-AF65-F5344CB8AC3E}">
        <p14:creationId xmlns="" xmlns:p14="http://schemas.microsoft.com/office/powerpoint/2010/main" val="1148859838"/>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11560" y="188640"/>
            <a:ext cx="7488832" cy="864096"/>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嬰兒玫瑰</a:t>
            </a:r>
            <a:r>
              <a:rPr lang="zh-TW" altLang="en-US" sz="3600" dirty="0" smtClean="0"/>
              <a:t>疹皮疹出現與退燒時間</a:t>
            </a:r>
            <a:r>
              <a:rPr lang="en-US" altLang="zh-TW" sz="3600" dirty="0"/>
              <a:t/>
            </a:r>
            <a:br>
              <a:rPr lang="en-US" altLang="zh-TW" sz="3600" dirty="0"/>
            </a:br>
            <a:r>
              <a:rPr lang="en-US" altLang="zh-TW" sz="3200" dirty="0" smtClean="0">
                <a:solidFill>
                  <a:schemeClr val="bg1"/>
                </a:solidFill>
                <a:latin typeface="+mn-lt"/>
              </a:rPr>
              <a:t>N=176</a:t>
            </a:r>
            <a:r>
              <a:rPr lang="zh-TW" altLang="en-US" sz="3200" dirty="0" smtClean="0">
                <a:solidFill>
                  <a:schemeClr val="bg1"/>
                </a:solidFill>
              </a:rPr>
              <a:t>，日本，</a:t>
            </a:r>
            <a:r>
              <a:rPr lang="en-US" altLang="zh-TW" sz="3200" dirty="0" smtClean="0">
                <a:solidFill>
                  <a:schemeClr val="bg1"/>
                </a:solidFill>
                <a:latin typeface="+mn-lt"/>
              </a:rPr>
              <a:t>1987-1992</a:t>
            </a:r>
            <a:endParaRPr lang="zh-TW" altLang="en-US" sz="3200" dirty="0">
              <a:solidFill>
                <a:schemeClr val="bg1"/>
              </a:solidFill>
              <a:latin typeface="+mn-lt"/>
            </a:endParaRPr>
          </a:p>
        </p:txBody>
      </p:sp>
      <p:sp>
        <p:nvSpPr>
          <p:cNvPr id="2" name="矩形 1"/>
          <p:cNvSpPr/>
          <p:nvPr/>
        </p:nvSpPr>
        <p:spPr>
          <a:xfrm>
            <a:off x="725360" y="6477000"/>
            <a:ext cx="3198568" cy="338554"/>
          </a:xfrm>
          <a:prstGeom prst="rect">
            <a:avLst/>
          </a:prstGeom>
        </p:spPr>
        <p:txBody>
          <a:bodyPr wrap="none">
            <a:spAutoFit/>
          </a:bodyPr>
          <a:lstStyle/>
          <a:p>
            <a:pPr>
              <a:spcAft>
                <a:spcPts val="0"/>
              </a:spcAft>
            </a:pPr>
            <a:r>
              <a:rPr lang="en-US"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rPr>
              <a:t>Asano Y. Pediatrics 1994;93:104.</a:t>
            </a:r>
            <a:endParaRPr lang="zh-TW"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endParaRPr>
          </a:p>
        </p:txBody>
      </p:sp>
      <p:graphicFrame>
        <p:nvGraphicFramePr>
          <p:cNvPr id="4" name="圖表 12"/>
          <p:cNvGraphicFramePr>
            <a:graphicFrameLocks/>
          </p:cNvGraphicFramePr>
          <p:nvPr>
            <p:extLst>
              <p:ext uri="{D42A27DB-BD31-4B8C-83A1-F6EECF244321}">
                <p14:modId xmlns="" xmlns:p14="http://schemas.microsoft.com/office/powerpoint/2010/main" val="3099958241"/>
              </p:ext>
            </p:extLst>
          </p:nvPr>
        </p:nvGraphicFramePr>
        <p:xfrm>
          <a:off x="374328" y="1319560"/>
          <a:ext cx="8302128" cy="5157440"/>
        </p:xfrm>
        <a:graphic>
          <a:graphicData uri="http://schemas.openxmlformats.org/drawingml/2006/chart">
            <c:chart xmlns:c="http://schemas.openxmlformats.org/drawingml/2006/chart" xmlns:r="http://schemas.openxmlformats.org/officeDocument/2006/relationships" r:id="rId4"/>
          </a:graphicData>
        </a:graphic>
      </p:graphicFrame>
    </p:spTree>
    <p:custDataLst>
      <p:tags r:id="rId1"/>
    </p:custDataLst>
    <p:extLst>
      <p:ext uri="{BB962C8B-B14F-4D97-AF65-F5344CB8AC3E}">
        <p14:creationId xmlns="" xmlns:p14="http://schemas.microsoft.com/office/powerpoint/2010/main" val="2617467366"/>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11560" y="188640"/>
            <a:ext cx="657066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嬰兒玫瑰</a:t>
            </a:r>
            <a:r>
              <a:rPr lang="zh-TW" altLang="en-US" sz="3600" dirty="0" smtClean="0"/>
              <a:t>疹皮疹持續時間</a:t>
            </a:r>
            <a:r>
              <a:rPr lang="en-US" altLang="zh-TW" sz="3600" dirty="0"/>
              <a:t/>
            </a:r>
            <a:br>
              <a:rPr lang="en-US" altLang="zh-TW" sz="3600" dirty="0"/>
            </a:br>
            <a:r>
              <a:rPr lang="en-US" altLang="zh-TW" sz="3200" dirty="0" smtClean="0">
                <a:solidFill>
                  <a:schemeClr val="bg1"/>
                </a:solidFill>
                <a:latin typeface="+mn-lt"/>
              </a:rPr>
              <a:t>N=176</a:t>
            </a:r>
            <a:r>
              <a:rPr lang="zh-TW" altLang="en-US" sz="3200" dirty="0" smtClean="0">
                <a:solidFill>
                  <a:schemeClr val="bg1"/>
                </a:solidFill>
              </a:rPr>
              <a:t>，日本，</a:t>
            </a:r>
            <a:r>
              <a:rPr lang="en-US" altLang="zh-TW" sz="3200" dirty="0" smtClean="0">
                <a:solidFill>
                  <a:schemeClr val="bg1"/>
                </a:solidFill>
                <a:latin typeface="+mn-lt"/>
              </a:rPr>
              <a:t>1987-1992</a:t>
            </a:r>
            <a:endParaRPr lang="zh-TW" altLang="en-US" sz="3200" dirty="0">
              <a:solidFill>
                <a:schemeClr val="bg1"/>
              </a:solidFill>
              <a:latin typeface="+mn-lt"/>
            </a:endParaRPr>
          </a:p>
        </p:txBody>
      </p:sp>
      <p:sp>
        <p:nvSpPr>
          <p:cNvPr id="2" name="矩形 1"/>
          <p:cNvSpPr/>
          <p:nvPr/>
        </p:nvSpPr>
        <p:spPr>
          <a:xfrm>
            <a:off x="725360" y="6477000"/>
            <a:ext cx="3198568" cy="338554"/>
          </a:xfrm>
          <a:prstGeom prst="rect">
            <a:avLst/>
          </a:prstGeom>
        </p:spPr>
        <p:txBody>
          <a:bodyPr wrap="none">
            <a:spAutoFit/>
          </a:bodyPr>
          <a:lstStyle/>
          <a:p>
            <a:pPr>
              <a:spcAft>
                <a:spcPts val="0"/>
              </a:spcAft>
            </a:pPr>
            <a:r>
              <a:rPr lang="en-US"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rPr>
              <a:t>Asano Y. Pediatrics 1994;93:104.</a:t>
            </a:r>
            <a:endParaRPr lang="zh-TW"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endParaRPr>
          </a:p>
        </p:txBody>
      </p:sp>
      <p:graphicFrame>
        <p:nvGraphicFramePr>
          <p:cNvPr id="4" name="圖表 12"/>
          <p:cNvGraphicFramePr>
            <a:graphicFrameLocks/>
          </p:cNvGraphicFramePr>
          <p:nvPr>
            <p:extLst>
              <p:ext uri="{D42A27DB-BD31-4B8C-83A1-F6EECF244321}">
                <p14:modId xmlns="" xmlns:p14="http://schemas.microsoft.com/office/powerpoint/2010/main" val="1733460555"/>
              </p:ext>
            </p:extLst>
          </p:nvPr>
        </p:nvGraphicFramePr>
        <p:xfrm>
          <a:off x="374328" y="1319560"/>
          <a:ext cx="8302128" cy="5157440"/>
        </p:xfrm>
        <a:graphic>
          <a:graphicData uri="http://schemas.openxmlformats.org/drawingml/2006/chart">
            <c:chart xmlns:c="http://schemas.openxmlformats.org/drawingml/2006/chart" xmlns:r="http://schemas.openxmlformats.org/officeDocument/2006/relationships" r:id="rId4"/>
          </a:graphicData>
        </a:graphic>
      </p:graphicFrame>
    </p:spTree>
    <p:custDataLst>
      <p:tags r:id="rId1"/>
    </p:custDataLst>
    <p:extLst>
      <p:ext uri="{BB962C8B-B14F-4D97-AF65-F5344CB8AC3E}">
        <p14:creationId xmlns="" xmlns:p14="http://schemas.microsoft.com/office/powerpoint/2010/main" val="2207876107"/>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CC"/>
            </a:gs>
            <a:gs pos="100000">
              <a:schemeClr val="tx2"/>
            </a:gs>
          </a:gsLst>
          <a:lin ang="5400000" scaled="1"/>
        </a:grad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11560" y="188640"/>
            <a:ext cx="657066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嬰兒玫瑰疹臨床表現</a:t>
            </a:r>
            <a:r>
              <a:rPr lang="en-US" altLang="zh-TW" sz="3600" dirty="0"/>
              <a:t/>
            </a:r>
            <a:br>
              <a:rPr lang="en-US" altLang="zh-TW" sz="3600" dirty="0"/>
            </a:br>
            <a:r>
              <a:rPr lang="en-US" altLang="zh-TW" sz="3200" dirty="0" smtClean="0">
                <a:solidFill>
                  <a:schemeClr val="bg1"/>
                </a:solidFill>
                <a:latin typeface="+mn-lt"/>
              </a:rPr>
              <a:t>N=176</a:t>
            </a:r>
            <a:r>
              <a:rPr lang="zh-TW" altLang="en-US" sz="3200" dirty="0" smtClean="0">
                <a:solidFill>
                  <a:schemeClr val="bg1"/>
                </a:solidFill>
              </a:rPr>
              <a:t>，日本，</a:t>
            </a:r>
            <a:r>
              <a:rPr lang="en-US" altLang="zh-TW" sz="3200" dirty="0" smtClean="0">
                <a:solidFill>
                  <a:schemeClr val="bg1"/>
                </a:solidFill>
                <a:latin typeface="+mn-lt"/>
              </a:rPr>
              <a:t>1987-1992</a:t>
            </a:r>
            <a:endParaRPr lang="zh-TW" altLang="en-US" sz="3200" dirty="0">
              <a:solidFill>
                <a:schemeClr val="bg1"/>
              </a:solidFill>
              <a:latin typeface="+mn-lt"/>
            </a:endParaRPr>
          </a:p>
        </p:txBody>
      </p:sp>
      <p:sp>
        <p:nvSpPr>
          <p:cNvPr id="2" name="矩形 1"/>
          <p:cNvSpPr/>
          <p:nvPr/>
        </p:nvSpPr>
        <p:spPr>
          <a:xfrm>
            <a:off x="725360" y="6477000"/>
            <a:ext cx="3198568" cy="338554"/>
          </a:xfrm>
          <a:prstGeom prst="rect">
            <a:avLst/>
          </a:prstGeom>
        </p:spPr>
        <p:txBody>
          <a:bodyPr wrap="none">
            <a:spAutoFit/>
          </a:bodyPr>
          <a:lstStyle/>
          <a:p>
            <a:pPr>
              <a:spcAft>
                <a:spcPts val="0"/>
              </a:spcAft>
            </a:pPr>
            <a:r>
              <a:rPr lang="en-US"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rPr>
              <a:t>Asano Y. Pediatrics 1994;93:104.</a:t>
            </a:r>
            <a:endParaRPr lang="zh-TW"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endParaRPr>
          </a:p>
        </p:txBody>
      </p:sp>
      <p:graphicFrame>
        <p:nvGraphicFramePr>
          <p:cNvPr id="4" name="圖表 12"/>
          <p:cNvGraphicFramePr>
            <a:graphicFrameLocks/>
          </p:cNvGraphicFramePr>
          <p:nvPr>
            <p:extLst>
              <p:ext uri="{D42A27DB-BD31-4B8C-83A1-F6EECF244321}">
                <p14:modId xmlns="" xmlns:p14="http://schemas.microsoft.com/office/powerpoint/2010/main" val="1296837219"/>
              </p:ext>
            </p:extLst>
          </p:nvPr>
        </p:nvGraphicFramePr>
        <p:xfrm>
          <a:off x="374328" y="1319560"/>
          <a:ext cx="8302128" cy="5157440"/>
        </p:xfrm>
        <a:graphic>
          <a:graphicData uri="http://schemas.openxmlformats.org/drawingml/2006/chart">
            <c:chart xmlns:c="http://schemas.openxmlformats.org/drawingml/2006/chart" xmlns:r="http://schemas.openxmlformats.org/officeDocument/2006/relationships" r:id="rId5"/>
          </a:graphicData>
        </a:graphic>
      </p:graphicFrame>
    </p:spTree>
    <p:custDataLst>
      <p:tags r:id="rId2"/>
    </p:custDataLst>
    <p:extLst>
      <p:ext uri="{BB962C8B-B14F-4D97-AF65-F5344CB8AC3E}">
        <p14:creationId xmlns="" xmlns:p14="http://schemas.microsoft.com/office/powerpoint/2010/main" val="4180243641"/>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744538" y="188640"/>
            <a:ext cx="6570662" cy="9144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a:t>嬰兒玫瑰疹</a:t>
            </a:r>
            <a:br>
              <a:rPr lang="zh-TW" altLang="en-US" sz="3200" dirty="0"/>
            </a:br>
            <a:r>
              <a:rPr lang="en-US" altLang="zh-TW" sz="2800" dirty="0" err="1" smtClean="0">
                <a:solidFill>
                  <a:schemeClr val="bg1"/>
                </a:solidFill>
                <a:latin typeface="+mn-lt"/>
              </a:rPr>
              <a:t>Nagayama</a:t>
            </a:r>
            <a:r>
              <a:rPr lang="en-US" altLang="zh-TW" sz="2800" dirty="0" smtClean="0">
                <a:solidFill>
                  <a:schemeClr val="bg1"/>
                </a:solidFill>
                <a:latin typeface="+mn-lt"/>
              </a:rPr>
              <a:t> spot</a:t>
            </a:r>
            <a:r>
              <a:rPr lang="zh-TW" altLang="en-US" sz="2800" dirty="0" smtClean="0">
                <a:solidFill>
                  <a:schemeClr val="bg1"/>
                </a:solidFill>
              </a:rPr>
              <a:t>，永山斑</a:t>
            </a:r>
            <a:endParaRPr lang="zh-TW" altLang="en-US" sz="2800" dirty="0">
              <a:solidFill>
                <a:schemeClr val="bg1"/>
              </a:solidFill>
            </a:endParaRPr>
          </a:p>
        </p:txBody>
      </p:sp>
      <p:sp>
        <p:nvSpPr>
          <p:cNvPr id="140291" name="Rectangle 3"/>
          <p:cNvSpPr>
            <a:spLocks noGrp="1" noChangeArrowheads="1"/>
          </p:cNvSpPr>
          <p:nvPr>
            <p:ph type="body" idx="1"/>
          </p:nvPr>
        </p:nvSpPr>
        <p:spPr>
          <a:xfrm>
            <a:off x="251520" y="1103040"/>
            <a:ext cx="8496944" cy="549431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en-US" altLang="zh-TW" sz="2300" dirty="0" smtClean="0">
                <a:solidFill>
                  <a:schemeClr val="bg1"/>
                </a:solidFill>
                <a:effectLst>
                  <a:outerShdw blurRad="38100" dist="38100" dir="2700000" algn="tl">
                    <a:srgbClr val="000000">
                      <a:alpha val="43137"/>
                    </a:srgbClr>
                  </a:outerShdw>
                </a:effectLst>
                <a:latin typeface="+mn-lt"/>
              </a:rPr>
              <a:t>In </a:t>
            </a:r>
            <a:r>
              <a:rPr lang="en-US" altLang="zh-TW" sz="2300" dirty="0">
                <a:solidFill>
                  <a:schemeClr val="bg1"/>
                </a:solidFill>
                <a:effectLst>
                  <a:outerShdw blurRad="38100" dist="38100" dir="2700000" algn="tl">
                    <a:srgbClr val="000000">
                      <a:alpha val="43137"/>
                    </a:srgbClr>
                  </a:outerShdw>
                </a:effectLst>
                <a:latin typeface="+mn-lt"/>
              </a:rPr>
              <a:t>Asian countries, </a:t>
            </a:r>
            <a:r>
              <a:rPr lang="en-US" altLang="zh-TW" sz="2300" b="1" dirty="0">
                <a:effectLst>
                  <a:outerShdw blurRad="38100" dist="38100" dir="2700000" algn="tl">
                    <a:srgbClr val="000000">
                      <a:alpha val="43137"/>
                    </a:srgbClr>
                  </a:outerShdw>
                </a:effectLst>
                <a:latin typeface="+mn-lt"/>
              </a:rPr>
              <a:t>ulcers </a:t>
            </a:r>
            <a:r>
              <a:rPr lang="en-US" altLang="zh-TW" sz="2300" dirty="0">
                <a:solidFill>
                  <a:schemeClr val="bg1"/>
                </a:solidFill>
                <a:effectLst>
                  <a:outerShdw blurRad="38100" dist="38100" dir="2700000" algn="tl">
                    <a:srgbClr val="000000">
                      <a:alpha val="43137"/>
                    </a:srgbClr>
                  </a:outerShdw>
                </a:effectLst>
                <a:latin typeface="+mn-lt"/>
              </a:rPr>
              <a:t>at the </a:t>
            </a:r>
            <a:r>
              <a:rPr lang="en-US" altLang="zh-TW" sz="2300" dirty="0" err="1">
                <a:solidFill>
                  <a:schemeClr val="bg1"/>
                </a:solidFill>
                <a:effectLst>
                  <a:outerShdw blurRad="38100" dist="38100" dir="2700000" algn="tl">
                    <a:srgbClr val="000000">
                      <a:alpha val="43137"/>
                    </a:srgbClr>
                  </a:outerShdw>
                </a:effectLst>
                <a:latin typeface="+mn-lt"/>
              </a:rPr>
              <a:t>uvulopalatoglassal</a:t>
            </a:r>
            <a:r>
              <a:rPr lang="en-US" altLang="zh-TW" sz="2300" dirty="0">
                <a:solidFill>
                  <a:schemeClr val="bg1"/>
                </a:solidFill>
                <a:effectLst>
                  <a:outerShdw blurRad="38100" dist="38100" dir="2700000" algn="tl">
                    <a:srgbClr val="000000">
                      <a:alpha val="43137"/>
                    </a:srgbClr>
                  </a:outerShdw>
                </a:effectLst>
                <a:latin typeface="+mn-lt"/>
              </a:rPr>
              <a:t> junction (</a:t>
            </a:r>
            <a:r>
              <a:rPr lang="en-US" altLang="zh-TW" sz="2300" dirty="0" err="1">
                <a:solidFill>
                  <a:schemeClr val="bg1"/>
                </a:solidFill>
                <a:effectLst>
                  <a:outerShdw blurRad="38100" dist="38100" dir="2700000" algn="tl">
                    <a:srgbClr val="000000">
                      <a:alpha val="43137"/>
                    </a:srgbClr>
                  </a:outerShdw>
                </a:effectLst>
                <a:latin typeface="+mn-lt"/>
              </a:rPr>
              <a:t>Nagayama</a:t>
            </a:r>
            <a:r>
              <a:rPr lang="en-US" altLang="zh-TW" sz="2300" dirty="0">
                <a:solidFill>
                  <a:schemeClr val="bg1"/>
                </a:solidFill>
                <a:effectLst>
                  <a:outerShdw blurRad="38100" dist="38100" dir="2700000" algn="tl">
                    <a:srgbClr val="000000">
                      <a:alpha val="43137"/>
                    </a:srgbClr>
                  </a:outerShdw>
                </a:effectLst>
                <a:latin typeface="+mn-lt"/>
              </a:rPr>
              <a:t> spots) are commonly reported in infants with </a:t>
            </a:r>
            <a:r>
              <a:rPr lang="en-US" altLang="zh-TW" sz="2300" dirty="0" err="1">
                <a:solidFill>
                  <a:schemeClr val="bg1"/>
                </a:solidFill>
                <a:effectLst>
                  <a:outerShdw blurRad="38100" dist="38100" dir="2700000" algn="tl">
                    <a:srgbClr val="000000">
                      <a:alpha val="43137"/>
                    </a:srgbClr>
                  </a:outerShdw>
                </a:effectLst>
                <a:latin typeface="+mn-lt"/>
              </a:rPr>
              <a:t>roseola</a:t>
            </a:r>
            <a:r>
              <a:rPr lang="en-US" altLang="zh-TW" sz="2300" dirty="0" smtClean="0">
                <a:solidFill>
                  <a:schemeClr val="bg1"/>
                </a:solidFill>
                <a:effectLst>
                  <a:outerShdw blurRad="38100" dist="38100" dir="2700000" algn="tl">
                    <a:srgbClr val="000000">
                      <a:alpha val="43137"/>
                    </a:srgbClr>
                  </a:outerShdw>
                </a:effectLst>
                <a:latin typeface="+mn-lt"/>
              </a:rPr>
              <a:t>.</a:t>
            </a:r>
            <a:r>
              <a:rPr lang="en-US" altLang="zh-TW" sz="2300" dirty="0">
                <a:solidFill>
                  <a:schemeClr val="bg1"/>
                </a:solidFill>
                <a:effectLst>
                  <a:outerShdw blurRad="38100" dist="38100" dir="2700000" algn="tl">
                    <a:srgbClr val="000000">
                      <a:alpha val="43137"/>
                    </a:srgbClr>
                  </a:outerShdw>
                </a:effectLst>
                <a:latin typeface="+mn-lt"/>
              </a:rPr>
              <a:t> </a:t>
            </a:r>
            <a:r>
              <a:rPr lang="en-US" altLang="zh-TW" sz="2000" dirty="0"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(Nelson </a:t>
            </a:r>
            <a:r>
              <a:rPr lang="en-US"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rPr>
              <a:t>Textbook of Pediatrics, 19th ed., </a:t>
            </a:r>
            <a:r>
              <a:rPr lang="en-US" altLang="zh-TW" sz="2000" dirty="0"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2011.)</a:t>
            </a:r>
            <a:endParaRPr lang="zh-TW"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endParaRPr>
          </a:p>
          <a:p>
            <a:r>
              <a:rPr lang="en-US" altLang="zh-TW" sz="2300" dirty="0" smtClean="0">
                <a:solidFill>
                  <a:schemeClr val="bg1"/>
                </a:solidFill>
                <a:effectLst>
                  <a:outerShdw blurRad="38100" dist="38100" dir="2700000" algn="tl">
                    <a:srgbClr val="000000">
                      <a:alpha val="43137"/>
                    </a:srgbClr>
                  </a:outerShdw>
                </a:effectLst>
                <a:latin typeface="+mn-lt"/>
              </a:rPr>
              <a:t>The </a:t>
            </a:r>
            <a:r>
              <a:rPr lang="en-US" altLang="zh-TW" sz="2300" dirty="0">
                <a:solidFill>
                  <a:schemeClr val="bg1"/>
                </a:solidFill>
                <a:effectLst>
                  <a:outerShdw blurRad="38100" dist="38100" dir="2700000" algn="tl">
                    <a:srgbClr val="000000">
                      <a:alpha val="43137"/>
                    </a:srgbClr>
                  </a:outerShdw>
                </a:effectLst>
                <a:latin typeface="+mn-lt"/>
              </a:rPr>
              <a:t>disease may be accompanied by cough, cervical and occipital lymphadenopathy, erythema of the tympanic membranes, conjunctivitis, eyelid edema, bulging </a:t>
            </a:r>
            <a:r>
              <a:rPr lang="en-US" altLang="zh-TW" sz="2300" dirty="0" err="1">
                <a:solidFill>
                  <a:schemeClr val="bg1"/>
                </a:solidFill>
                <a:effectLst>
                  <a:outerShdw blurRad="38100" dist="38100" dir="2700000" algn="tl">
                    <a:srgbClr val="000000">
                      <a:alpha val="43137"/>
                    </a:srgbClr>
                  </a:outerShdw>
                </a:effectLst>
                <a:latin typeface="+mn-lt"/>
              </a:rPr>
              <a:t>fontanelles</a:t>
            </a:r>
            <a:r>
              <a:rPr lang="en-US" altLang="zh-TW" sz="2300" dirty="0">
                <a:solidFill>
                  <a:schemeClr val="bg1"/>
                </a:solidFill>
                <a:effectLst>
                  <a:outerShdw blurRad="38100" dist="38100" dir="2700000" algn="tl">
                    <a:srgbClr val="000000">
                      <a:alpha val="43137"/>
                    </a:srgbClr>
                  </a:outerShdw>
                </a:effectLst>
                <a:latin typeface="+mn-lt"/>
              </a:rPr>
              <a:t>, lymphadenopathy, diarrhea, or </a:t>
            </a:r>
            <a:r>
              <a:rPr lang="en-US" altLang="zh-TW" sz="2300" dirty="0" err="1">
                <a:solidFill>
                  <a:schemeClr val="bg1"/>
                </a:solidFill>
                <a:effectLst>
                  <a:outerShdw blurRad="38100" dist="38100" dir="2700000" algn="tl">
                    <a:srgbClr val="000000">
                      <a:alpha val="43137"/>
                    </a:srgbClr>
                  </a:outerShdw>
                </a:effectLst>
                <a:latin typeface="+mn-lt"/>
              </a:rPr>
              <a:t>Nagayama</a:t>
            </a:r>
            <a:r>
              <a:rPr lang="en-US" altLang="zh-TW" sz="2300" dirty="0">
                <a:solidFill>
                  <a:schemeClr val="bg1"/>
                </a:solidFill>
                <a:effectLst>
                  <a:outerShdw blurRad="38100" dist="38100" dir="2700000" algn="tl">
                    <a:srgbClr val="000000">
                      <a:alpha val="43137"/>
                    </a:srgbClr>
                  </a:outerShdw>
                </a:effectLst>
                <a:latin typeface="+mn-lt"/>
              </a:rPr>
              <a:t> spots (</a:t>
            </a:r>
            <a:r>
              <a:rPr lang="en-US" altLang="zh-TW" sz="2300" b="1" dirty="0">
                <a:effectLst>
                  <a:outerShdw blurRad="38100" dist="38100" dir="2700000" algn="tl">
                    <a:srgbClr val="000000">
                      <a:alpha val="43137"/>
                    </a:srgbClr>
                  </a:outerShdw>
                </a:effectLst>
                <a:latin typeface="+mn-lt"/>
              </a:rPr>
              <a:t>red papules </a:t>
            </a:r>
            <a:r>
              <a:rPr lang="en-US" altLang="zh-TW" sz="2300" dirty="0">
                <a:solidFill>
                  <a:schemeClr val="bg1"/>
                </a:solidFill>
                <a:effectLst>
                  <a:outerShdw blurRad="38100" dist="38100" dir="2700000" algn="tl">
                    <a:srgbClr val="000000">
                      <a:alpha val="43137"/>
                    </a:srgbClr>
                  </a:outerShdw>
                </a:effectLst>
                <a:latin typeface="+mn-lt"/>
              </a:rPr>
              <a:t>on the soft palate or base of the uvula</a:t>
            </a:r>
            <a:r>
              <a:rPr lang="en-US" altLang="zh-TW" sz="2300" dirty="0" smtClean="0">
                <a:solidFill>
                  <a:schemeClr val="bg1"/>
                </a:solidFill>
                <a:effectLst>
                  <a:outerShdw blurRad="38100" dist="38100" dir="2700000" algn="tl">
                    <a:srgbClr val="000000">
                      <a:alpha val="43137"/>
                    </a:srgbClr>
                  </a:outerShdw>
                </a:effectLst>
                <a:latin typeface="+mn-lt"/>
              </a:rPr>
              <a:t>).</a:t>
            </a:r>
            <a:r>
              <a:rPr lang="en-US"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rPr>
              <a:t> </a:t>
            </a:r>
            <a:r>
              <a:rPr lang="en-US" altLang="zh-TW" sz="2000" dirty="0"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a:t>
            </a:r>
            <a:r>
              <a:rPr lang="en-US" altLang="zh-TW" sz="2000" dirty="0" err="1"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Mandell</a:t>
            </a:r>
            <a:r>
              <a:rPr lang="en-US"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rPr>
              <a:t>, Douglas, and Bennett's Principles and Practice of Infectious Diseases, 7th ed., </a:t>
            </a:r>
            <a:r>
              <a:rPr lang="en-US" altLang="zh-TW" sz="2000" dirty="0"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2009</a:t>
            </a:r>
            <a:r>
              <a:rPr lang="en-US"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rPr>
              <a:t>)</a:t>
            </a:r>
            <a:endParaRPr lang="zh-TW"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endParaRPr>
          </a:p>
          <a:p>
            <a:r>
              <a:rPr lang="en-US" altLang="zh-TW" sz="2300" b="1" dirty="0" smtClean="0">
                <a:effectLst>
                  <a:outerShdw blurRad="38100" dist="38100" dir="2700000" algn="tl">
                    <a:srgbClr val="000000">
                      <a:alpha val="43137"/>
                    </a:srgbClr>
                  </a:outerShdw>
                </a:effectLst>
                <a:latin typeface="+mn-lt"/>
              </a:rPr>
              <a:t>Erythematous </a:t>
            </a:r>
            <a:r>
              <a:rPr lang="en-US" altLang="zh-TW" sz="2300" b="1" dirty="0">
                <a:effectLst>
                  <a:outerShdw blurRad="38100" dist="38100" dir="2700000" algn="tl">
                    <a:srgbClr val="000000">
                      <a:alpha val="43137"/>
                    </a:srgbClr>
                  </a:outerShdw>
                </a:effectLst>
                <a:latin typeface="+mn-lt"/>
              </a:rPr>
              <a:t>papules </a:t>
            </a:r>
            <a:r>
              <a:rPr lang="en-US" altLang="zh-TW" sz="2300" dirty="0">
                <a:solidFill>
                  <a:schemeClr val="bg1"/>
                </a:solidFill>
                <a:effectLst>
                  <a:outerShdw blurRad="38100" dist="38100" dir="2700000" algn="tl">
                    <a:srgbClr val="000000">
                      <a:alpha val="43137"/>
                    </a:srgbClr>
                  </a:outerShdw>
                </a:effectLst>
                <a:latin typeface="+mn-lt"/>
              </a:rPr>
              <a:t>on the mucosa of </a:t>
            </a:r>
            <a:r>
              <a:rPr lang="en-US" altLang="zh-TW" sz="2300" dirty="0" smtClean="0">
                <a:solidFill>
                  <a:schemeClr val="bg1"/>
                </a:solidFill>
                <a:effectLst>
                  <a:outerShdw blurRad="38100" dist="38100" dir="2700000" algn="tl">
                    <a:srgbClr val="000000">
                      <a:alpha val="43137"/>
                    </a:srgbClr>
                  </a:outerShdw>
                </a:effectLst>
                <a:latin typeface="+mn-lt"/>
              </a:rPr>
              <a:t>the soft </a:t>
            </a:r>
            <a:r>
              <a:rPr lang="en-US" altLang="zh-TW" sz="2300" dirty="0">
                <a:solidFill>
                  <a:schemeClr val="bg1"/>
                </a:solidFill>
                <a:effectLst>
                  <a:outerShdw blurRad="38100" dist="38100" dir="2700000" algn="tl">
                    <a:srgbClr val="000000">
                      <a:alpha val="43137"/>
                    </a:srgbClr>
                  </a:outerShdw>
                </a:effectLst>
                <a:latin typeface="+mn-lt"/>
              </a:rPr>
              <a:t>palate and the base of uvula</a:t>
            </a:r>
            <a:r>
              <a:rPr lang="en-US" altLang="zh-TW" sz="2300" dirty="0" smtClean="0">
                <a:solidFill>
                  <a:schemeClr val="bg1"/>
                </a:solidFill>
                <a:effectLst>
                  <a:outerShdw blurRad="38100" dist="38100" dir="2700000" algn="tl">
                    <a:srgbClr val="000000">
                      <a:alpha val="43137"/>
                    </a:srgbClr>
                  </a:outerShdw>
                </a:effectLst>
                <a:latin typeface="+mn-lt"/>
              </a:rPr>
              <a:t>.</a:t>
            </a:r>
            <a:r>
              <a:rPr lang="en-US" altLang="zh-TW" sz="2300" dirty="0">
                <a:solidFill>
                  <a:schemeClr val="bg1"/>
                </a:solidFill>
                <a:effectLst>
                  <a:outerShdw blurRad="38100" dist="38100" dir="2700000" algn="tl">
                    <a:srgbClr val="000000">
                      <a:alpha val="43137"/>
                    </a:srgbClr>
                  </a:outerShdw>
                </a:effectLst>
                <a:latin typeface="+mn-lt"/>
              </a:rPr>
              <a:t> Although many </a:t>
            </a:r>
            <a:r>
              <a:rPr lang="en-US" altLang="zh-TW" sz="2300" dirty="0" smtClean="0">
                <a:solidFill>
                  <a:schemeClr val="bg1"/>
                </a:solidFill>
                <a:effectLst>
                  <a:outerShdw blurRad="38100" dist="38100" dir="2700000" algn="tl">
                    <a:srgbClr val="000000">
                      <a:alpha val="43137"/>
                    </a:srgbClr>
                  </a:outerShdw>
                </a:effectLst>
                <a:latin typeface="+mn-lt"/>
              </a:rPr>
              <a:t>pediatricians in </a:t>
            </a:r>
            <a:r>
              <a:rPr lang="en-US" altLang="zh-TW" sz="2300" dirty="0">
                <a:solidFill>
                  <a:schemeClr val="bg1"/>
                </a:solidFill>
                <a:effectLst>
                  <a:outerShdw blurRad="38100" dist="38100" dir="2700000" algn="tl">
                    <a:srgbClr val="000000">
                      <a:alpha val="43137"/>
                    </a:srgbClr>
                  </a:outerShdw>
                </a:effectLst>
                <a:latin typeface="+mn-lt"/>
              </a:rPr>
              <a:t>Japan use the spots as the marker for </a:t>
            </a:r>
            <a:r>
              <a:rPr lang="en-US" altLang="zh-TW" sz="2300" dirty="0" smtClean="0">
                <a:solidFill>
                  <a:schemeClr val="bg1"/>
                </a:solidFill>
                <a:effectLst>
                  <a:outerShdw blurRad="38100" dist="38100" dir="2700000" algn="tl">
                    <a:srgbClr val="000000">
                      <a:alpha val="43137"/>
                    </a:srgbClr>
                  </a:outerShdw>
                </a:effectLst>
                <a:latin typeface="+mn-lt"/>
              </a:rPr>
              <a:t>the early </a:t>
            </a:r>
            <a:r>
              <a:rPr lang="en-US" altLang="zh-TW" sz="2300" dirty="0">
                <a:solidFill>
                  <a:schemeClr val="bg1"/>
                </a:solidFill>
                <a:effectLst>
                  <a:outerShdw blurRad="38100" dist="38100" dir="2700000" algn="tl">
                    <a:srgbClr val="000000">
                      <a:alpha val="43137"/>
                    </a:srgbClr>
                  </a:outerShdw>
                </a:effectLst>
                <a:latin typeface="+mn-lt"/>
              </a:rPr>
              <a:t>diagnosis of ES, their predictive value and </a:t>
            </a:r>
            <a:r>
              <a:rPr lang="en-US" altLang="zh-TW" sz="2300" dirty="0" smtClean="0">
                <a:solidFill>
                  <a:schemeClr val="bg1"/>
                </a:solidFill>
                <a:effectLst>
                  <a:outerShdw blurRad="38100" dist="38100" dir="2700000" algn="tl">
                    <a:srgbClr val="000000">
                      <a:alpha val="43137"/>
                    </a:srgbClr>
                  </a:outerShdw>
                </a:effectLst>
                <a:latin typeface="+mn-lt"/>
              </a:rPr>
              <a:t>specificity are </a:t>
            </a:r>
            <a:r>
              <a:rPr lang="en-US" altLang="zh-TW" sz="2300" dirty="0">
                <a:solidFill>
                  <a:schemeClr val="bg1"/>
                </a:solidFill>
                <a:effectLst>
                  <a:outerShdw blurRad="38100" dist="38100" dir="2700000" algn="tl">
                    <a:srgbClr val="000000">
                      <a:alpha val="43137"/>
                    </a:srgbClr>
                  </a:outerShdw>
                </a:effectLst>
                <a:latin typeface="+mn-lt"/>
              </a:rPr>
              <a:t>still controversial</a:t>
            </a:r>
            <a:r>
              <a:rPr lang="en-US" altLang="zh-TW" sz="2300" dirty="0" smtClean="0">
                <a:solidFill>
                  <a:schemeClr val="bg1"/>
                </a:solidFill>
                <a:effectLst>
                  <a:outerShdw blurRad="38100" dist="38100" dir="2700000" algn="tl">
                    <a:srgbClr val="000000">
                      <a:alpha val="43137"/>
                    </a:srgbClr>
                  </a:outerShdw>
                </a:effectLst>
                <a:latin typeface="+mn-lt"/>
              </a:rPr>
              <a:t>.</a:t>
            </a:r>
            <a:r>
              <a:rPr lang="en-US" altLang="zh-TW" sz="2300" dirty="0">
                <a:solidFill>
                  <a:schemeClr val="bg1"/>
                </a:solidFill>
                <a:effectLst>
                  <a:outerShdw blurRad="38100" dist="38100" dir="2700000" algn="tl">
                    <a:srgbClr val="000000">
                      <a:alpha val="43137"/>
                    </a:srgbClr>
                  </a:outerShdw>
                </a:effectLst>
                <a:latin typeface="+mn-lt"/>
              </a:rPr>
              <a:t> </a:t>
            </a:r>
            <a:r>
              <a:rPr lang="en-US" altLang="zh-TW" sz="2000" dirty="0"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(Asano </a:t>
            </a:r>
            <a:r>
              <a:rPr lang="en-US"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rPr>
              <a:t>Y. Pediatrics </a:t>
            </a:r>
            <a:r>
              <a:rPr lang="en-US" altLang="zh-TW" sz="2000" dirty="0" smtClean="0">
                <a:solidFill>
                  <a:schemeClr val="bg1"/>
                </a:solidFill>
                <a:effectLst>
                  <a:outerShdw blurRad="38100" dist="38100" dir="2700000" algn="tl">
                    <a:srgbClr val="000000">
                      <a:alpha val="43137"/>
                    </a:srgbClr>
                  </a:outerShdw>
                </a:effectLst>
                <a:latin typeface="+mn-lt"/>
                <a:cs typeface="Times New Roman" panose="02020603050405020304" pitchFamily="18" charset="0"/>
              </a:rPr>
              <a:t>1994;93:104.)</a:t>
            </a:r>
            <a:endParaRPr lang="zh-TW" altLang="zh-TW" sz="2000" dirty="0">
              <a:solidFill>
                <a:schemeClr val="bg1"/>
              </a:solidFill>
              <a:effectLst>
                <a:outerShdw blurRad="38100" dist="38100" dir="2700000" algn="tl">
                  <a:srgbClr val="000000">
                    <a:alpha val="43137"/>
                  </a:srgbClr>
                </a:outerShdw>
              </a:effectLst>
              <a:latin typeface="+mn-lt"/>
              <a:cs typeface="Times New Roman" panose="02020603050405020304" pitchFamily="18" charset="0"/>
            </a:endParaRPr>
          </a:p>
        </p:txBody>
      </p:sp>
    </p:spTree>
    <p:custDataLst>
      <p:tags r:id="rId1"/>
    </p:custDataLst>
    <p:extLst>
      <p:ext uri="{BB962C8B-B14F-4D97-AF65-F5344CB8AC3E}">
        <p14:creationId xmlns="" xmlns:p14="http://schemas.microsoft.com/office/powerpoint/2010/main" val="1185520347"/>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11560" y="188640"/>
            <a:ext cx="7992888" cy="93610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嬰兒玫瑰</a:t>
            </a:r>
            <a:r>
              <a:rPr lang="zh-TW" altLang="en-US" sz="3600" dirty="0" smtClean="0"/>
              <a:t>疹</a:t>
            </a:r>
            <a:r>
              <a:rPr lang="en-US" altLang="zh-TW" sz="3600" dirty="0" err="1" smtClean="0">
                <a:latin typeface="+mn-lt"/>
              </a:rPr>
              <a:t>Nagayama</a:t>
            </a:r>
            <a:r>
              <a:rPr lang="en-US" altLang="zh-TW" sz="3600" dirty="0" smtClean="0">
                <a:latin typeface="+mn-lt"/>
              </a:rPr>
              <a:t> spot</a:t>
            </a:r>
            <a:r>
              <a:rPr lang="zh-TW" altLang="en-US" sz="3600" dirty="0" smtClean="0"/>
              <a:t>出現時間</a:t>
            </a:r>
            <a:r>
              <a:rPr lang="en-US" altLang="zh-TW" sz="3600" dirty="0" smtClean="0"/>
              <a:t/>
            </a:r>
            <a:br>
              <a:rPr lang="en-US" altLang="zh-TW" sz="3600" dirty="0" smtClean="0"/>
            </a:br>
            <a:r>
              <a:rPr lang="en-US" altLang="zh-TW" sz="3200" dirty="0" smtClean="0">
                <a:solidFill>
                  <a:schemeClr val="bg1"/>
                </a:solidFill>
                <a:latin typeface="+mn-lt"/>
              </a:rPr>
              <a:t>N=176</a:t>
            </a:r>
            <a:r>
              <a:rPr lang="zh-TW" altLang="en-US" sz="3200" dirty="0" smtClean="0">
                <a:solidFill>
                  <a:schemeClr val="bg1"/>
                </a:solidFill>
              </a:rPr>
              <a:t>，日本，</a:t>
            </a:r>
            <a:r>
              <a:rPr lang="en-US" altLang="zh-TW" sz="3200" dirty="0" smtClean="0">
                <a:solidFill>
                  <a:schemeClr val="bg1"/>
                </a:solidFill>
                <a:latin typeface="+mn-lt"/>
              </a:rPr>
              <a:t>1987-1992</a:t>
            </a:r>
            <a:endParaRPr lang="zh-TW" altLang="en-US" sz="3200" dirty="0">
              <a:solidFill>
                <a:schemeClr val="bg1"/>
              </a:solidFill>
              <a:latin typeface="+mn-lt"/>
            </a:endParaRPr>
          </a:p>
        </p:txBody>
      </p:sp>
      <p:sp>
        <p:nvSpPr>
          <p:cNvPr id="2" name="矩形 1"/>
          <p:cNvSpPr/>
          <p:nvPr/>
        </p:nvSpPr>
        <p:spPr>
          <a:xfrm>
            <a:off x="725360" y="6477000"/>
            <a:ext cx="3198568" cy="338554"/>
          </a:xfrm>
          <a:prstGeom prst="rect">
            <a:avLst/>
          </a:prstGeom>
        </p:spPr>
        <p:txBody>
          <a:bodyPr wrap="none">
            <a:spAutoFit/>
          </a:bodyPr>
          <a:lstStyle/>
          <a:p>
            <a:pPr>
              <a:spcAft>
                <a:spcPts val="0"/>
              </a:spcAft>
            </a:pPr>
            <a:r>
              <a:rPr lang="en-US"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rPr>
              <a:t>Asano Y. Pediatrics 1994;93:104.</a:t>
            </a:r>
            <a:endParaRPr lang="zh-TW" altLang="zh-TW" sz="1600" b="0" kern="100" dirty="0">
              <a:solidFill>
                <a:srgbClr val="7FFF00"/>
              </a:solidFill>
              <a:effectLst>
                <a:outerShdw blurRad="38100" dist="38100" dir="2700000" algn="tl">
                  <a:srgbClr val="000000">
                    <a:alpha val="43137"/>
                  </a:srgbClr>
                </a:outerShdw>
              </a:effectLst>
              <a:latin typeface="+mn-lt"/>
              <a:cs typeface="Times New Roman" panose="02020603050405020304" pitchFamily="18" charset="0"/>
            </a:endParaRPr>
          </a:p>
        </p:txBody>
      </p:sp>
      <p:graphicFrame>
        <p:nvGraphicFramePr>
          <p:cNvPr id="4" name="圖表 12"/>
          <p:cNvGraphicFramePr>
            <a:graphicFrameLocks/>
          </p:cNvGraphicFramePr>
          <p:nvPr>
            <p:extLst>
              <p:ext uri="{D42A27DB-BD31-4B8C-83A1-F6EECF244321}">
                <p14:modId xmlns="" xmlns:p14="http://schemas.microsoft.com/office/powerpoint/2010/main" val="3527826241"/>
              </p:ext>
            </p:extLst>
          </p:nvPr>
        </p:nvGraphicFramePr>
        <p:xfrm>
          <a:off x="374328" y="1319560"/>
          <a:ext cx="8302128" cy="5157440"/>
        </p:xfrm>
        <a:graphic>
          <a:graphicData uri="http://schemas.openxmlformats.org/drawingml/2006/chart">
            <c:chart xmlns:c="http://schemas.openxmlformats.org/drawingml/2006/chart" xmlns:r="http://schemas.openxmlformats.org/officeDocument/2006/relationships" r:id="rId4"/>
          </a:graphicData>
        </a:graphic>
      </p:graphicFrame>
    </p:spTree>
    <p:custDataLst>
      <p:tags r:id="rId1"/>
    </p:custDataLst>
    <p:extLst>
      <p:ext uri="{BB962C8B-B14F-4D97-AF65-F5344CB8AC3E}">
        <p14:creationId xmlns="" xmlns:p14="http://schemas.microsoft.com/office/powerpoint/2010/main" val="4259671185"/>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a:xfrm>
            <a:off x="744947" y="476672"/>
            <a:ext cx="7510462" cy="6858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感染性紅斑</a:t>
            </a:r>
            <a:br>
              <a:rPr lang="zh-TW" altLang="en-US" sz="3600" dirty="0"/>
            </a:br>
            <a:r>
              <a:rPr lang="en-US" altLang="zh-TW" sz="3200" dirty="0">
                <a:solidFill>
                  <a:schemeClr val="bg1"/>
                </a:solidFill>
                <a:latin typeface="+mn-lt"/>
              </a:rPr>
              <a:t>Erythema </a:t>
            </a:r>
            <a:r>
              <a:rPr lang="en-US" altLang="zh-TW" sz="3200" dirty="0" err="1">
                <a:solidFill>
                  <a:schemeClr val="bg1"/>
                </a:solidFill>
                <a:latin typeface="+mn-lt"/>
              </a:rPr>
              <a:t>infectiosum</a:t>
            </a:r>
            <a:endParaRPr lang="en-US" altLang="zh-TW" sz="3200" dirty="0">
              <a:solidFill>
                <a:schemeClr val="bg1"/>
              </a:solidFill>
              <a:latin typeface="+mn-lt"/>
            </a:endParaRPr>
          </a:p>
        </p:txBody>
      </p:sp>
      <p:sp>
        <p:nvSpPr>
          <p:cNvPr id="141315" name="Rectangle 3"/>
          <p:cNvSpPr>
            <a:spLocks noGrp="1" noChangeArrowheads="1"/>
          </p:cNvSpPr>
          <p:nvPr>
            <p:ph type="body" idx="1"/>
          </p:nvPr>
        </p:nvSpPr>
        <p:spPr>
          <a:xfrm>
            <a:off x="467544" y="1556792"/>
            <a:ext cx="8065269" cy="5012283"/>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ts val="0"/>
              </a:spcBef>
              <a:spcAft>
                <a:spcPct val="10000"/>
              </a:spcAft>
            </a:pPr>
            <a:r>
              <a:rPr lang="zh-TW" altLang="en-US" sz="3200" dirty="0">
                <a:solidFill>
                  <a:schemeClr val="bg1"/>
                </a:solidFill>
              </a:rPr>
              <a:t>又名</a:t>
            </a:r>
            <a:r>
              <a:rPr lang="zh-TW" altLang="en-US" sz="3200" b="1" dirty="0">
                <a:solidFill>
                  <a:srgbClr val="FAFD00"/>
                </a:solidFill>
              </a:rPr>
              <a:t>第五</a:t>
            </a:r>
            <a:r>
              <a:rPr lang="zh-TW" altLang="en-US" sz="3200" b="1" dirty="0" smtClean="0">
                <a:solidFill>
                  <a:srgbClr val="FAFD00"/>
                </a:solidFill>
              </a:rPr>
              <a:t>病</a:t>
            </a:r>
            <a:r>
              <a:rPr lang="en-US" altLang="zh-TW" sz="3200" b="1" dirty="0" smtClean="0">
                <a:solidFill>
                  <a:srgbClr val="FAFD00"/>
                </a:solidFill>
                <a:latin typeface="+mn-lt"/>
              </a:rPr>
              <a:t>(</a:t>
            </a:r>
            <a:r>
              <a:rPr lang="en-US" altLang="zh-TW" sz="3200" b="1" dirty="0">
                <a:solidFill>
                  <a:srgbClr val="FAFD00"/>
                </a:solidFill>
                <a:latin typeface="+mn-lt"/>
              </a:rPr>
              <a:t>fifth disease)</a:t>
            </a:r>
          </a:p>
          <a:p>
            <a:pPr>
              <a:spcBef>
                <a:spcPts val="0"/>
              </a:spcBef>
              <a:spcAft>
                <a:spcPct val="10000"/>
              </a:spcAft>
            </a:pPr>
            <a:r>
              <a:rPr lang="zh-TW" altLang="zh-TW" sz="3200" dirty="0">
                <a:solidFill>
                  <a:schemeClr val="bg1"/>
                </a:solidFill>
              </a:rPr>
              <a:t>病原</a:t>
            </a:r>
            <a:r>
              <a:rPr lang="zh-TW" altLang="en-US" sz="3200" dirty="0" smtClean="0">
                <a:solidFill>
                  <a:schemeClr val="bg1"/>
                </a:solidFill>
              </a:rPr>
              <a:t>：</a:t>
            </a:r>
            <a:r>
              <a:rPr lang="en-US" altLang="zh-TW" sz="3200" b="1" dirty="0" smtClean="0">
                <a:latin typeface="+mn-lt"/>
              </a:rPr>
              <a:t>B19</a:t>
            </a:r>
            <a:r>
              <a:rPr lang="zh-TW" altLang="en-US" sz="3200" b="1" dirty="0" smtClean="0"/>
              <a:t>型人類微小病毒</a:t>
            </a:r>
            <a:r>
              <a:rPr lang="en-US" altLang="zh-TW" sz="3200" b="1" dirty="0" smtClean="0">
                <a:latin typeface="+mn-lt"/>
              </a:rPr>
              <a:t>(human </a:t>
            </a:r>
            <a:r>
              <a:rPr lang="en-US" altLang="zh-TW" sz="3200" b="1" dirty="0">
                <a:latin typeface="+mn-lt"/>
              </a:rPr>
              <a:t>parvovirus </a:t>
            </a:r>
            <a:r>
              <a:rPr lang="en-US" altLang="zh-TW" sz="3200" b="1" dirty="0" smtClean="0">
                <a:latin typeface="+mn-lt"/>
              </a:rPr>
              <a:t>B19)</a:t>
            </a:r>
            <a:r>
              <a:rPr lang="zh-TW" altLang="en-US" sz="3200" dirty="0" smtClean="0">
                <a:solidFill>
                  <a:srgbClr val="FAFD00"/>
                </a:solidFill>
              </a:rPr>
              <a:t>，</a:t>
            </a:r>
            <a:r>
              <a:rPr lang="en-US" altLang="zh-TW" sz="3200" dirty="0" smtClean="0">
                <a:solidFill>
                  <a:schemeClr val="bg1"/>
                </a:solidFill>
                <a:latin typeface="+mn-lt"/>
              </a:rPr>
              <a:t>DNA</a:t>
            </a:r>
            <a:r>
              <a:rPr lang="zh-TW" altLang="zh-TW" sz="3200" dirty="0" smtClean="0">
                <a:solidFill>
                  <a:schemeClr val="bg1"/>
                </a:solidFill>
              </a:rPr>
              <a:t>病毒</a:t>
            </a:r>
            <a:endParaRPr lang="en-US" altLang="zh-TW" sz="3200" dirty="0">
              <a:solidFill>
                <a:schemeClr val="bg1"/>
              </a:solidFill>
            </a:endParaRPr>
          </a:p>
          <a:p>
            <a:pPr>
              <a:spcBef>
                <a:spcPts val="0"/>
              </a:spcBef>
              <a:spcAft>
                <a:spcPct val="10000"/>
              </a:spcAft>
            </a:pPr>
            <a:r>
              <a:rPr lang="zh-TW" altLang="en-US" sz="3200" dirty="0">
                <a:solidFill>
                  <a:schemeClr val="bg1"/>
                </a:solidFill>
              </a:rPr>
              <a:t>飛沫</a:t>
            </a:r>
            <a:r>
              <a:rPr lang="zh-TW" altLang="en-US" sz="3200" dirty="0" smtClean="0">
                <a:solidFill>
                  <a:schemeClr val="bg1"/>
                </a:solidFill>
              </a:rPr>
              <a:t>傳染，常有接觸史</a:t>
            </a:r>
            <a:endParaRPr lang="zh-TW" altLang="en-US" sz="3200" dirty="0">
              <a:solidFill>
                <a:schemeClr val="bg1"/>
              </a:solidFill>
            </a:endParaRPr>
          </a:p>
          <a:p>
            <a:pPr>
              <a:spcBef>
                <a:spcPts val="0"/>
              </a:spcBef>
              <a:spcAft>
                <a:spcPct val="10000"/>
              </a:spcAft>
            </a:pPr>
            <a:r>
              <a:rPr lang="en-US" altLang="zh-TW" sz="3200" dirty="0" smtClean="0">
                <a:solidFill>
                  <a:srgbClr val="FAFD00"/>
                </a:solidFill>
                <a:latin typeface="+mn-lt"/>
              </a:rPr>
              <a:t>5-15</a:t>
            </a:r>
            <a:r>
              <a:rPr lang="zh-TW" altLang="en-US" sz="3200" dirty="0">
                <a:solidFill>
                  <a:srgbClr val="FAFD00"/>
                </a:solidFill>
              </a:rPr>
              <a:t>歲之</a:t>
            </a:r>
            <a:r>
              <a:rPr lang="zh-TW" altLang="en-US" sz="3200" dirty="0" smtClean="0">
                <a:solidFill>
                  <a:srgbClr val="FAFD00"/>
                </a:solidFill>
              </a:rPr>
              <a:t>學生最常見</a:t>
            </a:r>
            <a:endParaRPr lang="zh-TW" altLang="en-US" sz="3200" dirty="0">
              <a:solidFill>
                <a:srgbClr val="FAFD00"/>
              </a:solidFill>
            </a:endParaRPr>
          </a:p>
          <a:p>
            <a:pPr>
              <a:spcBef>
                <a:spcPts val="0"/>
              </a:spcBef>
              <a:spcAft>
                <a:spcPct val="10000"/>
              </a:spcAft>
            </a:pPr>
            <a:r>
              <a:rPr lang="zh-TW" altLang="en-US" sz="3200" dirty="0">
                <a:solidFill>
                  <a:schemeClr val="bg1"/>
                </a:solidFill>
              </a:rPr>
              <a:t>潛伏期</a:t>
            </a:r>
            <a:r>
              <a:rPr lang="en-US" altLang="zh-TW" sz="3200" dirty="0">
                <a:solidFill>
                  <a:schemeClr val="bg1"/>
                </a:solidFill>
              </a:rPr>
              <a:t>: </a:t>
            </a:r>
            <a:r>
              <a:rPr lang="en-US" altLang="zh-TW" sz="3200" dirty="0">
                <a:solidFill>
                  <a:schemeClr val="bg1"/>
                </a:solidFill>
                <a:latin typeface="+mn-lt"/>
              </a:rPr>
              <a:t>4-28</a:t>
            </a:r>
            <a:r>
              <a:rPr lang="zh-TW" altLang="en-US" sz="3200" dirty="0" smtClean="0">
                <a:solidFill>
                  <a:schemeClr val="bg1"/>
                </a:solidFill>
              </a:rPr>
              <a:t>天</a:t>
            </a:r>
            <a:r>
              <a:rPr lang="en-US" altLang="zh-TW" sz="3200" dirty="0" smtClean="0">
                <a:solidFill>
                  <a:schemeClr val="bg1"/>
                </a:solidFill>
              </a:rPr>
              <a:t>(</a:t>
            </a:r>
            <a:r>
              <a:rPr lang="en-US" altLang="zh-TW" sz="3200" dirty="0">
                <a:solidFill>
                  <a:schemeClr val="bg1"/>
                </a:solidFill>
                <a:latin typeface="+mn-lt"/>
              </a:rPr>
              <a:t>16-17</a:t>
            </a:r>
            <a:r>
              <a:rPr lang="zh-TW" altLang="en-US" sz="3200" dirty="0">
                <a:solidFill>
                  <a:schemeClr val="bg1"/>
                </a:solidFill>
              </a:rPr>
              <a:t>天最多</a:t>
            </a:r>
            <a:r>
              <a:rPr lang="en-US" altLang="zh-TW" sz="3200" dirty="0">
                <a:solidFill>
                  <a:schemeClr val="bg1"/>
                </a:solidFill>
              </a:rPr>
              <a:t>)</a:t>
            </a:r>
          </a:p>
          <a:p>
            <a:pPr>
              <a:spcBef>
                <a:spcPts val="0"/>
              </a:spcBef>
              <a:spcAft>
                <a:spcPct val="10000"/>
              </a:spcAft>
            </a:pPr>
            <a:r>
              <a:rPr lang="zh-TW" altLang="en-US" sz="3200" dirty="0">
                <a:solidFill>
                  <a:schemeClr val="bg1"/>
                </a:solidFill>
              </a:rPr>
              <a:t>皮疹</a:t>
            </a:r>
            <a:r>
              <a:rPr lang="en-US" altLang="zh-TW" sz="3200" dirty="0">
                <a:solidFill>
                  <a:schemeClr val="bg1"/>
                </a:solidFill>
              </a:rPr>
              <a:t>:</a:t>
            </a:r>
          </a:p>
          <a:p>
            <a:pPr lvl="1">
              <a:spcBef>
                <a:spcPts val="0"/>
              </a:spcBef>
              <a:spcAft>
                <a:spcPct val="10000"/>
              </a:spcAft>
            </a:pPr>
            <a:r>
              <a:rPr lang="zh-TW" altLang="zh-TW" sz="3200" b="1" dirty="0">
                <a:solidFill>
                  <a:srgbClr val="FFFF00"/>
                </a:solidFill>
              </a:rPr>
              <a:t>蘋果</a:t>
            </a:r>
            <a:r>
              <a:rPr lang="zh-TW" altLang="zh-TW" sz="3200" b="1" dirty="0" smtClean="0">
                <a:solidFill>
                  <a:srgbClr val="FFFF00"/>
                </a:solidFill>
              </a:rPr>
              <a:t>臉</a:t>
            </a:r>
            <a:r>
              <a:rPr lang="en-US" altLang="zh-TW" sz="3200" b="1" dirty="0" smtClean="0">
                <a:solidFill>
                  <a:srgbClr val="FFFF00"/>
                </a:solidFill>
                <a:latin typeface="+mn-lt"/>
              </a:rPr>
              <a:t>(slapped-cheek appearance</a:t>
            </a:r>
            <a:r>
              <a:rPr lang="en-US" altLang="zh-TW" sz="3200" b="1" dirty="0">
                <a:solidFill>
                  <a:srgbClr val="FFFF00"/>
                </a:solidFill>
                <a:latin typeface="+mn-lt"/>
              </a:rPr>
              <a:t>)</a:t>
            </a:r>
            <a:endParaRPr lang="zh-TW" altLang="zh-TW" sz="3200" b="1" dirty="0">
              <a:solidFill>
                <a:srgbClr val="FFFF00"/>
              </a:solidFill>
              <a:latin typeface="+mn-lt"/>
            </a:endParaRPr>
          </a:p>
          <a:p>
            <a:pPr lvl="1">
              <a:spcBef>
                <a:spcPts val="0"/>
              </a:spcBef>
              <a:spcAft>
                <a:spcPct val="10000"/>
              </a:spcAft>
            </a:pPr>
            <a:r>
              <a:rPr lang="zh-TW" altLang="en-US" sz="3200" b="1" dirty="0" smtClean="0">
                <a:solidFill>
                  <a:srgbClr val="FFFF00"/>
                </a:solidFill>
              </a:rPr>
              <a:t>網狀紅斑：</a:t>
            </a:r>
            <a:r>
              <a:rPr lang="zh-TW" altLang="zh-TW" sz="3200" b="1" dirty="0" smtClean="0">
                <a:solidFill>
                  <a:srgbClr val="FFFF00"/>
                </a:solidFill>
              </a:rPr>
              <a:t>四肢</a:t>
            </a:r>
            <a:r>
              <a:rPr lang="zh-TW" altLang="zh-TW" sz="3200" b="1" dirty="0">
                <a:solidFill>
                  <a:srgbClr val="FFFF00"/>
                </a:solidFill>
              </a:rPr>
              <a:t>之伸張側較明顯</a:t>
            </a:r>
            <a:endParaRPr lang="zh-TW" altLang="en-US" sz="3200" b="1" dirty="0">
              <a:solidFill>
                <a:srgbClr val="FFFF00"/>
              </a:solidFill>
            </a:endParaRPr>
          </a:p>
          <a:p>
            <a:pPr lvl="1">
              <a:spcBef>
                <a:spcPts val="0"/>
              </a:spcBef>
              <a:spcAft>
                <a:spcPct val="10000"/>
              </a:spcAft>
            </a:pPr>
            <a:endParaRPr lang="zh-TW" altLang="en-US" sz="3200" dirty="0"/>
          </a:p>
          <a:p>
            <a:pPr lvl="1">
              <a:spcBef>
                <a:spcPts val="0"/>
              </a:spcBef>
              <a:spcAft>
                <a:spcPct val="10000"/>
              </a:spcAft>
            </a:pPr>
            <a:endParaRPr lang="zh-TW" altLang="en-US" sz="3200" dirty="0"/>
          </a:p>
          <a:p>
            <a:pPr>
              <a:spcBef>
                <a:spcPts val="0"/>
              </a:spcBef>
              <a:spcAft>
                <a:spcPct val="10000"/>
              </a:spcAft>
            </a:pPr>
            <a:endParaRPr lang="en-US" altLang="zh-TW" sz="3200" dirty="0">
              <a:solidFill>
                <a:schemeClr val="bg1"/>
              </a:solidFill>
            </a:endParaRPr>
          </a:p>
        </p:txBody>
      </p:sp>
    </p:spTree>
    <p:custDataLst>
      <p:tags r:id="rId1"/>
    </p:custData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900113" y="260350"/>
            <a:ext cx="7720012" cy="733425"/>
          </a:xfrm>
        </p:spPr>
        <p:txBody>
          <a:bodyPr/>
          <a:lstStyle/>
          <a:p>
            <a:r>
              <a:rPr lang="zh-TW" altLang="en-US" sz="3600"/>
              <a:t>感染性紅斑</a:t>
            </a:r>
            <a:br>
              <a:rPr lang="zh-TW" altLang="en-US" sz="3600"/>
            </a:br>
            <a:r>
              <a:rPr lang="zh-TW" altLang="en-US" sz="3600">
                <a:solidFill>
                  <a:schemeClr val="bg1"/>
                </a:solidFill>
              </a:rPr>
              <a:t>臉部紅斑</a:t>
            </a:r>
          </a:p>
        </p:txBody>
      </p:sp>
      <p:pic>
        <p:nvPicPr>
          <p:cNvPr id="29701" name="Picture 5" descr="aa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258888" y="1268413"/>
            <a:ext cx="6667500" cy="50800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835696" y="634841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110238534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9750" y="260350"/>
            <a:ext cx="8229600" cy="838200"/>
          </a:xfrm>
        </p:spPr>
        <p:txBody>
          <a:bodyPr/>
          <a:lstStyle/>
          <a:p>
            <a:r>
              <a:rPr lang="zh-TW" altLang="en-US" sz="3600"/>
              <a:t>感染性紅斑</a:t>
            </a:r>
            <a:br>
              <a:rPr lang="zh-TW" altLang="en-US" sz="3600"/>
            </a:br>
            <a:r>
              <a:rPr lang="zh-TW" altLang="en-US" sz="3600">
                <a:solidFill>
                  <a:schemeClr val="bg1"/>
                </a:solidFill>
              </a:rPr>
              <a:t>四肢網狀紅斑</a:t>
            </a:r>
          </a:p>
        </p:txBody>
      </p:sp>
      <p:pic>
        <p:nvPicPr>
          <p:cNvPr id="30725" name="Picture 5" descr="aa2"/>
          <p:cNvPicPr>
            <a:picLocks noChangeAspect="1" noChangeArrowheads="1"/>
          </p:cNvPicPr>
          <p:nvPr>
            <p:custDataLst>
              <p:tags r:id="rId2"/>
            </p:custDataLst>
          </p:nvPr>
        </p:nvPicPr>
        <p:blipFill>
          <a:blip r:embed="rId6" cstate="print">
            <a:extLst>
              <a:ext uri="{28A0092B-C50C-407E-A947-70E740481C1C}">
                <a14:useLocalDpi xmlns="" xmlns:a14="http://schemas.microsoft.com/office/drawing/2010/main" val="0"/>
              </a:ext>
            </a:extLst>
          </a:blip>
          <a:srcRect/>
          <a:stretch>
            <a:fillRect/>
          </a:stretch>
        </p:blipFill>
        <p:spPr bwMode="auto">
          <a:xfrm>
            <a:off x="611188" y="1916113"/>
            <a:ext cx="3797300" cy="3797300"/>
          </a:xfrm>
          <a:prstGeom prst="rect">
            <a:avLst/>
          </a:prstGeom>
          <a:noFill/>
          <a:extLst>
            <a:ext uri="{909E8E84-426E-40DD-AFC4-6F175D3DCCD1}">
              <a14:hiddenFill xmlns="" xmlns:a14="http://schemas.microsoft.com/office/drawing/2010/main">
                <a:solidFill>
                  <a:srgbClr val="FFFFFF"/>
                </a:solidFill>
              </a14:hiddenFill>
            </a:ext>
          </a:extLst>
        </p:spPr>
      </p:pic>
      <p:pic>
        <p:nvPicPr>
          <p:cNvPr id="30726" name="Picture 6" descr="aa3"/>
          <p:cNvPicPr>
            <a:picLocks noChangeAspect="1" noChangeArrowheads="1"/>
          </p:cNvPicPr>
          <p:nvPr>
            <p:custDataLst>
              <p:tags r:id="rId3"/>
            </p:custDataLst>
          </p:nvPr>
        </p:nvPicPr>
        <p:blipFill>
          <a:blip r:embed="rId7" cstate="print">
            <a:extLst>
              <a:ext uri="{28A0092B-C50C-407E-A947-70E740481C1C}">
                <a14:useLocalDpi xmlns="" xmlns:a14="http://schemas.microsoft.com/office/drawing/2010/main" val="0"/>
              </a:ext>
            </a:extLst>
          </a:blip>
          <a:srcRect/>
          <a:stretch>
            <a:fillRect/>
          </a:stretch>
        </p:blipFill>
        <p:spPr bwMode="auto">
          <a:xfrm>
            <a:off x="5003800" y="1916113"/>
            <a:ext cx="3797300" cy="37973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267744" y="5877272"/>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286550829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539750" y="260350"/>
            <a:ext cx="8229600" cy="838200"/>
          </a:xfrm>
        </p:spPr>
        <p:txBody>
          <a:bodyPr/>
          <a:lstStyle/>
          <a:p>
            <a:r>
              <a:rPr lang="zh-TW" altLang="en-US" sz="3600"/>
              <a:t>感染性紅斑</a:t>
            </a:r>
            <a:br>
              <a:rPr lang="zh-TW" altLang="en-US" sz="3600"/>
            </a:br>
            <a:r>
              <a:rPr lang="zh-TW" altLang="en-US" sz="3600">
                <a:solidFill>
                  <a:schemeClr val="bg1"/>
                </a:solidFill>
              </a:rPr>
              <a:t>四肢網狀紅斑</a:t>
            </a:r>
          </a:p>
        </p:txBody>
      </p:sp>
      <p:pic>
        <p:nvPicPr>
          <p:cNvPr id="118787" name="Picture 3" descr="ei1_4"/>
          <p:cNvPicPr>
            <a:picLocks noChangeAspect="1" noChangeArrowheads="1"/>
          </p:cNvPicPr>
          <p:nvPr>
            <p:custDataLst>
              <p:tags r:id="rId2"/>
            </p:custDataLst>
          </p:nvPr>
        </p:nvPicPr>
        <p:blipFill>
          <a:blip r:embed="rId5" cstate="print">
            <a:lum bright="6000" contrast="6000"/>
            <a:extLst>
              <a:ext uri="{28A0092B-C50C-407E-A947-70E740481C1C}">
                <a14:useLocalDpi xmlns="" xmlns:a14="http://schemas.microsoft.com/office/drawing/2010/main" val="0"/>
              </a:ext>
            </a:extLst>
          </a:blip>
          <a:srcRect/>
          <a:stretch>
            <a:fillRect/>
          </a:stretch>
        </p:blipFill>
        <p:spPr bwMode="auto">
          <a:xfrm>
            <a:off x="990600" y="1524000"/>
            <a:ext cx="7378700" cy="49149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79712" y="6438900"/>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55650" y="404813"/>
            <a:ext cx="7586663" cy="762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a:t>感染性紅斑</a:t>
            </a:r>
            <a:br>
              <a:rPr lang="zh-TW" altLang="en-US" sz="3600"/>
            </a:br>
            <a:r>
              <a:rPr lang="zh-TW" altLang="en-US" sz="3600">
                <a:solidFill>
                  <a:schemeClr val="bg1"/>
                </a:solidFill>
              </a:rPr>
              <a:t>併發症</a:t>
            </a:r>
          </a:p>
        </p:txBody>
      </p:sp>
      <p:sp>
        <p:nvSpPr>
          <p:cNvPr id="59395" name="Rectangle 3"/>
          <p:cNvSpPr>
            <a:spLocks noGrp="1" noChangeArrowheads="1"/>
          </p:cNvSpPr>
          <p:nvPr>
            <p:ph type="body" idx="1"/>
          </p:nvPr>
        </p:nvSpPr>
        <p:spPr>
          <a:xfrm>
            <a:off x="663575" y="1484784"/>
            <a:ext cx="7770812" cy="5056187"/>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Aft>
                <a:spcPct val="10000"/>
              </a:spcAft>
            </a:pPr>
            <a:r>
              <a:rPr lang="zh-TW" altLang="en-US" sz="2800" b="1" dirty="0">
                <a:effectLst>
                  <a:outerShdw blurRad="38100" dist="38100" dir="2700000" algn="tl">
                    <a:srgbClr val="000000">
                      <a:alpha val="43137"/>
                    </a:srgbClr>
                  </a:outerShdw>
                </a:effectLst>
              </a:rPr>
              <a:t>再生障礙危</a:t>
            </a:r>
            <a:r>
              <a:rPr lang="zh-TW" altLang="en-US" sz="2800" b="1" dirty="0" smtClean="0">
                <a:effectLst>
                  <a:outerShdw blurRad="38100" dist="38100" dir="2700000" algn="tl">
                    <a:srgbClr val="000000">
                      <a:alpha val="43137"/>
                    </a:srgbClr>
                  </a:outerShdw>
                </a:effectLst>
              </a:rPr>
              <a:t>象</a:t>
            </a:r>
            <a:r>
              <a:rPr lang="en-US" altLang="zh-TW" sz="2800" b="1" dirty="0" smtClean="0">
                <a:effectLst>
                  <a:outerShdw blurRad="38100" dist="38100" dir="2700000" algn="tl">
                    <a:srgbClr val="000000">
                      <a:alpha val="43137"/>
                    </a:srgbClr>
                  </a:outerShdw>
                </a:effectLst>
                <a:latin typeface="+mn-lt"/>
              </a:rPr>
              <a:t>(aplastic crisis)</a:t>
            </a:r>
            <a:r>
              <a:rPr lang="zh-TW" altLang="en-US" sz="2800" dirty="0" smtClean="0">
                <a:solidFill>
                  <a:schemeClr val="bg1"/>
                </a:solidFill>
                <a:effectLst>
                  <a:outerShdw blurRad="38100" dist="38100" dir="2700000" algn="tl">
                    <a:srgbClr val="000000">
                      <a:alpha val="43137"/>
                    </a:srgbClr>
                  </a:outerShdw>
                </a:effectLst>
              </a:rPr>
              <a:t>：</a:t>
            </a:r>
            <a:r>
              <a:rPr lang="zh-TW" altLang="en-US" sz="2800" dirty="0" smtClean="0">
                <a:effectLst>
                  <a:outerShdw blurRad="38100" dist="38100" dir="2700000" algn="tl">
                    <a:srgbClr val="000000">
                      <a:alpha val="43137"/>
                    </a:srgbClr>
                  </a:outerShdw>
                </a:effectLst>
              </a:rPr>
              <a:t>慢性溶血性貧血病人</a:t>
            </a:r>
            <a:r>
              <a:rPr lang="zh-TW" altLang="en-US" sz="2800" dirty="0" smtClean="0">
                <a:solidFill>
                  <a:schemeClr val="bg1"/>
                </a:solidFill>
                <a:effectLst>
                  <a:outerShdw blurRad="38100" dist="38100" dir="2700000" algn="tl">
                    <a:srgbClr val="000000">
                      <a:alpha val="43137"/>
                    </a:srgbClr>
                  </a:outerShdw>
                </a:effectLst>
              </a:rPr>
              <a:t>，包括地中海型貧血、</a:t>
            </a:r>
            <a:r>
              <a:rPr lang="zh-TW" altLang="en-US" sz="2800" dirty="0">
                <a:solidFill>
                  <a:schemeClr val="bg1"/>
                </a:solidFill>
                <a:effectLst>
                  <a:outerShdw blurRad="38100" dist="38100" dir="2700000" algn="tl">
                    <a:srgbClr val="000000">
                      <a:alpha val="43137"/>
                    </a:srgbClr>
                  </a:outerShdw>
                </a:effectLst>
              </a:rPr>
              <a:t>鎌刀型貧血</a:t>
            </a:r>
            <a:r>
              <a:rPr lang="zh-TW" altLang="en-US" sz="2800" dirty="0" smtClean="0">
                <a:solidFill>
                  <a:schemeClr val="bg1"/>
                </a:solidFill>
                <a:effectLst>
                  <a:outerShdw blurRad="38100" dist="38100" dir="2700000" algn="tl">
                    <a:srgbClr val="000000">
                      <a:alpha val="43137"/>
                    </a:srgbClr>
                  </a:outerShdw>
                </a:effectLst>
              </a:rPr>
              <a:t>症</a:t>
            </a:r>
            <a:r>
              <a:rPr lang="en-US" altLang="zh-TW" sz="2800" dirty="0" smtClean="0">
                <a:solidFill>
                  <a:schemeClr val="bg1"/>
                </a:solidFill>
                <a:effectLst>
                  <a:outerShdw blurRad="38100" dist="38100" dir="2700000" algn="tl">
                    <a:srgbClr val="000000">
                      <a:alpha val="43137"/>
                    </a:srgbClr>
                  </a:outerShdw>
                </a:effectLst>
                <a:latin typeface="+mn-lt"/>
              </a:rPr>
              <a:t>(sickle </a:t>
            </a:r>
            <a:r>
              <a:rPr lang="en-US" altLang="zh-TW" sz="2800" dirty="0">
                <a:solidFill>
                  <a:schemeClr val="bg1"/>
                </a:solidFill>
                <a:effectLst>
                  <a:outerShdw blurRad="38100" dist="38100" dir="2700000" algn="tl">
                    <a:srgbClr val="000000">
                      <a:alpha val="43137"/>
                    </a:srgbClr>
                  </a:outerShdw>
                </a:effectLst>
                <a:latin typeface="+mn-lt"/>
              </a:rPr>
              <a:t>cell </a:t>
            </a:r>
            <a:r>
              <a:rPr lang="en-US" altLang="zh-TW" sz="2800" dirty="0" smtClean="0">
                <a:solidFill>
                  <a:schemeClr val="bg1"/>
                </a:solidFill>
                <a:effectLst>
                  <a:outerShdw blurRad="38100" dist="38100" dir="2700000" algn="tl">
                    <a:srgbClr val="000000">
                      <a:alpha val="43137"/>
                    </a:srgbClr>
                  </a:outerShdw>
                </a:effectLst>
                <a:latin typeface="+mn-lt"/>
              </a:rPr>
              <a:t>anemia)</a:t>
            </a:r>
            <a:r>
              <a:rPr lang="zh-TW" altLang="en-US" sz="2800" dirty="0" smtClean="0">
                <a:solidFill>
                  <a:schemeClr val="bg1"/>
                </a:solidFill>
                <a:effectLst>
                  <a:outerShdw blurRad="38100" dist="38100" dir="2700000" algn="tl">
                    <a:srgbClr val="000000">
                      <a:alpha val="43137"/>
                    </a:srgbClr>
                  </a:outerShdw>
                </a:effectLst>
              </a:rPr>
              <a:t>、遺傳性</a:t>
            </a:r>
            <a:r>
              <a:rPr lang="zh-TW" altLang="en-US" sz="2800" dirty="0">
                <a:solidFill>
                  <a:schemeClr val="bg1"/>
                </a:solidFill>
                <a:effectLst>
                  <a:outerShdw blurRad="38100" dist="38100" dir="2700000" algn="tl">
                    <a:srgbClr val="000000">
                      <a:alpha val="43137"/>
                    </a:srgbClr>
                  </a:outerShdw>
                </a:effectLst>
              </a:rPr>
              <a:t>球形紅血球增多</a:t>
            </a:r>
            <a:r>
              <a:rPr lang="zh-TW" altLang="en-US" sz="2800" dirty="0" smtClean="0">
                <a:solidFill>
                  <a:schemeClr val="bg1"/>
                </a:solidFill>
                <a:effectLst>
                  <a:outerShdw blurRad="38100" dist="38100" dir="2700000" algn="tl">
                    <a:srgbClr val="000000">
                      <a:alpha val="43137"/>
                    </a:srgbClr>
                  </a:outerShdw>
                </a:effectLst>
              </a:rPr>
              <a:t>症</a:t>
            </a:r>
            <a:r>
              <a:rPr lang="en-US" altLang="zh-TW" sz="2800" dirty="0" smtClean="0">
                <a:solidFill>
                  <a:schemeClr val="bg1"/>
                </a:solidFill>
                <a:effectLst>
                  <a:outerShdw blurRad="38100" dist="38100" dir="2700000" algn="tl">
                    <a:srgbClr val="000000">
                      <a:alpha val="43137"/>
                    </a:srgbClr>
                  </a:outerShdw>
                </a:effectLst>
                <a:latin typeface="+mn-lt"/>
              </a:rPr>
              <a:t>(hereditary spherocytosis)</a:t>
            </a:r>
            <a:endParaRPr lang="en-US" altLang="zh-TW" sz="2800" dirty="0">
              <a:solidFill>
                <a:schemeClr val="bg1"/>
              </a:solidFill>
              <a:effectLst>
                <a:outerShdw blurRad="38100" dist="38100" dir="2700000" algn="tl">
                  <a:srgbClr val="000000">
                    <a:alpha val="43137"/>
                  </a:srgbClr>
                </a:outerShdw>
              </a:effectLst>
              <a:latin typeface="+mn-lt"/>
            </a:endParaRPr>
          </a:p>
          <a:p>
            <a:pPr>
              <a:spcAft>
                <a:spcPct val="10000"/>
              </a:spcAft>
            </a:pPr>
            <a:r>
              <a:rPr lang="zh-TW" altLang="en-US" sz="2800" b="1" dirty="0" smtClean="0">
                <a:effectLst>
                  <a:outerShdw blurRad="38100" dist="38100" dir="2700000" algn="tl">
                    <a:srgbClr val="000000">
                      <a:alpha val="43137"/>
                    </a:srgbClr>
                  </a:outerShdw>
                </a:effectLst>
              </a:rPr>
              <a:t>關節炎</a:t>
            </a:r>
            <a:r>
              <a:rPr lang="zh-TW" altLang="en-US" sz="2800" dirty="0" smtClean="0">
                <a:solidFill>
                  <a:schemeClr val="bg1"/>
                </a:solidFill>
                <a:effectLst>
                  <a:outerShdw blurRad="38100" dist="38100" dir="2700000" algn="tl">
                    <a:srgbClr val="000000">
                      <a:alpha val="43137"/>
                    </a:srgbClr>
                  </a:outerShdw>
                </a:effectLst>
              </a:rPr>
              <a:t>：年紀</a:t>
            </a:r>
            <a:r>
              <a:rPr lang="zh-TW" altLang="en-US" sz="2800" dirty="0">
                <a:solidFill>
                  <a:schemeClr val="bg1"/>
                </a:solidFill>
                <a:effectLst>
                  <a:outerShdw blurRad="38100" dist="38100" dir="2700000" algn="tl">
                    <a:srgbClr val="000000">
                      <a:alpha val="43137"/>
                    </a:srgbClr>
                  </a:outerShdw>
                </a:effectLst>
              </a:rPr>
              <a:t>大、女性較易發生</a:t>
            </a:r>
          </a:p>
          <a:p>
            <a:pPr hangingPunct="1">
              <a:spcAft>
                <a:spcPct val="10000"/>
              </a:spcAft>
            </a:pPr>
            <a:r>
              <a:rPr lang="zh-TW" altLang="en-US" sz="2800" b="1" dirty="0">
                <a:effectLst>
                  <a:outerShdw blurRad="38100" dist="38100" dir="2700000" algn="tl">
                    <a:srgbClr val="000000">
                      <a:alpha val="43137"/>
                    </a:srgbClr>
                  </a:outerShdw>
                </a:effectLst>
              </a:rPr>
              <a:t>胎兒</a:t>
            </a:r>
            <a:r>
              <a:rPr lang="zh-TW" altLang="en-US" sz="2800" b="1" dirty="0" smtClean="0">
                <a:effectLst>
                  <a:outerShdw blurRad="38100" dist="38100" dir="2700000" algn="tl">
                    <a:srgbClr val="000000">
                      <a:alpha val="43137"/>
                    </a:srgbClr>
                  </a:outerShdw>
                </a:effectLst>
              </a:rPr>
              <a:t>感染</a:t>
            </a:r>
            <a:r>
              <a:rPr lang="zh-TW" altLang="en-US" sz="2800" dirty="0">
                <a:solidFill>
                  <a:schemeClr val="bg1"/>
                </a:solidFill>
                <a:effectLst>
                  <a:outerShdw blurRad="38100" dist="38100" dir="2700000" algn="tl">
                    <a:srgbClr val="000000">
                      <a:alpha val="43137"/>
                    </a:srgbClr>
                  </a:outerShdw>
                </a:effectLst>
              </a:rPr>
              <a:t>：</a:t>
            </a:r>
            <a:r>
              <a:rPr lang="zh-TW" altLang="en-US" sz="2800" dirty="0" smtClean="0">
                <a:solidFill>
                  <a:schemeClr val="bg1"/>
                </a:solidFill>
                <a:effectLst>
                  <a:outerShdw blurRad="38100" dist="38100" dir="2700000" algn="tl">
                    <a:srgbClr val="000000">
                      <a:alpha val="43137"/>
                    </a:srgbClr>
                  </a:outerShdw>
                </a:effectLst>
              </a:rPr>
              <a:t>流產</a:t>
            </a:r>
            <a:r>
              <a:rPr lang="zh-TW" altLang="en-US" sz="2800" dirty="0">
                <a:solidFill>
                  <a:schemeClr val="bg1"/>
                </a:solidFill>
                <a:effectLst>
                  <a:outerShdw blurRad="38100" dist="38100" dir="2700000" algn="tl">
                    <a:srgbClr val="000000">
                      <a:alpha val="43137"/>
                    </a:srgbClr>
                  </a:outerShdw>
                </a:effectLst>
              </a:rPr>
              <a:t>或胎兒</a:t>
            </a:r>
            <a:r>
              <a:rPr lang="zh-TW" altLang="en-US" sz="2800" dirty="0" smtClean="0">
                <a:solidFill>
                  <a:schemeClr val="bg1"/>
                </a:solidFill>
                <a:effectLst>
                  <a:outerShdw blurRad="38100" dist="38100" dir="2700000" algn="tl">
                    <a:srgbClr val="000000">
                      <a:alpha val="43137"/>
                    </a:srgbClr>
                  </a:outerShdw>
                </a:effectLst>
              </a:rPr>
              <a:t>水腫</a:t>
            </a:r>
            <a:r>
              <a:rPr lang="en-US" altLang="zh-TW" sz="2800" dirty="0" smtClean="0">
                <a:solidFill>
                  <a:schemeClr val="bg1"/>
                </a:solidFill>
                <a:effectLst>
                  <a:outerShdw blurRad="38100" dist="38100" dir="2700000" algn="tl">
                    <a:srgbClr val="000000">
                      <a:alpha val="43137"/>
                    </a:srgbClr>
                  </a:outerShdw>
                </a:effectLst>
                <a:latin typeface="+mn-lt"/>
              </a:rPr>
              <a:t>(</a:t>
            </a:r>
            <a:r>
              <a:rPr lang="en-US" altLang="zh-TW" sz="2800" dirty="0" err="1">
                <a:solidFill>
                  <a:schemeClr val="bg1"/>
                </a:solidFill>
                <a:effectLst>
                  <a:outerShdw blurRad="38100" dist="38100" dir="2700000" algn="tl">
                    <a:srgbClr val="000000">
                      <a:alpha val="43137"/>
                    </a:srgbClr>
                  </a:outerShdw>
                </a:effectLst>
                <a:latin typeface="+mn-lt"/>
              </a:rPr>
              <a:t>hydrops</a:t>
            </a:r>
            <a:r>
              <a:rPr lang="en-US" altLang="zh-TW" sz="2800" dirty="0">
                <a:solidFill>
                  <a:schemeClr val="bg1"/>
                </a:solidFill>
                <a:effectLst>
                  <a:outerShdw blurRad="38100" dist="38100" dir="2700000" algn="tl">
                    <a:srgbClr val="000000">
                      <a:alpha val="43137"/>
                    </a:srgbClr>
                  </a:outerShdw>
                </a:effectLst>
                <a:latin typeface="+mn-lt"/>
              </a:rPr>
              <a:t> </a:t>
            </a:r>
            <a:r>
              <a:rPr lang="en-US" altLang="zh-TW" sz="2800" dirty="0" err="1">
                <a:solidFill>
                  <a:schemeClr val="bg1"/>
                </a:solidFill>
                <a:effectLst>
                  <a:outerShdw blurRad="38100" dist="38100" dir="2700000" algn="tl">
                    <a:srgbClr val="000000">
                      <a:alpha val="43137"/>
                    </a:srgbClr>
                  </a:outerShdw>
                </a:effectLst>
                <a:latin typeface="+mn-lt"/>
              </a:rPr>
              <a:t>fetalis</a:t>
            </a:r>
            <a:r>
              <a:rPr lang="en-US" altLang="zh-TW" sz="2800" dirty="0" smtClean="0">
                <a:solidFill>
                  <a:schemeClr val="bg1"/>
                </a:solidFill>
                <a:effectLst>
                  <a:outerShdw blurRad="38100" dist="38100" dir="2700000" algn="tl">
                    <a:srgbClr val="000000">
                      <a:alpha val="43137"/>
                    </a:srgbClr>
                  </a:outerShdw>
                </a:effectLst>
                <a:latin typeface="+mn-lt"/>
              </a:rPr>
              <a:t>)</a:t>
            </a:r>
            <a:r>
              <a:rPr lang="zh-TW" altLang="en-US" sz="2800" dirty="0" smtClean="0">
                <a:solidFill>
                  <a:schemeClr val="bg1"/>
                </a:solidFill>
                <a:effectLst>
                  <a:outerShdw blurRad="38100" dist="38100" dir="2700000" algn="tl">
                    <a:srgbClr val="000000">
                      <a:alpha val="43137"/>
                    </a:srgbClr>
                  </a:outerShdw>
                </a:effectLst>
              </a:rPr>
              <a:t>，</a:t>
            </a:r>
            <a:r>
              <a:rPr lang="zh-TW" altLang="zh-TW" sz="2800" dirty="0" smtClean="0">
                <a:solidFill>
                  <a:schemeClr val="bg1"/>
                </a:solidFill>
                <a:effectLst>
                  <a:outerShdw blurRad="38100" dist="38100" dir="2700000" algn="tl">
                    <a:srgbClr val="000000">
                      <a:alpha val="43137"/>
                    </a:srgbClr>
                  </a:outerShdw>
                </a:effectLst>
              </a:rPr>
              <a:t>發生率</a:t>
            </a:r>
            <a:r>
              <a:rPr lang="en-US" altLang="zh-TW" sz="2800" dirty="0">
                <a:solidFill>
                  <a:schemeClr val="bg1"/>
                </a:solidFill>
                <a:effectLst>
                  <a:outerShdw blurRad="38100" dist="38100" dir="2700000" algn="tl">
                    <a:srgbClr val="000000">
                      <a:alpha val="43137"/>
                    </a:srgbClr>
                  </a:outerShdw>
                </a:effectLst>
                <a:latin typeface="+mn-lt"/>
              </a:rPr>
              <a:t>5%</a:t>
            </a:r>
            <a:r>
              <a:rPr lang="zh-TW" altLang="en-US" sz="2800" dirty="0" smtClean="0">
                <a:solidFill>
                  <a:schemeClr val="bg1"/>
                </a:solidFill>
                <a:effectLst>
                  <a:outerShdw blurRad="38100" dist="38100" dir="2700000" algn="tl">
                    <a:srgbClr val="000000">
                      <a:alpha val="43137"/>
                    </a:srgbClr>
                  </a:outerShdw>
                </a:effectLst>
              </a:rPr>
              <a:t>左右，第</a:t>
            </a:r>
            <a:r>
              <a:rPr lang="en-US" altLang="zh-TW" sz="2800" dirty="0" smtClean="0">
                <a:solidFill>
                  <a:schemeClr val="bg1"/>
                </a:solidFill>
                <a:effectLst>
                  <a:outerShdw blurRad="38100" dist="38100" dir="2700000" algn="tl">
                    <a:srgbClr val="000000">
                      <a:alpha val="43137"/>
                    </a:srgbClr>
                  </a:outerShdw>
                </a:effectLst>
                <a:latin typeface="+mn-lt"/>
              </a:rPr>
              <a:t>2</a:t>
            </a:r>
            <a:r>
              <a:rPr lang="zh-TW" altLang="en-US" sz="2800" dirty="0" smtClean="0">
                <a:solidFill>
                  <a:schemeClr val="bg1"/>
                </a:solidFill>
                <a:effectLst>
                  <a:outerShdw blurRad="38100" dist="38100" dir="2700000" algn="tl">
                    <a:srgbClr val="000000">
                      <a:alpha val="43137"/>
                    </a:srgbClr>
                  </a:outerShdw>
                </a:effectLst>
              </a:rPr>
              <a:t>孕期</a:t>
            </a:r>
            <a:r>
              <a:rPr lang="zh-TW" altLang="zh-TW" sz="2800" dirty="0" smtClean="0">
                <a:solidFill>
                  <a:schemeClr val="bg1"/>
                </a:solidFill>
                <a:effectLst>
                  <a:outerShdw blurRad="38100" dist="38100" dir="2700000" algn="tl">
                    <a:srgbClr val="000000">
                      <a:alpha val="43137"/>
                    </a:srgbClr>
                  </a:outerShdw>
                </a:effectLst>
              </a:rPr>
              <a:t>的</a:t>
            </a:r>
            <a:r>
              <a:rPr lang="zh-TW" altLang="zh-TW" sz="2800" dirty="0">
                <a:solidFill>
                  <a:schemeClr val="bg1"/>
                </a:solidFill>
                <a:effectLst>
                  <a:outerShdw blurRad="38100" dist="38100" dir="2700000" algn="tl">
                    <a:srgbClr val="000000">
                      <a:alpha val="43137"/>
                    </a:srgbClr>
                  </a:outerShdw>
                </a:effectLst>
              </a:rPr>
              <a:t>孕婦得到感染比較容易影響胎兒</a:t>
            </a:r>
          </a:p>
          <a:p>
            <a:pPr>
              <a:spcAft>
                <a:spcPct val="10000"/>
              </a:spcAft>
            </a:pPr>
            <a:r>
              <a:rPr lang="zh-TW" altLang="en-US" sz="2800" b="1" dirty="0" smtClean="0">
                <a:effectLst>
                  <a:outerShdw blurRad="38100" dist="38100" dir="2700000" algn="tl">
                    <a:srgbClr val="000000">
                      <a:alpha val="43137"/>
                    </a:srgbClr>
                  </a:outerShdw>
                </a:effectLst>
              </a:rPr>
              <a:t>免疫功能低下者的慢性感染</a:t>
            </a:r>
            <a:r>
              <a:rPr lang="zh-TW" altLang="en-US" sz="2800" dirty="0" smtClean="0">
                <a:solidFill>
                  <a:schemeClr val="bg1"/>
                </a:solidFill>
                <a:effectLst>
                  <a:outerShdw blurRad="38100" dist="38100" dir="2700000" algn="tl">
                    <a:srgbClr val="000000">
                      <a:alpha val="43137"/>
                    </a:srgbClr>
                  </a:outerShdw>
                </a:effectLst>
              </a:rPr>
              <a:t>：</a:t>
            </a:r>
            <a:r>
              <a:rPr lang="zh-TW" altLang="zh-TW" sz="2800" dirty="0" smtClean="0">
                <a:solidFill>
                  <a:schemeClr val="bg1"/>
                </a:solidFill>
                <a:effectLst>
                  <a:outerShdw blurRad="38100" dist="38100" dir="2700000" algn="tl">
                    <a:srgbClr val="000000">
                      <a:alpha val="43137"/>
                    </a:srgbClr>
                  </a:outerShdw>
                </a:effectLst>
              </a:rPr>
              <a:t>愛滋病</a:t>
            </a:r>
            <a:r>
              <a:rPr lang="zh-TW" altLang="zh-TW" sz="2800" dirty="0">
                <a:solidFill>
                  <a:schemeClr val="bg1"/>
                </a:solidFill>
                <a:effectLst>
                  <a:outerShdw blurRad="38100" dist="38100" dir="2700000" algn="tl">
                    <a:srgbClr val="000000">
                      <a:alpha val="43137"/>
                    </a:srgbClr>
                  </a:outerShdw>
                </a:effectLst>
              </a:rPr>
              <a:t>人、癌症病人、抗體缺乏病人，出現慢性貧血</a:t>
            </a:r>
            <a:endParaRPr lang="zh-TW" altLang="en-US" sz="2800" dirty="0">
              <a:solidFill>
                <a:schemeClr val="bg1"/>
              </a:solidFill>
              <a:effectLst>
                <a:outerShdw blurRad="38100" dist="38100" dir="2700000" algn="tl">
                  <a:srgbClr val="000000">
                    <a:alpha val="43137"/>
                  </a:srgbClr>
                </a:outerShdw>
              </a:effectLst>
            </a:endParaRPr>
          </a:p>
          <a:p>
            <a:pPr lvl="1">
              <a:spcAft>
                <a:spcPct val="10000"/>
              </a:spcAft>
            </a:pPr>
            <a:endParaRPr lang="zh-TW" altLang="en-US" sz="2800" dirty="0">
              <a:effectLst>
                <a:outerShdw blurRad="38100" dist="38100" dir="2700000" algn="tl">
                  <a:srgbClr val="000000">
                    <a:alpha val="43137"/>
                  </a:srgbClr>
                </a:outerShdw>
              </a:effectLst>
            </a:endParaRPr>
          </a:p>
          <a:p>
            <a:pPr lvl="1">
              <a:spcAft>
                <a:spcPct val="10000"/>
              </a:spcAft>
            </a:pPr>
            <a:endParaRPr lang="zh-TW" altLang="en-US" sz="2800" dirty="0">
              <a:effectLst>
                <a:outerShdw blurRad="38100" dist="38100" dir="2700000" algn="tl">
                  <a:srgbClr val="000000">
                    <a:alpha val="43137"/>
                  </a:srgbClr>
                </a:outerShdw>
              </a:effectLst>
            </a:endParaRPr>
          </a:p>
          <a:p>
            <a:pPr>
              <a:spcAft>
                <a:spcPct val="10000"/>
              </a:spcAft>
            </a:pPr>
            <a:endParaRPr lang="en-US" altLang="zh-TW" sz="2800" dirty="0">
              <a:solidFill>
                <a:schemeClr val="bg1"/>
              </a:solidFill>
              <a:effectLst>
                <a:outerShdw blurRad="38100" dist="38100" dir="2700000" algn="tl">
                  <a:srgbClr val="000000">
                    <a:alpha val="43137"/>
                  </a:srgbClr>
                </a:outerShdw>
              </a:effectLst>
            </a:endParaRPr>
          </a:p>
        </p:txBody>
      </p:sp>
    </p:spTree>
    <p:custDataLst>
      <p:tags r:id="rId1"/>
    </p:custData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4"/>
          <p:cNvGraphicFramePr>
            <a:graphicFrameLocks noGrp="1" noChangeAspect="1"/>
          </p:cNvGraphicFramePr>
          <p:nvPr>
            <p:ph sz="half" idx="4294967295"/>
          </p:nvPr>
        </p:nvGraphicFramePr>
        <p:xfrm>
          <a:off x="7153275" y="0"/>
          <a:ext cx="1990725" cy="1809750"/>
        </p:xfrm>
        <a:graphic>
          <a:graphicData uri="http://schemas.openxmlformats.org/presentationml/2006/ole">
            <p:oleObj spid="_x0000_s150562" name="PhotoImpact" r:id="rId5" imgW="1990476" imgH="1809524" progId="">
              <p:embed/>
            </p:oleObj>
          </a:graphicData>
        </a:graphic>
      </p:graphicFrame>
      <p:sp>
        <p:nvSpPr>
          <p:cNvPr id="6146" name="Rectangle 2"/>
          <p:cNvSpPr>
            <a:spLocks noGrp="1" noChangeArrowheads="1"/>
          </p:cNvSpPr>
          <p:nvPr>
            <p:ph type="title" idx="4294967295"/>
          </p:nvPr>
        </p:nvSpPr>
        <p:spPr>
          <a:xfrm>
            <a:off x="468313" y="404813"/>
            <a:ext cx="8229600" cy="838200"/>
          </a:xfrm>
          <a:effectLst>
            <a:outerShdw dist="35921" dir="2700000" algn="ctr" rotWithShape="0">
              <a:srgbClr val="000000"/>
            </a:outerShdw>
          </a:effectLst>
        </p:spPr>
        <p:txBody>
          <a:bodyPr lIns="90488" tIns="44450" rIns="90488" bIns="44450"/>
          <a:lstStyle/>
          <a:p>
            <a:pPr>
              <a:defRPr/>
            </a:pPr>
            <a:r>
              <a:rPr lang="zh-TW" altLang="en-US" sz="4400" kern="0" dirty="0">
                <a:latin typeface="+mn-ea"/>
                <a:ea typeface="+mn-ea"/>
              </a:rPr>
              <a:t>腸病毒</a:t>
            </a:r>
          </a:p>
        </p:txBody>
      </p:sp>
      <p:sp>
        <p:nvSpPr>
          <p:cNvPr id="6147" name="Rectangle 3"/>
          <p:cNvSpPr>
            <a:spLocks noGrp="1" noChangeArrowheads="1"/>
          </p:cNvSpPr>
          <p:nvPr>
            <p:ph type="body" sz="half" idx="4294967295"/>
          </p:nvPr>
        </p:nvSpPr>
        <p:spPr>
          <a:xfrm>
            <a:off x="436156" y="1243013"/>
            <a:ext cx="7854950" cy="5302250"/>
          </a:xfrm>
        </p:spPr>
        <p:txBody>
          <a:bodyPr lIns="90488" tIns="44450" rIns="90488" bIns="44450"/>
          <a:lstStyle/>
          <a:p>
            <a:pPr>
              <a:lnSpc>
                <a:spcPct val="115000"/>
              </a:lnSpc>
              <a:spcBef>
                <a:spcPct val="5000"/>
              </a:spcBef>
              <a:spcAft>
                <a:spcPct val="10000"/>
              </a:spcAft>
              <a:buFont typeface="Wingdings" pitchFamily="2" charset="2"/>
              <a:buChar char="l"/>
              <a:defRPr/>
            </a:pPr>
            <a:r>
              <a:rPr lang="en-US" altLang="zh-TW" sz="3400" kern="0" dirty="0" smtClean="0"/>
              <a:t>&gt; 90</a:t>
            </a:r>
            <a:r>
              <a:rPr lang="zh-TW" altLang="en-US" sz="3400" kern="0" dirty="0" smtClean="0">
                <a:latin typeface="+mn-ea"/>
              </a:rPr>
              <a:t>種</a:t>
            </a:r>
            <a:endParaRPr lang="zh-TW" altLang="en-US" sz="3400" kern="0" dirty="0">
              <a:latin typeface="+mn-ea"/>
            </a:endParaRPr>
          </a:p>
          <a:p>
            <a:pPr lvl="1">
              <a:lnSpc>
                <a:spcPct val="115000"/>
              </a:lnSpc>
              <a:spcBef>
                <a:spcPct val="5000"/>
              </a:spcBef>
              <a:buFont typeface="Arial" pitchFamily="34" charset="0"/>
              <a:buChar char="•"/>
              <a:defRPr/>
            </a:pPr>
            <a:r>
              <a:rPr lang="en-US" altLang="zh-TW" sz="3400" kern="0" dirty="0" smtClean="0"/>
              <a:t>A</a:t>
            </a:r>
            <a:r>
              <a:rPr lang="zh-TW" altLang="en-US" sz="3400" kern="0" dirty="0" smtClean="0">
                <a:latin typeface="+mn-ea"/>
              </a:rPr>
              <a:t>型</a:t>
            </a:r>
            <a:r>
              <a:rPr lang="zh-TW" altLang="en-US" sz="3400" kern="0" dirty="0">
                <a:latin typeface="+mn-ea"/>
              </a:rPr>
              <a:t>克沙奇</a:t>
            </a:r>
            <a:r>
              <a:rPr lang="zh-TW" altLang="en-US" sz="3400" kern="0" dirty="0" smtClean="0">
                <a:latin typeface="+mn-ea"/>
              </a:rPr>
              <a:t>病毒</a:t>
            </a:r>
            <a:r>
              <a:rPr lang="en-US" altLang="zh-TW" sz="3400" kern="0" dirty="0" smtClean="0"/>
              <a:t>(</a:t>
            </a:r>
            <a:r>
              <a:rPr lang="en-US" altLang="zh-TW" sz="3400" kern="0" dirty="0" err="1"/>
              <a:t>Coxsackieviruses</a:t>
            </a:r>
            <a:r>
              <a:rPr lang="en-US" altLang="zh-TW" sz="3400" kern="0" dirty="0"/>
              <a:t> A): 1-24</a:t>
            </a:r>
          </a:p>
          <a:p>
            <a:pPr lvl="1">
              <a:lnSpc>
                <a:spcPct val="115000"/>
              </a:lnSpc>
              <a:spcBef>
                <a:spcPct val="5000"/>
              </a:spcBef>
              <a:buFont typeface="Arial" pitchFamily="34" charset="0"/>
              <a:buChar char="•"/>
              <a:defRPr/>
            </a:pPr>
            <a:r>
              <a:rPr lang="en-US" altLang="zh-TW" sz="3400" kern="0" dirty="0"/>
              <a:t>B</a:t>
            </a:r>
            <a:r>
              <a:rPr lang="zh-TW" altLang="en-US" sz="3400" kern="0" dirty="0">
                <a:latin typeface="+mn-ea"/>
              </a:rPr>
              <a:t>型克沙奇</a:t>
            </a:r>
            <a:r>
              <a:rPr lang="zh-TW" altLang="en-US" sz="3400" kern="0" dirty="0" smtClean="0">
                <a:latin typeface="+mn-ea"/>
              </a:rPr>
              <a:t>病毒</a:t>
            </a:r>
            <a:r>
              <a:rPr lang="en-US" altLang="zh-TW" sz="3400" kern="0" dirty="0" smtClean="0"/>
              <a:t>(</a:t>
            </a:r>
            <a:r>
              <a:rPr lang="en-US" altLang="zh-TW" sz="3400" kern="0" dirty="0" err="1"/>
              <a:t>Coxsackieviruses</a:t>
            </a:r>
            <a:r>
              <a:rPr lang="en-US" altLang="zh-TW" sz="3400" kern="0" dirty="0"/>
              <a:t> B): 1-6</a:t>
            </a:r>
          </a:p>
          <a:p>
            <a:pPr lvl="1">
              <a:lnSpc>
                <a:spcPct val="115000"/>
              </a:lnSpc>
              <a:spcBef>
                <a:spcPct val="5000"/>
              </a:spcBef>
              <a:buFont typeface="Arial" pitchFamily="34" charset="0"/>
              <a:buChar char="•"/>
              <a:defRPr/>
            </a:pPr>
            <a:r>
              <a:rPr lang="zh-TW" altLang="en-US" sz="3400" kern="0" dirty="0">
                <a:latin typeface="+mn-ea"/>
              </a:rPr>
              <a:t>伊科</a:t>
            </a:r>
            <a:r>
              <a:rPr lang="zh-TW" altLang="en-US" sz="3400" kern="0" dirty="0" smtClean="0">
                <a:latin typeface="+mn-ea"/>
              </a:rPr>
              <a:t>病毒</a:t>
            </a:r>
            <a:r>
              <a:rPr lang="en-US" altLang="zh-TW" sz="3400" kern="0" dirty="0" smtClean="0"/>
              <a:t>(</a:t>
            </a:r>
            <a:r>
              <a:rPr lang="en-US" altLang="zh-TW" sz="3400" kern="0" dirty="0"/>
              <a:t>Echoviruses): 1-34</a:t>
            </a:r>
          </a:p>
          <a:p>
            <a:pPr lvl="1">
              <a:lnSpc>
                <a:spcPct val="115000"/>
              </a:lnSpc>
              <a:spcBef>
                <a:spcPct val="5000"/>
              </a:spcBef>
              <a:buFont typeface="Arial" pitchFamily="34" charset="0"/>
              <a:buChar char="•"/>
              <a:defRPr/>
            </a:pPr>
            <a:r>
              <a:rPr lang="zh-TW" altLang="en-US" sz="3400" kern="0" dirty="0">
                <a:latin typeface="+mn-ea"/>
              </a:rPr>
              <a:t>其他腸</a:t>
            </a:r>
            <a:r>
              <a:rPr lang="zh-TW" altLang="en-US" sz="3400" kern="0" dirty="0" smtClean="0">
                <a:latin typeface="+mn-ea"/>
              </a:rPr>
              <a:t>病毒</a:t>
            </a:r>
            <a:r>
              <a:rPr lang="en-US" altLang="zh-TW" sz="3400" kern="0" dirty="0" smtClean="0"/>
              <a:t>(</a:t>
            </a:r>
            <a:r>
              <a:rPr lang="en-US" altLang="zh-TW" sz="3400" kern="0" dirty="0" err="1" smtClean="0"/>
              <a:t>Enteroviruses</a:t>
            </a:r>
            <a:r>
              <a:rPr lang="en-US" altLang="zh-TW" sz="3400" kern="0" dirty="0"/>
              <a:t>): 68-72 </a:t>
            </a:r>
            <a:r>
              <a:rPr lang="zh-TW" altLang="en-US" sz="3400" kern="0" dirty="0">
                <a:latin typeface="+mn-ea"/>
              </a:rPr>
              <a:t>第</a:t>
            </a:r>
            <a:r>
              <a:rPr lang="en-US" altLang="zh-TW" sz="3400" kern="0" dirty="0"/>
              <a:t>72</a:t>
            </a:r>
            <a:r>
              <a:rPr lang="zh-TW" altLang="en-US" sz="3400" kern="0" dirty="0">
                <a:latin typeface="+mn-ea"/>
              </a:rPr>
              <a:t>型即</a:t>
            </a:r>
            <a:r>
              <a:rPr lang="en-US" altLang="zh-TW" sz="3400" kern="0" dirty="0"/>
              <a:t>A</a:t>
            </a:r>
            <a:r>
              <a:rPr lang="zh-TW" altLang="en-US" sz="3400" kern="0" dirty="0">
                <a:latin typeface="+mn-ea"/>
              </a:rPr>
              <a:t>型肝炎病毒</a:t>
            </a:r>
          </a:p>
        </p:txBody>
      </p:sp>
    </p:spTree>
    <p:custDataLst>
      <p:tags r:id="rId2"/>
    </p:custDataLst>
    <p:extLst>
      <p:ext uri="{BB962C8B-B14F-4D97-AF65-F5344CB8AC3E}">
        <p14:creationId xmlns="" xmlns:p14="http://schemas.microsoft.com/office/powerpoint/2010/main" val="2359199909"/>
      </p:ext>
    </p:extLst>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684213" y="260350"/>
            <a:ext cx="6840537" cy="936625"/>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a:t>腸病毒之傳染</a:t>
            </a:r>
          </a:p>
        </p:txBody>
      </p:sp>
      <p:sp>
        <p:nvSpPr>
          <p:cNvPr id="142339" name="Rectangle 3"/>
          <p:cNvSpPr>
            <a:spLocks noGrp="1" noChangeArrowheads="1"/>
          </p:cNvSpPr>
          <p:nvPr>
            <p:ph type="body" idx="1"/>
          </p:nvPr>
        </p:nvSpPr>
        <p:spPr>
          <a:xfrm>
            <a:off x="539552" y="1340768"/>
            <a:ext cx="8078986" cy="5325145"/>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15000"/>
              </a:spcBef>
              <a:spcAft>
                <a:spcPts val="600"/>
              </a:spcAft>
            </a:pPr>
            <a:r>
              <a:rPr lang="zh-TW" altLang="en-US" sz="3600" dirty="0">
                <a:solidFill>
                  <a:schemeClr val="bg1"/>
                </a:solidFill>
              </a:rPr>
              <a:t>盛行於</a:t>
            </a:r>
            <a:r>
              <a:rPr lang="zh-TW" altLang="en-US" sz="3600" dirty="0">
                <a:solidFill>
                  <a:srgbClr val="FAFD00"/>
                </a:solidFill>
              </a:rPr>
              <a:t>夏天與秋天</a:t>
            </a:r>
          </a:p>
          <a:p>
            <a:pPr>
              <a:spcBef>
                <a:spcPct val="15000"/>
              </a:spcBef>
              <a:spcAft>
                <a:spcPts val="600"/>
              </a:spcAft>
            </a:pPr>
            <a:r>
              <a:rPr lang="zh-TW" altLang="en-US" sz="3600" dirty="0">
                <a:solidFill>
                  <a:srgbClr val="FAFD00"/>
                </a:solidFill>
              </a:rPr>
              <a:t>傳染</a:t>
            </a:r>
            <a:r>
              <a:rPr lang="zh-TW" altLang="en-US" sz="3600" dirty="0" smtClean="0">
                <a:solidFill>
                  <a:srgbClr val="FAFD00"/>
                </a:solidFill>
              </a:rPr>
              <a:t>途徑：</a:t>
            </a:r>
            <a:r>
              <a:rPr lang="zh-TW" altLang="en-US" sz="3600" dirty="0" smtClean="0">
                <a:solidFill>
                  <a:schemeClr val="bg1"/>
                </a:solidFill>
              </a:rPr>
              <a:t>飛沫傳染，糞</a:t>
            </a:r>
            <a:r>
              <a:rPr lang="zh-TW" altLang="en-US" sz="3600" dirty="0">
                <a:solidFill>
                  <a:schemeClr val="bg1"/>
                </a:solidFill>
              </a:rPr>
              <a:t>口</a:t>
            </a:r>
            <a:r>
              <a:rPr lang="zh-TW" altLang="en-US" sz="3600" dirty="0" smtClean="0">
                <a:solidFill>
                  <a:schemeClr val="bg1"/>
                </a:solidFill>
              </a:rPr>
              <a:t>傳染，接觸傳染</a:t>
            </a:r>
            <a:r>
              <a:rPr lang="en-US" altLang="zh-TW" sz="3600" dirty="0" smtClean="0">
                <a:solidFill>
                  <a:schemeClr val="bg1"/>
                </a:solidFill>
              </a:rPr>
              <a:t>(</a:t>
            </a:r>
            <a:r>
              <a:rPr lang="zh-TW" altLang="en-US" sz="3600" dirty="0">
                <a:solidFill>
                  <a:schemeClr val="bg1"/>
                </a:solidFill>
              </a:rPr>
              <a:t>急性出血性結膜炎</a:t>
            </a:r>
            <a:r>
              <a:rPr lang="en-US" altLang="zh-TW" sz="3600" dirty="0">
                <a:solidFill>
                  <a:schemeClr val="bg1"/>
                </a:solidFill>
              </a:rPr>
              <a:t>)</a:t>
            </a:r>
          </a:p>
          <a:p>
            <a:pPr>
              <a:spcBef>
                <a:spcPct val="15000"/>
              </a:spcBef>
              <a:spcAft>
                <a:spcPts val="600"/>
              </a:spcAft>
            </a:pPr>
            <a:r>
              <a:rPr lang="zh-TW" altLang="en-US" sz="3600" dirty="0" smtClean="0">
                <a:solidFill>
                  <a:schemeClr val="bg1"/>
                </a:solidFill>
              </a:rPr>
              <a:t>潛伏期：</a:t>
            </a:r>
            <a:r>
              <a:rPr lang="en-US" altLang="zh-TW" sz="3600" dirty="0" smtClean="0">
                <a:solidFill>
                  <a:srgbClr val="FAFD00"/>
                </a:solidFill>
                <a:latin typeface="+mn-lt"/>
              </a:rPr>
              <a:t>3-5</a:t>
            </a:r>
            <a:r>
              <a:rPr lang="zh-TW" altLang="en-US" sz="3600" dirty="0" smtClean="0">
                <a:solidFill>
                  <a:srgbClr val="FAFD00"/>
                </a:solidFill>
              </a:rPr>
              <a:t>天</a:t>
            </a:r>
            <a:r>
              <a:rPr lang="en-US" altLang="zh-TW" sz="3600" dirty="0" smtClean="0">
                <a:solidFill>
                  <a:schemeClr val="bg1"/>
                </a:solidFill>
              </a:rPr>
              <a:t>(</a:t>
            </a:r>
            <a:r>
              <a:rPr lang="en-US" altLang="zh-TW" sz="3600" dirty="0" smtClean="0">
                <a:solidFill>
                  <a:schemeClr val="bg1"/>
                </a:solidFill>
                <a:latin typeface="+mn-lt"/>
              </a:rPr>
              <a:t>2-10</a:t>
            </a:r>
            <a:r>
              <a:rPr lang="zh-TW" altLang="en-US" sz="3600" dirty="0" smtClean="0">
                <a:solidFill>
                  <a:schemeClr val="bg1"/>
                </a:solidFill>
              </a:rPr>
              <a:t>天</a:t>
            </a:r>
            <a:r>
              <a:rPr lang="en-US" altLang="zh-TW" sz="3600" dirty="0" smtClean="0">
                <a:solidFill>
                  <a:schemeClr val="bg1"/>
                </a:solidFill>
              </a:rPr>
              <a:t>)</a:t>
            </a:r>
            <a:endParaRPr lang="en-US" altLang="zh-TW" sz="3600" dirty="0">
              <a:solidFill>
                <a:schemeClr val="bg1"/>
              </a:solidFill>
            </a:endParaRPr>
          </a:p>
          <a:p>
            <a:pPr>
              <a:spcBef>
                <a:spcPct val="15000"/>
              </a:spcBef>
              <a:spcAft>
                <a:spcPts val="600"/>
              </a:spcAft>
            </a:pPr>
            <a:r>
              <a:rPr lang="zh-TW" altLang="en-US" sz="3600" dirty="0" smtClean="0">
                <a:solidFill>
                  <a:schemeClr val="bg1"/>
                </a:solidFill>
              </a:rPr>
              <a:t>治療：沒有</a:t>
            </a:r>
            <a:r>
              <a:rPr lang="zh-TW" altLang="en-US" sz="3600" dirty="0">
                <a:solidFill>
                  <a:schemeClr val="bg1"/>
                </a:solidFill>
              </a:rPr>
              <a:t>抗病毒藥物，大多只有支持性治療，嚴重病例可以試用靜脈注射免疫球蛋白。</a:t>
            </a:r>
          </a:p>
        </p:txBody>
      </p:sp>
    </p:spTree>
    <p:custDataLst>
      <p:tags r:id="rId1"/>
    </p:custData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827088" y="260350"/>
            <a:ext cx="6858000" cy="1143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a:t>腸病毒感染與症狀</a:t>
            </a:r>
          </a:p>
        </p:txBody>
      </p:sp>
      <p:sp>
        <p:nvSpPr>
          <p:cNvPr id="143363" name="Rectangle 3"/>
          <p:cNvSpPr>
            <a:spLocks noGrp="1" noChangeArrowheads="1"/>
          </p:cNvSpPr>
          <p:nvPr>
            <p:ph type="body" idx="1"/>
          </p:nvPr>
        </p:nvSpPr>
        <p:spPr>
          <a:xfrm>
            <a:off x="611188" y="1412875"/>
            <a:ext cx="8128000" cy="49530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15000"/>
              </a:spcBef>
            </a:pPr>
            <a:r>
              <a:rPr lang="zh-TW" altLang="en-US" sz="3600" dirty="0">
                <a:solidFill>
                  <a:srgbClr val="FAFD00"/>
                </a:solidFill>
              </a:rPr>
              <a:t>無症狀</a:t>
            </a:r>
            <a:r>
              <a:rPr lang="zh-TW" altLang="en-US" sz="3600" dirty="0" smtClean="0">
                <a:solidFill>
                  <a:srgbClr val="FAFD00"/>
                </a:solidFill>
              </a:rPr>
              <a:t>感染：</a:t>
            </a:r>
            <a:r>
              <a:rPr lang="en-US" altLang="zh-TW" sz="3600" dirty="0" smtClean="0">
                <a:latin typeface="+mn-lt"/>
              </a:rPr>
              <a:t>50-80</a:t>
            </a:r>
            <a:r>
              <a:rPr lang="en-US" altLang="zh-TW" sz="3600" dirty="0">
                <a:latin typeface="+mn-lt"/>
              </a:rPr>
              <a:t>%</a:t>
            </a:r>
          </a:p>
          <a:p>
            <a:pPr>
              <a:spcBef>
                <a:spcPct val="15000"/>
              </a:spcBef>
            </a:pPr>
            <a:r>
              <a:rPr lang="zh-TW" altLang="en-US" sz="3600" dirty="0">
                <a:solidFill>
                  <a:srgbClr val="FAFD00"/>
                </a:solidFill>
              </a:rPr>
              <a:t>類似感冒或腸胃炎症狀</a:t>
            </a:r>
            <a:endParaRPr lang="zh-TW" altLang="en-US" sz="3600" dirty="0"/>
          </a:p>
          <a:p>
            <a:pPr>
              <a:spcBef>
                <a:spcPct val="15000"/>
              </a:spcBef>
            </a:pPr>
            <a:r>
              <a:rPr lang="zh-TW" altLang="en-US" sz="3600" dirty="0">
                <a:solidFill>
                  <a:srgbClr val="FAFD00"/>
                </a:solidFill>
              </a:rPr>
              <a:t>典型症狀與併發症</a:t>
            </a:r>
            <a:endParaRPr lang="zh-TW" altLang="en-US" sz="3600" dirty="0"/>
          </a:p>
          <a:p>
            <a:pPr lvl="1">
              <a:spcBef>
                <a:spcPct val="15000"/>
              </a:spcBef>
            </a:pPr>
            <a:r>
              <a:rPr lang="zh-TW" altLang="en-US" sz="3600" dirty="0" smtClean="0"/>
              <a:t>疱疹</a:t>
            </a:r>
            <a:r>
              <a:rPr lang="zh-TW" altLang="en-US" sz="3600" dirty="0"/>
              <a:t>性咽峽炎、手足口病</a:t>
            </a:r>
          </a:p>
          <a:p>
            <a:pPr lvl="1">
              <a:spcBef>
                <a:spcPct val="15000"/>
              </a:spcBef>
            </a:pPr>
            <a:r>
              <a:rPr lang="zh-TW" altLang="en-US" sz="3600" dirty="0"/>
              <a:t>無菌性腦膜炎、病毒性腦炎、肢體麻痺 症候群</a:t>
            </a:r>
          </a:p>
          <a:p>
            <a:pPr lvl="1">
              <a:spcBef>
                <a:spcPct val="15000"/>
              </a:spcBef>
            </a:pPr>
            <a:r>
              <a:rPr lang="zh-TW" altLang="en-US" sz="3600" dirty="0"/>
              <a:t>心肌炎與心包膜炎</a:t>
            </a:r>
          </a:p>
          <a:p>
            <a:pPr lvl="1">
              <a:spcBef>
                <a:spcPct val="15000"/>
              </a:spcBef>
            </a:pPr>
            <a:r>
              <a:rPr lang="zh-TW" altLang="en-US" sz="3600" dirty="0"/>
              <a:t>急性出血性結膜炎</a:t>
            </a:r>
          </a:p>
        </p:txBody>
      </p:sp>
    </p:spTree>
    <p:custDataLst>
      <p:tags r:id="rId1"/>
    </p:custDataLst>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疱疹性咽峽炎</a:t>
            </a:r>
            <a:br>
              <a:rPr lang="zh-TW" altLang="en-US" sz="3600" dirty="0"/>
            </a:br>
            <a:r>
              <a:rPr lang="en-US" altLang="zh-TW" sz="3600" dirty="0" err="1">
                <a:solidFill>
                  <a:schemeClr val="bg1"/>
                </a:solidFill>
                <a:latin typeface="+mn-lt"/>
              </a:rPr>
              <a:t>Herpangina</a:t>
            </a:r>
            <a:endParaRPr lang="en-US" altLang="zh-TW" sz="3600" dirty="0">
              <a:solidFill>
                <a:schemeClr val="bg1"/>
              </a:solidFill>
              <a:latin typeface="+mn-lt"/>
            </a:endParaRPr>
          </a:p>
        </p:txBody>
      </p:sp>
      <p:sp>
        <p:nvSpPr>
          <p:cNvPr id="144387" name="Rectangle 3"/>
          <p:cNvSpPr>
            <a:spLocks noGrp="1" noChangeArrowheads="1"/>
          </p:cNvSpPr>
          <p:nvPr>
            <p:ph type="body" idx="1"/>
          </p:nvPr>
        </p:nvSpPr>
        <p:spPr>
          <a:xfrm>
            <a:off x="611188" y="1412875"/>
            <a:ext cx="8153400" cy="50292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ts val="600"/>
              </a:spcBef>
            </a:pPr>
            <a:r>
              <a:rPr lang="zh-TW" altLang="en-US" sz="3400" dirty="0"/>
              <a:t>在</a:t>
            </a:r>
            <a:r>
              <a:rPr lang="zh-TW" altLang="en-US" sz="3400" dirty="0">
                <a:solidFill>
                  <a:srgbClr val="FAFD00"/>
                </a:solidFill>
              </a:rPr>
              <a:t>口腔後部</a:t>
            </a:r>
            <a:r>
              <a:rPr lang="zh-TW" altLang="en-US" sz="3400" dirty="0"/>
              <a:t>出現</a:t>
            </a:r>
            <a:r>
              <a:rPr lang="zh-TW" altLang="en-US" sz="3400" dirty="0" smtClean="0"/>
              <a:t>水泡，很</a:t>
            </a:r>
            <a:r>
              <a:rPr lang="zh-TW" altLang="en-US" sz="3400" dirty="0"/>
              <a:t>快破掉變成</a:t>
            </a:r>
            <a:r>
              <a:rPr lang="zh-TW" altLang="en-US" sz="3400" dirty="0" smtClean="0"/>
              <a:t>潰瘍，</a:t>
            </a:r>
            <a:r>
              <a:rPr lang="zh-TW" altLang="en-US" sz="3400" dirty="0" smtClean="0">
                <a:solidFill>
                  <a:schemeClr val="bg1"/>
                </a:solidFill>
              </a:rPr>
              <a:t>平均</a:t>
            </a:r>
            <a:r>
              <a:rPr lang="en-US" altLang="zh-TW" sz="3400" dirty="0" smtClean="0">
                <a:solidFill>
                  <a:schemeClr val="bg1"/>
                </a:solidFill>
                <a:latin typeface="+mn-lt"/>
              </a:rPr>
              <a:t>2-12</a:t>
            </a:r>
            <a:r>
              <a:rPr lang="zh-TW" altLang="en-US" sz="3400" dirty="0" smtClean="0">
                <a:solidFill>
                  <a:schemeClr val="bg1"/>
                </a:solidFill>
              </a:rPr>
              <a:t>個</a:t>
            </a:r>
            <a:endParaRPr lang="zh-TW" altLang="en-US" sz="3400" dirty="0">
              <a:solidFill>
                <a:schemeClr val="bg1"/>
              </a:solidFill>
            </a:endParaRPr>
          </a:p>
          <a:p>
            <a:pPr>
              <a:spcBef>
                <a:spcPts val="600"/>
              </a:spcBef>
            </a:pPr>
            <a:r>
              <a:rPr lang="zh-TW" altLang="en-US" sz="3400" dirty="0">
                <a:solidFill>
                  <a:schemeClr val="bg1"/>
                </a:solidFill>
              </a:rPr>
              <a:t>發燒 </a:t>
            </a:r>
            <a:r>
              <a:rPr lang="en-US" altLang="zh-TW" sz="3400" dirty="0" smtClean="0">
                <a:solidFill>
                  <a:schemeClr val="bg1"/>
                </a:solidFill>
                <a:latin typeface="+mn-lt"/>
              </a:rPr>
              <a:t>2-4</a:t>
            </a:r>
            <a:r>
              <a:rPr lang="zh-TW" altLang="en-US" sz="3400" dirty="0" smtClean="0">
                <a:solidFill>
                  <a:schemeClr val="bg1"/>
                </a:solidFill>
              </a:rPr>
              <a:t>天</a:t>
            </a:r>
            <a:r>
              <a:rPr lang="zh-TW" altLang="en-US" sz="3400" dirty="0">
                <a:solidFill>
                  <a:schemeClr val="bg1"/>
                </a:solidFill>
              </a:rPr>
              <a:t>，</a:t>
            </a:r>
            <a:r>
              <a:rPr lang="zh-TW" altLang="en-US" sz="3400" dirty="0" smtClean="0">
                <a:solidFill>
                  <a:schemeClr val="bg1"/>
                </a:solidFill>
              </a:rPr>
              <a:t>口腔</a:t>
            </a:r>
            <a:r>
              <a:rPr lang="zh-TW" altLang="en-US" sz="3400" dirty="0">
                <a:solidFill>
                  <a:schemeClr val="bg1"/>
                </a:solidFill>
              </a:rPr>
              <a:t>潰瘍</a:t>
            </a:r>
            <a:r>
              <a:rPr lang="en-US" altLang="zh-TW" sz="3400" dirty="0">
                <a:solidFill>
                  <a:schemeClr val="bg1"/>
                </a:solidFill>
                <a:latin typeface="+mn-lt"/>
              </a:rPr>
              <a:t>7</a:t>
            </a:r>
            <a:r>
              <a:rPr lang="zh-TW" altLang="en-US" sz="3400" dirty="0">
                <a:solidFill>
                  <a:schemeClr val="bg1"/>
                </a:solidFill>
              </a:rPr>
              <a:t>天左右</a:t>
            </a:r>
          </a:p>
          <a:p>
            <a:pPr>
              <a:spcBef>
                <a:spcPts val="600"/>
              </a:spcBef>
            </a:pPr>
            <a:r>
              <a:rPr lang="zh-TW" altLang="en-US" sz="3400" dirty="0" smtClean="0"/>
              <a:t>處置：鼓勵喝水，</a:t>
            </a:r>
            <a:r>
              <a:rPr lang="zh-TW" altLang="en-US" sz="3400" dirty="0" smtClean="0">
                <a:solidFill>
                  <a:schemeClr val="bg1"/>
                </a:solidFill>
              </a:rPr>
              <a:t>若</a:t>
            </a:r>
            <a:r>
              <a:rPr lang="zh-TW" altLang="en-US" sz="3400" dirty="0">
                <a:solidFill>
                  <a:schemeClr val="bg1"/>
                </a:solidFill>
              </a:rPr>
              <a:t>有脫水現象就需要點滴注射</a:t>
            </a:r>
          </a:p>
          <a:p>
            <a:pPr>
              <a:spcBef>
                <a:spcPts val="600"/>
              </a:spcBef>
            </a:pPr>
            <a:r>
              <a:rPr lang="zh-TW" altLang="en-US" sz="3400" dirty="0">
                <a:solidFill>
                  <a:srgbClr val="FAFD00"/>
                </a:solidFill>
              </a:rPr>
              <a:t>單純疱疹病毒引起之齦</a:t>
            </a:r>
            <a:r>
              <a:rPr lang="zh-TW" altLang="en-US" sz="3400" dirty="0" smtClean="0">
                <a:solidFill>
                  <a:srgbClr val="FAFD00"/>
                </a:solidFill>
              </a:rPr>
              <a:t>口炎：</a:t>
            </a:r>
            <a:r>
              <a:rPr lang="zh-TW" altLang="en-US" sz="3400" dirty="0" smtClean="0"/>
              <a:t>鑑別</a:t>
            </a:r>
            <a:r>
              <a:rPr lang="zh-TW" altLang="en-US" sz="3400" dirty="0"/>
              <a:t>診斷</a:t>
            </a:r>
          </a:p>
          <a:p>
            <a:pPr lvl="1">
              <a:spcBef>
                <a:spcPts val="600"/>
              </a:spcBef>
            </a:pPr>
            <a:r>
              <a:rPr lang="zh-TW" altLang="en-US" sz="3400" dirty="0"/>
              <a:t>潰瘍集中於口腔前半部</a:t>
            </a:r>
          </a:p>
          <a:p>
            <a:pPr lvl="1">
              <a:spcBef>
                <a:spcPts val="600"/>
              </a:spcBef>
            </a:pPr>
            <a:r>
              <a:rPr lang="zh-TW" altLang="en-US" sz="3400" dirty="0"/>
              <a:t>牙齦</a:t>
            </a:r>
            <a:r>
              <a:rPr lang="zh-TW" altLang="en-US" sz="3400" dirty="0" smtClean="0"/>
              <a:t>紅腫，容易</a:t>
            </a:r>
            <a:r>
              <a:rPr lang="zh-TW" altLang="en-US" sz="3400" dirty="0"/>
              <a:t>出血</a:t>
            </a:r>
          </a:p>
        </p:txBody>
      </p:sp>
    </p:spTree>
    <p:custDataLst>
      <p:tags r:id="rId1"/>
    </p:custDataLst>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1026"/>
          <p:cNvSpPr>
            <a:spLocks noGrp="1" noChangeArrowheads="1"/>
          </p:cNvSpPr>
          <p:nvPr>
            <p:ph type="title"/>
          </p:nvPr>
        </p:nvSpPr>
        <p:spPr>
          <a:xfrm>
            <a:off x="755576" y="333375"/>
            <a:ext cx="7855024" cy="647353"/>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疱疹性咽峽炎 </a:t>
            </a:r>
            <a:r>
              <a:rPr lang="en-US" altLang="zh-TW" dirty="0" err="1">
                <a:solidFill>
                  <a:schemeClr val="bg1"/>
                </a:solidFill>
                <a:latin typeface="+mn-lt"/>
              </a:rPr>
              <a:t>Herpangina</a:t>
            </a:r>
            <a:endParaRPr lang="en-US" altLang="zh-TW" dirty="0">
              <a:solidFill>
                <a:schemeClr val="bg1"/>
              </a:solidFill>
              <a:latin typeface="+mn-lt"/>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911188" y="1124744"/>
            <a:ext cx="7543800" cy="5029200"/>
          </a:xfrm>
          <a:prstGeom prst="rect">
            <a:avLst/>
          </a:prstGeom>
        </p:spPr>
      </p:pic>
      <p:sp>
        <p:nvSpPr>
          <p:cNvPr id="4" name="文字方塊 3"/>
          <p:cNvSpPr txBox="1"/>
          <p:nvPr/>
        </p:nvSpPr>
        <p:spPr>
          <a:xfrm>
            <a:off x="1835696" y="624054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194904070"/>
      </p:ext>
    </p:extLst>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684213" y="260648"/>
            <a:ext cx="7416800" cy="936625"/>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疱疹性咽峽炎</a:t>
            </a:r>
            <a:r>
              <a:rPr lang="en-US" altLang="zh-TW" dirty="0"/>
              <a:t>?</a:t>
            </a:r>
          </a:p>
        </p:txBody>
      </p:sp>
      <p:pic>
        <p:nvPicPr>
          <p:cNvPr id="125955" name="Picture 3" descr="follicle"/>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331640" y="1124744"/>
            <a:ext cx="6842799" cy="475242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107372" y="6021288"/>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1150938" y="228600"/>
            <a:ext cx="7518400" cy="1143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疱</a:t>
            </a:r>
            <a:r>
              <a:rPr lang="zh-TW" altLang="en-US" sz="3600" dirty="0"/>
              <a:t>疹性齦口炎</a:t>
            </a:r>
            <a:br>
              <a:rPr lang="zh-TW" altLang="en-US" sz="3600" dirty="0"/>
            </a:br>
            <a:r>
              <a:rPr lang="en-US" altLang="zh-TW" sz="3600" dirty="0">
                <a:solidFill>
                  <a:schemeClr val="bg1"/>
                </a:solidFill>
                <a:latin typeface="+mn-lt"/>
              </a:rPr>
              <a:t>Herpetic </a:t>
            </a:r>
            <a:r>
              <a:rPr lang="en-US" altLang="zh-TW" sz="3600" dirty="0" err="1">
                <a:solidFill>
                  <a:schemeClr val="bg1"/>
                </a:solidFill>
                <a:latin typeface="+mn-lt"/>
              </a:rPr>
              <a:t>gingivostomatitis</a:t>
            </a:r>
            <a:endParaRPr lang="en-US" altLang="zh-TW" sz="3600" dirty="0">
              <a:solidFill>
                <a:schemeClr val="bg1"/>
              </a:solidFill>
              <a:latin typeface="+mn-lt"/>
            </a:endParaRPr>
          </a:p>
        </p:txBody>
      </p:sp>
      <p:pic>
        <p:nvPicPr>
          <p:cNvPr id="101379" name="Picture 3" descr="hsv10"/>
          <p:cNvPicPr>
            <a:picLocks noChangeArrowheads="1"/>
          </p:cNvPicPr>
          <p:nvPr>
            <p:custDataLst>
              <p:tags r:id="rId2"/>
            </p:custDataLst>
          </p:nvPr>
        </p:nvPicPr>
        <p:blipFill>
          <a:blip r:embed="rId5" cstate="print">
            <a:lum bright="12000" contrast="12000"/>
            <a:extLst>
              <a:ext uri="{28A0092B-C50C-407E-A947-70E740481C1C}">
                <a14:useLocalDpi xmlns="" xmlns:a14="http://schemas.microsoft.com/office/drawing/2010/main" val="0"/>
              </a:ext>
            </a:extLst>
          </a:blip>
          <a:srcRect/>
          <a:stretch>
            <a:fillRect/>
          </a:stretch>
        </p:blipFill>
        <p:spPr bwMode="auto">
          <a:xfrm>
            <a:off x="827584" y="1484784"/>
            <a:ext cx="7561262" cy="4856163"/>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07704" y="6340947"/>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611560" y="332656"/>
            <a:ext cx="8229600"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手足口病</a:t>
            </a:r>
            <a:br>
              <a:rPr lang="zh-TW" altLang="en-US" sz="3600" dirty="0"/>
            </a:br>
            <a:r>
              <a:rPr lang="en-US" altLang="zh-TW" sz="3600" dirty="0">
                <a:solidFill>
                  <a:schemeClr val="bg1"/>
                </a:solidFill>
                <a:latin typeface="+mn-lt"/>
              </a:rPr>
              <a:t>Hand-foot-and-mouth disease</a:t>
            </a:r>
          </a:p>
        </p:txBody>
      </p:sp>
      <p:sp>
        <p:nvSpPr>
          <p:cNvPr id="145411" name="Rectangle 3"/>
          <p:cNvSpPr>
            <a:spLocks noGrp="1" noChangeArrowheads="1"/>
          </p:cNvSpPr>
          <p:nvPr>
            <p:ph type="body" idx="1"/>
          </p:nvPr>
        </p:nvSpPr>
        <p:spPr>
          <a:xfrm>
            <a:off x="467544" y="1484784"/>
            <a:ext cx="8225606" cy="5373216"/>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solidFill>
                  <a:srgbClr val="FAFD00"/>
                </a:solidFill>
              </a:rPr>
              <a:t>口腔</a:t>
            </a:r>
            <a:r>
              <a:rPr lang="zh-TW" altLang="en-US" sz="3600" dirty="0" smtClean="0">
                <a:solidFill>
                  <a:srgbClr val="FAFD00"/>
                </a:solidFill>
              </a:rPr>
              <a:t>潰瘍：</a:t>
            </a:r>
            <a:r>
              <a:rPr lang="zh-TW" altLang="en-US" sz="3600" dirty="0" smtClean="0"/>
              <a:t>舌頭</a:t>
            </a:r>
            <a:r>
              <a:rPr lang="zh-TW" altLang="en-US" sz="3600" dirty="0"/>
              <a:t>與頰黏膜</a:t>
            </a:r>
          </a:p>
          <a:p>
            <a:r>
              <a:rPr lang="zh-TW" altLang="en-US" sz="3600" dirty="0">
                <a:solidFill>
                  <a:srgbClr val="FAFD00"/>
                </a:solidFill>
              </a:rPr>
              <a:t>皮疹</a:t>
            </a:r>
            <a:endParaRPr lang="zh-TW" altLang="en-US" sz="3600" dirty="0"/>
          </a:p>
          <a:p>
            <a:pPr lvl="1"/>
            <a:r>
              <a:rPr lang="zh-TW" altLang="en-US" sz="3600" dirty="0"/>
              <a:t>分佈於</a:t>
            </a:r>
            <a:r>
              <a:rPr lang="zh-TW" altLang="en-US" sz="3600" dirty="0" smtClean="0"/>
              <a:t>四肢，臀部</a:t>
            </a:r>
            <a:endParaRPr lang="zh-TW" altLang="en-US" sz="3600" dirty="0"/>
          </a:p>
          <a:p>
            <a:pPr lvl="1"/>
            <a:r>
              <a:rPr lang="zh-TW" altLang="en-US" sz="3600" dirty="0"/>
              <a:t>稍微鼓起的</a:t>
            </a:r>
            <a:r>
              <a:rPr lang="zh-TW" altLang="en-US" sz="3600" dirty="0" smtClean="0"/>
              <a:t>丘疹，常常</a:t>
            </a:r>
            <a:r>
              <a:rPr lang="zh-TW" altLang="en-US" sz="3600" dirty="0"/>
              <a:t>有小水泡或是水泡破掉留下的小痂塊</a:t>
            </a:r>
          </a:p>
          <a:p>
            <a:r>
              <a:rPr lang="zh-TW" altLang="en-US" sz="3600" dirty="0" smtClean="0">
                <a:solidFill>
                  <a:srgbClr val="FAFD00"/>
                </a:solidFill>
              </a:rPr>
              <a:t>水痘：</a:t>
            </a:r>
            <a:r>
              <a:rPr lang="zh-TW" altLang="en-US" sz="3600" dirty="0" smtClean="0"/>
              <a:t>鑑別</a:t>
            </a:r>
            <a:r>
              <a:rPr lang="zh-TW" altLang="en-US" sz="3600" dirty="0"/>
              <a:t>診斷</a:t>
            </a:r>
          </a:p>
          <a:p>
            <a:pPr lvl="1"/>
            <a:r>
              <a:rPr lang="zh-TW" altLang="en-US" sz="3600" dirty="0"/>
              <a:t>皮疹於軀幹部較多</a:t>
            </a:r>
          </a:p>
          <a:p>
            <a:pPr lvl="1"/>
            <a:r>
              <a:rPr lang="zh-TW" altLang="en-US" sz="3600" dirty="0"/>
              <a:t>極癢</a:t>
            </a:r>
          </a:p>
        </p:txBody>
      </p:sp>
    </p:spTree>
    <p:custDataLst>
      <p:tags r:id="rId1"/>
    </p:custData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971600" y="152400"/>
            <a:ext cx="7047483" cy="900336"/>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dirty="0"/>
              <a:t>手足口病</a:t>
            </a: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748920" y="1052628"/>
            <a:ext cx="7492842" cy="5026953"/>
          </a:xfrm>
          <a:prstGeom prst="rect">
            <a:avLst/>
          </a:prstGeom>
        </p:spPr>
      </p:pic>
      <p:sp>
        <p:nvSpPr>
          <p:cNvPr id="4" name="文字方塊 3"/>
          <p:cNvSpPr txBox="1"/>
          <p:nvPr/>
        </p:nvSpPr>
        <p:spPr>
          <a:xfrm>
            <a:off x="2051720" y="6237312"/>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1447800" y="152400"/>
            <a:ext cx="6975475" cy="10668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800"/>
              <a:t>手足口病</a:t>
            </a:r>
          </a:p>
        </p:txBody>
      </p:sp>
      <p:pic>
        <p:nvPicPr>
          <p:cNvPr id="103427" name="Picture 3" descr="hfmd3"/>
          <p:cNvPicPr>
            <a:picLocks noChangeAspect="1" noChangeArrowheads="1"/>
          </p:cNvPicPr>
          <p:nvPr>
            <p:custDataLst>
              <p:tags r:id="rId2"/>
            </p:custDataLst>
          </p:nvPr>
        </p:nvPicPr>
        <p:blipFill>
          <a:blip r:embed="rId5" cstate="print">
            <a:lum bright="6000"/>
            <a:extLst>
              <a:ext uri="{28A0092B-C50C-407E-A947-70E740481C1C}">
                <a14:useLocalDpi xmlns="" xmlns:a14="http://schemas.microsoft.com/office/drawing/2010/main" val="0"/>
              </a:ext>
            </a:extLst>
          </a:blip>
          <a:srcRect/>
          <a:stretch>
            <a:fillRect/>
          </a:stretch>
        </p:blipFill>
        <p:spPr bwMode="auto">
          <a:xfrm>
            <a:off x="1219200" y="1066800"/>
            <a:ext cx="6934200" cy="5256213"/>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79712" y="632301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1693863" y="304800"/>
            <a:ext cx="6975475" cy="10668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800"/>
              <a:t>手足口病</a:t>
            </a:r>
          </a:p>
        </p:txBody>
      </p:sp>
      <p:pic>
        <p:nvPicPr>
          <p:cNvPr id="104451" name="Picture 3" descr="hfmd1"/>
          <p:cNvPicPr>
            <a:picLocks noChangeAspect="1" noChangeArrowheads="1"/>
          </p:cNvPicPr>
          <p:nvPr>
            <p:custDataLst>
              <p:tags r:id="rId2"/>
            </p:custDataLst>
          </p:nvPr>
        </p:nvPicPr>
        <p:blipFill>
          <a:blip r:embed="rId5" cstate="print">
            <a:lum bright="12000"/>
            <a:extLst>
              <a:ext uri="{28A0092B-C50C-407E-A947-70E740481C1C}">
                <a14:useLocalDpi xmlns="" xmlns:a14="http://schemas.microsoft.com/office/drawing/2010/main" val="0"/>
              </a:ext>
            </a:extLst>
          </a:blip>
          <a:srcRect/>
          <a:stretch>
            <a:fillRect/>
          </a:stretch>
        </p:blipFill>
        <p:spPr bwMode="auto">
          <a:xfrm>
            <a:off x="1295400" y="1219200"/>
            <a:ext cx="6896100" cy="50927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123728" y="6311900"/>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971600" y="163957"/>
            <a:ext cx="6833642" cy="819944"/>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800" dirty="0"/>
              <a:t>手足口病</a:t>
            </a:r>
          </a:p>
        </p:txBody>
      </p:sp>
      <p:pic>
        <p:nvPicPr>
          <p:cNvPr id="105475" name="Picture 3" descr="hfmd2"/>
          <p:cNvPicPr>
            <a:picLocks noChangeAspect="1" noChangeArrowheads="1"/>
          </p:cNvPicPr>
          <p:nvPr>
            <p:custDataLst>
              <p:tags r:id="rId2"/>
            </p:custDataLst>
          </p:nvPr>
        </p:nvPicPr>
        <p:blipFill>
          <a:blip r:embed="rId5" cstate="print">
            <a:lum bright="12000"/>
            <a:extLst>
              <a:ext uri="{28A0092B-C50C-407E-A947-70E740481C1C}">
                <a14:useLocalDpi xmlns="" xmlns:a14="http://schemas.microsoft.com/office/drawing/2010/main" val="0"/>
              </a:ext>
            </a:extLst>
          </a:blip>
          <a:srcRect/>
          <a:stretch>
            <a:fillRect/>
          </a:stretch>
        </p:blipFill>
        <p:spPr bwMode="auto">
          <a:xfrm>
            <a:off x="1236167" y="1065078"/>
            <a:ext cx="6569075" cy="5094288"/>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835696" y="624054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腸</a:t>
            </a:r>
            <a:r>
              <a:rPr lang="zh-TW" altLang="en-US" dirty="0" smtClean="0"/>
              <a:t>病毒</a:t>
            </a:r>
            <a:r>
              <a:rPr lang="en-US" altLang="zh-TW" dirty="0" smtClean="0">
                <a:latin typeface="+mn-lt"/>
              </a:rPr>
              <a:t>71</a:t>
            </a:r>
            <a:r>
              <a:rPr lang="zh-TW" altLang="en-US" dirty="0" smtClean="0"/>
              <a:t>型</a:t>
            </a:r>
            <a:endParaRPr lang="zh-TW" altLang="en-US" dirty="0"/>
          </a:p>
        </p:txBody>
      </p:sp>
      <p:sp>
        <p:nvSpPr>
          <p:cNvPr id="146435" name="Rectangle 3"/>
          <p:cNvSpPr>
            <a:spLocks noGrp="1" noChangeArrowheads="1"/>
          </p:cNvSpPr>
          <p:nvPr>
            <p:ph type="body" idx="1"/>
          </p:nvPr>
        </p:nvSpPr>
        <p:spPr>
          <a:xfrm>
            <a:off x="611560" y="1268759"/>
            <a:ext cx="8137153" cy="5255865"/>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a:solidFill>
                  <a:schemeClr val="bg1"/>
                </a:solidFill>
              </a:rPr>
              <a:t>台灣與</a:t>
            </a:r>
            <a:r>
              <a:rPr lang="zh-TW" altLang="en-US" sz="3200" dirty="0" smtClean="0">
                <a:solidFill>
                  <a:schemeClr val="bg1"/>
                </a:solidFill>
              </a:rPr>
              <a:t>許多亞洲國家流行</a:t>
            </a:r>
            <a:endParaRPr lang="zh-TW" altLang="en-US" sz="3200" dirty="0">
              <a:solidFill>
                <a:schemeClr val="bg1"/>
              </a:solidFill>
            </a:endParaRPr>
          </a:p>
          <a:p>
            <a:r>
              <a:rPr lang="zh-TW" altLang="en-US" sz="3200" dirty="0" smtClean="0">
                <a:solidFill>
                  <a:schemeClr val="bg1"/>
                </a:solidFill>
              </a:rPr>
              <a:t>特點：大多</a:t>
            </a:r>
            <a:r>
              <a:rPr lang="zh-TW" altLang="en-US" sz="3200" dirty="0">
                <a:solidFill>
                  <a:schemeClr val="bg1"/>
                </a:solidFill>
              </a:rPr>
              <a:t>表現出</a:t>
            </a:r>
            <a:r>
              <a:rPr lang="zh-TW" altLang="en-US" sz="3200" dirty="0">
                <a:solidFill>
                  <a:srgbClr val="FAFD00"/>
                </a:solidFill>
              </a:rPr>
              <a:t>手足口病</a:t>
            </a:r>
            <a:r>
              <a:rPr lang="zh-TW" altLang="en-US" sz="3200" dirty="0">
                <a:solidFill>
                  <a:schemeClr val="bg1"/>
                </a:solidFill>
              </a:rPr>
              <a:t>的症狀，</a:t>
            </a:r>
            <a:r>
              <a:rPr lang="zh-TW" altLang="en-US" sz="3200" dirty="0">
                <a:solidFill>
                  <a:srgbClr val="FAFD00"/>
                </a:solidFill>
              </a:rPr>
              <a:t>神經系統併發症</a:t>
            </a:r>
            <a:r>
              <a:rPr lang="zh-TW" altLang="en-US" sz="3200" dirty="0">
                <a:solidFill>
                  <a:schemeClr val="bg1"/>
                </a:solidFill>
              </a:rPr>
              <a:t>比率特別高</a:t>
            </a:r>
          </a:p>
          <a:p>
            <a:r>
              <a:rPr lang="zh-TW" altLang="en-US" sz="3200" dirty="0">
                <a:solidFill>
                  <a:srgbClr val="FAFD00"/>
                </a:solidFill>
              </a:rPr>
              <a:t>死亡</a:t>
            </a:r>
            <a:r>
              <a:rPr lang="zh-TW" altLang="en-US" sz="3200" dirty="0" smtClean="0">
                <a:solidFill>
                  <a:srgbClr val="FAFD00"/>
                </a:solidFill>
              </a:rPr>
              <a:t>病例：</a:t>
            </a:r>
            <a:endParaRPr lang="en-US" altLang="zh-TW" sz="3200" dirty="0">
              <a:solidFill>
                <a:srgbClr val="FAFD00"/>
              </a:solidFill>
            </a:endParaRPr>
          </a:p>
          <a:p>
            <a:pPr lvl="1"/>
            <a:r>
              <a:rPr lang="zh-TW" altLang="en-US" sz="3200" dirty="0"/>
              <a:t>大多小於</a:t>
            </a:r>
            <a:r>
              <a:rPr lang="en-US" altLang="zh-TW" sz="3200" dirty="0">
                <a:latin typeface="+mn-lt"/>
              </a:rPr>
              <a:t>3</a:t>
            </a:r>
            <a:r>
              <a:rPr lang="zh-TW" altLang="en-US" sz="3200" dirty="0"/>
              <a:t>歲</a:t>
            </a:r>
          </a:p>
          <a:p>
            <a:pPr lvl="1"/>
            <a:r>
              <a:rPr lang="zh-TW" altLang="en-US" sz="3200" dirty="0"/>
              <a:t>死因：</a:t>
            </a:r>
            <a:r>
              <a:rPr lang="zh-TW" altLang="en-US" sz="3200" dirty="0">
                <a:solidFill>
                  <a:srgbClr val="FAFD00"/>
                </a:solidFill>
              </a:rPr>
              <a:t>因為腦幹</a:t>
            </a:r>
            <a:r>
              <a:rPr lang="zh-TW" altLang="en-US" sz="3200" dirty="0" smtClean="0">
                <a:solidFill>
                  <a:srgbClr val="FAFD00"/>
                </a:solidFill>
              </a:rPr>
              <a:t>腦炎</a:t>
            </a:r>
            <a:r>
              <a:rPr lang="en-US" altLang="zh-TW" sz="3200" dirty="0" smtClean="0">
                <a:solidFill>
                  <a:srgbClr val="FAFD00"/>
                </a:solidFill>
                <a:latin typeface="+mn-lt"/>
              </a:rPr>
              <a:t>(</a:t>
            </a:r>
            <a:r>
              <a:rPr lang="en-US" altLang="zh-TW" sz="3200" dirty="0">
                <a:solidFill>
                  <a:srgbClr val="FAFD00"/>
                </a:solidFill>
                <a:latin typeface="+mn-lt"/>
              </a:rPr>
              <a:t>brain stem encephalitis</a:t>
            </a:r>
            <a:r>
              <a:rPr lang="en-US" altLang="zh-TW" sz="3200" dirty="0" smtClean="0">
                <a:solidFill>
                  <a:srgbClr val="FAFD00"/>
                </a:solidFill>
                <a:latin typeface="+mn-lt"/>
              </a:rPr>
              <a:t>)</a:t>
            </a:r>
            <a:r>
              <a:rPr lang="zh-TW" altLang="zh-TW" sz="3200" dirty="0" smtClean="0"/>
              <a:t>引起</a:t>
            </a:r>
            <a:r>
              <a:rPr lang="zh-TW" altLang="zh-TW" sz="3200" dirty="0"/>
              <a:t>急性心肺衰竭</a:t>
            </a:r>
            <a:endParaRPr lang="zh-TW" altLang="en-US" sz="3200" dirty="0"/>
          </a:p>
          <a:p>
            <a:pPr lvl="1"/>
            <a:r>
              <a:rPr lang="zh-TW" altLang="en-US" sz="3200" dirty="0"/>
              <a:t>重症前兆：</a:t>
            </a:r>
            <a:r>
              <a:rPr lang="zh-TW" altLang="en-US" sz="3200" dirty="0">
                <a:solidFill>
                  <a:srgbClr val="FAFD00"/>
                </a:solidFill>
              </a:rPr>
              <a:t>意識障礙、持續嘔吐、肌躍型</a:t>
            </a:r>
            <a:r>
              <a:rPr lang="zh-TW" altLang="en-US" sz="3200" dirty="0" smtClean="0">
                <a:solidFill>
                  <a:srgbClr val="FAFD00"/>
                </a:solidFill>
              </a:rPr>
              <a:t>抽搐</a:t>
            </a:r>
            <a:r>
              <a:rPr lang="en-US" altLang="zh-TW" sz="3200" dirty="0" smtClean="0">
                <a:solidFill>
                  <a:srgbClr val="FAFD00"/>
                </a:solidFill>
                <a:latin typeface="+mn-lt"/>
              </a:rPr>
              <a:t>(</a:t>
            </a:r>
            <a:r>
              <a:rPr lang="en-US" altLang="zh-TW" sz="3200" dirty="0">
                <a:solidFill>
                  <a:srgbClr val="FAFD00"/>
                </a:solidFill>
                <a:latin typeface="+mn-lt"/>
              </a:rPr>
              <a:t>myoclonic jerks)</a:t>
            </a:r>
            <a:endParaRPr lang="en-US" altLang="zh-TW" sz="3200" dirty="0">
              <a:latin typeface="+mn-lt"/>
            </a:endParaRPr>
          </a:p>
        </p:txBody>
      </p:sp>
    </p:spTree>
    <p:custDataLst>
      <p:tags r:id="rId1"/>
    </p:custData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533400" y="228600"/>
            <a:ext cx="8172450" cy="614363"/>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腸</a:t>
            </a:r>
            <a:r>
              <a:rPr lang="zh-TW" altLang="en-US" dirty="0" smtClean="0"/>
              <a:t>病毒</a:t>
            </a:r>
            <a:r>
              <a:rPr lang="en-US" altLang="zh-TW" dirty="0" smtClean="0">
                <a:latin typeface="+mn-lt"/>
              </a:rPr>
              <a:t>71</a:t>
            </a:r>
            <a:r>
              <a:rPr lang="zh-TW" altLang="en-US" dirty="0" smtClean="0"/>
              <a:t>型</a:t>
            </a:r>
            <a:endParaRPr lang="zh-TW" altLang="en-US" dirty="0"/>
          </a:p>
        </p:txBody>
      </p:sp>
      <p:pic>
        <p:nvPicPr>
          <p:cNvPr id="173059" name="Picture 3" descr="ev71_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209675" y="980728"/>
            <a:ext cx="6819900" cy="52451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835696" y="624054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j-ea"/>
                <a:ea typeface="+mj-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j-ea"/>
              <a:ea typeface="+mj-ea"/>
            </a:endParaRPr>
          </a:p>
        </p:txBody>
      </p:sp>
    </p:spTree>
    <p:custDataLst>
      <p:tags r:id="rId1"/>
    </p:custData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533400" y="228600"/>
            <a:ext cx="8172450" cy="614363"/>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腸</a:t>
            </a:r>
            <a:r>
              <a:rPr lang="zh-TW" altLang="en-US" dirty="0" smtClean="0"/>
              <a:t>病毒</a:t>
            </a:r>
            <a:r>
              <a:rPr lang="en-US" altLang="zh-TW" dirty="0" smtClean="0">
                <a:latin typeface="+mn-lt"/>
              </a:rPr>
              <a:t>71</a:t>
            </a:r>
            <a:r>
              <a:rPr lang="zh-TW" altLang="en-US" dirty="0" smtClean="0"/>
              <a:t>型</a:t>
            </a:r>
            <a:endParaRPr lang="zh-TW" altLang="en-US" dirty="0"/>
          </a:p>
        </p:txBody>
      </p:sp>
      <p:pic>
        <p:nvPicPr>
          <p:cNvPr id="174083" name="Picture 3" descr="ev71_2"/>
          <p:cNvPicPr>
            <a:picLocks noChangeAspect="1" noChangeArrowheads="1"/>
          </p:cNvPicPr>
          <p:nvPr>
            <p:custDataLst>
              <p:tags r:id="rId2"/>
            </p:custDataLst>
          </p:nvPr>
        </p:nvPicPr>
        <p:blipFill>
          <a:blip r:embed="rId5" cstate="print">
            <a:lum bright="6000"/>
            <a:extLst>
              <a:ext uri="{28A0092B-C50C-407E-A947-70E740481C1C}">
                <a14:useLocalDpi xmlns="" xmlns:a14="http://schemas.microsoft.com/office/drawing/2010/main" val="0"/>
              </a:ext>
            </a:extLst>
          </a:blip>
          <a:srcRect/>
          <a:stretch>
            <a:fillRect/>
          </a:stretch>
        </p:blipFill>
        <p:spPr bwMode="auto">
          <a:xfrm>
            <a:off x="1279525" y="868681"/>
            <a:ext cx="6680200" cy="5130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79712" y="6093296"/>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a:xfrm>
            <a:off x="533400" y="228600"/>
            <a:ext cx="8172450" cy="614363"/>
          </a:xfrm>
        </p:spPr>
        <p:txBody>
          <a:bodyPr/>
          <a:lstStyle/>
          <a:p>
            <a:r>
              <a:rPr lang="zh-TW" altLang="en-US" dirty="0"/>
              <a:t>核磁共振</a:t>
            </a:r>
            <a:r>
              <a:rPr lang="zh-TW" altLang="en-US" dirty="0" smtClean="0"/>
              <a:t>掃描</a:t>
            </a:r>
            <a:r>
              <a:rPr lang="en-US" altLang="zh-TW" dirty="0" smtClean="0">
                <a:latin typeface="+mn-lt"/>
              </a:rPr>
              <a:t>(</a:t>
            </a:r>
            <a:r>
              <a:rPr lang="en-US" altLang="zh-TW" dirty="0">
                <a:latin typeface="+mn-lt"/>
              </a:rPr>
              <a:t>MRI)</a:t>
            </a:r>
          </a:p>
        </p:txBody>
      </p:sp>
      <p:pic>
        <p:nvPicPr>
          <p:cNvPr id="153603" name="Picture 3" descr="mri"/>
          <p:cNvPicPr>
            <a:picLocks noChangeAspect="1" noChangeArrowheads="1"/>
          </p:cNvPicPr>
          <p:nvPr>
            <p:custDataLst>
              <p:tags r:id="rId2"/>
            </p:custDataLst>
          </p:nvPr>
        </p:nvPicPr>
        <p:blipFill>
          <a:blip r:embed="rId5" cstate="print">
            <a:lum bright="24000" contrast="12000"/>
            <a:extLst>
              <a:ext uri="{28A0092B-C50C-407E-A947-70E740481C1C}">
                <a14:useLocalDpi xmlns="" xmlns:a14="http://schemas.microsoft.com/office/drawing/2010/main" val="0"/>
              </a:ext>
            </a:extLst>
          </a:blip>
          <a:srcRect/>
          <a:stretch>
            <a:fillRect/>
          </a:stretch>
        </p:blipFill>
        <p:spPr bwMode="auto">
          <a:xfrm>
            <a:off x="1143000" y="1447800"/>
            <a:ext cx="6985000" cy="49022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79712" y="6352767"/>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j-ea"/>
                <a:ea typeface="+mj-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j-ea"/>
              <a:ea typeface="+mj-ea"/>
            </a:endParaRPr>
          </a:p>
        </p:txBody>
      </p:sp>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539750" y="404813"/>
            <a:ext cx="8080375" cy="558800"/>
          </a:xfrm>
        </p:spPr>
        <p:txBody>
          <a:bodyPr/>
          <a:lstStyle/>
          <a:p>
            <a:r>
              <a:rPr lang="en-US" altLang="zh-TW" dirty="0">
                <a:latin typeface="+mn-lt"/>
              </a:rPr>
              <a:t>Eye deviation</a:t>
            </a:r>
          </a:p>
        </p:txBody>
      </p:sp>
      <p:pic>
        <p:nvPicPr>
          <p:cNvPr id="151555" name="Picture 3" descr="ev71_1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447800" y="1447800"/>
            <a:ext cx="6530975" cy="4792663"/>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835696" y="6240543"/>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j-ea"/>
                <a:ea typeface="+mj-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j-ea"/>
              <a:ea typeface="+mj-ea"/>
            </a:endParaRPr>
          </a:p>
        </p:txBody>
      </p:sp>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533400" y="228600"/>
            <a:ext cx="8172450" cy="614363"/>
          </a:xfrm>
        </p:spPr>
        <p:txBody>
          <a:bodyPr/>
          <a:lstStyle/>
          <a:p>
            <a:r>
              <a:rPr lang="zh-TW" altLang="en-US" dirty="0" smtClean="0"/>
              <a:t>腸病毒</a:t>
            </a:r>
            <a:r>
              <a:rPr lang="en-US" altLang="zh-TW" dirty="0" smtClean="0">
                <a:latin typeface="+mn-lt"/>
              </a:rPr>
              <a:t>71</a:t>
            </a:r>
            <a:r>
              <a:rPr lang="zh-TW" altLang="en-US" dirty="0" smtClean="0"/>
              <a:t>型重症：神經肺水腫</a:t>
            </a:r>
            <a:endParaRPr lang="zh-TW" altLang="en-US" dirty="0"/>
          </a:p>
        </p:txBody>
      </p:sp>
      <p:pic>
        <p:nvPicPr>
          <p:cNvPr id="150531" name="Picture 3" descr="ev71"/>
          <p:cNvPicPr>
            <a:picLocks noChangeAspect="1" noChangeArrowheads="1"/>
          </p:cNvPicPr>
          <p:nvPr>
            <p:custDataLst>
              <p:tags r:id="rId2"/>
            </p:custDataLst>
          </p:nvPr>
        </p:nvPicPr>
        <p:blipFill>
          <a:blip r:embed="rId5" cstate="print">
            <a:lum bright="12000"/>
            <a:extLst>
              <a:ext uri="{28A0092B-C50C-407E-A947-70E740481C1C}">
                <a14:useLocalDpi xmlns="" xmlns:a14="http://schemas.microsoft.com/office/drawing/2010/main" val="0"/>
              </a:ext>
            </a:extLst>
          </a:blip>
          <a:srcRect/>
          <a:stretch>
            <a:fillRect/>
          </a:stretch>
        </p:blipFill>
        <p:spPr bwMode="auto">
          <a:xfrm>
            <a:off x="867703" y="907837"/>
            <a:ext cx="6794500" cy="53340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79712" y="6306711"/>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j-ea"/>
                <a:ea typeface="+mj-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j-ea"/>
              <a:ea typeface="+mj-ea"/>
            </a:endParaRPr>
          </a:p>
        </p:txBody>
      </p:sp>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684213" y="549275"/>
            <a:ext cx="7070725" cy="614363"/>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dirty="0"/>
              <a:t>水痘</a:t>
            </a:r>
            <a:br>
              <a:rPr lang="zh-TW" altLang="en-US" sz="4400" dirty="0"/>
            </a:br>
            <a:r>
              <a:rPr lang="en-US" altLang="zh-TW" sz="4400" dirty="0">
                <a:solidFill>
                  <a:schemeClr val="bg1"/>
                </a:solidFill>
                <a:latin typeface="+mn-lt"/>
              </a:rPr>
              <a:t>Chickenpox</a:t>
            </a:r>
          </a:p>
        </p:txBody>
      </p:sp>
      <p:sp>
        <p:nvSpPr>
          <p:cNvPr id="154627" name="Rectangle 3"/>
          <p:cNvSpPr>
            <a:spLocks noGrp="1" noChangeArrowheads="1"/>
          </p:cNvSpPr>
          <p:nvPr>
            <p:ph type="body" idx="1"/>
          </p:nvPr>
        </p:nvSpPr>
        <p:spPr>
          <a:xfrm>
            <a:off x="744538" y="1773238"/>
            <a:ext cx="7788275" cy="455136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lnSpc>
                <a:spcPct val="110000"/>
              </a:lnSpc>
              <a:spcBef>
                <a:spcPct val="0"/>
              </a:spcBef>
              <a:spcAft>
                <a:spcPct val="10000"/>
              </a:spcAft>
            </a:pPr>
            <a:r>
              <a:rPr lang="zh-TW" altLang="en-US" sz="3600" dirty="0">
                <a:solidFill>
                  <a:srgbClr val="FAFD00"/>
                </a:solidFill>
              </a:rPr>
              <a:t>病原：</a:t>
            </a:r>
            <a:r>
              <a:rPr lang="en-US" altLang="zh-TW" sz="3600" dirty="0">
                <a:solidFill>
                  <a:srgbClr val="FAFD00"/>
                </a:solidFill>
                <a:latin typeface="+mn-lt"/>
              </a:rPr>
              <a:t>varicella-zoster virus </a:t>
            </a:r>
            <a:r>
              <a:rPr lang="en-US" altLang="zh-TW" sz="3600" dirty="0">
                <a:solidFill>
                  <a:schemeClr val="bg1"/>
                </a:solidFill>
              </a:rPr>
              <a:t>(</a:t>
            </a:r>
            <a:r>
              <a:rPr lang="en-US" altLang="zh-TW" sz="3600" dirty="0">
                <a:solidFill>
                  <a:schemeClr val="bg1"/>
                </a:solidFill>
                <a:latin typeface="+mn-lt"/>
              </a:rPr>
              <a:t>DNA</a:t>
            </a:r>
            <a:r>
              <a:rPr lang="zh-TW" altLang="en-US" sz="3600" dirty="0">
                <a:solidFill>
                  <a:schemeClr val="bg1"/>
                </a:solidFill>
              </a:rPr>
              <a:t>病毒</a:t>
            </a:r>
            <a:r>
              <a:rPr lang="en-US" altLang="zh-TW" sz="3600" dirty="0">
                <a:solidFill>
                  <a:schemeClr val="bg1"/>
                </a:solidFill>
              </a:rPr>
              <a:t>)</a:t>
            </a:r>
          </a:p>
          <a:p>
            <a:pPr>
              <a:lnSpc>
                <a:spcPct val="110000"/>
              </a:lnSpc>
              <a:spcBef>
                <a:spcPct val="0"/>
              </a:spcBef>
              <a:spcAft>
                <a:spcPct val="10000"/>
              </a:spcAft>
            </a:pPr>
            <a:r>
              <a:rPr lang="zh-TW" altLang="en-US" sz="3600" dirty="0" smtClean="0">
                <a:solidFill>
                  <a:srgbClr val="FAFD00"/>
                </a:solidFill>
              </a:rPr>
              <a:t>飛沫、</a:t>
            </a:r>
            <a:r>
              <a:rPr lang="zh-TW" altLang="en-US" sz="3600" dirty="0">
                <a:solidFill>
                  <a:srgbClr val="FAFD00"/>
                </a:solidFill>
              </a:rPr>
              <a:t>空氣</a:t>
            </a:r>
            <a:r>
              <a:rPr lang="zh-TW" altLang="en-US" sz="3600" dirty="0" smtClean="0">
                <a:solidFill>
                  <a:srgbClr val="FAFD00"/>
                </a:solidFill>
              </a:rPr>
              <a:t>、接觸</a:t>
            </a:r>
            <a:r>
              <a:rPr lang="zh-TW" altLang="en-US" sz="3600" dirty="0">
                <a:solidFill>
                  <a:srgbClr val="FAFD00"/>
                </a:solidFill>
              </a:rPr>
              <a:t>傳染</a:t>
            </a:r>
            <a:endParaRPr lang="zh-TW" altLang="en-US" sz="3600" dirty="0"/>
          </a:p>
          <a:p>
            <a:pPr>
              <a:lnSpc>
                <a:spcPct val="110000"/>
              </a:lnSpc>
              <a:spcBef>
                <a:spcPct val="0"/>
              </a:spcBef>
              <a:spcAft>
                <a:spcPct val="10000"/>
              </a:spcAft>
            </a:pPr>
            <a:r>
              <a:rPr lang="zh-TW" altLang="en-US" sz="3600" dirty="0">
                <a:solidFill>
                  <a:schemeClr val="bg1"/>
                </a:solidFill>
              </a:rPr>
              <a:t>潛伏期</a:t>
            </a:r>
            <a:r>
              <a:rPr lang="zh-TW" altLang="en-US" sz="3600" dirty="0" smtClean="0">
                <a:solidFill>
                  <a:schemeClr val="bg1"/>
                </a:solidFill>
              </a:rPr>
              <a:t>：</a:t>
            </a:r>
            <a:r>
              <a:rPr lang="en-US" altLang="zh-TW" sz="3600" dirty="0" smtClean="0">
                <a:latin typeface="+mn-lt"/>
              </a:rPr>
              <a:t>13-17</a:t>
            </a:r>
            <a:r>
              <a:rPr lang="zh-TW" altLang="en-US" sz="3600" dirty="0" smtClean="0"/>
              <a:t>天</a:t>
            </a:r>
            <a:r>
              <a:rPr lang="en-US" altLang="zh-TW" sz="3600" dirty="0" smtClean="0"/>
              <a:t>(</a:t>
            </a:r>
            <a:r>
              <a:rPr lang="en-US" altLang="zh-TW" sz="3600" dirty="0" smtClean="0">
                <a:latin typeface="+mn-lt"/>
              </a:rPr>
              <a:t>2-3</a:t>
            </a:r>
            <a:r>
              <a:rPr lang="zh-TW" altLang="en-US" sz="3600" dirty="0" smtClean="0"/>
              <a:t>週</a:t>
            </a:r>
            <a:r>
              <a:rPr lang="en-US" altLang="zh-TW" sz="3600" dirty="0" smtClean="0"/>
              <a:t>)</a:t>
            </a:r>
            <a:endParaRPr lang="zh-TW" altLang="en-US" sz="3600" dirty="0"/>
          </a:p>
          <a:p>
            <a:pPr>
              <a:lnSpc>
                <a:spcPct val="110000"/>
              </a:lnSpc>
              <a:spcBef>
                <a:spcPct val="0"/>
              </a:spcBef>
              <a:spcAft>
                <a:spcPct val="10000"/>
              </a:spcAft>
            </a:pPr>
            <a:r>
              <a:rPr lang="zh-TW" altLang="en-US" sz="3600" dirty="0">
                <a:solidFill>
                  <a:srgbClr val="FAFD00"/>
                </a:solidFill>
              </a:rPr>
              <a:t>特點：</a:t>
            </a:r>
          </a:p>
          <a:p>
            <a:pPr lvl="1">
              <a:lnSpc>
                <a:spcPct val="110000"/>
              </a:lnSpc>
              <a:spcBef>
                <a:spcPct val="0"/>
              </a:spcBef>
              <a:spcAft>
                <a:spcPct val="10000"/>
              </a:spcAft>
            </a:pPr>
            <a:r>
              <a:rPr lang="zh-TW" altLang="en-US" sz="3600" dirty="0"/>
              <a:t>家中傳染率</a:t>
            </a:r>
            <a:r>
              <a:rPr lang="en-US" altLang="zh-TW" sz="3600" dirty="0">
                <a:latin typeface="+mn-lt"/>
              </a:rPr>
              <a:t>80-90%</a:t>
            </a:r>
          </a:p>
          <a:p>
            <a:pPr lvl="1">
              <a:lnSpc>
                <a:spcPct val="110000"/>
              </a:lnSpc>
              <a:spcBef>
                <a:spcPct val="0"/>
              </a:spcBef>
              <a:spcAft>
                <a:spcPct val="10000"/>
              </a:spcAft>
            </a:pPr>
            <a:r>
              <a:rPr lang="zh-TW" altLang="en-US" sz="3600" dirty="0"/>
              <a:t>很少無症狀感染</a:t>
            </a:r>
          </a:p>
        </p:txBody>
      </p:sp>
    </p:spTree>
    <p:custDataLst>
      <p:tags r:id="rId1"/>
    </p:custDataLst>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971550" y="549275"/>
            <a:ext cx="7070725" cy="614363"/>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a:t>水痘</a:t>
            </a:r>
            <a:br>
              <a:rPr lang="zh-TW" altLang="en-US"/>
            </a:br>
            <a:r>
              <a:rPr lang="zh-TW" altLang="en-US">
                <a:solidFill>
                  <a:schemeClr val="bg1"/>
                </a:solidFill>
              </a:rPr>
              <a:t>臨床表現</a:t>
            </a:r>
          </a:p>
        </p:txBody>
      </p:sp>
      <p:sp>
        <p:nvSpPr>
          <p:cNvPr id="155651" name="Rectangle 3"/>
          <p:cNvSpPr>
            <a:spLocks noGrp="1" noChangeArrowheads="1"/>
          </p:cNvSpPr>
          <p:nvPr>
            <p:ph type="body" idx="1"/>
          </p:nvPr>
        </p:nvSpPr>
        <p:spPr>
          <a:xfrm>
            <a:off x="685800" y="1600200"/>
            <a:ext cx="8280070" cy="480060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spcAft>
                <a:spcPct val="10000"/>
              </a:spcAft>
            </a:pPr>
            <a:r>
              <a:rPr lang="zh-TW" altLang="en-US" sz="3600" dirty="0" smtClean="0"/>
              <a:t>前驅期</a:t>
            </a:r>
            <a:r>
              <a:rPr lang="zh-TW" altLang="en-US" sz="3600" dirty="0" smtClean="0">
                <a:solidFill>
                  <a:schemeClr val="bg1"/>
                </a:solidFill>
              </a:rPr>
              <a:t>：發燒、倦怠、食慾不振、頭痛、腹痛</a:t>
            </a:r>
            <a:endParaRPr lang="en-US" altLang="zh-TW" sz="3600" dirty="0">
              <a:solidFill>
                <a:schemeClr val="bg1"/>
              </a:solidFill>
            </a:endParaRPr>
          </a:p>
          <a:p>
            <a:pPr>
              <a:spcBef>
                <a:spcPct val="0"/>
              </a:spcBef>
              <a:spcAft>
                <a:spcPct val="10000"/>
              </a:spcAft>
            </a:pPr>
            <a:r>
              <a:rPr lang="zh-TW" altLang="en-US" sz="3600" b="1" dirty="0">
                <a:solidFill>
                  <a:srgbClr val="FAFD00"/>
                </a:solidFill>
              </a:rPr>
              <a:t>水泡疹</a:t>
            </a:r>
            <a:r>
              <a:rPr lang="en-US" altLang="zh-TW" sz="3600" dirty="0">
                <a:solidFill>
                  <a:srgbClr val="FAFD00"/>
                </a:solidFill>
              </a:rPr>
              <a:t>: </a:t>
            </a:r>
          </a:p>
          <a:p>
            <a:pPr lvl="1">
              <a:spcBef>
                <a:spcPct val="0"/>
              </a:spcBef>
              <a:spcAft>
                <a:spcPct val="10000"/>
              </a:spcAft>
            </a:pPr>
            <a:r>
              <a:rPr lang="zh-TW" altLang="en-US" sz="3600" dirty="0">
                <a:solidFill>
                  <a:srgbClr val="FAFD00"/>
                </a:solidFill>
              </a:rPr>
              <a:t>由頭臉部、軀幹出現，擴散到四肢</a:t>
            </a:r>
          </a:p>
          <a:p>
            <a:pPr lvl="1">
              <a:spcBef>
                <a:spcPct val="0"/>
              </a:spcBef>
              <a:spcAft>
                <a:spcPct val="10000"/>
              </a:spcAft>
            </a:pPr>
            <a:r>
              <a:rPr lang="zh-TW" altLang="en-US" sz="3600" dirty="0">
                <a:solidFill>
                  <a:srgbClr val="FAFD00"/>
                </a:solidFill>
              </a:rPr>
              <a:t>極癢</a:t>
            </a:r>
          </a:p>
          <a:p>
            <a:pPr lvl="1" hangingPunct="1">
              <a:spcBef>
                <a:spcPct val="0"/>
              </a:spcBef>
              <a:spcAft>
                <a:spcPct val="10000"/>
              </a:spcAft>
            </a:pPr>
            <a:r>
              <a:rPr lang="zh-TW" altLang="en-US" sz="3600" dirty="0"/>
              <a:t>由丘疹很快變成水泡、膿泡、痂塊，所以在身上會同時出現多樣性的疹子</a:t>
            </a:r>
          </a:p>
        </p:txBody>
      </p:sp>
    </p:spTree>
    <p:custDataLst>
      <p:tags r:id="rId1"/>
    </p:custDataLst>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1084263" y="381000"/>
            <a:ext cx="7772400" cy="1143000"/>
          </a:xfrm>
          <a:noFill/>
          <a:ln/>
        </p:spPr>
        <p:txBody>
          <a:bodyPr lIns="92075" tIns="46038" rIns="92075" bIns="46038"/>
          <a:lstStyle/>
          <a:p>
            <a:r>
              <a:rPr lang="zh-TW" altLang="en-US" dirty="0" smtClean="0"/>
              <a:t>水痘</a:t>
            </a:r>
            <a:r>
              <a:rPr lang="en-US" altLang="zh-TW" dirty="0" smtClean="0">
                <a:latin typeface="+mn-lt"/>
              </a:rPr>
              <a:t>(</a:t>
            </a:r>
            <a:r>
              <a:rPr lang="en-US" altLang="zh-TW" dirty="0" err="1">
                <a:latin typeface="+mn-lt"/>
              </a:rPr>
              <a:t>Varicella</a:t>
            </a:r>
            <a:r>
              <a:rPr lang="en-US" altLang="zh-TW" dirty="0">
                <a:latin typeface="+mn-lt"/>
              </a:rPr>
              <a:t>, Chickenpox)</a:t>
            </a:r>
          </a:p>
        </p:txBody>
      </p:sp>
      <p:pic>
        <p:nvPicPr>
          <p:cNvPr id="74759" name="Picture 7" descr="vari_vesi3"/>
          <p:cNvPicPr>
            <a:picLocks noChangeAspect="1" noChangeArrowheads="1"/>
          </p:cNvPicPr>
          <p:nvPr>
            <p:custDataLst>
              <p:tags r:id="rId2"/>
            </p:custDataLst>
          </p:nvPr>
        </p:nvPicPr>
        <p:blipFill>
          <a:blip r:embed="rId6" cstate="print">
            <a:lum bright="18000" contrast="6000"/>
            <a:extLst>
              <a:ext uri="{28A0092B-C50C-407E-A947-70E740481C1C}">
                <a14:useLocalDpi xmlns="" xmlns:a14="http://schemas.microsoft.com/office/drawing/2010/main" val="0"/>
              </a:ext>
            </a:extLst>
          </a:blip>
          <a:srcRect/>
          <a:stretch>
            <a:fillRect/>
          </a:stretch>
        </p:blipFill>
        <p:spPr bwMode="auto">
          <a:xfrm>
            <a:off x="1295400" y="1600200"/>
            <a:ext cx="3130550" cy="4706938"/>
          </a:xfrm>
          <a:prstGeom prst="rect">
            <a:avLst/>
          </a:prstGeom>
          <a:noFill/>
          <a:extLst>
            <a:ext uri="{909E8E84-426E-40DD-AFC4-6F175D3DCCD1}">
              <a14:hiddenFill xmlns="" xmlns:a14="http://schemas.microsoft.com/office/drawing/2010/main">
                <a:solidFill>
                  <a:srgbClr val="FFFFFF"/>
                </a:solidFill>
              </a14:hiddenFill>
            </a:ext>
          </a:extLst>
        </p:spPr>
      </p:pic>
      <p:pic>
        <p:nvPicPr>
          <p:cNvPr id="74760" name="Picture 8" descr="vari_vesi4"/>
          <p:cNvPicPr>
            <a:picLocks noChangeAspect="1" noChangeArrowheads="1"/>
          </p:cNvPicPr>
          <p:nvPr>
            <p:custDataLst>
              <p:tags r:id="rId3"/>
            </p:custDataLst>
          </p:nvPr>
        </p:nvPicPr>
        <p:blipFill>
          <a:blip r:embed="rId7" cstate="print">
            <a:extLst>
              <a:ext uri="{28A0092B-C50C-407E-A947-70E740481C1C}">
                <a14:useLocalDpi xmlns="" xmlns:a14="http://schemas.microsoft.com/office/drawing/2010/main" val="0"/>
              </a:ext>
            </a:extLst>
          </a:blip>
          <a:srcRect/>
          <a:stretch>
            <a:fillRect/>
          </a:stretch>
        </p:blipFill>
        <p:spPr bwMode="auto">
          <a:xfrm>
            <a:off x="4724400" y="1600200"/>
            <a:ext cx="3132138" cy="470852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051720" y="6361258"/>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j-ea"/>
                <a:ea typeface="+mj-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j-ea"/>
              <a:ea typeface="+mj-ea"/>
            </a:endParaRPr>
          </a:p>
        </p:txBody>
      </p:sp>
    </p:spTree>
    <p:custDataLst>
      <p:tags r:id="rId1"/>
    </p:custData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755650" y="404664"/>
            <a:ext cx="7070725" cy="614363"/>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dirty="0" smtClean="0"/>
              <a:t>水痘  </a:t>
            </a:r>
            <a:r>
              <a:rPr lang="zh-TW" altLang="en-US" sz="4400" dirty="0" smtClean="0">
                <a:solidFill>
                  <a:schemeClr val="bg1"/>
                </a:solidFill>
              </a:rPr>
              <a:t>併發症</a:t>
            </a:r>
            <a:endParaRPr lang="zh-TW" altLang="en-US" sz="4400" dirty="0">
              <a:solidFill>
                <a:schemeClr val="bg1"/>
              </a:solidFill>
            </a:endParaRPr>
          </a:p>
        </p:txBody>
      </p:sp>
      <p:sp>
        <p:nvSpPr>
          <p:cNvPr id="156675" name="Rectangle 3"/>
          <p:cNvSpPr>
            <a:spLocks noGrp="1" noChangeArrowheads="1"/>
          </p:cNvSpPr>
          <p:nvPr>
            <p:ph type="body" idx="1"/>
          </p:nvPr>
        </p:nvSpPr>
        <p:spPr>
          <a:xfrm>
            <a:off x="539552" y="1124744"/>
            <a:ext cx="8158361" cy="5236815"/>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ts val="0"/>
              </a:spcBef>
              <a:spcAft>
                <a:spcPts val="600"/>
              </a:spcAft>
            </a:pPr>
            <a:r>
              <a:rPr lang="zh-TW" altLang="en-US" sz="3600" b="1" dirty="0" smtClean="0"/>
              <a:t>繼發性細菌感染</a:t>
            </a:r>
            <a:r>
              <a:rPr lang="zh-TW" altLang="en-US" sz="3600" dirty="0" smtClean="0">
                <a:solidFill>
                  <a:schemeClr val="bg1"/>
                </a:solidFill>
              </a:rPr>
              <a:t>：金黃色葡萄球菌與</a:t>
            </a:r>
            <a:r>
              <a:rPr lang="en-US" altLang="zh-TW" sz="3600" dirty="0" smtClean="0">
                <a:solidFill>
                  <a:schemeClr val="bg1"/>
                </a:solidFill>
                <a:latin typeface="+mn-lt"/>
              </a:rPr>
              <a:t>A</a:t>
            </a:r>
            <a:r>
              <a:rPr lang="zh-TW" altLang="en-US" sz="3600" dirty="0" smtClean="0">
                <a:solidFill>
                  <a:schemeClr val="bg1"/>
                </a:solidFill>
              </a:rPr>
              <a:t>群鏈球菌最常見</a:t>
            </a:r>
            <a:endParaRPr lang="en-US" altLang="zh-TW" sz="3600" dirty="0" smtClean="0">
              <a:solidFill>
                <a:schemeClr val="bg1"/>
              </a:solidFill>
            </a:endParaRPr>
          </a:p>
          <a:p>
            <a:pPr>
              <a:spcBef>
                <a:spcPts val="0"/>
              </a:spcBef>
              <a:spcAft>
                <a:spcPts val="600"/>
              </a:spcAft>
            </a:pPr>
            <a:r>
              <a:rPr lang="zh-TW" altLang="en-US" sz="3600" b="1" dirty="0" smtClean="0"/>
              <a:t>肺炎、腦膜腦炎</a:t>
            </a:r>
            <a:r>
              <a:rPr lang="zh-TW" altLang="en-US" sz="3600" dirty="0" smtClean="0">
                <a:solidFill>
                  <a:schemeClr val="bg1"/>
                </a:solidFill>
              </a:rPr>
              <a:t>：</a:t>
            </a:r>
            <a:r>
              <a:rPr lang="zh-TW" altLang="zh-TW" sz="3600" dirty="0" smtClean="0">
                <a:solidFill>
                  <a:schemeClr val="bg1"/>
                </a:solidFill>
              </a:rPr>
              <a:t>年紀</a:t>
            </a:r>
            <a:r>
              <a:rPr lang="zh-TW" altLang="zh-TW" sz="3600" dirty="0">
                <a:solidFill>
                  <a:schemeClr val="bg1"/>
                </a:solidFill>
              </a:rPr>
              <a:t>大易得</a:t>
            </a:r>
          </a:p>
          <a:p>
            <a:pPr>
              <a:spcBef>
                <a:spcPts val="0"/>
              </a:spcBef>
              <a:spcAft>
                <a:spcPts val="600"/>
              </a:spcAft>
            </a:pPr>
            <a:r>
              <a:rPr lang="zh-TW" altLang="en-US" sz="3600" b="1" dirty="0">
                <a:solidFill>
                  <a:srgbClr val="FAFD00"/>
                </a:solidFill>
              </a:rPr>
              <a:t>免疫不全病人</a:t>
            </a:r>
            <a:r>
              <a:rPr lang="zh-TW" altLang="en-US" sz="3600" dirty="0" smtClean="0">
                <a:solidFill>
                  <a:srgbClr val="FAFD00"/>
                </a:solidFill>
              </a:rPr>
              <a:t>：</a:t>
            </a:r>
            <a:r>
              <a:rPr lang="zh-TW" altLang="en-US" sz="3600" dirty="0" smtClean="0">
                <a:solidFill>
                  <a:schemeClr val="bg1"/>
                </a:solidFill>
              </a:rPr>
              <a:t>肺炎、肝炎、腦炎</a:t>
            </a:r>
            <a:endParaRPr lang="en-US" altLang="zh-TW" sz="3600" dirty="0" smtClean="0">
              <a:solidFill>
                <a:schemeClr val="bg1"/>
              </a:solidFill>
            </a:endParaRPr>
          </a:p>
          <a:p>
            <a:pPr>
              <a:spcBef>
                <a:spcPts val="0"/>
              </a:spcBef>
              <a:spcAft>
                <a:spcPts val="600"/>
              </a:spcAft>
            </a:pPr>
            <a:r>
              <a:rPr lang="zh-TW" altLang="en-US" sz="3600" b="1" dirty="0" smtClean="0">
                <a:solidFill>
                  <a:srgbClr val="FAFD00"/>
                </a:solidFill>
              </a:rPr>
              <a:t>先天性水痘症候群</a:t>
            </a:r>
            <a:endParaRPr lang="en-US" altLang="zh-TW" sz="3600" dirty="0" smtClean="0">
              <a:solidFill>
                <a:srgbClr val="FAFD00"/>
              </a:solidFill>
            </a:endParaRPr>
          </a:p>
          <a:p>
            <a:pPr>
              <a:spcBef>
                <a:spcPts val="0"/>
              </a:spcBef>
              <a:spcAft>
                <a:spcPts val="600"/>
              </a:spcAft>
            </a:pPr>
            <a:r>
              <a:rPr lang="zh-TW" altLang="en-US" sz="3600" b="1" dirty="0" smtClean="0">
                <a:solidFill>
                  <a:srgbClr val="FAFD00"/>
                </a:solidFill>
              </a:rPr>
              <a:t>新生兒感染</a:t>
            </a:r>
            <a:r>
              <a:rPr lang="zh-TW" altLang="en-US" sz="3600" dirty="0" smtClean="0">
                <a:solidFill>
                  <a:srgbClr val="FAFD00"/>
                </a:solidFill>
              </a:rPr>
              <a:t>：</a:t>
            </a:r>
            <a:r>
              <a:rPr lang="zh-TW" altLang="en-US" sz="3600" dirty="0">
                <a:solidFill>
                  <a:schemeClr val="bg1"/>
                </a:solidFill>
              </a:rPr>
              <a:t>母親出水痘之前</a:t>
            </a:r>
            <a:r>
              <a:rPr lang="en-US" altLang="zh-TW" sz="3600" dirty="0">
                <a:solidFill>
                  <a:schemeClr val="bg1"/>
                </a:solidFill>
                <a:latin typeface="+mn-lt"/>
              </a:rPr>
              <a:t>2</a:t>
            </a:r>
            <a:r>
              <a:rPr lang="zh-TW" altLang="en-US" sz="3600" dirty="0">
                <a:solidFill>
                  <a:schemeClr val="bg1"/>
                </a:solidFill>
              </a:rPr>
              <a:t>天至之後</a:t>
            </a:r>
            <a:r>
              <a:rPr lang="en-US" altLang="zh-TW" sz="3600" dirty="0">
                <a:solidFill>
                  <a:schemeClr val="bg1"/>
                </a:solidFill>
                <a:latin typeface="+mn-lt"/>
              </a:rPr>
              <a:t>4</a:t>
            </a:r>
            <a:r>
              <a:rPr lang="zh-TW" altLang="en-US" sz="3600" dirty="0">
                <a:solidFill>
                  <a:schemeClr val="bg1"/>
                </a:solidFill>
              </a:rPr>
              <a:t>天內出生者容易發生全身散發性感染</a:t>
            </a:r>
            <a:endParaRPr lang="en-US" altLang="en-US" sz="3600" dirty="0">
              <a:solidFill>
                <a:schemeClr val="bg1"/>
              </a:solidFill>
            </a:endParaRPr>
          </a:p>
          <a:p>
            <a:pPr>
              <a:spcBef>
                <a:spcPts val="0"/>
              </a:spcBef>
              <a:spcAft>
                <a:spcPts val="600"/>
              </a:spcAft>
            </a:pPr>
            <a:r>
              <a:rPr lang="zh-TW" altLang="en-US" sz="3600" b="1" dirty="0" smtClean="0">
                <a:solidFill>
                  <a:srgbClr val="FAFD00"/>
                </a:solidFill>
              </a:rPr>
              <a:t>帶狀疱疹</a:t>
            </a:r>
            <a:r>
              <a:rPr lang="en-US" altLang="zh-TW" sz="3600" b="1" dirty="0" smtClean="0">
                <a:solidFill>
                  <a:srgbClr val="FAFD00"/>
                </a:solidFill>
                <a:latin typeface="+mn-lt"/>
              </a:rPr>
              <a:t>(herpes zoster)</a:t>
            </a:r>
            <a:r>
              <a:rPr lang="zh-TW" altLang="en-US" sz="3600" b="1" dirty="0" smtClean="0">
                <a:solidFill>
                  <a:srgbClr val="FAFD00"/>
                </a:solidFill>
              </a:rPr>
              <a:t>：</a:t>
            </a:r>
            <a:r>
              <a:rPr lang="zh-TW" altLang="zh-TW" sz="3600" dirty="0" smtClean="0">
                <a:solidFill>
                  <a:schemeClr val="bg1"/>
                </a:solidFill>
              </a:rPr>
              <a:t>復發</a:t>
            </a:r>
            <a:endParaRPr lang="zh-TW" altLang="en-US" sz="3600" dirty="0">
              <a:solidFill>
                <a:schemeClr val="bg1"/>
              </a:solidFill>
            </a:endParaRPr>
          </a:p>
          <a:p>
            <a:pPr>
              <a:spcBef>
                <a:spcPts val="0"/>
              </a:spcBef>
              <a:spcAft>
                <a:spcPts val="600"/>
              </a:spcAft>
            </a:pPr>
            <a:endParaRPr lang="en-US" altLang="zh-TW" sz="3600" dirty="0">
              <a:solidFill>
                <a:schemeClr val="bg1"/>
              </a:solidFill>
            </a:endParaRPr>
          </a:p>
        </p:txBody>
      </p:sp>
    </p:spTree>
    <p:custDataLst>
      <p:tags r:id="rId1"/>
    </p:custDataLst>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a:xfrm>
            <a:off x="683568" y="260648"/>
            <a:ext cx="7992492" cy="792088"/>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水痘併發症</a:t>
            </a:r>
            <a:r>
              <a:rPr lang="en-US" altLang="zh-TW" dirty="0" smtClean="0"/>
              <a:t/>
            </a:r>
            <a:br>
              <a:rPr lang="en-US" altLang="zh-TW" dirty="0" smtClean="0"/>
            </a:br>
            <a:r>
              <a:rPr lang="zh-TW" altLang="en-US" sz="3600" dirty="0" smtClean="0">
                <a:solidFill>
                  <a:schemeClr val="bg1"/>
                </a:solidFill>
              </a:rPr>
              <a:t>第四類法定傳染病，</a:t>
            </a:r>
            <a:r>
              <a:rPr lang="en-US" altLang="zh-TW" sz="3600" dirty="0" smtClean="0">
                <a:solidFill>
                  <a:schemeClr val="bg1"/>
                </a:solidFill>
                <a:latin typeface="+mn-lt"/>
              </a:rPr>
              <a:t>1</a:t>
            </a:r>
            <a:r>
              <a:rPr lang="zh-TW" altLang="en-US" sz="3600" dirty="0" smtClean="0">
                <a:solidFill>
                  <a:schemeClr val="bg1"/>
                </a:solidFill>
              </a:rPr>
              <a:t>週</a:t>
            </a:r>
            <a:r>
              <a:rPr lang="zh-TW" altLang="en-US" sz="3600" dirty="0">
                <a:solidFill>
                  <a:schemeClr val="bg1"/>
                </a:solidFill>
              </a:rPr>
              <a:t>內通報 </a:t>
            </a:r>
            <a:endParaRPr lang="zh-TW" altLang="en-US" dirty="0">
              <a:solidFill>
                <a:schemeClr val="bg1"/>
              </a:solidFill>
            </a:endParaRPr>
          </a:p>
        </p:txBody>
      </p:sp>
      <p:sp>
        <p:nvSpPr>
          <p:cNvPr id="161795" name="Rectangle 3"/>
          <p:cNvSpPr>
            <a:spLocks noGrp="1" noChangeArrowheads="1"/>
          </p:cNvSpPr>
          <p:nvPr>
            <p:ph type="body" idx="1"/>
          </p:nvPr>
        </p:nvSpPr>
        <p:spPr>
          <a:xfrm>
            <a:off x="587516" y="1412776"/>
            <a:ext cx="8064500" cy="5184899"/>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b="1" dirty="0" smtClean="0"/>
              <a:t>水痘</a:t>
            </a:r>
            <a:r>
              <a:rPr lang="zh-TW" altLang="en-US" sz="3200" b="1" dirty="0"/>
              <a:t>併發症</a:t>
            </a:r>
            <a:r>
              <a:rPr lang="en-US" altLang="zh-TW" sz="3200" dirty="0"/>
              <a:t>︰</a:t>
            </a:r>
          </a:p>
          <a:p>
            <a:pPr lvl="1"/>
            <a:r>
              <a:rPr lang="zh-TW" altLang="en-US" sz="3200" b="1" dirty="0" smtClean="0">
                <a:solidFill>
                  <a:srgbClr val="FFFF00"/>
                </a:solidFill>
              </a:rPr>
              <a:t>水痘</a:t>
            </a:r>
            <a:r>
              <a:rPr lang="zh-TW" altLang="en-US" sz="3200" b="1" dirty="0">
                <a:solidFill>
                  <a:srgbClr val="FFFF00"/>
                </a:solidFill>
              </a:rPr>
              <a:t>併發症住院或死亡</a:t>
            </a:r>
            <a:r>
              <a:rPr lang="en-US" altLang="zh-TW" sz="3200" dirty="0" smtClean="0"/>
              <a:t>︰</a:t>
            </a:r>
            <a:r>
              <a:rPr lang="zh-TW" altLang="en-US" sz="3200" dirty="0" smtClean="0"/>
              <a:t>發</a:t>
            </a:r>
            <a:r>
              <a:rPr lang="zh-TW" altLang="en-US" sz="3200" dirty="0"/>
              <a:t>疹後因繼發性細菌感染、或肺部、神經等其它器官系統併發症而住院或死亡者。</a:t>
            </a:r>
          </a:p>
          <a:p>
            <a:pPr lvl="1"/>
            <a:r>
              <a:rPr lang="zh-TW" altLang="en-US" sz="3200" b="1" dirty="0" smtClean="0">
                <a:solidFill>
                  <a:srgbClr val="FFFF00"/>
                </a:solidFill>
              </a:rPr>
              <a:t>先天性</a:t>
            </a:r>
            <a:r>
              <a:rPr lang="zh-TW" altLang="en-US" sz="3200" b="1" dirty="0">
                <a:solidFill>
                  <a:srgbClr val="FFFF00"/>
                </a:solidFill>
              </a:rPr>
              <a:t>水痘</a:t>
            </a:r>
            <a:r>
              <a:rPr lang="zh-TW" altLang="en-US" sz="3200" b="1" dirty="0" smtClean="0">
                <a:solidFill>
                  <a:srgbClr val="FFFF00"/>
                </a:solidFill>
              </a:rPr>
              <a:t>症候群</a:t>
            </a:r>
            <a:endParaRPr lang="en-US" altLang="zh-TW" sz="3200" b="1" dirty="0" smtClean="0">
              <a:solidFill>
                <a:srgbClr val="FFFF00"/>
              </a:solidFill>
            </a:endParaRPr>
          </a:p>
          <a:p>
            <a:r>
              <a:rPr lang="zh-TW" altLang="en-US" sz="3200" b="1" dirty="0" smtClean="0"/>
              <a:t>水痘</a:t>
            </a:r>
            <a:r>
              <a:rPr lang="zh-TW" altLang="en-US" sz="3200" b="1" dirty="0"/>
              <a:t>群聚</a:t>
            </a:r>
            <a:r>
              <a:rPr lang="en-US" altLang="zh-TW" sz="3200" dirty="0"/>
              <a:t>︰</a:t>
            </a:r>
            <a:r>
              <a:rPr lang="zh-TW" altLang="en-US" sz="3200" dirty="0">
                <a:solidFill>
                  <a:schemeClr val="bg1"/>
                </a:solidFill>
              </a:rPr>
              <a:t>發生於醫療院所、船舶、航空器、幼托機構、學校、軍營、矯正機關等人口密集機構，個案出現急性發作之丘疹與水疱症狀，且有人、時、地關聯性，經判定為疑似水痘群聚感染且有擴散之虞。 </a:t>
            </a:r>
          </a:p>
          <a:p>
            <a:pPr>
              <a:spcBef>
                <a:spcPct val="0"/>
              </a:spcBef>
              <a:spcAft>
                <a:spcPct val="5000"/>
              </a:spcAft>
            </a:pPr>
            <a:endParaRPr lang="zh-TW" altLang="en-US" sz="3200" dirty="0"/>
          </a:p>
          <a:p>
            <a:pPr>
              <a:spcBef>
                <a:spcPct val="0"/>
              </a:spcBef>
              <a:spcAft>
                <a:spcPct val="5000"/>
              </a:spcAft>
            </a:pPr>
            <a:endParaRPr lang="en-US" altLang="zh-TW" sz="3200" dirty="0"/>
          </a:p>
        </p:txBody>
      </p:sp>
    </p:spTree>
    <p:custDataLst>
      <p:tags r:id="rId1"/>
    </p:custDataLst>
    <p:extLst>
      <p:ext uri="{BB962C8B-B14F-4D97-AF65-F5344CB8AC3E}">
        <p14:creationId xmlns="" xmlns:p14="http://schemas.microsoft.com/office/powerpoint/2010/main" val="3720912136"/>
      </p:ext>
    </p:extLst>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827584" y="260648"/>
            <a:ext cx="7772400" cy="1143000"/>
          </a:xfrm>
          <a:noFill/>
          <a:ln/>
        </p:spPr>
        <p:txBody>
          <a:bodyPr lIns="92075" tIns="46038" rIns="92075" bIns="46038"/>
          <a:lstStyle/>
          <a:p>
            <a:r>
              <a:rPr lang="zh-TW" altLang="en-US" dirty="0" smtClean="0"/>
              <a:t>水痘</a:t>
            </a:r>
            <a:r>
              <a:rPr lang="en-US" altLang="zh-TW" dirty="0" smtClean="0">
                <a:solidFill>
                  <a:schemeClr val="bg1"/>
                </a:solidFill>
              </a:rPr>
              <a:t>–</a:t>
            </a:r>
            <a:r>
              <a:rPr lang="zh-TW" altLang="en-US" dirty="0" smtClean="0">
                <a:solidFill>
                  <a:schemeClr val="bg1"/>
                </a:solidFill>
              </a:rPr>
              <a:t>正常</a:t>
            </a:r>
            <a:r>
              <a:rPr lang="zh-TW" altLang="en-US" dirty="0">
                <a:solidFill>
                  <a:schemeClr val="bg1"/>
                </a:solidFill>
              </a:rPr>
              <a:t>兒童併發細菌感染</a:t>
            </a:r>
          </a:p>
        </p:txBody>
      </p:sp>
      <p:pic>
        <p:nvPicPr>
          <p:cNvPr id="76803" name="Picture 3" descr="vari_scarlet1_2"/>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475656" y="1340768"/>
            <a:ext cx="6332538" cy="4749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051720" y="6361258"/>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1150938" y="304800"/>
            <a:ext cx="7315200" cy="762000"/>
          </a:xfrm>
          <a:noFill/>
          <a:ln/>
        </p:spPr>
        <p:txBody>
          <a:bodyPr lIns="92075" tIns="46038" rIns="92075" bIns="46038"/>
          <a:lstStyle/>
          <a:p>
            <a:r>
              <a:rPr lang="zh-TW" altLang="en-US"/>
              <a:t>先天性水痘症候群</a:t>
            </a:r>
          </a:p>
        </p:txBody>
      </p:sp>
      <p:pic>
        <p:nvPicPr>
          <p:cNvPr id="157699" name="Picture 3" descr="congvari"/>
          <p:cNvPicPr>
            <a:picLocks noChangeAspect="1" noChangeArrowheads="1"/>
          </p:cNvPicPr>
          <p:nvPr>
            <p:custDataLst>
              <p:tags r:id="rId2"/>
            </p:custDataLst>
          </p:nvPr>
        </p:nvPicPr>
        <p:blipFill>
          <a:blip r:embed="rId5" cstate="print">
            <a:lum bright="12000"/>
            <a:extLst>
              <a:ext uri="{28A0092B-C50C-407E-A947-70E740481C1C}">
                <a14:useLocalDpi xmlns="" xmlns:a14="http://schemas.microsoft.com/office/drawing/2010/main" val="0"/>
              </a:ext>
            </a:extLst>
          </a:blip>
          <a:srcRect/>
          <a:stretch>
            <a:fillRect/>
          </a:stretch>
        </p:blipFill>
        <p:spPr bwMode="auto">
          <a:xfrm>
            <a:off x="1128878" y="1089287"/>
            <a:ext cx="6310312" cy="51562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1998793" y="6267974"/>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j-ea"/>
                <a:ea typeface="+mj-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j-ea"/>
              <a:ea typeface="+mj-ea"/>
            </a:endParaRPr>
          </a:p>
        </p:txBody>
      </p:sp>
    </p:spTree>
    <p:custDataLst>
      <p:tags r:id="rId1"/>
    </p:custDataLst>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1084263" y="381000"/>
            <a:ext cx="7772400" cy="1143000"/>
          </a:xfrm>
          <a:noFill/>
          <a:ln/>
        </p:spPr>
        <p:txBody>
          <a:bodyPr lIns="92075" tIns="46038" rIns="92075" bIns="46038"/>
          <a:lstStyle/>
          <a:p>
            <a:r>
              <a:rPr lang="zh-TW" altLang="en-US" dirty="0" smtClean="0"/>
              <a:t>水痘</a:t>
            </a:r>
            <a:r>
              <a:rPr lang="en-US" altLang="zh-TW" dirty="0" smtClean="0">
                <a:solidFill>
                  <a:schemeClr val="bg1"/>
                </a:solidFill>
              </a:rPr>
              <a:t>–</a:t>
            </a:r>
            <a:r>
              <a:rPr lang="zh-TW" altLang="en-US" dirty="0" smtClean="0">
                <a:solidFill>
                  <a:schemeClr val="bg1"/>
                </a:solidFill>
              </a:rPr>
              <a:t>癌症</a:t>
            </a:r>
            <a:r>
              <a:rPr lang="zh-TW" altLang="en-US" dirty="0">
                <a:solidFill>
                  <a:schemeClr val="bg1"/>
                </a:solidFill>
              </a:rPr>
              <a:t>兒童併發肺炎</a:t>
            </a:r>
          </a:p>
        </p:txBody>
      </p:sp>
      <p:pic>
        <p:nvPicPr>
          <p:cNvPr id="159747" name="Picture 3" descr="vari_pneu2_3"/>
          <p:cNvPicPr>
            <a:picLocks noChangeAspect="1" noChangeArrowheads="1"/>
          </p:cNvPicPr>
          <p:nvPr>
            <p:custDataLst>
              <p:tags r:id="rId2"/>
            </p:custDataLst>
          </p:nvPr>
        </p:nvPicPr>
        <p:blipFill>
          <a:blip r:embed="rId6" cstate="print">
            <a:extLst>
              <a:ext uri="{28A0092B-C50C-407E-A947-70E740481C1C}">
                <a14:useLocalDpi xmlns="" xmlns:a14="http://schemas.microsoft.com/office/drawing/2010/main" val="0"/>
              </a:ext>
            </a:extLst>
          </a:blip>
          <a:srcRect/>
          <a:stretch>
            <a:fillRect/>
          </a:stretch>
        </p:blipFill>
        <p:spPr bwMode="auto">
          <a:xfrm>
            <a:off x="1084263" y="1676400"/>
            <a:ext cx="3582987" cy="434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59748" name="Picture 4" descr="vari_pneu2_2"/>
          <p:cNvPicPr>
            <a:picLocks noChangeAspect="1" noChangeArrowheads="1"/>
          </p:cNvPicPr>
          <p:nvPr>
            <p:custDataLst>
              <p:tags r:id="rId3"/>
            </p:custDataLst>
          </p:nvPr>
        </p:nvPicPr>
        <p:blipFill>
          <a:blip r:embed="rId7" cstate="print">
            <a:lum bright="24000"/>
            <a:extLst>
              <a:ext uri="{28A0092B-C50C-407E-A947-70E740481C1C}">
                <a14:useLocalDpi xmlns="" xmlns:a14="http://schemas.microsoft.com/office/drawing/2010/main" val="0"/>
              </a:ext>
            </a:extLst>
          </a:blip>
          <a:srcRect/>
          <a:stretch>
            <a:fillRect/>
          </a:stretch>
        </p:blipFill>
        <p:spPr bwMode="auto">
          <a:xfrm>
            <a:off x="4808538" y="1676400"/>
            <a:ext cx="3582987" cy="43434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382009" y="6180437"/>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84263" y="381000"/>
            <a:ext cx="7772400" cy="1143000"/>
          </a:xfrm>
          <a:noFill/>
          <a:ln/>
        </p:spPr>
        <p:txBody>
          <a:bodyPr lIns="92075" tIns="46038" rIns="92075" bIns="46038"/>
          <a:lstStyle/>
          <a:p>
            <a:r>
              <a:rPr lang="zh-TW" altLang="en-US" dirty="0"/>
              <a:t>帶狀疱疹 </a:t>
            </a:r>
            <a:br>
              <a:rPr lang="zh-TW" altLang="en-US" dirty="0"/>
            </a:br>
            <a:r>
              <a:rPr lang="en-US" altLang="zh-TW" dirty="0">
                <a:solidFill>
                  <a:schemeClr val="bg1"/>
                </a:solidFill>
                <a:latin typeface="+mn-lt"/>
              </a:rPr>
              <a:t>Herpes zoster</a:t>
            </a:r>
          </a:p>
        </p:txBody>
      </p:sp>
      <p:pic>
        <p:nvPicPr>
          <p:cNvPr id="82950" name="Picture 6" descr="zoster1"/>
          <p:cNvPicPr>
            <a:picLocks noChangeAspect="1" noChangeArrowheads="1"/>
          </p:cNvPicPr>
          <p:nvPr>
            <p:custDataLst>
              <p:tags r:id="rId2"/>
            </p:custDataLst>
          </p:nvPr>
        </p:nvPicPr>
        <p:blipFill>
          <a:blip r:embed="rId6" cstate="print">
            <a:lum bright="12000" contrast="-12000"/>
            <a:extLst>
              <a:ext uri="{28A0092B-C50C-407E-A947-70E740481C1C}">
                <a14:useLocalDpi xmlns="" xmlns:a14="http://schemas.microsoft.com/office/drawing/2010/main" val="0"/>
              </a:ext>
            </a:extLst>
          </a:blip>
          <a:srcRect/>
          <a:stretch>
            <a:fillRect/>
          </a:stretch>
        </p:blipFill>
        <p:spPr bwMode="auto">
          <a:xfrm>
            <a:off x="1143000" y="2057400"/>
            <a:ext cx="3665538" cy="4022725"/>
          </a:xfrm>
          <a:prstGeom prst="rect">
            <a:avLst/>
          </a:prstGeom>
          <a:noFill/>
          <a:extLst>
            <a:ext uri="{909E8E84-426E-40DD-AFC4-6F175D3DCCD1}">
              <a14:hiddenFill xmlns="" xmlns:a14="http://schemas.microsoft.com/office/drawing/2010/main">
                <a:solidFill>
                  <a:srgbClr val="FFFFFF"/>
                </a:solidFill>
              </a14:hiddenFill>
            </a:ext>
          </a:extLst>
        </p:spPr>
      </p:pic>
      <p:pic>
        <p:nvPicPr>
          <p:cNvPr id="82951" name="Picture 7" descr="zoster2"/>
          <p:cNvPicPr>
            <a:picLocks noChangeAspect="1" noChangeArrowheads="1"/>
          </p:cNvPicPr>
          <p:nvPr>
            <p:custDataLst>
              <p:tags r:id="rId3"/>
            </p:custDataLst>
          </p:nvPr>
        </p:nvPicPr>
        <p:blipFill>
          <a:blip r:embed="rId7" cstate="print">
            <a:lum bright="18000"/>
            <a:extLst>
              <a:ext uri="{28A0092B-C50C-407E-A947-70E740481C1C}">
                <a14:useLocalDpi xmlns="" xmlns:a14="http://schemas.microsoft.com/office/drawing/2010/main" val="0"/>
              </a:ext>
            </a:extLst>
          </a:blip>
          <a:srcRect/>
          <a:stretch>
            <a:fillRect/>
          </a:stretch>
        </p:blipFill>
        <p:spPr bwMode="auto">
          <a:xfrm>
            <a:off x="4953000" y="2057400"/>
            <a:ext cx="3665538" cy="402272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23728" y="6226604"/>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395536" y="188640"/>
            <a:ext cx="8229600" cy="8382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天花   </a:t>
            </a:r>
            <a:r>
              <a:rPr lang="en-US" altLang="zh-TW" dirty="0" smtClean="0">
                <a:solidFill>
                  <a:schemeClr val="bg1"/>
                </a:solidFill>
                <a:latin typeface="+mn-lt"/>
              </a:rPr>
              <a:t>Smallpox</a:t>
            </a:r>
            <a:r>
              <a:rPr lang="en-US" altLang="zh-TW" dirty="0" smtClean="0">
                <a:solidFill>
                  <a:schemeClr val="bg1"/>
                </a:solidFill>
              </a:rPr>
              <a:t/>
            </a:r>
            <a:br>
              <a:rPr lang="en-US" altLang="zh-TW" dirty="0" smtClean="0">
                <a:solidFill>
                  <a:schemeClr val="bg1"/>
                </a:solidFill>
              </a:rPr>
            </a:br>
            <a:r>
              <a:rPr lang="zh-TW" altLang="en-US" sz="3200" dirty="0">
                <a:solidFill>
                  <a:schemeClr val="bg1"/>
                </a:solidFill>
              </a:rPr>
              <a:t>第一類法定</a:t>
            </a:r>
            <a:r>
              <a:rPr lang="zh-TW" altLang="en-US" sz="3200" dirty="0" smtClean="0">
                <a:solidFill>
                  <a:schemeClr val="bg1"/>
                </a:solidFill>
              </a:rPr>
              <a:t>傳染病，</a:t>
            </a:r>
            <a:r>
              <a:rPr lang="en-US" altLang="zh-TW" sz="3200" dirty="0" smtClean="0">
                <a:solidFill>
                  <a:schemeClr val="bg1"/>
                </a:solidFill>
                <a:latin typeface="+mn-lt"/>
              </a:rPr>
              <a:t>24</a:t>
            </a:r>
            <a:r>
              <a:rPr lang="zh-TW" altLang="en-US" sz="3200" dirty="0" smtClean="0">
                <a:solidFill>
                  <a:schemeClr val="bg1"/>
                </a:solidFill>
              </a:rPr>
              <a:t>小時內通報</a:t>
            </a:r>
            <a:endParaRPr lang="en-US" altLang="zh-TW" sz="3200" dirty="0">
              <a:solidFill>
                <a:schemeClr val="bg1"/>
              </a:solidFill>
            </a:endParaRPr>
          </a:p>
        </p:txBody>
      </p:sp>
      <p:sp>
        <p:nvSpPr>
          <p:cNvPr id="137219" name="Rectangle 3"/>
          <p:cNvSpPr>
            <a:spLocks noGrp="1" noChangeArrowheads="1"/>
          </p:cNvSpPr>
          <p:nvPr>
            <p:ph type="body" idx="1"/>
          </p:nvPr>
        </p:nvSpPr>
        <p:spPr>
          <a:xfrm>
            <a:off x="539552" y="1117984"/>
            <a:ext cx="7846640" cy="522156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spcAft>
                <a:spcPct val="10000"/>
              </a:spcAft>
            </a:pPr>
            <a:r>
              <a:rPr lang="zh-TW" altLang="en-US" sz="3200" dirty="0">
                <a:solidFill>
                  <a:schemeClr val="bg1"/>
                </a:solidFill>
              </a:rPr>
              <a:t>病原</a:t>
            </a:r>
            <a:r>
              <a:rPr lang="zh-TW" altLang="en-US" sz="3200" dirty="0" smtClean="0">
                <a:solidFill>
                  <a:schemeClr val="bg1"/>
                </a:solidFill>
              </a:rPr>
              <a:t>：</a:t>
            </a:r>
            <a:r>
              <a:rPr lang="en-US" altLang="zh-TW" sz="3200" dirty="0" smtClean="0">
                <a:solidFill>
                  <a:schemeClr val="bg1"/>
                </a:solidFill>
                <a:latin typeface="+mn-lt"/>
              </a:rPr>
              <a:t>DNA</a:t>
            </a:r>
            <a:r>
              <a:rPr lang="zh-TW" altLang="en-US" sz="3200" dirty="0" smtClean="0">
                <a:solidFill>
                  <a:schemeClr val="bg1"/>
                </a:solidFill>
              </a:rPr>
              <a:t>病毒 </a:t>
            </a:r>
            <a:endParaRPr lang="en-US" altLang="zh-TW" sz="3200" dirty="0" smtClean="0">
              <a:solidFill>
                <a:schemeClr val="bg1"/>
              </a:solidFill>
            </a:endParaRPr>
          </a:p>
          <a:p>
            <a:pPr lvl="1">
              <a:spcBef>
                <a:spcPct val="0"/>
              </a:spcBef>
              <a:spcAft>
                <a:spcPct val="10000"/>
              </a:spcAft>
            </a:pPr>
            <a:r>
              <a:rPr lang="zh-TW" altLang="en-US" sz="3200" dirty="0" smtClean="0">
                <a:solidFill>
                  <a:schemeClr val="bg1"/>
                </a:solidFill>
              </a:rPr>
              <a:t>屬於</a:t>
            </a:r>
            <a:r>
              <a:rPr lang="en-US" altLang="zh-TW" sz="3200" dirty="0" err="1" smtClean="0">
                <a:solidFill>
                  <a:schemeClr val="bg1"/>
                </a:solidFill>
                <a:latin typeface="+mn-lt"/>
              </a:rPr>
              <a:t>orthopoxvirus</a:t>
            </a:r>
            <a:endParaRPr lang="en-US" altLang="zh-TW" sz="3200" dirty="0">
              <a:solidFill>
                <a:schemeClr val="bg1"/>
              </a:solidFill>
              <a:latin typeface="+mn-lt"/>
            </a:endParaRPr>
          </a:p>
          <a:p>
            <a:pPr>
              <a:spcBef>
                <a:spcPct val="0"/>
              </a:spcBef>
              <a:spcAft>
                <a:spcPct val="10000"/>
              </a:spcAft>
            </a:pPr>
            <a:r>
              <a:rPr lang="zh-TW" altLang="en-US" sz="3200" dirty="0">
                <a:solidFill>
                  <a:schemeClr val="bg1"/>
                </a:solidFill>
              </a:rPr>
              <a:t>飛沫傳染</a:t>
            </a:r>
          </a:p>
          <a:p>
            <a:pPr>
              <a:spcBef>
                <a:spcPct val="0"/>
              </a:spcBef>
              <a:spcAft>
                <a:spcPct val="10000"/>
              </a:spcAft>
            </a:pPr>
            <a:r>
              <a:rPr lang="zh-TW" altLang="en-US" sz="3200" dirty="0">
                <a:solidFill>
                  <a:schemeClr val="bg1"/>
                </a:solidFill>
              </a:rPr>
              <a:t>潛伏期</a:t>
            </a:r>
            <a:r>
              <a:rPr lang="zh-TW" altLang="en-US" sz="3200" dirty="0" smtClean="0">
                <a:solidFill>
                  <a:schemeClr val="bg1"/>
                </a:solidFill>
              </a:rPr>
              <a:t>：</a:t>
            </a:r>
            <a:r>
              <a:rPr lang="en-US" altLang="zh-TW" sz="3200" dirty="0" smtClean="0">
                <a:solidFill>
                  <a:schemeClr val="bg1"/>
                </a:solidFill>
                <a:latin typeface="+mn-lt"/>
              </a:rPr>
              <a:t>7-17</a:t>
            </a:r>
            <a:r>
              <a:rPr lang="zh-TW" altLang="en-US" sz="3200" dirty="0" smtClean="0">
                <a:solidFill>
                  <a:schemeClr val="bg1"/>
                </a:solidFill>
              </a:rPr>
              <a:t>天</a:t>
            </a:r>
            <a:endParaRPr lang="zh-TW" altLang="en-US" sz="3200" dirty="0">
              <a:solidFill>
                <a:schemeClr val="bg1"/>
              </a:solidFill>
            </a:endParaRPr>
          </a:p>
          <a:p>
            <a:pPr>
              <a:spcBef>
                <a:spcPct val="0"/>
              </a:spcBef>
              <a:spcAft>
                <a:spcPct val="10000"/>
              </a:spcAft>
            </a:pPr>
            <a:r>
              <a:rPr lang="zh-TW" altLang="en-US" sz="3200" dirty="0">
                <a:solidFill>
                  <a:srgbClr val="FAFD00"/>
                </a:solidFill>
              </a:rPr>
              <a:t>特點：</a:t>
            </a:r>
          </a:p>
          <a:p>
            <a:pPr lvl="1">
              <a:spcBef>
                <a:spcPct val="0"/>
              </a:spcBef>
              <a:spcAft>
                <a:spcPct val="10000"/>
              </a:spcAft>
            </a:pPr>
            <a:r>
              <a:rPr lang="zh-TW" altLang="en-US" sz="3200" dirty="0" smtClean="0"/>
              <a:t>水泡丘疹</a:t>
            </a:r>
            <a:r>
              <a:rPr lang="zh-TW" altLang="en-US" sz="3200" b="1" dirty="0" smtClean="0">
                <a:solidFill>
                  <a:srgbClr val="FFFF00"/>
                </a:solidFill>
              </a:rPr>
              <a:t>離心式分布、向心式擴散</a:t>
            </a:r>
            <a:endParaRPr lang="en-US" altLang="zh-TW" sz="3200" b="1" dirty="0" smtClean="0">
              <a:solidFill>
                <a:srgbClr val="FFFF00"/>
              </a:solidFill>
            </a:endParaRPr>
          </a:p>
          <a:p>
            <a:pPr lvl="1">
              <a:spcBef>
                <a:spcPct val="0"/>
              </a:spcBef>
              <a:spcAft>
                <a:spcPct val="10000"/>
              </a:spcAft>
            </a:pPr>
            <a:r>
              <a:rPr lang="zh-TW" altLang="en-US" sz="3200" dirty="0" smtClean="0"/>
              <a:t>同一時間只有同一時期皮疹：丘疹、水泡、膿泡、結痂</a:t>
            </a:r>
            <a:endParaRPr lang="en-US" altLang="zh-TW" sz="3200" dirty="0" smtClean="0"/>
          </a:p>
          <a:p>
            <a:pPr>
              <a:spcBef>
                <a:spcPct val="0"/>
              </a:spcBef>
              <a:spcAft>
                <a:spcPct val="10000"/>
              </a:spcAft>
            </a:pPr>
            <a:r>
              <a:rPr lang="en-US" altLang="zh-TW" sz="3200" dirty="0" smtClean="0">
                <a:solidFill>
                  <a:schemeClr val="bg1"/>
                </a:solidFill>
                <a:latin typeface="+mn-lt"/>
              </a:rPr>
              <a:t>1977</a:t>
            </a:r>
            <a:r>
              <a:rPr lang="zh-TW" altLang="en-US" sz="3200" dirty="0" smtClean="0">
                <a:solidFill>
                  <a:schemeClr val="bg1"/>
                </a:solidFill>
              </a:rPr>
              <a:t>年全世界根除，部分專家擔心恐怖攻擊</a:t>
            </a:r>
            <a:endParaRPr lang="en-US" altLang="zh-TW" sz="3200" dirty="0">
              <a:solidFill>
                <a:schemeClr val="bg1"/>
              </a:solidFill>
            </a:endParaRPr>
          </a:p>
        </p:txBody>
      </p:sp>
      <p:sp>
        <p:nvSpPr>
          <p:cNvPr id="3" name="矩形 2"/>
          <p:cNvSpPr/>
          <p:nvPr/>
        </p:nvSpPr>
        <p:spPr>
          <a:xfrm>
            <a:off x="827584" y="6430689"/>
            <a:ext cx="4572000" cy="307777"/>
          </a:xfrm>
          <a:prstGeom prst="rect">
            <a:avLst/>
          </a:prstGeom>
        </p:spPr>
        <p:txBody>
          <a:bodyPr>
            <a:spAutoFit/>
          </a:bodyPr>
          <a:lstStyle/>
          <a:p>
            <a:r>
              <a:rPr lang="en-US" altLang="zh-TW" sz="1400" b="0" dirty="0" err="1">
                <a:solidFill>
                  <a:srgbClr val="7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Ferri's</a:t>
            </a:r>
            <a:r>
              <a:rPr lang="en-US" altLang="zh-TW" sz="1400" b="0" dirty="0">
                <a:solidFill>
                  <a:srgbClr val="7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Clinical Advisor 2015. </a:t>
            </a:r>
          </a:p>
        </p:txBody>
      </p:sp>
      <p:pic>
        <p:nvPicPr>
          <p:cNvPr id="5" name="圖片 4"/>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5724128" y="1144593"/>
            <a:ext cx="3019245" cy="2104845"/>
          </a:xfrm>
          <a:prstGeom prst="rect">
            <a:avLst/>
          </a:prstGeom>
        </p:spPr>
      </p:pic>
      <p:sp>
        <p:nvSpPr>
          <p:cNvPr id="6" name="文字方塊 5"/>
          <p:cNvSpPr txBox="1"/>
          <p:nvPr/>
        </p:nvSpPr>
        <p:spPr>
          <a:xfrm>
            <a:off x="5788718" y="3276047"/>
            <a:ext cx="2954655"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影像來源：美國疾病管制局</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4251907777"/>
      </p:ext>
    </p:extLst>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533400" y="228600"/>
            <a:ext cx="8172450" cy="614363"/>
          </a:xfrm>
        </p:spPr>
        <p:txBody>
          <a:bodyPr/>
          <a:lstStyle/>
          <a:p>
            <a:r>
              <a:rPr lang="zh-TW" altLang="en-US" dirty="0"/>
              <a:t>膿痂</a:t>
            </a:r>
            <a:r>
              <a:rPr lang="zh-TW" altLang="en-US" dirty="0" smtClean="0"/>
              <a:t>疹 </a:t>
            </a:r>
            <a:r>
              <a:rPr lang="en-US" altLang="zh-TW" dirty="0" smtClean="0">
                <a:solidFill>
                  <a:schemeClr val="bg1"/>
                </a:solidFill>
                <a:latin typeface="+mn-lt"/>
              </a:rPr>
              <a:t>Impetigo</a:t>
            </a:r>
            <a:endParaRPr lang="en-US" altLang="zh-TW" dirty="0">
              <a:solidFill>
                <a:schemeClr val="bg1"/>
              </a:solidFill>
              <a:latin typeface="+mn-lt"/>
            </a:endParaRPr>
          </a:p>
        </p:txBody>
      </p:sp>
      <p:pic>
        <p:nvPicPr>
          <p:cNvPr id="180227" name="Picture 3" descr="impetigo"/>
          <p:cNvPicPr>
            <a:picLocks noChangeAspect="1" noChangeArrowheads="1"/>
          </p:cNvPicPr>
          <p:nvPr>
            <p:custDataLst>
              <p:tags r:id="rId2"/>
            </p:custDataLst>
          </p:nvPr>
        </p:nvPicPr>
        <p:blipFill>
          <a:blip r:embed="rId5" cstate="print">
            <a:lum bright="6000"/>
            <a:extLst>
              <a:ext uri="{28A0092B-C50C-407E-A947-70E740481C1C}">
                <a14:useLocalDpi xmlns="" xmlns:a14="http://schemas.microsoft.com/office/drawing/2010/main" val="0"/>
              </a:ext>
            </a:extLst>
          </a:blip>
          <a:srcRect/>
          <a:stretch>
            <a:fillRect/>
          </a:stretch>
        </p:blipFill>
        <p:spPr bwMode="auto">
          <a:xfrm>
            <a:off x="968375" y="980728"/>
            <a:ext cx="7302500" cy="5257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123728" y="6226604"/>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339962352"/>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a:xfrm>
            <a:off x="827088" y="404813"/>
            <a:ext cx="7070725" cy="614362"/>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smtClean="0"/>
              <a:t>水痘  </a:t>
            </a:r>
            <a:r>
              <a:rPr lang="zh-TW" altLang="en-US" dirty="0" smtClean="0">
                <a:solidFill>
                  <a:schemeClr val="bg1"/>
                </a:solidFill>
              </a:rPr>
              <a:t>預防</a:t>
            </a:r>
            <a:r>
              <a:rPr lang="zh-TW" altLang="en-US" dirty="0">
                <a:solidFill>
                  <a:schemeClr val="bg1"/>
                </a:solidFill>
              </a:rPr>
              <a:t>與治療</a:t>
            </a:r>
          </a:p>
        </p:txBody>
      </p:sp>
      <p:sp>
        <p:nvSpPr>
          <p:cNvPr id="161795" name="Rectangle 3"/>
          <p:cNvSpPr>
            <a:spLocks noGrp="1" noChangeArrowheads="1"/>
          </p:cNvSpPr>
          <p:nvPr>
            <p:ph type="body" idx="1"/>
          </p:nvPr>
        </p:nvSpPr>
        <p:spPr>
          <a:xfrm>
            <a:off x="611560" y="1196752"/>
            <a:ext cx="8064500" cy="5184899"/>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spcAft>
                <a:spcPct val="5000"/>
              </a:spcAft>
            </a:pPr>
            <a:r>
              <a:rPr lang="zh-TW" altLang="en-US" sz="3200" dirty="0">
                <a:solidFill>
                  <a:srgbClr val="FAFD00"/>
                </a:solidFill>
              </a:rPr>
              <a:t>活性減毒疫苗</a:t>
            </a:r>
          </a:p>
          <a:p>
            <a:pPr>
              <a:spcBef>
                <a:spcPct val="0"/>
              </a:spcBef>
              <a:spcAft>
                <a:spcPct val="5000"/>
              </a:spcAft>
            </a:pPr>
            <a:r>
              <a:rPr lang="en-US" altLang="zh-TW" sz="3200" dirty="0">
                <a:solidFill>
                  <a:srgbClr val="FAFD00"/>
                </a:solidFill>
                <a:latin typeface="+mn-lt"/>
              </a:rPr>
              <a:t>Varicella-zoster immune </a:t>
            </a:r>
            <a:r>
              <a:rPr lang="en-US" altLang="zh-TW" sz="3200" dirty="0" smtClean="0">
                <a:solidFill>
                  <a:srgbClr val="FAFD00"/>
                </a:solidFill>
                <a:latin typeface="+mn-lt"/>
              </a:rPr>
              <a:t>globulin(VZIG</a:t>
            </a:r>
            <a:r>
              <a:rPr lang="en-US" altLang="zh-TW" sz="3200" dirty="0">
                <a:solidFill>
                  <a:srgbClr val="FAFD00"/>
                </a:solidFill>
                <a:latin typeface="+mn-lt"/>
              </a:rPr>
              <a:t>): </a:t>
            </a:r>
            <a:r>
              <a:rPr lang="zh-TW" altLang="zh-TW" sz="3200" dirty="0">
                <a:solidFill>
                  <a:schemeClr val="bg1"/>
                </a:solidFill>
              </a:rPr>
              <a:t>免疫不全兒童、孕婦、受到母親感染的</a:t>
            </a:r>
            <a:r>
              <a:rPr lang="zh-TW" altLang="zh-TW" sz="3200" dirty="0" smtClean="0">
                <a:solidFill>
                  <a:schemeClr val="bg1"/>
                </a:solidFill>
              </a:rPr>
              <a:t>新生兒</a:t>
            </a:r>
            <a:endParaRPr lang="zh-TW" altLang="zh-TW" sz="3200" dirty="0">
              <a:solidFill>
                <a:schemeClr val="bg1"/>
              </a:solidFill>
            </a:endParaRPr>
          </a:p>
          <a:p>
            <a:pPr>
              <a:spcBef>
                <a:spcPct val="0"/>
              </a:spcBef>
              <a:spcAft>
                <a:spcPct val="5000"/>
              </a:spcAft>
            </a:pPr>
            <a:r>
              <a:rPr lang="en-US" altLang="zh-TW" sz="3200" dirty="0">
                <a:solidFill>
                  <a:srgbClr val="FAFD00"/>
                </a:solidFill>
                <a:latin typeface="+mn-lt"/>
              </a:rPr>
              <a:t>Acyclovir:</a:t>
            </a:r>
            <a:r>
              <a:rPr lang="en-US" altLang="zh-TW" sz="3200" dirty="0">
                <a:solidFill>
                  <a:srgbClr val="FAFD00"/>
                </a:solidFill>
              </a:rPr>
              <a:t> </a:t>
            </a:r>
          </a:p>
          <a:p>
            <a:pPr lvl="1">
              <a:spcBef>
                <a:spcPct val="0"/>
              </a:spcBef>
              <a:spcAft>
                <a:spcPct val="5000"/>
              </a:spcAft>
            </a:pPr>
            <a:r>
              <a:rPr lang="zh-TW" altLang="zh-TW" sz="3200" dirty="0"/>
              <a:t>免疫不全病人：發作後</a:t>
            </a:r>
            <a:r>
              <a:rPr lang="en-US" altLang="zh-TW" sz="3200" dirty="0">
                <a:latin typeface="+mn-lt"/>
              </a:rPr>
              <a:t>3</a:t>
            </a:r>
            <a:r>
              <a:rPr lang="zh-TW" altLang="zh-TW" sz="3200" dirty="0"/>
              <a:t>天內給予</a:t>
            </a:r>
          </a:p>
          <a:p>
            <a:pPr lvl="1">
              <a:spcBef>
                <a:spcPct val="0"/>
              </a:spcBef>
              <a:spcAft>
                <a:spcPct val="5000"/>
              </a:spcAft>
            </a:pPr>
            <a:r>
              <a:rPr lang="zh-TW" altLang="zh-TW" sz="3200" dirty="0"/>
              <a:t>正常病人：發作後</a:t>
            </a:r>
            <a:r>
              <a:rPr lang="en-US" altLang="zh-TW" sz="3200" dirty="0">
                <a:latin typeface="+mn-lt"/>
              </a:rPr>
              <a:t>24</a:t>
            </a:r>
            <a:r>
              <a:rPr lang="zh-TW" altLang="en-US" sz="3200" dirty="0"/>
              <a:t>小時內給予</a:t>
            </a:r>
            <a:r>
              <a:rPr lang="zh-TW" altLang="en-US" sz="3200" dirty="0" smtClean="0"/>
              <a:t>有效</a:t>
            </a:r>
            <a:endParaRPr lang="en-US" altLang="zh-TW" sz="3200" dirty="0" smtClean="0"/>
          </a:p>
          <a:p>
            <a:pPr>
              <a:spcBef>
                <a:spcPct val="0"/>
              </a:spcBef>
              <a:spcAft>
                <a:spcPct val="5000"/>
              </a:spcAft>
            </a:pPr>
            <a:r>
              <a:rPr lang="zh-TW" altLang="zh-TW" sz="3200" dirty="0" smtClean="0">
                <a:solidFill>
                  <a:srgbClr val="FAFD00"/>
                </a:solidFill>
              </a:rPr>
              <a:t>隔離</a:t>
            </a:r>
            <a:r>
              <a:rPr lang="zh-TW" altLang="en-US" sz="3200" dirty="0" smtClean="0">
                <a:solidFill>
                  <a:srgbClr val="FAFD00"/>
                </a:solidFill>
              </a:rPr>
              <a:t>：住院時須住入負壓隔離病房，</a:t>
            </a:r>
            <a:r>
              <a:rPr lang="zh-TW" altLang="zh-TW" sz="3200" dirty="0" smtClean="0">
                <a:effectLst/>
              </a:rPr>
              <a:t>隔離</a:t>
            </a:r>
            <a:r>
              <a:rPr lang="zh-TW" altLang="zh-TW" sz="3200" dirty="0">
                <a:effectLst/>
              </a:rPr>
              <a:t>至少</a:t>
            </a:r>
            <a:r>
              <a:rPr lang="en-US" altLang="zh-TW" sz="3200" dirty="0">
                <a:effectLst/>
                <a:latin typeface="+mn-lt"/>
              </a:rPr>
              <a:t>5</a:t>
            </a:r>
            <a:r>
              <a:rPr lang="zh-TW" altLang="zh-TW" sz="3200" dirty="0">
                <a:effectLst/>
              </a:rPr>
              <a:t>天直至身上所有水泡均結痂為止，免疫不全病人需隔離</a:t>
            </a:r>
            <a:r>
              <a:rPr lang="zh-TW" altLang="zh-TW" sz="3200" dirty="0" smtClean="0">
                <a:effectLst/>
              </a:rPr>
              <a:t>至少</a:t>
            </a:r>
            <a:r>
              <a:rPr lang="en-US" altLang="zh-TW" sz="3200" dirty="0" smtClean="0">
                <a:effectLst/>
                <a:latin typeface="+mn-lt"/>
              </a:rPr>
              <a:t>1</a:t>
            </a:r>
            <a:r>
              <a:rPr lang="zh-TW" altLang="zh-TW" sz="3200" dirty="0" smtClean="0">
                <a:effectLst/>
              </a:rPr>
              <a:t>週</a:t>
            </a:r>
            <a:endParaRPr lang="zh-TW" altLang="zh-TW" sz="3200" dirty="0">
              <a:solidFill>
                <a:srgbClr val="FAFD00"/>
              </a:solidFill>
            </a:endParaRPr>
          </a:p>
          <a:p>
            <a:pPr>
              <a:spcBef>
                <a:spcPct val="0"/>
              </a:spcBef>
              <a:spcAft>
                <a:spcPct val="5000"/>
              </a:spcAft>
            </a:pPr>
            <a:endParaRPr lang="zh-TW" altLang="en-US" sz="3200" dirty="0"/>
          </a:p>
          <a:p>
            <a:pPr>
              <a:spcBef>
                <a:spcPct val="0"/>
              </a:spcBef>
              <a:spcAft>
                <a:spcPct val="5000"/>
              </a:spcAft>
            </a:pPr>
            <a:endParaRPr lang="en-US" altLang="zh-TW" sz="3200" dirty="0"/>
          </a:p>
        </p:txBody>
      </p:sp>
    </p:spTree>
    <p:custDataLst>
      <p:tags r:id="rId1"/>
    </p:custDataLst>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4"/>
          <p:cNvGraphicFramePr>
            <a:graphicFrameLocks noChangeAspect="1"/>
          </p:cNvGraphicFramePr>
          <p:nvPr>
            <p:extLst>
              <p:ext uri="{D42A27DB-BD31-4B8C-83A1-F6EECF244321}">
                <p14:modId xmlns="" xmlns:p14="http://schemas.microsoft.com/office/powerpoint/2010/main" val="2878956710"/>
              </p:ext>
            </p:extLst>
          </p:nvPr>
        </p:nvGraphicFramePr>
        <p:xfrm>
          <a:off x="539552" y="1605367"/>
          <a:ext cx="8491730" cy="4692932"/>
        </p:xfrm>
        <a:graphic>
          <a:graphicData uri="http://schemas.openxmlformats.org/drawingml/2006/chart">
            <c:chart xmlns:c="http://schemas.openxmlformats.org/drawingml/2006/chart" xmlns:r="http://schemas.openxmlformats.org/officeDocument/2006/relationships" r:id="rId4"/>
          </a:graphicData>
        </a:graphic>
      </p:graphicFrame>
      <p:sp>
        <p:nvSpPr>
          <p:cNvPr id="397320" name="Text Box 8"/>
          <p:cNvSpPr txBox="1">
            <a:spLocks noChangeArrowheads="1"/>
          </p:cNvSpPr>
          <p:nvPr/>
        </p:nvSpPr>
        <p:spPr bwMode="auto">
          <a:xfrm>
            <a:off x="7284243" y="3793596"/>
            <a:ext cx="608013"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dirty="0">
                <a:solidFill>
                  <a:schemeClr val="bg1"/>
                </a:solidFill>
                <a:effectLst>
                  <a:outerShdw blurRad="38100" dist="38100" dir="2700000" algn="tl">
                    <a:srgbClr val="000000"/>
                  </a:outerShdw>
                </a:effectLst>
                <a:latin typeface="Arial" panose="020B0604020202020204" pitchFamily="34" charset="0"/>
                <a:ea typeface="新細明體" panose="02020500000000000000" pitchFamily="18" charset="-120"/>
              </a:rPr>
              <a:t>NS</a:t>
            </a:r>
          </a:p>
        </p:txBody>
      </p:sp>
      <p:sp>
        <p:nvSpPr>
          <p:cNvPr id="11" name="矩形 10"/>
          <p:cNvSpPr/>
          <p:nvPr/>
        </p:nvSpPr>
        <p:spPr>
          <a:xfrm>
            <a:off x="881767" y="6457090"/>
            <a:ext cx="2492285" cy="307777"/>
          </a:xfrm>
          <a:prstGeom prst="rect">
            <a:avLst/>
          </a:prstGeom>
        </p:spPr>
        <p:txBody>
          <a:bodyPr wrap="none">
            <a:spAutoFit/>
          </a:bodyPr>
          <a:lstStyle/>
          <a:p>
            <a:pPr>
              <a:spcAft>
                <a:spcPts val="0"/>
              </a:spcAft>
            </a:pPr>
            <a:r>
              <a:rPr lang="en-US" altLang="zh-TW" sz="1400" b="0" kern="100" dirty="0">
                <a:solidFill>
                  <a:srgbClr val="66FF33"/>
                </a:solidFill>
                <a:effectLst>
                  <a:outerShdw blurRad="38100" dist="38100" dir="2700000" algn="tl">
                    <a:srgbClr val="000000">
                      <a:alpha val="43137"/>
                    </a:srgbClr>
                  </a:outerShdw>
                </a:effectLst>
                <a:latin typeface="+mn-lt"/>
                <a:ea typeface="新細明體" panose="02020500000000000000" pitchFamily="18" charset="-120"/>
                <a:cs typeface="Times New Roman" panose="02020603050405020304" pitchFamily="18" charset="0"/>
              </a:rPr>
              <a:t>ACIP. MMWR 2008;57:RR-5.</a:t>
            </a:r>
            <a:endParaRPr lang="zh-TW" altLang="zh-TW" sz="1400" b="0" kern="100" dirty="0">
              <a:solidFill>
                <a:srgbClr val="66FF33"/>
              </a:solidFill>
              <a:effectLst>
                <a:outerShdw blurRad="38100" dist="38100" dir="2700000" algn="tl">
                  <a:srgbClr val="000000">
                    <a:alpha val="43137"/>
                  </a:srgbClr>
                </a:outerShdw>
              </a:effectLst>
              <a:latin typeface="+mn-lt"/>
              <a:ea typeface="新細明體" panose="02020500000000000000" pitchFamily="18" charset="-120"/>
              <a:cs typeface="Times New Roman" panose="02020603050405020304" pitchFamily="18" charset="0"/>
            </a:endParaRPr>
          </a:p>
        </p:txBody>
      </p:sp>
      <p:sp>
        <p:nvSpPr>
          <p:cNvPr id="10" name="Rectangle 2"/>
          <p:cNvSpPr txBox="1">
            <a:spLocks noChangeArrowheads="1"/>
          </p:cNvSpPr>
          <p:nvPr/>
        </p:nvSpPr>
        <p:spPr bwMode="auto">
          <a:xfrm>
            <a:off x="400580" y="188640"/>
            <a:ext cx="8587111" cy="13567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sz="3200" dirty="0" smtClean="0">
                <a:latin typeface="+mj-ea"/>
              </a:rPr>
              <a:t>帶狀疱疹</a:t>
            </a:r>
            <a:r>
              <a:rPr lang="zh-TW" altLang="en-US" sz="3200" dirty="0" smtClean="0">
                <a:latin typeface="+mn-ea"/>
                <a:ea typeface="+mn-ea"/>
              </a:rPr>
              <a:t>疫苗</a:t>
            </a:r>
            <a:r>
              <a:rPr lang="en-US" altLang="zh-TW" sz="3200" dirty="0" smtClean="0">
                <a:latin typeface="+mn-lt"/>
              </a:rPr>
              <a:t>(</a:t>
            </a:r>
            <a:r>
              <a:rPr lang="en-US" altLang="zh-TW" sz="3200" dirty="0" err="1" smtClean="0">
                <a:latin typeface="+mn-lt"/>
              </a:rPr>
              <a:t>Zostavax</a:t>
            </a:r>
            <a:r>
              <a:rPr lang="en-US" altLang="zh-TW" sz="3200" dirty="0" smtClean="0">
                <a:latin typeface="+mn-lt"/>
              </a:rPr>
              <a:t>)</a:t>
            </a:r>
            <a:endParaRPr lang="en-US" altLang="zh-TW" sz="2400" b="0" dirty="0" smtClean="0">
              <a:solidFill>
                <a:schemeClr val="bg1"/>
              </a:solidFill>
              <a:latin typeface="+mn-lt"/>
            </a:endParaRPr>
          </a:p>
          <a:p>
            <a:r>
              <a:rPr lang="zh-TW" altLang="en-US" sz="2800" b="0" dirty="0" smtClean="0">
                <a:solidFill>
                  <a:schemeClr val="bg1"/>
                </a:solidFill>
                <a:latin typeface="+mj-ea"/>
              </a:rPr>
              <a:t>活性減毒疫苗，疫苗病毒量為水痘疫苗之</a:t>
            </a:r>
            <a:r>
              <a:rPr lang="en-US" altLang="zh-TW" sz="2800" b="0" dirty="0" smtClean="0">
                <a:solidFill>
                  <a:schemeClr val="bg1"/>
                </a:solidFill>
                <a:latin typeface="+mn-lt"/>
              </a:rPr>
              <a:t>14</a:t>
            </a:r>
            <a:r>
              <a:rPr lang="zh-TW" altLang="en-US" sz="2800" b="0" dirty="0" smtClean="0">
                <a:solidFill>
                  <a:schemeClr val="bg1"/>
                </a:solidFill>
                <a:latin typeface="+mj-ea"/>
              </a:rPr>
              <a:t>倍</a:t>
            </a:r>
            <a:endParaRPr lang="en-US" altLang="zh-TW" sz="2800" b="0" dirty="0" smtClean="0">
              <a:solidFill>
                <a:schemeClr val="bg1"/>
              </a:solidFill>
              <a:latin typeface="+mj-ea"/>
            </a:endParaRPr>
          </a:p>
          <a:p>
            <a:r>
              <a:rPr lang="en-US" altLang="zh-TW" sz="2800" b="0" dirty="0" smtClean="0">
                <a:solidFill>
                  <a:schemeClr val="bg1"/>
                </a:solidFill>
                <a:latin typeface="+mn-lt"/>
              </a:rPr>
              <a:t>50-79</a:t>
            </a:r>
            <a:r>
              <a:rPr lang="zh-TW" altLang="en-US" sz="2800" b="0" dirty="0" smtClean="0">
                <a:solidFill>
                  <a:schemeClr val="bg1"/>
                </a:solidFill>
                <a:latin typeface="+mj-ea"/>
              </a:rPr>
              <a:t>歲使用，</a:t>
            </a:r>
            <a:r>
              <a:rPr lang="zh-TW" altLang="en-US" sz="2800" b="0" dirty="0">
                <a:solidFill>
                  <a:schemeClr val="bg1"/>
                </a:solidFill>
                <a:latin typeface="+mj-ea"/>
              </a:rPr>
              <a:t>接種一劑</a:t>
            </a:r>
            <a:endParaRPr lang="en-US" altLang="zh-TW" sz="2800" dirty="0">
              <a:solidFill>
                <a:schemeClr val="bg1"/>
              </a:solidFill>
              <a:latin typeface="+mj-ea"/>
            </a:endParaRPr>
          </a:p>
        </p:txBody>
      </p:sp>
      <p:sp>
        <p:nvSpPr>
          <p:cNvPr id="13" name="PPTShape_0"/>
          <p:cNvSpPr txBox="1">
            <a:spLocks noChangeArrowheads="1"/>
          </p:cNvSpPr>
          <p:nvPr/>
        </p:nvSpPr>
        <p:spPr bwMode="auto">
          <a:xfrm>
            <a:off x="3893274" y="5920225"/>
            <a:ext cx="1620957"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2800" dirty="0" smtClean="0">
                <a:solidFill>
                  <a:srgbClr val="FFFF00"/>
                </a:solidFill>
                <a:effectLst>
                  <a:outerShdw blurRad="38100" dist="38100" dir="2700000" algn="tl">
                    <a:srgbClr val="000000">
                      <a:alpha val="43137"/>
                    </a:srgbClr>
                  </a:outerShdw>
                </a:effectLst>
                <a:latin typeface="+mn-ea"/>
                <a:ea typeface="+mn-ea"/>
              </a:rPr>
              <a:t>年齡</a:t>
            </a:r>
            <a:r>
              <a:rPr kumimoji="0" lang="en-US" altLang="zh-TW" sz="2800" dirty="0" smtClean="0">
                <a:solidFill>
                  <a:srgbClr val="FFFF00"/>
                </a:solidFill>
                <a:effectLst>
                  <a:outerShdw blurRad="38100" dist="38100" dir="2700000" algn="tl">
                    <a:srgbClr val="000000">
                      <a:alpha val="43137"/>
                    </a:srgbClr>
                  </a:outerShdw>
                </a:effectLst>
                <a:latin typeface="+mn-ea"/>
                <a:ea typeface="+mn-ea"/>
              </a:rPr>
              <a:t>(</a:t>
            </a:r>
            <a:r>
              <a:rPr kumimoji="0" lang="zh-TW" altLang="en-US" sz="2800" dirty="0" smtClean="0">
                <a:solidFill>
                  <a:srgbClr val="FFFF00"/>
                </a:solidFill>
                <a:effectLst>
                  <a:outerShdw blurRad="38100" dist="38100" dir="2700000" algn="tl">
                    <a:srgbClr val="000000">
                      <a:alpha val="43137"/>
                    </a:srgbClr>
                  </a:outerShdw>
                </a:effectLst>
                <a:latin typeface="+mn-ea"/>
                <a:ea typeface="+mn-ea"/>
              </a:rPr>
              <a:t>歲</a:t>
            </a:r>
            <a:r>
              <a:rPr kumimoji="0" lang="en-US" altLang="zh-TW" sz="2800" dirty="0" smtClean="0">
                <a:solidFill>
                  <a:srgbClr val="FFFF00"/>
                </a:solidFill>
                <a:effectLst>
                  <a:outerShdw blurRad="38100" dist="38100" dir="2700000" algn="tl">
                    <a:srgbClr val="000000">
                      <a:alpha val="43137"/>
                    </a:srgbClr>
                  </a:outerShdw>
                </a:effectLst>
                <a:latin typeface="+mn-ea"/>
                <a:ea typeface="+mn-ea"/>
              </a:rPr>
              <a:t>)</a:t>
            </a:r>
            <a:endParaRPr kumimoji="0" lang="zh-TW" altLang="en-US" sz="2800" dirty="0">
              <a:solidFill>
                <a:srgbClr val="FFFF00"/>
              </a:solidFill>
              <a:effectLst>
                <a:outerShdw blurRad="38100" dist="38100" dir="2700000" algn="tl">
                  <a:srgbClr val="000000">
                    <a:alpha val="43137"/>
                  </a:srgbClr>
                </a:outerShdw>
              </a:effectLst>
              <a:latin typeface="+mn-ea"/>
              <a:ea typeface="+mn-ea"/>
            </a:endParaRPr>
          </a:p>
        </p:txBody>
      </p:sp>
      <p:sp>
        <p:nvSpPr>
          <p:cNvPr id="12" name="文字方塊 11"/>
          <p:cNvSpPr txBox="1"/>
          <p:nvPr/>
        </p:nvSpPr>
        <p:spPr>
          <a:xfrm>
            <a:off x="456911" y="2636912"/>
            <a:ext cx="458780" cy="461665"/>
          </a:xfrm>
          <a:prstGeom prst="rect">
            <a:avLst/>
          </a:prstGeom>
          <a:noFill/>
        </p:spPr>
        <p:txBody>
          <a:bodyPr wrap="none" rtlCol="0">
            <a:spAutoFit/>
          </a:bodyPr>
          <a:lstStyle/>
          <a:p>
            <a:r>
              <a:rPr lang="en-US" altLang="zh-TW" dirty="0" smtClean="0">
                <a:solidFill>
                  <a:srgbClr val="FFFF00"/>
                </a:solidFill>
                <a:latin typeface="+mn-lt"/>
              </a:rPr>
              <a:t>%</a:t>
            </a:r>
            <a:endParaRPr lang="zh-TW" altLang="en-US" dirty="0">
              <a:solidFill>
                <a:srgbClr val="FFFF00"/>
              </a:solidFill>
              <a:latin typeface="+mn-lt"/>
            </a:endParaRPr>
          </a:p>
        </p:txBody>
      </p:sp>
      <p:sp>
        <p:nvSpPr>
          <p:cNvPr id="14" name="文字方塊 13"/>
          <p:cNvSpPr txBox="1"/>
          <p:nvPr/>
        </p:nvSpPr>
        <p:spPr>
          <a:xfrm>
            <a:off x="395536" y="3068960"/>
            <a:ext cx="543739" cy="523220"/>
          </a:xfrm>
          <a:prstGeom prst="rect">
            <a:avLst/>
          </a:prstGeom>
          <a:noFill/>
        </p:spPr>
        <p:txBody>
          <a:bodyPr wrap="none" rtlCol="0">
            <a:spAutoFit/>
          </a:bodyPr>
          <a:lstStyle/>
          <a:p>
            <a:r>
              <a:rPr lang="zh-TW" altLang="en-US" sz="2800" dirty="0" smtClean="0">
                <a:solidFill>
                  <a:srgbClr val="FFFF00"/>
                </a:solidFill>
                <a:effectLst>
                  <a:outerShdw blurRad="38100" dist="38100" dir="2700000" algn="tl">
                    <a:srgbClr val="000000">
                      <a:alpha val="43137"/>
                    </a:srgbClr>
                  </a:outerShdw>
                </a:effectLst>
                <a:latin typeface="+mn-ea"/>
                <a:ea typeface="+mn-ea"/>
              </a:rPr>
              <a:t>保</a:t>
            </a:r>
            <a:endParaRPr lang="zh-TW" altLang="en-US" sz="2800" dirty="0">
              <a:solidFill>
                <a:srgbClr val="FFFF00"/>
              </a:solidFill>
              <a:effectLst>
                <a:outerShdw blurRad="38100" dist="38100" dir="2700000" algn="tl">
                  <a:srgbClr val="000000">
                    <a:alpha val="43137"/>
                  </a:srgbClr>
                </a:outerShdw>
              </a:effectLst>
              <a:latin typeface="+mn-ea"/>
              <a:ea typeface="+mn-ea"/>
            </a:endParaRPr>
          </a:p>
        </p:txBody>
      </p:sp>
      <p:sp>
        <p:nvSpPr>
          <p:cNvPr id="15" name="文字方塊 14"/>
          <p:cNvSpPr txBox="1"/>
          <p:nvPr/>
        </p:nvSpPr>
        <p:spPr>
          <a:xfrm>
            <a:off x="395536" y="3477005"/>
            <a:ext cx="543739" cy="523220"/>
          </a:xfrm>
          <a:prstGeom prst="rect">
            <a:avLst/>
          </a:prstGeom>
          <a:noFill/>
        </p:spPr>
        <p:txBody>
          <a:bodyPr wrap="none" rtlCol="0">
            <a:spAutoFit/>
          </a:bodyPr>
          <a:lstStyle/>
          <a:p>
            <a:r>
              <a:rPr lang="zh-TW" altLang="en-US" sz="2800" dirty="0" smtClean="0">
                <a:solidFill>
                  <a:srgbClr val="FFFF00"/>
                </a:solidFill>
                <a:effectLst>
                  <a:outerShdw blurRad="38100" dist="38100" dir="2700000" algn="tl">
                    <a:srgbClr val="000000">
                      <a:alpha val="43137"/>
                    </a:srgbClr>
                  </a:outerShdw>
                </a:effectLst>
                <a:latin typeface="+mn-ea"/>
                <a:ea typeface="+mn-ea"/>
              </a:rPr>
              <a:t>護</a:t>
            </a:r>
            <a:endParaRPr lang="zh-TW" altLang="en-US" sz="2800" dirty="0">
              <a:solidFill>
                <a:srgbClr val="FFFF00"/>
              </a:solidFill>
              <a:effectLst>
                <a:outerShdw blurRad="38100" dist="38100" dir="2700000" algn="tl">
                  <a:srgbClr val="000000">
                    <a:alpha val="43137"/>
                  </a:srgbClr>
                </a:outerShdw>
              </a:effectLst>
              <a:latin typeface="+mn-ea"/>
              <a:ea typeface="+mn-ea"/>
            </a:endParaRPr>
          </a:p>
        </p:txBody>
      </p:sp>
      <p:sp>
        <p:nvSpPr>
          <p:cNvPr id="16" name="文字方塊 15"/>
          <p:cNvSpPr txBox="1"/>
          <p:nvPr/>
        </p:nvSpPr>
        <p:spPr>
          <a:xfrm>
            <a:off x="395536" y="3885050"/>
            <a:ext cx="543739" cy="523220"/>
          </a:xfrm>
          <a:prstGeom prst="rect">
            <a:avLst/>
          </a:prstGeom>
          <a:noFill/>
        </p:spPr>
        <p:txBody>
          <a:bodyPr wrap="none" rtlCol="0">
            <a:spAutoFit/>
          </a:bodyPr>
          <a:lstStyle/>
          <a:p>
            <a:r>
              <a:rPr lang="zh-TW" altLang="en-US" sz="2800" dirty="0" smtClean="0">
                <a:solidFill>
                  <a:srgbClr val="FFFF00"/>
                </a:solidFill>
                <a:effectLst>
                  <a:outerShdw blurRad="38100" dist="38100" dir="2700000" algn="tl">
                    <a:srgbClr val="000000">
                      <a:alpha val="43137"/>
                    </a:srgbClr>
                  </a:outerShdw>
                </a:effectLst>
                <a:latin typeface="+mn-ea"/>
                <a:ea typeface="+mn-ea"/>
              </a:rPr>
              <a:t>效</a:t>
            </a:r>
            <a:endParaRPr lang="zh-TW" altLang="en-US" sz="2800" dirty="0">
              <a:solidFill>
                <a:srgbClr val="FFFF00"/>
              </a:solidFill>
              <a:effectLst>
                <a:outerShdw blurRad="38100" dist="38100" dir="2700000" algn="tl">
                  <a:srgbClr val="000000">
                    <a:alpha val="43137"/>
                  </a:srgbClr>
                </a:outerShdw>
              </a:effectLst>
              <a:latin typeface="+mn-ea"/>
              <a:ea typeface="+mn-ea"/>
            </a:endParaRPr>
          </a:p>
        </p:txBody>
      </p:sp>
      <p:sp>
        <p:nvSpPr>
          <p:cNvPr id="17" name="文字方塊 16"/>
          <p:cNvSpPr txBox="1"/>
          <p:nvPr/>
        </p:nvSpPr>
        <p:spPr>
          <a:xfrm>
            <a:off x="395536" y="4293096"/>
            <a:ext cx="543739" cy="523220"/>
          </a:xfrm>
          <a:prstGeom prst="rect">
            <a:avLst/>
          </a:prstGeom>
          <a:noFill/>
        </p:spPr>
        <p:txBody>
          <a:bodyPr wrap="none" rtlCol="0">
            <a:spAutoFit/>
          </a:bodyPr>
          <a:lstStyle/>
          <a:p>
            <a:r>
              <a:rPr lang="zh-TW" altLang="en-US" sz="2800" dirty="0" smtClean="0">
                <a:solidFill>
                  <a:srgbClr val="FFFF00"/>
                </a:solidFill>
                <a:effectLst>
                  <a:outerShdw blurRad="38100" dist="38100" dir="2700000" algn="tl">
                    <a:srgbClr val="000000">
                      <a:alpha val="43137"/>
                    </a:srgbClr>
                  </a:outerShdw>
                </a:effectLst>
                <a:latin typeface="+mn-ea"/>
                <a:ea typeface="+mn-ea"/>
              </a:rPr>
              <a:t>益</a:t>
            </a:r>
            <a:endParaRPr lang="zh-TW" altLang="en-US" sz="2800" dirty="0">
              <a:solidFill>
                <a:srgbClr val="F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4027704075"/>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539750" y="260350"/>
            <a:ext cx="7345363" cy="111125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a:t>川崎</a:t>
            </a:r>
            <a:r>
              <a:rPr lang="zh-TW" altLang="en-US" sz="3600" dirty="0" smtClean="0"/>
              <a:t>病  </a:t>
            </a:r>
            <a:r>
              <a:rPr lang="en-US" altLang="zh-TW" sz="3200" dirty="0" smtClean="0">
                <a:solidFill>
                  <a:schemeClr val="bg1"/>
                </a:solidFill>
                <a:latin typeface="+mn-lt"/>
              </a:rPr>
              <a:t>Kawasaki disease</a:t>
            </a:r>
            <a:r>
              <a:rPr lang="en-US" altLang="zh-TW" sz="3200" dirty="0" smtClean="0">
                <a:solidFill>
                  <a:schemeClr val="bg1"/>
                </a:solidFill>
              </a:rPr>
              <a:t/>
            </a:r>
            <a:br>
              <a:rPr lang="en-US" altLang="zh-TW" sz="3200" dirty="0" smtClean="0">
                <a:solidFill>
                  <a:schemeClr val="bg1"/>
                </a:solidFill>
              </a:rPr>
            </a:br>
            <a:r>
              <a:rPr lang="en-US" altLang="zh-TW" sz="3200" dirty="0" smtClean="0">
                <a:solidFill>
                  <a:schemeClr val="bg1"/>
                </a:solidFill>
                <a:latin typeface="+mn-lt"/>
              </a:rPr>
              <a:t>7</a:t>
            </a:r>
            <a:r>
              <a:rPr lang="zh-TW" altLang="en-US" sz="3200" dirty="0" smtClean="0">
                <a:solidFill>
                  <a:schemeClr val="bg1"/>
                </a:solidFill>
              </a:rPr>
              <a:t>個</a:t>
            </a:r>
            <a:r>
              <a:rPr lang="zh-TW" altLang="en-US" sz="3200" dirty="0">
                <a:solidFill>
                  <a:schemeClr val="bg1"/>
                </a:solidFill>
              </a:rPr>
              <a:t>診斷條件之中符合</a:t>
            </a:r>
            <a:r>
              <a:rPr lang="zh-TW" altLang="en-US" sz="3200" dirty="0" smtClean="0">
                <a:solidFill>
                  <a:schemeClr val="bg1"/>
                </a:solidFill>
              </a:rPr>
              <a:t>至少</a:t>
            </a:r>
            <a:r>
              <a:rPr lang="en-US" altLang="zh-TW" sz="3200" dirty="0" smtClean="0">
                <a:solidFill>
                  <a:schemeClr val="bg1"/>
                </a:solidFill>
                <a:latin typeface="+mn-lt"/>
              </a:rPr>
              <a:t>5</a:t>
            </a:r>
            <a:r>
              <a:rPr lang="zh-TW" altLang="en-US" sz="3200" dirty="0" smtClean="0">
                <a:solidFill>
                  <a:schemeClr val="bg1"/>
                </a:solidFill>
              </a:rPr>
              <a:t>項</a:t>
            </a:r>
            <a:endParaRPr lang="en-US" altLang="zh-TW" sz="3200" dirty="0">
              <a:solidFill>
                <a:schemeClr val="bg1"/>
              </a:solidFill>
            </a:endParaRPr>
          </a:p>
        </p:txBody>
      </p:sp>
      <p:sp>
        <p:nvSpPr>
          <p:cNvPr id="66563" name="Rectangle 3"/>
          <p:cNvSpPr>
            <a:spLocks noGrp="1" noChangeArrowheads="1"/>
          </p:cNvSpPr>
          <p:nvPr>
            <p:ph type="body" idx="1"/>
          </p:nvPr>
        </p:nvSpPr>
        <p:spPr>
          <a:xfrm>
            <a:off x="556696" y="1513792"/>
            <a:ext cx="8197850" cy="4960937"/>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200" dirty="0" smtClean="0">
                <a:solidFill>
                  <a:schemeClr val="bg1"/>
                </a:solidFill>
              </a:rPr>
              <a:t>發燒</a:t>
            </a:r>
            <a:r>
              <a:rPr lang="en-US" altLang="zh-TW" sz="3200" dirty="0" smtClean="0">
                <a:solidFill>
                  <a:schemeClr val="bg1"/>
                </a:solidFill>
              </a:rPr>
              <a:t> </a:t>
            </a:r>
            <a:r>
              <a:rPr lang="en-US" altLang="zh-TW" sz="3200" dirty="0" smtClean="0">
                <a:solidFill>
                  <a:schemeClr val="bg1"/>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en-US" altLang="zh-TW" sz="3200" dirty="0" smtClean="0">
                <a:solidFill>
                  <a:schemeClr val="bg1"/>
                </a:solidFill>
              </a:rPr>
              <a:t> </a:t>
            </a:r>
            <a:r>
              <a:rPr lang="en-US" altLang="zh-TW" sz="3200" dirty="0" smtClean="0">
                <a:solidFill>
                  <a:schemeClr val="bg1"/>
                </a:solidFill>
                <a:latin typeface="+mn-lt"/>
              </a:rPr>
              <a:t>5</a:t>
            </a:r>
            <a:r>
              <a:rPr lang="zh-TW" altLang="en-US" sz="3200" dirty="0" smtClean="0">
                <a:solidFill>
                  <a:schemeClr val="bg1"/>
                </a:solidFill>
              </a:rPr>
              <a:t>天</a:t>
            </a:r>
            <a:endParaRPr lang="en-US" altLang="zh-TW" sz="3200" dirty="0">
              <a:solidFill>
                <a:schemeClr val="bg1"/>
              </a:solidFill>
            </a:endParaRPr>
          </a:p>
          <a:p>
            <a:r>
              <a:rPr lang="zh-TW" altLang="en-US" sz="3200" dirty="0" smtClean="0">
                <a:solidFill>
                  <a:schemeClr val="bg1"/>
                </a:solidFill>
              </a:rPr>
              <a:t>雙側非化膿性結膜炎</a:t>
            </a:r>
            <a:endParaRPr lang="en-US" altLang="zh-TW" sz="3200" dirty="0" smtClean="0">
              <a:solidFill>
                <a:schemeClr val="bg1"/>
              </a:solidFill>
            </a:endParaRPr>
          </a:p>
          <a:p>
            <a:r>
              <a:rPr lang="zh-TW" altLang="en-US" sz="3200" dirty="0" smtClean="0">
                <a:solidFill>
                  <a:schemeClr val="bg1"/>
                </a:solidFill>
              </a:rPr>
              <a:t>咽部發紅、嘴唇發紅乾裂、草莓舌</a:t>
            </a:r>
            <a:endParaRPr lang="en-US" altLang="zh-TW" sz="3200" dirty="0" smtClean="0">
              <a:solidFill>
                <a:schemeClr val="bg1"/>
              </a:solidFill>
            </a:endParaRPr>
          </a:p>
          <a:p>
            <a:r>
              <a:rPr lang="zh-TW" altLang="en-US" sz="3200" dirty="0" smtClean="0">
                <a:solidFill>
                  <a:schemeClr val="bg1"/>
                </a:solidFill>
              </a:rPr>
              <a:t>頸部淋巴腺腫大</a:t>
            </a:r>
            <a:endParaRPr lang="en-US" altLang="zh-TW" sz="3200" dirty="0" smtClean="0">
              <a:solidFill>
                <a:schemeClr val="bg1"/>
              </a:solidFill>
            </a:endParaRPr>
          </a:p>
          <a:p>
            <a:r>
              <a:rPr lang="zh-TW" altLang="en-US" sz="3200" dirty="0">
                <a:solidFill>
                  <a:schemeClr val="bg1"/>
                </a:solidFill>
              </a:rPr>
              <a:t>皮疹</a:t>
            </a:r>
            <a:r>
              <a:rPr lang="zh-TW" altLang="en-US" sz="3200" dirty="0" smtClean="0">
                <a:solidFill>
                  <a:schemeClr val="bg1"/>
                </a:solidFill>
              </a:rPr>
              <a:t>：非水泡多形性紅疹，包括卡介苗部位發紅、肛門周圍發紅與脫皮</a:t>
            </a:r>
            <a:endParaRPr lang="en-US" altLang="zh-TW" sz="3200" dirty="0" smtClean="0">
              <a:solidFill>
                <a:schemeClr val="bg1"/>
              </a:solidFill>
            </a:endParaRPr>
          </a:p>
          <a:p>
            <a:r>
              <a:rPr lang="zh-TW" altLang="en-US" sz="3200" dirty="0" smtClean="0">
                <a:solidFill>
                  <a:schemeClr val="bg1"/>
                </a:solidFill>
              </a:rPr>
              <a:t>手部與腳部發紅、硬性水腫</a:t>
            </a:r>
            <a:r>
              <a:rPr lang="en-US" altLang="zh-TW" sz="3200" dirty="0" smtClean="0">
                <a:solidFill>
                  <a:schemeClr val="bg1"/>
                </a:solidFill>
                <a:latin typeface="+mn-lt"/>
              </a:rPr>
              <a:t>(indurated edema)</a:t>
            </a:r>
            <a:r>
              <a:rPr lang="zh-TW" altLang="en-US" sz="3200" dirty="0" smtClean="0">
                <a:solidFill>
                  <a:schemeClr val="bg1"/>
                </a:solidFill>
              </a:rPr>
              <a:t>、脫皮</a:t>
            </a:r>
            <a:endParaRPr lang="en-US" altLang="zh-TW" sz="3200" dirty="0" smtClean="0">
              <a:solidFill>
                <a:schemeClr val="bg1"/>
              </a:solidFill>
            </a:endParaRPr>
          </a:p>
          <a:p>
            <a:r>
              <a:rPr lang="zh-TW" altLang="en-US" sz="3200" dirty="0" smtClean="0">
                <a:solidFill>
                  <a:schemeClr val="bg1"/>
                </a:solidFill>
              </a:rPr>
              <a:t>冠狀動脈變化</a:t>
            </a:r>
            <a:endParaRPr lang="en-US" altLang="zh-TW" sz="3200" dirty="0">
              <a:solidFill>
                <a:schemeClr val="bg1"/>
              </a:solidFill>
            </a:endParaRPr>
          </a:p>
        </p:txBody>
      </p:sp>
      <p:graphicFrame>
        <p:nvGraphicFramePr>
          <p:cNvPr id="66564" name="Object 4"/>
          <p:cNvGraphicFramePr>
            <a:graphicFrameLocks noChangeAspect="1"/>
          </p:cNvGraphicFramePr>
          <p:nvPr/>
        </p:nvGraphicFramePr>
        <p:xfrm>
          <a:off x="6443663" y="404813"/>
          <a:ext cx="1584325" cy="1539875"/>
        </p:xfrm>
        <a:graphic>
          <a:graphicData uri="http://schemas.openxmlformats.org/presentationml/2006/ole">
            <p:oleObj spid="_x0000_s66713" name="PhotoImpact" r:id="rId5" imgW="1352381" imgH="1314286" progId="">
              <p:embed/>
            </p:oleObj>
          </a:graphicData>
        </a:graphic>
      </p:graphicFrame>
      <p:sp>
        <p:nvSpPr>
          <p:cNvPr id="6" name="文字方塊 5"/>
          <p:cNvSpPr txBox="1"/>
          <p:nvPr/>
        </p:nvSpPr>
        <p:spPr>
          <a:xfrm>
            <a:off x="2233766" y="6453336"/>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2"/>
    </p:custDataLst>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971550" y="333375"/>
            <a:ext cx="7343775" cy="13716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川崎病</a:t>
            </a:r>
            <a:br>
              <a:rPr lang="zh-TW" altLang="en-US" dirty="0"/>
            </a:br>
            <a:r>
              <a:rPr lang="en-US" altLang="zh-TW" dirty="0">
                <a:solidFill>
                  <a:schemeClr val="bg1"/>
                </a:solidFill>
                <a:latin typeface="+mn-lt"/>
              </a:rPr>
              <a:t>Kawasaki disease</a:t>
            </a:r>
          </a:p>
        </p:txBody>
      </p:sp>
      <p:pic>
        <p:nvPicPr>
          <p:cNvPr id="84998" name="Picture 6" descr="mcls1-16"/>
          <p:cNvPicPr>
            <a:picLocks noChangeAspect="1" noChangeArrowheads="1"/>
          </p:cNvPicPr>
          <p:nvPr>
            <p:custDataLst>
              <p:tags r:id="rId2"/>
            </p:custDataLst>
          </p:nvPr>
        </p:nvPicPr>
        <p:blipFill>
          <a:blip r:embed="rId6" cstate="print">
            <a:lum bright="18000"/>
            <a:extLst>
              <a:ext uri="{28A0092B-C50C-407E-A947-70E740481C1C}">
                <a14:useLocalDpi xmlns="" xmlns:a14="http://schemas.microsoft.com/office/drawing/2010/main" val="0"/>
              </a:ext>
            </a:extLst>
          </a:blip>
          <a:srcRect/>
          <a:stretch>
            <a:fillRect/>
          </a:stretch>
        </p:blipFill>
        <p:spPr bwMode="auto">
          <a:xfrm>
            <a:off x="1066800" y="1828800"/>
            <a:ext cx="3725863" cy="3984625"/>
          </a:xfrm>
          <a:prstGeom prst="rect">
            <a:avLst/>
          </a:prstGeom>
          <a:noFill/>
          <a:extLst>
            <a:ext uri="{909E8E84-426E-40DD-AFC4-6F175D3DCCD1}">
              <a14:hiddenFill xmlns="" xmlns:a14="http://schemas.microsoft.com/office/drawing/2010/main">
                <a:solidFill>
                  <a:srgbClr val="FFFFFF"/>
                </a:solidFill>
              </a14:hiddenFill>
            </a:ext>
          </a:extLst>
        </p:spPr>
      </p:pic>
      <p:pic>
        <p:nvPicPr>
          <p:cNvPr id="84999" name="Picture 7" descr="mcls1_1"/>
          <p:cNvPicPr>
            <a:picLocks noChangeAspect="1" noChangeArrowheads="1"/>
          </p:cNvPicPr>
          <p:nvPr>
            <p:custDataLst>
              <p:tags r:id="rId3"/>
            </p:custDataLst>
          </p:nvPr>
        </p:nvPicPr>
        <p:blipFill>
          <a:blip r:embed="rId7" cstate="print">
            <a:lum bright="6000"/>
            <a:extLst>
              <a:ext uri="{28A0092B-C50C-407E-A947-70E740481C1C}">
                <a14:useLocalDpi xmlns="" xmlns:a14="http://schemas.microsoft.com/office/drawing/2010/main" val="0"/>
              </a:ext>
            </a:extLst>
          </a:blip>
          <a:srcRect/>
          <a:stretch>
            <a:fillRect/>
          </a:stretch>
        </p:blipFill>
        <p:spPr bwMode="auto">
          <a:xfrm>
            <a:off x="4876800" y="1828800"/>
            <a:ext cx="3725863" cy="398462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69249" y="6093296"/>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
        <p:nvSpPr>
          <p:cNvPr id="13" name="矩形 12"/>
          <p:cNvSpPr/>
          <p:nvPr/>
        </p:nvSpPr>
        <p:spPr bwMode="auto">
          <a:xfrm>
            <a:off x="2195736" y="3811979"/>
            <a:ext cx="1008112" cy="641268"/>
          </a:xfrm>
          <a:prstGeom prst="rect">
            <a:avLst/>
          </a:prstGeom>
          <a:solidFill>
            <a:schemeClr val="tx1"/>
          </a:solidFill>
          <a:ln w="12700" cap="flat" cmpd="sng" algn="ctr">
            <a:no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2400" b="1" i="0" u="none" strike="noStrike" cap="none" normalizeH="0" baseline="0" smtClean="0">
              <a:ln>
                <a:noFill/>
              </a:ln>
              <a:solidFill>
                <a:schemeClr val="tx1"/>
              </a:solidFill>
              <a:effectLst/>
              <a:latin typeface="Arial Black" panose="020B0A04020102020204" pitchFamily="34" charset="0"/>
              <a:ea typeface="新細明體" panose="02020500000000000000" pitchFamily="18" charset="-120"/>
            </a:endParaRPr>
          </a:p>
        </p:txBody>
      </p:sp>
    </p:spTree>
    <p:custDataLst>
      <p:tags r:id="rId1"/>
    </p:custDataLst>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1190625" y="76200"/>
            <a:ext cx="7343775" cy="13716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川崎病 </a:t>
            </a:r>
            <a:r>
              <a:rPr lang="en-US" altLang="zh-TW" dirty="0" smtClean="0">
                <a:solidFill>
                  <a:schemeClr val="bg1"/>
                </a:solidFill>
                <a:latin typeface="+mn-lt"/>
              </a:rPr>
              <a:t>Kawasaki disease</a:t>
            </a:r>
            <a:endParaRPr lang="en-US" altLang="zh-TW" dirty="0">
              <a:solidFill>
                <a:schemeClr val="bg1"/>
              </a:solidFill>
              <a:latin typeface="+mn-lt"/>
            </a:endParaRPr>
          </a:p>
        </p:txBody>
      </p:sp>
      <p:pic>
        <p:nvPicPr>
          <p:cNvPr id="86022" name="Picture 6" descr="mcls_2"/>
          <p:cNvPicPr>
            <a:picLocks noChangeAspect="1" noChangeArrowheads="1"/>
          </p:cNvPicPr>
          <p:nvPr>
            <p:custDataLst>
              <p:tags r:id="rId2"/>
            </p:custDataLst>
          </p:nvPr>
        </p:nvPicPr>
        <p:blipFill>
          <a:blip r:embed="rId6" cstate="print">
            <a:lum bright="18000" contrast="6000"/>
            <a:extLst>
              <a:ext uri="{28A0092B-C50C-407E-A947-70E740481C1C}">
                <a14:useLocalDpi xmlns="" xmlns:a14="http://schemas.microsoft.com/office/drawing/2010/main" val="0"/>
              </a:ext>
            </a:extLst>
          </a:blip>
          <a:srcRect/>
          <a:stretch>
            <a:fillRect/>
          </a:stretch>
        </p:blipFill>
        <p:spPr bwMode="auto">
          <a:xfrm>
            <a:off x="4953000" y="1371600"/>
            <a:ext cx="3292475" cy="4937125"/>
          </a:xfrm>
          <a:prstGeom prst="rect">
            <a:avLst/>
          </a:prstGeom>
          <a:noFill/>
          <a:extLst>
            <a:ext uri="{909E8E84-426E-40DD-AFC4-6F175D3DCCD1}">
              <a14:hiddenFill xmlns="" xmlns:a14="http://schemas.microsoft.com/office/drawing/2010/main">
                <a:solidFill>
                  <a:srgbClr val="FFFFFF"/>
                </a:solidFill>
              </a14:hiddenFill>
            </a:ext>
          </a:extLst>
        </p:spPr>
      </p:pic>
      <p:pic>
        <p:nvPicPr>
          <p:cNvPr id="86023" name="Picture 7" descr="mcls_3"/>
          <p:cNvPicPr>
            <a:picLocks noChangeAspect="1" noChangeArrowheads="1"/>
          </p:cNvPicPr>
          <p:nvPr>
            <p:custDataLst>
              <p:tags r:id="rId3"/>
            </p:custDataLst>
          </p:nvPr>
        </p:nvPicPr>
        <p:blipFill>
          <a:blip r:embed="rId7" cstate="print">
            <a:lum bright="6000"/>
            <a:extLst>
              <a:ext uri="{28A0092B-C50C-407E-A947-70E740481C1C}">
                <a14:useLocalDpi xmlns="" xmlns:a14="http://schemas.microsoft.com/office/drawing/2010/main" val="0"/>
              </a:ext>
            </a:extLst>
          </a:blip>
          <a:srcRect/>
          <a:stretch>
            <a:fillRect/>
          </a:stretch>
        </p:blipFill>
        <p:spPr bwMode="auto">
          <a:xfrm>
            <a:off x="1143000" y="1371600"/>
            <a:ext cx="3292475" cy="493712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50234"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1190625" y="76200"/>
            <a:ext cx="7343775" cy="13716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川崎病 </a:t>
            </a:r>
            <a:r>
              <a:rPr lang="en-US" altLang="zh-TW" dirty="0" smtClean="0">
                <a:solidFill>
                  <a:schemeClr val="bg1"/>
                </a:solidFill>
                <a:latin typeface="+mn-lt"/>
              </a:rPr>
              <a:t>Kawasaki disease</a:t>
            </a:r>
            <a:endParaRPr lang="en-US" altLang="zh-TW" dirty="0">
              <a:solidFill>
                <a:schemeClr val="bg1"/>
              </a:solidFill>
              <a:latin typeface="+mn-lt"/>
            </a:endParaRPr>
          </a:p>
        </p:txBody>
      </p:sp>
      <p:pic>
        <p:nvPicPr>
          <p:cNvPr id="87046" name="Picture 6" descr="bcg2"/>
          <p:cNvPicPr>
            <a:picLocks noChangeAspect="1" noChangeArrowheads="1"/>
          </p:cNvPicPr>
          <p:nvPr>
            <p:custDataLst>
              <p:tags r:id="rId2"/>
            </p:custDataLst>
          </p:nvPr>
        </p:nvPicPr>
        <p:blipFill>
          <a:blip r:embed="rId6" cstate="print">
            <a:extLst>
              <a:ext uri="{28A0092B-C50C-407E-A947-70E740481C1C}">
                <a14:useLocalDpi xmlns="" xmlns:a14="http://schemas.microsoft.com/office/drawing/2010/main" val="0"/>
              </a:ext>
            </a:extLst>
          </a:blip>
          <a:srcRect/>
          <a:stretch>
            <a:fillRect/>
          </a:stretch>
        </p:blipFill>
        <p:spPr bwMode="auto">
          <a:xfrm>
            <a:off x="4724400" y="1371600"/>
            <a:ext cx="3292475" cy="493712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pic>
        <p:nvPicPr>
          <p:cNvPr id="3" name="圖片 2"/>
          <p:cNvPicPr>
            <a:picLocks noChangeAspect="1"/>
          </p:cNvPicPr>
          <p:nvPr>
            <p:custDataLst>
              <p:tags r:id="rId3"/>
            </p:custDataLst>
          </p:nvPr>
        </p:nvPicPr>
        <p:blipFill>
          <a:blip r:embed="rId7" cstate="print">
            <a:extLst>
              <a:ext uri="{28A0092B-C50C-407E-A947-70E740481C1C}">
                <a14:useLocalDpi xmlns="" xmlns:a14="http://schemas.microsoft.com/office/drawing/2010/main" val="0"/>
              </a:ext>
            </a:extLst>
          </a:blip>
          <a:stretch>
            <a:fillRect/>
          </a:stretch>
        </p:blipFill>
        <p:spPr>
          <a:xfrm>
            <a:off x="1191677" y="1371600"/>
            <a:ext cx="3289300" cy="4927600"/>
          </a:xfrm>
          <a:prstGeom prst="rect">
            <a:avLst/>
          </a:prstGeom>
        </p:spPr>
      </p:pic>
    </p:spTree>
    <p:custDataLst>
      <p:tags r:id="rId1"/>
    </p:custDataLst>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187625" y="76200"/>
            <a:ext cx="7346776" cy="119256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川崎病 </a:t>
            </a:r>
            <a:r>
              <a:rPr lang="en-US" altLang="zh-TW" dirty="0" smtClean="0">
                <a:solidFill>
                  <a:schemeClr val="bg1"/>
                </a:solidFill>
                <a:latin typeface="+mn-lt"/>
              </a:rPr>
              <a:t>Kawasaki disease</a:t>
            </a:r>
            <a:endParaRPr lang="en-US" altLang="zh-TW" dirty="0">
              <a:solidFill>
                <a:schemeClr val="bg1"/>
              </a:solidFill>
              <a:latin typeface="+mn-lt"/>
            </a:endParaRPr>
          </a:p>
        </p:txBody>
      </p:sp>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611560" y="974725"/>
            <a:ext cx="8001000" cy="5334000"/>
          </a:xfrm>
          <a:prstGeom prst="rect">
            <a:avLst/>
          </a:prstGeom>
        </p:spPr>
      </p:pic>
    </p:spTree>
    <p:custDataLst>
      <p:tags r:id="rId1"/>
    </p:custDataLst>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1190625" y="76200"/>
            <a:ext cx="7343775" cy="13716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川崎病 </a:t>
            </a:r>
            <a:r>
              <a:rPr lang="en-US" altLang="zh-TW" dirty="0" smtClean="0">
                <a:solidFill>
                  <a:schemeClr val="bg1"/>
                </a:solidFill>
                <a:latin typeface="+mn-lt"/>
              </a:rPr>
              <a:t>Kawasaki disease</a:t>
            </a:r>
            <a:endParaRPr lang="en-US" altLang="zh-TW" dirty="0">
              <a:solidFill>
                <a:schemeClr val="bg1"/>
              </a:solidFill>
              <a:latin typeface="+mn-lt"/>
            </a:endParaRPr>
          </a:p>
        </p:txBody>
      </p:sp>
      <p:pic>
        <p:nvPicPr>
          <p:cNvPr id="89093" name="Picture 5" descr="mcls_palm"/>
          <p:cNvPicPr>
            <a:picLocks noChangeAspect="1" noChangeArrowheads="1"/>
          </p:cNvPicPr>
          <p:nvPr>
            <p:custDataLst>
              <p:tags r:id="rId2"/>
            </p:custDataLst>
          </p:nvPr>
        </p:nvPicPr>
        <p:blipFill>
          <a:blip r:embed="rId6" cstate="print">
            <a:lum bright="6000" contrast="6000"/>
            <a:extLst>
              <a:ext uri="{28A0092B-C50C-407E-A947-70E740481C1C}">
                <a14:useLocalDpi xmlns="" xmlns:a14="http://schemas.microsoft.com/office/drawing/2010/main" val="0"/>
              </a:ext>
            </a:extLst>
          </a:blip>
          <a:srcRect/>
          <a:stretch>
            <a:fillRect/>
          </a:stretch>
        </p:blipFill>
        <p:spPr bwMode="auto">
          <a:xfrm>
            <a:off x="1371600" y="1371600"/>
            <a:ext cx="3260725" cy="4892675"/>
          </a:xfrm>
          <a:prstGeom prst="rect">
            <a:avLst/>
          </a:prstGeom>
          <a:noFill/>
          <a:extLst>
            <a:ext uri="{909E8E84-426E-40DD-AFC4-6F175D3DCCD1}">
              <a14:hiddenFill xmlns="" xmlns:a14="http://schemas.microsoft.com/office/drawing/2010/main">
                <a:solidFill>
                  <a:srgbClr val="FFFFFF"/>
                </a:solidFill>
              </a14:hiddenFill>
            </a:ext>
          </a:extLst>
        </p:spPr>
      </p:pic>
      <p:pic>
        <p:nvPicPr>
          <p:cNvPr id="89094" name="Picture 6" descr="mcls1_2"/>
          <p:cNvPicPr>
            <a:picLocks noChangeAspect="1" noChangeArrowheads="1"/>
          </p:cNvPicPr>
          <p:nvPr>
            <p:custDataLst>
              <p:tags r:id="rId3"/>
            </p:custDataLst>
          </p:nvPr>
        </p:nvPicPr>
        <p:blipFill>
          <a:blip r:embed="rId7" cstate="print">
            <a:lum bright="6000"/>
            <a:extLst>
              <a:ext uri="{28A0092B-C50C-407E-A947-70E740481C1C}">
                <a14:useLocalDpi xmlns="" xmlns:a14="http://schemas.microsoft.com/office/drawing/2010/main" val="0"/>
              </a:ext>
            </a:extLst>
          </a:blip>
          <a:srcRect/>
          <a:stretch>
            <a:fillRect/>
          </a:stretch>
        </p:blipFill>
        <p:spPr bwMode="auto">
          <a:xfrm>
            <a:off x="4876800" y="1371600"/>
            <a:ext cx="3260725" cy="489267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190625" y="76200"/>
            <a:ext cx="7343775" cy="13716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川崎病 </a:t>
            </a:r>
            <a:r>
              <a:rPr lang="en-US" altLang="zh-TW" dirty="0" smtClean="0">
                <a:solidFill>
                  <a:schemeClr val="bg1"/>
                </a:solidFill>
                <a:latin typeface="+mn-lt"/>
              </a:rPr>
              <a:t>Kawasaki disease</a:t>
            </a:r>
            <a:endParaRPr lang="en-US" altLang="zh-TW" dirty="0">
              <a:solidFill>
                <a:schemeClr val="bg1"/>
              </a:solidFill>
              <a:latin typeface="+mn-lt"/>
            </a:endParaRPr>
          </a:p>
        </p:txBody>
      </p:sp>
      <p:pic>
        <p:nvPicPr>
          <p:cNvPr id="90117" name="Picture 5" descr="mcls1_3"/>
          <p:cNvPicPr>
            <a:picLocks noChangeAspect="1" noChangeArrowheads="1"/>
          </p:cNvPicPr>
          <p:nvPr>
            <p:custDataLst>
              <p:tags r:id="rId2"/>
            </p:custDataLst>
          </p:nvPr>
        </p:nvPicPr>
        <p:blipFill>
          <a:blip r:embed="rId6" cstate="print">
            <a:lum bright="6000"/>
            <a:extLst>
              <a:ext uri="{28A0092B-C50C-407E-A947-70E740481C1C}">
                <a14:useLocalDpi xmlns="" xmlns:a14="http://schemas.microsoft.com/office/drawing/2010/main" val="0"/>
              </a:ext>
            </a:extLst>
          </a:blip>
          <a:srcRect/>
          <a:stretch>
            <a:fillRect/>
          </a:stretch>
        </p:blipFill>
        <p:spPr bwMode="auto">
          <a:xfrm>
            <a:off x="1371600" y="1295400"/>
            <a:ext cx="3260725" cy="4892675"/>
          </a:xfrm>
          <a:prstGeom prst="rect">
            <a:avLst/>
          </a:prstGeom>
          <a:noFill/>
          <a:extLst>
            <a:ext uri="{909E8E84-426E-40DD-AFC4-6F175D3DCCD1}">
              <a14:hiddenFill xmlns="" xmlns:a14="http://schemas.microsoft.com/office/drawing/2010/main">
                <a:solidFill>
                  <a:srgbClr val="FFFFFF"/>
                </a:solidFill>
              </a14:hiddenFill>
            </a:ext>
          </a:extLst>
        </p:spPr>
      </p:pic>
      <p:pic>
        <p:nvPicPr>
          <p:cNvPr id="90118" name="Picture 6" descr="mcls1_4"/>
          <p:cNvPicPr>
            <a:picLocks noChangeAspect="1" noChangeArrowheads="1"/>
          </p:cNvPicPr>
          <p:nvPr>
            <p:custDataLst>
              <p:tags r:id="rId3"/>
            </p:custDataLst>
          </p:nvPr>
        </p:nvPicPr>
        <p:blipFill>
          <a:blip r:embed="rId7" cstate="print">
            <a:extLst>
              <a:ext uri="{28A0092B-C50C-407E-A947-70E740481C1C}">
                <a14:useLocalDpi xmlns="" xmlns:a14="http://schemas.microsoft.com/office/drawing/2010/main" val="0"/>
              </a:ext>
            </a:extLst>
          </a:blip>
          <a:srcRect/>
          <a:stretch>
            <a:fillRect/>
          </a:stretch>
        </p:blipFill>
        <p:spPr bwMode="auto">
          <a:xfrm>
            <a:off x="4953000" y="1371600"/>
            <a:ext cx="3260725" cy="489267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611188" y="333375"/>
            <a:ext cx="7218362" cy="791369"/>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4400" dirty="0"/>
              <a:t>川崎</a:t>
            </a:r>
            <a:r>
              <a:rPr lang="zh-TW" altLang="en-US" sz="4400" dirty="0" smtClean="0"/>
              <a:t>病  </a:t>
            </a:r>
            <a:r>
              <a:rPr lang="zh-TW" altLang="en-US" sz="4400" dirty="0" smtClean="0">
                <a:solidFill>
                  <a:schemeClr val="bg1"/>
                </a:solidFill>
              </a:rPr>
              <a:t>治療</a:t>
            </a:r>
            <a:endParaRPr lang="zh-TW" altLang="en-US" sz="4400" dirty="0">
              <a:solidFill>
                <a:schemeClr val="bg1"/>
              </a:solidFill>
            </a:endParaRPr>
          </a:p>
        </p:txBody>
      </p:sp>
      <p:sp>
        <p:nvSpPr>
          <p:cNvPr id="166915" name="Rectangle 3"/>
          <p:cNvSpPr>
            <a:spLocks noGrp="1" noChangeArrowheads="1"/>
          </p:cNvSpPr>
          <p:nvPr>
            <p:ph type="body" idx="1"/>
          </p:nvPr>
        </p:nvSpPr>
        <p:spPr>
          <a:xfrm>
            <a:off x="467544" y="1268760"/>
            <a:ext cx="8271644" cy="5313015"/>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5000"/>
              </a:spcBef>
              <a:spcAft>
                <a:spcPts val="600"/>
              </a:spcAft>
            </a:pPr>
            <a:r>
              <a:rPr lang="en-US" altLang="zh-TW" sz="3600" dirty="0">
                <a:solidFill>
                  <a:srgbClr val="FAFD00"/>
                </a:solidFill>
                <a:latin typeface="+mn-lt"/>
              </a:rPr>
              <a:t>Aspirin</a:t>
            </a:r>
          </a:p>
          <a:p>
            <a:pPr lvl="1">
              <a:spcBef>
                <a:spcPct val="5000"/>
              </a:spcBef>
              <a:spcAft>
                <a:spcPts val="600"/>
              </a:spcAft>
            </a:pPr>
            <a:r>
              <a:rPr lang="zh-TW" altLang="en-US" sz="3600" dirty="0" smtClean="0">
                <a:solidFill>
                  <a:srgbClr val="FAFD00"/>
                </a:solidFill>
              </a:rPr>
              <a:t>低劑量</a:t>
            </a:r>
            <a:r>
              <a:rPr lang="en-US" altLang="zh-TW" sz="3600" dirty="0" smtClean="0">
                <a:solidFill>
                  <a:srgbClr val="FAFD00"/>
                </a:solidFill>
                <a:latin typeface="+mn-lt"/>
              </a:rPr>
              <a:t>(</a:t>
            </a:r>
            <a:r>
              <a:rPr lang="en-US" altLang="zh-TW" sz="3600" dirty="0">
                <a:solidFill>
                  <a:srgbClr val="FAFD00"/>
                </a:solidFill>
                <a:latin typeface="+mn-lt"/>
              </a:rPr>
              <a:t>3-5 mg/kg/day</a:t>
            </a:r>
            <a:r>
              <a:rPr lang="en-US" altLang="zh-TW" sz="3600" dirty="0" smtClean="0">
                <a:solidFill>
                  <a:srgbClr val="FAFD00"/>
                </a:solidFill>
                <a:latin typeface="+mn-lt"/>
              </a:rPr>
              <a:t>)</a:t>
            </a:r>
            <a:r>
              <a:rPr lang="zh-TW" altLang="en-US" sz="3600" dirty="0" smtClean="0">
                <a:solidFill>
                  <a:srgbClr val="FAFD00"/>
                </a:solidFill>
              </a:rPr>
              <a:t>：</a:t>
            </a:r>
            <a:r>
              <a:rPr lang="zh-TW" altLang="en-US" sz="3600" dirty="0" smtClean="0"/>
              <a:t>抑制血小板功能，</a:t>
            </a:r>
            <a:r>
              <a:rPr lang="zh-TW" altLang="zh-TW" sz="3600" dirty="0" smtClean="0"/>
              <a:t>持續</a:t>
            </a:r>
            <a:r>
              <a:rPr lang="en-US" altLang="zh-TW" sz="3600" dirty="0">
                <a:latin typeface="+mn-lt"/>
              </a:rPr>
              <a:t>6-8</a:t>
            </a:r>
            <a:r>
              <a:rPr lang="zh-TW" altLang="zh-TW" sz="3600" dirty="0"/>
              <a:t>週，或直到冠狀動脈回復正常為止</a:t>
            </a:r>
            <a:endParaRPr lang="zh-TW" altLang="en-US" sz="3600" dirty="0"/>
          </a:p>
          <a:p>
            <a:pPr>
              <a:spcBef>
                <a:spcPct val="5000"/>
              </a:spcBef>
              <a:spcAft>
                <a:spcPts val="600"/>
              </a:spcAft>
            </a:pPr>
            <a:r>
              <a:rPr lang="zh-TW" altLang="en-US" sz="3600" dirty="0" smtClean="0">
                <a:solidFill>
                  <a:srgbClr val="FAFD00"/>
                </a:solidFill>
              </a:rPr>
              <a:t>靜脈注射免疫球蛋白</a:t>
            </a:r>
            <a:r>
              <a:rPr lang="en-US" altLang="zh-TW" sz="3600" dirty="0" smtClean="0">
                <a:solidFill>
                  <a:srgbClr val="FAFD00"/>
                </a:solidFill>
                <a:latin typeface="+mn-lt"/>
              </a:rPr>
              <a:t>(intravenous immunoglobulin)</a:t>
            </a:r>
            <a:r>
              <a:rPr lang="zh-TW" altLang="en-US" sz="3600" dirty="0" smtClean="0">
                <a:solidFill>
                  <a:srgbClr val="FAFD00"/>
                </a:solidFill>
              </a:rPr>
              <a:t>：</a:t>
            </a:r>
            <a:endParaRPr lang="en-US" altLang="zh-TW" sz="3600" dirty="0"/>
          </a:p>
          <a:p>
            <a:pPr lvl="1">
              <a:spcBef>
                <a:spcPct val="5000"/>
              </a:spcBef>
              <a:spcAft>
                <a:spcPts val="600"/>
              </a:spcAft>
            </a:pPr>
            <a:r>
              <a:rPr lang="en-US" altLang="zh-TW" sz="3600" dirty="0">
                <a:latin typeface="+mn-lt"/>
              </a:rPr>
              <a:t>1 gm/kg/day X 2 days</a:t>
            </a:r>
          </a:p>
          <a:p>
            <a:pPr lvl="1">
              <a:spcBef>
                <a:spcPct val="5000"/>
              </a:spcBef>
              <a:spcAft>
                <a:spcPts val="600"/>
              </a:spcAft>
            </a:pPr>
            <a:r>
              <a:rPr lang="zh-TW" altLang="en-US" sz="3600" dirty="0"/>
              <a:t>發病之內</a:t>
            </a:r>
            <a:r>
              <a:rPr lang="en-US" altLang="zh-TW" sz="3600" dirty="0">
                <a:latin typeface="+mn-lt"/>
              </a:rPr>
              <a:t>10</a:t>
            </a:r>
            <a:r>
              <a:rPr lang="zh-TW" altLang="en-US" sz="3600" dirty="0"/>
              <a:t>天給予比較有效</a:t>
            </a:r>
          </a:p>
        </p:txBody>
      </p:sp>
    </p:spTree>
    <p:custDataLst>
      <p:tags r:id="rId1"/>
    </p:custDataLst>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684213" y="260350"/>
            <a:ext cx="7145337" cy="720378"/>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dirty="0" smtClean="0"/>
              <a:t>猩紅熱   </a:t>
            </a:r>
            <a:r>
              <a:rPr lang="en-US" altLang="zh-TW" sz="3600" dirty="0" smtClean="0">
                <a:solidFill>
                  <a:schemeClr val="bg1"/>
                </a:solidFill>
                <a:latin typeface="+mn-lt"/>
              </a:rPr>
              <a:t>Scarlet </a:t>
            </a:r>
            <a:r>
              <a:rPr lang="en-US" altLang="zh-TW" sz="3600" dirty="0">
                <a:solidFill>
                  <a:schemeClr val="bg1"/>
                </a:solidFill>
                <a:latin typeface="+mn-lt"/>
              </a:rPr>
              <a:t>fever</a:t>
            </a:r>
          </a:p>
        </p:txBody>
      </p:sp>
      <p:sp>
        <p:nvSpPr>
          <p:cNvPr id="167939" name="Rectangle 3"/>
          <p:cNvSpPr>
            <a:spLocks noGrp="1" noChangeArrowheads="1"/>
          </p:cNvSpPr>
          <p:nvPr>
            <p:ph type="body" idx="1"/>
          </p:nvPr>
        </p:nvSpPr>
        <p:spPr>
          <a:xfrm>
            <a:off x="539552" y="1124744"/>
            <a:ext cx="8358957" cy="5348635"/>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ts val="0"/>
              </a:spcBef>
              <a:spcAft>
                <a:spcPts val="300"/>
              </a:spcAft>
            </a:pPr>
            <a:r>
              <a:rPr lang="zh-TW" altLang="en-US" sz="3200" dirty="0" smtClean="0">
                <a:solidFill>
                  <a:srgbClr val="FAFD00"/>
                </a:solidFill>
                <a:effectLst>
                  <a:outerShdw blurRad="38100" dist="38100" dir="2700000" algn="tl">
                    <a:srgbClr val="000000">
                      <a:alpha val="43137"/>
                    </a:srgbClr>
                  </a:outerShdw>
                </a:effectLst>
              </a:rPr>
              <a:t>會分泌外毒素的</a:t>
            </a:r>
            <a:r>
              <a:rPr lang="en-US" altLang="zh-TW" sz="3200" dirty="0" smtClean="0">
                <a:solidFill>
                  <a:srgbClr val="FAFD00"/>
                </a:solidFill>
                <a:effectLst>
                  <a:outerShdw blurRad="38100" dist="38100" dir="2700000" algn="tl">
                    <a:srgbClr val="000000">
                      <a:alpha val="43137"/>
                    </a:srgbClr>
                  </a:outerShdw>
                </a:effectLst>
                <a:latin typeface="+mn-lt"/>
              </a:rPr>
              <a:t>A</a:t>
            </a:r>
            <a:r>
              <a:rPr lang="zh-TW" altLang="en-US" sz="3200" dirty="0" smtClean="0">
                <a:solidFill>
                  <a:srgbClr val="FAFD00"/>
                </a:solidFill>
                <a:effectLst>
                  <a:outerShdw blurRad="38100" dist="38100" dir="2700000" algn="tl">
                    <a:srgbClr val="000000">
                      <a:alpha val="43137"/>
                    </a:srgbClr>
                  </a:outerShdw>
                </a:effectLst>
              </a:rPr>
              <a:t>群鏈球菌感染</a:t>
            </a:r>
            <a:endParaRPr lang="en-US" altLang="zh-TW" sz="3200" dirty="0" smtClean="0">
              <a:solidFill>
                <a:srgbClr val="FAFD00"/>
              </a:solidFill>
              <a:effectLst>
                <a:outerShdw blurRad="38100" dist="38100" dir="2700000" algn="tl">
                  <a:srgbClr val="000000">
                    <a:alpha val="43137"/>
                  </a:srgbClr>
                </a:outerShdw>
              </a:effectLst>
            </a:endParaRPr>
          </a:p>
          <a:p>
            <a:pPr>
              <a:spcBef>
                <a:spcPts val="0"/>
              </a:spcBef>
              <a:spcAft>
                <a:spcPts val="300"/>
              </a:spcAft>
            </a:pPr>
            <a:r>
              <a:rPr lang="zh-TW" altLang="en-US" sz="3200" dirty="0" smtClean="0">
                <a:solidFill>
                  <a:schemeClr val="bg1"/>
                </a:solidFill>
                <a:effectLst>
                  <a:outerShdw blurRad="38100" dist="38100" dir="2700000" algn="tl">
                    <a:srgbClr val="000000">
                      <a:alpha val="43137"/>
                    </a:srgbClr>
                  </a:outerShdw>
                </a:effectLst>
              </a:rPr>
              <a:t>潛伏期：</a:t>
            </a:r>
            <a:r>
              <a:rPr lang="en-US" altLang="zh-TW" sz="3200" dirty="0" smtClean="0">
                <a:solidFill>
                  <a:schemeClr val="bg1"/>
                </a:solidFill>
                <a:effectLst>
                  <a:outerShdw blurRad="38100" dist="38100" dir="2700000" algn="tl">
                    <a:srgbClr val="000000">
                      <a:alpha val="43137"/>
                    </a:srgbClr>
                  </a:outerShdw>
                </a:effectLst>
                <a:latin typeface="+mn-lt"/>
              </a:rPr>
              <a:t>1-7</a:t>
            </a:r>
            <a:r>
              <a:rPr lang="zh-TW" altLang="en-US" sz="3200" dirty="0">
                <a:solidFill>
                  <a:schemeClr val="bg1"/>
                </a:solidFill>
                <a:effectLst>
                  <a:outerShdw blurRad="38100" dist="38100" dir="2700000" algn="tl">
                    <a:srgbClr val="000000">
                      <a:alpha val="43137"/>
                    </a:srgbClr>
                  </a:outerShdw>
                </a:effectLst>
              </a:rPr>
              <a:t>天</a:t>
            </a:r>
          </a:p>
          <a:p>
            <a:pPr>
              <a:spcBef>
                <a:spcPts val="0"/>
              </a:spcBef>
              <a:spcAft>
                <a:spcPts val="300"/>
              </a:spcAft>
            </a:pPr>
            <a:r>
              <a:rPr lang="zh-TW" altLang="en-US" sz="3200" dirty="0">
                <a:solidFill>
                  <a:srgbClr val="FAFD00"/>
                </a:solidFill>
                <a:effectLst>
                  <a:outerShdw blurRad="38100" dist="38100" dir="2700000" algn="tl">
                    <a:srgbClr val="000000">
                      <a:alpha val="43137"/>
                    </a:srgbClr>
                  </a:outerShdw>
                </a:effectLst>
              </a:rPr>
              <a:t>臨床</a:t>
            </a:r>
            <a:r>
              <a:rPr lang="zh-TW" altLang="en-US" sz="3200" dirty="0" smtClean="0">
                <a:solidFill>
                  <a:srgbClr val="FAFD00"/>
                </a:solidFill>
                <a:effectLst>
                  <a:outerShdw blurRad="38100" dist="38100" dir="2700000" algn="tl">
                    <a:srgbClr val="000000">
                      <a:alpha val="43137"/>
                    </a:srgbClr>
                  </a:outerShdw>
                </a:effectLst>
              </a:rPr>
              <a:t>表現：</a:t>
            </a:r>
            <a:r>
              <a:rPr lang="zh-TW" altLang="en-US" sz="3200" dirty="0" smtClean="0">
                <a:solidFill>
                  <a:schemeClr val="bg1"/>
                </a:solidFill>
                <a:effectLst>
                  <a:outerShdw blurRad="38100" dist="38100" dir="2700000" algn="tl">
                    <a:srgbClr val="000000">
                      <a:alpha val="43137"/>
                    </a:srgbClr>
                  </a:outerShdw>
                </a:effectLst>
              </a:rPr>
              <a:t>所有</a:t>
            </a:r>
            <a:r>
              <a:rPr lang="zh-TW" altLang="en-US" sz="3200" dirty="0">
                <a:solidFill>
                  <a:schemeClr val="bg1"/>
                </a:solidFill>
                <a:effectLst>
                  <a:outerShdw blurRad="38100" dist="38100" dir="2700000" algn="tl">
                    <a:srgbClr val="000000">
                      <a:alpha val="43137"/>
                    </a:srgbClr>
                  </a:outerShdw>
                </a:effectLst>
              </a:rPr>
              <a:t>川崎病的表現都可能出現</a:t>
            </a:r>
          </a:p>
          <a:p>
            <a:pPr lvl="1">
              <a:spcBef>
                <a:spcPts val="0"/>
              </a:spcBef>
              <a:spcAft>
                <a:spcPts val="300"/>
              </a:spcAft>
            </a:pPr>
            <a:r>
              <a:rPr lang="zh-TW" altLang="en-US" sz="3200" dirty="0">
                <a:effectLst>
                  <a:outerShdw blurRad="38100" dist="38100" dir="2700000" algn="tl">
                    <a:srgbClr val="000000">
                      <a:alpha val="43137"/>
                    </a:srgbClr>
                  </a:outerShdw>
                </a:effectLst>
              </a:rPr>
              <a:t>疹子較細像砂紙一樣，有皮膚泛紅</a:t>
            </a:r>
            <a:r>
              <a:rPr lang="zh-TW" altLang="en-US" sz="3200" dirty="0" smtClean="0">
                <a:effectLst>
                  <a:outerShdw blurRad="38100" dist="38100" dir="2700000" algn="tl">
                    <a:srgbClr val="000000">
                      <a:alpha val="43137"/>
                    </a:srgbClr>
                  </a:outerShdw>
                </a:effectLst>
              </a:rPr>
              <a:t>現象</a:t>
            </a:r>
            <a:r>
              <a:rPr lang="en-US" altLang="zh-TW" sz="3200" dirty="0" smtClean="0">
                <a:effectLst>
                  <a:outerShdw blurRad="38100" dist="38100" dir="2700000" algn="tl">
                    <a:srgbClr val="000000">
                      <a:alpha val="43137"/>
                    </a:srgbClr>
                  </a:outerShdw>
                </a:effectLst>
                <a:latin typeface="+mn-lt"/>
              </a:rPr>
              <a:t>(</a:t>
            </a:r>
            <a:r>
              <a:rPr lang="en-US" altLang="zh-TW" sz="3200" dirty="0" err="1">
                <a:effectLst>
                  <a:outerShdw blurRad="38100" dist="38100" dir="2700000" algn="tl">
                    <a:srgbClr val="000000">
                      <a:alpha val="43137"/>
                    </a:srgbClr>
                  </a:outerShdw>
                </a:effectLst>
                <a:latin typeface="+mn-lt"/>
              </a:rPr>
              <a:t>erythrodermia</a:t>
            </a:r>
            <a:r>
              <a:rPr lang="en-US" altLang="zh-TW" sz="3200" dirty="0">
                <a:effectLst>
                  <a:outerShdw blurRad="38100" dist="38100" dir="2700000" algn="tl">
                    <a:srgbClr val="000000">
                      <a:alpha val="43137"/>
                    </a:srgbClr>
                  </a:outerShdw>
                </a:effectLst>
                <a:latin typeface="+mn-lt"/>
              </a:rPr>
              <a:t>)</a:t>
            </a:r>
          </a:p>
          <a:p>
            <a:pPr lvl="1">
              <a:spcBef>
                <a:spcPts val="0"/>
              </a:spcBef>
              <a:spcAft>
                <a:spcPts val="300"/>
              </a:spcAft>
            </a:pPr>
            <a:r>
              <a:rPr lang="zh-TW" altLang="en-US" sz="3200" dirty="0">
                <a:effectLst>
                  <a:outerShdw blurRad="38100" dist="38100" dir="2700000" algn="tl">
                    <a:srgbClr val="000000">
                      <a:alpha val="43137"/>
                    </a:srgbClr>
                  </a:outerShdw>
                </a:effectLst>
              </a:rPr>
              <a:t>粟粒狀</a:t>
            </a:r>
            <a:r>
              <a:rPr lang="zh-TW" altLang="en-US" sz="3200" dirty="0" smtClean="0">
                <a:effectLst>
                  <a:outerShdw blurRad="38100" dist="38100" dir="2700000" algn="tl">
                    <a:srgbClr val="000000">
                      <a:alpha val="43137"/>
                    </a:srgbClr>
                  </a:outerShdw>
                </a:effectLst>
              </a:rPr>
              <a:t>痱子</a:t>
            </a:r>
            <a:r>
              <a:rPr lang="en-US" altLang="zh-TW" sz="3200" dirty="0" smtClean="0">
                <a:effectLst>
                  <a:outerShdw blurRad="38100" dist="38100" dir="2700000" algn="tl">
                    <a:srgbClr val="000000">
                      <a:alpha val="43137"/>
                    </a:srgbClr>
                  </a:outerShdw>
                </a:effectLst>
                <a:latin typeface="+mn-lt"/>
              </a:rPr>
              <a:t>(</a:t>
            </a:r>
            <a:r>
              <a:rPr lang="en-US" altLang="zh-TW" sz="3200" dirty="0" err="1">
                <a:effectLst>
                  <a:outerShdw blurRad="38100" dist="38100" dir="2700000" algn="tl">
                    <a:srgbClr val="000000">
                      <a:alpha val="43137"/>
                    </a:srgbClr>
                  </a:outerShdw>
                </a:effectLst>
                <a:latin typeface="+mn-lt"/>
              </a:rPr>
              <a:t>miliary</a:t>
            </a:r>
            <a:r>
              <a:rPr lang="en-US" altLang="zh-TW" sz="3200" dirty="0">
                <a:effectLst>
                  <a:outerShdw blurRad="38100" dist="38100" dir="2700000" algn="tl">
                    <a:srgbClr val="000000">
                      <a:alpha val="43137"/>
                    </a:srgbClr>
                  </a:outerShdw>
                </a:effectLst>
                <a:latin typeface="+mn-lt"/>
              </a:rPr>
              <a:t> </a:t>
            </a:r>
            <a:r>
              <a:rPr lang="en-US" altLang="zh-TW" sz="3200" dirty="0" err="1">
                <a:effectLst>
                  <a:outerShdw blurRad="38100" dist="38100" dir="2700000" algn="tl">
                    <a:srgbClr val="000000">
                      <a:alpha val="43137"/>
                    </a:srgbClr>
                  </a:outerShdw>
                </a:effectLst>
                <a:latin typeface="+mn-lt"/>
              </a:rPr>
              <a:t>sudamina</a:t>
            </a:r>
            <a:r>
              <a:rPr lang="en-US" altLang="zh-TW" sz="3200" dirty="0">
                <a:effectLst>
                  <a:outerShdw blurRad="38100" dist="38100" dir="2700000" algn="tl">
                    <a:srgbClr val="000000">
                      <a:alpha val="43137"/>
                    </a:srgbClr>
                  </a:outerShdw>
                </a:effectLst>
                <a:latin typeface="+mn-lt"/>
              </a:rPr>
              <a:t>)</a:t>
            </a:r>
          </a:p>
          <a:p>
            <a:pPr lvl="1">
              <a:spcBef>
                <a:spcPts val="0"/>
              </a:spcBef>
              <a:spcAft>
                <a:spcPts val="300"/>
              </a:spcAft>
            </a:pPr>
            <a:r>
              <a:rPr lang="zh-TW" altLang="en-US" sz="3200" dirty="0" smtClean="0">
                <a:effectLst>
                  <a:outerShdw blurRad="38100" dist="38100" dir="2700000" algn="tl">
                    <a:srgbClr val="000000">
                      <a:alpha val="43137"/>
                    </a:srgbClr>
                  </a:outerShdw>
                </a:effectLst>
              </a:rPr>
              <a:t>口</a:t>
            </a:r>
            <a:r>
              <a:rPr lang="zh-TW" altLang="en-US" sz="3200" dirty="0">
                <a:effectLst>
                  <a:outerShdw blurRad="38100" dist="38100" dir="2700000" algn="tl">
                    <a:srgbClr val="000000">
                      <a:alpha val="43137"/>
                    </a:srgbClr>
                  </a:outerShdw>
                </a:effectLst>
              </a:rPr>
              <a:t>周蒼白</a:t>
            </a:r>
            <a:r>
              <a:rPr lang="en-US" altLang="zh-TW" sz="3200" dirty="0">
                <a:effectLst>
                  <a:outerShdw blurRad="38100" dist="38100" dir="2700000" algn="tl">
                    <a:srgbClr val="000000">
                      <a:alpha val="43137"/>
                    </a:srgbClr>
                  </a:outerShdw>
                </a:effectLst>
                <a:latin typeface="+mn-lt"/>
              </a:rPr>
              <a:t>(</a:t>
            </a:r>
            <a:r>
              <a:rPr lang="en-US" altLang="zh-TW" sz="3200" dirty="0" err="1">
                <a:effectLst>
                  <a:outerShdw blurRad="38100" dist="38100" dir="2700000" algn="tl">
                    <a:srgbClr val="000000">
                      <a:alpha val="43137"/>
                    </a:srgbClr>
                  </a:outerShdw>
                </a:effectLst>
                <a:latin typeface="+mn-lt"/>
              </a:rPr>
              <a:t>circumoral</a:t>
            </a:r>
            <a:r>
              <a:rPr lang="en-US" altLang="zh-TW" sz="3200" dirty="0">
                <a:effectLst>
                  <a:outerShdw blurRad="38100" dist="38100" dir="2700000" algn="tl">
                    <a:srgbClr val="000000">
                      <a:alpha val="43137"/>
                    </a:srgbClr>
                  </a:outerShdw>
                </a:effectLst>
                <a:latin typeface="+mn-lt"/>
              </a:rPr>
              <a:t> pallor</a:t>
            </a:r>
            <a:r>
              <a:rPr lang="en-US" altLang="zh-TW" sz="3200" dirty="0" smtClean="0">
                <a:effectLst>
                  <a:outerShdw blurRad="38100" dist="38100" dir="2700000" algn="tl">
                    <a:srgbClr val="000000">
                      <a:alpha val="43137"/>
                    </a:srgbClr>
                  </a:outerShdw>
                </a:effectLst>
                <a:latin typeface="+mn-lt"/>
              </a:rPr>
              <a:t>)</a:t>
            </a:r>
            <a:r>
              <a:rPr lang="zh-TW" altLang="en-US" sz="3200" dirty="0" smtClean="0">
                <a:effectLst>
                  <a:outerShdw blurRad="38100" dist="38100" dir="2700000" algn="tl">
                    <a:srgbClr val="000000">
                      <a:alpha val="43137"/>
                    </a:srgbClr>
                  </a:outerShdw>
                </a:effectLst>
                <a:latin typeface="+mn-lt"/>
              </a:rPr>
              <a:t> </a:t>
            </a:r>
            <a:endParaRPr lang="en-US" altLang="zh-TW" sz="3200" dirty="0" smtClean="0">
              <a:effectLst>
                <a:outerShdw blurRad="38100" dist="38100" dir="2700000" algn="tl">
                  <a:srgbClr val="000000">
                    <a:alpha val="43137"/>
                  </a:srgbClr>
                </a:outerShdw>
              </a:effectLst>
              <a:latin typeface="+mn-lt"/>
            </a:endParaRPr>
          </a:p>
          <a:p>
            <a:pPr lvl="1">
              <a:spcBef>
                <a:spcPts val="0"/>
              </a:spcBef>
              <a:spcAft>
                <a:spcPts val="300"/>
              </a:spcAft>
            </a:pPr>
            <a:r>
              <a:rPr lang="zh-TW" altLang="en-US" sz="3200" dirty="0">
                <a:effectLst>
                  <a:outerShdw blurRad="38100" dist="38100" dir="2700000" algn="tl">
                    <a:srgbClr val="000000">
                      <a:alpha val="43137"/>
                    </a:srgbClr>
                  </a:outerShdw>
                </a:effectLst>
              </a:rPr>
              <a:t>巴氏</a:t>
            </a:r>
            <a:r>
              <a:rPr lang="zh-TW" altLang="en-US" sz="3200" dirty="0" smtClean="0">
                <a:effectLst>
                  <a:outerShdw blurRad="38100" dist="38100" dir="2700000" algn="tl">
                    <a:srgbClr val="000000">
                      <a:alpha val="43137"/>
                    </a:srgbClr>
                  </a:outerShdw>
                </a:effectLst>
              </a:rPr>
              <a:t>線</a:t>
            </a:r>
            <a:r>
              <a:rPr lang="en-US" altLang="zh-TW" sz="3200" dirty="0" smtClean="0">
                <a:effectLst>
                  <a:outerShdw blurRad="38100" dist="38100" dir="2700000" algn="tl">
                    <a:srgbClr val="000000">
                      <a:alpha val="43137"/>
                    </a:srgbClr>
                  </a:outerShdw>
                </a:effectLst>
                <a:latin typeface="+mn-lt"/>
              </a:rPr>
              <a:t>(</a:t>
            </a:r>
            <a:r>
              <a:rPr lang="en-US" altLang="zh-TW" sz="3200" dirty="0" err="1" smtClean="0">
                <a:effectLst>
                  <a:outerShdw blurRad="38100" dist="38100" dir="2700000" algn="tl">
                    <a:srgbClr val="000000">
                      <a:alpha val="43137"/>
                    </a:srgbClr>
                  </a:outerShdw>
                </a:effectLst>
                <a:latin typeface="+mn-lt"/>
              </a:rPr>
              <a:t>Pastia‘s</a:t>
            </a:r>
            <a:r>
              <a:rPr lang="en-US" altLang="zh-TW" sz="3200" dirty="0" smtClean="0">
                <a:effectLst>
                  <a:outerShdw blurRad="38100" dist="38100" dir="2700000" algn="tl">
                    <a:srgbClr val="000000">
                      <a:alpha val="43137"/>
                    </a:srgbClr>
                  </a:outerShdw>
                </a:effectLst>
                <a:latin typeface="+mn-lt"/>
              </a:rPr>
              <a:t> </a:t>
            </a:r>
            <a:r>
              <a:rPr lang="en-US" altLang="zh-TW" sz="3200" dirty="0">
                <a:effectLst>
                  <a:outerShdw blurRad="38100" dist="38100" dir="2700000" algn="tl">
                    <a:srgbClr val="000000">
                      <a:alpha val="43137"/>
                    </a:srgbClr>
                  </a:outerShdw>
                </a:effectLst>
                <a:latin typeface="+mn-lt"/>
              </a:rPr>
              <a:t>lines</a:t>
            </a:r>
            <a:r>
              <a:rPr lang="en-US" altLang="zh-TW" sz="3200" dirty="0" smtClean="0">
                <a:effectLst>
                  <a:outerShdw blurRad="38100" dist="38100" dir="2700000" algn="tl">
                    <a:srgbClr val="000000">
                      <a:alpha val="43137"/>
                    </a:srgbClr>
                  </a:outerShdw>
                </a:effectLst>
                <a:latin typeface="+mn-lt"/>
              </a:rPr>
              <a:t>)</a:t>
            </a:r>
            <a:r>
              <a:rPr lang="zh-TW" altLang="en-US" sz="3200" dirty="0" smtClean="0">
                <a:effectLst>
                  <a:outerShdw blurRad="38100" dist="38100" dir="2700000" algn="tl">
                    <a:srgbClr val="000000">
                      <a:alpha val="43137"/>
                    </a:srgbClr>
                  </a:outerShdw>
                </a:effectLst>
              </a:rPr>
              <a:t>：前肘窩</a:t>
            </a:r>
            <a:endParaRPr lang="en-US" altLang="zh-TW" sz="3200" dirty="0" smtClean="0">
              <a:effectLst>
                <a:outerShdw blurRad="38100" dist="38100" dir="2700000" algn="tl">
                  <a:srgbClr val="000000">
                    <a:alpha val="43137"/>
                  </a:srgbClr>
                </a:outerShdw>
              </a:effectLst>
            </a:endParaRPr>
          </a:p>
          <a:p>
            <a:pPr>
              <a:spcBef>
                <a:spcPts val="0"/>
              </a:spcBef>
              <a:spcAft>
                <a:spcPts val="300"/>
              </a:spcAft>
            </a:pPr>
            <a:r>
              <a:rPr lang="zh-TW" altLang="en-US" sz="3200" dirty="0" smtClean="0">
                <a:effectLst>
                  <a:outerShdw blurRad="38100" dist="38100" dir="2700000" algn="tl">
                    <a:srgbClr val="000000">
                      <a:alpha val="43137"/>
                    </a:srgbClr>
                  </a:outerShdw>
                </a:effectLst>
              </a:rPr>
              <a:t>治療：青黴素之類抗生素治療，治療</a:t>
            </a:r>
            <a:r>
              <a:rPr lang="en-US" altLang="zh-TW" sz="3200" dirty="0" smtClean="0">
                <a:effectLst>
                  <a:outerShdw blurRad="38100" dist="38100" dir="2700000" algn="tl">
                    <a:srgbClr val="000000">
                      <a:alpha val="43137"/>
                    </a:srgbClr>
                  </a:outerShdw>
                </a:effectLst>
                <a:latin typeface="+mn-lt"/>
              </a:rPr>
              <a:t>24</a:t>
            </a:r>
            <a:r>
              <a:rPr lang="zh-TW" altLang="en-US" sz="3200" dirty="0" smtClean="0">
                <a:effectLst>
                  <a:outerShdw blurRad="38100" dist="38100" dir="2700000" algn="tl">
                    <a:srgbClr val="000000">
                      <a:alpha val="43137"/>
                    </a:srgbClr>
                  </a:outerShdw>
                </a:effectLst>
              </a:rPr>
              <a:t>小時後可解除隔離</a:t>
            </a:r>
            <a:endParaRPr lang="en-US" altLang="zh-TW" sz="3200" dirty="0">
              <a:effectLst>
                <a:outerShdw blurRad="38100" dist="38100" dir="2700000" algn="tl">
                  <a:srgbClr val="000000">
                    <a:alpha val="43137"/>
                  </a:srgbClr>
                </a:outerShdw>
              </a:effectLst>
            </a:endParaRPr>
          </a:p>
        </p:txBody>
      </p:sp>
    </p:spTree>
    <p:custDataLst>
      <p:tags r:id="rId1"/>
    </p:custDataLst>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190625" y="76200"/>
            <a:ext cx="6858000" cy="1143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dirty="0"/>
              <a:t>猩紅熱 </a:t>
            </a:r>
            <a:r>
              <a:rPr lang="en-US" altLang="zh-TW" dirty="0" smtClean="0">
                <a:solidFill>
                  <a:schemeClr val="bg1"/>
                </a:solidFill>
                <a:latin typeface="+mn-lt"/>
              </a:rPr>
              <a:t>Scarlet fever</a:t>
            </a:r>
            <a:r>
              <a:rPr lang="en-US" altLang="zh-TW" dirty="0" smtClean="0">
                <a:solidFill>
                  <a:schemeClr val="bg1"/>
                </a:solidFill>
              </a:rPr>
              <a:t/>
            </a:r>
            <a:br>
              <a:rPr lang="en-US" altLang="zh-TW" dirty="0" smtClean="0">
                <a:solidFill>
                  <a:schemeClr val="bg1"/>
                </a:solidFill>
              </a:rPr>
            </a:br>
            <a:r>
              <a:rPr lang="zh-TW" altLang="en-US" sz="3600" dirty="0" smtClean="0">
                <a:solidFill>
                  <a:schemeClr val="bg1"/>
                </a:solidFill>
              </a:rPr>
              <a:t>草莓舌</a:t>
            </a:r>
            <a:endParaRPr lang="en-US" altLang="zh-TW" dirty="0">
              <a:solidFill>
                <a:schemeClr val="bg1"/>
              </a:solidFill>
            </a:endParaRPr>
          </a:p>
        </p:txBody>
      </p:sp>
      <p:pic>
        <p:nvPicPr>
          <p:cNvPr id="91141" name="Picture 5" descr="scarlet1"/>
          <p:cNvPicPr>
            <a:picLocks noChangeAspect="1" noChangeArrowheads="1"/>
          </p:cNvPicPr>
          <p:nvPr>
            <p:custDataLst>
              <p:tags r:id="rId2"/>
            </p:custDataLst>
          </p:nvPr>
        </p:nvPicPr>
        <p:blipFill>
          <a:blip r:embed="rId6" cstate="print">
            <a:lum bright="12000"/>
            <a:extLst>
              <a:ext uri="{28A0092B-C50C-407E-A947-70E740481C1C}">
                <a14:useLocalDpi xmlns="" xmlns:a14="http://schemas.microsoft.com/office/drawing/2010/main" val="0"/>
              </a:ext>
            </a:extLst>
          </a:blip>
          <a:srcRect/>
          <a:stretch>
            <a:fillRect/>
          </a:stretch>
        </p:blipFill>
        <p:spPr bwMode="auto">
          <a:xfrm>
            <a:off x="1219200" y="1295400"/>
            <a:ext cx="3260725" cy="489267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pic>
        <p:nvPicPr>
          <p:cNvPr id="2" name="圖片 1"/>
          <p:cNvPicPr>
            <a:picLocks noChangeAspect="1"/>
          </p:cNvPicPr>
          <p:nvPr>
            <p:custDataLst>
              <p:tags r:id="rId3"/>
            </p:custDataLst>
          </p:nvPr>
        </p:nvPicPr>
        <p:blipFill>
          <a:blip r:embed="rId7" cstate="print">
            <a:extLst>
              <a:ext uri="{28A0092B-C50C-407E-A947-70E740481C1C}">
                <a14:useLocalDpi xmlns="" xmlns:a14="http://schemas.microsoft.com/office/drawing/2010/main" val="0"/>
              </a:ext>
            </a:extLst>
          </a:blip>
          <a:stretch>
            <a:fillRect/>
          </a:stretch>
        </p:blipFill>
        <p:spPr>
          <a:xfrm>
            <a:off x="4797425" y="1270356"/>
            <a:ext cx="3251200" cy="4889500"/>
          </a:xfrm>
          <a:prstGeom prst="rect">
            <a:avLst/>
          </a:prstGeom>
        </p:spPr>
      </p:pic>
    </p:spTree>
    <p:custDataLst>
      <p:tags r:id="rId1"/>
    </p:custDataLst>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5" name="Picture 5" descr="scarlet3"/>
          <p:cNvPicPr>
            <a:picLocks noChangeAspect="1" noChangeArrowheads="1"/>
          </p:cNvPicPr>
          <p:nvPr>
            <p:custDataLst>
              <p:tags r:id="rId2"/>
            </p:custDataLst>
          </p:nvPr>
        </p:nvPicPr>
        <p:blipFill>
          <a:blip r:embed="rId6" cstate="print">
            <a:lum bright="6000"/>
            <a:extLst>
              <a:ext uri="{28A0092B-C50C-407E-A947-70E740481C1C}">
                <a14:useLocalDpi xmlns="" xmlns:a14="http://schemas.microsoft.com/office/drawing/2010/main" val="0"/>
              </a:ext>
            </a:extLst>
          </a:blip>
          <a:srcRect/>
          <a:stretch>
            <a:fillRect/>
          </a:stretch>
        </p:blipFill>
        <p:spPr bwMode="auto">
          <a:xfrm>
            <a:off x="1127125" y="1345210"/>
            <a:ext cx="3260725" cy="4892675"/>
          </a:xfrm>
          <a:prstGeom prst="rect">
            <a:avLst/>
          </a:prstGeom>
          <a:noFill/>
          <a:extLst>
            <a:ext uri="{909E8E84-426E-40DD-AFC4-6F175D3DCCD1}">
              <a14:hiddenFill xmlns="" xmlns:a14="http://schemas.microsoft.com/office/drawing/2010/main">
                <a:solidFill>
                  <a:srgbClr val="FFFFFF"/>
                </a:solidFill>
              </a14:hiddenFill>
            </a:ext>
          </a:extLst>
        </p:spPr>
      </p:pic>
      <p:pic>
        <p:nvPicPr>
          <p:cNvPr id="92166" name="Picture 6" descr="scarlet4"/>
          <p:cNvPicPr>
            <a:picLocks noChangeAspect="1" noChangeArrowheads="1"/>
          </p:cNvPicPr>
          <p:nvPr>
            <p:custDataLst>
              <p:tags r:id="rId3"/>
            </p:custDataLst>
          </p:nvPr>
        </p:nvPicPr>
        <p:blipFill>
          <a:blip r:embed="rId7" cstate="print">
            <a:lum bright="6000"/>
            <a:extLst>
              <a:ext uri="{28A0092B-C50C-407E-A947-70E740481C1C}">
                <a14:useLocalDpi xmlns="" xmlns:a14="http://schemas.microsoft.com/office/drawing/2010/main" val="0"/>
              </a:ext>
            </a:extLst>
          </a:blip>
          <a:srcRect/>
          <a:stretch>
            <a:fillRect/>
          </a:stretch>
        </p:blipFill>
        <p:spPr bwMode="auto">
          <a:xfrm>
            <a:off x="4784725" y="1269010"/>
            <a:ext cx="3260725" cy="489267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
        <p:nvSpPr>
          <p:cNvPr id="6" name="Rectangle 2"/>
          <p:cNvSpPr txBox="1">
            <a:spLocks noChangeArrowheads="1"/>
          </p:cNvSpPr>
          <p:nvPr/>
        </p:nvSpPr>
        <p:spPr bwMode="auto">
          <a:xfrm>
            <a:off x="1127125" y="76200"/>
            <a:ext cx="6858000" cy="1143000"/>
          </a:xfrm>
          <a:prstGeom prst="rect">
            <a:avLst/>
          </a:prstGeom>
          <a:noFill/>
          <a:ln>
            <a:noFill/>
          </a:ln>
          <a:effectLst>
            <a:outerShdw dist="35921" dir="2700000" algn="ctr" rotWithShape="0">
              <a:srgbClr val="000000"/>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dirty="0" smtClean="0">
                <a:latin typeface="+mn-ea"/>
                <a:ea typeface="+mn-ea"/>
              </a:rPr>
              <a:t>猩紅熱 </a:t>
            </a:r>
            <a:r>
              <a:rPr lang="en-US" altLang="zh-TW" dirty="0" smtClean="0">
                <a:solidFill>
                  <a:schemeClr val="bg1"/>
                </a:solidFill>
                <a:latin typeface="+mn-lt"/>
                <a:ea typeface="+mn-ea"/>
              </a:rPr>
              <a:t>Scarlet fever</a:t>
            </a:r>
            <a:br>
              <a:rPr lang="en-US" altLang="zh-TW" dirty="0" smtClean="0">
                <a:solidFill>
                  <a:schemeClr val="bg1"/>
                </a:solidFill>
                <a:latin typeface="+mn-lt"/>
                <a:ea typeface="+mn-ea"/>
              </a:rPr>
            </a:br>
            <a:r>
              <a:rPr lang="zh-TW" altLang="en-US" dirty="0" smtClean="0">
                <a:solidFill>
                  <a:schemeClr val="bg1"/>
                </a:solidFill>
                <a:latin typeface="+mn-ea"/>
                <a:ea typeface="+mn-ea"/>
              </a:rPr>
              <a:t>手掌紅腫，手指脫皮</a:t>
            </a:r>
            <a:endParaRPr lang="en-US" altLang="zh-TW" dirty="0">
              <a:solidFill>
                <a:schemeClr val="bg1"/>
              </a:solidFill>
              <a:latin typeface="+mn-ea"/>
              <a:ea typeface="+mn-ea"/>
            </a:endParaRPr>
          </a:p>
        </p:txBody>
      </p:sp>
    </p:spTree>
    <p:custDataLst>
      <p:tags r:id="rId1"/>
    </p:custDataLst>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
        <p:nvSpPr>
          <p:cNvPr id="6" name="Rectangle 2"/>
          <p:cNvSpPr txBox="1">
            <a:spLocks noChangeArrowheads="1"/>
          </p:cNvSpPr>
          <p:nvPr/>
        </p:nvSpPr>
        <p:spPr bwMode="auto">
          <a:xfrm>
            <a:off x="1127125" y="76200"/>
            <a:ext cx="6858000" cy="1143000"/>
          </a:xfrm>
          <a:prstGeom prst="rect">
            <a:avLst/>
          </a:prstGeom>
          <a:noFill/>
          <a:ln>
            <a:noFill/>
          </a:ln>
          <a:effectLst>
            <a:outerShdw dist="35921" dir="2700000" algn="ctr" rotWithShape="0">
              <a:srgbClr val="000000"/>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dirty="0" smtClean="0">
                <a:latin typeface="+mn-ea"/>
                <a:ea typeface="+mn-ea"/>
              </a:rPr>
              <a:t>猩紅熱 </a:t>
            </a:r>
            <a:r>
              <a:rPr lang="en-US" altLang="zh-TW" dirty="0" smtClean="0">
                <a:solidFill>
                  <a:schemeClr val="bg1"/>
                </a:solidFill>
                <a:latin typeface="+mn-lt"/>
                <a:ea typeface="+mn-ea"/>
              </a:rPr>
              <a:t>Scarlet fever</a:t>
            </a:r>
            <a:br>
              <a:rPr lang="en-US" altLang="zh-TW" dirty="0" smtClean="0">
                <a:solidFill>
                  <a:schemeClr val="bg1"/>
                </a:solidFill>
                <a:latin typeface="+mn-lt"/>
                <a:ea typeface="+mn-ea"/>
              </a:rPr>
            </a:br>
            <a:r>
              <a:rPr lang="zh-TW" altLang="en-US" sz="3600" dirty="0">
                <a:solidFill>
                  <a:schemeClr val="bg1"/>
                </a:solidFill>
                <a:effectLst>
                  <a:outerShdw blurRad="38100" dist="38100" dir="2700000" algn="tl">
                    <a:srgbClr val="000000">
                      <a:alpha val="43137"/>
                    </a:srgbClr>
                  </a:outerShdw>
                </a:effectLst>
                <a:latin typeface="+mn-ea"/>
                <a:ea typeface="+mn-ea"/>
              </a:rPr>
              <a:t>皮膚</a:t>
            </a:r>
            <a:r>
              <a:rPr lang="zh-TW" altLang="en-US" sz="3600" dirty="0" smtClean="0">
                <a:solidFill>
                  <a:schemeClr val="bg1"/>
                </a:solidFill>
                <a:effectLst>
                  <a:outerShdw blurRad="38100" dist="38100" dir="2700000" algn="tl">
                    <a:srgbClr val="000000">
                      <a:alpha val="43137"/>
                    </a:srgbClr>
                  </a:outerShdw>
                </a:effectLst>
                <a:latin typeface="+mn-ea"/>
                <a:ea typeface="+mn-ea"/>
              </a:rPr>
              <a:t>泛紅</a:t>
            </a:r>
            <a:r>
              <a:rPr lang="en-US" altLang="zh-TW" sz="3600" dirty="0" smtClean="0">
                <a:solidFill>
                  <a:schemeClr val="bg1"/>
                </a:solidFill>
                <a:effectLst>
                  <a:outerShdw blurRad="38100" dist="38100" dir="2700000" algn="tl">
                    <a:srgbClr val="000000">
                      <a:alpha val="43137"/>
                    </a:srgbClr>
                  </a:outerShdw>
                </a:effectLst>
                <a:latin typeface="+mn-lt"/>
                <a:ea typeface="+mn-ea"/>
              </a:rPr>
              <a:t>(</a:t>
            </a:r>
            <a:r>
              <a:rPr lang="en-US" altLang="zh-TW" sz="3600" dirty="0" err="1">
                <a:solidFill>
                  <a:schemeClr val="bg1"/>
                </a:solidFill>
                <a:effectLst>
                  <a:outerShdw blurRad="38100" dist="38100" dir="2700000" algn="tl">
                    <a:srgbClr val="000000">
                      <a:alpha val="43137"/>
                    </a:srgbClr>
                  </a:outerShdw>
                </a:effectLst>
                <a:latin typeface="+mn-lt"/>
                <a:ea typeface="+mn-ea"/>
              </a:rPr>
              <a:t>erythrodermia</a:t>
            </a:r>
            <a:r>
              <a:rPr lang="en-US" altLang="zh-TW" sz="3600" dirty="0">
                <a:solidFill>
                  <a:schemeClr val="bg1"/>
                </a:solidFill>
                <a:effectLst>
                  <a:outerShdw blurRad="38100" dist="38100" dir="2700000" algn="tl">
                    <a:srgbClr val="000000">
                      <a:alpha val="43137"/>
                    </a:srgbClr>
                  </a:outerShdw>
                </a:effectLst>
                <a:latin typeface="+mn-lt"/>
                <a:ea typeface="+mn-ea"/>
              </a:rPr>
              <a:t>)</a:t>
            </a:r>
            <a:endParaRPr lang="en-US" altLang="zh-TW" sz="3600" dirty="0">
              <a:solidFill>
                <a:schemeClr val="bg1"/>
              </a:solidFill>
              <a:latin typeface="+mn-lt"/>
              <a:ea typeface="+mn-ea"/>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827187" y="1329372"/>
            <a:ext cx="7307580" cy="4869180"/>
          </a:xfrm>
          <a:prstGeom prst="rect">
            <a:avLst/>
          </a:prstGeom>
        </p:spPr>
      </p:pic>
    </p:spTree>
    <p:custDataLst>
      <p:tags r:id="rId1"/>
    </p:custDataLst>
    <p:extLst>
      <p:ext uri="{BB962C8B-B14F-4D97-AF65-F5344CB8AC3E}">
        <p14:creationId xmlns="" xmlns:p14="http://schemas.microsoft.com/office/powerpoint/2010/main" val="2540612997"/>
      </p:ext>
    </p:extLst>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
        <p:nvSpPr>
          <p:cNvPr id="6" name="Rectangle 2"/>
          <p:cNvSpPr txBox="1">
            <a:spLocks noChangeArrowheads="1"/>
          </p:cNvSpPr>
          <p:nvPr/>
        </p:nvSpPr>
        <p:spPr bwMode="auto">
          <a:xfrm>
            <a:off x="974214" y="116632"/>
            <a:ext cx="7013525" cy="1120552"/>
          </a:xfrm>
          <a:prstGeom prst="rect">
            <a:avLst/>
          </a:prstGeom>
          <a:noFill/>
          <a:ln>
            <a:noFill/>
          </a:ln>
          <a:effectLst>
            <a:outerShdw dist="35921" dir="2700000" algn="ctr" rotWithShape="0">
              <a:srgbClr val="000000"/>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dirty="0" smtClean="0">
                <a:latin typeface="+mn-ea"/>
                <a:ea typeface="+mn-ea"/>
              </a:rPr>
              <a:t>猩紅熱 </a:t>
            </a:r>
            <a:r>
              <a:rPr lang="en-US" altLang="zh-TW" dirty="0" smtClean="0">
                <a:solidFill>
                  <a:schemeClr val="bg1"/>
                </a:solidFill>
                <a:latin typeface="+mn-lt"/>
                <a:ea typeface="+mn-ea"/>
              </a:rPr>
              <a:t>Scarlet fever</a:t>
            </a:r>
            <a:r>
              <a:rPr lang="en-US" altLang="zh-TW" dirty="0" smtClean="0">
                <a:solidFill>
                  <a:schemeClr val="bg1"/>
                </a:solidFill>
                <a:latin typeface="+mn-ea"/>
                <a:ea typeface="+mn-ea"/>
              </a:rPr>
              <a:t/>
            </a:r>
            <a:br>
              <a:rPr lang="en-US" altLang="zh-TW" dirty="0" smtClean="0">
                <a:solidFill>
                  <a:schemeClr val="bg1"/>
                </a:solidFill>
                <a:latin typeface="+mn-ea"/>
                <a:ea typeface="+mn-ea"/>
              </a:rPr>
            </a:br>
            <a:r>
              <a:rPr lang="zh-TW" altLang="en-US" sz="3600" dirty="0">
                <a:solidFill>
                  <a:schemeClr val="bg1"/>
                </a:solidFill>
                <a:effectLst>
                  <a:outerShdw blurRad="38100" dist="38100" dir="2700000" algn="tl">
                    <a:srgbClr val="000000">
                      <a:alpha val="43137"/>
                    </a:srgbClr>
                  </a:outerShdw>
                </a:effectLst>
                <a:latin typeface="+mn-ea"/>
                <a:ea typeface="+mn-ea"/>
              </a:rPr>
              <a:t>粟粒狀</a:t>
            </a:r>
            <a:r>
              <a:rPr lang="zh-TW" altLang="en-US" sz="3600" dirty="0" smtClean="0">
                <a:solidFill>
                  <a:schemeClr val="bg1"/>
                </a:solidFill>
                <a:effectLst>
                  <a:outerShdw blurRad="38100" dist="38100" dir="2700000" algn="tl">
                    <a:srgbClr val="000000">
                      <a:alpha val="43137"/>
                    </a:srgbClr>
                  </a:outerShdw>
                </a:effectLst>
                <a:latin typeface="+mn-ea"/>
                <a:ea typeface="+mn-ea"/>
              </a:rPr>
              <a:t>痱子</a:t>
            </a:r>
            <a:r>
              <a:rPr lang="en-US" altLang="zh-TW" sz="3600" dirty="0" smtClean="0">
                <a:solidFill>
                  <a:schemeClr val="bg1"/>
                </a:solidFill>
                <a:effectLst>
                  <a:outerShdw blurRad="38100" dist="38100" dir="2700000" algn="tl">
                    <a:srgbClr val="000000">
                      <a:alpha val="43137"/>
                    </a:srgbClr>
                  </a:outerShdw>
                </a:effectLst>
                <a:latin typeface="+mn-lt"/>
                <a:ea typeface="+mn-ea"/>
              </a:rPr>
              <a:t>(</a:t>
            </a:r>
            <a:r>
              <a:rPr lang="en-US" altLang="zh-TW" sz="3600" dirty="0" err="1">
                <a:solidFill>
                  <a:schemeClr val="bg1"/>
                </a:solidFill>
                <a:effectLst>
                  <a:outerShdw blurRad="38100" dist="38100" dir="2700000" algn="tl">
                    <a:srgbClr val="000000">
                      <a:alpha val="43137"/>
                    </a:srgbClr>
                  </a:outerShdw>
                </a:effectLst>
                <a:latin typeface="+mn-lt"/>
                <a:ea typeface="+mn-ea"/>
              </a:rPr>
              <a:t>miliary</a:t>
            </a:r>
            <a:r>
              <a:rPr lang="en-US" altLang="zh-TW" sz="3600" dirty="0">
                <a:solidFill>
                  <a:schemeClr val="bg1"/>
                </a:solidFill>
                <a:effectLst>
                  <a:outerShdw blurRad="38100" dist="38100" dir="2700000" algn="tl">
                    <a:srgbClr val="000000">
                      <a:alpha val="43137"/>
                    </a:srgbClr>
                  </a:outerShdw>
                </a:effectLst>
                <a:latin typeface="+mn-lt"/>
                <a:ea typeface="+mn-ea"/>
              </a:rPr>
              <a:t> </a:t>
            </a:r>
            <a:r>
              <a:rPr lang="en-US" altLang="zh-TW" sz="3600" dirty="0" err="1">
                <a:solidFill>
                  <a:schemeClr val="bg1"/>
                </a:solidFill>
                <a:effectLst>
                  <a:outerShdw blurRad="38100" dist="38100" dir="2700000" algn="tl">
                    <a:srgbClr val="000000">
                      <a:alpha val="43137"/>
                    </a:srgbClr>
                  </a:outerShdw>
                </a:effectLst>
                <a:latin typeface="+mn-lt"/>
                <a:ea typeface="+mn-ea"/>
              </a:rPr>
              <a:t>sudamina</a:t>
            </a:r>
            <a:r>
              <a:rPr lang="en-US" altLang="zh-TW" sz="3600" dirty="0">
                <a:solidFill>
                  <a:schemeClr val="bg1"/>
                </a:solidFill>
                <a:effectLst>
                  <a:outerShdw blurRad="38100" dist="38100" dir="2700000" algn="tl">
                    <a:srgbClr val="000000">
                      <a:alpha val="43137"/>
                    </a:srgbClr>
                  </a:outerShdw>
                </a:effectLst>
                <a:latin typeface="+mn-lt"/>
                <a:ea typeface="+mn-ea"/>
              </a:rPr>
              <a:t>)</a:t>
            </a:r>
          </a:p>
        </p:txBody>
      </p:sp>
      <p:pic>
        <p:nvPicPr>
          <p:cNvPr id="7" name="圖片 6"/>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710639" y="1302804"/>
            <a:ext cx="7277100" cy="4940300"/>
          </a:xfrm>
          <a:prstGeom prst="rect">
            <a:avLst/>
          </a:prstGeom>
        </p:spPr>
      </p:pic>
    </p:spTree>
    <p:custDataLst>
      <p:tags r:id="rId1"/>
    </p:custDataLst>
    <p:extLst>
      <p:ext uri="{BB962C8B-B14F-4D97-AF65-F5344CB8AC3E}">
        <p14:creationId xmlns="" xmlns:p14="http://schemas.microsoft.com/office/powerpoint/2010/main" val="2119136630"/>
      </p:ext>
    </p:extLst>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
        <p:nvSpPr>
          <p:cNvPr id="6" name="Rectangle 2"/>
          <p:cNvSpPr txBox="1">
            <a:spLocks noChangeArrowheads="1"/>
          </p:cNvSpPr>
          <p:nvPr/>
        </p:nvSpPr>
        <p:spPr bwMode="auto">
          <a:xfrm>
            <a:off x="974214" y="116632"/>
            <a:ext cx="7013525" cy="1120552"/>
          </a:xfrm>
          <a:prstGeom prst="rect">
            <a:avLst/>
          </a:prstGeom>
          <a:noFill/>
          <a:ln>
            <a:noFill/>
          </a:ln>
          <a:effectLst>
            <a:outerShdw dist="35921" dir="2700000" algn="ctr" rotWithShape="0">
              <a:srgbClr val="000000"/>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dirty="0" smtClean="0">
                <a:latin typeface="+mn-ea"/>
                <a:ea typeface="+mn-ea"/>
              </a:rPr>
              <a:t>猩紅熱 </a:t>
            </a:r>
            <a:r>
              <a:rPr lang="en-US" altLang="zh-TW" dirty="0" smtClean="0">
                <a:solidFill>
                  <a:schemeClr val="bg1"/>
                </a:solidFill>
                <a:latin typeface="+mn-lt"/>
                <a:ea typeface="+mn-ea"/>
              </a:rPr>
              <a:t>Scarlet fever</a:t>
            </a:r>
            <a:br>
              <a:rPr lang="en-US" altLang="zh-TW" dirty="0" smtClean="0">
                <a:solidFill>
                  <a:schemeClr val="bg1"/>
                </a:solidFill>
                <a:latin typeface="+mn-lt"/>
                <a:ea typeface="+mn-ea"/>
              </a:rPr>
            </a:br>
            <a:r>
              <a:rPr lang="zh-TW" altLang="en-US" sz="3600" dirty="0">
                <a:solidFill>
                  <a:schemeClr val="bg1"/>
                </a:solidFill>
                <a:effectLst>
                  <a:outerShdw blurRad="38100" dist="38100" dir="2700000" algn="tl">
                    <a:srgbClr val="000000">
                      <a:alpha val="43137"/>
                    </a:srgbClr>
                  </a:outerShdw>
                </a:effectLst>
                <a:latin typeface="+mn-ea"/>
                <a:ea typeface="+mn-ea"/>
              </a:rPr>
              <a:t>巴氏</a:t>
            </a:r>
            <a:r>
              <a:rPr lang="zh-TW" altLang="en-US" sz="3600" dirty="0" smtClean="0">
                <a:solidFill>
                  <a:schemeClr val="bg1"/>
                </a:solidFill>
                <a:effectLst>
                  <a:outerShdw blurRad="38100" dist="38100" dir="2700000" algn="tl">
                    <a:srgbClr val="000000">
                      <a:alpha val="43137"/>
                    </a:srgbClr>
                  </a:outerShdw>
                </a:effectLst>
                <a:latin typeface="+mn-ea"/>
                <a:ea typeface="+mn-ea"/>
              </a:rPr>
              <a:t>線</a:t>
            </a:r>
            <a:r>
              <a:rPr lang="en-US" altLang="zh-TW" sz="3600" dirty="0" smtClean="0">
                <a:solidFill>
                  <a:schemeClr val="bg1"/>
                </a:solidFill>
                <a:effectLst>
                  <a:outerShdw blurRad="38100" dist="38100" dir="2700000" algn="tl">
                    <a:srgbClr val="000000">
                      <a:alpha val="43137"/>
                    </a:srgbClr>
                  </a:outerShdw>
                </a:effectLst>
                <a:latin typeface="+mn-lt"/>
                <a:ea typeface="+mn-ea"/>
              </a:rPr>
              <a:t>(</a:t>
            </a:r>
            <a:r>
              <a:rPr lang="en-US" altLang="zh-TW" sz="3600" dirty="0" err="1">
                <a:solidFill>
                  <a:schemeClr val="bg1"/>
                </a:solidFill>
                <a:effectLst>
                  <a:outerShdw blurRad="38100" dist="38100" dir="2700000" algn="tl">
                    <a:srgbClr val="000000">
                      <a:alpha val="43137"/>
                    </a:srgbClr>
                  </a:outerShdw>
                </a:effectLst>
                <a:latin typeface="+mn-lt"/>
                <a:ea typeface="+mn-ea"/>
              </a:rPr>
              <a:t>Pastia‘s</a:t>
            </a:r>
            <a:r>
              <a:rPr lang="en-US" altLang="zh-TW" sz="3600" dirty="0">
                <a:solidFill>
                  <a:schemeClr val="bg1"/>
                </a:solidFill>
                <a:effectLst>
                  <a:outerShdw blurRad="38100" dist="38100" dir="2700000" algn="tl">
                    <a:srgbClr val="000000">
                      <a:alpha val="43137"/>
                    </a:srgbClr>
                  </a:outerShdw>
                </a:effectLst>
                <a:latin typeface="+mn-lt"/>
                <a:ea typeface="+mn-ea"/>
              </a:rPr>
              <a:t> lines)</a:t>
            </a: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683568" y="1398054"/>
            <a:ext cx="7124700" cy="4749800"/>
          </a:xfrm>
          <a:prstGeom prst="rect">
            <a:avLst/>
          </a:prstGeom>
        </p:spPr>
      </p:pic>
    </p:spTree>
    <p:custDataLst>
      <p:tags r:id="rId1"/>
    </p:custDataLst>
    <p:extLst>
      <p:ext uri="{BB962C8B-B14F-4D97-AF65-F5344CB8AC3E}">
        <p14:creationId xmlns="" xmlns:p14="http://schemas.microsoft.com/office/powerpoint/2010/main" val="3695240112"/>
      </p:ext>
    </p:extLst>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611188" y="260350"/>
            <a:ext cx="7115175" cy="114300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sz="3600"/>
              <a:t>猩紅熱、川崎病與麻疹的鑑別診斷</a:t>
            </a:r>
          </a:p>
        </p:txBody>
      </p:sp>
      <p:sp>
        <p:nvSpPr>
          <p:cNvPr id="168963" name="Rectangle 3"/>
          <p:cNvSpPr>
            <a:spLocks noGrp="1" noChangeArrowheads="1"/>
          </p:cNvSpPr>
          <p:nvPr>
            <p:ph type="body" idx="1"/>
          </p:nvPr>
        </p:nvSpPr>
        <p:spPr>
          <a:xfrm>
            <a:off x="611188" y="1268413"/>
            <a:ext cx="7997825" cy="5073650"/>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0"/>
              </a:spcBef>
              <a:buSzTx/>
              <a:buFont typeface="Monotype Sorts" pitchFamily="2" charset="2"/>
              <a:buNone/>
              <a:tabLst>
                <a:tab pos="2690813" algn="ctr"/>
                <a:tab pos="4664075" algn="ctr"/>
                <a:tab pos="6732588" algn="ctr"/>
              </a:tabLst>
            </a:pPr>
            <a:r>
              <a:rPr lang="en-US" altLang="zh-TW" dirty="0">
                <a:solidFill>
                  <a:schemeClr val="bg1"/>
                </a:solidFill>
              </a:rPr>
              <a:t>		</a:t>
            </a:r>
            <a:r>
              <a:rPr lang="zh-TW" altLang="en-US" dirty="0">
                <a:solidFill>
                  <a:schemeClr val="bg1"/>
                </a:solidFill>
              </a:rPr>
              <a:t>麻疹	猩紅熱	川崎病</a:t>
            </a:r>
          </a:p>
          <a:p>
            <a:pPr>
              <a:spcBef>
                <a:spcPct val="0"/>
              </a:spcBef>
              <a:buSzTx/>
              <a:buFont typeface="Monotype Sorts" pitchFamily="2" charset="2"/>
              <a:buNone/>
              <a:tabLst>
                <a:tab pos="2690813" algn="ctr"/>
                <a:tab pos="4664075" algn="ctr"/>
                <a:tab pos="6732588" algn="ctr"/>
              </a:tabLst>
            </a:pPr>
            <a:endParaRPr lang="zh-TW" altLang="en-US" dirty="0">
              <a:solidFill>
                <a:schemeClr val="bg1"/>
              </a:solidFill>
            </a:endParaRP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年齡	</a:t>
            </a:r>
            <a:r>
              <a:rPr lang="en-US" altLang="zh-TW" dirty="0">
                <a:solidFill>
                  <a:schemeClr val="bg1"/>
                </a:solidFill>
                <a:latin typeface="+mn-lt"/>
              </a:rPr>
              <a:t>&gt; 6</a:t>
            </a:r>
            <a:r>
              <a:rPr lang="zh-TW" altLang="en-US" dirty="0">
                <a:solidFill>
                  <a:schemeClr val="bg1"/>
                </a:solidFill>
              </a:rPr>
              <a:t>月	</a:t>
            </a:r>
            <a:r>
              <a:rPr lang="en-US" altLang="zh-TW" dirty="0">
                <a:solidFill>
                  <a:schemeClr val="bg1"/>
                </a:solidFill>
                <a:latin typeface="+mn-lt"/>
              </a:rPr>
              <a:t>&gt; 3-5</a:t>
            </a:r>
            <a:r>
              <a:rPr lang="zh-TW" altLang="en-US" dirty="0">
                <a:solidFill>
                  <a:schemeClr val="bg1"/>
                </a:solidFill>
              </a:rPr>
              <a:t>歲	</a:t>
            </a:r>
            <a:r>
              <a:rPr lang="en-US" altLang="zh-TW" dirty="0">
                <a:solidFill>
                  <a:schemeClr val="bg1"/>
                </a:solidFill>
                <a:latin typeface="+mn-lt"/>
              </a:rPr>
              <a:t>&lt; 3-5</a:t>
            </a:r>
            <a:r>
              <a:rPr lang="zh-TW" altLang="en-US" dirty="0">
                <a:solidFill>
                  <a:schemeClr val="bg1"/>
                </a:solidFill>
              </a:rPr>
              <a:t>歲</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家族</a:t>
            </a:r>
            <a:r>
              <a:rPr lang="en-US" altLang="zh-TW" dirty="0">
                <a:solidFill>
                  <a:schemeClr val="bg1"/>
                </a:solidFill>
              </a:rPr>
              <a:t>/</a:t>
            </a:r>
            <a:r>
              <a:rPr lang="zh-TW" altLang="en-US" dirty="0">
                <a:solidFill>
                  <a:schemeClr val="bg1"/>
                </a:solidFill>
              </a:rPr>
              <a:t>學校病例	</a:t>
            </a:r>
            <a:r>
              <a:rPr lang="en-US" altLang="zh-TW" dirty="0">
                <a:solidFill>
                  <a:schemeClr val="bg1"/>
                </a:solidFill>
                <a:latin typeface="+mn-lt"/>
              </a:rPr>
              <a:t>++</a:t>
            </a:r>
            <a:r>
              <a:rPr lang="en-US" altLang="zh-TW" dirty="0">
                <a:solidFill>
                  <a:schemeClr val="bg1"/>
                </a:solidFill>
              </a:rPr>
              <a:t>	</a:t>
            </a:r>
            <a:r>
              <a:rPr lang="en-US" altLang="zh-TW" dirty="0">
                <a:solidFill>
                  <a:schemeClr val="bg1"/>
                </a:solidFill>
                <a:latin typeface="+mn-lt"/>
              </a:rPr>
              <a:t>++	-</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咳嗽、流鼻水	</a:t>
            </a:r>
            <a:r>
              <a:rPr lang="en-US" altLang="zh-TW" dirty="0">
                <a:solidFill>
                  <a:schemeClr val="bg1"/>
                </a:solidFill>
                <a:latin typeface="+mn-lt"/>
                <a:ea typeface="+mj-ea"/>
              </a:rPr>
              <a:t>++	</a:t>
            </a:r>
            <a:r>
              <a:rPr lang="en-US" altLang="zh-TW" dirty="0">
                <a:solidFill>
                  <a:schemeClr val="bg1"/>
                </a:solidFill>
                <a:latin typeface="+mn-lt"/>
                <a:ea typeface="+mj-ea"/>
                <a:cs typeface="Arial" panose="020B0604020202020204" pitchFamily="34" charset="0"/>
              </a:rPr>
              <a:t>±</a:t>
            </a:r>
            <a:r>
              <a:rPr lang="en-US" altLang="zh-TW" dirty="0">
                <a:solidFill>
                  <a:schemeClr val="bg1"/>
                </a:solidFill>
                <a:latin typeface="+mn-lt"/>
                <a:ea typeface="+mj-ea"/>
              </a:rPr>
              <a:t>	±</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結膜分泌物	</a:t>
            </a:r>
            <a:r>
              <a:rPr lang="en-US" altLang="zh-TW" dirty="0">
                <a:solidFill>
                  <a:schemeClr val="bg1"/>
                </a:solidFill>
                <a:latin typeface="+mn-lt"/>
              </a:rPr>
              <a:t>+	-	-</a:t>
            </a:r>
          </a:p>
          <a:p>
            <a:pPr>
              <a:spcBef>
                <a:spcPct val="0"/>
              </a:spcBef>
              <a:buSzTx/>
              <a:buFont typeface="Monotype Sorts" pitchFamily="2" charset="2"/>
              <a:buNone/>
              <a:tabLst>
                <a:tab pos="2690813" algn="ctr"/>
                <a:tab pos="4664075" algn="ctr"/>
                <a:tab pos="6732588" algn="ctr"/>
              </a:tabLst>
            </a:pPr>
            <a:r>
              <a:rPr lang="en-US" altLang="zh-TW" dirty="0" err="1">
                <a:solidFill>
                  <a:schemeClr val="bg1"/>
                </a:solidFill>
                <a:latin typeface="+mn-lt"/>
              </a:rPr>
              <a:t>Koplik</a:t>
            </a:r>
            <a:r>
              <a:rPr lang="en-US" altLang="zh-TW" dirty="0">
                <a:solidFill>
                  <a:schemeClr val="bg1"/>
                </a:solidFill>
                <a:latin typeface="+mn-lt"/>
              </a:rPr>
              <a:t> spot</a:t>
            </a:r>
            <a:r>
              <a:rPr lang="en-US" altLang="zh-TW" dirty="0">
                <a:solidFill>
                  <a:schemeClr val="bg1"/>
                </a:solidFill>
              </a:rPr>
              <a:t>	</a:t>
            </a:r>
            <a:r>
              <a:rPr lang="en-US" altLang="zh-TW" dirty="0">
                <a:solidFill>
                  <a:schemeClr val="bg1"/>
                </a:solidFill>
                <a:latin typeface="+mn-lt"/>
              </a:rPr>
              <a:t>+	-	-</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扁桃腺滲出液	</a:t>
            </a:r>
            <a:r>
              <a:rPr lang="en-US" altLang="zh-TW" dirty="0">
                <a:solidFill>
                  <a:schemeClr val="bg1"/>
                </a:solidFill>
                <a:latin typeface="+mn-lt"/>
              </a:rPr>
              <a:t>-	</a:t>
            </a:r>
            <a:r>
              <a:rPr lang="en-US" altLang="zh-TW" dirty="0">
                <a:solidFill>
                  <a:schemeClr val="bg1"/>
                </a:solidFill>
                <a:latin typeface="+mn-lt"/>
                <a:cs typeface="Arial" panose="020B0604020202020204" pitchFamily="34" charset="0"/>
              </a:rPr>
              <a:t>±</a:t>
            </a:r>
            <a:r>
              <a:rPr lang="en-US" altLang="zh-TW" dirty="0">
                <a:solidFill>
                  <a:schemeClr val="bg1"/>
                </a:solidFill>
                <a:latin typeface="+mn-lt"/>
              </a:rPr>
              <a:t>	-</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皮疹	暗紅	可能像痱子	斑丘疹</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		常有小出血點	表面像沙紙	或像蕁麻疹</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脫皮	手腳無	手腳指	手腳指</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		全身皮疹細屑	肛門周圍	肛門周圍</a:t>
            </a:r>
          </a:p>
          <a:p>
            <a:pPr>
              <a:spcBef>
                <a:spcPct val="0"/>
              </a:spcBef>
              <a:buSzTx/>
              <a:buFont typeface="Monotype Sorts" pitchFamily="2" charset="2"/>
              <a:buNone/>
              <a:tabLst>
                <a:tab pos="2690813" algn="ctr"/>
                <a:tab pos="4664075" algn="ctr"/>
                <a:tab pos="6732588" algn="ctr"/>
              </a:tabLst>
            </a:pPr>
            <a:r>
              <a:rPr lang="en-US" altLang="zh-TW" dirty="0" err="1">
                <a:solidFill>
                  <a:schemeClr val="bg1"/>
                </a:solidFill>
                <a:latin typeface="+mn-lt"/>
              </a:rPr>
              <a:t>penicillins</a:t>
            </a:r>
            <a:r>
              <a:rPr lang="en-US" altLang="zh-TW" dirty="0">
                <a:solidFill>
                  <a:schemeClr val="bg1"/>
                </a:solidFill>
              </a:rPr>
              <a:t>	</a:t>
            </a:r>
            <a:r>
              <a:rPr lang="zh-TW" altLang="en-US" dirty="0">
                <a:solidFill>
                  <a:schemeClr val="bg1"/>
                </a:solidFill>
              </a:rPr>
              <a:t>不退燒	退燒	不退燒</a:t>
            </a:r>
          </a:p>
          <a:p>
            <a:pPr>
              <a:spcBef>
                <a:spcPct val="0"/>
              </a:spcBef>
              <a:buSzTx/>
              <a:buFont typeface="Monotype Sorts" pitchFamily="2" charset="2"/>
              <a:buNone/>
              <a:tabLst>
                <a:tab pos="2690813" algn="ctr"/>
                <a:tab pos="4664075" algn="ctr"/>
                <a:tab pos="6732588" algn="ctr"/>
              </a:tabLst>
            </a:pPr>
            <a:r>
              <a:rPr lang="zh-TW" altLang="en-US" dirty="0">
                <a:solidFill>
                  <a:schemeClr val="bg1"/>
                </a:solidFill>
              </a:rPr>
              <a:t>冠狀動脈變化	</a:t>
            </a:r>
            <a:r>
              <a:rPr lang="en-US" altLang="zh-TW" dirty="0">
                <a:solidFill>
                  <a:schemeClr val="bg1"/>
                </a:solidFill>
                <a:latin typeface="+mn-lt"/>
              </a:rPr>
              <a:t>-	-	+</a:t>
            </a:r>
          </a:p>
        </p:txBody>
      </p:sp>
      <p:sp>
        <p:nvSpPr>
          <p:cNvPr id="168964" name="Line 4"/>
          <p:cNvSpPr>
            <a:spLocks noChangeShapeType="1"/>
          </p:cNvSpPr>
          <p:nvPr/>
        </p:nvSpPr>
        <p:spPr bwMode="auto">
          <a:xfrm>
            <a:off x="395288" y="1268413"/>
            <a:ext cx="8534400" cy="0"/>
          </a:xfrm>
          <a:prstGeom prst="line">
            <a:avLst/>
          </a:prstGeom>
          <a:noFill/>
          <a:ln w="28575">
            <a:solidFill>
              <a:srgbClr val="7FFF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168965" name="Line 5"/>
          <p:cNvSpPr>
            <a:spLocks noChangeShapeType="1"/>
          </p:cNvSpPr>
          <p:nvPr/>
        </p:nvSpPr>
        <p:spPr bwMode="auto">
          <a:xfrm>
            <a:off x="395288" y="1916113"/>
            <a:ext cx="8534400" cy="0"/>
          </a:xfrm>
          <a:prstGeom prst="line">
            <a:avLst/>
          </a:prstGeom>
          <a:noFill/>
          <a:ln w="28575">
            <a:solidFill>
              <a:srgbClr val="7FFF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168966" name="Line 6"/>
          <p:cNvSpPr>
            <a:spLocks noChangeShapeType="1"/>
          </p:cNvSpPr>
          <p:nvPr/>
        </p:nvSpPr>
        <p:spPr bwMode="auto">
          <a:xfrm>
            <a:off x="395288" y="6524625"/>
            <a:ext cx="8534400" cy="0"/>
          </a:xfrm>
          <a:prstGeom prst="line">
            <a:avLst/>
          </a:prstGeom>
          <a:noFill/>
          <a:ln w="28575">
            <a:solidFill>
              <a:srgbClr val="7FFF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Tree>
    <p:custDataLst>
      <p:tags r:id="rId1"/>
    </p:custDataLst>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1026"/>
          <p:cNvSpPr>
            <a:spLocks noGrp="1" noChangeArrowheads="1"/>
          </p:cNvSpPr>
          <p:nvPr>
            <p:ph type="title"/>
          </p:nvPr>
        </p:nvSpPr>
        <p:spPr>
          <a:xfrm>
            <a:off x="1065213" y="228600"/>
            <a:ext cx="7683500" cy="617538"/>
          </a:xfrm>
        </p:spPr>
        <p:txBody>
          <a:bodyPr/>
          <a:lstStyle/>
          <a:p>
            <a:r>
              <a:rPr lang="en-US" altLang="zh-TW" dirty="0" smtClean="0">
                <a:latin typeface="+mn-lt"/>
              </a:rPr>
              <a:t>Infectious mononucleosis</a:t>
            </a:r>
            <a:endParaRPr lang="en-US" altLang="zh-TW" dirty="0">
              <a:latin typeface="+mn-lt"/>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755576" y="938581"/>
            <a:ext cx="7039471" cy="5282675"/>
          </a:xfrm>
          <a:prstGeom prst="rect">
            <a:avLst/>
          </a:prstGeom>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681744610"/>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3602" name="Rectangle 2"/>
          <p:cNvSpPr>
            <a:spLocks noGrp="1" noChangeArrowheads="1"/>
          </p:cNvSpPr>
          <p:nvPr>
            <p:ph type="title"/>
          </p:nvPr>
        </p:nvSpPr>
        <p:spPr>
          <a:xfrm>
            <a:off x="684213" y="260350"/>
            <a:ext cx="8007350" cy="608013"/>
          </a:xfrm>
        </p:spPr>
        <p:txBody>
          <a:bodyPr/>
          <a:lstStyle/>
          <a:p>
            <a:r>
              <a:rPr lang="zh-TW" altLang="en-US" sz="3600" dirty="0"/>
              <a:t>腺病毒 </a:t>
            </a:r>
            <a:r>
              <a:rPr lang="en-US" altLang="zh-TW" sz="3600" dirty="0">
                <a:latin typeface="+mn-lt"/>
              </a:rPr>
              <a:t>Adenovirus</a:t>
            </a:r>
            <a:endParaRPr lang="en-US" altLang="zh-TW" sz="3200" dirty="0">
              <a:solidFill>
                <a:srgbClr val="FFFFFF"/>
              </a:solidFill>
              <a:latin typeface="+mn-lt"/>
            </a:endParaRPr>
          </a:p>
        </p:txBody>
      </p:sp>
      <p:sp>
        <p:nvSpPr>
          <p:cNvPr id="793603" name="Rectangle 3"/>
          <p:cNvSpPr>
            <a:spLocks noGrp="1" noChangeArrowheads="1"/>
          </p:cNvSpPr>
          <p:nvPr>
            <p:ph type="body" idx="1"/>
          </p:nvPr>
        </p:nvSpPr>
        <p:spPr>
          <a:xfrm>
            <a:off x="468313" y="981075"/>
            <a:ext cx="8351837" cy="1152525"/>
          </a:xfrm>
        </p:spPr>
        <p:txBody>
          <a:bodyPr/>
          <a:lstStyle/>
          <a:p>
            <a:pPr>
              <a:spcBef>
                <a:spcPct val="10000"/>
              </a:spcBef>
            </a:pPr>
            <a:r>
              <a:rPr lang="zh-TW" altLang="en-US" sz="3000" dirty="0">
                <a:solidFill>
                  <a:srgbClr val="FFFFFF"/>
                </a:solidFill>
              </a:rPr>
              <a:t>可能有</a:t>
            </a:r>
            <a:r>
              <a:rPr lang="en-US" altLang="zh-TW" sz="3000" b="1" dirty="0" err="1">
                <a:solidFill>
                  <a:srgbClr val="FAFD00"/>
                </a:solidFill>
                <a:latin typeface="+mn-lt"/>
              </a:rPr>
              <a:t>pharyngocojunctival</a:t>
            </a:r>
            <a:r>
              <a:rPr lang="en-US" altLang="zh-TW" sz="3000" b="1" dirty="0">
                <a:solidFill>
                  <a:srgbClr val="FAFD00"/>
                </a:solidFill>
                <a:latin typeface="+mn-lt"/>
              </a:rPr>
              <a:t> fever</a:t>
            </a:r>
            <a:r>
              <a:rPr lang="en-US" altLang="zh-TW" sz="3000" dirty="0">
                <a:solidFill>
                  <a:srgbClr val="FFFFFF"/>
                </a:solidFill>
              </a:rPr>
              <a:t>: </a:t>
            </a:r>
            <a:r>
              <a:rPr lang="zh-TW" altLang="en-US" sz="3000" dirty="0">
                <a:solidFill>
                  <a:srgbClr val="FFFFFF"/>
                </a:solidFill>
              </a:rPr>
              <a:t>結膜炎</a:t>
            </a:r>
            <a:r>
              <a:rPr lang="zh-TW" altLang="en-US" sz="3000" dirty="0" smtClean="0">
                <a:solidFill>
                  <a:srgbClr val="FFFFFF"/>
                </a:solidFill>
              </a:rPr>
              <a:t>、滲出性扁桃腺炎、</a:t>
            </a:r>
            <a:r>
              <a:rPr lang="zh-TW" altLang="en-US" sz="3000" dirty="0">
                <a:solidFill>
                  <a:srgbClr val="FFFFFF"/>
                </a:solidFill>
              </a:rPr>
              <a:t>明顯咳嗽流鼻水、肺炎</a:t>
            </a:r>
          </a:p>
        </p:txBody>
      </p:sp>
      <p:pic>
        <p:nvPicPr>
          <p:cNvPr id="793611" name="Picture 11" descr="bb2"/>
          <p:cNvPicPr>
            <a:picLocks noChangeAspect="1" noChangeArrowheads="1"/>
          </p:cNvPicPr>
          <p:nvPr>
            <p:custDataLst>
              <p:tags r:id="rId2"/>
            </p:custDataLst>
          </p:nvPr>
        </p:nvPicPr>
        <p:blipFill>
          <a:blip r:embed="rId7" cstate="print">
            <a:extLst>
              <a:ext uri="{28A0092B-C50C-407E-A947-70E740481C1C}">
                <a14:useLocalDpi xmlns="" xmlns:a14="http://schemas.microsoft.com/office/drawing/2010/main" val="0"/>
              </a:ext>
            </a:extLst>
          </a:blip>
          <a:srcRect/>
          <a:stretch>
            <a:fillRect/>
          </a:stretch>
        </p:blipFill>
        <p:spPr bwMode="auto">
          <a:xfrm>
            <a:off x="971550" y="1989138"/>
            <a:ext cx="3098800" cy="4127500"/>
          </a:xfrm>
          <a:prstGeom prst="rect">
            <a:avLst/>
          </a:prstGeom>
          <a:noFill/>
          <a:extLst>
            <a:ext uri="{909E8E84-426E-40DD-AFC4-6F175D3DCCD1}">
              <a14:hiddenFill xmlns="" xmlns:a14="http://schemas.microsoft.com/office/drawing/2010/main">
                <a:solidFill>
                  <a:srgbClr val="FFFFFF"/>
                </a:solidFill>
              </a14:hiddenFill>
            </a:ext>
          </a:extLst>
        </p:spPr>
      </p:pic>
      <p:pic>
        <p:nvPicPr>
          <p:cNvPr id="793612" name="Picture 12" descr="bb3"/>
          <p:cNvPicPr>
            <a:picLocks noChangeAspect="1" noChangeArrowheads="1"/>
          </p:cNvPicPr>
          <p:nvPr>
            <p:custDataLst>
              <p:tags r:id="rId3"/>
            </p:custDataLst>
          </p:nvPr>
        </p:nvPicPr>
        <p:blipFill>
          <a:blip r:embed="rId8" cstate="print">
            <a:extLst>
              <a:ext uri="{28A0092B-C50C-407E-A947-70E740481C1C}">
                <a14:useLocalDpi xmlns="" xmlns:a14="http://schemas.microsoft.com/office/drawing/2010/main" val="0"/>
              </a:ext>
            </a:extLst>
          </a:blip>
          <a:srcRect/>
          <a:stretch>
            <a:fillRect/>
          </a:stretch>
        </p:blipFill>
        <p:spPr bwMode="auto">
          <a:xfrm>
            <a:off x="4716463" y="4221163"/>
            <a:ext cx="3098800" cy="1892300"/>
          </a:xfrm>
          <a:prstGeom prst="rect">
            <a:avLst/>
          </a:prstGeom>
          <a:noFill/>
          <a:extLst>
            <a:ext uri="{909E8E84-426E-40DD-AFC4-6F175D3DCCD1}">
              <a14:hiddenFill xmlns="" xmlns:a14="http://schemas.microsoft.com/office/drawing/2010/main">
                <a:solidFill>
                  <a:srgbClr val="FFFFFF"/>
                </a:solidFill>
              </a14:hiddenFill>
            </a:ext>
          </a:extLst>
        </p:spPr>
      </p:pic>
      <p:pic>
        <p:nvPicPr>
          <p:cNvPr id="793613" name="Picture 13" descr="bb4"/>
          <p:cNvPicPr>
            <a:picLocks noChangeAspect="1" noChangeArrowheads="1"/>
          </p:cNvPicPr>
          <p:nvPr>
            <p:custDataLst>
              <p:tags r:id="rId4"/>
            </p:custDataLst>
          </p:nvPr>
        </p:nvPicPr>
        <p:blipFill>
          <a:blip r:embed="rId9" cstate="print">
            <a:extLst>
              <a:ext uri="{28A0092B-C50C-407E-A947-70E740481C1C}">
                <a14:useLocalDpi xmlns="" xmlns:a14="http://schemas.microsoft.com/office/drawing/2010/main" val="0"/>
              </a:ext>
            </a:extLst>
          </a:blip>
          <a:srcRect/>
          <a:stretch>
            <a:fillRect/>
          </a:stretch>
        </p:blipFill>
        <p:spPr bwMode="auto">
          <a:xfrm>
            <a:off x="4716463" y="1989138"/>
            <a:ext cx="3098800" cy="1892300"/>
          </a:xfrm>
          <a:prstGeom prst="rect">
            <a:avLst/>
          </a:prstGeom>
          <a:noFill/>
          <a:extLst>
            <a:ext uri="{909E8E84-426E-40DD-AFC4-6F175D3DCCD1}">
              <a14:hiddenFill xmlns="" xmlns:a14="http://schemas.microsoft.com/office/drawing/2010/main">
                <a:solidFill>
                  <a:srgbClr val="FFFFFF"/>
                </a:solidFill>
              </a14:hiddenFill>
            </a:ext>
          </a:extLst>
        </p:spPr>
      </p:pic>
      <p:sp>
        <p:nvSpPr>
          <p:cNvPr id="7" name="文字方塊 6"/>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2264844701"/>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707976" y="188640"/>
            <a:ext cx="7968480" cy="864096"/>
          </a:xfrm>
        </p:spPr>
        <p:txBody>
          <a:bodyPr/>
          <a:lstStyle/>
          <a:p>
            <a:r>
              <a:rPr lang="zh-TW" altLang="en-US" dirty="0" smtClean="0"/>
              <a:t>腺病毒感染合併皮疹</a:t>
            </a:r>
            <a:endParaRPr lang="zh-TW" altLang="en-US" dirty="0"/>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827584" y="1052736"/>
            <a:ext cx="6955160" cy="5216370"/>
          </a:xfrm>
          <a:prstGeom prst="rect">
            <a:avLst/>
          </a:prstGeom>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3848013956"/>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1043608" y="304800"/>
            <a:ext cx="7033592" cy="747936"/>
          </a:xfrm>
        </p:spPr>
        <p:txBody>
          <a:bodyPr/>
          <a:lstStyle/>
          <a:p>
            <a:r>
              <a:rPr lang="zh-TW" altLang="en-US" dirty="0"/>
              <a:t>黴漿菌肺炎併發皮疹</a:t>
            </a:r>
          </a:p>
        </p:txBody>
      </p:sp>
      <p:pic>
        <p:nvPicPr>
          <p:cNvPr id="182275" name="Picture 3" descr="mycorash"/>
          <p:cNvPicPr>
            <a:picLocks noChangeAspect="1" noChangeArrowheads="1"/>
          </p:cNvPicPr>
          <p:nvPr>
            <p:custDataLst>
              <p:tags r:id="rId2"/>
            </p:custDataLst>
          </p:nvPr>
        </p:nvPicPr>
        <p:blipFill>
          <a:blip r:embed="rId5" cstate="print">
            <a:lum bright="12000" contrast="6000"/>
            <a:extLst>
              <a:ext uri="{28A0092B-C50C-407E-A947-70E740481C1C}">
                <a14:useLocalDpi xmlns="" xmlns:a14="http://schemas.microsoft.com/office/drawing/2010/main" val="0"/>
              </a:ext>
            </a:extLst>
          </a:blip>
          <a:srcRect/>
          <a:stretch>
            <a:fillRect/>
          </a:stretch>
        </p:blipFill>
        <p:spPr bwMode="auto">
          <a:xfrm>
            <a:off x="1068620" y="1121680"/>
            <a:ext cx="6413500" cy="51181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1115616" y="304800"/>
            <a:ext cx="6961584" cy="675928"/>
          </a:xfrm>
        </p:spPr>
        <p:txBody>
          <a:bodyPr/>
          <a:lstStyle/>
          <a:p>
            <a:r>
              <a:rPr lang="zh-TW" altLang="en-US" dirty="0"/>
              <a:t>黴漿菌肺炎併發皮疹</a:t>
            </a: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043608" y="990391"/>
            <a:ext cx="6565900" cy="4914900"/>
          </a:xfrm>
          <a:prstGeom prst="rect">
            <a:avLst/>
          </a:prstGeom>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741779477"/>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1115616" y="304800"/>
            <a:ext cx="6961584" cy="675928"/>
          </a:xfrm>
        </p:spPr>
        <p:txBody>
          <a:bodyPr/>
          <a:lstStyle/>
          <a:p>
            <a:r>
              <a:rPr lang="zh-TW" altLang="en-US" dirty="0"/>
              <a:t>黴漿菌肺炎併發皮疹</a:t>
            </a:r>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899592" y="908720"/>
            <a:ext cx="6961584" cy="5221188"/>
          </a:xfrm>
          <a:prstGeom prst="rect">
            <a:avLst/>
          </a:prstGeom>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845019871"/>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539552" y="228600"/>
            <a:ext cx="8074223" cy="824136"/>
          </a:xfrm>
        </p:spPr>
        <p:txBody>
          <a:bodyPr/>
          <a:lstStyle/>
          <a:p>
            <a:r>
              <a:rPr lang="zh-TW" altLang="en-US" dirty="0" smtClean="0"/>
              <a:t>類過敏性紫斑</a:t>
            </a:r>
            <a:r>
              <a:rPr lang="en-US" altLang="zh-TW" dirty="0" smtClean="0"/>
              <a:t/>
            </a:r>
            <a:br>
              <a:rPr lang="en-US" altLang="zh-TW" dirty="0" smtClean="0"/>
            </a:br>
            <a:r>
              <a:rPr lang="en-US" altLang="zh-TW" sz="3600" dirty="0" err="1" smtClean="0">
                <a:solidFill>
                  <a:schemeClr val="bg1"/>
                </a:solidFill>
                <a:latin typeface="+mn-lt"/>
              </a:rPr>
              <a:t>Anaphylactoid</a:t>
            </a:r>
            <a:r>
              <a:rPr lang="en-US" altLang="zh-TW" sz="3600" dirty="0" smtClean="0">
                <a:solidFill>
                  <a:schemeClr val="bg1"/>
                </a:solidFill>
                <a:latin typeface="+mn-lt"/>
              </a:rPr>
              <a:t> </a:t>
            </a:r>
            <a:r>
              <a:rPr lang="en-US" altLang="zh-TW" sz="3600" dirty="0" err="1">
                <a:solidFill>
                  <a:schemeClr val="bg1"/>
                </a:solidFill>
                <a:latin typeface="+mn-lt"/>
              </a:rPr>
              <a:t>purpura</a:t>
            </a:r>
            <a:endParaRPr lang="en-US" altLang="zh-TW" sz="3600" dirty="0">
              <a:solidFill>
                <a:schemeClr val="bg1"/>
              </a:solidFill>
              <a:latin typeface="+mn-lt"/>
            </a:endParaRPr>
          </a:p>
        </p:txBody>
      </p:sp>
      <p:pic>
        <p:nvPicPr>
          <p:cNvPr id="186371" name="Picture 3" descr="hs_purpura3_1"/>
          <p:cNvPicPr>
            <a:picLocks noChangeAspect="1" noChangeArrowheads="1"/>
          </p:cNvPicPr>
          <p:nvPr>
            <p:custDataLst>
              <p:tags r:id="rId2"/>
            </p:custDataLst>
          </p:nvPr>
        </p:nvPicPr>
        <p:blipFill>
          <a:blip r:embed="rId5" cstate="print">
            <a:lum bright="12000"/>
            <a:extLst>
              <a:ext uri="{28A0092B-C50C-407E-A947-70E740481C1C}">
                <a14:useLocalDpi xmlns="" xmlns:a14="http://schemas.microsoft.com/office/drawing/2010/main" val="0"/>
              </a:ext>
            </a:extLst>
          </a:blip>
          <a:srcRect/>
          <a:stretch>
            <a:fillRect/>
          </a:stretch>
        </p:blipFill>
        <p:spPr bwMode="auto">
          <a:xfrm>
            <a:off x="797977" y="1393825"/>
            <a:ext cx="7366000" cy="49149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683568" y="228600"/>
            <a:ext cx="7930207" cy="896144"/>
          </a:xfrm>
        </p:spPr>
        <p:txBody>
          <a:bodyPr/>
          <a:lstStyle/>
          <a:p>
            <a:r>
              <a:rPr lang="zh-TW" altLang="en-US" dirty="0"/>
              <a:t>類過敏性紫斑</a:t>
            </a:r>
            <a:r>
              <a:rPr lang="en-US" altLang="zh-TW" dirty="0"/>
              <a:t/>
            </a:r>
            <a:br>
              <a:rPr lang="en-US" altLang="zh-TW" dirty="0"/>
            </a:br>
            <a:r>
              <a:rPr lang="en-US" altLang="zh-TW" dirty="0" err="1">
                <a:solidFill>
                  <a:schemeClr val="bg1"/>
                </a:solidFill>
                <a:latin typeface="+mn-lt"/>
              </a:rPr>
              <a:t>Anaphylactoid</a:t>
            </a:r>
            <a:r>
              <a:rPr lang="en-US" altLang="zh-TW" dirty="0">
                <a:solidFill>
                  <a:schemeClr val="bg1"/>
                </a:solidFill>
                <a:latin typeface="+mn-lt"/>
              </a:rPr>
              <a:t> </a:t>
            </a:r>
            <a:r>
              <a:rPr lang="en-US" altLang="zh-TW" dirty="0" err="1">
                <a:solidFill>
                  <a:schemeClr val="bg1"/>
                </a:solidFill>
                <a:latin typeface="+mn-lt"/>
              </a:rPr>
              <a:t>purpura</a:t>
            </a:r>
            <a:endParaRPr lang="en-US" altLang="zh-TW" dirty="0">
              <a:latin typeface="+mn-lt"/>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331640" y="1484784"/>
            <a:ext cx="6376441" cy="4785113"/>
          </a:xfrm>
          <a:prstGeom prst="rect">
            <a:avLst/>
          </a:prstGeom>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315168858"/>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899591" y="404664"/>
            <a:ext cx="7595121" cy="576064"/>
          </a:xfrm>
        </p:spPr>
        <p:txBody>
          <a:bodyPr/>
          <a:lstStyle/>
          <a:p>
            <a:r>
              <a:rPr lang="en-US" altLang="zh-TW" dirty="0" err="1" smtClean="0">
                <a:latin typeface="+mn-lt"/>
              </a:rPr>
              <a:t>Baktar</a:t>
            </a:r>
            <a:r>
              <a:rPr lang="zh-TW" altLang="en-US" dirty="0" smtClean="0"/>
              <a:t>過敏</a:t>
            </a:r>
            <a:endParaRPr lang="en-US" altLang="zh-TW" dirty="0"/>
          </a:p>
        </p:txBody>
      </p:sp>
      <p:pic>
        <p:nvPicPr>
          <p:cNvPr id="185347" name="Picture 3" descr="baktar1_1"/>
          <p:cNvPicPr>
            <a:picLocks noChangeAspect="1" noChangeArrowheads="1"/>
          </p:cNvPicPr>
          <p:nvPr>
            <p:custDataLst>
              <p:tags r:id="rId2"/>
            </p:custDataLst>
          </p:nvPr>
        </p:nvPicPr>
        <p:blipFill>
          <a:blip r:embed="rId5" cstate="print">
            <a:lum bright="6000"/>
            <a:extLst>
              <a:ext uri="{28A0092B-C50C-407E-A947-70E740481C1C}">
                <a14:useLocalDpi xmlns="" xmlns:a14="http://schemas.microsoft.com/office/drawing/2010/main" val="0"/>
              </a:ext>
            </a:extLst>
          </a:blip>
          <a:srcRect/>
          <a:stretch>
            <a:fillRect/>
          </a:stretch>
        </p:blipFill>
        <p:spPr bwMode="auto">
          <a:xfrm>
            <a:off x="971600" y="1124744"/>
            <a:ext cx="7323138" cy="4876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504825" y="404664"/>
            <a:ext cx="7989888" cy="558800"/>
          </a:xfrm>
        </p:spPr>
        <p:txBody>
          <a:bodyPr/>
          <a:lstStyle/>
          <a:p>
            <a:r>
              <a:rPr lang="en-US" altLang="zh-TW" dirty="0" smtClean="0">
                <a:latin typeface="+mn-lt"/>
              </a:rPr>
              <a:t>Augmentin</a:t>
            </a:r>
            <a:r>
              <a:rPr lang="zh-TW" altLang="en-US" dirty="0" smtClean="0"/>
              <a:t>過敏</a:t>
            </a:r>
            <a:endParaRPr lang="en-US" altLang="zh-TW" dirty="0"/>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994569" y="1052736"/>
            <a:ext cx="7010400" cy="5257800"/>
          </a:xfrm>
          <a:prstGeom prst="rect">
            <a:avLst/>
          </a:prstGeom>
        </p:spPr>
      </p:pic>
      <p:sp>
        <p:nvSpPr>
          <p:cNvPr id="4" name="文字方塊 3"/>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610876490"/>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539552" y="332656"/>
            <a:ext cx="7989888" cy="558800"/>
          </a:xfrm>
        </p:spPr>
        <p:txBody>
          <a:bodyPr/>
          <a:lstStyle/>
          <a:p>
            <a:r>
              <a:rPr lang="en-US" altLang="zh-TW" b="0" dirty="0" smtClean="0">
                <a:latin typeface="+mn-lt"/>
              </a:rPr>
              <a:t>Levofloxacin</a:t>
            </a:r>
            <a:r>
              <a:rPr lang="zh-TW" altLang="en-US" dirty="0" smtClean="0"/>
              <a:t>過敏</a:t>
            </a:r>
            <a:endParaRPr lang="en-US" altLang="zh-TW" dirty="0"/>
          </a:p>
        </p:txBody>
      </p:sp>
      <p:pic>
        <p:nvPicPr>
          <p:cNvPr id="4" name="圖片 3"/>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331640" y="963464"/>
            <a:ext cx="6701036" cy="5028701"/>
          </a:xfrm>
          <a:prstGeom prst="rect">
            <a:avLst/>
          </a:prstGeom>
        </p:spPr>
      </p:pic>
      <p:sp>
        <p:nvSpPr>
          <p:cNvPr id="5" name="文字方塊 4"/>
          <p:cNvSpPr txBox="1"/>
          <p:nvPr/>
        </p:nvSpPr>
        <p:spPr>
          <a:xfrm>
            <a:off x="2195736" y="6308725"/>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Tree>
    <p:custDataLst>
      <p:tags r:id="rId1"/>
    </p:custDataLst>
    <p:extLst>
      <p:ext uri="{BB962C8B-B14F-4D97-AF65-F5344CB8AC3E}">
        <p14:creationId xmlns="" xmlns:p14="http://schemas.microsoft.com/office/powerpoint/2010/main" val="3991800502"/>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504825" y="332656"/>
            <a:ext cx="7989888" cy="630808"/>
          </a:xfrm>
        </p:spPr>
        <p:txBody>
          <a:bodyPr/>
          <a:lstStyle/>
          <a:p>
            <a:r>
              <a:rPr lang="en-US" altLang="zh-TW" sz="3600" b="0" dirty="0" smtClean="0">
                <a:latin typeface="+mn-lt"/>
              </a:rPr>
              <a:t>Carbamazepine</a:t>
            </a:r>
            <a:r>
              <a:rPr lang="zh-TW" altLang="en-US" sz="3600" dirty="0" smtClean="0"/>
              <a:t>過敏</a:t>
            </a:r>
            <a:r>
              <a:rPr lang="en-US" altLang="zh-TW" sz="3600" dirty="0" smtClean="0"/>
              <a:t/>
            </a:r>
            <a:br>
              <a:rPr lang="en-US" altLang="zh-TW" sz="3600" dirty="0" smtClean="0"/>
            </a:br>
            <a:r>
              <a:rPr lang="en-US" altLang="zh-TW" sz="3600" b="0" dirty="0" smtClean="0">
                <a:solidFill>
                  <a:schemeClr val="bg1"/>
                </a:solidFill>
                <a:latin typeface="+mn-lt"/>
              </a:rPr>
              <a:t>Stevens-Johnson syndrome</a:t>
            </a:r>
            <a:endParaRPr lang="en-US" altLang="zh-TW" sz="3600" b="0" dirty="0">
              <a:solidFill>
                <a:schemeClr val="bg1"/>
              </a:solidFill>
              <a:latin typeface="+mn-lt"/>
            </a:endParaRPr>
          </a:p>
        </p:txBody>
      </p:sp>
      <p:pic>
        <p:nvPicPr>
          <p:cNvPr id="3" name="圖片 2"/>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2555776" y="1194300"/>
            <a:ext cx="3505200" cy="5257800"/>
          </a:xfrm>
          <a:prstGeom prst="rect">
            <a:avLst/>
          </a:prstGeom>
        </p:spPr>
      </p:pic>
      <p:sp>
        <p:nvSpPr>
          <p:cNvPr id="4" name="文字方塊 3"/>
          <p:cNvSpPr txBox="1"/>
          <p:nvPr/>
        </p:nvSpPr>
        <p:spPr>
          <a:xfrm>
            <a:off x="2214528" y="6452100"/>
            <a:ext cx="4570482" cy="369332"/>
          </a:xfrm>
          <a:prstGeom prst="rect">
            <a:avLst/>
          </a:prstGeom>
          <a:noFill/>
        </p:spPr>
        <p:txBody>
          <a:bodyPr wrap="none" rtlCol="0">
            <a:spAutoFit/>
          </a:bodyPr>
          <a:lstStyle/>
          <a:p>
            <a:r>
              <a:rPr lang="zh-TW" altLang="en-US" sz="1800" b="0" dirty="0" smtClean="0">
                <a:solidFill>
                  <a:srgbClr val="7FFF00"/>
                </a:solidFill>
                <a:effectLst>
                  <a:outerShdw blurRad="38100" dist="38100" dir="2700000" algn="tl">
                    <a:srgbClr val="000000">
                      <a:alpha val="43137"/>
                    </a:srgbClr>
                  </a:outerShdw>
                </a:effectLst>
                <a:latin typeface="+mn-ea"/>
                <a:ea typeface="+mn-ea"/>
              </a:rPr>
              <a:t>影像來源：台大兒童醫院小兒部李秉穎醫師</a:t>
            </a:r>
            <a:endParaRPr lang="zh-TW" altLang="en-US" sz="1800" b="0" dirty="0">
              <a:solidFill>
                <a:srgbClr val="7FFF00"/>
              </a:solidFill>
              <a:effectLst>
                <a:outerShdw blurRad="38100" dist="38100" dir="2700000" algn="tl">
                  <a:srgbClr val="000000">
                    <a:alpha val="43137"/>
                  </a:srgbClr>
                </a:outerShdw>
              </a:effectLst>
              <a:latin typeface="+mn-ea"/>
              <a:ea typeface="+mn-ea"/>
            </a:endParaRPr>
          </a:p>
        </p:txBody>
      </p:sp>
      <p:sp>
        <p:nvSpPr>
          <p:cNvPr id="6" name="矩形 5"/>
          <p:cNvSpPr/>
          <p:nvPr/>
        </p:nvSpPr>
        <p:spPr bwMode="auto">
          <a:xfrm>
            <a:off x="3203848" y="3429000"/>
            <a:ext cx="2232248" cy="504056"/>
          </a:xfrm>
          <a:prstGeom prst="rect">
            <a:avLst/>
          </a:prstGeom>
          <a:solidFill>
            <a:schemeClr val="tx1"/>
          </a:solidFill>
          <a:ln w="12700" cap="flat" cmpd="sng" algn="ctr">
            <a:no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2400" b="1" i="0" u="none" strike="noStrike" cap="none" normalizeH="0" baseline="0" smtClean="0">
              <a:ln>
                <a:noFill/>
              </a:ln>
              <a:solidFill>
                <a:schemeClr val="tx1"/>
              </a:solidFill>
              <a:effectLst/>
              <a:latin typeface="Arial Black" panose="020B0A04020102020204" pitchFamily="34" charset="0"/>
              <a:ea typeface="新細明體" panose="02020500000000000000" pitchFamily="18" charset="-120"/>
            </a:endParaRPr>
          </a:p>
        </p:txBody>
      </p:sp>
    </p:spTree>
    <p:custDataLst>
      <p:tags r:id="rId1"/>
    </p:custDataLst>
    <p:extLst>
      <p:ext uri="{BB962C8B-B14F-4D97-AF65-F5344CB8AC3E}">
        <p14:creationId xmlns="" xmlns:p14="http://schemas.microsoft.com/office/powerpoint/2010/main" val="1945330647"/>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274" name="Rectangle 2"/>
          <p:cNvSpPr>
            <a:spLocks noGrp="1" noChangeArrowheads="1"/>
          </p:cNvSpPr>
          <p:nvPr>
            <p:ph type="title"/>
          </p:nvPr>
        </p:nvSpPr>
        <p:spPr>
          <a:xfrm>
            <a:off x="755650" y="404813"/>
            <a:ext cx="7916863" cy="660400"/>
          </a:xfrm>
        </p:spPr>
        <p:txBody>
          <a:bodyPr/>
          <a:lstStyle/>
          <a:p>
            <a:r>
              <a:rPr lang="zh-TW" altLang="en-US"/>
              <a:t>感染症之傳染途徑</a:t>
            </a:r>
          </a:p>
        </p:txBody>
      </p:sp>
      <p:sp>
        <p:nvSpPr>
          <p:cNvPr id="566275" name="Rectangle 3"/>
          <p:cNvSpPr>
            <a:spLocks noGrp="1" noChangeArrowheads="1"/>
          </p:cNvSpPr>
          <p:nvPr>
            <p:ph type="body" idx="1"/>
          </p:nvPr>
        </p:nvSpPr>
        <p:spPr>
          <a:xfrm>
            <a:off x="611188" y="1371600"/>
            <a:ext cx="8228012" cy="5486400"/>
          </a:xfrm>
        </p:spPr>
        <p:txBody>
          <a:bodyPr/>
          <a:lstStyle/>
          <a:p>
            <a:pPr>
              <a:lnSpc>
                <a:spcPct val="120000"/>
              </a:lnSpc>
              <a:spcBef>
                <a:spcPct val="15000"/>
              </a:spcBef>
            </a:pPr>
            <a:r>
              <a:rPr lang="zh-TW" altLang="en-US" sz="3600" dirty="0"/>
              <a:t>空氣</a:t>
            </a:r>
            <a:r>
              <a:rPr lang="zh-TW" altLang="en-US" sz="3600" dirty="0" smtClean="0"/>
              <a:t>傳染</a:t>
            </a:r>
            <a:r>
              <a:rPr lang="en-US" altLang="zh-TW" sz="3600" dirty="0" smtClean="0">
                <a:latin typeface="+mn-lt"/>
              </a:rPr>
              <a:t>(</a:t>
            </a:r>
            <a:r>
              <a:rPr lang="en-US" altLang="zh-TW" sz="3600" dirty="0">
                <a:latin typeface="+mn-lt"/>
              </a:rPr>
              <a:t>airborne)</a:t>
            </a:r>
            <a:r>
              <a:rPr lang="zh-TW" altLang="en-US" sz="3600" dirty="0"/>
              <a:t>：</a:t>
            </a:r>
            <a:r>
              <a:rPr lang="zh-TW" altLang="en-US" sz="3600" dirty="0">
                <a:solidFill>
                  <a:schemeClr val="bg1"/>
                </a:solidFill>
              </a:rPr>
              <a:t>可傳很遠距離</a:t>
            </a:r>
          </a:p>
          <a:p>
            <a:pPr lvl="1">
              <a:lnSpc>
                <a:spcPct val="120000"/>
              </a:lnSpc>
              <a:spcBef>
                <a:spcPct val="15000"/>
              </a:spcBef>
            </a:pPr>
            <a:r>
              <a:rPr lang="zh-TW" altLang="en-US" sz="3600" dirty="0"/>
              <a:t>實例：退伍軍人症</a:t>
            </a:r>
            <a:r>
              <a:rPr lang="zh-TW" altLang="en-US" dirty="0"/>
              <a:t>、</a:t>
            </a:r>
            <a:r>
              <a:rPr lang="zh-TW" altLang="en-US" sz="3600" dirty="0"/>
              <a:t>炭疽熱</a:t>
            </a:r>
          </a:p>
          <a:p>
            <a:pPr>
              <a:lnSpc>
                <a:spcPct val="120000"/>
              </a:lnSpc>
              <a:spcBef>
                <a:spcPct val="15000"/>
              </a:spcBef>
            </a:pPr>
            <a:r>
              <a:rPr lang="zh-TW" altLang="en-US" sz="3600" dirty="0"/>
              <a:t>飛沫</a:t>
            </a:r>
            <a:r>
              <a:rPr lang="zh-TW" altLang="en-US" sz="3600" dirty="0" smtClean="0"/>
              <a:t>傳染</a:t>
            </a:r>
            <a:r>
              <a:rPr lang="en-US" altLang="zh-TW" sz="3600" dirty="0" smtClean="0">
                <a:latin typeface="+mn-lt"/>
              </a:rPr>
              <a:t>(</a:t>
            </a:r>
            <a:r>
              <a:rPr lang="en-US" altLang="zh-TW" sz="3600" dirty="0">
                <a:latin typeface="+mn-lt"/>
              </a:rPr>
              <a:t>droplet)</a:t>
            </a:r>
            <a:r>
              <a:rPr lang="zh-TW" altLang="en-US" sz="3600" dirty="0"/>
              <a:t>：</a:t>
            </a:r>
            <a:r>
              <a:rPr lang="zh-TW" altLang="en-US" sz="3600" dirty="0">
                <a:solidFill>
                  <a:schemeClr val="bg1"/>
                </a:solidFill>
              </a:rPr>
              <a:t>距離病患</a:t>
            </a:r>
            <a:r>
              <a:rPr lang="en-US" altLang="zh-TW" sz="3600" dirty="0">
                <a:solidFill>
                  <a:schemeClr val="bg1"/>
                </a:solidFill>
                <a:latin typeface="+mn-lt"/>
              </a:rPr>
              <a:t>1-2</a:t>
            </a:r>
            <a:r>
              <a:rPr lang="zh-TW" altLang="en-US" sz="3600" dirty="0">
                <a:solidFill>
                  <a:schemeClr val="bg1"/>
                </a:solidFill>
              </a:rPr>
              <a:t>公尺</a:t>
            </a:r>
            <a:r>
              <a:rPr lang="zh-TW" altLang="en-US" sz="3600" dirty="0" smtClean="0">
                <a:solidFill>
                  <a:schemeClr val="bg1"/>
                </a:solidFill>
              </a:rPr>
              <a:t>內</a:t>
            </a:r>
            <a:r>
              <a:rPr lang="en-US" altLang="zh-TW" sz="3600" dirty="0" smtClean="0">
                <a:solidFill>
                  <a:schemeClr val="bg1"/>
                </a:solidFill>
              </a:rPr>
              <a:t>(</a:t>
            </a:r>
            <a:r>
              <a:rPr lang="en-US" altLang="zh-TW" sz="3600" dirty="0">
                <a:solidFill>
                  <a:schemeClr val="bg1"/>
                </a:solidFill>
                <a:latin typeface="+mn-lt"/>
              </a:rPr>
              <a:t>CDC</a:t>
            </a:r>
            <a:r>
              <a:rPr lang="en-US" altLang="zh-TW" sz="3600" dirty="0">
                <a:solidFill>
                  <a:schemeClr val="bg1"/>
                </a:solidFill>
              </a:rPr>
              <a:t>: </a:t>
            </a:r>
            <a:r>
              <a:rPr lang="zh-TW" altLang="en-US" sz="3600" dirty="0">
                <a:solidFill>
                  <a:schemeClr val="bg1"/>
                </a:solidFill>
              </a:rPr>
              <a:t>三英尺</a:t>
            </a:r>
            <a:r>
              <a:rPr lang="en-US" altLang="zh-TW" sz="3600" dirty="0">
                <a:solidFill>
                  <a:schemeClr val="bg1"/>
                </a:solidFill>
              </a:rPr>
              <a:t>)</a:t>
            </a:r>
          </a:p>
          <a:p>
            <a:pPr lvl="1">
              <a:lnSpc>
                <a:spcPct val="120000"/>
              </a:lnSpc>
              <a:spcBef>
                <a:spcPct val="15000"/>
              </a:spcBef>
            </a:pPr>
            <a:r>
              <a:rPr lang="zh-TW" altLang="en-US" sz="3600" dirty="0"/>
              <a:t>最常見，所有呼吸道感染</a:t>
            </a:r>
          </a:p>
          <a:p>
            <a:pPr>
              <a:lnSpc>
                <a:spcPct val="120000"/>
              </a:lnSpc>
              <a:spcBef>
                <a:spcPct val="15000"/>
              </a:spcBef>
            </a:pPr>
            <a:r>
              <a:rPr lang="zh-TW" altLang="en-US" sz="3600" dirty="0"/>
              <a:t>間接接觸受污染器物</a:t>
            </a:r>
          </a:p>
          <a:p>
            <a:pPr>
              <a:lnSpc>
                <a:spcPct val="120000"/>
              </a:lnSpc>
              <a:spcBef>
                <a:spcPct val="15000"/>
              </a:spcBef>
            </a:pPr>
            <a:r>
              <a:rPr lang="zh-TW" altLang="en-US" sz="3600" dirty="0"/>
              <a:t>糞口傳染：</a:t>
            </a:r>
            <a:r>
              <a:rPr lang="zh-TW" altLang="en-US" sz="3600" dirty="0">
                <a:solidFill>
                  <a:schemeClr val="bg1"/>
                </a:solidFill>
              </a:rPr>
              <a:t>飲水、食物、衛生習慣</a:t>
            </a:r>
            <a:endParaRPr lang="zh-TW" altLang="en-US" sz="3600" dirty="0"/>
          </a:p>
          <a:p>
            <a:pPr>
              <a:lnSpc>
                <a:spcPct val="120000"/>
              </a:lnSpc>
              <a:spcBef>
                <a:spcPct val="15000"/>
              </a:spcBef>
            </a:pPr>
            <a:endParaRPr lang="en-US" altLang="zh-TW" sz="3600" dirty="0"/>
          </a:p>
        </p:txBody>
      </p:sp>
    </p:spTree>
    <p:custDataLst>
      <p:tags r:id="rId1"/>
    </p:custDataLst>
    <p:extLst>
      <p:ext uri="{BB962C8B-B14F-4D97-AF65-F5344CB8AC3E}">
        <p14:creationId xmlns="" xmlns:p14="http://schemas.microsoft.com/office/powerpoint/2010/main" val="2601407766"/>
      </p:ext>
    </p:extLst>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Line 2"/>
          <p:cNvSpPr>
            <a:spLocks noChangeShapeType="1"/>
          </p:cNvSpPr>
          <p:nvPr/>
        </p:nvSpPr>
        <p:spPr bwMode="auto">
          <a:xfrm>
            <a:off x="684213" y="5181600"/>
            <a:ext cx="4191000" cy="0"/>
          </a:xfrm>
          <a:prstGeom prst="line">
            <a:avLst/>
          </a:prstGeom>
          <a:noFill/>
          <a:ln w="79375">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8995" name="Line 3"/>
          <p:cNvSpPr>
            <a:spLocks noChangeShapeType="1"/>
          </p:cNvSpPr>
          <p:nvPr/>
        </p:nvSpPr>
        <p:spPr bwMode="auto">
          <a:xfrm>
            <a:off x="4875213" y="5181600"/>
            <a:ext cx="914400" cy="0"/>
          </a:xfrm>
          <a:prstGeom prst="line">
            <a:avLst/>
          </a:prstGeom>
          <a:noFill/>
          <a:ln w="79375">
            <a:solidFill>
              <a:schemeClr val="bg1"/>
            </a:solidFill>
            <a:prstDash val="sysDot"/>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8996" name="Line 4"/>
          <p:cNvSpPr>
            <a:spLocks noChangeShapeType="1"/>
          </p:cNvSpPr>
          <p:nvPr/>
        </p:nvSpPr>
        <p:spPr bwMode="auto">
          <a:xfrm>
            <a:off x="5713413" y="5181600"/>
            <a:ext cx="2133600" cy="0"/>
          </a:xfrm>
          <a:prstGeom prst="line">
            <a:avLst/>
          </a:prstGeom>
          <a:noFill/>
          <a:ln w="79375">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8997" name="Line 5"/>
          <p:cNvSpPr>
            <a:spLocks noChangeShapeType="1"/>
          </p:cNvSpPr>
          <p:nvPr/>
        </p:nvSpPr>
        <p:spPr bwMode="auto">
          <a:xfrm flipV="1">
            <a:off x="7389813" y="4724400"/>
            <a:ext cx="0" cy="457200"/>
          </a:xfrm>
          <a:prstGeom prst="line">
            <a:avLst/>
          </a:prstGeom>
          <a:noFill/>
          <a:ln w="44450">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8998" name="Line 6"/>
          <p:cNvSpPr>
            <a:spLocks noChangeShapeType="1"/>
          </p:cNvSpPr>
          <p:nvPr/>
        </p:nvSpPr>
        <p:spPr bwMode="auto">
          <a:xfrm flipV="1">
            <a:off x="1522413" y="4724400"/>
            <a:ext cx="0" cy="457200"/>
          </a:xfrm>
          <a:prstGeom prst="line">
            <a:avLst/>
          </a:prstGeom>
          <a:noFill/>
          <a:ln w="44450">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8999" name="Line 7"/>
          <p:cNvSpPr>
            <a:spLocks noChangeShapeType="1"/>
          </p:cNvSpPr>
          <p:nvPr/>
        </p:nvSpPr>
        <p:spPr bwMode="auto">
          <a:xfrm flipV="1">
            <a:off x="3122613" y="4724400"/>
            <a:ext cx="0" cy="457200"/>
          </a:xfrm>
          <a:prstGeom prst="line">
            <a:avLst/>
          </a:prstGeom>
          <a:noFill/>
          <a:ln w="44450">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9000" name="Line 8"/>
          <p:cNvSpPr>
            <a:spLocks noChangeShapeType="1"/>
          </p:cNvSpPr>
          <p:nvPr/>
        </p:nvSpPr>
        <p:spPr bwMode="auto">
          <a:xfrm flipV="1">
            <a:off x="912813" y="4724400"/>
            <a:ext cx="0" cy="457200"/>
          </a:xfrm>
          <a:prstGeom prst="line">
            <a:avLst/>
          </a:prstGeom>
          <a:noFill/>
          <a:ln w="44450">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9001" name="Text Box 9"/>
          <p:cNvSpPr txBox="1">
            <a:spLocks noChangeArrowheads="1"/>
          </p:cNvSpPr>
          <p:nvPr/>
        </p:nvSpPr>
        <p:spPr bwMode="auto">
          <a:xfrm>
            <a:off x="608013" y="5318125"/>
            <a:ext cx="838200" cy="396875"/>
          </a:xfrm>
          <a:prstGeom prst="rect">
            <a:avLst/>
          </a:prstGeom>
          <a:noFill/>
          <a:ln>
            <a:noFill/>
          </a:ln>
          <a:effectLst/>
          <a:extLst>
            <a:ext uri="{909E8E84-426E-40DD-AFC4-6F175D3DCCD1}">
              <a14:hiddenFill xmlns="" xmlns:a14="http://schemas.microsoft.com/office/drawing/2010/main">
                <a:solidFill>
                  <a:srgbClr val="66FF33"/>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TW" sz="2000" b="0">
                <a:solidFill>
                  <a:srgbClr val="FFFF00"/>
                </a:solidFill>
                <a:ea typeface="新細明體" panose="02020500000000000000" pitchFamily="18" charset="-120"/>
              </a:rPr>
              <a:t>0.1μ</a:t>
            </a:r>
          </a:p>
        </p:txBody>
      </p:sp>
      <p:sp>
        <p:nvSpPr>
          <p:cNvPr id="469002" name="Text Box 10"/>
          <p:cNvSpPr txBox="1">
            <a:spLocks noChangeArrowheads="1"/>
          </p:cNvSpPr>
          <p:nvPr/>
        </p:nvSpPr>
        <p:spPr bwMode="auto">
          <a:xfrm>
            <a:off x="1293813" y="5334000"/>
            <a:ext cx="838200" cy="396875"/>
          </a:xfrm>
          <a:prstGeom prst="rect">
            <a:avLst/>
          </a:prstGeom>
          <a:noFill/>
          <a:ln>
            <a:noFill/>
          </a:ln>
          <a:effectLst/>
          <a:extLst>
            <a:ext uri="{909E8E84-426E-40DD-AFC4-6F175D3DCCD1}">
              <a14:hiddenFill xmlns="" xmlns:a14="http://schemas.microsoft.com/office/drawing/2010/main">
                <a:solidFill>
                  <a:srgbClr val="66FF33"/>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TW" sz="1800" b="0">
                <a:solidFill>
                  <a:srgbClr val="FFFF00"/>
                </a:solidFill>
                <a:ea typeface="新細明體" panose="02020500000000000000" pitchFamily="18" charset="-120"/>
              </a:rPr>
              <a:t>0.3 </a:t>
            </a:r>
            <a:r>
              <a:rPr kumimoji="1" lang="en-US" altLang="zh-TW" sz="2000" b="0">
                <a:solidFill>
                  <a:srgbClr val="FFFF00"/>
                </a:solidFill>
                <a:ea typeface="新細明體" panose="02020500000000000000" pitchFamily="18" charset="-120"/>
              </a:rPr>
              <a:t>μ</a:t>
            </a:r>
          </a:p>
        </p:txBody>
      </p:sp>
      <p:sp>
        <p:nvSpPr>
          <p:cNvPr id="469003" name="Text Box 11"/>
          <p:cNvSpPr txBox="1">
            <a:spLocks noChangeArrowheads="1"/>
          </p:cNvSpPr>
          <p:nvPr/>
        </p:nvSpPr>
        <p:spPr bwMode="auto">
          <a:xfrm>
            <a:off x="6979328" y="5410200"/>
            <a:ext cx="979141" cy="400110"/>
          </a:xfrm>
          <a:prstGeom prst="rect">
            <a:avLst/>
          </a:prstGeom>
          <a:noFill/>
          <a:ln>
            <a:noFill/>
          </a:ln>
          <a:effectLst/>
          <a:extLst>
            <a:ext uri="{909E8E84-426E-40DD-AFC4-6F175D3DCCD1}">
              <a14:hiddenFill xmlns="" xmlns:a14="http://schemas.microsoft.com/office/drawing/2010/main">
                <a:solidFill>
                  <a:srgbClr val="66FF33"/>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kumimoji="1" lang="en-US" altLang="zh-TW" sz="2000" b="0" dirty="0">
                <a:solidFill>
                  <a:srgbClr val="FFFF00"/>
                </a:solidFill>
                <a:ea typeface="新細明體" panose="02020500000000000000" pitchFamily="18" charset="-120"/>
              </a:rPr>
              <a:t>100 μ</a:t>
            </a:r>
          </a:p>
        </p:txBody>
      </p:sp>
      <p:sp>
        <p:nvSpPr>
          <p:cNvPr id="469004" name="Text Box 12"/>
          <p:cNvSpPr txBox="1">
            <a:spLocks noChangeArrowheads="1"/>
          </p:cNvSpPr>
          <p:nvPr/>
        </p:nvSpPr>
        <p:spPr bwMode="auto">
          <a:xfrm>
            <a:off x="2970213" y="5334000"/>
            <a:ext cx="838200" cy="396875"/>
          </a:xfrm>
          <a:prstGeom prst="rect">
            <a:avLst/>
          </a:prstGeom>
          <a:noFill/>
          <a:ln>
            <a:noFill/>
          </a:ln>
          <a:effectLst/>
          <a:extLst>
            <a:ext uri="{909E8E84-426E-40DD-AFC4-6F175D3DCCD1}">
              <a14:hiddenFill xmlns="" xmlns:a14="http://schemas.microsoft.com/office/drawing/2010/main">
                <a:solidFill>
                  <a:srgbClr val="66FF33"/>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TW" sz="2000" b="0">
                <a:solidFill>
                  <a:srgbClr val="FFFF00"/>
                </a:solidFill>
                <a:ea typeface="新細明體" panose="02020500000000000000" pitchFamily="18" charset="-120"/>
              </a:rPr>
              <a:t>10 μ</a:t>
            </a:r>
          </a:p>
        </p:txBody>
      </p:sp>
      <p:sp>
        <p:nvSpPr>
          <p:cNvPr id="469005" name="Text Box 13"/>
          <p:cNvSpPr txBox="1">
            <a:spLocks noChangeArrowheads="1"/>
          </p:cNvSpPr>
          <p:nvPr/>
        </p:nvSpPr>
        <p:spPr bwMode="auto">
          <a:xfrm>
            <a:off x="7824788" y="4652963"/>
            <a:ext cx="1330814" cy="1200329"/>
          </a:xfrm>
          <a:prstGeom prst="rect">
            <a:avLst/>
          </a:prstGeom>
          <a:noFill/>
          <a:ln>
            <a:noFill/>
          </a:ln>
          <a:effectLst/>
          <a:extLst>
            <a:ext uri="{909E8E84-426E-40DD-AFC4-6F175D3DCCD1}">
              <a14:hiddenFill xmlns="" xmlns:a14="http://schemas.microsoft.com/office/drawing/2010/main">
                <a:solidFill>
                  <a:srgbClr val="66FF33"/>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kumimoji="1" lang="en-US" altLang="zh-TW" sz="2400" dirty="0">
                <a:solidFill>
                  <a:srgbClr val="FFFF00"/>
                </a:solidFill>
                <a:latin typeface="+mn-lt"/>
              </a:rPr>
              <a:t>Aerosol</a:t>
            </a:r>
          </a:p>
          <a:p>
            <a:pPr eaLnBrk="1" hangingPunct="1"/>
            <a:r>
              <a:rPr kumimoji="1" lang="en-US" altLang="zh-TW" sz="2400" dirty="0">
                <a:solidFill>
                  <a:srgbClr val="FFFF00"/>
                </a:solidFill>
                <a:latin typeface="+mn-lt"/>
              </a:rPr>
              <a:t>Droplet</a:t>
            </a:r>
          </a:p>
          <a:p>
            <a:pPr eaLnBrk="1" hangingPunct="1"/>
            <a:r>
              <a:rPr kumimoji="1" lang="zh-TW" altLang="en-US" sz="2400" dirty="0">
                <a:solidFill>
                  <a:srgbClr val="FFFF00"/>
                </a:solidFill>
                <a:latin typeface="+mn-ea"/>
                <a:ea typeface="+mn-ea"/>
              </a:rPr>
              <a:t>大小</a:t>
            </a:r>
          </a:p>
        </p:txBody>
      </p:sp>
      <p:sp>
        <p:nvSpPr>
          <p:cNvPr id="469006" name="AutoShape 14"/>
          <p:cNvSpPr>
            <a:spLocks noChangeArrowheads="1"/>
          </p:cNvSpPr>
          <p:nvPr/>
        </p:nvSpPr>
        <p:spPr bwMode="auto">
          <a:xfrm>
            <a:off x="836613" y="44958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07" name="AutoShape 15"/>
          <p:cNvSpPr>
            <a:spLocks noChangeArrowheads="1"/>
          </p:cNvSpPr>
          <p:nvPr/>
        </p:nvSpPr>
        <p:spPr bwMode="auto">
          <a:xfrm>
            <a:off x="1065213" y="43434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08" name="AutoShape 16"/>
          <p:cNvSpPr>
            <a:spLocks noChangeArrowheads="1"/>
          </p:cNvSpPr>
          <p:nvPr/>
        </p:nvSpPr>
        <p:spPr bwMode="auto">
          <a:xfrm>
            <a:off x="989013" y="44958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09" name="AutoShape 17"/>
          <p:cNvSpPr>
            <a:spLocks noChangeArrowheads="1"/>
          </p:cNvSpPr>
          <p:nvPr/>
        </p:nvSpPr>
        <p:spPr bwMode="auto">
          <a:xfrm>
            <a:off x="1217613" y="44196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0" name="AutoShape 18"/>
          <p:cNvSpPr>
            <a:spLocks noChangeArrowheads="1"/>
          </p:cNvSpPr>
          <p:nvPr/>
        </p:nvSpPr>
        <p:spPr bwMode="auto">
          <a:xfrm>
            <a:off x="989013" y="46482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1" name="AutoShape 19"/>
          <p:cNvSpPr>
            <a:spLocks noChangeArrowheads="1"/>
          </p:cNvSpPr>
          <p:nvPr/>
        </p:nvSpPr>
        <p:spPr bwMode="auto">
          <a:xfrm>
            <a:off x="836613" y="42672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2" name="AutoShape 20"/>
          <p:cNvSpPr>
            <a:spLocks noChangeArrowheads="1"/>
          </p:cNvSpPr>
          <p:nvPr/>
        </p:nvSpPr>
        <p:spPr bwMode="auto">
          <a:xfrm>
            <a:off x="989013" y="40386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3" name="AutoShape 21"/>
          <p:cNvSpPr>
            <a:spLocks noChangeArrowheads="1"/>
          </p:cNvSpPr>
          <p:nvPr/>
        </p:nvSpPr>
        <p:spPr bwMode="auto">
          <a:xfrm>
            <a:off x="1141413" y="45720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4" name="AutoShape 22"/>
          <p:cNvSpPr>
            <a:spLocks noChangeArrowheads="1"/>
          </p:cNvSpPr>
          <p:nvPr/>
        </p:nvSpPr>
        <p:spPr bwMode="auto">
          <a:xfrm>
            <a:off x="1217613" y="4191000"/>
            <a:ext cx="76200" cy="76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5" name="AutoShape 23"/>
          <p:cNvSpPr>
            <a:spLocks noChangeArrowheads="1"/>
          </p:cNvSpPr>
          <p:nvPr/>
        </p:nvSpPr>
        <p:spPr bwMode="auto">
          <a:xfrm>
            <a:off x="2741613" y="4114800"/>
            <a:ext cx="1524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nvGrpSpPr>
          <p:cNvPr id="469016" name="Group 24"/>
          <p:cNvGrpSpPr>
            <a:grpSpLocks/>
          </p:cNvGrpSpPr>
          <p:nvPr>
            <p:custDataLst>
              <p:tags r:id="rId2"/>
            </p:custDataLst>
          </p:nvPr>
        </p:nvGrpSpPr>
        <p:grpSpPr bwMode="auto">
          <a:xfrm rot="5243532">
            <a:off x="2124075" y="4191000"/>
            <a:ext cx="533400" cy="990600"/>
            <a:chOff x="864" y="1824"/>
            <a:chExt cx="528" cy="624"/>
          </a:xfrm>
        </p:grpSpPr>
        <p:sp>
          <p:nvSpPr>
            <p:cNvPr id="469017" name="AutoShape 25"/>
            <p:cNvSpPr>
              <a:spLocks noChangeArrowheads="1"/>
            </p:cNvSpPr>
            <p:nvPr/>
          </p:nvSpPr>
          <p:spPr bwMode="auto">
            <a:xfrm>
              <a:off x="960" y="187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8" name="AutoShape 26"/>
            <p:cNvSpPr>
              <a:spLocks noChangeArrowheads="1"/>
            </p:cNvSpPr>
            <p:nvPr/>
          </p:nvSpPr>
          <p:spPr bwMode="auto">
            <a:xfrm>
              <a:off x="1056" y="2064"/>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19" name="AutoShape 27"/>
            <p:cNvSpPr>
              <a:spLocks noChangeArrowheads="1"/>
            </p:cNvSpPr>
            <p:nvPr/>
          </p:nvSpPr>
          <p:spPr bwMode="auto">
            <a:xfrm>
              <a:off x="960" y="235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0" name="AutoShape 28"/>
            <p:cNvSpPr>
              <a:spLocks noChangeArrowheads="1"/>
            </p:cNvSpPr>
            <p:nvPr/>
          </p:nvSpPr>
          <p:spPr bwMode="auto">
            <a:xfrm>
              <a:off x="864" y="1968"/>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1" name="AutoShape 29"/>
            <p:cNvSpPr>
              <a:spLocks noChangeArrowheads="1"/>
            </p:cNvSpPr>
            <p:nvPr/>
          </p:nvSpPr>
          <p:spPr bwMode="auto">
            <a:xfrm>
              <a:off x="1152" y="1824"/>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2" name="AutoShape 30"/>
            <p:cNvSpPr>
              <a:spLocks noChangeArrowheads="1"/>
            </p:cNvSpPr>
            <p:nvPr/>
          </p:nvSpPr>
          <p:spPr bwMode="auto">
            <a:xfrm>
              <a:off x="1296" y="211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3" name="AutoShape 31"/>
            <p:cNvSpPr>
              <a:spLocks noChangeArrowheads="1"/>
            </p:cNvSpPr>
            <p:nvPr/>
          </p:nvSpPr>
          <p:spPr bwMode="auto">
            <a:xfrm>
              <a:off x="1248" y="1920"/>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4" name="AutoShape 32"/>
            <p:cNvSpPr>
              <a:spLocks noChangeArrowheads="1"/>
            </p:cNvSpPr>
            <p:nvPr/>
          </p:nvSpPr>
          <p:spPr bwMode="auto">
            <a:xfrm>
              <a:off x="1152" y="235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5" name="AutoShape 33"/>
            <p:cNvSpPr>
              <a:spLocks noChangeArrowheads="1"/>
            </p:cNvSpPr>
            <p:nvPr/>
          </p:nvSpPr>
          <p:spPr bwMode="auto">
            <a:xfrm>
              <a:off x="1104" y="2208"/>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469026" name="AutoShape 34"/>
          <p:cNvSpPr>
            <a:spLocks noChangeArrowheads="1"/>
          </p:cNvSpPr>
          <p:nvPr/>
        </p:nvSpPr>
        <p:spPr bwMode="auto">
          <a:xfrm>
            <a:off x="1522413" y="44958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7" name="AutoShape 35"/>
          <p:cNvSpPr>
            <a:spLocks noChangeArrowheads="1"/>
          </p:cNvSpPr>
          <p:nvPr/>
        </p:nvSpPr>
        <p:spPr bwMode="auto">
          <a:xfrm>
            <a:off x="1446213" y="41910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8" name="AutoShape 36"/>
          <p:cNvSpPr>
            <a:spLocks noChangeArrowheads="1"/>
          </p:cNvSpPr>
          <p:nvPr/>
        </p:nvSpPr>
        <p:spPr bwMode="auto">
          <a:xfrm>
            <a:off x="1598613" y="42672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29" name="AutoShape 37"/>
          <p:cNvSpPr>
            <a:spLocks noChangeArrowheads="1"/>
          </p:cNvSpPr>
          <p:nvPr/>
        </p:nvSpPr>
        <p:spPr bwMode="auto">
          <a:xfrm>
            <a:off x="1751013" y="44196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0" name="AutoShape 38"/>
          <p:cNvSpPr>
            <a:spLocks noChangeArrowheads="1"/>
          </p:cNvSpPr>
          <p:nvPr/>
        </p:nvSpPr>
        <p:spPr bwMode="auto">
          <a:xfrm>
            <a:off x="1446213" y="38862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1" name="AutoShape 39"/>
          <p:cNvSpPr>
            <a:spLocks noChangeArrowheads="1"/>
          </p:cNvSpPr>
          <p:nvPr/>
        </p:nvSpPr>
        <p:spPr bwMode="auto">
          <a:xfrm>
            <a:off x="1674813" y="40386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2" name="AutoShape 40"/>
          <p:cNvSpPr>
            <a:spLocks noChangeArrowheads="1"/>
          </p:cNvSpPr>
          <p:nvPr/>
        </p:nvSpPr>
        <p:spPr bwMode="auto">
          <a:xfrm>
            <a:off x="1827213" y="43434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3" name="AutoShape 41"/>
          <p:cNvSpPr>
            <a:spLocks noChangeArrowheads="1"/>
          </p:cNvSpPr>
          <p:nvPr/>
        </p:nvSpPr>
        <p:spPr bwMode="auto">
          <a:xfrm>
            <a:off x="1827213" y="40386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4" name="AutoShape 42"/>
          <p:cNvSpPr>
            <a:spLocks noChangeArrowheads="1"/>
          </p:cNvSpPr>
          <p:nvPr/>
        </p:nvSpPr>
        <p:spPr bwMode="auto">
          <a:xfrm>
            <a:off x="1751013" y="35814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5" name="AutoShape 43"/>
          <p:cNvSpPr>
            <a:spLocks noChangeArrowheads="1"/>
          </p:cNvSpPr>
          <p:nvPr/>
        </p:nvSpPr>
        <p:spPr bwMode="auto">
          <a:xfrm>
            <a:off x="1293813" y="36576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6" name="AutoShape 44"/>
          <p:cNvSpPr>
            <a:spLocks noChangeArrowheads="1"/>
          </p:cNvSpPr>
          <p:nvPr/>
        </p:nvSpPr>
        <p:spPr bwMode="auto">
          <a:xfrm>
            <a:off x="1598613" y="38862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7" name="AutoShape 45"/>
          <p:cNvSpPr>
            <a:spLocks noChangeArrowheads="1"/>
          </p:cNvSpPr>
          <p:nvPr/>
        </p:nvSpPr>
        <p:spPr bwMode="auto">
          <a:xfrm>
            <a:off x="1522413" y="3581400"/>
            <a:ext cx="762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8" name="AutoShape 46"/>
          <p:cNvSpPr>
            <a:spLocks noChangeArrowheads="1"/>
          </p:cNvSpPr>
          <p:nvPr/>
        </p:nvSpPr>
        <p:spPr bwMode="auto">
          <a:xfrm>
            <a:off x="2208213" y="3200400"/>
            <a:ext cx="1524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39" name="AutoShape 47"/>
          <p:cNvSpPr>
            <a:spLocks noChangeArrowheads="1"/>
          </p:cNvSpPr>
          <p:nvPr/>
        </p:nvSpPr>
        <p:spPr bwMode="auto">
          <a:xfrm>
            <a:off x="1903413" y="3200400"/>
            <a:ext cx="1524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0" name="AutoShape 48"/>
          <p:cNvSpPr>
            <a:spLocks noChangeArrowheads="1"/>
          </p:cNvSpPr>
          <p:nvPr/>
        </p:nvSpPr>
        <p:spPr bwMode="auto">
          <a:xfrm>
            <a:off x="1903413" y="3429000"/>
            <a:ext cx="1524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1" name="AutoShape 49"/>
          <p:cNvSpPr>
            <a:spLocks noChangeArrowheads="1"/>
          </p:cNvSpPr>
          <p:nvPr/>
        </p:nvSpPr>
        <p:spPr bwMode="auto">
          <a:xfrm>
            <a:off x="2055813" y="3962400"/>
            <a:ext cx="152400" cy="152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nvGrpSpPr>
          <p:cNvPr id="469042" name="Group 50"/>
          <p:cNvGrpSpPr>
            <a:grpSpLocks/>
          </p:cNvGrpSpPr>
          <p:nvPr>
            <p:custDataLst>
              <p:tags r:id="rId3"/>
            </p:custDataLst>
          </p:nvPr>
        </p:nvGrpSpPr>
        <p:grpSpPr bwMode="auto">
          <a:xfrm>
            <a:off x="2055813" y="3352800"/>
            <a:ext cx="838200" cy="990600"/>
            <a:chOff x="864" y="1824"/>
            <a:chExt cx="528" cy="624"/>
          </a:xfrm>
        </p:grpSpPr>
        <p:sp>
          <p:nvSpPr>
            <p:cNvPr id="469043" name="AutoShape 51"/>
            <p:cNvSpPr>
              <a:spLocks noChangeArrowheads="1"/>
            </p:cNvSpPr>
            <p:nvPr/>
          </p:nvSpPr>
          <p:spPr bwMode="auto">
            <a:xfrm>
              <a:off x="960" y="187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4" name="AutoShape 52"/>
            <p:cNvSpPr>
              <a:spLocks noChangeArrowheads="1"/>
            </p:cNvSpPr>
            <p:nvPr/>
          </p:nvSpPr>
          <p:spPr bwMode="auto">
            <a:xfrm>
              <a:off x="1056" y="2064"/>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5" name="AutoShape 53"/>
            <p:cNvSpPr>
              <a:spLocks noChangeArrowheads="1"/>
            </p:cNvSpPr>
            <p:nvPr/>
          </p:nvSpPr>
          <p:spPr bwMode="auto">
            <a:xfrm>
              <a:off x="960" y="235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6" name="AutoShape 54"/>
            <p:cNvSpPr>
              <a:spLocks noChangeArrowheads="1"/>
            </p:cNvSpPr>
            <p:nvPr/>
          </p:nvSpPr>
          <p:spPr bwMode="auto">
            <a:xfrm>
              <a:off x="864" y="1968"/>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7" name="AutoShape 55"/>
            <p:cNvSpPr>
              <a:spLocks noChangeArrowheads="1"/>
            </p:cNvSpPr>
            <p:nvPr/>
          </p:nvSpPr>
          <p:spPr bwMode="auto">
            <a:xfrm>
              <a:off x="1152" y="1824"/>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8" name="AutoShape 56"/>
            <p:cNvSpPr>
              <a:spLocks noChangeArrowheads="1"/>
            </p:cNvSpPr>
            <p:nvPr/>
          </p:nvSpPr>
          <p:spPr bwMode="auto">
            <a:xfrm>
              <a:off x="1296" y="211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49" name="AutoShape 57"/>
            <p:cNvSpPr>
              <a:spLocks noChangeArrowheads="1"/>
            </p:cNvSpPr>
            <p:nvPr/>
          </p:nvSpPr>
          <p:spPr bwMode="auto">
            <a:xfrm>
              <a:off x="1248" y="1920"/>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0" name="AutoShape 58"/>
            <p:cNvSpPr>
              <a:spLocks noChangeArrowheads="1"/>
            </p:cNvSpPr>
            <p:nvPr/>
          </p:nvSpPr>
          <p:spPr bwMode="auto">
            <a:xfrm>
              <a:off x="1152" y="2352"/>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1" name="AutoShape 59"/>
            <p:cNvSpPr>
              <a:spLocks noChangeArrowheads="1"/>
            </p:cNvSpPr>
            <p:nvPr/>
          </p:nvSpPr>
          <p:spPr bwMode="auto">
            <a:xfrm>
              <a:off x="1104" y="2208"/>
              <a:ext cx="96" cy="96"/>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469052" name="AutoShape 60"/>
          <p:cNvSpPr>
            <a:spLocks noChangeArrowheads="1"/>
          </p:cNvSpPr>
          <p:nvPr/>
        </p:nvSpPr>
        <p:spPr bwMode="auto">
          <a:xfrm>
            <a:off x="2970213" y="43434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3" name="AutoShape 61"/>
          <p:cNvSpPr>
            <a:spLocks noChangeArrowheads="1"/>
          </p:cNvSpPr>
          <p:nvPr/>
        </p:nvSpPr>
        <p:spPr bwMode="auto">
          <a:xfrm>
            <a:off x="2894013" y="32766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4" name="AutoShape 62"/>
          <p:cNvSpPr>
            <a:spLocks noChangeArrowheads="1"/>
          </p:cNvSpPr>
          <p:nvPr/>
        </p:nvSpPr>
        <p:spPr bwMode="auto">
          <a:xfrm>
            <a:off x="3046413" y="28956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5" name="AutoShape 63"/>
          <p:cNvSpPr>
            <a:spLocks noChangeArrowheads="1"/>
          </p:cNvSpPr>
          <p:nvPr/>
        </p:nvSpPr>
        <p:spPr bwMode="auto">
          <a:xfrm>
            <a:off x="3046413" y="38862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6" name="AutoShape 64"/>
          <p:cNvSpPr>
            <a:spLocks noChangeArrowheads="1"/>
          </p:cNvSpPr>
          <p:nvPr/>
        </p:nvSpPr>
        <p:spPr bwMode="auto">
          <a:xfrm>
            <a:off x="3198813" y="22098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7" name="AutoShape 65"/>
          <p:cNvSpPr>
            <a:spLocks noChangeArrowheads="1"/>
          </p:cNvSpPr>
          <p:nvPr/>
        </p:nvSpPr>
        <p:spPr bwMode="auto">
          <a:xfrm>
            <a:off x="3656013" y="27432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8" name="AutoShape 66"/>
          <p:cNvSpPr>
            <a:spLocks noChangeArrowheads="1"/>
          </p:cNvSpPr>
          <p:nvPr/>
        </p:nvSpPr>
        <p:spPr bwMode="auto">
          <a:xfrm>
            <a:off x="3275013" y="34290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59" name="AutoShape 67"/>
          <p:cNvSpPr>
            <a:spLocks noChangeArrowheads="1"/>
          </p:cNvSpPr>
          <p:nvPr/>
        </p:nvSpPr>
        <p:spPr bwMode="auto">
          <a:xfrm>
            <a:off x="3656013" y="31242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0" name="AutoShape 68"/>
          <p:cNvSpPr>
            <a:spLocks noChangeArrowheads="1"/>
          </p:cNvSpPr>
          <p:nvPr/>
        </p:nvSpPr>
        <p:spPr bwMode="auto">
          <a:xfrm>
            <a:off x="3275013" y="40386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1" name="AutoShape 69"/>
          <p:cNvSpPr>
            <a:spLocks noChangeArrowheads="1"/>
          </p:cNvSpPr>
          <p:nvPr/>
        </p:nvSpPr>
        <p:spPr bwMode="auto">
          <a:xfrm>
            <a:off x="3275013" y="44196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2" name="AutoShape 70"/>
          <p:cNvSpPr>
            <a:spLocks noChangeArrowheads="1"/>
          </p:cNvSpPr>
          <p:nvPr/>
        </p:nvSpPr>
        <p:spPr bwMode="auto">
          <a:xfrm>
            <a:off x="2970213" y="35814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3" name="AutoShape 71"/>
          <p:cNvSpPr>
            <a:spLocks noChangeArrowheads="1"/>
          </p:cNvSpPr>
          <p:nvPr/>
        </p:nvSpPr>
        <p:spPr bwMode="auto">
          <a:xfrm>
            <a:off x="3351213" y="26670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4" name="AutoShape 72"/>
          <p:cNvSpPr>
            <a:spLocks noChangeArrowheads="1"/>
          </p:cNvSpPr>
          <p:nvPr/>
        </p:nvSpPr>
        <p:spPr bwMode="auto">
          <a:xfrm>
            <a:off x="3122613" y="25908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5" name="AutoShape 73"/>
          <p:cNvSpPr>
            <a:spLocks noChangeArrowheads="1"/>
          </p:cNvSpPr>
          <p:nvPr/>
        </p:nvSpPr>
        <p:spPr bwMode="auto">
          <a:xfrm>
            <a:off x="2741613" y="28194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6" name="AutoShape 74"/>
          <p:cNvSpPr>
            <a:spLocks noChangeArrowheads="1"/>
          </p:cNvSpPr>
          <p:nvPr/>
        </p:nvSpPr>
        <p:spPr bwMode="auto">
          <a:xfrm>
            <a:off x="3579813" y="35052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7" name="AutoShape 75"/>
          <p:cNvSpPr>
            <a:spLocks noChangeArrowheads="1"/>
          </p:cNvSpPr>
          <p:nvPr/>
        </p:nvSpPr>
        <p:spPr bwMode="auto">
          <a:xfrm>
            <a:off x="3503613" y="38100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8" name="AutoShape 76"/>
          <p:cNvSpPr>
            <a:spLocks noChangeArrowheads="1"/>
          </p:cNvSpPr>
          <p:nvPr/>
        </p:nvSpPr>
        <p:spPr bwMode="auto">
          <a:xfrm>
            <a:off x="4265613" y="40386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69" name="AutoShape 77"/>
          <p:cNvSpPr>
            <a:spLocks noChangeArrowheads="1"/>
          </p:cNvSpPr>
          <p:nvPr/>
        </p:nvSpPr>
        <p:spPr bwMode="auto">
          <a:xfrm>
            <a:off x="4951413" y="2590800"/>
            <a:ext cx="838200" cy="838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0" name="AutoShape 78"/>
          <p:cNvSpPr>
            <a:spLocks noChangeArrowheads="1"/>
          </p:cNvSpPr>
          <p:nvPr/>
        </p:nvSpPr>
        <p:spPr bwMode="auto">
          <a:xfrm>
            <a:off x="5484813" y="3505200"/>
            <a:ext cx="838200" cy="762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1" name="AutoShape 79"/>
          <p:cNvSpPr>
            <a:spLocks noChangeArrowheads="1"/>
          </p:cNvSpPr>
          <p:nvPr/>
        </p:nvSpPr>
        <p:spPr bwMode="auto">
          <a:xfrm>
            <a:off x="5789613" y="2286000"/>
            <a:ext cx="914400" cy="9144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2" name="AutoShape 80"/>
          <p:cNvSpPr>
            <a:spLocks noChangeArrowheads="1"/>
          </p:cNvSpPr>
          <p:nvPr/>
        </p:nvSpPr>
        <p:spPr bwMode="auto">
          <a:xfrm>
            <a:off x="5484813" y="1447800"/>
            <a:ext cx="762000" cy="838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3" name="AutoShape 81"/>
          <p:cNvSpPr>
            <a:spLocks noChangeArrowheads="1"/>
          </p:cNvSpPr>
          <p:nvPr/>
        </p:nvSpPr>
        <p:spPr bwMode="auto">
          <a:xfrm>
            <a:off x="6094413" y="4191000"/>
            <a:ext cx="838200" cy="838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4" name="AutoShape 82"/>
          <p:cNvSpPr>
            <a:spLocks noChangeArrowheads="1"/>
          </p:cNvSpPr>
          <p:nvPr/>
        </p:nvSpPr>
        <p:spPr bwMode="auto">
          <a:xfrm>
            <a:off x="7008813" y="3581400"/>
            <a:ext cx="1066800" cy="10668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5" name="AutoShape 83"/>
          <p:cNvSpPr>
            <a:spLocks noChangeArrowheads="1"/>
          </p:cNvSpPr>
          <p:nvPr/>
        </p:nvSpPr>
        <p:spPr bwMode="auto">
          <a:xfrm>
            <a:off x="7008813" y="1905000"/>
            <a:ext cx="1219200" cy="1219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6" name="AutoShape 84"/>
          <p:cNvSpPr>
            <a:spLocks noChangeArrowheads="1"/>
          </p:cNvSpPr>
          <p:nvPr/>
        </p:nvSpPr>
        <p:spPr bwMode="auto">
          <a:xfrm>
            <a:off x="3503613" y="23622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7" name="AutoShape 85"/>
          <p:cNvSpPr>
            <a:spLocks noChangeArrowheads="1"/>
          </p:cNvSpPr>
          <p:nvPr/>
        </p:nvSpPr>
        <p:spPr bwMode="auto">
          <a:xfrm>
            <a:off x="3351213" y="30480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8" name="AutoShape 86"/>
          <p:cNvSpPr>
            <a:spLocks noChangeArrowheads="1"/>
          </p:cNvSpPr>
          <p:nvPr/>
        </p:nvSpPr>
        <p:spPr bwMode="auto">
          <a:xfrm>
            <a:off x="2817813" y="2438400"/>
            <a:ext cx="228600" cy="2286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79" name="AutoShape 87"/>
          <p:cNvSpPr>
            <a:spLocks noChangeArrowheads="1"/>
          </p:cNvSpPr>
          <p:nvPr/>
        </p:nvSpPr>
        <p:spPr bwMode="auto">
          <a:xfrm>
            <a:off x="4113213" y="29718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0" name="AutoShape 88"/>
          <p:cNvSpPr>
            <a:spLocks noChangeArrowheads="1"/>
          </p:cNvSpPr>
          <p:nvPr/>
        </p:nvSpPr>
        <p:spPr bwMode="auto">
          <a:xfrm>
            <a:off x="4037013" y="35814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1" name="AutoShape 89"/>
          <p:cNvSpPr>
            <a:spLocks noChangeArrowheads="1"/>
          </p:cNvSpPr>
          <p:nvPr/>
        </p:nvSpPr>
        <p:spPr bwMode="auto">
          <a:xfrm>
            <a:off x="3732213" y="4267200"/>
            <a:ext cx="304800" cy="3048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2" name="AutoShape 90"/>
          <p:cNvSpPr>
            <a:spLocks noChangeArrowheads="1"/>
          </p:cNvSpPr>
          <p:nvPr/>
        </p:nvSpPr>
        <p:spPr bwMode="auto">
          <a:xfrm>
            <a:off x="4570413" y="27432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3" name="AutoShape 91"/>
          <p:cNvSpPr>
            <a:spLocks noChangeArrowheads="1"/>
          </p:cNvSpPr>
          <p:nvPr/>
        </p:nvSpPr>
        <p:spPr bwMode="auto">
          <a:xfrm>
            <a:off x="4113213" y="24384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4" name="AutoShape 92"/>
          <p:cNvSpPr>
            <a:spLocks noChangeArrowheads="1"/>
          </p:cNvSpPr>
          <p:nvPr/>
        </p:nvSpPr>
        <p:spPr bwMode="auto">
          <a:xfrm>
            <a:off x="4570413" y="32766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5" name="AutoShape 93"/>
          <p:cNvSpPr>
            <a:spLocks noChangeArrowheads="1"/>
          </p:cNvSpPr>
          <p:nvPr/>
        </p:nvSpPr>
        <p:spPr bwMode="auto">
          <a:xfrm>
            <a:off x="4646613" y="2133600"/>
            <a:ext cx="381000" cy="381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6" name="AutoShape 94"/>
          <p:cNvSpPr>
            <a:spLocks noChangeArrowheads="1"/>
          </p:cNvSpPr>
          <p:nvPr/>
        </p:nvSpPr>
        <p:spPr bwMode="auto">
          <a:xfrm>
            <a:off x="4646613" y="1219200"/>
            <a:ext cx="762000" cy="762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7" name="AutoShape 95"/>
          <p:cNvSpPr>
            <a:spLocks noChangeArrowheads="1"/>
          </p:cNvSpPr>
          <p:nvPr/>
        </p:nvSpPr>
        <p:spPr bwMode="auto">
          <a:xfrm>
            <a:off x="4189413" y="1828800"/>
            <a:ext cx="381000" cy="457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8" name="AutoShape 96"/>
          <p:cNvSpPr>
            <a:spLocks noChangeArrowheads="1"/>
          </p:cNvSpPr>
          <p:nvPr/>
        </p:nvSpPr>
        <p:spPr bwMode="auto">
          <a:xfrm>
            <a:off x="6323013" y="1143000"/>
            <a:ext cx="838200" cy="8382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89" name="AutoShape 97"/>
          <p:cNvSpPr>
            <a:spLocks noChangeArrowheads="1"/>
          </p:cNvSpPr>
          <p:nvPr/>
        </p:nvSpPr>
        <p:spPr bwMode="auto">
          <a:xfrm>
            <a:off x="6246813" y="3124200"/>
            <a:ext cx="914400" cy="7620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90" name="AutoShape 98"/>
          <p:cNvSpPr>
            <a:spLocks noChangeArrowheads="1"/>
          </p:cNvSpPr>
          <p:nvPr/>
        </p:nvSpPr>
        <p:spPr bwMode="auto">
          <a:xfrm>
            <a:off x="4722813" y="3733800"/>
            <a:ext cx="685800" cy="6858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91" name="AutoShape 99"/>
          <p:cNvSpPr>
            <a:spLocks noChangeArrowheads="1"/>
          </p:cNvSpPr>
          <p:nvPr/>
        </p:nvSpPr>
        <p:spPr bwMode="auto">
          <a:xfrm>
            <a:off x="5103813" y="4419600"/>
            <a:ext cx="685800" cy="685800"/>
          </a:xfrm>
          <a:prstGeom prst="flowChartConnector">
            <a:avLst/>
          </a:prstGeom>
          <a:solidFill>
            <a:srgbClr val="66FF33"/>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69092" name="Rectangle 100"/>
          <p:cNvSpPr>
            <a:spLocks noChangeArrowheads="1"/>
          </p:cNvSpPr>
          <p:nvPr/>
        </p:nvSpPr>
        <p:spPr bwMode="auto">
          <a:xfrm>
            <a:off x="914400" y="6461125"/>
            <a:ext cx="4288353" cy="4001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000" b="0" dirty="0">
                <a:solidFill>
                  <a:srgbClr val="66FF33"/>
                </a:solidFill>
                <a:effectLst>
                  <a:outerShdw blurRad="38100" dist="38100" dir="2700000" algn="tl">
                    <a:srgbClr val="000000"/>
                  </a:outerShdw>
                </a:effectLst>
                <a:latin typeface="+mn-ea"/>
                <a:ea typeface="+mn-ea"/>
              </a:rPr>
              <a:t>參考</a:t>
            </a:r>
            <a:r>
              <a:rPr lang="zh-TW" altLang="en-US" sz="2000" b="0" dirty="0" smtClean="0">
                <a:solidFill>
                  <a:srgbClr val="66FF33"/>
                </a:solidFill>
                <a:effectLst>
                  <a:outerShdw blurRad="38100" dist="38100" dir="2700000" algn="tl">
                    <a:srgbClr val="000000"/>
                  </a:outerShdw>
                </a:effectLst>
                <a:latin typeface="+mn-ea"/>
                <a:ea typeface="+mn-ea"/>
              </a:rPr>
              <a:t>衛生福利部疾病管制署網站</a:t>
            </a:r>
            <a:r>
              <a:rPr lang="zh-TW" altLang="en-US" sz="2000" b="0" dirty="0">
                <a:solidFill>
                  <a:srgbClr val="66FF33"/>
                </a:solidFill>
                <a:effectLst>
                  <a:outerShdw blurRad="38100" dist="38100" dir="2700000" algn="tl">
                    <a:srgbClr val="000000"/>
                  </a:outerShdw>
                </a:effectLst>
                <a:latin typeface="+mn-ea"/>
                <a:ea typeface="+mn-ea"/>
              </a:rPr>
              <a:t>資料</a:t>
            </a:r>
          </a:p>
        </p:txBody>
      </p:sp>
      <p:sp>
        <p:nvSpPr>
          <p:cNvPr id="469093" name="Line 101"/>
          <p:cNvSpPr>
            <a:spLocks noChangeShapeType="1"/>
          </p:cNvSpPr>
          <p:nvPr/>
        </p:nvSpPr>
        <p:spPr bwMode="auto">
          <a:xfrm>
            <a:off x="2133600" y="533400"/>
            <a:ext cx="577850" cy="0"/>
          </a:xfrm>
          <a:prstGeom prst="line">
            <a:avLst/>
          </a:prstGeom>
          <a:noFill/>
          <a:ln w="28575">
            <a:solidFill>
              <a:schemeClr val="bg1"/>
            </a:solidFill>
            <a:round/>
            <a:headEnd type="triangle" w="med" len="me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9094" name="Text Box 102"/>
          <p:cNvSpPr txBox="1">
            <a:spLocks noChangeArrowheads="1"/>
          </p:cNvSpPr>
          <p:nvPr/>
        </p:nvSpPr>
        <p:spPr bwMode="auto">
          <a:xfrm>
            <a:off x="0" y="685800"/>
            <a:ext cx="2595582"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dirty="0">
                <a:solidFill>
                  <a:schemeClr val="bg1"/>
                </a:solidFill>
                <a:latin typeface="+mn-lt"/>
                <a:ea typeface="+mn-ea"/>
              </a:rPr>
              <a:t>1-5 </a:t>
            </a:r>
            <a:r>
              <a:rPr lang="en-US" altLang="zh-TW" sz="2400" dirty="0" err="1">
                <a:solidFill>
                  <a:schemeClr val="bg1"/>
                </a:solidFill>
                <a:latin typeface="+mn-lt"/>
                <a:ea typeface="+mn-ea"/>
              </a:rPr>
              <a:t>μm</a:t>
            </a:r>
            <a:r>
              <a:rPr lang="en-US" altLang="zh-TW" sz="2400" dirty="0">
                <a:solidFill>
                  <a:schemeClr val="bg1"/>
                </a:solidFill>
                <a:latin typeface="+mn-lt"/>
                <a:ea typeface="+mn-ea"/>
              </a:rPr>
              <a:t>: </a:t>
            </a:r>
            <a:r>
              <a:rPr lang="zh-TW" altLang="en-US" sz="2400" dirty="0">
                <a:solidFill>
                  <a:schemeClr val="bg1"/>
                </a:solidFill>
                <a:latin typeface="+mn-ea"/>
                <a:ea typeface="+mn-ea"/>
              </a:rPr>
              <a:t>空氣傳染</a:t>
            </a:r>
          </a:p>
        </p:txBody>
      </p:sp>
      <p:sp>
        <p:nvSpPr>
          <p:cNvPr id="469095" name="Line 103"/>
          <p:cNvSpPr>
            <a:spLocks noChangeShapeType="1"/>
          </p:cNvSpPr>
          <p:nvPr/>
        </p:nvSpPr>
        <p:spPr bwMode="auto">
          <a:xfrm flipV="1">
            <a:off x="2667000" y="381000"/>
            <a:ext cx="0" cy="1295400"/>
          </a:xfrm>
          <a:prstGeom prst="line">
            <a:avLst/>
          </a:prstGeom>
          <a:noFill/>
          <a:ln w="38100">
            <a:solidFill>
              <a:srgbClr val="FF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469096" name="Line 104"/>
          <p:cNvSpPr>
            <a:spLocks noChangeShapeType="1"/>
          </p:cNvSpPr>
          <p:nvPr/>
        </p:nvSpPr>
        <p:spPr bwMode="auto">
          <a:xfrm>
            <a:off x="2667000" y="533400"/>
            <a:ext cx="1219200" cy="0"/>
          </a:xfrm>
          <a:prstGeom prst="line">
            <a:avLst/>
          </a:prstGeom>
          <a:noFill/>
          <a:ln w="28575">
            <a:solidFill>
              <a:srgbClr val="FAFD00"/>
            </a:solidFill>
            <a:round/>
            <a:headEnd/>
            <a:tailEnd type="arrow"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469097" name="Rectangle 105"/>
          <p:cNvSpPr>
            <a:spLocks noChangeArrowheads="1"/>
          </p:cNvSpPr>
          <p:nvPr/>
        </p:nvSpPr>
        <p:spPr bwMode="auto">
          <a:xfrm>
            <a:off x="2743200" y="685800"/>
            <a:ext cx="3031599"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dirty="0">
                <a:solidFill>
                  <a:srgbClr val="FFFF00"/>
                </a:solidFill>
                <a:latin typeface="+mn-lt"/>
                <a:ea typeface="+mn-ea"/>
              </a:rPr>
              <a:t>&gt; 5-10 </a:t>
            </a:r>
            <a:r>
              <a:rPr kumimoji="0" lang="en-US" altLang="zh-TW" dirty="0" err="1">
                <a:solidFill>
                  <a:srgbClr val="FFFF00"/>
                </a:solidFill>
                <a:latin typeface="+mn-lt"/>
                <a:ea typeface="+mn-ea"/>
              </a:rPr>
              <a:t>μm</a:t>
            </a:r>
            <a:r>
              <a:rPr kumimoji="0" lang="en-US" altLang="zh-TW" dirty="0">
                <a:solidFill>
                  <a:srgbClr val="FFFF00"/>
                </a:solidFill>
                <a:latin typeface="+mn-lt"/>
                <a:ea typeface="+mn-ea"/>
              </a:rPr>
              <a:t>: </a:t>
            </a:r>
            <a:r>
              <a:rPr kumimoji="0" lang="zh-TW" altLang="en-US" dirty="0">
                <a:solidFill>
                  <a:srgbClr val="FFFF00"/>
                </a:solidFill>
                <a:latin typeface="+mn-ea"/>
                <a:ea typeface="+mn-ea"/>
              </a:rPr>
              <a:t>飛沫傳染</a:t>
            </a:r>
          </a:p>
        </p:txBody>
      </p:sp>
    </p:spTree>
    <p:custDataLst>
      <p:tags r:id="rId1"/>
    </p:custDataLst>
    <p:extLst>
      <p:ext uri="{BB962C8B-B14F-4D97-AF65-F5344CB8AC3E}">
        <p14:creationId xmlns="" xmlns:p14="http://schemas.microsoft.com/office/powerpoint/2010/main" val="3363053798"/>
      </p:ext>
    </p:extLst>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Rectangle 2"/>
          <p:cNvSpPr>
            <a:spLocks noGrp="1" noChangeArrowheads="1"/>
          </p:cNvSpPr>
          <p:nvPr>
            <p:ph type="title"/>
          </p:nvPr>
        </p:nvSpPr>
        <p:spPr>
          <a:xfrm>
            <a:off x="539750" y="260350"/>
            <a:ext cx="7993063" cy="1008063"/>
          </a:xfrm>
        </p:spPr>
        <p:txBody>
          <a:bodyPr/>
          <a:lstStyle/>
          <a:p>
            <a:r>
              <a:rPr lang="zh-TW" altLang="en-US" dirty="0"/>
              <a:t>空氣傳染</a:t>
            </a:r>
            <a:br>
              <a:rPr lang="zh-TW" altLang="en-US" dirty="0"/>
            </a:br>
            <a:r>
              <a:rPr lang="en-US" altLang="zh-TW" sz="3600" dirty="0">
                <a:solidFill>
                  <a:schemeClr val="bg1"/>
                </a:solidFill>
                <a:latin typeface="+mn-lt"/>
              </a:rPr>
              <a:t>Airborne transmission</a:t>
            </a:r>
          </a:p>
        </p:txBody>
      </p:sp>
      <p:sp>
        <p:nvSpPr>
          <p:cNvPr id="572419" name="Rectangle 3"/>
          <p:cNvSpPr>
            <a:spLocks noGrp="1" noChangeArrowheads="1"/>
          </p:cNvSpPr>
          <p:nvPr>
            <p:ph type="body" idx="1"/>
          </p:nvPr>
        </p:nvSpPr>
        <p:spPr>
          <a:xfrm>
            <a:off x="611188" y="1628775"/>
            <a:ext cx="7993062" cy="4464050"/>
          </a:xfrm>
        </p:spPr>
        <p:txBody>
          <a:bodyPr/>
          <a:lstStyle/>
          <a:p>
            <a:pPr>
              <a:lnSpc>
                <a:spcPct val="110000"/>
              </a:lnSpc>
              <a:spcBef>
                <a:spcPct val="5000"/>
              </a:spcBef>
            </a:pPr>
            <a:r>
              <a:rPr lang="zh-TW" altLang="en-US" sz="3600" dirty="0"/>
              <a:t>顆粒大小 </a:t>
            </a:r>
            <a:r>
              <a:rPr lang="zh-TW" altLang="en-US" sz="3600" dirty="0">
                <a:latin typeface="+mn-lt"/>
                <a:ea typeface="Arial Unicode MS" panose="020B0604020202020204" pitchFamily="34" charset="-120"/>
                <a:cs typeface="Arial" panose="020B0604020202020204" pitchFamily="34" charset="0"/>
              </a:rPr>
              <a:t>≤</a:t>
            </a:r>
            <a:r>
              <a:rPr lang="zh-TW" altLang="en-US" sz="3600" dirty="0">
                <a:latin typeface="+mn-lt"/>
                <a:cs typeface="Arial" panose="020B0604020202020204" pitchFamily="34" charset="0"/>
              </a:rPr>
              <a:t> </a:t>
            </a:r>
            <a:r>
              <a:rPr lang="en-US" altLang="zh-TW" sz="3600" dirty="0">
                <a:latin typeface="+mn-lt"/>
                <a:cs typeface="Arial" panose="020B0604020202020204" pitchFamily="34" charset="0"/>
              </a:rPr>
              <a:t>5 </a:t>
            </a:r>
            <a:r>
              <a:rPr lang="el-GR" altLang="zh-TW" sz="3600" dirty="0">
                <a:latin typeface="+mn-lt"/>
                <a:ea typeface="Arial Unicode MS" panose="020B0604020202020204" pitchFamily="34" charset="-120"/>
                <a:cs typeface="Arial Unicode MS" panose="020B0604020202020204" pitchFamily="34" charset="-120"/>
              </a:rPr>
              <a:t>μ</a:t>
            </a:r>
            <a:r>
              <a:rPr lang="en-US" altLang="zh-TW" sz="3600" dirty="0">
                <a:latin typeface="+mn-lt"/>
                <a:cs typeface="Times New Roman" panose="02020603050405020304" pitchFamily="18" charset="0"/>
              </a:rPr>
              <a:t>m</a:t>
            </a:r>
          </a:p>
          <a:p>
            <a:pPr>
              <a:lnSpc>
                <a:spcPct val="110000"/>
              </a:lnSpc>
              <a:spcBef>
                <a:spcPct val="5000"/>
              </a:spcBef>
            </a:pPr>
            <a:r>
              <a:rPr lang="zh-TW" altLang="en-US" sz="3600" dirty="0"/>
              <a:t>來自環境的傳染</a:t>
            </a:r>
            <a:endParaRPr lang="zh-TW" altLang="en-US" sz="3600" dirty="0">
              <a:solidFill>
                <a:schemeClr val="bg1"/>
              </a:solidFill>
            </a:endParaRPr>
          </a:p>
          <a:p>
            <a:pPr lvl="1">
              <a:lnSpc>
                <a:spcPct val="110000"/>
              </a:lnSpc>
              <a:spcBef>
                <a:spcPct val="5000"/>
              </a:spcBef>
            </a:pPr>
            <a:r>
              <a:rPr lang="en-US" altLang="zh-TW" sz="3600" dirty="0">
                <a:latin typeface="+mn-lt"/>
              </a:rPr>
              <a:t>Spores of anthrax</a:t>
            </a:r>
            <a:r>
              <a:rPr lang="zh-TW" altLang="en-US" sz="3600" dirty="0"/>
              <a:t>、</a:t>
            </a:r>
            <a:r>
              <a:rPr lang="en-US" altLang="zh-TW" sz="3600" i="1" dirty="0" err="1">
                <a:latin typeface="+mn-lt"/>
              </a:rPr>
              <a:t>aspergillus</a:t>
            </a:r>
            <a:r>
              <a:rPr lang="zh-TW" altLang="en-US" sz="3600" dirty="0"/>
              <a:t>、</a:t>
            </a:r>
            <a:r>
              <a:rPr lang="en-US" altLang="zh-TW" sz="3600" i="1" dirty="0" err="1">
                <a:latin typeface="+mn-lt"/>
              </a:rPr>
              <a:t>legionella</a:t>
            </a:r>
            <a:endParaRPr lang="el-GR" altLang="zh-TW" sz="3600" i="1" dirty="0">
              <a:latin typeface="+mn-lt"/>
              <a:cs typeface="Times New Roman" panose="02020603050405020304" pitchFamily="18" charset="0"/>
            </a:endParaRPr>
          </a:p>
          <a:p>
            <a:pPr>
              <a:lnSpc>
                <a:spcPct val="110000"/>
              </a:lnSpc>
              <a:spcBef>
                <a:spcPct val="5000"/>
              </a:spcBef>
            </a:pPr>
            <a:r>
              <a:rPr lang="zh-TW" altLang="en-US" sz="3600" dirty="0"/>
              <a:t>來自病人的傳染</a:t>
            </a:r>
            <a:endParaRPr lang="zh-TW" altLang="en-US" sz="3600" dirty="0">
              <a:solidFill>
                <a:schemeClr val="bg1"/>
              </a:solidFill>
            </a:endParaRPr>
          </a:p>
          <a:p>
            <a:pPr lvl="1">
              <a:lnSpc>
                <a:spcPct val="110000"/>
              </a:lnSpc>
              <a:spcBef>
                <a:spcPct val="5000"/>
              </a:spcBef>
            </a:pPr>
            <a:r>
              <a:rPr lang="en-US" altLang="zh-TW" sz="3600" dirty="0">
                <a:latin typeface="+mn-lt"/>
              </a:rPr>
              <a:t>Measles, chickenpox, smallpox, TB (?)</a:t>
            </a:r>
          </a:p>
        </p:txBody>
      </p:sp>
      <p:sp>
        <p:nvSpPr>
          <p:cNvPr id="572420" name="Rectangle 4"/>
          <p:cNvSpPr>
            <a:spLocks noChangeArrowheads="1"/>
          </p:cNvSpPr>
          <p:nvPr/>
        </p:nvSpPr>
        <p:spPr bwMode="auto">
          <a:xfrm>
            <a:off x="990600" y="6324600"/>
            <a:ext cx="4883150" cy="366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dirty="0">
                <a:solidFill>
                  <a:srgbClr val="66FF33"/>
                </a:solidFill>
                <a:effectLst>
                  <a:outerShdw blurRad="38100" dist="38100" dir="2700000" algn="tl">
                    <a:srgbClr val="000000"/>
                  </a:outerShdw>
                </a:effectLst>
                <a:latin typeface="+mn-lt"/>
              </a:rPr>
              <a:t>CDC. Guideline for isolation precautions 2007.</a:t>
            </a:r>
          </a:p>
        </p:txBody>
      </p:sp>
    </p:spTree>
    <p:custDataLst>
      <p:tags r:id="rId1"/>
    </p:custDataLst>
    <p:extLst>
      <p:ext uri="{BB962C8B-B14F-4D97-AF65-F5344CB8AC3E}">
        <p14:creationId xmlns="" xmlns:p14="http://schemas.microsoft.com/office/powerpoint/2010/main" val="1050478615"/>
      </p:ext>
    </p:extLst>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2354" name="Rectangle 2"/>
          <p:cNvSpPr>
            <a:spLocks noGrp="1" noChangeArrowheads="1"/>
          </p:cNvSpPr>
          <p:nvPr>
            <p:ph type="title"/>
          </p:nvPr>
        </p:nvSpPr>
        <p:spPr>
          <a:xfrm>
            <a:off x="611188" y="404813"/>
            <a:ext cx="8229600" cy="838200"/>
          </a:xfrm>
        </p:spPr>
        <p:txBody>
          <a:bodyPr/>
          <a:lstStyle/>
          <a:p>
            <a:r>
              <a:rPr lang="zh-TW" altLang="en-US" sz="3600" dirty="0"/>
              <a:t>麻疹病毒會經由空氣傳染</a:t>
            </a:r>
            <a:r>
              <a:rPr lang="en-US" altLang="zh-TW" sz="3600" dirty="0"/>
              <a:t>?</a:t>
            </a:r>
            <a:br>
              <a:rPr lang="en-US" altLang="zh-TW" sz="3600" dirty="0"/>
            </a:br>
            <a:r>
              <a:rPr lang="en-US" altLang="zh-TW" sz="3600" dirty="0">
                <a:solidFill>
                  <a:schemeClr val="bg1"/>
                </a:solidFill>
                <a:latin typeface="+mn-lt"/>
              </a:rPr>
              <a:t>Air disinfection by UV irradiation</a:t>
            </a:r>
          </a:p>
        </p:txBody>
      </p:sp>
      <p:sp>
        <p:nvSpPr>
          <p:cNvPr id="612355" name="Rectangle 3"/>
          <p:cNvSpPr>
            <a:spLocks noGrp="1" noChangeArrowheads="1"/>
          </p:cNvSpPr>
          <p:nvPr>
            <p:ph type="body" idx="1"/>
          </p:nvPr>
        </p:nvSpPr>
        <p:spPr>
          <a:xfrm>
            <a:off x="395288" y="1557338"/>
            <a:ext cx="8353425" cy="4551362"/>
          </a:xfrm>
        </p:spPr>
        <p:txBody>
          <a:bodyPr/>
          <a:lstStyle/>
          <a:p>
            <a:pPr>
              <a:lnSpc>
                <a:spcPct val="110000"/>
              </a:lnSpc>
            </a:pPr>
            <a:r>
              <a:rPr lang="en-US" altLang="zh-TW" sz="3200" dirty="0">
                <a:latin typeface="+mn-lt"/>
              </a:rPr>
              <a:t>Measles control in schools, Pennsylvania (1940’s)</a:t>
            </a:r>
          </a:p>
          <a:p>
            <a:pPr lvl="1">
              <a:lnSpc>
                <a:spcPct val="110000"/>
              </a:lnSpc>
            </a:pPr>
            <a:r>
              <a:rPr lang="zh-TW" altLang="en-US" sz="3200" dirty="0"/>
              <a:t>紫外線照射學校：未爆發麻疹流行</a:t>
            </a:r>
          </a:p>
          <a:p>
            <a:pPr lvl="1">
              <a:lnSpc>
                <a:spcPct val="110000"/>
              </a:lnSpc>
            </a:pPr>
            <a:r>
              <a:rPr lang="zh-TW" altLang="en-US" sz="3200" dirty="0"/>
              <a:t>未處理學校：爆發麻疹流行</a:t>
            </a:r>
          </a:p>
          <a:p>
            <a:pPr lvl="1">
              <a:lnSpc>
                <a:spcPct val="110000"/>
              </a:lnSpc>
            </a:pPr>
            <a:r>
              <a:rPr lang="zh-TW" altLang="en-US" sz="3200" dirty="0"/>
              <a:t>持續五年研究：均未爆發流行，但紫外線照射學校之麻疹發生率較低</a:t>
            </a:r>
          </a:p>
          <a:p>
            <a:pPr lvl="1">
              <a:lnSpc>
                <a:spcPct val="110000"/>
              </a:lnSpc>
            </a:pPr>
            <a:r>
              <a:rPr lang="zh-TW" altLang="en-US" sz="3200" dirty="0">
                <a:solidFill>
                  <a:srgbClr val="FAFD00"/>
                </a:solidFill>
              </a:rPr>
              <a:t>結論：對空氣消毒可預防感染</a:t>
            </a:r>
          </a:p>
        </p:txBody>
      </p:sp>
      <p:sp>
        <p:nvSpPr>
          <p:cNvPr id="612356" name="Rectangle 4"/>
          <p:cNvSpPr>
            <a:spLocks noChangeArrowheads="1"/>
          </p:cNvSpPr>
          <p:nvPr/>
        </p:nvSpPr>
        <p:spPr bwMode="auto">
          <a:xfrm>
            <a:off x="990600" y="6324600"/>
            <a:ext cx="3549650" cy="366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i="1" dirty="0">
                <a:solidFill>
                  <a:srgbClr val="66FF33"/>
                </a:solidFill>
                <a:effectLst>
                  <a:outerShdw blurRad="38100" dist="38100" dir="2700000" algn="tl">
                    <a:srgbClr val="000000"/>
                  </a:outerShdw>
                </a:effectLst>
                <a:latin typeface="+mn-lt"/>
              </a:rPr>
              <a:t>Wells WF. Am J </a:t>
            </a:r>
            <a:r>
              <a:rPr lang="en-US" altLang="zh-TW" sz="1800" b="0" i="1" dirty="0" err="1">
                <a:solidFill>
                  <a:srgbClr val="66FF33"/>
                </a:solidFill>
                <a:effectLst>
                  <a:outerShdw blurRad="38100" dist="38100" dir="2700000" algn="tl">
                    <a:srgbClr val="000000"/>
                  </a:outerShdw>
                </a:effectLst>
                <a:latin typeface="+mn-lt"/>
              </a:rPr>
              <a:t>Hyg</a:t>
            </a:r>
            <a:r>
              <a:rPr lang="en-US" altLang="zh-TW" sz="1800" b="0" i="1" dirty="0">
                <a:solidFill>
                  <a:srgbClr val="66FF33"/>
                </a:solidFill>
                <a:effectLst>
                  <a:outerShdw blurRad="38100" dist="38100" dir="2700000" algn="tl">
                    <a:srgbClr val="000000"/>
                  </a:outerShdw>
                </a:effectLst>
                <a:latin typeface="+mn-lt"/>
              </a:rPr>
              <a:t> 1942;35:97.</a:t>
            </a:r>
          </a:p>
        </p:txBody>
      </p:sp>
    </p:spTree>
    <p:custDataLst>
      <p:tags r:id="rId1"/>
    </p:custDataLst>
    <p:extLst>
      <p:ext uri="{BB962C8B-B14F-4D97-AF65-F5344CB8AC3E}">
        <p14:creationId xmlns="" xmlns:p14="http://schemas.microsoft.com/office/powerpoint/2010/main" val="176533480"/>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8" name="Rectangle 2"/>
          <p:cNvSpPr>
            <a:spLocks noGrp="1" noChangeArrowheads="1"/>
          </p:cNvSpPr>
          <p:nvPr>
            <p:ph type="title"/>
          </p:nvPr>
        </p:nvSpPr>
        <p:spPr>
          <a:xfrm>
            <a:off x="323850" y="404813"/>
            <a:ext cx="8516938" cy="838200"/>
          </a:xfrm>
        </p:spPr>
        <p:txBody>
          <a:bodyPr/>
          <a:lstStyle/>
          <a:p>
            <a:r>
              <a:rPr lang="zh-TW" altLang="en-US" sz="3600" dirty="0"/>
              <a:t>麻疹病毒會經由空氣傳染</a:t>
            </a:r>
            <a:r>
              <a:rPr lang="en-US" altLang="zh-TW" sz="3600" dirty="0"/>
              <a:t>?</a:t>
            </a:r>
            <a:br>
              <a:rPr lang="en-US" altLang="zh-TW" sz="3600" dirty="0"/>
            </a:br>
            <a:r>
              <a:rPr lang="en-US" altLang="zh-TW" sz="2800" dirty="0">
                <a:solidFill>
                  <a:schemeClr val="bg1"/>
                </a:solidFill>
                <a:latin typeface="+mn-lt"/>
              </a:rPr>
              <a:t>Airborne transmission in a physician’s office</a:t>
            </a:r>
          </a:p>
        </p:txBody>
      </p:sp>
      <p:sp>
        <p:nvSpPr>
          <p:cNvPr id="613379" name="Rectangle 3"/>
          <p:cNvSpPr>
            <a:spLocks noGrp="1" noChangeArrowheads="1"/>
          </p:cNvSpPr>
          <p:nvPr>
            <p:ph type="body" idx="1"/>
          </p:nvPr>
        </p:nvSpPr>
        <p:spPr>
          <a:xfrm>
            <a:off x="395288" y="1412875"/>
            <a:ext cx="8353425" cy="1439863"/>
          </a:xfrm>
        </p:spPr>
        <p:txBody>
          <a:bodyPr/>
          <a:lstStyle/>
          <a:p>
            <a:pPr>
              <a:lnSpc>
                <a:spcPct val="110000"/>
              </a:lnSpc>
            </a:pPr>
            <a:r>
              <a:rPr lang="zh-TW" altLang="en-US" sz="2800" dirty="0">
                <a:solidFill>
                  <a:schemeClr val="bg1"/>
                </a:solidFill>
              </a:rPr>
              <a:t>診所內</a:t>
            </a:r>
            <a:r>
              <a:rPr lang="en-US" altLang="zh-TW" sz="2800" dirty="0">
                <a:solidFill>
                  <a:schemeClr val="bg1"/>
                </a:solidFill>
                <a:latin typeface="+mn-lt"/>
              </a:rPr>
              <a:t>4</a:t>
            </a:r>
            <a:r>
              <a:rPr lang="zh-TW" altLang="en-US" sz="2800" dirty="0">
                <a:solidFill>
                  <a:schemeClr val="bg1"/>
                </a:solidFill>
              </a:rPr>
              <a:t>位被傳染麻疹病例：</a:t>
            </a:r>
            <a:r>
              <a:rPr lang="en-US" altLang="zh-TW" sz="2800" dirty="0">
                <a:solidFill>
                  <a:schemeClr val="bg1"/>
                </a:solidFill>
                <a:latin typeface="+mn-lt"/>
              </a:rPr>
              <a:t>1</a:t>
            </a:r>
            <a:r>
              <a:rPr lang="zh-TW" altLang="en-US" sz="2800" dirty="0">
                <a:solidFill>
                  <a:schemeClr val="bg1"/>
                </a:solidFill>
              </a:rPr>
              <a:t>位與指標病例同時就診，</a:t>
            </a:r>
            <a:r>
              <a:rPr lang="zh-TW" altLang="en-US" sz="2800" dirty="0"/>
              <a:t>另外</a:t>
            </a:r>
            <a:r>
              <a:rPr lang="en-US" altLang="zh-TW" sz="2800" dirty="0">
                <a:latin typeface="+mn-lt"/>
              </a:rPr>
              <a:t>3</a:t>
            </a:r>
            <a:r>
              <a:rPr lang="zh-TW" altLang="en-US" sz="2800" dirty="0"/>
              <a:t>位在指標病例離開後</a:t>
            </a:r>
            <a:r>
              <a:rPr lang="en-US" altLang="zh-TW" sz="2800" dirty="0">
                <a:latin typeface="+mn-lt"/>
              </a:rPr>
              <a:t>60-75</a:t>
            </a:r>
            <a:r>
              <a:rPr lang="zh-TW" altLang="en-US" sz="2800" dirty="0"/>
              <a:t>分鐘進入診所</a:t>
            </a:r>
            <a:endParaRPr lang="zh-TW" altLang="en-US" sz="2800" dirty="0">
              <a:solidFill>
                <a:srgbClr val="FAFD00"/>
              </a:solidFill>
            </a:endParaRPr>
          </a:p>
        </p:txBody>
      </p:sp>
      <p:sp>
        <p:nvSpPr>
          <p:cNvPr id="613380" name="Rectangle 4"/>
          <p:cNvSpPr>
            <a:spLocks noChangeArrowheads="1"/>
          </p:cNvSpPr>
          <p:nvPr/>
        </p:nvSpPr>
        <p:spPr bwMode="auto">
          <a:xfrm>
            <a:off x="990600" y="6324600"/>
            <a:ext cx="4019550" cy="366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i="1" dirty="0">
                <a:solidFill>
                  <a:srgbClr val="66FF33"/>
                </a:solidFill>
                <a:effectLst>
                  <a:outerShdw blurRad="38100" dist="38100" dir="2700000" algn="tl">
                    <a:srgbClr val="000000"/>
                  </a:outerShdw>
                </a:effectLst>
                <a:latin typeface="+mn-lt"/>
              </a:rPr>
              <a:t>Remington PL. JAMA 1985;253:1574.</a:t>
            </a:r>
          </a:p>
        </p:txBody>
      </p:sp>
      <p:pic>
        <p:nvPicPr>
          <p:cNvPr id="613381" name="Picture 5" descr="sample"/>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1908175" y="2565400"/>
            <a:ext cx="5410200" cy="3714750"/>
          </a:xfrm>
          <a:prstGeom prst="rect">
            <a:avLst/>
          </a:prstGeom>
          <a:noFill/>
          <a:extLst>
            <a:ext uri="{909E8E84-426E-40DD-AFC4-6F175D3DCCD1}">
              <a14:hiddenFill xmlns="" xmlns:a14="http://schemas.microsoft.com/office/drawing/2010/main">
                <a:solidFill>
                  <a:srgbClr val="FFFFFF"/>
                </a:solidFill>
              </a14:hiddenFill>
            </a:ext>
          </a:extLst>
        </p:spPr>
      </p:pic>
    </p:spTree>
    <p:custDataLst>
      <p:tags r:id="rId1"/>
    </p:custDataLst>
    <p:extLst>
      <p:ext uri="{BB962C8B-B14F-4D97-AF65-F5344CB8AC3E}">
        <p14:creationId xmlns="" xmlns:p14="http://schemas.microsoft.com/office/powerpoint/2010/main" val="1418426466"/>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4" name="Rectangle 2"/>
          <p:cNvSpPr>
            <a:spLocks noGrp="1" noChangeArrowheads="1"/>
          </p:cNvSpPr>
          <p:nvPr>
            <p:ph type="title"/>
          </p:nvPr>
        </p:nvSpPr>
        <p:spPr>
          <a:xfrm>
            <a:off x="395288" y="188913"/>
            <a:ext cx="8516937" cy="838200"/>
          </a:xfrm>
        </p:spPr>
        <p:txBody>
          <a:bodyPr/>
          <a:lstStyle/>
          <a:p>
            <a:r>
              <a:rPr lang="zh-TW" altLang="en-US" sz="3600" dirty="0"/>
              <a:t>水痘病毒會經由空氣傳染</a:t>
            </a:r>
            <a:r>
              <a:rPr lang="en-US" altLang="zh-TW" sz="3600" dirty="0"/>
              <a:t>?</a:t>
            </a:r>
            <a:br>
              <a:rPr lang="en-US" altLang="zh-TW" sz="3600" dirty="0"/>
            </a:br>
            <a:r>
              <a:rPr lang="en-US" altLang="zh-TW" sz="2800" dirty="0">
                <a:solidFill>
                  <a:schemeClr val="bg1"/>
                </a:solidFill>
                <a:latin typeface="+mn-lt"/>
              </a:rPr>
              <a:t>Airborne transmission in a hospital</a:t>
            </a:r>
          </a:p>
        </p:txBody>
      </p:sp>
      <p:sp>
        <p:nvSpPr>
          <p:cNvPr id="617475" name="Rectangle 3"/>
          <p:cNvSpPr>
            <a:spLocks noGrp="1" noChangeArrowheads="1"/>
          </p:cNvSpPr>
          <p:nvPr>
            <p:ph type="body" idx="1"/>
          </p:nvPr>
        </p:nvSpPr>
        <p:spPr>
          <a:xfrm>
            <a:off x="539750" y="1196975"/>
            <a:ext cx="7345363" cy="936625"/>
          </a:xfrm>
        </p:spPr>
        <p:txBody>
          <a:bodyPr/>
          <a:lstStyle/>
          <a:p>
            <a:pPr>
              <a:lnSpc>
                <a:spcPct val="110000"/>
              </a:lnSpc>
              <a:spcBef>
                <a:spcPct val="0"/>
              </a:spcBef>
            </a:pPr>
            <a:r>
              <a:rPr lang="zh-TW" altLang="en-US" sz="2800" dirty="0">
                <a:solidFill>
                  <a:schemeClr val="bg1"/>
                </a:solidFill>
              </a:rPr>
              <a:t>指標病例：隔離</a:t>
            </a:r>
          </a:p>
          <a:p>
            <a:pPr>
              <a:lnSpc>
                <a:spcPct val="110000"/>
              </a:lnSpc>
              <a:spcBef>
                <a:spcPct val="0"/>
              </a:spcBef>
            </a:pPr>
            <a:r>
              <a:rPr lang="en-US" altLang="zh-TW" sz="2800" dirty="0">
                <a:solidFill>
                  <a:schemeClr val="bg1"/>
                </a:solidFill>
                <a:latin typeface="+mn-lt"/>
              </a:rPr>
              <a:t>8</a:t>
            </a:r>
            <a:r>
              <a:rPr lang="zh-TW" altLang="en-US" sz="2800" dirty="0">
                <a:solidFill>
                  <a:schemeClr val="bg1"/>
                </a:solidFill>
              </a:rPr>
              <a:t>位感染病例</a:t>
            </a:r>
          </a:p>
        </p:txBody>
      </p:sp>
      <p:sp>
        <p:nvSpPr>
          <p:cNvPr id="617476" name="Rectangle 4"/>
          <p:cNvSpPr>
            <a:spLocks noChangeArrowheads="1"/>
          </p:cNvSpPr>
          <p:nvPr/>
        </p:nvSpPr>
        <p:spPr bwMode="auto">
          <a:xfrm>
            <a:off x="990600" y="6324600"/>
            <a:ext cx="4083050" cy="366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i="1" dirty="0">
                <a:solidFill>
                  <a:srgbClr val="66FF33"/>
                </a:solidFill>
                <a:effectLst>
                  <a:outerShdw blurRad="38100" dist="38100" dir="2700000" algn="tl">
                    <a:srgbClr val="000000"/>
                  </a:outerShdw>
                </a:effectLst>
                <a:latin typeface="+mn-lt"/>
              </a:rPr>
              <a:t>Gustafson TL. Pediatrics 1982;70:550.</a:t>
            </a:r>
          </a:p>
        </p:txBody>
      </p:sp>
      <p:grpSp>
        <p:nvGrpSpPr>
          <p:cNvPr id="617477" name="Group 5"/>
          <p:cNvGrpSpPr>
            <a:grpSpLocks/>
          </p:cNvGrpSpPr>
          <p:nvPr>
            <p:custDataLst>
              <p:tags r:id="rId2"/>
            </p:custDataLst>
          </p:nvPr>
        </p:nvGrpSpPr>
        <p:grpSpPr bwMode="auto">
          <a:xfrm>
            <a:off x="1547813" y="2205038"/>
            <a:ext cx="6480175" cy="3951287"/>
            <a:chOff x="975" y="1389"/>
            <a:chExt cx="4082" cy="2489"/>
          </a:xfrm>
        </p:grpSpPr>
        <p:pic>
          <p:nvPicPr>
            <p:cNvPr id="617478" name="Picture 6" descr="airborne03"/>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75" y="1389"/>
              <a:ext cx="4082" cy="2489"/>
            </a:xfrm>
            <a:prstGeom prst="rect">
              <a:avLst/>
            </a:prstGeom>
            <a:noFill/>
            <a:extLst>
              <a:ext uri="{909E8E84-426E-40DD-AFC4-6F175D3DCCD1}">
                <a14:hiddenFill xmlns="" xmlns:a14="http://schemas.microsoft.com/office/drawing/2010/main">
                  <a:solidFill>
                    <a:srgbClr val="FFFFFF"/>
                  </a:solidFill>
                </a14:hiddenFill>
              </a:ext>
            </a:extLst>
          </p:spPr>
        </p:pic>
        <p:sp>
          <p:nvSpPr>
            <p:cNvPr id="617479" name="Text Box 7"/>
            <p:cNvSpPr txBox="1">
              <a:spLocks noChangeArrowheads="1"/>
            </p:cNvSpPr>
            <p:nvPr/>
          </p:nvSpPr>
          <p:spPr bwMode="auto">
            <a:xfrm>
              <a:off x="1338" y="3566"/>
              <a:ext cx="88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400">
                  <a:solidFill>
                    <a:srgbClr val="FC0128"/>
                  </a:solidFill>
                  <a:effectLst>
                    <a:outerShdw blurRad="38100" dist="38100" dir="2700000" algn="tl">
                      <a:srgbClr val="000000"/>
                    </a:outerShdw>
                  </a:effectLst>
                  <a:latin typeface="Arial Black" panose="020B0A04020102020204" pitchFamily="34" charset="0"/>
                </a:rPr>
                <a:t>指標病例</a:t>
              </a:r>
            </a:p>
          </p:txBody>
        </p:sp>
        <p:sp>
          <p:nvSpPr>
            <p:cNvPr id="617480" name="Line 8"/>
            <p:cNvSpPr>
              <a:spLocks noChangeShapeType="1"/>
            </p:cNvSpPr>
            <p:nvPr/>
          </p:nvSpPr>
          <p:spPr bwMode="auto">
            <a:xfrm flipV="1">
              <a:off x="2245" y="3430"/>
              <a:ext cx="454" cy="182"/>
            </a:xfrm>
            <a:prstGeom prst="line">
              <a:avLst/>
            </a:prstGeom>
            <a:noFill/>
            <a:ln w="38100">
              <a:solidFill>
                <a:srgbClr val="FC0128"/>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zh-TW" altLang="en-US"/>
            </a:p>
          </p:txBody>
        </p:sp>
      </p:grpSp>
    </p:spTree>
    <p:custDataLst>
      <p:tags r:id="rId1"/>
    </p:custDataLst>
    <p:extLst>
      <p:ext uri="{BB962C8B-B14F-4D97-AF65-F5344CB8AC3E}">
        <p14:creationId xmlns="" xmlns:p14="http://schemas.microsoft.com/office/powerpoint/2010/main" val="1723755422"/>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0" name="Rectangle 2"/>
          <p:cNvSpPr>
            <a:spLocks noGrp="1" noChangeArrowheads="1"/>
          </p:cNvSpPr>
          <p:nvPr>
            <p:ph type="title"/>
          </p:nvPr>
        </p:nvSpPr>
        <p:spPr/>
        <p:txBody>
          <a:bodyPr/>
          <a:lstStyle/>
          <a:p>
            <a:r>
              <a:rPr lang="zh-TW" altLang="en-US"/>
              <a:t>間接接觸受污染器物的重要性</a:t>
            </a:r>
          </a:p>
        </p:txBody>
      </p:sp>
      <p:sp>
        <p:nvSpPr>
          <p:cNvPr id="570371" name="Rectangle 3"/>
          <p:cNvSpPr>
            <a:spLocks noGrp="1" noChangeArrowheads="1"/>
          </p:cNvSpPr>
          <p:nvPr>
            <p:ph type="body" idx="1"/>
          </p:nvPr>
        </p:nvSpPr>
        <p:spPr/>
        <p:txBody>
          <a:bodyPr/>
          <a:lstStyle/>
          <a:p>
            <a:pPr>
              <a:tabLst>
                <a:tab pos="715963" algn="l"/>
              </a:tabLst>
            </a:pPr>
            <a:r>
              <a:rPr lang="en-US" altLang="zh-TW" sz="3000" dirty="0">
                <a:latin typeface="+mn-lt"/>
              </a:rPr>
              <a:t>1980-1981</a:t>
            </a:r>
          </a:p>
          <a:p>
            <a:pPr>
              <a:tabLst>
                <a:tab pos="715963" algn="l"/>
              </a:tabLst>
            </a:pPr>
            <a:r>
              <a:rPr lang="zh-TW" altLang="en-US" sz="3000" dirty="0"/>
              <a:t>鼻病毒感染病患污染器具</a:t>
            </a:r>
          </a:p>
          <a:p>
            <a:pPr lvl="1">
              <a:buSzTx/>
              <a:buNone/>
              <a:tabLst>
                <a:tab pos="715963" algn="l"/>
              </a:tabLst>
            </a:pPr>
            <a:r>
              <a:rPr lang="en-US" altLang="zh-TW" sz="3000" dirty="0" smtClean="0">
                <a:sym typeface="Wingdings" pitchFamily="2" charset="2"/>
              </a:rPr>
              <a:t></a:t>
            </a:r>
            <a:r>
              <a:rPr lang="zh-TW" altLang="en-US" sz="3000" dirty="0" smtClean="0"/>
              <a:t>其</a:t>
            </a:r>
            <a:r>
              <a:rPr lang="zh-TW" altLang="en-US" sz="3000" dirty="0"/>
              <a:t>他人觸摸器具，然後摸自己的鼻黏膜與眼結膜</a:t>
            </a:r>
          </a:p>
          <a:p>
            <a:pPr>
              <a:tabLst>
                <a:tab pos="715963" algn="l"/>
              </a:tabLst>
            </a:pPr>
            <a:r>
              <a:rPr lang="zh-TW" altLang="en-US" sz="3000" dirty="0">
                <a:solidFill>
                  <a:schemeClr val="bg1"/>
                </a:solidFill>
              </a:rPr>
              <a:t>觸摸受病毒污染咖啡杯把手：</a:t>
            </a:r>
            <a:r>
              <a:rPr lang="en-US" altLang="zh-TW" sz="3000" dirty="0">
                <a:solidFill>
                  <a:srgbClr val="FAFD00"/>
                </a:solidFill>
                <a:latin typeface="+mn-lt"/>
              </a:rPr>
              <a:t>50</a:t>
            </a:r>
            <a:r>
              <a:rPr lang="en-US" altLang="zh-TW" sz="3000" dirty="0" smtClean="0">
                <a:solidFill>
                  <a:srgbClr val="FAFD00"/>
                </a:solidFill>
                <a:latin typeface="+mn-lt"/>
              </a:rPr>
              <a:t>%(</a:t>
            </a:r>
            <a:r>
              <a:rPr lang="en-US" altLang="zh-TW" sz="3000" dirty="0">
                <a:solidFill>
                  <a:srgbClr val="FAFD00"/>
                </a:solidFill>
                <a:latin typeface="+mn-lt"/>
              </a:rPr>
              <a:t>5/10)</a:t>
            </a:r>
            <a:r>
              <a:rPr lang="zh-TW" altLang="en-US" sz="3000" dirty="0">
                <a:solidFill>
                  <a:srgbClr val="FAFD00"/>
                </a:solidFill>
              </a:rPr>
              <a:t>感染</a:t>
            </a:r>
          </a:p>
          <a:p>
            <a:pPr>
              <a:tabLst>
                <a:tab pos="715963" algn="l"/>
              </a:tabLst>
            </a:pPr>
            <a:r>
              <a:rPr lang="zh-TW" altLang="en-US" sz="3000" dirty="0">
                <a:solidFill>
                  <a:schemeClr val="bg1"/>
                </a:solidFill>
              </a:rPr>
              <a:t>觸摸塑膠布：</a:t>
            </a:r>
            <a:r>
              <a:rPr lang="en-US" altLang="zh-TW" sz="3000" dirty="0">
                <a:solidFill>
                  <a:srgbClr val="FAFD00"/>
                </a:solidFill>
                <a:latin typeface="+mn-lt"/>
              </a:rPr>
              <a:t>56</a:t>
            </a:r>
            <a:r>
              <a:rPr lang="en-US" altLang="zh-TW" sz="3000" dirty="0" smtClean="0">
                <a:solidFill>
                  <a:srgbClr val="FAFD00"/>
                </a:solidFill>
                <a:latin typeface="+mn-lt"/>
              </a:rPr>
              <a:t>%(</a:t>
            </a:r>
            <a:r>
              <a:rPr lang="en-US" altLang="zh-TW" sz="3000" dirty="0">
                <a:solidFill>
                  <a:srgbClr val="FAFD00"/>
                </a:solidFill>
                <a:latin typeface="+mn-lt"/>
              </a:rPr>
              <a:t>9/16)</a:t>
            </a:r>
            <a:r>
              <a:rPr lang="zh-TW" altLang="en-US" sz="3000" dirty="0">
                <a:solidFill>
                  <a:srgbClr val="FAFD00"/>
                </a:solidFill>
              </a:rPr>
              <a:t>感染</a:t>
            </a:r>
          </a:p>
          <a:p>
            <a:pPr>
              <a:tabLst>
                <a:tab pos="715963" algn="l"/>
              </a:tabLst>
            </a:pPr>
            <a:r>
              <a:rPr lang="zh-TW" altLang="en-US" sz="3000" dirty="0">
                <a:solidFill>
                  <a:schemeClr val="bg1"/>
                </a:solidFill>
              </a:rPr>
              <a:t>經</a:t>
            </a:r>
            <a:r>
              <a:rPr lang="en-US" altLang="zh-TW" sz="3000" dirty="0">
                <a:solidFill>
                  <a:schemeClr val="bg1"/>
                </a:solidFill>
                <a:latin typeface="+mn-lt"/>
              </a:rPr>
              <a:t>phenol/alcohol</a:t>
            </a:r>
            <a:r>
              <a:rPr lang="zh-TW" altLang="en-US" sz="3000" dirty="0">
                <a:solidFill>
                  <a:schemeClr val="bg1"/>
                </a:solidFill>
              </a:rPr>
              <a:t>噴灑後，病毒偵測率由</a:t>
            </a:r>
            <a:r>
              <a:rPr lang="en-US" altLang="zh-TW" sz="3000" dirty="0">
                <a:solidFill>
                  <a:schemeClr val="bg1"/>
                </a:solidFill>
                <a:latin typeface="+mn-lt"/>
              </a:rPr>
              <a:t>42%</a:t>
            </a:r>
            <a:r>
              <a:rPr lang="zh-TW" altLang="en-US" sz="3000" dirty="0">
                <a:solidFill>
                  <a:schemeClr val="bg1"/>
                </a:solidFill>
              </a:rPr>
              <a:t>下降到</a:t>
            </a:r>
            <a:r>
              <a:rPr lang="en-US" altLang="zh-TW" sz="3000" dirty="0">
                <a:solidFill>
                  <a:schemeClr val="bg1"/>
                </a:solidFill>
                <a:latin typeface="+mn-lt"/>
              </a:rPr>
              <a:t>8%</a:t>
            </a:r>
            <a:r>
              <a:rPr lang="zh-TW" altLang="en-US" sz="3000" dirty="0">
                <a:solidFill>
                  <a:schemeClr val="bg1"/>
                </a:solidFill>
              </a:rPr>
              <a:t>，以手指觸摸偵測到病毒的比率由</a:t>
            </a:r>
            <a:r>
              <a:rPr lang="en-US" altLang="zh-TW" sz="3000" dirty="0">
                <a:solidFill>
                  <a:schemeClr val="bg1"/>
                </a:solidFill>
                <a:latin typeface="+mn-lt"/>
              </a:rPr>
              <a:t>61%</a:t>
            </a:r>
            <a:r>
              <a:rPr lang="zh-TW" altLang="en-US" sz="3000" dirty="0">
                <a:solidFill>
                  <a:schemeClr val="bg1"/>
                </a:solidFill>
              </a:rPr>
              <a:t>下降到</a:t>
            </a:r>
            <a:r>
              <a:rPr lang="en-US" altLang="zh-TW" sz="3000" dirty="0">
                <a:solidFill>
                  <a:schemeClr val="bg1"/>
                </a:solidFill>
                <a:latin typeface="+mn-lt"/>
              </a:rPr>
              <a:t>21%</a:t>
            </a:r>
          </a:p>
        </p:txBody>
      </p:sp>
      <p:sp>
        <p:nvSpPr>
          <p:cNvPr id="570372" name="Rectangle 4"/>
          <p:cNvSpPr>
            <a:spLocks noChangeArrowheads="1"/>
          </p:cNvSpPr>
          <p:nvPr/>
        </p:nvSpPr>
        <p:spPr bwMode="auto">
          <a:xfrm>
            <a:off x="990600" y="6326188"/>
            <a:ext cx="5156220"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dirty="0" err="1">
                <a:solidFill>
                  <a:srgbClr val="66FF33"/>
                </a:solidFill>
                <a:effectLst>
                  <a:outerShdw blurRad="38100" dist="38100" dir="2700000" algn="tl">
                    <a:srgbClr val="000000"/>
                  </a:outerShdw>
                </a:effectLst>
                <a:latin typeface="+mn-lt"/>
              </a:rPr>
              <a:t>Gwaltney</a:t>
            </a:r>
            <a:r>
              <a:rPr lang="en-US" altLang="zh-TW" sz="1800" b="0" dirty="0">
                <a:solidFill>
                  <a:srgbClr val="66FF33"/>
                </a:solidFill>
                <a:effectLst>
                  <a:outerShdw blurRad="38100" dist="38100" dir="2700000" algn="tl">
                    <a:srgbClr val="000000"/>
                  </a:outerShdw>
                </a:effectLst>
                <a:latin typeface="+mn-lt"/>
              </a:rPr>
              <a:t> JM Jr. Am J </a:t>
            </a:r>
            <a:r>
              <a:rPr lang="en-US" altLang="zh-TW" sz="1800" b="0" dirty="0" err="1">
                <a:solidFill>
                  <a:srgbClr val="66FF33"/>
                </a:solidFill>
                <a:effectLst>
                  <a:outerShdw blurRad="38100" dist="38100" dir="2700000" algn="tl">
                    <a:srgbClr val="000000"/>
                  </a:outerShdw>
                </a:effectLst>
                <a:latin typeface="+mn-lt"/>
              </a:rPr>
              <a:t>Epidmiol</a:t>
            </a:r>
            <a:r>
              <a:rPr lang="en-US" altLang="zh-TW" sz="1800" b="0" dirty="0">
                <a:solidFill>
                  <a:srgbClr val="66FF33"/>
                </a:solidFill>
                <a:effectLst>
                  <a:outerShdw blurRad="38100" dist="38100" dir="2700000" algn="tl">
                    <a:srgbClr val="000000"/>
                  </a:outerShdw>
                </a:effectLst>
                <a:latin typeface="+mn-lt"/>
              </a:rPr>
              <a:t> 1982;116(5):828.</a:t>
            </a:r>
          </a:p>
        </p:txBody>
      </p:sp>
    </p:spTree>
    <p:custDataLst>
      <p:tags r:id="rId1"/>
    </p:custDataLst>
    <p:extLst>
      <p:ext uri="{BB962C8B-B14F-4D97-AF65-F5344CB8AC3E}">
        <p14:creationId xmlns="" xmlns:p14="http://schemas.microsoft.com/office/powerpoint/2010/main" val="3595960435"/>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5666" name="Rectangle 2"/>
          <p:cNvSpPr>
            <a:spLocks noGrp="1" noChangeArrowheads="1"/>
          </p:cNvSpPr>
          <p:nvPr>
            <p:ph type="title"/>
          </p:nvPr>
        </p:nvSpPr>
        <p:spPr>
          <a:xfrm>
            <a:off x="684213" y="260350"/>
            <a:ext cx="6808787" cy="679450"/>
          </a:xfrm>
          <a:noFill/>
          <a:ln/>
          <a:effectLst>
            <a:outerShdw dist="35921" dir="2700000" algn="ctr" rotWithShape="0">
              <a:srgbClr val="000000"/>
            </a:outerShdw>
          </a:effectLst>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r>
              <a:rPr lang="zh-TW" altLang="en-US"/>
              <a:t>病毒可在環境存活的時間</a:t>
            </a:r>
          </a:p>
        </p:txBody>
      </p:sp>
      <p:sp>
        <p:nvSpPr>
          <p:cNvPr id="625667" name="Rectangle 3"/>
          <p:cNvSpPr>
            <a:spLocks noGrp="1" noChangeArrowheads="1"/>
          </p:cNvSpPr>
          <p:nvPr>
            <p:ph type="body" idx="1"/>
          </p:nvPr>
        </p:nvSpPr>
        <p:spPr>
          <a:xfrm>
            <a:off x="539750" y="1341438"/>
            <a:ext cx="8208963" cy="4767262"/>
          </a:xfrm>
          <a:noFill/>
          <a:ln/>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spcBef>
                <a:spcPct val="10000"/>
              </a:spcBef>
            </a:pPr>
            <a:r>
              <a:rPr lang="zh-TW" altLang="en-US" sz="3200" dirty="0">
                <a:solidFill>
                  <a:srgbClr val="FAFD00"/>
                </a:solidFill>
              </a:rPr>
              <a:t>腸病毒</a:t>
            </a:r>
            <a:endParaRPr lang="zh-TW" altLang="en-US" sz="3200" dirty="0"/>
          </a:p>
          <a:p>
            <a:pPr lvl="1">
              <a:spcBef>
                <a:spcPct val="10000"/>
              </a:spcBef>
            </a:pPr>
            <a:r>
              <a:rPr lang="zh-TW" altLang="en-US" sz="3200" dirty="0"/>
              <a:t>相對濕度愈大，存活愈久</a:t>
            </a:r>
          </a:p>
          <a:p>
            <a:pPr lvl="1">
              <a:spcBef>
                <a:spcPct val="10000"/>
              </a:spcBef>
            </a:pPr>
            <a:r>
              <a:rPr lang="zh-TW" altLang="en-US" sz="3200" dirty="0"/>
              <a:t>可存活超過</a:t>
            </a:r>
            <a:r>
              <a:rPr lang="en-US" altLang="zh-TW" sz="3200" dirty="0">
                <a:latin typeface="+mn-lt"/>
              </a:rPr>
              <a:t>24</a:t>
            </a:r>
            <a:r>
              <a:rPr lang="zh-TW" altLang="en-US" sz="3200" dirty="0"/>
              <a:t>小時</a:t>
            </a:r>
            <a:endParaRPr lang="zh-TW" altLang="en-US" sz="3200" dirty="0">
              <a:solidFill>
                <a:srgbClr val="FAFD00"/>
              </a:solidFill>
            </a:endParaRPr>
          </a:p>
          <a:p>
            <a:pPr>
              <a:spcBef>
                <a:spcPct val="30000"/>
              </a:spcBef>
            </a:pPr>
            <a:r>
              <a:rPr lang="zh-TW" altLang="en-US" sz="3200" dirty="0">
                <a:solidFill>
                  <a:srgbClr val="FAFD00"/>
                </a:solidFill>
              </a:rPr>
              <a:t>流感病毒於體外存活時間*</a:t>
            </a:r>
          </a:p>
          <a:p>
            <a:pPr lvl="1">
              <a:spcBef>
                <a:spcPct val="30000"/>
              </a:spcBef>
            </a:pPr>
            <a:r>
              <a:rPr lang="zh-TW" altLang="en-US" sz="3200" dirty="0"/>
              <a:t>污染的平滑</a:t>
            </a:r>
            <a:r>
              <a:rPr lang="zh-TW" altLang="en-US" sz="3200" dirty="0" smtClean="0"/>
              <a:t>表面</a:t>
            </a:r>
            <a:r>
              <a:rPr lang="en-US" altLang="zh-TW" sz="3200" dirty="0" smtClean="0">
                <a:latin typeface="+mn-lt"/>
              </a:rPr>
              <a:t>24-48</a:t>
            </a:r>
            <a:r>
              <a:rPr lang="zh-TW" altLang="en-US" sz="3200" dirty="0"/>
              <a:t>小時</a:t>
            </a:r>
          </a:p>
          <a:p>
            <a:pPr lvl="1">
              <a:spcBef>
                <a:spcPct val="30000"/>
              </a:spcBef>
            </a:pPr>
            <a:r>
              <a:rPr lang="zh-TW" altLang="en-US" sz="3200" dirty="0"/>
              <a:t>衣服、紙張、衛生紙：</a:t>
            </a:r>
            <a:r>
              <a:rPr lang="en-US" altLang="zh-TW" sz="3200" dirty="0">
                <a:latin typeface="+mn-lt"/>
              </a:rPr>
              <a:t>8-12</a:t>
            </a:r>
            <a:r>
              <a:rPr lang="zh-TW" altLang="en-US" sz="3200" dirty="0"/>
              <a:t>小時</a:t>
            </a:r>
          </a:p>
          <a:p>
            <a:pPr>
              <a:spcBef>
                <a:spcPct val="30000"/>
              </a:spcBef>
            </a:pPr>
            <a:r>
              <a:rPr lang="en-US" altLang="zh-TW" sz="3200" dirty="0">
                <a:latin typeface="+mn-lt"/>
              </a:rPr>
              <a:t>SARS</a:t>
            </a:r>
            <a:r>
              <a:rPr lang="zh-TW" altLang="en-US" sz="3200" dirty="0"/>
              <a:t>：</a:t>
            </a:r>
            <a:r>
              <a:rPr lang="zh-TW" altLang="en-US" sz="3200" dirty="0">
                <a:solidFill>
                  <a:schemeClr val="bg1"/>
                </a:solidFill>
              </a:rPr>
              <a:t>攝氏</a:t>
            </a:r>
            <a:r>
              <a:rPr lang="en-US" altLang="zh-TW" sz="3200" dirty="0">
                <a:solidFill>
                  <a:schemeClr val="bg1"/>
                </a:solidFill>
                <a:latin typeface="+mn-lt"/>
              </a:rPr>
              <a:t>56</a:t>
            </a:r>
            <a:r>
              <a:rPr lang="zh-TW" altLang="en-US" sz="3200" dirty="0">
                <a:solidFill>
                  <a:schemeClr val="bg1"/>
                </a:solidFill>
              </a:rPr>
              <a:t>度</a:t>
            </a:r>
            <a:r>
              <a:rPr lang="en-US" altLang="zh-TW" sz="3200" dirty="0">
                <a:solidFill>
                  <a:schemeClr val="bg1"/>
                </a:solidFill>
              </a:rPr>
              <a:t>: </a:t>
            </a:r>
            <a:r>
              <a:rPr lang="en-US" altLang="zh-TW" sz="3200" dirty="0">
                <a:solidFill>
                  <a:schemeClr val="bg1"/>
                </a:solidFill>
                <a:latin typeface="+mn-lt"/>
              </a:rPr>
              <a:t>&lt; 5</a:t>
            </a:r>
            <a:r>
              <a:rPr lang="zh-TW" altLang="en-US" sz="3200" dirty="0">
                <a:solidFill>
                  <a:schemeClr val="bg1"/>
                </a:solidFill>
              </a:rPr>
              <a:t>分鐘；不銹鋼、</a:t>
            </a:r>
            <a:r>
              <a:rPr lang="zh-TW" altLang="en-US" sz="3200" dirty="0" smtClean="0">
                <a:solidFill>
                  <a:schemeClr val="bg1"/>
                </a:solidFill>
              </a:rPr>
              <a:t>塑膠</a:t>
            </a:r>
            <a:r>
              <a:rPr lang="en-US" altLang="zh-TW" sz="3200" dirty="0" smtClean="0">
                <a:solidFill>
                  <a:schemeClr val="bg1"/>
                </a:solidFill>
              </a:rPr>
              <a:t>(</a:t>
            </a:r>
            <a:r>
              <a:rPr lang="zh-TW" altLang="en-US" sz="3200" dirty="0" smtClean="0">
                <a:solidFill>
                  <a:schemeClr val="bg1"/>
                </a:solidFill>
              </a:rPr>
              <a:t>室溫</a:t>
            </a:r>
            <a:r>
              <a:rPr lang="en-US" altLang="zh-TW" sz="3200" dirty="0" smtClean="0">
                <a:solidFill>
                  <a:schemeClr val="bg1"/>
                </a:solidFill>
              </a:rPr>
              <a:t>)</a:t>
            </a:r>
            <a:r>
              <a:rPr lang="en-US" altLang="zh-TW" sz="3200" dirty="0" smtClean="0">
                <a:solidFill>
                  <a:schemeClr val="bg1"/>
                </a:solidFill>
                <a:latin typeface="+mn-lt"/>
              </a:rPr>
              <a:t>3</a:t>
            </a:r>
            <a:r>
              <a:rPr lang="zh-TW" altLang="en-US" sz="3200" dirty="0">
                <a:solidFill>
                  <a:schemeClr val="bg1"/>
                </a:solidFill>
              </a:rPr>
              <a:t>天；攝氏</a:t>
            </a:r>
            <a:r>
              <a:rPr lang="en-US" altLang="zh-TW" sz="3200" dirty="0">
                <a:solidFill>
                  <a:schemeClr val="bg1"/>
                </a:solidFill>
                <a:latin typeface="+mn-lt"/>
              </a:rPr>
              <a:t>4</a:t>
            </a:r>
            <a:r>
              <a:rPr lang="zh-TW" altLang="en-US" sz="3200" dirty="0">
                <a:solidFill>
                  <a:schemeClr val="bg1"/>
                </a:solidFill>
              </a:rPr>
              <a:t>度	</a:t>
            </a:r>
            <a:r>
              <a:rPr lang="en-US" altLang="zh-TW" sz="3200" dirty="0">
                <a:solidFill>
                  <a:schemeClr val="bg1"/>
                </a:solidFill>
                <a:latin typeface="+mn-lt"/>
              </a:rPr>
              <a:t>&gt; 21</a:t>
            </a:r>
            <a:r>
              <a:rPr lang="zh-TW" altLang="en-US" sz="3200" dirty="0">
                <a:solidFill>
                  <a:schemeClr val="bg1"/>
                </a:solidFill>
              </a:rPr>
              <a:t>天</a:t>
            </a:r>
            <a:endParaRPr lang="zh-TW" altLang="en-US" sz="3200" dirty="0"/>
          </a:p>
        </p:txBody>
      </p:sp>
      <p:sp>
        <p:nvSpPr>
          <p:cNvPr id="625668" name="Rectangle 4"/>
          <p:cNvSpPr>
            <a:spLocks noChangeArrowheads="1"/>
          </p:cNvSpPr>
          <p:nvPr/>
        </p:nvSpPr>
        <p:spPr bwMode="auto">
          <a:xfrm>
            <a:off x="990600" y="6326188"/>
            <a:ext cx="269240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a:solidFill>
                  <a:srgbClr val="66FF33"/>
                </a:solidFill>
                <a:effectLst>
                  <a:outerShdw blurRad="38100" dist="38100" dir="2700000" algn="tl">
                    <a:srgbClr val="000000"/>
                  </a:outerShdw>
                </a:effectLst>
              </a:rPr>
              <a:t>*Bean B. JID 1982;146:47.</a:t>
            </a:r>
          </a:p>
        </p:txBody>
      </p:sp>
    </p:spTree>
    <p:custDataLst>
      <p:tags r:id="rId1"/>
    </p:custDataLst>
    <p:extLst>
      <p:ext uri="{BB962C8B-B14F-4D97-AF65-F5344CB8AC3E}">
        <p14:creationId xmlns="" xmlns:p14="http://schemas.microsoft.com/office/powerpoint/2010/main" val="2731297607"/>
      </p:ext>
    </p:extLst>
  </p:cSld>
  <p:clrMapOvr>
    <a:masterClrMapping/>
  </p:clrMapOvr>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14" name="Rectangle 2"/>
          <p:cNvSpPr>
            <a:spLocks noGrp="1" noChangeArrowheads="1"/>
          </p:cNvSpPr>
          <p:nvPr>
            <p:ph type="title"/>
          </p:nvPr>
        </p:nvSpPr>
        <p:spPr/>
        <p:txBody>
          <a:bodyPr/>
          <a:lstStyle/>
          <a:p>
            <a:r>
              <a:rPr lang="zh-TW" altLang="en-US" sz="3600" dirty="0"/>
              <a:t>傳染途徑與</a:t>
            </a:r>
            <a:r>
              <a:rPr lang="en-US" altLang="zh-TW" sz="3600" dirty="0">
                <a:latin typeface="+mn-lt"/>
              </a:rPr>
              <a:t>RSV</a:t>
            </a:r>
            <a:r>
              <a:rPr lang="zh-TW" altLang="en-US" sz="3600" dirty="0"/>
              <a:t>感染率的相關性</a:t>
            </a:r>
            <a:endParaRPr lang="zh-TW" altLang="en-US" sz="3200" dirty="0">
              <a:solidFill>
                <a:schemeClr val="bg1"/>
              </a:solidFill>
            </a:endParaRPr>
          </a:p>
        </p:txBody>
      </p:sp>
      <p:sp>
        <p:nvSpPr>
          <p:cNvPr id="627715" name="Rectangle 3"/>
          <p:cNvSpPr>
            <a:spLocks noChangeArrowheads="1"/>
          </p:cNvSpPr>
          <p:nvPr/>
        </p:nvSpPr>
        <p:spPr bwMode="auto">
          <a:xfrm>
            <a:off x="990600" y="6326188"/>
            <a:ext cx="412164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0" dirty="0">
                <a:solidFill>
                  <a:srgbClr val="66FF33"/>
                </a:solidFill>
                <a:effectLst>
                  <a:outerShdw blurRad="38100" dist="38100" dir="2700000" algn="tl">
                    <a:srgbClr val="000000"/>
                  </a:outerShdw>
                </a:effectLst>
                <a:latin typeface="+mn-lt"/>
              </a:rPr>
              <a:t>Hall CB. Infect </a:t>
            </a:r>
            <a:r>
              <a:rPr lang="en-US" altLang="zh-TW" sz="1800" b="0" dirty="0" err="1">
                <a:solidFill>
                  <a:srgbClr val="66FF33"/>
                </a:solidFill>
                <a:effectLst>
                  <a:outerShdw blurRad="38100" dist="38100" dir="2700000" algn="tl">
                    <a:srgbClr val="000000"/>
                  </a:outerShdw>
                </a:effectLst>
                <a:latin typeface="+mn-lt"/>
              </a:rPr>
              <a:t>Immun</a:t>
            </a:r>
            <a:r>
              <a:rPr lang="en-US" altLang="zh-TW" sz="1800" b="0" dirty="0">
                <a:solidFill>
                  <a:srgbClr val="66FF33"/>
                </a:solidFill>
                <a:effectLst>
                  <a:outerShdw blurRad="38100" dist="38100" dir="2700000" algn="tl">
                    <a:srgbClr val="000000"/>
                  </a:outerShdw>
                </a:effectLst>
                <a:latin typeface="+mn-lt"/>
              </a:rPr>
              <a:t> 1981;33(3):779.</a:t>
            </a:r>
          </a:p>
        </p:txBody>
      </p:sp>
      <p:pic>
        <p:nvPicPr>
          <p:cNvPr id="627716" name="Picture 4" descr="IC01"/>
          <p:cNvPicPr>
            <a:picLocks noChangeAspect="1" noChangeArrowheads="1"/>
          </p:cNvPicPr>
          <p:nvPr>
            <p:custDataLst>
              <p:tags r:id="rId2"/>
            </p:custDataLst>
          </p:nvPr>
        </p:nvPicPr>
        <p:blipFill>
          <a:blip r:embed="rId5" cstate="print">
            <a:extLst>
              <a:ext uri="{28A0092B-C50C-407E-A947-70E740481C1C}">
                <a14:useLocalDpi xmlns="" xmlns:a14="http://schemas.microsoft.com/office/drawing/2010/main" val="0"/>
              </a:ext>
            </a:extLst>
          </a:blip>
          <a:srcRect/>
          <a:stretch>
            <a:fillRect/>
          </a:stretch>
        </p:blipFill>
        <p:spPr bwMode="auto">
          <a:xfrm>
            <a:off x="755650" y="1196975"/>
            <a:ext cx="7227888" cy="4899025"/>
          </a:xfrm>
          <a:prstGeom prst="rect">
            <a:avLst/>
          </a:prstGeom>
          <a:noFill/>
          <a:extLst>
            <a:ext uri="{909E8E84-426E-40DD-AFC4-6F175D3DCCD1}">
              <a14:hiddenFill xmlns="" xmlns:a14="http://schemas.microsoft.com/office/drawing/2010/main">
                <a:solidFill>
                  <a:srgbClr val="FFFFFF"/>
                </a:solidFill>
              </a14:hiddenFill>
            </a:ext>
          </a:extLst>
        </p:spPr>
      </p:pic>
    </p:spTree>
    <p:custDataLst>
      <p:tags r:id="rId1"/>
    </p:custDataLst>
    <p:extLst>
      <p:ext uri="{BB962C8B-B14F-4D97-AF65-F5344CB8AC3E}">
        <p14:creationId xmlns="" xmlns:p14="http://schemas.microsoft.com/office/powerpoint/2010/main" val="3332530412"/>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82" name="Rectangle 2"/>
          <p:cNvSpPr>
            <a:spLocks noGrp="1" noChangeArrowheads="1"/>
          </p:cNvSpPr>
          <p:nvPr>
            <p:ph type="title"/>
          </p:nvPr>
        </p:nvSpPr>
        <p:spPr>
          <a:xfrm>
            <a:off x="684213" y="333375"/>
            <a:ext cx="7720012" cy="536575"/>
          </a:xfrm>
        </p:spPr>
        <p:txBody>
          <a:bodyPr/>
          <a:lstStyle/>
          <a:p>
            <a:r>
              <a:rPr lang="en-US" altLang="zh-TW" dirty="0">
                <a:latin typeface="+mn-lt"/>
              </a:rPr>
              <a:t>Standard precaution</a:t>
            </a:r>
          </a:p>
        </p:txBody>
      </p:sp>
      <p:sp>
        <p:nvSpPr>
          <p:cNvPr id="583683" name="Rectangle 3"/>
          <p:cNvSpPr>
            <a:spLocks noGrp="1" noChangeArrowheads="1"/>
          </p:cNvSpPr>
          <p:nvPr>
            <p:ph type="body" idx="1"/>
          </p:nvPr>
        </p:nvSpPr>
        <p:spPr>
          <a:xfrm>
            <a:off x="539749" y="1196975"/>
            <a:ext cx="8604251" cy="5111750"/>
          </a:xfrm>
        </p:spPr>
        <p:txBody>
          <a:bodyPr/>
          <a:lstStyle/>
          <a:p>
            <a:r>
              <a:rPr lang="en-US" altLang="zh-TW" sz="2800" dirty="0">
                <a:latin typeface="+mn-lt"/>
              </a:rPr>
              <a:t>Hand hygiene</a:t>
            </a:r>
            <a:r>
              <a:rPr lang="zh-TW" altLang="en-US" sz="2800" dirty="0"/>
              <a:t>：</a:t>
            </a:r>
            <a:r>
              <a:rPr lang="zh-TW" altLang="en-US" sz="2800" dirty="0">
                <a:solidFill>
                  <a:schemeClr val="bg1"/>
                </a:solidFill>
              </a:rPr>
              <a:t>接觸血液、體液、分泌物、</a:t>
            </a:r>
            <a:r>
              <a:rPr lang="zh-TW" altLang="en-US" sz="2800" dirty="0" smtClean="0">
                <a:solidFill>
                  <a:schemeClr val="bg1"/>
                </a:solidFill>
              </a:rPr>
              <a:t>滲出</a:t>
            </a:r>
            <a:r>
              <a:rPr lang="en-US" altLang="zh-TW" sz="2800" dirty="0" smtClean="0">
                <a:solidFill>
                  <a:schemeClr val="bg1"/>
                </a:solidFill>
              </a:rPr>
              <a:t/>
            </a:r>
            <a:br>
              <a:rPr lang="en-US" altLang="zh-TW" sz="2800" dirty="0" smtClean="0">
                <a:solidFill>
                  <a:schemeClr val="bg1"/>
                </a:solidFill>
              </a:rPr>
            </a:br>
            <a:r>
              <a:rPr lang="zh-TW" altLang="en-US" sz="2800" dirty="0" smtClean="0">
                <a:solidFill>
                  <a:schemeClr val="bg1"/>
                </a:solidFill>
              </a:rPr>
              <a:t>物</a:t>
            </a:r>
            <a:r>
              <a:rPr lang="zh-TW" altLang="en-US" sz="2800" dirty="0">
                <a:solidFill>
                  <a:schemeClr val="bg1"/>
                </a:solidFill>
              </a:rPr>
              <a:t>、受污染器物之後；脫掉手套後、接觸病人之間</a:t>
            </a:r>
          </a:p>
          <a:p>
            <a:r>
              <a:rPr lang="en-US" altLang="zh-TW" sz="2800" dirty="0">
                <a:latin typeface="+mn-lt"/>
              </a:rPr>
              <a:t>Personal protective equipment</a:t>
            </a:r>
          </a:p>
          <a:p>
            <a:pPr lvl="1"/>
            <a:r>
              <a:rPr lang="en-US" altLang="zh-TW" sz="2800" dirty="0">
                <a:solidFill>
                  <a:srgbClr val="FAFD00"/>
                </a:solidFill>
                <a:latin typeface="+mn-lt"/>
              </a:rPr>
              <a:t>Gloves</a:t>
            </a:r>
            <a:r>
              <a:rPr lang="zh-TW" altLang="en-US" sz="2800" dirty="0">
                <a:solidFill>
                  <a:srgbClr val="FAFD00"/>
                </a:solidFill>
              </a:rPr>
              <a:t>：</a:t>
            </a:r>
            <a:r>
              <a:rPr lang="zh-TW" altLang="en-US" sz="2800" dirty="0"/>
              <a:t>接觸血液、體液、分泌物、滲出物</a:t>
            </a:r>
            <a:r>
              <a:rPr lang="zh-TW" altLang="en-US" sz="2800" dirty="0" smtClean="0"/>
              <a:t>、</a:t>
            </a:r>
            <a:r>
              <a:rPr lang="en-US" altLang="zh-TW" sz="2800" dirty="0" smtClean="0"/>
              <a:t/>
            </a:r>
            <a:br>
              <a:rPr lang="en-US" altLang="zh-TW" sz="2800" dirty="0" smtClean="0"/>
            </a:br>
            <a:r>
              <a:rPr lang="zh-TW" altLang="en-US" sz="2800" dirty="0" smtClean="0"/>
              <a:t>受</a:t>
            </a:r>
            <a:r>
              <a:rPr lang="zh-TW" altLang="en-US" sz="2800" dirty="0"/>
              <a:t>污染器物；接觸黏膜與受損皮膚</a:t>
            </a:r>
          </a:p>
          <a:p>
            <a:pPr lvl="1"/>
            <a:r>
              <a:rPr lang="en-US" altLang="zh-TW" sz="2800" dirty="0">
                <a:solidFill>
                  <a:srgbClr val="FAFD00"/>
                </a:solidFill>
                <a:latin typeface="+mn-lt"/>
              </a:rPr>
              <a:t>Gown</a:t>
            </a:r>
            <a:r>
              <a:rPr lang="zh-TW" altLang="en-US" sz="2800" dirty="0">
                <a:solidFill>
                  <a:srgbClr val="FAFD00"/>
                </a:solidFill>
              </a:rPr>
              <a:t>：</a:t>
            </a:r>
            <a:r>
              <a:rPr lang="zh-TW" altLang="en-US" sz="2800" dirty="0"/>
              <a:t>衣服或皮膚可能接觸到血液、體液、分泌物、滲出物時 </a:t>
            </a:r>
          </a:p>
          <a:p>
            <a:pPr lvl="1"/>
            <a:r>
              <a:rPr lang="en-US" altLang="zh-TW" sz="2800" dirty="0">
                <a:solidFill>
                  <a:srgbClr val="FAFD00"/>
                </a:solidFill>
                <a:latin typeface="+mn-lt"/>
              </a:rPr>
              <a:t>Mask</a:t>
            </a:r>
            <a:r>
              <a:rPr lang="zh-TW" altLang="en-US" sz="2800" dirty="0">
                <a:solidFill>
                  <a:srgbClr val="FAFD00"/>
                </a:solidFill>
              </a:rPr>
              <a:t>、</a:t>
            </a:r>
            <a:r>
              <a:rPr lang="en-US" altLang="zh-TW" sz="2800" dirty="0">
                <a:solidFill>
                  <a:srgbClr val="FAFD00"/>
                </a:solidFill>
                <a:latin typeface="+mn-lt"/>
              </a:rPr>
              <a:t>eye </a:t>
            </a:r>
            <a:r>
              <a:rPr lang="en-US" altLang="zh-TW" sz="2800" dirty="0" smtClean="0">
                <a:solidFill>
                  <a:srgbClr val="FAFD00"/>
                </a:solidFill>
                <a:latin typeface="+mn-lt"/>
              </a:rPr>
              <a:t>protection(goggles</a:t>
            </a:r>
            <a:r>
              <a:rPr lang="en-US" altLang="zh-TW" sz="2800" dirty="0">
                <a:solidFill>
                  <a:srgbClr val="FAFD00"/>
                </a:solidFill>
                <a:latin typeface="+mn-lt"/>
              </a:rPr>
              <a:t>)</a:t>
            </a:r>
            <a:r>
              <a:rPr lang="zh-TW" altLang="en-US" sz="2800" dirty="0">
                <a:solidFill>
                  <a:srgbClr val="FAFD00"/>
                </a:solidFill>
              </a:rPr>
              <a:t>、</a:t>
            </a:r>
            <a:r>
              <a:rPr lang="en-US" altLang="zh-TW" sz="2800" dirty="0">
                <a:solidFill>
                  <a:srgbClr val="FAFD00"/>
                </a:solidFill>
                <a:latin typeface="+mn-lt"/>
              </a:rPr>
              <a:t>face shield</a:t>
            </a:r>
            <a:r>
              <a:rPr lang="zh-TW" altLang="en-US" sz="2800" dirty="0">
                <a:solidFill>
                  <a:srgbClr val="FAFD00"/>
                </a:solidFill>
              </a:rPr>
              <a:t>：</a:t>
            </a:r>
            <a:r>
              <a:rPr lang="zh-TW" altLang="en-US" sz="2800" dirty="0"/>
              <a:t>可能發生血液、體液、分泌物之潑濺時，</a:t>
            </a:r>
            <a:r>
              <a:rPr lang="zh-TW" altLang="en-US" sz="2800" dirty="0" smtClean="0"/>
              <a:t>尤其</a:t>
            </a:r>
            <a:r>
              <a:rPr lang="en-US" altLang="zh-TW" sz="2800" dirty="0" smtClean="0"/>
              <a:t/>
            </a:r>
            <a:br>
              <a:rPr lang="en-US" altLang="zh-TW" sz="2800" dirty="0" smtClean="0"/>
            </a:br>
            <a:r>
              <a:rPr lang="zh-TW" altLang="en-US" sz="2800" dirty="0" smtClean="0"/>
              <a:t>抽</a:t>
            </a:r>
            <a:r>
              <a:rPr lang="zh-TW" altLang="en-US" sz="2800" dirty="0"/>
              <a:t>吸、氣管插管</a:t>
            </a:r>
          </a:p>
        </p:txBody>
      </p:sp>
      <p:sp>
        <p:nvSpPr>
          <p:cNvPr id="583684" name="Rectangle 4"/>
          <p:cNvSpPr>
            <a:spLocks noChangeArrowheads="1"/>
          </p:cNvSpPr>
          <p:nvPr/>
        </p:nvSpPr>
        <p:spPr bwMode="auto">
          <a:xfrm>
            <a:off x="971550" y="6521450"/>
            <a:ext cx="4400564"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b="0" dirty="0">
                <a:solidFill>
                  <a:srgbClr val="66FF33"/>
                </a:solidFill>
                <a:effectLst>
                  <a:outerShdw blurRad="38100" dist="38100" dir="2700000" algn="tl">
                    <a:srgbClr val="000000"/>
                  </a:outerShdw>
                </a:effectLst>
                <a:latin typeface="+mn-lt"/>
              </a:rPr>
              <a:t>CDC. Guideline for isolation precautions 2007.</a:t>
            </a:r>
          </a:p>
        </p:txBody>
      </p:sp>
    </p:spTree>
    <p:custDataLst>
      <p:tags r:id="rId1"/>
    </p:custDataLst>
    <p:extLst>
      <p:ext uri="{BB962C8B-B14F-4D97-AF65-F5344CB8AC3E}">
        <p14:creationId xmlns="" xmlns:p14="http://schemas.microsoft.com/office/powerpoint/2010/main" val="1114115367"/>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a:xfrm>
            <a:off x="684213" y="404813"/>
            <a:ext cx="7720012" cy="536575"/>
          </a:xfrm>
        </p:spPr>
        <p:txBody>
          <a:bodyPr/>
          <a:lstStyle/>
          <a:p>
            <a:r>
              <a:rPr lang="en-US" altLang="zh-TW" dirty="0">
                <a:latin typeface="+mn-lt"/>
              </a:rPr>
              <a:t>Contact and droplet precaution</a:t>
            </a:r>
          </a:p>
        </p:txBody>
      </p:sp>
      <p:sp>
        <p:nvSpPr>
          <p:cNvPr id="594947" name="Rectangle 3"/>
          <p:cNvSpPr>
            <a:spLocks noGrp="1" noChangeArrowheads="1"/>
          </p:cNvSpPr>
          <p:nvPr>
            <p:ph type="body" idx="1"/>
          </p:nvPr>
        </p:nvSpPr>
        <p:spPr>
          <a:xfrm>
            <a:off x="684213" y="1484313"/>
            <a:ext cx="8208962" cy="4535487"/>
          </a:xfrm>
        </p:spPr>
        <p:txBody>
          <a:bodyPr/>
          <a:lstStyle/>
          <a:p>
            <a:r>
              <a:rPr lang="zh-TW" altLang="en-US" sz="3600" dirty="0"/>
              <a:t>避免直接或間接接觸傳染、飛沫傳染</a:t>
            </a:r>
          </a:p>
          <a:p>
            <a:r>
              <a:rPr lang="zh-TW" altLang="en-US" sz="3600" dirty="0"/>
              <a:t>病人</a:t>
            </a:r>
          </a:p>
          <a:p>
            <a:pPr lvl="1"/>
            <a:r>
              <a:rPr lang="zh-TW" altLang="en-US" sz="3600" dirty="0"/>
              <a:t>最好住單人房</a:t>
            </a:r>
          </a:p>
          <a:p>
            <a:pPr lvl="1"/>
            <a:r>
              <a:rPr lang="zh-TW" altLang="en-US" sz="3600" dirty="0"/>
              <a:t>多人病房：病房間隔至少三碼</a:t>
            </a:r>
          </a:p>
          <a:p>
            <a:r>
              <a:rPr lang="en-US" altLang="zh-TW" sz="3600" dirty="0">
                <a:latin typeface="+mn-lt"/>
              </a:rPr>
              <a:t>Contact precaution</a:t>
            </a:r>
            <a:r>
              <a:rPr lang="zh-TW" altLang="en-US" sz="3600" dirty="0"/>
              <a:t>：</a:t>
            </a:r>
            <a:r>
              <a:rPr lang="zh-TW" altLang="en-US" sz="3600" dirty="0">
                <a:solidFill>
                  <a:schemeClr val="bg1"/>
                </a:solidFill>
              </a:rPr>
              <a:t>醫護人員接觸戴手套、穿隔離衣</a:t>
            </a:r>
          </a:p>
          <a:p>
            <a:r>
              <a:rPr lang="en-US" altLang="zh-TW" sz="3600" dirty="0">
                <a:latin typeface="+mn-lt"/>
              </a:rPr>
              <a:t>Droplet precaution</a:t>
            </a:r>
            <a:r>
              <a:rPr lang="zh-TW" altLang="en-US" sz="3600" dirty="0"/>
              <a:t>：</a:t>
            </a:r>
            <a:r>
              <a:rPr lang="zh-TW" altLang="en-US" sz="3600" dirty="0">
                <a:solidFill>
                  <a:schemeClr val="bg1"/>
                </a:solidFill>
              </a:rPr>
              <a:t>醫護人員戴口罩</a:t>
            </a:r>
          </a:p>
        </p:txBody>
      </p:sp>
      <p:sp>
        <p:nvSpPr>
          <p:cNvPr id="594948" name="Rectangle 4"/>
          <p:cNvSpPr>
            <a:spLocks noChangeArrowheads="1"/>
          </p:cNvSpPr>
          <p:nvPr/>
        </p:nvSpPr>
        <p:spPr bwMode="auto">
          <a:xfrm>
            <a:off x="971550" y="6453336"/>
            <a:ext cx="4400564"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b="0" dirty="0">
                <a:solidFill>
                  <a:srgbClr val="66FF33"/>
                </a:solidFill>
                <a:effectLst>
                  <a:outerShdw blurRad="38100" dist="38100" dir="2700000" algn="tl">
                    <a:srgbClr val="000000"/>
                  </a:outerShdw>
                </a:effectLst>
                <a:latin typeface="+mn-lt"/>
              </a:rPr>
              <a:t>CDC. Guideline for isolation precautions 2007.</a:t>
            </a:r>
          </a:p>
        </p:txBody>
      </p:sp>
    </p:spTree>
    <p:custDataLst>
      <p:tags r:id="rId1"/>
    </p:custDataLst>
    <p:extLst>
      <p:ext uri="{BB962C8B-B14F-4D97-AF65-F5344CB8AC3E}">
        <p14:creationId xmlns="" xmlns:p14="http://schemas.microsoft.com/office/powerpoint/2010/main" val="3946322659"/>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Grp="1" noChangeArrowheads="1"/>
          </p:cNvSpPr>
          <p:nvPr>
            <p:ph type="title"/>
          </p:nvPr>
        </p:nvSpPr>
        <p:spPr>
          <a:xfrm>
            <a:off x="684213" y="404813"/>
            <a:ext cx="7720012" cy="536575"/>
          </a:xfrm>
        </p:spPr>
        <p:txBody>
          <a:bodyPr/>
          <a:lstStyle/>
          <a:p>
            <a:r>
              <a:rPr lang="en-US" altLang="zh-TW" dirty="0">
                <a:latin typeface="+mn-lt"/>
              </a:rPr>
              <a:t>Airborne precaution</a:t>
            </a:r>
          </a:p>
        </p:txBody>
      </p:sp>
      <p:sp>
        <p:nvSpPr>
          <p:cNvPr id="595971" name="Rectangle 3"/>
          <p:cNvSpPr>
            <a:spLocks noGrp="1" noChangeArrowheads="1"/>
          </p:cNvSpPr>
          <p:nvPr>
            <p:ph type="body" idx="1"/>
          </p:nvPr>
        </p:nvSpPr>
        <p:spPr>
          <a:xfrm>
            <a:off x="684213" y="1484313"/>
            <a:ext cx="8208962" cy="4535487"/>
          </a:xfrm>
        </p:spPr>
        <p:txBody>
          <a:bodyPr/>
          <a:lstStyle/>
          <a:p>
            <a:pPr>
              <a:lnSpc>
                <a:spcPct val="90000"/>
              </a:lnSpc>
            </a:pPr>
            <a:r>
              <a:rPr lang="en-US" altLang="zh-TW" sz="3600">
                <a:solidFill>
                  <a:schemeClr val="bg1"/>
                </a:solidFill>
                <a:latin typeface="+mn-lt"/>
              </a:rPr>
              <a:t>Measles, chickenpox, TB, possibly SARS</a:t>
            </a:r>
          </a:p>
          <a:p>
            <a:pPr>
              <a:lnSpc>
                <a:spcPct val="90000"/>
              </a:lnSpc>
            </a:pPr>
            <a:r>
              <a:rPr lang="en-US" altLang="zh-TW" sz="3600">
                <a:solidFill>
                  <a:schemeClr val="bg1"/>
                </a:solidFill>
                <a:latin typeface="+mn-lt"/>
              </a:rPr>
              <a:t>Airborne isolation room</a:t>
            </a:r>
          </a:p>
          <a:p>
            <a:pPr lvl="1">
              <a:lnSpc>
                <a:spcPct val="90000"/>
              </a:lnSpc>
            </a:pPr>
            <a:r>
              <a:rPr lang="en-US" altLang="zh-TW" sz="3600">
                <a:latin typeface="+mn-lt"/>
              </a:rPr>
              <a:t>Negative pressure</a:t>
            </a:r>
          </a:p>
          <a:p>
            <a:pPr lvl="1">
              <a:lnSpc>
                <a:spcPct val="90000"/>
              </a:lnSpc>
            </a:pPr>
            <a:r>
              <a:rPr lang="en-US" altLang="zh-TW" sz="3600">
                <a:latin typeface="+mn-lt"/>
              </a:rPr>
              <a:t>12 air exchanges per hour for new construction and 6 air exchanges per hour for existing facitities</a:t>
            </a:r>
          </a:p>
          <a:p>
            <a:pPr>
              <a:lnSpc>
                <a:spcPct val="90000"/>
              </a:lnSpc>
            </a:pPr>
            <a:r>
              <a:rPr lang="en-US" altLang="zh-TW" sz="3600">
                <a:solidFill>
                  <a:schemeClr val="bg1"/>
                </a:solidFill>
                <a:latin typeface="+mn-lt"/>
              </a:rPr>
              <a:t>N95</a:t>
            </a:r>
          </a:p>
        </p:txBody>
      </p:sp>
      <p:sp>
        <p:nvSpPr>
          <p:cNvPr id="595972" name="Rectangle 4"/>
          <p:cNvSpPr>
            <a:spLocks noChangeArrowheads="1"/>
          </p:cNvSpPr>
          <p:nvPr/>
        </p:nvSpPr>
        <p:spPr bwMode="auto">
          <a:xfrm>
            <a:off x="971550" y="6521450"/>
            <a:ext cx="4400564"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b="0" dirty="0">
                <a:solidFill>
                  <a:srgbClr val="66FF33"/>
                </a:solidFill>
                <a:effectLst>
                  <a:outerShdw blurRad="38100" dist="38100" dir="2700000" algn="tl">
                    <a:srgbClr val="000000"/>
                  </a:outerShdw>
                </a:effectLst>
                <a:latin typeface="+mn-lt"/>
              </a:rPr>
              <a:t>CDC. Guideline for isolation precautions 2007.</a:t>
            </a:r>
          </a:p>
        </p:txBody>
      </p:sp>
    </p:spTree>
    <p:custDataLst>
      <p:tags r:id="rId1"/>
    </p:custDataLst>
    <p:extLst>
      <p:ext uri="{BB962C8B-B14F-4D97-AF65-F5344CB8AC3E}">
        <p14:creationId xmlns="" xmlns:p14="http://schemas.microsoft.com/office/powerpoint/2010/main" val="2295272953"/>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8738" name="Rectangle 2"/>
          <p:cNvSpPr>
            <a:spLocks noGrp="1" noChangeArrowheads="1"/>
          </p:cNvSpPr>
          <p:nvPr>
            <p:ph type="title"/>
          </p:nvPr>
        </p:nvSpPr>
        <p:spPr>
          <a:xfrm>
            <a:off x="611188" y="228600"/>
            <a:ext cx="8151812" cy="608013"/>
          </a:xfrm>
        </p:spPr>
        <p:txBody>
          <a:bodyPr/>
          <a:lstStyle/>
          <a:p>
            <a:r>
              <a:rPr lang="en-US" altLang="zh-TW" sz="3200" dirty="0" err="1">
                <a:latin typeface="+mn-lt"/>
              </a:rPr>
              <a:t>Virucidal</a:t>
            </a:r>
            <a:r>
              <a:rPr lang="en-US" altLang="zh-TW" sz="3200" dirty="0">
                <a:latin typeface="+mn-lt"/>
              </a:rPr>
              <a:t> activity of antiseptic agents</a:t>
            </a:r>
            <a:br>
              <a:rPr lang="en-US" altLang="zh-TW" sz="3200" dirty="0">
                <a:latin typeface="+mn-lt"/>
              </a:rPr>
            </a:br>
            <a:r>
              <a:rPr lang="en-US" altLang="zh-TW" sz="2800" dirty="0">
                <a:solidFill>
                  <a:schemeClr val="bg1"/>
                </a:solidFill>
                <a:latin typeface="+mn-lt"/>
              </a:rPr>
              <a:t>Enveloped viruses</a:t>
            </a:r>
          </a:p>
        </p:txBody>
      </p:sp>
      <p:sp>
        <p:nvSpPr>
          <p:cNvPr id="628739" name="Rectangle 3"/>
          <p:cNvSpPr>
            <a:spLocks noGrp="1" noChangeArrowheads="1"/>
          </p:cNvSpPr>
          <p:nvPr>
            <p:ph type="body" idx="1"/>
          </p:nvPr>
        </p:nvSpPr>
        <p:spPr>
          <a:xfrm>
            <a:off x="539750" y="1125538"/>
            <a:ext cx="8147050" cy="5199062"/>
          </a:xfrm>
        </p:spPr>
        <p:txBody>
          <a:bodyPr/>
          <a:lstStyle/>
          <a:p>
            <a:pPr>
              <a:lnSpc>
                <a:spcPct val="130000"/>
              </a:lnSpc>
              <a:buFont typeface="Monotype Sorts" charset="2"/>
              <a:buNone/>
              <a:tabLst>
                <a:tab pos="2782888" algn="ctr"/>
                <a:tab pos="5738813" algn="ctr"/>
              </a:tabLst>
            </a:pPr>
            <a:r>
              <a:rPr lang="en-US" altLang="zh-TW" sz="2600" dirty="0">
                <a:latin typeface="+mn-lt"/>
              </a:rPr>
              <a:t>Virus	Agent	Log reduction</a:t>
            </a:r>
          </a:p>
          <a:p>
            <a:pPr>
              <a:lnSpc>
                <a:spcPct val="130000"/>
              </a:lnSpc>
              <a:buFont typeface="Monotype Sorts" charset="2"/>
              <a:buNone/>
              <a:tabLst>
                <a:tab pos="2782888" algn="ctr"/>
                <a:tab pos="5738813" algn="ctr"/>
              </a:tabLst>
            </a:pPr>
            <a:r>
              <a:rPr lang="en-US" altLang="zh-TW" sz="2600" dirty="0">
                <a:solidFill>
                  <a:schemeClr val="bg1"/>
                </a:solidFill>
                <a:latin typeface="+mn-lt"/>
              </a:rPr>
              <a:t>HIV	70% ethanol	7.0 in 1 min</a:t>
            </a:r>
          </a:p>
          <a:p>
            <a:pPr>
              <a:lnSpc>
                <a:spcPct val="130000"/>
              </a:lnSpc>
              <a:buFont typeface="Monotype Sorts" charset="2"/>
              <a:buNone/>
              <a:tabLst>
                <a:tab pos="2782888" algn="ctr"/>
                <a:tab pos="5738813" algn="ctr"/>
              </a:tabLst>
            </a:pPr>
            <a:r>
              <a:rPr lang="en-US" altLang="zh-TW" sz="2600" dirty="0">
                <a:solidFill>
                  <a:schemeClr val="bg1"/>
                </a:solidFill>
                <a:latin typeface="+mn-lt"/>
              </a:rPr>
              <a:t>HIV	</a:t>
            </a:r>
            <a:r>
              <a:rPr lang="en-US" altLang="zh-TW" sz="2600" dirty="0" err="1">
                <a:solidFill>
                  <a:schemeClr val="bg1"/>
                </a:solidFill>
                <a:latin typeface="+mn-lt"/>
              </a:rPr>
              <a:t>chloroxylenol</a:t>
            </a:r>
            <a:r>
              <a:rPr lang="en-US" altLang="zh-TW" sz="2600" dirty="0">
                <a:solidFill>
                  <a:schemeClr val="bg1"/>
                </a:solidFill>
                <a:latin typeface="+mn-lt"/>
              </a:rPr>
              <a:t>	inactivated in 1 min</a:t>
            </a:r>
          </a:p>
          <a:p>
            <a:pPr>
              <a:lnSpc>
                <a:spcPct val="130000"/>
              </a:lnSpc>
              <a:buFont typeface="Monotype Sorts" charset="2"/>
              <a:buNone/>
              <a:tabLst>
                <a:tab pos="2782888" algn="ctr"/>
                <a:tab pos="5738813" algn="ctr"/>
              </a:tabLst>
            </a:pPr>
            <a:r>
              <a:rPr lang="en-US" altLang="zh-TW" sz="2600" dirty="0">
                <a:solidFill>
                  <a:schemeClr val="bg1"/>
                </a:solidFill>
                <a:latin typeface="+mn-lt"/>
              </a:rPr>
              <a:t>HIV	</a:t>
            </a:r>
            <a:r>
              <a:rPr lang="en-US" altLang="zh-TW" sz="2600" dirty="0" err="1">
                <a:solidFill>
                  <a:schemeClr val="bg1"/>
                </a:solidFill>
                <a:latin typeface="+mn-lt"/>
              </a:rPr>
              <a:t>povidone</a:t>
            </a:r>
            <a:r>
              <a:rPr lang="en-US" altLang="zh-TW" sz="2600" dirty="0">
                <a:solidFill>
                  <a:schemeClr val="bg1"/>
                </a:solidFill>
                <a:latin typeface="+mn-lt"/>
              </a:rPr>
              <a:t>-iodine	inactivated</a:t>
            </a:r>
          </a:p>
          <a:p>
            <a:pPr>
              <a:lnSpc>
                <a:spcPct val="130000"/>
              </a:lnSpc>
              <a:buFont typeface="Monotype Sorts" charset="2"/>
              <a:buNone/>
              <a:tabLst>
                <a:tab pos="2782888" algn="ctr"/>
                <a:tab pos="5738813" algn="ctr"/>
              </a:tabLst>
            </a:pPr>
            <a:r>
              <a:rPr lang="en-US" altLang="zh-TW" sz="2600" dirty="0">
                <a:solidFill>
                  <a:schemeClr val="bg1"/>
                </a:solidFill>
                <a:latin typeface="+mn-lt"/>
              </a:rPr>
              <a:t>HBV	80% ethanol	7.0 in 2 min</a:t>
            </a:r>
          </a:p>
          <a:p>
            <a:pPr>
              <a:lnSpc>
                <a:spcPct val="130000"/>
              </a:lnSpc>
              <a:buFont typeface="Monotype Sorts" charset="2"/>
              <a:buNone/>
              <a:tabLst>
                <a:tab pos="2782888" algn="ctr"/>
                <a:tab pos="5738813" algn="ctr"/>
              </a:tabLst>
            </a:pPr>
            <a:r>
              <a:rPr lang="en-US" altLang="zh-TW" sz="2600" dirty="0">
                <a:solidFill>
                  <a:schemeClr val="bg1"/>
                </a:solidFill>
                <a:latin typeface="+mn-lt"/>
              </a:rPr>
              <a:t>HSV	75% ethanol	&gt; 5.0 in 1 min</a:t>
            </a:r>
          </a:p>
          <a:p>
            <a:pPr>
              <a:lnSpc>
                <a:spcPct val="130000"/>
              </a:lnSpc>
              <a:buFont typeface="Monotype Sorts" charset="2"/>
              <a:buNone/>
              <a:tabLst>
                <a:tab pos="2782888" algn="ctr"/>
                <a:tab pos="5738813" algn="ctr"/>
              </a:tabLst>
            </a:pPr>
            <a:r>
              <a:rPr lang="en-US" altLang="zh-TW" sz="2600" dirty="0">
                <a:solidFill>
                  <a:schemeClr val="bg1"/>
                </a:solidFill>
                <a:latin typeface="+mn-lt"/>
              </a:rPr>
              <a:t>RSV	35% </a:t>
            </a:r>
            <a:r>
              <a:rPr lang="en-US" altLang="zh-TW" sz="2600" dirty="0" err="1">
                <a:solidFill>
                  <a:schemeClr val="bg1"/>
                </a:solidFill>
                <a:latin typeface="+mn-lt"/>
              </a:rPr>
              <a:t>isopropanol</a:t>
            </a:r>
            <a:r>
              <a:rPr lang="en-US" altLang="zh-TW" sz="2600" dirty="0">
                <a:solidFill>
                  <a:schemeClr val="bg1"/>
                </a:solidFill>
                <a:latin typeface="+mn-lt"/>
              </a:rPr>
              <a:t>	&gt; 4.3 in 1 min</a:t>
            </a:r>
          </a:p>
          <a:p>
            <a:pPr>
              <a:lnSpc>
                <a:spcPct val="130000"/>
              </a:lnSpc>
              <a:buFont typeface="Monotype Sorts" charset="2"/>
              <a:buNone/>
              <a:tabLst>
                <a:tab pos="2782888" algn="ctr"/>
                <a:tab pos="5738813" algn="ctr"/>
              </a:tabLst>
            </a:pPr>
            <a:r>
              <a:rPr lang="en-US" altLang="zh-TW" sz="2600" dirty="0">
                <a:solidFill>
                  <a:schemeClr val="bg1"/>
                </a:solidFill>
                <a:latin typeface="+mn-lt"/>
              </a:rPr>
              <a:t>Influenza	95% ethanol	undetectable in 30 sec</a:t>
            </a:r>
          </a:p>
        </p:txBody>
      </p:sp>
      <p:sp>
        <p:nvSpPr>
          <p:cNvPr id="628740" name="Rectangle 4"/>
          <p:cNvSpPr>
            <a:spLocks noChangeArrowheads="1"/>
          </p:cNvSpPr>
          <p:nvPr/>
        </p:nvSpPr>
        <p:spPr bwMode="auto">
          <a:xfrm>
            <a:off x="971550" y="6453336"/>
            <a:ext cx="318388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b="0" dirty="0">
                <a:solidFill>
                  <a:srgbClr val="66FF33"/>
                </a:solidFill>
                <a:effectLst>
                  <a:outerShdw blurRad="38100" dist="38100" dir="2700000" algn="tl">
                    <a:srgbClr val="000000"/>
                  </a:outerShdw>
                </a:effectLst>
                <a:latin typeface="+mn-lt"/>
              </a:rPr>
              <a:t>CDC. MMWR 2002;51(RR-16):1.</a:t>
            </a:r>
          </a:p>
        </p:txBody>
      </p:sp>
      <p:sp>
        <p:nvSpPr>
          <p:cNvPr id="628741" name="Line 5"/>
          <p:cNvSpPr>
            <a:spLocks noChangeShapeType="1"/>
          </p:cNvSpPr>
          <p:nvPr/>
        </p:nvSpPr>
        <p:spPr bwMode="auto">
          <a:xfrm>
            <a:off x="395288" y="5949950"/>
            <a:ext cx="7993062" cy="0"/>
          </a:xfrm>
          <a:prstGeom prst="line">
            <a:avLst/>
          </a:prstGeom>
          <a:noFill/>
          <a:ln w="38100">
            <a:solidFill>
              <a:srgbClr val="66FF33"/>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628742" name="Line 6"/>
          <p:cNvSpPr>
            <a:spLocks noChangeShapeType="1"/>
          </p:cNvSpPr>
          <p:nvPr/>
        </p:nvSpPr>
        <p:spPr bwMode="auto">
          <a:xfrm>
            <a:off x="395288" y="1700213"/>
            <a:ext cx="7993062" cy="0"/>
          </a:xfrm>
          <a:prstGeom prst="line">
            <a:avLst/>
          </a:prstGeom>
          <a:noFill/>
          <a:ln w="38100">
            <a:solidFill>
              <a:srgbClr val="66FF33"/>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628743" name="Line 7"/>
          <p:cNvSpPr>
            <a:spLocks noChangeShapeType="1"/>
          </p:cNvSpPr>
          <p:nvPr/>
        </p:nvSpPr>
        <p:spPr bwMode="auto">
          <a:xfrm>
            <a:off x="395288" y="1125538"/>
            <a:ext cx="7993062" cy="0"/>
          </a:xfrm>
          <a:prstGeom prst="line">
            <a:avLst/>
          </a:prstGeom>
          <a:noFill/>
          <a:ln w="38100">
            <a:solidFill>
              <a:srgbClr val="66FF33"/>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Tree>
    <p:custDataLst>
      <p:tags r:id="rId1"/>
    </p:custDataLst>
    <p:extLst>
      <p:ext uri="{BB962C8B-B14F-4D97-AF65-F5344CB8AC3E}">
        <p14:creationId xmlns="" xmlns:p14="http://schemas.microsoft.com/office/powerpoint/2010/main" val="3580599494"/>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9762" name="Rectangle 2"/>
          <p:cNvSpPr>
            <a:spLocks noGrp="1" noChangeArrowheads="1"/>
          </p:cNvSpPr>
          <p:nvPr>
            <p:ph type="title"/>
          </p:nvPr>
        </p:nvSpPr>
        <p:spPr>
          <a:xfrm>
            <a:off x="611188" y="228600"/>
            <a:ext cx="8151812" cy="608013"/>
          </a:xfrm>
        </p:spPr>
        <p:txBody>
          <a:bodyPr/>
          <a:lstStyle/>
          <a:p>
            <a:r>
              <a:rPr lang="en-US" altLang="zh-TW" sz="3200" dirty="0" err="1">
                <a:latin typeface="+mn-lt"/>
              </a:rPr>
              <a:t>Virucidal</a:t>
            </a:r>
            <a:r>
              <a:rPr lang="en-US" altLang="zh-TW" sz="3200" dirty="0">
                <a:latin typeface="+mn-lt"/>
              </a:rPr>
              <a:t> activity of antiseptic agents</a:t>
            </a:r>
            <a:br>
              <a:rPr lang="en-US" altLang="zh-TW" sz="3200" dirty="0">
                <a:latin typeface="+mn-lt"/>
              </a:rPr>
            </a:br>
            <a:r>
              <a:rPr lang="en-US" altLang="zh-TW" sz="2800" dirty="0" err="1">
                <a:solidFill>
                  <a:schemeClr val="bg1"/>
                </a:solidFill>
                <a:latin typeface="+mn-lt"/>
              </a:rPr>
              <a:t>Nonenveloped</a:t>
            </a:r>
            <a:r>
              <a:rPr lang="en-US" altLang="zh-TW" sz="2800" dirty="0">
                <a:solidFill>
                  <a:schemeClr val="bg1"/>
                </a:solidFill>
                <a:latin typeface="+mn-lt"/>
              </a:rPr>
              <a:t> viruses</a:t>
            </a:r>
          </a:p>
        </p:txBody>
      </p:sp>
      <p:sp>
        <p:nvSpPr>
          <p:cNvPr id="629763" name="Rectangle 3"/>
          <p:cNvSpPr>
            <a:spLocks noGrp="1" noChangeArrowheads="1"/>
          </p:cNvSpPr>
          <p:nvPr>
            <p:ph type="body" idx="1"/>
          </p:nvPr>
        </p:nvSpPr>
        <p:spPr>
          <a:xfrm>
            <a:off x="539750" y="1125538"/>
            <a:ext cx="8147050" cy="5199062"/>
          </a:xfrm>
        </p:spPr>
        <p:txBody>
          <a:bodyPr/>
          <a:lstStyle/>
          <a:p>
            <a:pPr>
              <a:lnSpc>
                <a:spcPct val="130000"/>
              </a:lnSpc>
              <a:buFont typeface="Monotype Sorts" charset="2"/>
              <a:buNone/>
              <a:tabLst>
                <a:tab pos="3313113" algn="ctr"/>
                <a:tab pos="6188075" algn="ctr"/>
              </a:tabLst>
            </a:pPr>
            <a:r>
              <a:rPr lang="en-US" altLang="zh-TW" sz="2600" dirty="0">
                <a:latin typeface="+mn-lt"/>
              </a:rPr>
              <a:t>Virus	Agent	Log reduction</a:t>
            </a:r>
          </a:p>
          <a:p>
            <a:pPr>
              <a:lnSpc>
                <a:spcPct val="130000"/>
              </a:lnSpc>
              <a:buFont typeface="Monotype Sorts" charset="2"/>
              <a:buNone/>
              <a:tabLst>
                <a:tab pos="3313113" algn="ctr"/>
                <a:tab pos="6188075" algn="ctr"/>
              </a:tabLst>
            </a:pPr>
            <a:r>
              <a:rPr lang="en-US" altLang="zh-TW" sz="2600" dirty="0">
                <a:solidFill>
                  <a:schemeClr val="bg1"/>
                </a:solidFill>
                <a:latin typeface="+mn-lt"/>
              </a:rPr>
              <a:t>Rotavirus	10% </a:t>
            </a:r>
            <a:r>
              <a:rPr lang="en-US" altLang="zh-TW" sz="2600" dirty="0" err="1">
                <a:solidFill>
                  <a:schemeClr val="bg1"/>
                </a:solidFill>
                <a:latin typeface="+mn-lt"/>
              </a:rPr>
              <a:t>povidone</a:t>
            </a:r>
            <a:r>
              <a:rPr lang="en-US" altLang="zh-TW" sz="2600" dirty="0">
                <a:solidFill>
                  <a:schemeClr val="bg1"/>
                </a:solidFill>
                <a:latin typeface="+mn-lt"/>
              </a:rPr>
              <a:t>-iodine	&gt; 3.0 in 1 min</a:t>
            </a:r>
          </a:p>
          <a:p>
            <a:pPr>
              <a:lnSpc>
                <a:spcPct val="130000"/>
              </a:lnSpc>
              <a:buFont typeface="Monotype Sorts" charset="2"/>
              <a:buNone/>
              <a:tabLst>
                <a:tab pos="3313113" algn="ctr"/>
                <a:tab pos="6188075" algn="ctr"/>
              </a:tabLst>
            </a:pPr>
            <a:r>
              <a:rPr lang="en-US" altLang="zh-TW" sz="2600" dirty="0">
                <a:solidFill>
                  <a:schemeClr val="bg1"/>
                </a:solidFill>
                <a:latin typeface="+mn-lt"/>
              </a:rPr>
              <a:t>Rotavirus	60% ethanol	&gt; 3.0 in 10 sec</a:t>
            </a:r>
          </a:p>
          <a:p>
            <a:pPr>
              <a:lnSpc>
                <a:spcPct val="130000"/>
              </a:lnSpc>
              <a:buFont typeface="Monotype Sorts" charset="2"/>
              <a:buNone/>
              <a:tabLst>
                <a:tab pos="3313113" algn="ctr"/>
                <a:tab pos="6188075" algn="ctr"/>
              </a:tabLst>
            </a:pPr>
            <a:r>
              <a:rPr lang="en-US" altLang="zh-TW" sz="2600" dirty="0">
                <a:solidFill>
                  <a:schemeClr val="bg1"/>
                </a:solidFill>
                <a:latin typeface="+mn-lt"/>
              </a:rPr>
              <a:t>Adenovirus	95% ethanol	</a:t>
            </a:r>
            <a:r>
              <a:rPr lang="en-US" altLang="zh-TW" sz="2600" dirty="0" smtClean="0">
                <a:solidFill>
                  <a:schemeClr val="bg1"/>
                </a:solidFill>
                <a:latin typeface="+mn-lt"/>
              </a:rPr>
              <a:t>&gt;</a:t>
            </a:r>
            <a:r>
              <a:rPr lang="zh-TW" altLang="en-US" sz="2600" dirty="0" smtClean="0">
                <a:solidFill>
                  <a:schemeClr val="bg1"/>
                </a:solidFill>
                <a:latin typeface="+mn-lt"/>
              </a:rPr>
              <a:t> </a:t>
            </a:r>
            <a:r>
              <a:rPr lang="en-US" altLang="zh-TW" sz="2600" dirty="0" smtClean="0">
                <a:solidFill>
                  <a:schemeClr val="bg1"/>
                </a:solidFill>
                <a:latin typeface="+mn-lt"/>
              </a:rPr>
              <a:t>1.4</a:t>
            </a:r>
            <a:endParaRPr lang="en-US" altLang="zh-TW" sz="2600" dirty="0">
              <a:solidFill>
                <a:schemeClr val="bg1"/>
              </a:solidFill>
              <a:latin typeface="+mn-lt"/>
            </a:endParaRPr>
          </a:p>
          <a:p>
            <a:pPr>
              <a:lnSpc>
                <a:spcPct val="130000"/>
              </a:lnSpc>
              <a:buFont typeface="Monotype Sorts" charset="2"/>
              <a:buNone/>
              <a:tabLst>
                <a:tab pos="3313113" algn="ctr"/>
                <a:tab pos="6188075" algn="ctr"/>
              </a:tabLst>
            </a:pPr>
            <a:r>
              <a:rPr lang="en-US" altLang="zh-TW" sz="2600" dirty="0" err="1">
                <a:solidFill>
                  <a:schemeClr val="bg1"/>
                </a:solidFill>
                <a:latin typeface="+mn-lt"/>
              </a:rPr>
              <a:t>Coxsackievirus</a:t>
            </a:r>
            <a:r>
              <a:rPr lang="en-US" altLang="zh-TW" sz="2600" dirty="0">
                <a:solidFill>
                  <a:schemeClr val="bg1"/>
                </a:solidFill>
                <a:latin typeface="+mn-lt"/>
              </a:rPr>
              <a:t>	 95% ethanol	1.1-1.3</a:t>
            </a:r>
          </a:p>
          <a:p>
            <a:pPr>
              <a:lnSpc>
                <a:spcPct val="130000"/>
              </a:lnSpc>
              <a:buFont typeface="Monotype Sorts" charset="2"/>
              <a:buNone/>
              <a:tabLst>
                <a:tab pos="3313113" algn="ctr"/>
                <a:tab pos="6188075" algn="ctr"/>
              </a:tabLst>
            </a:pPr>
            <a:r>
              <a:rPr lang="en-US" altLang="zh-TW" sz="2600" dirty="0">
                <a:solidFill>
                  <a:schemeClr val="bg1"/>
                </a:solidFill>
                <a:latin typeface="+mn-lt"/>
              </a:rPr>
              <a:t>Echo virus	75% ethanol	</a:t>
            </a:r>
            <a:r>
              <a:rPr lang="en-US" altLang="zh-TW" sz="2600" dirty="0">
                <a:solidFill>
                  <a:schemeClr val="bg1"/>
                </a:solidFill>
                <a:latin typeface="+mn-lt"/>
                <a:ea typeface="Arial Unicode MS" panose="020B0604020202020204" pitchFamily="34" charset="-120"/>
                <a:cs typeface="Arial" panose="020B0604020202020204" pitchFamily="34" charset="0"/>
              </a:rPr>
              <a:t>≤</a:t>
            </a:r>
            <a:r>
              <a:rPr lang="en-US" altLang="zh-TW" sz="2600" dirty="0">
                <a:solidFill>
                  <a:schemeClr val="bg1"/>
                </a:solidFill>
                <a:latin typeface="+mn-lt"/>
                <a:cs typeface="Arial" panose="020B0604020202020204" pitchFamily="34" charset="0"/>
              </a:rPr>
              <a:t> 1.0</a:t>
            </a:r>
          </a:p>
          <a:p>
            <a:pPr>
              <a:lnSpc>
                <a:spcPct val="130000"/>
              </a:lnSpc>
              <a:buFont typeface="Monotype Sorts" charset="2"/>
              <a:buNone/>
              <a:tabLst>
                <a:tab pos="3313113" algn="ctr"/>
                <a:tab pos="6188075" algn="ctr"/>
              </a:tabLst>
            </a:pPr>
            <a:r>
              <a:rPr lang="en-US" altLang="zh-TW" sz="2600" dirty="0">
                <a:solidFill>
                  <a:schemeClr val="bg1"/>
                </a:solidFill>
                <a:latin typeface="+mn-lt"/>
                <a:cs typeface="Arial" panose="020B0604020202020204" pitchFamily="34" charset="0"/>
              </a:rPr>
              <a:t>Hepatitis A	70% ethanol	87.4% reduction</a:t>
            </a:r>
          </a:p>
          <a:p>
            <a:pPr>
              <a:lnSpc>
                <a:spcPct val="130000"/>
              </a:lnSpc>
              <a:buFont typeface="Monotype Sorts" charset="2"/>
              <a:buNone/>
              <a:tabLst>
                <a:tab pos="3313113" algn="ctr"/>
                <a:tab pos="6188075" algn="ctr"/>
              </a:tabLst>
            </a:pPr>
            <a:r>
              <a:rPr lang="en-US" altLang="zh-TW" sz="2600" dirty="0">
                <a:solidFill>
                  <a:schemeClr val="bg1"/>
                </a:solidFill>
                <a:latin typeface="+mn-lt"/>
                <a:cs typeface="Arial" panose="020B0604020202020204" pitchFamily="34" charset="0"/>
              </a:rPr>
              <a:t>Rhinovirus	60% ethanol	&gt; 3.0</a:t>
            </a:r>
          </a:p>
          <a:p>
            <a:pPr>
              <a:lnSpc>
                <a:spcPct val="130000"/>
              </a:lnSpc>
              <a:buFont typeface="Monotype Sorts" charset="2"/>
              <a:buNone/>
              <a:tabLst>
                <a:tab pos="3313113" algn="ctr"/>
                <a:tab pos="6188075" algn="ctr"/>
              </a:tabLst>
            </a:pPr>
            <a:endParaRPr lang="en-US" altLang="zh-TW" sz="2600" dirty="0">
              <a:solidFill>
                <a:schemeClr val="bg1"/>
              </a:solidFill>
              <a:cs typeface="Arial" panose="020B0604020202020204" pitchFamily="34" charset="0"/>
            </a:endParaRPr>
          </a:p>
        </p:txBody>
      </p:sp>
      <p:sp>
        <p:nvSpPr>
          <p:cNvPr id="629764" name="Rectangle 4"/>
          <p:cNvSpPr>
            <a:spLocks noChangeArrowheads="1"/>
          </p:cNvSpPr>
          <p:nvPr/>
        </p:nvSpPr>
        <p:spPr bwMode="auto">
          <a:xfrm>
            <a:off x="971550" y="6521450"/>
            <a:ext cx="3183885" cy="33855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b="0" dirty="0">
                <a:solidFill>
                  <a:srgbClr val="66FF33"/>
                </a:solidFill>
                <a:effectLst>
                  <a:outerShdw blurRad="38100" dist="38100" dir="2700000" algn="tl">
                    <a:srgbClr val="000000"/>
                  </a:outerShdw>
                </a:effectLst>
                <a:latin typeface="+mn-lt"/>
              </a:rPr>
              <a:t>CDC. MMWR 2002;51(RR-16):1.</a:t>
            </a:r>
          </a:p>
        </p:txBody>
      </p:sp>
      <p:sp>
        <p:nvSpPr>
          <p:cNvPr id="629765" name="Line 5"/>
          <p:cNvSpPr>
            <a:spLocks noChangeShapeType="1"/>
          </p:cNvSpPr>
          <p:nvPr/>
        </p:nvSpPr>
        <p:spPr bwMode="auto">
          <a:xfrm>
            <a:off x="395288" y="5949950"/>
            <a:ext cx="7993062" cy="0"/>
          </a:xfrm>
          <a:prstGeom prst="line">
            <a:avLst/>
          </a:prstGeom>
          <a:noFill/>
          <a:ln w="38100">
            <a:solidFill>
              <a:srgbClr val="66FF33"/>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629766" name="Line 6"/>
          <p:cNvSpPr>
            <a:spLocks noChangeShapeType="1"/>
          </p:cNvSpPr>
          <p:nvPr/>
        </p:nvSpPr>
        <p:spPr bwMode="auto">
          <a:xfrm>
            <a:off x="395288" y="1700213"/>
            <a:ext cx="7993062" cy="0"/>
          </a:xfrm>
          <a:prstGeom prst="line">
            <a:avLst/>
          </a:prstGeom>
          <a:noFill/>
          <a:ln w="38100">
            <a:solidFill>
              <a:srgbClr val="66FF33"/>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
        <p:nvSpPr>
          <p:cNvPr id="629767" name="Line 7"/>
          <p:cNvSpPr>
            <a:spLocks noChangeShapeType="1"/>
          </p:cNvSpPr>
          <p:nvPr/>
        </p:nvSpPr>
        <p:spPr bwMode="auto">
          <a:xfrm>
            <a:off x="395288" y="1125538"/>
            <a:ext cx="7993062" cy="0"/>
          </a:xfrm>
          <a:prstGeom prst="line">
            <a:avLst/>
          </a:prstGeom>
          <a:noFill/>
          <a:ln w="38100">
            <a:solidFill>
              <a:srgbClr val="66FF33"/>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lstStyle/>
          <a:p>
            <a:endParaRPr lang="zh-TW" altLang="en-US"/>
          </a:p>
        </p:txBody>
      </p:sp>
    </p:spTree>
    <p:custDataLst>
      <p:tags r:id="rId1"/>
    </p:custDataLst>
    <p:extLst>
      <p:ext uri="{BB962C8B-B14F-4D97-AF65-F5344CB8AC3E}">
        <p14:creationId xmlns="" xmlns:p14="http://schemas.microsoft.com/office/powerpoint/2010/main" val="2763584016"/>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custDataLst>
              <p:tags r:id="rId2"/>
            </p:custDataLst>
          </p:nvPr>
        </p:nvPicPr>
        <p:blipFill>
          <a:blip r:embed="rId5" cstate="print">
            <a:extLst>
              <a:ext uri="{28A0092B-C50C-407E-A947-70E740481C1C}">
                <a14:useLocalDpi xmlns="" xmlns:a14="http://schemas.microsoft.com/office/drawing/2010/main" val="0"/>
              </a:ext>
            </a:extLst>
          </a:blip>
          <a:stretch>
            <a:fillRect/>
          </a:stretch>
        </p:blipFill>
        <p:spPr>
          <a:xfrm>
            <a:off x="12700" y="6350"/>
            <a:ext cx="9118600" cy="6845300"/>
          </a:xfrm>
          <a:prstGeom prst="rect">
            <a:avLst/>
          </a:prstGeom>
        </p:spPr>
      </p:pic>
      <p:sp>
        <p:nvSpPr>
          <p:cNvPr id="390147" name="Text Box 3"/>
          <p:cNvSpPr txBox="1">
            <a:spLocks noChangeArrowheads="1"/>
          </p:cNvSpPr>
          <p:nvPr/>
        </p:nvSpPr>
        <p:spPr bwMode="auto">
          <a:xfrm>
            <a:off x="611188" y="188913"/>
            <a:ext cx="3960812" cy="1098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6600" dirty="0">
                <a:solidFill>
                  <a:srgbClr val="FF3300"/>
                </a:solidFill>
                <a:effectLst>
                  <a:outerShdw blurRad="38100" dist="38100" dir="2700000" algn="tl">
                    <a:srgbClr val="000000"/>
                  </a:outerShdw>
                </a:effectLst>
                <a:latin typeface="Arial" panose="020B0604020202020204" pitchFamily="34" charset="0"/>
                <a:ea typeface="新細明體" panose="02020500000000000000" pitchFamily="18" charset="-120"/>
              </a:rPr>
              <a:t>Thanks…</a:t>
            </a:r>
          </a:p>
        </p:txBody>
      </p:sp>
    </p:spTree>
    <p:custDataLst>
      <p:tags r:id="rId1"/>
    </p:custDataLst>
    <p:extLst>
      <p:ext uri="{BB962C8B-B14F-4D97-AF65-F5344CB8AC3E}">
        <p14:creationId xmlns="" xmlns:p14="http://schemas.microsoft.com/office/powerpoint/2010/main" val="2707965967"/>
      </p:ext>
    </p:extLst>
  </p:cSld>
  <p:clrMapOvr>
    <a:masterClrMapping/>
  </p:clrMapOvr>
  <p:transition advClick="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CHECK" val="0"/>
  <p:tag name="PRESENTATION_PLAYLIST_COUNT" val="0"/>
  <p:tag name="PRESENTATION_PRESENTER_SLIDE_LEVEL" val="0"/>
  <p:tag name="LMS_COMPLETION_TITLE" val="常見出疹性疾病之鑑別診斷、治療與醫院感染管制措施"/>
  <p:tag name="LMS_COMPLETION_ID" val="常見出疹性疾病之鑑別診斷、治療與醫院感染管制措施"/>
  <p:tag name="LMS_COMPLETION_VERSION" val="1.0"/>
  <p:tag name="LMS_COMPLETION_DURATION" val="1:00:00"/>
  <p:tag name="LMS_COMPLETION_SCO_TITLE" val="常見出疹性疾病之鑑別診斷、治療與醫院感染管制措施"/>
  <p:tag name="LMS_COMPLETION_SCO_ID" val="常見出疹性疾病之鑑別診斷、治療與醫院感染管制措施"/>
  <p:tag name="LMS_COMPLETION_EDITION" val="0"/>
  <p:tag name="LMS_COMPLETION_THRESHOLD" val="146"/>
  <p:tag name="LMS_COMPLETION_METHOD" val="VIEW"/>
  <p:tag name="PUBLISH_TITLE" val="常見出疹性疾病之鑑別診斷、治療與醫院感染管制措施"/>
  <p:tag name="ARTICULATE_PUBLISH_PATH" val="D:\PO2014033\22常見出疹性疾病之鑑別診斷、治療與醫院感染管制措施\07成品檔"/>
  <p:tag name="ARTICULATE_LOGO" val="(None selected)"/>
  <p:tag name="ARTICULATE_PRESENTER" val="(None selected)"/>
  <p:tag name="ARTICULATE_PRESENTER_GUID" val="9869030842"/>
  <p:tag name="ARTICULATE_LMS" val="0"/>
  <p:tag name="ARTICULATE_TEMPLATE_GUID" val="aa58fe36-a465-4935-a378-d59148d11333"/>
  <p:tag name="LMS_PROTOCOL_METHOD" val="SCORM"/>
  <p:tag name="LMS_PROTOCOL_VERSION" val="1.2"/>
  <p:tag name="LAUNCHINNEWWINDOW" val="0"/>
  <p:tag name="LASTPUBLISHED" val="D:\PO2014033\22常見出疹性疾病之鑑別診斷、治療與醫院感染管制措施\07成品檔\22\player.html"/>
  <p:tag name="LMS_PUBLISH" val="No"/>
  <p:tag name="ARTICULATE_TEMPLATE" val="po2013025"/>
  <p:tag name="PRESENTER_PREVIEW_START" val="1"/>
  <p:tag name="PRESENTER_PREVIEW_MODE" val="0"/>
  <p:tag name="ARTICULATE_PRESENTER_VERSION" val="6"/>
  <p:tag name="ARTICULATE_PROJECT_OPEN" val="1"/>
</p:tagLst>
</file>

<file path=ppt/tags/tag2.xml><?xml version="1.0" encoding="utf-8"?>
<p:tagLst xmlns:a="http://schemas.openxmlformats.org/drawingml/2006/main" xmlns:r="http://schemas.openxmlformats.org/officeDocument/2006/relationships" xmlns:p="http://schemas.openxmlformats.org/presentationml/2006/main">
  <p:tag name="ARTICULATE_TITLE_TAG" val="&lt;font size=&quot;+5&quot;&gt;常見出疹性疾病之鑑別診斷、治療與醫院感染管制措施"/>
  <p:tag name="ARTICULATE_SLIDE_GUID" val="6918807b-f30d-4751-b145-0e32a43f28a3"/>
  <p:tag name="ARTICULATE_SLIDE_PAUSE" val="0"/>
  <p:tag name="ARTICULATE_NAV_LEVEL" val="1"/>
  <p:tag name="ARTICULATE_PLAYLIST_ID" val="-1"/>
  <p:tag name="ARTICULATE_LOCK_SLIDE" val="0"/>
  <p:tag name="ARTICULATE_SLIDE_NAV" val="1"/>
</p:tagLst>
</file>

<file path=ppt/tags/tag3.xml><?xml version="1.0" encoding="utf-8"?>
<p:tagLst xmlns:a="http://schemas.openxmlformats.org/drawingml/2006/main" xmlns:r="http://schemas.openxmlformats.org/officeDocument/2006/relationships" xmlns:p="http://schemas.openxmlformats.org/presentationml/2006/main">
  <p:tag name="ARTICULATE_SLIDE_GUID" val="b3c799da-ef96-44c0-97d9-2ecf82229a37"/>
  <p:tag name="ARTICULATE_TITLE_TAG" val="&lt;font size=&quot;+5&quot;&gt;麻疹 Measles"/>
  <p:tag name="ARTICULATE_SLIDE_PAUSE" val="0"/>
  <p:tag name="ARTICULATE_NAV_LEVEL" val="1"/>
  <p:tag name="ARTICULATE_PLAYLIST_ID" val="-1"/>
  <p:tag name="ARTICULATE_LOCK_SLIDE" val="0"/>
  <p:tag name="ARTICULATE_SLIDE_NAV" val="2"/>
</p:tagLst>
</file>

<file path=ppt/tags/tag4.xml><?xml version="1.0" encoding="utf-8"?>
<p:tagLst xmlns:a="http://schemas.openxmlformats.org/drawingml/2006/main" xmlns:r="http://schemas.openxmlformats.org/officeDocument/2006/relationships" xmlns:p="http://schemas.openxmlformats.org/presentationml/2006/main">
  <p:tag name="ARTICULATE_TITLE_TAG" val="&lt;font size=&quot;+5&quot;&gt;臨床表現"/>
  <p:tag name="ARTICULATE_SLIDE_GUID" val="e1bc4d6b-e61f-4d37-926f-95352530fa2b"/>
  <p:tag name="ARTICULATE_SLIDE_PAUSE" val="0"/>
  <p:tag name="ARTICULATE_NAV_LEVEL" val="2"/>
  <p:tag name="ARTICULATE_PLAYLIST_ID" val="-1"/>
  <p:tag name="ARTICULATE_LOCK_SLIDE" val="0"/>
  <p:tag name="ARTICULATE_SLIDE_NAV" val="3"/>
</p:tagLst>
</file>

<file path=ppt/tags/tag5.xml><?xml version="1.0" encoding="utf-8"?>
<p:tagLst xmlns:a="http://schemas.openxmlformats.org/drawingml/2006/main" xmlns:r="http://schemas.openxmlformats.org/officeDocument/2006/relationships" xmlns:p="http://schemas.openxmlformats.org/presentationml/2006/main">
  <p:tag name="ARTICULATE_SLIDE_GUID" val="f287dc1c-2a4e-496e-8d61-6e16ea260b51"/>
  <p:tag name="ARTICULATE_TITLE_TAG" val="&lt;font size=&quot;+5&quot;&gt;柯氏斑點(Koplik spots）"/>
  <p:tag name="ARTICULATE_SLIDE_PAUSE" val="0"/>
  <p:tag name="ARTICULATE_NAV_LEVEL" val="2"/>
  <p:tag name="ARTICULATE_PLAYLIST_ID" val="-1"/>
  <p:tag name="ARTICULATE_LOCK_SLIDE" val="0"/>
  <p:tag name="ARTICULATE_SLIDE_NAV" val="4"/>
</p:tagLst>
</file>

<file path=ppt/tags/tag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DTRh5Unh.files\slide0001_image001.gif"/>
</p:tagLst>
</file>

<file path=ppt/tags/tag7.xml><?xml version="1.0" encoding="utf-8"?>
<p:tagLst xmlns:a="http://schemas.openxmlformats.org/drawingml/2006/main" xmlns:r="http://schemas.openxmlformats.org/officeDocument/2006/relationships" xmlns:p="http://schemas.openxmlformats.org/presentationml/2006/main">
  <p:tag name="ARTICULATE_TITLE_TAG" val="&lt;font size=&quot;+5&quot;&gt;26歲女性，旅遊日本染病"/>
  <p:tag name="ARTICULATE_SLIDE_GUID" val="f59a179b-f73f-4797-b84f-b12f3f046ae7"/>
  <p:tag name="ARTICULATE_SLIDE_PAUSE" val="0"/>
  <p:tag name="ARTICULATE_NAV_LEVEL" val="2"/>
  <p:tag name="ARTICULATE_PLAYLIST_ID" val="-1"/>
  <p:tag name="ARTICULATE_LOCK_SLIDE" val="0"/>
  <p:tag name="ARTICULATE_SLIDE_NAV" val="5"/>
</p:tagLst>
</file>

<file path=ppt/tags/tag8.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mADoU0vH.files\slide0001_image001.jpg"/>
</p:tagLst>
</file>

<file path=ppt/tags/tag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QiVcZkIp.files\slide0001_image001.jpg"/>
</p:tagLst>
</file>

<file path=ppt/tags/tag10.xml><?xml version="1.0" encoding="utf-8"?>
<p:tagLst xmlns:a="http://schemas.openxmlformats.org/drawingml/2006/main" xmlns:r="http://schemas.openxmlformats.org/officeDocument/2006/relationships" xmlns:p="http://schemas.openxmlformats.org/presentationml/2006/main">
  <p:tag name="ARTICULATE_SLIDE_GUID" val="87306384-cef0-48d2-9146-03243fcdd22f"/>
  <p:tag name="ARTICULATE_TITLE_TAG" val="&lt;font size=&quot;+5&quot;&gt;第二類法定傳染病"/>
  <p:tag name="ARTICULATE_SLIDE_PAUSE" val="0"/>
  <p:tag name="ARTICULATE_NAV_LEVEL" val="2"/>
  <p:tag name="ARTICULATE_PLAYLIST_ID" val="-1"/>
  <p:tag name="ARTICULATE_LOCK_SLIDE" val="0"/>
  <p:tag name="ARTICULATE_SLIDE_NAV" val="6"/>
</p:tagLst>
</file>

<file path=ppt/tags/tag11.xml><?xml version="1.0" encoding="utf-8"?>
<p:tagLst xmlns:a="http://schemas.openxmlformats.org/drawingml/2006/main" xmlns:r="http://schemas.openxmlformats.org/officeDocument/2006/relationships" xmlns:p="http://schemas.openxmlformats.org/presentationml/2006/main">
  <p:tag name="ARTICULATE_TITLE_TAG" val="&lt;font size=&quot;+5&quot;&gt;併發症"/>
  <p:tag name="ARTICULATE_SLIDE_GUID" val="2906a001-1cd8-40b3-87cd-b05568d0e275"/>
  <p:tag name="ARTICULATE_SLIDE_PAUSE" val="0"/>
  <p:tag name="ARTICULATE_NAV_LEVEL" val="2"/>
  <p:tag name="ARTICULATE_PLAYLIST_ID" val="-1"/>
  <p:tag name="ARTICULATE_LOCK_SLIDE" val="0"/>
  <p:tag name="ARTICULATE_SLIDE_NAV" val="7"/>
</p:tagLst>
</file>

<file path=ppt/tags/tag12.xml><?xml version="1.0" encoding="utf-8"?>
<p:tagLst xmlns:a="http://schemas.openxmlformats.org/drawingml/2006/main" xmlns:r="http://schemas.openxmlformats.org/officeDocument/2006/relationships" xmlns:p="http://schemas.openxmlformats.org/presentationml/2006/main">
  <p:tag name="ARTICULATE_TITLE_TAG" val="&lt;font size=&quot;+5&quot;&gt;治療與預防"/>
  <p:tag name="ARTICULATE_SLIDE_GUID" val="610b43eb-2223-4b26-b3a1-0fbbaaebe0ab"/>
  <p:tag name="ARTICULATE_SLIDE_PAUSE" val="0"/>
  <p:tag name="ARTICULATE_NAV_LEVEL" val="2"/>
  <p:tag name="ARTICULATE_PLAYLIST_ID" val="-1"/>
  <p:tag name="ARTICULATE_LOCK_SLIDE" val="0"/>
  <p:tag name="ARTICULATE_SLIDE_NAV" val="8"/>
</p:tagLst>
</file>

<file path=ppt/tags/tag13.xml><?xml version="1.0" encoding="utf-8"?>
<p:tagLst xmlns:a="http://schemas.openxmlformats.org/drawingml/2006/main" xmlns:r="http://schemas.openxmlformats.org/officeDocument/2006/relationships" xmlns:p="http://schemas.openxmlformats.org/presentationml/2006/main">
  <p:tag name="ARTICULATE_SLIDE_GUID" val="3b6e831e-fe45-4f75-a327-4de15205bf2e"/>
  <p:tag name="ARTICULATE_TITLE_TAG" val="&lt;font size=&quot;+5&quot;&gt;台灣2001-2010年麻疹確定病例"/>
  <p:tag name="ARTICULATE_SLIDE_PAUSE" val="0"/>
  <p:tag name="ARTICULATE_NAV_LEVEL" val="2"/>
  <p:tag name="ARTICULATE_PLAYLIST_ID" val="-1"/>
  <p:tag name="ARTICULATE_LOCK_SLIDE" val="0"/>
  <p:tag name="ARTICULATE_SLIDE_NAV" val="9"/>
</p:tagLst>
</file>

<file path=ppt/tags/tag1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p8xiQG2K.files\slide0001_image001.gif"/>
</p:tagLst>
</file>

<file path=ppt/tags/tag15.xml><?xml version="1.0" encoding="utf-8"?>
<p:tagLst xmlns:a="http://schemas.openxmlformats.org/drawingml/2006/main" xmlns:r="http://schemas.openxmlformats.org/officeDocument/2006/relationships" xmlns:p="http://schemas.openxmlformats.org/presentationml/2006/main">
  <p:tag name="ARTICULATE_SLIDE_GUID" val="d442257c-bbfd-4daf-9ce7-e9439bc4f104"/>
  <p:tag name="ARTICULATE_TITLE_TAG" val="&lt;font size=&quot;+5&quot;&gt;麻疹境外移入感染地區"/>
  <p:tag name="ARTICULATE_SLIDE_PAUSE" val="0"/>
  <p:tag name="ARTICULATE_NAV_LEVEL" val="2"/>
  <p:tag name="ARTICULATE_PLAYLIST_ID" val="-1"/>
  <p:tag name="ARTICULATE_LOCK_SLIDE" val="0"/>
  <p:tag name="ARTICULATE_SLIDE_NAV" val="10"/>
</p:tagLst>
</file>

<file path=ppt/tags/tag16.xml><?xml version="1.0" encoding="utf-8"?>
<p:tagLst xmlns:a="http://schemas.openxmlformats.org/drawingml/2006/main" xmlns:r="http://schemas.openxmlformats.org/officeDocument/2006/relationships" xmlns:p="http://schemas.openxmlformats.org/presentationml/2006/main">
  <p:tag name="ARTICULATE_TITLE_TAG" val="&lt;font size=&quot;+5&quot;&gt;全球麻疹消除新目標新策略"/>
  <p:tag name="ARTICULATE_SLIDE_GUID" val="f0723f5d-d35b-40ac-9bee-b84bf46677a8"/>
  <p:tag name="ARTICULATE_SLIDE_PAUSE" val="0"/>
  <p:tag name="ARTICULATE_NAV_LEVEL" val="2"/>
  <p:tag name="ARTICULATE_PLAYLIST_ID" val="-1"/>
  <p:tag name="ARTICULATE_LOCK_SLIDE" val="0"/>
  <p:tag name="ARTICULATE_SLIDE_NAV" val="11"/>
</p:tagLst>
</file>

<file path=ppt/tags/tag17.xml><?xml version="1.0" encoding="utf-8"?>
<p:tagLst xmlns:a="http://schemas.openxmlformats.org/drawingml/2006/main" xmlns:r="http://schemas.openxmlformats.org/officeDocument/2006/relationships" xmlns:p="http://schemas.openxmlformats.org/presentationml/2006/main">
  <p:tag name="ARTICULATE_SLIDE_GUID" val="7a43bfc7-e0d1-40c4-ab73-61be441f42d0"/>
  <p:tag name="ARTICULATE_TITLE_TAG" val="&lt;font size=&quot;+5&quot;&gt;MMR疫苗"/>
  <p:tag name="ARTICULATE_SLIDE_PAUSE" val="0"/>
  <p:tag name="ARTICULATE_NAV_LEVEL" val="2"/>
  <p:tag name="ARTICULATE_PLAYLIST_ID" val="-1"/>
  <p:tag name="ARTICULATE_LOCK_SLIDE" val="0"/>
  <p:tag name="ARTICULATE_SLIDE_NAV" val="12"/>
</p:tagLst>
</file>

<file path=ppt/tags/tag18.xml><?xml version="1.0" encoding="utf-8"?>
<p:tagLst xmlns:a="http://schemas.openxmlformats.org/drawingml/2006/main" xmlns:r="http://schemas.openxmlformats.org/officeDocument/2006/relationships" xmlns:p="http://schemas.openxmlformats.org/presentationml/2006/main">
  <p:tag name="ARTICULATE_TITLE_TAG" val="&lt;font size=&quot;+5&quot;&gt;MMR疫苗引起出疹"/>
  <p:tag name="ARTICULATE_SLIDE_GUID" val="ef5885bc-2777-4fd4-aac4-5b9f8b68dbd7"/>
  <p:tag name="ARTICULATE_SLIDE_PAUSE" val="0"/>
  <p:tag name="ARTICULATE_NAV_LEVEL" val="2"/>
  <p:tag name="ARTICULATE_PLAYLIST_ID" val="-1"/>
  <p:tag name="ARTICULATE_LOCK_SLIDE" val="0"/>
  <p:tag name="ARTICULATE_SLIDE_NAV" val="13"/>
</p:tagLst>
</file>

<file path=ppt/tags/tag1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PJ7dxJPA.files\slide0001_image001.jpg"/>
</p:tagLst>
</file>

<file path=ppt/tags/tag20.xml><?xml version="1.0" encoding="utf-8"?>
<p:tagLst xmlns:a="http://schemas.openxmlformats.org/drawingml/2006/main" xmlns:r="http://schemas.openxmlformats.org/officeDocument/2006/relationships" xmlns:p="http://schemas.openxmlformats.org/presentationml/2006/main">
  <p:tag name="ARTICULATE_SLIDE_GUID" val="5e3cebbc-64ba-4cd0-80b8-085cefa60ea4"/>
  <p:tag name="ARTICULATE_TITLE_TAG" val="&lt;font size=&quot;+5&quot;&gt;麻疹肆虐 日多所學校停課"/>
  <p:tag name="ARTICULATE_SLIDE_PAUSE" val="0"/>
  <p:tag name="ARTICULATE_NAV_LEVEL" val="2"/>
  <p:tag name="ARTICULATE_PLAYLIST_ID" val="-1"/>
  <p:tag name="ARTICULATE_LOCK_SLIDE" val="0"/>
  <p:tag name="ARTICULATE_SLIDE_NAV" val="14"/>
</p:tagLst>
</file>

<file path=ppt/tags/tag21.xml><?xml version="1.0" encoding="utf-8"?>
<p:tagLst xmlns:a="http://schemas.openxmlformats.org/drawingml/2006/main" xmlns:r="http://schemas.openxmlformats.org/officeDocument/2006/relationships" xmlns:p="http://schemas.openxmlformats.org/presentationml/2006/main">
  <p:tag name="ARTICULATE_TITLE_TAG" val="&lt;font size=&quot;+5&quot;&gt;疫苗疑慮與接種率"/>
  <p:tag name="ARTICULATE_SLIDE_GUID" val="dca41c4c-4dc8-4c3d-86e7-558df86105ce"/>
  <p:tag name="ARTICULATE_SLIDE_PAUSE" val="0"/>
  <p:tag name="ARTICULATE_NAV_LEVEL" val="2"/>
  <p:tag name="ARTICULATE_PLAYLIST_ID" val="-1"/>
  <p:tag name="ARTICULATE_LOCK_SLIDE" val="0"/>
  <p:tag name="ARTICULATE_SLIDE_NAV" val="15"/>
</p:tagLst>
</file>

<file path=ppt/tags/tag22.xml><?xml version="1.0" encoding="utf-8"?>
<p:tagLst xmlns:a="http://schemas.openxmlformats.org/drawingml/2006/main" xmlns:r="http://schemas.openxmlformats.org/officeDocument/2006/relationships" xmlns:p="http://schemas.openxmlformats.org/presentationml/2006/main">
  <p:tag name="ARTICULATE_SLIDE_GUID" val="1819080e-d030-4b79-94cd-5ce4a3441b16"/>
  <p:tag name="ARTICULATE_TITLE_TAG" val="&lt;font size=&quot;+5&quot;&gt;接種疫苗與自然感染引起的抗體都會逐漸下降  "/>
  <p:tag name="ARTICULATE_SLIDE_PAUSE" val="0"/>
  <p:tag name="ARTICULATE_NAV_LEVEL" val="2"/>
  <p:tag name="ARTICULATE_PLAYLIST_ID" val="-1"/>
  <p:tag name="ARTICULATE_LOCK_SLIDE" val="0"/>
  <p:tag name="ARTICULATE_SLIDE_NAV" val="16"/>
</p:tagLst>
</file>

<file path=ppt/tags/tag23.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eYUCGOAp.files\slide0001_image001.gif"/>
</p:tagLst>
</file>

<file path=ppt/tags/tag24.xml><?xml version="1.0" encoding="utf-8"?>
<p:tagLst xmlns:a="http://schemas.openxmlformats.org/drawingml/2006/main" xmlns:r="http://schemas.openxmlformats.org/officeDocument/2006/relationships" xmlns:p="http://schemas.openxmlformats.org/presentationml/2006/main">
  <p:tag name="ARTICULATE_SLIDE_GUID" val="1b1f4fe5-4b19-445a-9ab3-76815390e1ae"/>
  <p:tag name="ARTICULATE_TITLE_TAG" val="&lt;font size=&quot;+5&quot;&gt;接種疫苗引起的抗體逐漸下降  "/>
  <p:tag name="ARTICULATE_SLIDE_PAUSE" val="0"/>
  <p:tag name="ARTICULATE_NAV_LEVEL" val="2"/>
  <p:tag name="ARTICULATE_PLAYLIST_ID" val="-1"/>
  <p:tag name="ARTICULATE_LOCK_SLIDE" val="0"/>
  <p:tag name="ARTICULATE_SLIDE_NAV" val="17"/>
</p:tagLst>
</file>

<file path=ppt/tags/tag2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cGXPTH2d.files\slide0001_image001.gif"/>
</p:tagLst>
</file>

<file path=ppt/tags/tag26.xml><?xml version="1.0" encoding="utf-8"?>
<p:tagLst xmlns:a="http://schemas.openxmlformats.org/drawingml/2006/main" xmlns:r="http://schemas.openxmlformats.org/officeDocument/2006/relationships" xmlns:p="http://schemas.openxmlformats.org/presentationml/2006/main">
  <p:tag name="ARTICULATE_SLIDE_GUID" val="9515938a-c8ca-4045-9ec9-8e9e905859fa"/>
  <p:tag name="ARTICULATE_TITLE_TAG" val="&lt;font size=&quot;+5&quot;&gt;麻疹確定病例年齡分布"/>
  <p:tag name="ARTICULATE_SLIDE_PAUSE" val="0"/>
  <p:tag name="ARTICULATE_NAV_LEVEL" val="2"/>
  <p:tag name="ARTICULATE_PLAYLIST_ID" val="-1"/>
  <p:tag name="ARTICULATE_LOCK_SLIDE" val="0"/>
  <p:tag name="ARTICULATE_SLIDE_NAV" val="18"/>
</p:tagLst>
</file>

<file path=ppt/tags/tag2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WwMWPTMz.files\slide0001_image001.gif"/>
</p:tagLst>
</file>

<file path=ppt/tags/tag28.xml><?xml version="1.0" encoding="utf-8"?>
<p:tagLst xmlns:a="http://schemas.openxmlformats.org/drawingml/2006/main" xmlns:r="http://schemas.openxmlformats.org/officeDocument/2006/relationships" xmlns:p="http://schemas.openxmlformats.org/presentationml/2006/main">
  <p:tag name="ARTICULATE_SLIDE_GUID" val="5856d501-35b4-4cb4-8209-6255a7c86148"/>
  <p:tag name="ARTICULATE_TITLE_TAG" val="&lt;font size=&quot;+5&quot;&gt;麻疹 – 2008年11月開始出現群聚感染"/>
  <p:tag name="ARTICULATE_SLIDE_PAUSE" val="0"/>
  <p:tag name="ARTICULATE_NAV_LEVEL" val="2"/>
  <p:tag name="ARTICULATE_PLAYLIST_ID" val="-1"/>
  <p:tag name="ARTICULATE_LOCK_SLIDE" val="0"/>
  <p:tag name="ARTICULATE_SLIDE_NAV" val="19"/>
</p:tagLst>
</file>

<file path=ppt/tags/tag2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JI7kCilI.files\slide0001_image001.png"/>
</p:tagLst>
</file>

<file path=ppt/tags/tag30.xml><?xml version="1.0" encoding="utf-8"?>
<p:tagLst xmlns:a="http://schemas.openxmlformats.org/drawingml/2006/main" xmlns:r="http://schemas.openxmlformats.org/officeDocument/2006/relationships" xmlns:p="http://schemas.openxmlformats.org/presentationml/2006/main">
  <p:tag name="ARTICULATE_SLIDE_GUID" val="7cab2417-9a56-4ceb-a2fe-a95ab9dbdb4d"/>
  <p:tag name="ARTICULATE_TITLE_TAG" val="&lt;font size=&quot;+5&quot;&gt;麻疹 – 傳播場所"/>
  <p:tag name="ARTICULATE_SLIDE_PAUSE" val="0"/>
  <p:tag name="ARTICULATE_NAV_LEVEL" val="2"/>
  <p:tag name="ARTICULATE_PLAYLIST_ID" val="-1"/>
  <p:tag name="ARTICULATE_LOCK_SLIDE" val="0"/>
  <p:tag name="ARTICULATE_SLIDE_NAV" val="20"/>
</p:tagLst>
</file>

<file path=ppt/tags/tag3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JrbhCDna.files\slide0001_image001.gif"/>
</p:tagLst>
</file>

<file path=ppt/tags/tag32.xml><?xml version="1.0" encoding="utf-8"?>
<p:tagLst xmlns:a="http://schemas.openxmlformats.org/drawingml/2006/main" xmlns:r="http://schemas.openxmlformats.org/officeDocument/2006/relationships" xmlns:p="http://schemas.openxmlformats.org/presentationml/2006/main">
  <p:tag name="ARTICULATE_SLIDE_GUID" val="cae2a4c8-5902-42d2-a091-15a6c013d74b"/>
  <p:tag name="ARTICULATE_TITLE_TAG" val="&lt;font size=&quot;+5&quot;&gt;因應麻疹疫情專家會議"/>
  <p:tag name="ARTICULATE_SLIDE_PAUSE" val="0"/>
  <p:tag name="ARTICULATE_NAV_LEVEL" val="2"/>
  <p:tag name="ARTICULATE_PLAYLIST_ID" val="-1"/>
  <p:tag name="ARTICULATE_LOCK_SLIDE" val="0"/>
  <p:tag name="ARTICULATE_SLIDE_NAV" val="21"/>
</p:tagLst>
</file>

<file path=ppt/tags/tag33.xml><?xml version="1.0" encoding="utf-8"?>
<p:tagLst xmlns:a="http://schemas.openxmlformats.org/drawingml/2006/main" xmlns:r="http://schemas.openxmlformats.org/officeDocument/2006/relationships" xmlns:p="http://schemas.openxmlformats.org/presentationml/2006/main">
  <p:tag name="ARTICULATE_SLIDE_GUID" val="b9232b94-f587-4ad8-a324-fe6766d0ae5a"/>
  <p:tag name="ARTICULATE_TITLE_TAG" val="&lt;font size=&quot;+5&quot;&gt;德國麻疹 Rubella"/>
  <p:tag name="ARTICULATE_SLIDE_PAUSE" val="0"/>
  <p:tag name="ARTICULATE_NAV_LEVEL" val="1"/>
  <p:tag name="ARTICULATE_PLAYLIST_ID" val="-1"/>
  <p:tag name="ARTICULATE_LOCK_SLIDE" val="0"/>
  <p:tag name="ARTICULATE_SLIDE_NAV" val="22"/>
</p:tagLst>
</file>

<file path=ppt/tags/tag34.xml><?xml version="1.0" encoding="utf-8"?>
<p:tagLst xmlns:a="http://schemas.openxmlformats.org/drawingml/2006/main" xmlns:r="http://schemas.openxmlformats.org/officeDocument/2006/relationships" xmlns:p="http://schemas.openxmlformats.org/presentationml/2006/main">
  <p:tag name="ARTICULATE_TITLE_TAG" val="&lt;font size=&quot;+5&quot;&gt;臨床表現"/>
  <p:tag name="ARTICULATE_SLIDE_GUID" val="47cb051c-b9ee-4f6e-bffc-4b88cf12ee6e"/>
  <p:tag name="ARTICULATE_SLIDE_PAUSE" val="0"/>
  <p:tag name="ARTICULATE_NAV_LEVEL" val="2"/>
  <p:tag name="ARTICULATE_PLAYLIST_ID" val="-1"/>
  <p:tag name="ARTICULATE_LOCK_SLIDE" val="0"/>
  <p:tag name="ARTICULATE_SLIDE_NAV" val="23"/>
</p:tagLst>
</file>

<file path=ppt/tags/tag35.xml><?xml version="1.0" encoding="utf-8"?>
<p:tagLst xmlns:a="http://schemas.openxmlformats.org/drawingml/2006/main" xmlns:r="http://schemas.openxmlformats.org/officeDocument/2006/relationships" xmlns:p="http://schemas.openxmlformats.org/presentationml/2006/main">
  <p:tag name="ARTICULATE_TITLE_TAG" val="&lt;font size=&quot;+5&quot;&gt;德國麻疹 rubella"/>
  <p:tag name="ARTICULATE_SLIDE_GUID" val="25e4d5ef-1b41-45c6-ab1f-229417032fd8"/>
  <p:tag name="ARTICULATE_SLIDE_PAUSE" val="0"/>
  <p:tag name="ARTICULATE_NAV_LEVEL" val="2"/>
  <p:tag name="ARTICULATE_PLAYLIST_ID" val="-1"/>
  <p:tag name="ARTICULATE_LOCK_SLIDE" val="0"/>
  <p:tag name="ARTICULATE_SLIDE_NAV" val="24"/>
</p:tagLst>
</file>

<file path=ppt/tags/tag3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7HU9wGLO.files\slide0001_image001.jpg"/>
</p:tagLst>
</file>

<file path=ppt/tags/tag37.xml><?xml version="1.0" encoding="utf-8"?>
<p:tagLst xmlns:a="http://schemas.openxmlformats.org/drawingml/2006/main" xmlns:r="http://schemas.openxmlformats.org/officeDocument/2006/relationships" xmlns:p="http://schemas.openxmlformats.org/presentationml/2006/main">
  <p:tag name="ARTICULATE_SLIDE_GUID" val="488e0146-77a0-46c7-8e20-8de3f36bf36d"/>
  <p:tag name="ARTICULATE_TITLE_TAG" val="&lt;font size=&quot;+5&quot;&gt;第二類法定傳染病"/>
  <p:tag name="ARTICULATE_SLIDE_PAUSE" val="0"/>
  <p:tag name="ARTICULATE_NAV_LEVEL" val="2"/>
  <p:tag name="ARTICULATE_PLAYLIST_ID" val="-1"/>
  <p:tag name="ARTICULATE_LOCK_SLIDE" val="0"/>
  <p:tag name="ARTICULATE_SLIDE_NAV" val="25"/>
</p:tagLst>
</file>

<file path=ppt/tags/tag38.xml><?xml version="1.0" encoding="utf-8"?>
<p:tagLst xmlns:a="http://schemas.openxmlformats.org/drawingml/2006/main" xmlns:r="http://schemas.openxmlformats.org/officeDocument/2006/relationships" xmlns:p="http://schemas.openxmlformats.org/presentationml/2006/main">
  <p:tag name="ARTICULATE_TITLE_TAG" val="&lt;font size=&quot;+5&quot;&gt;併發症"/>
  <p:tag name="ARTICULATE_SLIDE_GUID" val="efd3732a-e4e8-4b68-8406-841af6e7ec57"/>
  <p:tag name="ARTICULATE_SLIDE_PAUSE" val="0"/>
  <p:tag name="ARTICULATE_NAV_LEVEL" val="2"/>
  <p:tag name="ARTICULATE_PLAYLIST_ID" val="-1"/>
  <p:tag name="ARTICULATE_LOCK_SLIDE" val="0"/>
  <p:tag name="ARTICULATE_SLIDE_NAV" val="26"/>
</p:tagLst>
</file>

<file path=ppt/tags/tag39.xml><?xml version="1.0" encoding="utf-8"?>
<p:tagLst xmlns:a="http://schemas.openxmlformats.org/drawingml/2006/main" xmlns:r="http://schemas.openxmlformats.org/officeDocument/2006/relationships" xmlns:p="http://schemas.openxmlformats.org/presentationml/2006/main">
  <p:tag name="ARTICULATE_SLIDE_GUID" val="bd1356d1-eec6-4237-879f-91d01f16da7c"/>
  <p:tag name="ARTICULATE_TITLE_TAG" val="&lt;font size=&quot;+5&quot;&gt;先天性德國麻疹症候群 (Congenital rubella sydrnome)"/>
  <p:tag name="ARTICULATE_SLIDE_PAUSE" val="0"/>
  <p:tag name="ARTICULATE_NAV_LEVEL" val="2"/>
  <p:tag name="ARTICULATE_PLAYLIST_ID" val="-1"/>
  <p:tag name="ARTICULATE_LOCK_SLIDE" val="0"/>
  <p:tag name="ARTICULATE_SLIDE_NAV" val="27"/>
</p:tagLst>
</file>

<file path=ppt/tags/tag40.xml><?xml version="1.0" encoding="utf-8"?>
<p:tagLst xmlns:a="http://schemas.openxmlformats.org/drawingml/2006/main" xmlns:r="http://schemas.openxmlformats.org/officeDocument/2006/relationships" xmlns:p="http://schemas.openxmlformats.org/presentationml/2006/main">
  <p:tag name="ARTICULATE_SLIDE_GUID" val="91f73843-ca3b-4f01-9b0a-6747e9f32ab6"/>
  <p:tag name="ARTICULATE_TITLE_TAG" val="&lt;font size=&quot;+5&quot;&gt;德國麻疹與先天性德國麻疹症候群確定病例"/>
  <p:tag name="ARTICULATE_SLIDE_PAUSE" val="0"/>
  <p:tag name="ARTICULATE_NAV_LEVEL" val="2"/>
  <p:tag name="ARTICULATE_PLAYLIST_ID" val="-1"/>
  <p:tag name="ARTICULATE_LOCK_SLIDE" val="0"/>
  <p:tag name="ARTICULATE_SLIDE_NAV" val="28"/>
</p:tagLst>
</file>

<file path=ppt/tags/tag41.xml><?xml version="1.0" encoding="utf-8"?>
<p:tagLst xmlns:a="http://schemas.openxmlformats.org/drawingml/2006/main" xmlns:r="http://schemas.openxmlformats.org/officeDocument/2006/relationships" xmlns:p="http://schemas.openxmlformats.org/presentationml/2006/main">
  <p:tag name="ARTICULATE_SLIDE_GUID" val="c9280b6c-732a-4cd4-86c3-b53e21effd23"/>
  <p:tag name="ARTICULATE_TITLE_TAG" val="&lt;font size=&quot;+5&quot;&gt;德國麻疹確定病例年齡"/>
  <p:tag name="ARTICULATE_SLIDE_PAUSE" val="0"/>
  <p:tag name="ARTICULATE_NAV_LEVEL" val="2"/>
  <p:tag name="ARTICULATE_PLAYLIST_ID" val="-1"/>
  <p:tag name="ARTICULATE_LOCK_SLIDE" val="0"/>
  <p:tag name="ARTICULATE_SLIDE_NAV" val="29"/>
</p:tagLst>
</file>

<file path=ppt/tags/tag4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Weet7VO0.files\slide0001_image001.gif"/>
</p:tagLst>
</file>

<file path=ppt/tags/tag43.xml><?xml version="1.0" encoding="utf-8"?>
<p:tagLst xmlns:a="http://schemas.openxmlformats.org/drawingml/2006/main" xmlns:r="http://schemas.openxmlformats.org/officeDocument/2006/relationships" xmlns:p="http://schemas.openxmlformats.org/presentationml/2006/main">
  <p:tag name="ARTICULATE_SLIDE_GUID" val="76a16c03-95ea-46ef-a7e5-305cb2eacff1"/>
  <p:tag name="ARTICULATE_TITLE_TAG" val="&lt;font size=&quot;+5&quot;&gt;德國麻疹感染地區"/>
  <p:tag name="ARTICULATE_SLIDE_PAUSE" val="0"/>
  <p:tag name="ARTICULATE_NAV_LEVEL" val="2"/>
  <p:tag name="ARTICULATE_PLAYLIST_ID" val="-1"/>
  <p:tag name="ARTICULATE_LOCK_SLIDE" val="0"/>
  <p:tag name="ARTICULATE_SLIDE_NAV" val="30"/>
</p:tagLst>
</file>

<file path=ppt/tags/tag44.xml><?xml version="1.0" encoding="utf-8"?>
<p:tagLst xmlns:a="http://schemas.openxmlformats.org/drawingml/2006/main" xmlns:r="http://schemas.openxmlformats.org/officeDocument/2006/relationships" xmlns:p="http://schemas.openxmlformats.org/presentationml/2006/main">
  <p:tag name="ARTICULATE_SLIDE_GUID" val="1aea95f1-d2d4-4c19-9a34-0fd004328aa9"/>
  <p:tag name="ARTICULATE_TITLE_TAG" val="&lt;font size=&quot;+5&quot;&gt;日本德國麻疹疫情嚴重"/>
  <p:tag name="ARTICULATE_SLIDE_PAUSE" val="0"/>
  <p:tag name="ARTICULATE_NAV_LEVEL" val="2"/>
  <p:tag name="ARTICULATE_PLAYLIST_ID" val="-1"/>
  <p:tag name="ARTICULATE_LOCK_SLIDE" val="0"/>
  <p:tag name="ARTICULATE_SLIDE_NAV" val="31"/>
</p:tagLst>
</file>

<file path=ppt/tags/tag4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DlBA6Yap.files\slide0001_image001.gif"/>
</p:tagLst>
</file>

<file path=ppt/tags/tag46.xml><?xml version="1.0" encoding="utf-8"?>
<p:tagLst xmlns:a="http://schemas.openxmlformats.org/drawingml/2006/main" xmlns:r="http://schemas.openxmlformats.org/officeDocument/2006/relationships" xmlns:p="http://schemas.openxmlformats.org/presentationml/2006/main">
  <p:tag name="ARTICULATE_TITLE_TAG" val="&lt;font size=&quot;+5&quot;&gt;治療與預防"/>
  <p:tag name="ARTICULATE_SLIDE_GUID" val="dfb7fac7-1ed0-4d1e-a0f1-d6d1907395c7"/>
  <p:tag name="ARTICULATE_SLIDE_PAUSE" val="0"/>
  <p:tag name="ARTICULATE_NAV_LEVEL" val="2"/>
  <p:tag name="ARTICULATE_PLAYLIST_ID" val="-1"/>
  <p:tag name="ARTICULATE_LOCK_SLIDE" val="0"/>
  <p:tag name="ARTICULATE_SLIDE_NAV" val="32"/>
</p:tagLst>
</file>

<file path=ppt/tags/tag47.xml><?xml version="1.0" encoding="utf-8"?>
<p:tagLst xmlns:a="http://schemas.openxmlformats.org/drawingml/2006/main" xmlns:r="http://schemas.openxmlformats.org/officeDocument/2006/relationships" xmlns:p="http://schemas.openxmlformats.org/presentationml/2006/main">
  <p:tag name="ARTICULATE_TITLE_TAG" val="&lt;font size=&quot;+5&quot;&gt;德國麻疹疫苗接種"/>
  <p:tag name="ARTICULATE_SLIDE_GUID" val="1d17f15d-fccd-4bd4-886e-76624b104aeb"/>
  <p:tag name="ARTICULATE_SLIDE_PAUSE" val="0"/>
  <p:tag name="ARTICULATE_NAV_LEVEL" val="2"/>
  <p:tag name="ARTICULATE_PLAYLIST_ID" val="-1"/>
  <p:tag name="ARTICULATE_LOCK_SLIDE" val="0"/>
  <p:tag name="ARTICULATE_SLIDE_NAV" val="33"/>
</p:tagLst>
</file>

<file path=ppt/tags/tag48.xml><?xml version="1.0" encoding="utf-8"?>
<p:tagLst xmlns:a="http://schemas.openxmlformats.org/drawingml/2006/main" xmlns:r="http://schemas.openxmlformats.org/officeDocument/2006/relationships" xmlns:p="http://schemas.openxmlformats.org/presentationml/2006/main">
  <p:tag name="ARTICULATE_TITLE_TAG" val="&lt;font size=&quot;+5&quot;&gt;旅遊者預防德國麻疹"/>
  <p:tag name="ARTICULATE_SLIDE_GUID" val="2658ba51-c6a0-4013-9fc9-d15889692e85"/>
  <p:tag name="ARTICULATE_SLIDE_PAUSE" val="0"/>
  <p:tag name="ARTICULATE_NAV_LEVEL" val="2"/>
  <p:tag name="ARTICULATE_PLAYLIST_ID" val="-1"/>
  <p:tag name="ARTICULATE_LOCK_SLIDE" val="0"/>
  <p:tag name="ARTICULATE_SLIDE_NAV" val="34"/>
</p:tagLst>
</file>

<file path=ppt/tags/tag49.xml><?xml version="1.0" encoding="utf-8"?>
<p:tagLst xmlns:a="http://schemas.openxmlformats.org/drawingml/2006/main" xmlns:r="http://schemas.openxmlformats.org/officeDocument/2006/relationships" xmlns:p="http://schemas.openxmlformats.org/presentationml/2006/main">
  <p:tag name="ARTICULATE_SLIDE_GUID" val="0e4dd4ca-f3ad-45a6-896d-19b5ff80167f"/>
  <p:tag name="ARTICULATE_TITLE_TAG" val="&lt;font size=&quot;+5&quot;&gt;流行性腮腺炎 Mumps"/>
  <p:tag name="ARTICULATE_SLIDE_PAUSE" val="0"/>
  <p:tag name="ARTICULATE_NAV_LEVEL" val="1"/>
  <p:tag name="ARTICULATE_PLAYLIST_ID" val="-1"/>
  <p:tag name="ARTICULATE_LOCK_SLIDE" val="0"/>
  <p:tag name="ARTICULATE_SLIDE_NAV" val="35"/>
</p:tagLst>
</file>

<file path=ppt/tags/tag50.xml><?xml version="1.0" encoding="utf-8"?>
<p:tagLst xmlns:a="http://schemas.openxmlformats.org/drawingml/2006/main" xmlns:r="http://schemas.openxmlformats.org/officeDocument/2006/relationships" xmlns:p="http://schemas.openxmlformats.org/presentationml/2006/main">
  <p:tag name="ARTICULATE_SLIDE_GUID" val="db31033f-7d87-4ba1-884f-039f2dabfd6e"/>
  <p:tag name="ARTICULATE_TITLE_TAG" val="&lt;font size=&quot;+5&quot;&gt;第三類法定傳染病"/>
  <p:tag name="ARTICULATE_SLIDE_PAUSE" val="0"/>
  <p:tag name="ARTICULATE_NAV_LEVEL" val="2"/>
  <p:tag name="ARTICULATE_PLAYLIST_ID" val="-1"/>
  <p:tag name="ARTICULATE_LOCK_SLIDE" val="0"/>
  <p:tag name="ARTICULATE_SLIDE_NAV" val="36"/>
</p:tagLst>
</file>

<file path=ppt/tags/tag51.xml><?xml version="1.0" encoding="utf-8"?>
<p:tagLst xmlns:a="http://schemas.openxmlformats.org/drawingml/2006/main" xmlns:r="http://schemas.openxmlformats.org/officeDocument/2006/relationships" xmlns:p="http://schemas.openxmlformats.org/presentationml/2006/main">
  <p:tag name="ARTICULATE_TITLE_TAG" val="&lt;font size=&quot;+5&quot;&gt;併發症"/>
  <p:tag name="ARTICULATE_SLIDE_GUID" val="9744acc1-d286-4e62-bb89-3a1325c9dfb2"/>
  <p:tag name="ARTICULATE_SLIDE_PAUSE" val="0"/>
  <p:tag name="ARTICULATE_NAV_LEVEL" val="2"/>
  <p:tag name="ARTICULATE_PLAYLIST_ID" val="-1"/>
  <p:tag name="ARTICULATE_LOCK_SLIDE" val="0"/>
  <p:tag name="ARTICULATE_SLIDE_NAV" val="37"/>
</p:tagLst>
</file>

<file path=ppt/tags/tag52.xml><?xml version="1.0" encoding="utf-8"?>
<p:tagLst xmlns:a="http://schemas.openxmlformats.org/drawingml/2006/main" xmlns:r="http://schemas.openxmlformats.org/officeDocument/2006/relationships" xmlns:p="http://schemas.openxmlformats.org/presentationml/2006/main">
  <p:tag name="ARTICULATE_TITLE_TAG" val="&lt;font size=&quot;+5&quot;&gt;鑑別診斷"/>
  <p:tag name="ARTICULATE_SLIDE_GUID" val="175777b7-f6ff-48c7-8496-dce3e1742109"/>
  <p:tag name="ARTICULATE_SLIDE_PAUSE" val="0"/>
  <p:tag name="ARTICULATE_NAV_LEVEL" val="2"/>
  <p:tag name="ARTICULATE_PLAYLIST_ID" val="-1"/>
  <p:tag name="ARTICULATE_LOCK_SLIDE" val="0"/>
  <p:tag name="ARTICULATE_SLIDE_NAV" val="38"/>
</p:tagLst>
</file>

<file path=ppt/tags/tag53.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IjhMMJpe.files\slide0001_image001.png"/>
</p:tagLst>
</file>

<file path=ppt/tags/tag54.xml><?xml version="1.0" encoding="utf-8"?>
<p:tagLst xmlns:a="http://schemas.openxmlformats.org/drawingml/2006/main" xmlns:r="http://schemas.openxmlformats.org/officeDocument/2006/relationships" xmlns:p="http://schemas.openxmlformats.org/presentationml/2006/main">
  <p:tag name="ARTICULATE_SLIDE_GUID" val="2f1f75de-cb01-4c19-b01d-3c9cb95da89b"/>
  <p:tag name="ARTICULATE_TITLE_TAG" val="&lt;font size=&quot;+5&quot;&gt;流行性腮腺炎台灣近況 "/>
  <p:tag name="ARTICULATE_SLIDE_PAUSE" val="0"/>
  <p:tag name="ARTICULATE_NAV_LEVEL" val="2"/>
  <p:tag name="ARTICULATE_PLAYLIST_ID" val="-1"/>
  <p:tag name="ARTICULATE_LOCK_SLIDE" val="0"/>
  <p:tag name="ARTICULATE_SLIDE_NAV" val="39"/>
</p:tagLst>
</file>

<file path=ppt/tags/tag5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qRPdIGf3.files\slide0001_image001.gif"/>
</p:tagLst>
</file>

<file path=ppt/tags/tag56.xml><?xml version="1.0" encoding="utf-8"?>
<p:tagLst xmlns:a="http://schemas.openxmlformats.org/drawingml/2006/main" xmlns:r="http://schemas.openxmlformats.org/officeDocument/2006/relationships" xmlns:p="http://schemas.openxmlformats.org/presentationml/2006/main">
  <p:tag name="ARTICULATE_TITLE_TAG" val="&lt;font size=&quot;+5&quot;&gt;化膿性腮腺炎Suppurative parotitis"/>
  <p:tag name="ARTICULATE_SLIDE_GUID" val="7f27eba6-3003-493d-b6ec-77b7d69305c0"/>
  <p:tag name="ARTICULATE_SLIDE_PAUSE" val="0"/>
  <p:tag name="ARTICULATE_NAV_LEVEL" val="2"/>
  <p:tag name="ARTICULATE_PLAYLIST_ID" val="-1"/>
  <p:tag name="ARTICULATE_LOCK_SLIDE" val="0"/>
  <p:tag name="ARTICULATE_SLIDE_NAV" val="40"/>
</p:tagLst>
</file>

<file path=ppt/tags/tag5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8qO7VX5z.files\slide0001_image001.jpg"/>
</p:tagLst>
</file>

<file path=ppt/tags/tag58.xml><?xml version="1.0" encoding="utf-8"?>
<p:tagLst xmlns:a="http://schemas.openxmlformats.org/drawingml/2006/main" xmlns:r="http://schemas.openxmlformats.org/officeDocument/2006/relationships" xmlns:p="http://schemas.openxmlformats.org/presentationml/2006/main">
  <p:tag name="ARTICULATE_SLIDE_GUID" val="2b464e84-d8b3-4bdf-a624-d112777da30c"/>
  <p:tag name="ARTICULATE_SLIDE_PAUSE" val="0"/>
  <p:tag name="ARTICULATE_NAV_LEVEL" val="2"/>
  <p:tag name="ARTICULATE_HIDE_SLIDE" val="1"/>
  <p:tag name="ARTICULATE_PLAYLIST_ID" val="-1"/>
  <p:tag name="ARTICULATE_LOCK_SLIDE" val="0"/>
  <p:tag name="ARTICULATE_SLIDE_NAV" val="41"/>
</p:tagLst>
</file>

<file path=ppt/tags/tag5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ahGEzhru.files\slide0001_image001.jpg"/>
</p:tagLst>
</file>

<file path=ppt/tags/tag60.xml><?xml version="1.0" encoding="utf-8"?>
<p:tagLst xmlns:a="http://schemas.openxmlformats.org/drawingml/2006/main" xmlns:r="http://schemas.openxmlformats.org/officeDocument/2006/relationships" xmlns:p="http://schemas.openxmlformats.org/presentationml/2006/main">
  <p:tag name="ARTICULATE_SLIDE_GUID" val="d7eaec2e-da97-47bc-8a51-76cf307728e7"/>
  <p:tag name="ARTICULATE_TITLE_TAG" val="&lt;font size=&quot;+5&quot;&gt;登革熱 Dengue fever"/>
  <p:tag name="ARTICULATE_SLIDE_PAUSE" val="0"/>
  <p:tag name="ARTICULATE_NAV_LEVEL" val="1"/>
  <p:tag name="ARTICULATE_PLAYLIST_ID" val="-1"/>
  <p:tag name="ARTICULATE_LOCK_SLIDE" val="0"/>
  <p:tag name="ARTICULATE_SLIDE_NAV" val="42"/>
</p:tagLst>
</file>

<file path=ppt/tags/tag61.xml><?xml version="1.0" encoding="utf-8"?>
<p:tagLst xmlns:a="http://schemas.openxmlformats.org/drawingml/2006/main" xmlns:r="http://schemas.openxmlformats.org/officeDocument/2006/relationships" xmlns:p="http://schemas.openxmlformats.org/presentationml/2006/main">
  <p:tag name="ARTICULATE_TITLE_TAG" val="&lt;font size=&quot;+5&quot;&gt;病媒蚊"/>
  <p:tag name="ARTICULATE_SLIDE_GUID" val="f9cb64b6-992a-43f3-9cd3-0c6c09f71cd1"/>
  <p:tag name="ARTICULATE_SLIDE_PAUSE" val="0"/>
  <p:tag name="ARTICULATE_NAV_LEVEL" val="2"/>
  <p:tag name="ARTICULATE_PLAYLIST_ID" val="-1"/>
  <p:tag name="ARTICULATE_LOCK_SLIDE" val="0"/>
  <p:tag name="ARTICULATE_SLIDE_NAV" val="43"/>
</p:tagLst>
</file>

<file path=ppt/tags/tag6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DIVx3K0v.files\slide0001_image001.gif"/>
</p:tagLst>
</file>

<file path=ppt/tags/tag63.xml><?xml version="1.0" encoding="utf-8"?>
<p:tagLst xmlns:a="http://schemas.openxmlformats.org/drawingml/2006/main" xmlns:r="http://schemas.openxmlformats.org/officeDocument/2006/relationships" xmlns:p="http://schemas.openxmlformats.org/presentationml/2006/main">
  <p:tag name="ARTICULATE_TITLE_TAG" val="&lt;font size=&quot;+5&quot;&gt;孳生源"/>
  <p:tag name="ARTICULATE_SLIDE_GUID" val="4f04cb26-7b28-4ce8-a68e-42ac96f5ece1"/>
  <p:tag name="ARTICULATE_SLIDE_PAUSE" val="0"/>
  <p:tag name="ARTICULATE_NAV_LEVEL" val="2"/>
  <p:tag name="ARTICULATE_PLAYLIST_ID" val="-1"/>
  <p:tag name="ARTICULATE_LOCK_SLIDE" val="0"/>
  <p:tag name="ARTICULATE_SLIDE_NAV" val="44"/>
</p:tagLst>
</file>

<file path=ppt/tags/tag6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OgVR9MtH.files\slide0001_image001.gif"/>
</p:tagLst>
</file>

<file path=ppt/tags/tag65.xml><?xml version="1.0" encoding="utf-8"?>
<p:tagLst xmlns:a="http://schemas.openxmlformats.org/drawingml/2006/main" xmlns:r="http://schemas.openxmlformats.org/officeDocument/2006/relationships" xmlns:p="http://schemas.openxmlformats.org/presentationml/2006/main">
  <p:tag name="ARTICULATE_TITLE_TAG" val="&lt;font size=&quot;+5&quot;&gt;病媒蚊分布"/>
  <p:tag name="ARTICULATE_SLIDE_GUID" val="5cc5bf58-3041-4c36-a836-59445648f586"/>
  <p:tag name="ARTICULATE_SLIDE_PAUSE" val="0"/>
  <p:tag name="ARTICULATE_NAV_LEVEL" val="2"/>
  <p:tag name="ARTICULATE_PLAYLIST_ID" val="-1"/>
  <p:tag name="ARTICULATE_LOCK_SLIDE" val="0"/>
  <p:tag name="ARTICULATE_SLIDE_NAV" val="45"/>
</p:tagLst>
</file>

<file path=ppt/tags/tag6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kobjVd8O.files\slide0001_image001.gif"/>
</p:tagLst>
</file>

<file path=ppt/tags/tag67.xml><?xml version="1.0" encoding="utf-8"?>
<p:tagLst xmlns:a="http://schemas.openxmlformats.org/drawingml/2006/main" xmlns:r="http://schemas.openxmlformats.org/officeDocument/2006/relationships" xmlns:p="http://schemas.openxmlformats.org/presentationml/2006/main">
  <p:tag name="ARTICULATE_SLIDE_GUID" val="61aad265-f743-451d-9301-a0561a07031e"/>
  <p:tag name="ARTICULATE_TITLE_TAG" val="&lt;font size=&quot;+5&quot;&gt;登革熱攻陷北市 男大生染病"/>
  <p:tag name="ARTICULATE_SLIDE_PAUSE" val="0"/>
  <p:tag name="ARTICULATE_NAV_LEVEL" val="2"/>
  <p:tag name="ARTICULATE_PLAYLIST_ID" val="-1"/>
  <p:tag name="ARTICULATE_LOCK_SLIDE" val="0"/>
  <p:tag name="ARTICULATE_SLIDE_NAV" val="46"/>
</p:tagLst>
</file>

<file path=ppt/tags/tag68.xml><?xml version="1.0" encoding="utf-8"?>
<p:tagLst xmlns:a="http://schemas.openxmlformats.org/drawingml/2006/main" xmlns:r="http://schemas.openxmlformats.org/officeDocument/2006/relationships" xmlns:p="http://schemas.openxmlformats.org/presentationml/2006/main">
  <p:tag name="ARTICULATE_TITLE_TAG" val="&lt;font size=&quot;+5&quot;&gt;臨床表現"/>
  <p:tag name="ARTICULATE_SLIDE_GUID" val="527c11a0-3237-49df-935a-5c26597e82d8"/>
  <p:tag name="ARTICULATE_SLIDE_PAUSE" val="0"/>
  <p:tag name="ARTICULATE_NAV_LEVEL" val="2"/>
  <p:tag name="ARTICULATE_PLAYLIST_ID" val="-1"/>
  <p:tag name="ARTICULATE_LOCK_SLIDE" val="0"/>
  <p:tag name="ARTICULATE_SLIDE_NAV" val="47"/>
</p:tagLst>
</file>

<file path=ppt/tags/tag69.xml><?xml version="1.0" encoding="utf-8"?>
<p:tagLst xmlns:a="http://schemas.openxmlformats.org/drawingml/2006/main" xmlns:r="http://schemas.openxmlformats.org/officeDocument/2006/relationships" xmlns:p="http://schemas.openxmlformats.org/presentationml/2006/main">
  <p:tag name="ARTICULATE_SLIDE_GUID" val="b64e4c09-6a65-46c3-a8e1-75ed22e29023"/>
  <p:tag name="ARTICULATE_TITLE_TAG" val="&lt;font size=&quot;+5&quot;&gt;登革出血熱與登革休克症候群 Dengue hemorrhagic fever and dengue shock syndrome"/>
  <p:tag name="ARTICULATE_SLIDE_PAUSE" val="0"/>
  <p:tag name="ARTICULATE_NAV_LEVEL" val="2"/>
  <p:tag name="ARTICULATE_PLAYLIST_ID" val="-1"/>
  <p:tag name="ARTICULATE_LOCK_SLIDE" val="0"/>
  <p:tag name="ARTICULATE_SLIDE_NAV" val="48"/>
</p:tagLst>
</file>

<file path=ppt/tags/tag70.xml><?xml version="1.0" encoding="utf-8"?>
<p:tagLst xmlns:a="http://schemas.openxmlformats.org/drawingml/2006/main" xmlns:r="http://schemas.openxmlformats.org/officeDocument/2006/relationships" xmlns:p="http://schemas.openxmlformats.org/presentationml/2006/main">
  <p:tag name="ARTICULATE_SLIDE_GUID" val="5e68a738-68a3-46ea-9f1a-e309e8cae915"/>
  <p:tag name="ARTICULATE_TITLE_TAG" val="&lt;font size=&quot;+5&quot;&gt;第二類法定傳染病"/>
  <p:tag name="ARTICULATE_SLIDE_PAUSE" val="0"/>
  <p:tag name="ARTICULATE_NAV_LEVEL" val="2"/>
  <p:tag name="ARTICULATE_PLAYLIST_ID" val="-1"/>
  <p:tag name="ARTICULATE_LOCK_SLIDE" val="0"/>
  <p:tag name="ARTICULATE_SLIDE_NAV" val="49"/>
</p:tagLst>
</file>

<file path=ppt/tags/tag71.xml><?xml version="1.0" encoding="utf-8"?>
<p:tagLst xmlns:a="http://schemas.openxmlformats.org/drawingml/2006/main" xmlns:r="http://schemas.openxmlformats.org/officeDocument/2006/relationships" xmlns:p="http://schemas.openxmlformats.org/presentationml/2006/main">
  <p:tag name="ARTICULATE_SLIDE_GUID" val="cc6ddc8d-8026-4377-9896-ea7e42841efd"/>
  <p:tag name="ARTICULATE_TITLE_TAG" val="&lt;font size=&quot;+5&quot;&gt;登革出血熱與登革休克症候群臨床條件"/>
  <p:tag name="ARTICULATE_SLIDE_PAUSE" val="0"/>
  <p:tag name="ARTICULATE_NAV_LEVEL" val="2"/>
  <p:tag name="ARTICULATE_PLAYLIST_ID" val="-1"/>
  <p:tag name="ARTICULATE_LOCK_SLIDE" val="0"/>
  <p:tag name="ARTICULATE_SLIDE_NAV" val="50"/>
</p:tagLst>
</file>

<file path=ppt/tags/tag72.xml><?xml version="1.0" encoding="utf-8"?>
<p:tagLst xmlns:a="http://schemas.openxmlformats.org/drawingml/2006/main" xmlns:r="http://schemas.openxmlformats.org/officeDocument/2006/relationships" xmlns:p="http://schemas.openxmlformats.org/presentationml/2006/main">
  <p:tag name="ARTICULATE_SLIDE_GUID" val="9589e594-8847-4dca-902d-2480a728fe11"/>
  <p:tag name="ARTICULATE_TITLE_TAG" val="&lt;font size=&quot;+5&quot;&gt;A 28-year-old female returning from Bali   "/>
  <p:tag name="ARTICULATE_SLIDE_PAUSE" val="0"/>
  <p:tag name="ARTICULATE_NAV_LEVEL" val="2"/>
  <p:tag name="ARTICULATE_PLAYLIST_ID" val="-1"/>
  <p:tag name="ARTICULATE_LOCK_SLIDE" val="0"/>
  <p:tag name="ARTICULATE_SLIDE_NAV" val="51"/>
</p:tagLst>
</file>

<file path=ppt/tags/tag73.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nk28fbNf.files\slide0001_image001.jpg"/>
</p:tagLst>
</file>

<file path=ppt/tags/tag74.xml><?xml version="1.0" encoding="utf-8"?>
<p:tagLst xmlns:a="http://schemas.openxmlformats.org/drawingml/2006/main" xmlns:r="http://schemas.openxmlformats.org/officeDocument/2006/relationships" xmlns:p="http://schemas.openxmlformats.org/presentationml/2006/main">
  <p:tag name="ARTICULATE_SLIDE_GUID" val="f1fffcc1-9d26-41cc-aaa4-b54c37814b6b"/>
  <p:tag name="ARTICULATE_SLIDE_PAUSE" val="0"/>
  <p:tag name="ARTICULATE_NAV_LEVEL" val="2"/>
  <p:tag name="ARTICULATE_HIDE_SLIDE" val="1"/>
  <p:tag name="ARTICULATE_PLAYLIST_ID" val="-1"/>
  <p:tag name="ARTICULATE_LOCK_SLIDE" val="0"/>
  <p:tag name="ARTICULATE_SLIDE_NAV" val="52"/>
</p:tagLst>
</file>

<file path=ppt/tags/tag7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MPuv1H2c.files\slide0001_image001.jpg"/>
</p:tagLst>
</file>

<file path=ppt/tags/tag76.xml><?xml version="1.0" encoding="utf-8"?>
<p:tagLst xmlns:a="http://schemas.openxmlformats.org/drawingml/2006/main" xmlns:r="http://schemas.openxmlformats.org/officeDocument/2006/relationships" xmlns:p="http://schemas.openxmlformats.org/presentationml/2006/main">
  <p:tag name="ARTICULATE_SLIDE_GUID" val="29d759e5-0f4c-4a78-871d-6a0135ab0707"/>
  <p:tag name="ARTICULATE_SLIDE_PAUSE" val="0"/>
  <p:tag name="ARTICULATE_NAV_LEVEL" val="2"/>
  <p:tag name="ARTICULATE_HIDE_SLIDE" val="1"/>
  <p:tag name="ARTICULATE_PLAYLIST_ID" val="-1"/>
  <p:tag name="ARTICULATE_LOCK_SLIDE" val="0"/>
  <p:tag name="ARTICULATE_SLIDE_NAV" val="53"/>
</p:tagLst>
</file>

<file path=ppt/tags/tag7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2wjJOaq5.files\slide0001_image001.jpg"/>
</p:tagLst>
</file>

<file path=ppt/tags/tag78.xml><?xml version="1.0" encoding="utf-8"?>
<p:tagLst xmlns:a="http://schemas.openxmlformats.org/drawingml/2006/main" xmlns:r="http://schemas.openxmlformats.org/officeDocument/2006/relationships" xmlns:p="http://schemas.openxmlformats.org/presentationml/2006/main">
  <p:tag name="ARTICULATE_SLIDE_GUID" val="6bc08041-5fb0-4a21-abab-6c7333a59435"/>
  <p:tag name="ARTICULATE_TITLE_TAG" val="&lt;font size=&quot;+5&quot;&gt;登革熱、登革出血熱與登革休克症候群   治療與預後"/>
  <p:tag name="ARTICULATE_SLIDE_PAUSE" val="0"/>
  <p:tag name="ARTICULATE_NAV_LEVEL" val="2"/>
  <p:tag name="ARTICULATE_PLAYLIST_ID" val="-1"/>
  <p:tag name="ARTICULATE_LOCK_SLIDE" val="0"/>
  <p:tag name="ARTICULATE_SLIDE_NAV" val="54"/>
</p:tagLst>
</file>

<file path=ppt/tags/tag79.xml><?xml version="1.0" encoding="utf-8"?>
<p:tagLst xmlns:a="http://schemas.openxmlformats.org/drawingml/2006/main" xmlns:r="http://schemas.openxmlformats.org/officeDocument/2006/relationships" xmlns:p="http://schemas.openxmlformats.org/presentationml/2006/main">
  <p:tag name="ARTICULATE_TITLE_TAG" val="&lt;font size=&quot;+5&quot;&gt;流行地區，WHO，2008"/>
  <p:tag name="ARTICULATE_SLIDE_GUID" val="f052bca5-d7fb-4ccf-9a85-887dc9780098"/>
  <p:tag name="ARTICULATE_SLIDE_PAUSE" val="0"/>
  <p:tag name="ARTICULATE_NAV_LEVEL" val="2"/>
  <p:tag name="ARTICULATE_PLAYLIST_ID" val="-1"/>
  <p:tag name="ARTICULATE_LOCK_SLIDE" val="0"/>
  <p:tag name="ARTICULATE_SLIDE_NAV" val="55"/>
</p:tagLst>
</file>

<file path=ppt/tags/tag80.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bpnOqesj.files\slide0001_image001.gif"/>
</p:tagLst>
</file>

<file path=ppt/tags/tag81.xml><?xml version="1.0" encoding="utf-8"?>
<p:tagLst xmlns:a="http://schemas.openxmlformats.org/drawingml/2006/main" xmlns:r="http://schemas.openxmlformats.org/officeDocument/2006/relationships" xmlns:p="http://schemas.openxmlformats.org/presentationml/2006/main">
  <p:tag name="ARTICULATE_TITLE_TAG" val="&lt;font size=&quot;+5&quot;&gt;登革熱  Dengue fever"/>
  <p:tag name="ARTICULATE_SLIDE_GUID" val="dcb4686b-fa33-48dd-b5c7-36c0ace9cd10"/>
  <p:tag name="ARTICULATE_SLIDE_PAUSE" val="0"/>
  <p:tag name="ARTICULATE_NAV_LEVEL" val="2"/>
  <p:tag name="ARTICULATE_PLAYLIST_ID" val="-1"/>
  <p:tag name="ARTICULATE_LOCK_SLIDE" val="0"/>
  <p:tag name="ARTICULATE_SLIDE_NAV" val="56"/>
</p:tagLst>
</file>

<file path=ppt/tags/tag8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v2eO4KuW.files\slide0001_image001.gif"/>
</p:tagLst>
</file>

<file path=ppt/tags/tag83.xml><?xml version="1.0" encoding="utf-8"?>
<p:tagLst xmlns:a="http://schemas.openxmlformats.org/drawingml/2006/main" xmlns:r="http://schemas.openxmlformats.org/officeDocument/2006/relationships" xmlns:p="http://schemas.openxmlformats.org/presentationml/2006/main">
  <p:tag name="ARTICULATE_SLIDE_GUID" val="dfe56895-47dd-4e76-9294-a436f4831a76"/>
  <p:tag name="ARTICULATE_TITLE_TAG" val="&lt;font size=&quot;+5&quot;&gt;登革熱確定病例 – 流行於夏季台灣"/>
  <p:tag name="ARTICULATE_SLIDE_PAUSE" val="0"/>
  <p:tag name="ARTICULATE_NAV_LEVEL" val="2"/>
  <p:tag name="ARTICULATE_PLAYLIST_ID" val="-1"/>
  <p:tag name="ARTICULATE_LOCK_SLIDE" val="0"/>
  <p:tag name="ARTICULATE_SLIDE_NAV" val="57"/>
</p:tagLst>
</file>

<file path=ppt/tags/tag8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v6Hxxqki.files\slide0001_image001.gif"/>
</p:tagLst>
</file>

<file path=ppt/tags/tag85.xml><?xml version="1.0" encoding="utf-8"?>
<p:tagLst xmlns:a="http://schemas.openxmlformats.org/drawingml/2006/main" xmlns:r="http://schemas.openxmlformats.org/officeDocument/2006/relationships" xmlns:p="http://schemas.openxmlformats.org/presentationml/2006/main">
  <p:tag name="ARTICULATE_SLIDE_GUID" val="54244b6a-8104-4086-9f0c-f1ebd4f52cfd"/>
  <p:tag name="ARTICULATE_TITLE_TAG" val="&lt;font size=&quot;+5&quot;&gt;登革熱病例之血清型"/>
  <p:tag name="ARTICULATE_SLIDE_PAUSE" val="0"/>
  <p:tag name="ARTICULATE_NAV_LEVEL" val="2"/>
  <p:tag name="ARTICULATE_PLAYLIST_ID" val="-1"/>
  <p:tag name="ARTICULATE_LOCK_SLIDE" val="0"/>
  <p:tag name="ARTICULATE_SLIDE_NAV" val="58"/>
</p:tagLst>
</file>

<file path=ppt/tags/tag86.xml><?xml version="1.0" encoding="utf-8"?>
<p:tagLst xmlns:a="http://schemas.openxmlformats.org/drawingml/2006/main" xmlns:r="http://schemas.openxmlformats.org/officeDocument/2006/relationships" xmlns:p="http://schemas.openxmlformats.org/presentationml/2006/main">
  <p:tag name="ARTICULATE_TITLE_TAG" val="&lt;font size=&quot;+5&quot;&gt;嬰兒玫瑰疹Roseola infantum"/>
  <p:tag name="ARTICULATE_SLIDE_GUID" val="96c4169f-d0d2-45e6-87cd-2200160df9a6"/>
  <p:tag name="ARTICULATE_SLIDE_PAUSE" val="0"/>
  <p:tag name="ARTICULATE_NAV_LEVEL" val="1"/>
  <p:tag name="ARTICULATE_PLAYLIST_ID" val="-1"/>
  <p:tag name="ARTICULATE_LOCK_SLIDE" val="0"/>
  <p:tag name="ARTICULATE_SLIDE_NAV" val="59"/>
</p:tagLst>
</file>

<file path=ppt/tags/tag87.xml><?xml version="1.0" encoding="utf-8"?>
<p:tagLst xmlns:a="http://schemas.openxmlformats.org/drawingml/2006/main" xmlns:r="http://schemas.openxmlformats.org/officeDocument/2006/relationships" xmlns:p="http://schemas.openxmlformats.org/presentationml/2006/main">
  <p:tag name="ARTICULATE_TITLE_TAG" val="&lt;font size=&quot;+5&quot;&gt;臨床表現"/>
  <p:tag name="ARTICULATE_SLIDE_GUID" val="cc9f0624-88de-4423-9c89-ce3e36038685"/>
  <p:tag name="ARTICULATE_SLIDE_PAUSE" val="0"/>
  <p:tag name="ARTICULATE_NAV_LEVEL" val="2"/>
  <p:tag name="ARTICULATE_PLAYLIST_ID" val="-1"/>
  <p:tag name="ARTICULATE_LOCK_SLIDE" val="0"/>
  <p:tag name="ARTICULATE_SLIDE_NAV" val="60"/>
</p:tagLst>
</file>

<file path=ppt/tags/tag88.xml><?xml version="1.0" encoding="utf-8"?>
<p:tagLst xmlns:a="http://schemas.openxmlformats.org/drawingml/2006/main" xmlns:r="http://schemas.openxmlformats.org/officeDocument/2006/relationships" xmlns:p="http://schemas.openxmlformats.org/presentationml/2006/main">
  <p:tag name="ARTICULATE_TITLE_TAG" val="&lt;font size=&quot;+5&quot;&gt;嬰前囟門鼓起"/>
  <p:tag name="ARTICULATE_SLIDE_GUID" val="e1b9bcc1-b4c9-4a7a-9f16-4fc77a8a253c"/>
  <p:tag name="ARTICULATE_SLIDE_PAUSE" val="0"/>
  <p:tag name="ARTICULATE_NAV_LEVEL" val="2"/>
  <p:tag name="ARTICULATE_PLAYLIST_ID" val="-1"/>
  <p:tag name="ARTICULATE_LOCK_SLIDE" val="0"/>
  <p:tag name="ARTICULATE_SLIDE_NAV" val="61"/>
</p:tagLst>
</file>

<file path=ppt/tags/tag8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iRdLzgtk.files\slide0001_image001.jpg"/>
</p:tagLst>
</file>

<file path=ppt/tags/tag90.xml><?xml version="1.0" encoding="utf-8"?>
<p:tagLst xmlns:a="http://schemas.openxmlformats.org/drawingml/2006/main" xmlns:r="http://schemas.openxmlformats.org/officeDocument/2006/relationships" xmlns:p="http://schemas.openxmlformats.org/presentationml/2006/main">
  <p:tag name="ARTICULATE_TITLE_TAG" val="&lt;font size=&quot;+5&quot;&gt;嬰兒玫瑰疹"/>
  <p:tag name="ARTICULATE_SLIDE_GUID" val="2413be0d-1736-4369-8940-222e535342a0"/>
  <p:tag name="ARTICULATE_SLIDE_PAUSE" val="0"/>
  <p:tag name="ARTICULATE_NAV_LEVEL" val="2"/>
  <p:tag name="ARTICULATE_PLAYLIST_ID" val="-1"/>
  <p:tag name="ARTICULATE_LOCK_SLIDE" val="0"/>
  <p:tag name="ARTICULATE_SLIDE_NAV" val="62"/>
</p:tagLst>
</file>

<file path=ppt/tags/tag9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2.xml><?xml version="1.0" encoding="utf-8"?>
<p:tagLst xmlns:a="http://schemas.openxmlformats.org/drawingml/2006/main" xmlns:r="http://schemas.openxmlformats.org/officeDocument/2006/relationships" xmlns:p="http://schemas.openxmlformats.org/presentationml/2006/main">
  <p:tag name="ARTICULATE_SLIDE_GUID" val="cfb354bc-b284-4da5-9201-aa5ef830f7fe"/>
  <p:tag name="ARTICULATE_TITLE_TAG" val="&lt;font size=&quot;+5&quot;&gt;發燒持續天數"/>
  <p:tag name="ARTICULATE_SLIDE_PAUSE" val="0"/>
  <p:tag name="ARTICULATE_NAV_LEVEL" val="2"/>
  <p:tag name="ARTICULATE_PLAYLIST_ID" val="-1"/>
  <p:tag name="ARTICULATE_LOCK_SLIDE" val="0"/>
  <p:tag name="ARTICULATE_SLIDE_NAV" val="63"/>
</p:tagLst>
</file>

<file path=ppt/tags/tag93.xml><?xml version="1.0" encoding="utf-8"?>
<p:tagLst xmlns:a="http://schemas.openxmlformats.org/drawingml/2006/main" xmlns:r="http://schemas.openxmlformats.org/officeDocument/2006/relationships" xmlns:p="http://schemas.openxmlformats.org/presentationml/2006/main">
  <p:tag name="ARTICULATE_SLIDE_GUID" val="5e75e74b-98d3-4325-aadb-c5e483ae5dd7"/>
  <p:tag name="ARTICULATE_TITLE_TAG" val="&lt;font size=&quot;+5&quot;&gt;皮疹出現與退燒時間"/>
  <p:tag name="ARTICULATE_SLIDE_PAUSE" val="0"/>
  <p:tag name="ARTICULATE_NAV_LEVEL" val="2"/>
  <p:tag name="ARTICULATE_PLAYLIST_ID" val="-1"/>
  <p:tag name="ARTICULATE_LOCK_SLIDE" val="0"/>
  <p:tag name="ARTICULATE_SLIDE_NAV" val="64"/>
</p:tagLst>
</file>

<file path=ppt/tags/tag94.xml><?xml version="1.0" encoding="utf-8"?>
<p:tagLst xmlns:a="http://schemas.openxmlformats.org/drawingml/2006/main" xmlns:r="http://schemas.openxmlformats.org/officeDocument/2006/relationships" xmlns:p="http://schemas.openxmlformats.org/presentationml/2006/main">
  <p:tag name="ARTICULATE_SLIDE_GUID" val="7a88d9d8-9f69-4c14-8a27-037220576aae"/>
  <p:tag name="ARTICULATE_TITLE_TAG" val="&lt;font size=&quot;+5&quot;&gt;皮疹持續時間"/>
  <p:tag name="ARTICULATE_SLIDE_PAUSE" val="0"/>
  <p:tag name="ARTICULATE_NAV_LEVEL" val="2"/>
  <p:tag name="ARTICULATE_HIDE_SLIDE" val="0"/>
  <p:tag name="ARTICULATE_PLAYLIST_ID" val="-1"/>
  <p:tag name="ARTICULATE_LOCK_SLIDE" val="0"/>
  <p:tag name="ARTICULATE_SLIDE_NAV" val="65"/>
</p:tagLst>
</file>

<file path=ppt/tags/tag95.xml><?xml version="1.0" encoding="utf-8"?>
<p:tagLst xmlns:a="http://schemas.openxmlformats.org/drawingml/2006/main" xmlns:r="http://schemas.openxmlformats.org/officeDocument/2006/relationships" xmlns:p="http://schemas.openxmlformats.org/presentationml/2006/main">
  <p:tag name="ARTICULATE_SLIDE_GUID" val="8a85eb93-1238-4b2c-9e69-77c73c833f8a"/>
  <p:tag name="ARTICULATE_TITLE_TAG" val="&lt;font size=&quot;+5&quot;&gt;臨床表現"/>
  <p:tag name="ARTICULATE_SLIDE_PAUSE" val="0"/>
  <p:tag name="ARTICULATE_NAV_LEVEL" val="2"/>
  <p:tag name="ARTICULATE_PLAYLIST_ID" val="-1"/>
  <p:tag name="ARTICULATE_LOCK_SLIDE" val="0"/>
  <p:tag name="ARTICULATE_SLIDE_NAV" val="66"/>
  <p:tag name="MASTERSHAPECOUNT" val="3"/>
</p:tagLst>
</file>

<file path=ppt/tags/tag96.xml><?xml version="1.0" encoding="utf-8"?>
<p:tagLst xmlns:a="http://schemas.openxmlformats.org/drawingml/2006/main" xmlns:r="http://schemas.openxmlformats.org/officeDocument/2006/relationships" xmlns:p="http://schemas.openxmlformats.org/presentationml/2006/main">
  <p:tag name="ARTICULATE_SLIDE_GUID" val="9f7b2803-400e-401c-91c2-5373e99dceef"/>
  <p:tag name="ARTICULATE_TITLE_TAG" val="&lt;font size=&quot;+5&quot;&gt;Nagayama spot，永山斑"/>
  <p:tag name="ARTICULATE_SLIDE_PAUSE" val="0"/>
  <p:tag name="ARTICULATE_NAV_LEVEL" val="2"/>
  <p:tag name="ARTICULATE_PLAYLIST_ID" val="-1"/>
  <p:tag name="ARTICULATE_LOCK_SLIDE" val="0"/>
  <p:tag name="ARTICULATE_SLIDE_NAV" val="67"/>
</p:tagLst>
</file>

<file path=ppt/tags/tag97.xml><?xml version="1.0" encoding="utf-8"?>
<p:tagLst xmlns:a="http://schemas.openxmlformats.org/drawingml/2006/main" xmlns:r="http://schemas.openxmlformats.org/officeDocument/2006/relationships" xmlns:p="http://schemas.openxmlformats.org/presentationml/2006/main">
  <p:tag name="ARTICULATE_SLIDE_GUID" val="e9b8f849-c876-4c48-9bf0-1852a983344c"/>
  <p:tag name="ARTICULATE_TITLE_TAG" val="&lt;font size=&quot;+5&quot;&gt;Nagayama spot出現時間"/>
  <p:tag name="ARTICULATE_SLIDE_PAUSE" val="0"/>
  <p:tag name="ARTICULATE_NAV_LEVEL" val="2"/>
  <p:tag name="ARTICULATE_PLAYLIST_ID" val="-1"/>
  <p:tag name="ARTICULATE_LOCK_SLIDE" val="0"/>
  <p:tag name="ARTICULATE_SLIDE_NAV" val="68"/>
</p:tagLst>
</file>

<file path=ppt/tags/tag98.xml><?xml version="1.0" encoding="utf-8"?>
<p:tagLst xmlns:a="http://schemas.openxmlformats.org/drawingml/2006/main" xmlns:r="http://schemas.openxmlformats.org/officeDocument/2006/relationships" xmlns:p="http://schemas.openxmlformats.org/presentationml/2006/main">
  <p:tag name="ARTICULATE_TITLE_TAG" val="&lt;font size=&quot;+5&quot;&gt;感染性紅斑Erythema infectiosum"/>
  <p:tag name="ARTICULATE_SLIDE_GUID" val="8d5730a9-60c4-41e5-a474-17a4c58ddbc5"/>
  <p:tag name="ARTICULATE_SLIDE_PAUSE" val="0"/>
  <p:tag name="ARTICULATE_NAV_LEVEL" val="1"/>
  <p:tag name="ARTICULATE_PLAYLIST_ID" val="-1"/>
  <p:tag name="ARTICULATE_LOCK_SLIDE" val="0"/>
  <p:tag name="ARTICULATE_SLIDE_NAV" val="69"/>
</p:tagLst>
</file>

<file path=ppt/tags/tag99.xml><?xml version="1.0" encoding="utf-8"?>
<p:tagLst xmlns:a="http://schemas.openxmlformats.org/drawingml/2006/main" xmlns:r="http://schemas.openxmlformats.org/officeDocument/2006/relationships" xmlns:p="http://schemas.openxmlformats.org/presentationml/2006/main">
  <p:tag name="ARTICULATE_TITLE_TAG" val="&lt;font size=&quot;+5&quot;&gt;臉部紅斑"/>
  <p:tag name="ARTICULATE_SLIDE_GUID" val="72ed1c96-67f4-4419-9904-3ef8e5eaba9e"/>
  <p:tag name="ARTICULATE_SLIDE_PAUSE" val="0"/>
  <p:tag name="ARTICULATE_NAV_LEVEL" val="2"/>
  <p:tag name="ARTICULATE_PLAYLIST_ID" val="-1"/>
  <p:tag name="ARTICULATE_LOCK_SLIDE" val="0"/>
  <p:tag name="ARTICULATE_SLIDE_NAV" val="70"/>
</p:tagLst>
</file>

<file path=ppt/tags/tag100.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4gVXclK5.files\slide0001_image001.jpg"/>
</p:tagLst>
</file>

<file path=ppt/tags/tag101.xml><?xml version="1.0" encoding="utf-8"?>
<p:tagLst xmlns:a="http://schemas.openxmlformats.org/drawingml/2006/main" xmlns:r="http://schemas.openxmlformats.org/officeDocument/2006/relationships" xmlns:p="http://schemas.openxmlformats.org/presentationml/2006/main">
  <p:tag name="ARTICULATE_TITLE_TAG" val="&lt;font size=&quot;+5&quot;&gt;四肢網狀紅斑"/>
  <p:tag name="ARTICULATE_SLIDE_GUID" val="25d94daf-5f73-4983-af75-304180cd5097"/>
  <p:tag name="ARTICULATE_SLIDE_PAUSE" val="0"/>
  <p:tag name="ARTICULATE_NAV_LEVEL" val="2"/>
  <p:tag name="ARTICULATE_PLAYLIST_ID" val="-1"/>
  <p:tag name="ARTICULATE_LOCK_SLIDE" val="0"/>
  <p:tag name="ARTICULATE_SLIDE_NAV" val="71"/>
</p:tagLst>
</file>

<file path=ppt/tags/tag10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p9mcYNE5.files\slide0001_image001.jpg"/>
</p:tagLst>
</file>

<file path=ppt/tags/tag103.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4gqq8Jmq.files\slide0001_image001.jpg"/>
</p:tagLst>
</file>

<file path=ppt/tags/tag104.xml><?xml version="1.0" encoding="utf-8"?>
<p:tagLst xmlns:a="http://schemas.openxmlformats.org/drawingml/2006/main" xmlns:r="http://schemas.openxmlformats.org/officeDocument/2006/relationships" xmlns:p="http://schemas.openxmlformats.org/presentationml/2006/main">
  <p:tag name="ARTICULATE_SLIDE_GUID" val="4ae55202-4114-4dc9-92ad-ebcd79c4a2ba"/>
  <p:tag name="ARTICULATE_SLIDE_PAUSE" val="0"/>
  <p:tag name="ARTICULATE_NAV_LEVEL" val="2"/>
  <p:tag name="ARTICULATE_HIDE_SLIDE" val="1"/>
  <p:tag name="ARTICULATE_PLAYLIST_ID" val="-1"/>
  <p:tag name="ARTICULATE_LOCK_SLIDE" val="0"/>
  <p:tag name="ARTICULATE_SLIDE_NAV" val="72"/>
</p:tagLst>
</file>

<file path=ppt/tags/tag10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6.xml><?xml version="1.0" encoding="utf-8"?>
<p:tagLst xmlns:a="http://schemas.openxmlformats.org/drawingml/2006/main" xmlns:r="http://schemas.openxmlformats.org/officeDocument/2006/relationships" xmlns:p="http://schemas.openxmlformats.org/presentationml/2006/main">
  <p:tag name="ARTICULATE_TITLE_TAG" val="&lt;font size=&quot;+5&quot;&gt;併發症"/>
  <p:tag name="ARTICULATE_SLIDE_GUID" val="d4a44f99-a51d-4bb7-8b4f-9d4496585b0a"/>
  <p:tag name="ARTICULATE_SLIDE_PAUSE" val="0"/>
  <p:tag name="ARTICULATE_NAV_LEVEL" val="2"/>
  <p:tag name="ARTICULATE_PLAYLIST_ID" val="-1"/>
  <p:tag name="ARTICULATE_LOCK_SLIDE" val="0"/>
  <p:tag name="ARTICULATE_SLIDE_NAV" val="73"/>
</p:tagLst>
</file>

<file path=ppt/tags/tag107.xml><?xml version="1.0" encoding="utf-8"?>
<p:tagLst xmlns:a="http://schemas.openxmlformats.org/drawingml/2006/main" xmlns:r="http://schemas.openxmlformats.org/officeDocument/2006/relationships" xmlns:p="http://schemas.openxmlformats.org/presentationml/2006/main">
  <p:tag name="ARTICULATE_TITLE_TAG" val="&lt;font size=&quot;+5&quot;&gt;腸病毒"/>
  <p:tag name="ARTICULATE_SLIDE_GUID" val="b5646e06-e54c-4135-88c0-506675ec49e4"/>
  <p:tag name="ARTICULATE_SLIDE_PAUSE" val="0"/>
  <p:tag name="ARTICULATE_NAV_LEVEL" val="1"/>
  <p:tag name="ARTICULATE_PLAYLIST_ID" val="-1"/>
  <p:tag name="ARTICULATE_LOCK_SLIDE" val="0"/>
  <p:tag name="ARTICULATE_SLIDE_NAV" val="74"/>
</p:tagLst>
</file>

<file path=ppt/tags/tag108.xml><?xml version="1.0" encoding="utf-8"?>
<p:tagLst xmlns:a="http://schemas.openxmlformats.org/drawingml/2006/main" xmlns:r="http://schemas.openxmlformats.org/officeDocument/2006/relationships" xmlns:p="http://schemas.openxmlformats.org/presentationml/2006/main">
  <p:tag name="ARTICULATE_TITLE_TAG" val="&lt;font size=&quot;+5&quot;&gt;腸病毒之傳染"/>
  <p:tag name="ARTICULATE_SLIDE_GUID" val="8b08ef2c-e56e-4472-9ab9-526fbd57cf58"/>
  <p:tag name="ARTICULATE_SLIDE_PAUSE" val="0"/>
  <p:tag name="ARTICULATE_NAV_LEVEL" val="2"/>
  <p:tag name="ARTICULATE_PLAYLIST_ID" val="-1"/>
  <p:tag name="ARTICULATE_LOCK_SLIDE" val="0"/>
  <p:tag name="ARTICULATE_SLIDE_NAV" val="75"/>
</p:tagLst>
</file>

<file path=ppt/tags/tag109.xml><?xml version="1.0" encoding="utf-8"?>
<p:tagLst xmlns:a="http://schemas.openxmlformats.org/drawingml/2006/main" xmlns:r="http://schemas.openxmlformats.org/officeDocument/2006/relationships" xmlns:p="http://schemas.openxmlformats.org/presentationml/2006/main">
  <p:tag name="ARTICULATE_TITLE_TAG" val="&lt;font size=&quot;+5&quot;&gt;感染與症狀"/>
  <p:tag name="ARTICULATE_SLIDE_GUID" val="5f773459-6b0d-45be-86dc-77a12f9a3e80"/>
  <p:tag name="ARTICULATE_SLIDE_PAUSE" val="0"/>
  <p:tag name="ARTICULATE_NAV_LEVEL" val="2"/>
  <p:tag name="ARTICULATE_PLAYLIST_ID" val="-1"/>
  <p:tag name="ARTICULATE_LOCK_SLIDE" val="0"/>
  <p:tag name="ARTICULATE_SLIDE_NAV" val="76"/>
</p:tagLst>
</file>

<file path=ppt/tags/tag110.xml><?xml version="1.0" encoding="utf-8"?>
<p:tagLst xmlns:a="http://schemas.openxmlformats.org/drawingml/2006/main" xmlns:r="http://schemas.openxmlformats.org/officeDocument/2006/relationships" xmlns:p="http://schemas.openxmlformats.org/presentationml/2006/main">
  <p:tag name="ARTICULATE_TITLE_TAG" val="&lt;font size=&quot;+5&quot;&gt;疱疹性咽峽炎Herpangina"/>
  <p:tag name="ARTICULATE_SLIDE_GUID" val="b0eac303-b839-445c-8c6c-149991f8ddef"/>
  <p:tag name="ARTICULATE_SLIDE_PAUSE" val="0"/>
  <p:tag name="ARTICULATE_NAV_LEVEL" val="1"/>
  <p:tag name="ARTICULATE_PLAYLIST_ID" val="-1"/>
  <p:tag name="ARTICULATE_LOCK_SLIDE" val="0"/>
  <p:tag name="ARTICULATE_SLIDE_NAV" val="77"/>
</p:tagLst>
</file>

<file path=ppt/tags/tag111.xml><?xml version="1.0" encoding="utf-8"?>
<p:tagLst xmlns:a="http://schemas.openxmlformats.org/drawingml/2006/main" xmlns:r="http://schemas.openxmlformats.org/officeDocument/2006/relationships" xmlns:p="http://schemas.openxmlformats.org/presentationml/2006/main">
  <p:tag name="ARTICULATE_SLIDE_GUID" val="449c475e-440d-4f1b-88b3-f8eccb292ccc"/>
  <p:tag name="ARTICULATE_SLIDE_PAUSE" val="0"/>
  <p:tag name="ARTICULATE_NAV_LEVEL" val="2"/>
  <p:tag name="ARTICULATE_HIDE_SLIDE" val="1"/>
  <p:tag name="ARTICULATE_PLAYLIST_ID" val="-1"/>
  <p:tag name="ARTICULATE_LOCK_SLIDE" val="0"/>
  <p:tag name="ARTICULATE_SLIDE_NAV" val="78"/>
</p:tagLst>
</file>

<file path=ppt/tags/tag11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vhgKFmQB.files\slide0001_image001.gif"/>
</p:tagLst>
</file>

<file path=ppt/tags/tag113.xml><?xml version="1.0" encoding="utf-8"?>
<p:tagLst xmlns:a="http://schemas.openxmlformats.org/drawingml/2006/main" xmlns:r="http://schemas.openxmlformats.org/officeDocument/2006/relationships" xmlns:p="http://schemas.openxmlformats.org/presentationml/2006/main">
  <p:tag name="ARTICULATE_TITLE_TAG" val="&lt;font size=&quot;+5&quot;&gt;疱疹性咽峽炎?"/>
  <p:tag name="ARTICULATE_SLIDE_GUID" val="d9e09134-01ca-46d6-bec6-413326e32e94"/>
  <p:tag name="ARTICULATE_SLIDE_PAUSE" val="0"/>
  <p:tag name="ARTICULATE_NAV_LEVEL" val="2"/>
  <p:tag name="ARTICULATE_PLAYLIST_ID" val="-1"/>
  <p:tag name="ARTICULATE_LOCK_SLIDE" val="0"/>
  <p:tag name="ARTICULATE_SLIDE_NAV" val="79"/>
</p:tagLst>
</file>

<file path=ppt/tags/tag11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OR0eLHao.files\slide0001_image001.jpg"/>
</p:tagLst>
</file>

<file path=ppt/tags/tag115.xml><?xml version="1.0" encoding="utf-8"?>
<p:tagLst xmlns:a="http://schemas.openxmlformats.org/drawingml/2006/main" xmlns:r="http://schemas.openxmlformats.org/officeDocument/2006/relationships" xmlns:p="http://schemas.openxmlformats.org/presentationml/2006/main">
  <p:tag name="ARTICULATE_TITLE_TAG" val="&lt;font size=&quot;+5&quot;&gt;疱疹性齦口炎Herpetic gingivostomatitis"/>
  <p:tag name="ARTICULATE_SLIDE_GUID" val="6d616c50-8388-4224-87ce-eb9e963fa0a4"/>
  <p:tag name="ARTICULATE_SLIDE_PAUSE" val="0"/>
  <p:tag name="ARTICULATE_NAV_LEVEL" val="2"/>
  <p:tag name="ARTICULATE_PLAYLIST_ID" val="-1"/>
  <p:tag name="ARTICULATE_LOCK_SLIDE" val="0"/>
  <p:tag name="ARTICULATE_SLIDE_NAV" val="80"/>
</p:tagLst>
</file>

<file path=ppt/tags/tag11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7.xml><?xml version="1.0" encoding="utf-8"?>
<p:tagLst xmlns:a="http://schemas.openxmlformats.org/drawingml/2006/main" xmlns:r="http://schemas.openxmlformats.org/officeDocument/2006/relationships" xmlns:p="http://schemas.openxmlformats.org/presentationml/2006/main">
  <p:tag name="ARTICULATE_TITLE_TAG" val="&lt;font size=&quot;+5&quot;&gt;手足口病Hand-foot-and-mouth disease"/>
  <p:tag name="ARTICULATE_SLIDE_GUID" val="02427804-9116-49f8-8310-103e8085ed3f"/>
  <p:tag name="ARTICULATE_SLIDE_PAUSE" val="0"/>
  <p:tag name="ARTICULATE_NAV_LEVEL" val="1"/>
  <p:tag name="ARTICULATE_PLAYLIST_ID" val="-1"/>
  <p:tag name="ARTICULATE_LOCK_SLIDE" val="0"/>
  <p:tag name="ARTICULATE_SLIDE_NAV" val="81"/>
</p:tagLst>
</file>

<file path=ppt/tags/tag118.xml><?xml version="1.0" encoding="utf-8"?>
<p:tagLst xmlns:a="http://schemas.openxmlformats.org/drawingml/2006/main" xmlns:r="http://schemas.openxmlformats.org/officeDocument/2006/relationships" xmlns:p="http://schemas.openxmlformats.org/presentationml/2006/main">
  <p:tag name="ARTICULATE_SLIDE_GUID" val="20908ff2-fe6d-4c74-be16-bfcf80b4657e"/>
  <p:tag name="ARTICULATE_SLIDE_PAUSE" val="0"/>
  <p:tag name="ARTICULATE_NAV_LEVEL" val="1"/>
  <p:tag name="ARTICULATE_HIDE_SLIDE" val="1"/>
  <p:tag name="ARTICULATE_PLAYLIST_ID" val="-1"/>
  <p:tag name="ARTICULATE_LOCK_SLIDE" val="0"/>
  <p:tag name="ARTICULATE_SLIDE_NAV" val="82"/>
</p:tagLst>
</file>

<file path=ppt/tags/tag11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cNvDCXrK.files\slide0001_image001.gif"/>
</p:tagLst>
</file>

<file path=ppt/tags/tag120.xml><?xml version="1.0" encoding="utf-8"?>
<p:tagLst xmlns:a="http://schemas.openxmlformats.org/drawingml/2006/main" xmlns:r="http://schemas.openxmlformats.org/officeDocument/2006/relationships" xmlns:p="http://schemas.openxmlformats.org/presentationml/2006/main">
  <p:tag name="ARTICULATE_SLIDE_GUID" val="c6dee4a0-b0aa-4926-a079-ed09a9f4ba21"/>
  <p:tag name="ARTICULATE_SLIDE_PAUSE" val="0"/>
  <p:tag name="ARTICULATE_NAV_LEVEL" val="1"/>
  <p:tag name="ARTICULATE_HIDE_SLIDE" val="1"/>
  <p:tag name="ARTICULATE_PLAYLIST_ID" val="-1"/>
  <p:tag name="ARTICULATE_LOCK_SLIDE" val="0"/>
  <p:tag name="ARTICULATE_SLIDE_NAV" val="83"/>
</p:tagLst>
</file>

<file path=ppt/tags/tag12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2.xml><?xml version="1.0" encoding="utf-8"?>
<p:tagLst xmlns:a="http://schemas.openxmlformats.org/drawingml/2006/main" xmlns:r="http://schemas.openxmlformats.org/officeDocument/2006/relationships" xmlns:p="http://schemas.openxmlformats.org/presentationml/2006/main">
  <p:tag name="ARTICULATE_SLIDE_GUID" val="2784ab72-3fa3-4a3a-b419-a893c3e610eb"/>
  <p:tag name="ARTICULATE_SLIDE_PAUSE" val="0"/>
  <p:tag name="ARTICULATE_NAV_LEVEL" val="1"/>
  <p:tag name="ARTICULATE_HIDE_SLIDE" val="1"/>
  <p:tag name="ARTICULATE_PLAYLIST_ID" val="-1"/>
  <p:tag name="ARTICULATE_LOCK_SLIDE" val="0"/>
  <p:tag name="ARTICULATE_SLIDE_NAV" val="84"/>
</p:tagLst>
</file>

<file path=ppt/tags/tag12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4.xml><?xml version="1.0" encoding="utf-8"?>
<p:tagLst xmlns:a="http://schemas.openxmlformats.org/drawingml/2006/main" xmlns:r="http://schemas.openxmlformats.org/officeDocument/2006/relationships" xmlns:p="http://schemas.openxmlformats.org/presentationml/2006/main">
  <p:tag name="ARTICULATE_SLIDE_GUID" val="016a79ed-de31-4f33-8626-e0b7916464da"/>
  <p:tag name="ARTICULATE_SLIDE_PAUSE" val="0"/>
  <p:tag name="ARTICULATE_NAV_LEVEL" val="1"/>
  <p:tag name="ARTICULATE_HIDE_SLIDE" val="1"/>
  <p:tag name="ARTICULATE_PLAYLIST_ID" val="-1"/>
  <p:tag name="ARTICULATE_LOCK_SLIDE" val="0"/>
  <p:tag name="ARTICULATE_SLIDE_NAV" val="85"/>
</p:tagLst>
</file>

<file path=ppt/tags/tag12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6.xml><?xml version="1.0" encoding="utf-8"?>
<p:tagLst xmlns:a="http://schemas.openxmlformats.org/drawingml/2006/main" xmlns:r="http://schemas.openxmlformats.org/officeDocument/2006/relationships" xmlns:p="http://schemas.openxmlformats.org/presentationml/2006/main">
  <p:tag name="ARTICULATE_SLIDE_GUID" val="83834263-b720-4b59-a1e4-bd218c36b458"/>
  <p:tag name="ARTICULATE_TITLE_TAG" val="&lt;font size=&quot;+5&quot;&gt;腸病毒71型"/>
  <p:tag name="ARTICULATE_SLIDE_PAUSE" val="0"/>
  <p:tag name="ARTICULATE_NAV_LEVEL" val="1"/>
  <p:tag name="ARTICULATE_PLAYLIST_ID" val="-1"/>
  <p:tag name="ARTICULATE_LOCK_SLIDE" val="0"/>
  <p:tag name="ARTICULATE_SLIDE_NAV" val="86"/>
</p:tagLst>
</file>

<file path=ppt/tags/tag127.xml><?xml version="1.0" encoding="utf-8"?>
<p:tagLst xmlns:a="http://schemas.openxmlformats.org/drawingml/2006/main" xmlns:r="http://schemas.openxmlformats.org/officeDocument/2006/relationships" xmlns:p="http://schemas.openxmlformats.org/presentationml/2006/main">
  <p:tag name="ARTICULATE_SLIDE_GUID" val="21d146b4-0956-441f-89c6-fd069caf3424"/>
  <p:tag name="ARTICULATE_SLIDE_PAUSE" val="0"/>
  <p:tag name="ARTICULATE_NAV_LEVEL" val="2"/>
  <p:tag name="ARTICULATE_HIDE_SLIDE" val="1"/>
  <p:tag name="ARTICULATE_PLAYLIST_ID" val="-1"/>
  <p:tag name="ARTICULATE_LOCK_SLIDE" val="0"/>
  <p:tag name="ARTICULATE_SLIDE_NAV" val="87"/>
</p:tagLst>
</file>

<file path=ppt/tags/tag128.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JCHERTb0.files\slide0001_image001.jpg"/>
</p:tagLst>
</file>

<file path=ppt/tags/tag129.xml><?xml version="1.0" encoding="utf-8"?>
<p:tagLst xmlns:a="http://schemas.openxmlformats.org/drawingml/2006/main" xmlns:r="http://schemas.openxmlformats.org/officeDocument/2006/relationships" xmlns:p="http://schemas.openxmlformats.org/presentationml/2006/main">
  <p:tag name="ARTICULATE_SLIDE_GUID" val="e1873e84-5b7f-493e-9809-9e3673bdc490"/>
  <p:tag name="ARTICULATE_SLIDE_PAUSE" val="0"/>
  <p:tag name="ARTICULATE_NAV_LEVEL" val="2"/>
  <p:tag name="ARTICULATE_HIDE_SLIDE" val="1"/>
  <p:tag name="ARTICULATE_PLAYLIST_ID" val="-1"/>
  <p:tag name="ARTICULATE_LOCK_SLIDE" val="0"/>
  <p:tag name="ARTICULATE_SLIDE_NAV" val="88"/>
</p:tagLst>
</file>

<file path=ppt/tags/tag13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1.xml><?xml version="1.0" encoding="utf-8"?>
<p:tagLst xmlns:a="http://schemas.openxmlformats.org/drawingml/2006/main" xmlns:r="http://schemas.openxmlformats.org/officeDocument/2006/relationships" xmlns:p="http://schemas.openxmlformats.org/presentationml/2006/main">
  <p:tag name="ARTICULATE_TITLE_TAG" val="&lt;font size=&quot;+5&quot;&gt;核磁共振掃描 (MRI)"/>
  <p:tag name="ARTICULATE_SLIDE_GUID" val="ae443527-10aa-4e40-8087-ccff4dcf9cfb"/>
  <p:tag name="ARTICULATE_SLIDE_PAUSE" val="0"/>
  <p:tag name="ARTICULATE_NAV_LEVEL" val="2"/>
  <p:tag name="ARTICULATE_PLAYLIST_ID" val="-1"/>
  <p:tag name="ARTICULATE_LOCK_SLIDE" val="0"/>
  <p:tag name="ARTICULATE_SLIDE_NAV" val="89"/>
</p:tagLst>
</file>

<file path=ppt/tags/tag13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3.xml><?xml version="1.0" encoding="utf-8"?>
<p:tagLst xmlns:a="http://schemas.openxmlformats.org/drawingml/2006/main" xmlns:r="http://schemas.openxmlformats.org/officeDocument/2006/relationships" xmlns:p="http://schemas.openxmlformats.org/presentationml/2006/main">
  <p:tag name="ARTICULATE_TITLE_TAG" val="&lt;font size=&quot;+5&quot;&gt;Eye deviation"/>
  <p:tag name="ARTICULATE_SLIDE_GUID" val="ab5b133d-19fd-43c3-81e3-5d3b6665bcd0"/>
  <p:tag name="ARTICULATE_SLIDE_PAUSE" val="0"/>
  <p:tag name="ARTICULATE_NAV_LEVEL" val="2"/>
  <p:tag name="ARTICULATE_PLAYLIST_ID" val="-1"/>
  <p:tag name="ARTICULATE_LOCK_SLIDE" val="0"/>
  <p:tag name="ARTICULATE_SLIDE_NAV" val="90"/>
</p:tagLst>
</file>

<file path=ppt/tags/tag13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UrbCfSiQ.files\slide0001_image001.jpg"/>
</p:tagLst>
</file>

<file path=ppt/tags/tag135.xml><?xml version="1.0" encoding="utf-8"?>
<p:tagLst xmlns:a="http://schemas.openxmlformats.org/drawingml/2006/main" xmlns:r="http://schemas.openxmlformats.org/officeDocument/2006/relationships" xmlns:p="http://schemas.openxmlformats.org/presentationml/2006/main">
  <p:tag name="ARTICULATE_TITLE_TAG" val="&lt;font size=&quot;+5&quot;&gt;腸病毒71型重症：神經肺水腫"/>
  <p:tag name="ARTICULATE_SLIDE_GUID" val="7073349e-6065-4578-b067-299129d7eabc"/>
  <p:tag name="ARTICULATE_SLIDE_PAUSE" val="0"/>
  <p:tag name="ARTICULATE_NAV_LEVEL" val="2"/>
  <p:tag name="ARTICULATE_PLAYLIST_ID" val="-1"/>
  <p:tag name="ARTICULATE_LOCK_SLIDE" val="0"/>
  <p:tag name="ARTICULATE_SLIDE_NAV" val="91"/>
</p:tagLst>
</file>

<file path=ppt/tags/tag13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7.xml><?xml version="1.0" encoding="utf-8"?>
<p:tagLst xmlns:a="http://schemas.openxmlformats.org/drawingml/2006/main" xmlns:r="http://schemas.openxmlformats.org/officeDocument/2006/relationships" xmlns:p="http://schemas.openxmlformats.org/presentationml/2006/main">
  <p:tag name="ARTICULATE_TITLE_TAG" val="&lt;font size=&quot;+5&quot;&gt;水痘Chickenpox"/>
  <p:tag name="ARTICULATE_SLIDE_GUID" val="b5ff1910-0762-4a5b-bd29-6c5553429f70"/>
  <p:tag name="ARTICULATE_SLIDE_PAUSE" val="0"/>
  <p:tag name="ARTICULATE_NAV_LEVEL" val="1"/>
  <p:tag name="ARTICULATE_PLAYLIST_ID" val="-1"/>
  <p:tag name="ARTICULATE_LOCK_SLIDE" val="0"/>
  <p:tag name="ARTICULATE_SLIDE_NAV" val="92"/>
</p:tagLst>
</file>

<file path=ppt/tags/tag138.xml><?xml version="1.0" encoding="utf-8"?>
<p:tagLst xmlns:a="http://schemas.openxmlformats.org/drawingml/2006/main" xmlns:r="http://schemas.openxmlformats.org/officeDocument/2006/relationships" xmlns:p="http://schemas.openxmlformats.org/presentationml/2006/main">
  <p:tag name="ARTICULATE_TITLE_TAG" val="&lt;font size=&quot;+5&quot;&gt;臨床表現"/>
  <p:tag name="ARTICULATE_SLIDE_GUID" val="91e06f8a-3a2f-4a0b-a609-250de16af3bb"/>
  <p:tag name="ARTICULATE_SLIDE_PAUSE" val="0"/>
  <p:tag name="ARTICULATE_NAV_LEVEL" val="2"/>
  <p:tag name="ARTICULATE_PLAYLIST_ID" val="-1"/>
  <p:tag name="ARTICULATE_LOCK_SLIDE" val="0"/>
  <p:tag name="ARTICULATE_SLIDE_NAV" val="93"/>
</p:tagLst>
</file>

<file path=ppt/tags/tag139.xml><?xml version="1.0" encoding="utf-8"?>
<p:tagLst xmlns:a="http://schemas.openxmlformats.org/drawingml/2006/main" xmlns:r="http://schemas.openxmlformats.org/officeDocument/2006/relationships" xmlns:p="http://schemas.openxmlformats.org/presentationml/2006/main">
  <p:tag name="ARTICULATE_TITLE_TAG" val="&lt;font size=&quot;+5&quot;&gt;水痘 (Varicella, Chickenpox)"/>
  <p:tag name="ARTICULATE_SLIDE_GUID" val="458c5e95-7c8b-4fb5-b087-757d0a587e15"/>
  <p:tag name="ARTICULATE_SLIDE_PAUSE" val="0"/>
  <p:tag name="ARTICULATE_NAV_LEVEL" val="2"/>
  <p:tag name="ARTICULATE_PLAYLIST_ID" val="-1"/>
  <p:tag name="ARTICULATE_LOCK_SLIDE" val="0"/>
  <p:tag name="ARTICULATE_SLIDE_NAV" val="94"/>
</p:tagLst>
</file>

<file path=ppt/tags/tag14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PiffqdTo.files\slide0001_image001.jpg"/>
</p:tagLst>
</file>

<file path=ppt/tags/tag142.xml><?xml version="1.0" encoding="utf-8"?>
<p:tagLst xmlns:a="http://schemas.openxmlformats.org/drawingml/2006/main" xmlns:r="http://schemas.openxmlformats.org/officeDocument/2006/relationships" xmlns:p="http://schemas.openxmlformats.org/presentationml/2006/main">
  <p:tag name="ARTICULATE_SLIDE_GUID" val="6f74efb5-47e0-4bca-958e-2ede7d7c6057"/>
  <p:tag name="ARTICULATE_TITLE_TAG" val="&lt;font size=&quot;+5&quot;&gt;併發症"/>
  <p:tag name="ARTICULATE_SLIDE_PAUSE" val="0"/>
  <p:tag name="ARTICULATE_NAV_LEVEL" val="2"/>
  <p:tag name="ARTICULATE_PLAYLIST_ID" val="-1"/>
  <p:tag name="ARTICULATE_LOCK_SLIDE" val="0"/>
  <p:tag name="ARTICULATE_SLIDE_NAV" val="95"/>
</p:tagLst>
</file>

<file path=ppt/tags/tag143.xml><?xml version="1.0" encoding="utf-8"?>
<p:tagLst xmlns:a="http://schemas.openxmlformats.org/drawingml/2006/main" xmlns:r="http://schemas.openxmlformats.org/officeDocument/2006/relationships" xmlns:p="http://schemas.openxmlformats.org/presentationml/2006/main">
  <p:tag name="ARTICULATE_SLIDE_GUID" val="9da99e56-3912-4d7f-9e74-30db003ca947"/>
  <p:tag name="ARTICULATE_TITLE_TAG" val="&lt;font size=&quot;+5&quot;&gt;水痘併發症，第四類法定傳染病"/>
  <p:tag name="ARTICULATE_SLIDE_PAUSE" val="0"/>
  <p:tag name="ARTICULATE_NAV_LEVEL" val="2"/>
  <p:tag name="ARTICULATE_PLAYLIST_ID" val="-1"/>
  <p:tag name="ARTICULATE_LOCK_SLIDE" val="0"/>
  <p:tag name="ARTICULATE_SLIDE_NAV" val="96"/>
</p:tagLst>
</file>

<file path=ppt/tags/tag144.xml><?xml version="1.0" encoding="utf-8"?>
<p:tagLst xmlns:a="http://schemas.openxmlformats.org/drawingml/2006/main" xmlns:r="http://schemas.openxmlformats.org/officeDocument/2006/relationships" xmlns:p="http://schemas.openxmlformats.org/presentationml/2006/main">
  <p:tag name="ARTICULATE_SLIDE_GUID" val="8187083b-857f-49fc-ab21-8434891fc889"/>
  <p:tag name="ARTICULATE_TITLE_TAG" val="&lt;font size=&quot;+5&quot;&gt;正常兒童併發細菌感染"/>
  <p:tag name="ARTICULATE_SLIDE_PAUSE" val="0"/>
  <p:tag name="ARTICULATE_NAV_LEVEL" val="2"/>
  <p:tag name="ARTICULATE_PLAYLIST_ID" val="-1"/>
  <p:tag name="ARTICULATE_LOCK_SLIDE" val="0"/>
  <p:tag name="ARTICULATE_SLIDE_NAV" val="97"/>
</p:tagLst>
</file>

<file path=ppt/tags/tag14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We9Q0wCc.files\slide0001_image001.jpg"/>
</p:tagLst>
</file>

<file path=ppt/tags/tag146.xml><?xml version="1.0" encoding="utf-8"?>
<p:tagLst xmlns:a="http://schemas.openxmlformats.org/drawingml/2006/main" xmlns:r="http://schemas.openxmlformats.org/officeDocument/2006/relationships" xmlns:p="http://schemas.openxmlformats.org/presentationml/2006/main">
  <p:tag name="ARTICULATE_TITLE_TAG" val="&lt;font size=&quot;+5&quot;&gt;先天性水痘症候群"/>
  <p:tag name="ARTICULATE_SLIDE_GUID" val="2e1d6d85-d697-415b-93c9-d7f65edc4dc7"/>
  <p:tag name="ARTICULATE_SLIDE_PAUSE" val="0"/>
  <p:tag name="ARTICULATE_NAV_LEVEL" val="2"/>
  <p:tag name="ARTICULATE_PLAYLIST_ID" val="-1"/>
  <p:tag name="ARTICULATE_LOCK_SLIDE" val="0"/>
  <p:tag name="ARTICULATE_SLIDE_NAV" val="98"/>
</p:tagLst>
</file>

<file path=ppt/tags/tag14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8.xml><?xml version="1.0" encoding="utf-8"?>
<p:tagLst xmlns:a="http://schemas.openxmlformats.org/drawingml/2006/main" xmlns:r="http://schemas.openxmlformats.org/officeDocument/2006/relationships" xmlns:p="http://schemas.openxmlformats.org/presentationml/2006/main">
  <p:tag name="ARTICULATE_TITLE_TAG" val="&lt;font size=&quot;+5&quot;&gt;癌症兒童併發肺炎"/>
  <p:tag name="ARTICULATE_SLIDE_GUID" val="5925c6d3-1de3-4704-942b-11d9af9ad5ee"/>
  <p:tag name="ARTICULATE_SLIDE_PAUSE" val="0"/>
  <p:tag name="ARTICULATE_NAV_LEVEL" val="2"/>
  <p:tag name="ARTICULATE_PLAYLIST_ID" val="-1"/>
  <p:tag name="ARTICULATE_LOCK_SLIDE" val="0"/>
  <p:tag name="ARTICULATE_SLIDE_NAV" val="99"/>
</p:tagLst>
</file>

<file path=ppt/tags/tag14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SejvgEKH.files\slide0001_image001.jpg"/>
</p:tagLst>
</file>

<file path=ppt/tags/tag15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1.xml><?xml version="1.0" encoding="utf-8"?>
<p:tagLst xmlns:a="http://schemas.openxmlformats.org/drawingml/2006/main" xmlns:r="http://schemas.openxmlformats.org/officeDocument/2006/relationships" xmlns:p="http://schemas.openxmlformats.org/presentationml/2006/main">
  <p:tag name="ARTICULATE_TITLE_TAG" val="&lt;font size=&quot;+5&quot;&gt;帶狀疱疹 Herpes zoster"/>
  <p:tag name="ARTICULATE_SLIDE_GUID" val="7b65309d-d97d-42ad-87f3-1e6899ab2bb1"/>
  <p:tag name="ARTICULATE_SLIDE_PAUSE" val="0"/>
  <p:tag name="ARTICULATE_NAV_LEVEL" val="2"/>
  <p:tag name="ARTICULATE_PLAYLIST_ID" val="-1"/>
  <p:tag name="ARTICULATE_LOCK_SLIDE" val="0"/>
  <p:tag name="ARTICULATE_SLIDE_NAV" val="100"/>
</p:tagLst>
</file>

<file path=ppt/tags/tag15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4.xml><?xml version="1.0" encoding="utf-8"?>
<p:tagLst xmlns:a="http://schemas.openxmlformats.org/drawingml/2006/main" xmlns:r="http://schemas.openxmlformats.org/officeDocument/2006/relationships" xmlns:p="http://schemas.openxmlformats.org/presentationml/2006/main">
  <p:tag name="ARTICULATE_SLIDE_GUID" val="edb3f8d2-693a-4599-92c6-629ba1c134a4"/>
  <p:tag name="ARTICULATE_TITLE_TAG" val="&lt;font size=&quot;+5&quot;&gt;天花 Smallpox"/>
  <p:tag name="ARTICULATE_SLIDE_PAUSE" val="0"/>
  <p:tag name="ARTICULATE_NAV_LEVEL" val="2"/>
  <p:tag name="ARTICULATE_PLAYLIST_ID" val="-1"/>
  <p:tag name="ARTICULATE_LOCK_SLIDE" val="0"/>
  <p:tag name="ARTICULATE_SLIDE_NAV" val="101"/>
</p:tagLst>
</file>

<file path=ppt/tags/tag15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npUjxJNJ.files\slide0001_image001.jpg"/>
</p:tagLst>
</file>

<file path=ppt/tags/tag156.xml><?xml version="1.0" encoding="utf-8"?>
<p:tagLst xmlns:a="http://schemas.openxmlformats.org/drawingml/2006/main" xmlns:r="http://schemas.openxmlformats.org/officeDocument/2006/relationships" xmlns:p="http://schemas.openxmlformats.org/presentationml/2006/main">
  <p:tag name="ARTICULATE_TITLE_TAG" val="&lt;font size=&quot;+5&quot;&gt;膿痂疹 Impetigo"/>
  <p:tag name="ARTICULATE_SLIDE_GUID" val="339f62ef-74db-4ad1-a661-0e29510bdad5"/>
  <p:tag name="ARTICULATE_SLIDE_PAUSE" val="0"/>
  <p:tag name="ARTICULATE_NAV_LEVEL" val="2"/>
  <p:tag name="ARTICULATE_PLAYLIST_ID" val="-1"/>
  <p:tag name="ARTICULATE_LOCK_SLIDE" val="0"/>
  <p:tag name="ARTICULATE_SLIDE_NAV" val="102"/>
</p:tagLst>
</file>

<file path=ppt/tags/tag15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8.xml><?xml version="1.0" encoding="utf-8"?>
<p:tagLst xmlns:a="http://schemas.openxmlformats.org/drawingml/2006/main" xmlns:r="http://schemas.openxmlformats.org/officeDocument/2006/relationships" xmlns:p="http://schemas.openxmlformats.org/presentationml/2006/main">
  <p:tag name="ARTICULATE_TITLE_TAG" val="&lt;font size=&quot;+5&quot;&gt;水痘  預防與治療"/>
  <p:tag name="ARTICULATE_SLIDE_GUID" val="c7deffdd-64b3-49ef-bb50-f2da3f8ca463"/>
  <p:tag name="ARTICULATE_SLIDE_PAUSE" val="0"/>
  <p:tag name="ARTICULATE_NAV_LEVEL" val="2"/>
  <p:tag name="ARTICULATE_PLAYLIST_ID" val="-1"/>
  <p:tag name="ARTICULATE_LOCK_SLIDE" val="0"/>
  <p:tag name="ARTICULATE_SLIDE_NAV" val="103"/>
</p:tagLst>
</file>

<file path=ppt/tags/tag159.xml><?xml version="1.0" encoding="utf-8"?>
<p:tagLst xmlns:a="http://schemas.openxmlformats.org/drawingml/2006/main" xmlns:r="http://schemas.openxmlformats.org/officeDocument/2006/relationships" xmlns:p="http://schemas.openxmlformats.org/presentationml/2006/main">
  <p:tag name="ARTICULATE_TITLE_TAG" val="&lt;font size=&quot;+5&quot;&gt;帶狀疱疹疫苗 (Zostavax)&#10;"/>
  <p:tag name="ARTICULATE_SLIDE_GUID" val="3d58692c-21a8-4d1d-b203-da4f6ebe60af"/>
  <p:tag name="ARTICULATE_SLIDE_PAUSE" val="0"/>
  <p:tag name="ARTICULATE_NAV_LEVEL" val="2"/>
  <p:tag name="ARTICULATE_PLAYLIST_ID" val="-1"/>
  <p:tag name="ARTICULATE_LOCK_SLIDE" val="0"/>
  <p:tag name="ARTICULATE_SLIDE_NAV" val="104"/>
</p:tagLst>
</file>

<file path=ppt/tags/tag160.xml><?xml version="1.0" encoding="utf-8"?>
<p:tagLst xmlns:a="http://schemas.openxmlformats.org/drawingml/2006/main" xmlns:r="http://schemas.openxmlformats.org/officeDocument/2006/relationships" xmlns:p="http://schemas.openxmlformats.org/presentationml/2006/main">
  <p:tag name="ARTICULATE_SLIDE_GUID" val="c60d6f28-e425-493b-a133-348f1ae72f25"/>
  <p:tag name="ARTICULATE_TITLE_TAG" val="&lt;font size=&quot;+5&quot;&gt;川崎病 Kawasaki disease"/>
  <p:tag name="ARTICULATE_SLIDE_PAUSE" val="0"/>
  <p:tag name="ARTICULATE_NAV_LEVEL" val="1"/>
  <p:tag name="ARTICULATE_PLAYLIST_ID" val="-1"/>
  <p:tag name="ARTICULATE_LOCK_SLIDE" val="0"/>
  <p:tag name="ARTICULATE_SLIDE_NAV" val="105"/>
</p:tagLst>
</file>

<file path=ppt/tags/tag161.xml><?xml version="1.0" encoding="utf-8"?>
<p:tagLst xmlns:a="http://schemas.openxmlformats.org/drawingml/2006/main" xmlns:r="http://schemas.openxmlformats.org/officeDocument/2006/relationships" xmlns:p="http://schemas.openxmlformats.org/presentationml/2006/main">
  <p:tag name="ARTICULATE_TITLE_TAG" val="&lt;font size=&quot;+5&quot;&gt;川崎病Kawasaki disease"/>
  <p:tag name="ARTICULATE_SLIDE_GUID" val="32886a39-3b7d-45ae-8e06-8819f84bae58"/>
  <p:tag name="ARTICULATE_SLIDE_PAUSE" val="0"/>
  <p:tag name="ARTICULATE_NAV_LEVEL" val="2"/>
  <p:tag name="ARTICULATE_HIDE_SLIDE" val="1"/>
  <p:tag name="ARTICULATE_PLAYLIST_ID" val="-1"/>
  <p:tag name="ARTICULATE_LOCK_SLIDE" val="0"/>
  <p:tag name="ARTICULATE_SLIDE_NAV" val="106"/>
</p:tagLst>
</file>

<file path=ppt/tags/tag16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6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64.xml><?xml version="1.0" encoding="utf-8"?>
<p:tagLst xmlns:a="http://schemas.openxmlformats.org/drawingml/2006/main" xmlns:r="http://schemas.openxmlformats.org/officeDocument/2006/relationships" xmlns:p="http://schemas.openxmlformats.org/presentationml/2006/main">
  <p:tag name="ARTICULATE_TITLE_TAG" val="&lt;font size=&quot;+5&quot;&gt;川崎病 Kawasaki disease"/>
  <p:tag name="ARTICULATE_SLIDE_GUID" val="959c4baf-a41a-4681-91b7-a124fce3ee49"/>
  <p:tag name="ARTICULATE_SLIDE_PAUSE" val="0"/>
  <p:tag name="ARTICULATE_NAV_LEVEL" val="2"/>
  <p:tag name="ARTICULATE_HIDE_SLIDE" val="1"/>
  <p:tag name="ARTICULATE_PLAYLIST_ID" val="-1"/>
  <p:tag name="ARTICULATE_LOCK_SLIDE" val="0"/>
  <p:tag name="ARTICULATE_SLIDE_NAV" val="107"/>
</p:tagLst>
</file>

<file path=ppt/tags/tag16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6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67.xml><?xml version="1.0" encoding="utf-8"?>
<p:tagLst xmlns:a="http://schemas.openxmlformats.org/drawingml/2006/main" xmlns:r="http://schemas.openxmlformats.org/officeDocument/2006/relationships" xmlns:p="http://schemas.openxmlformats.org/presentationml/2006/main">
  <p:tag name="ARTICULATE_TITLE_TAG" val="&lt;font size=&quot;+5&quot;&gt;川崎病 Kawasaki disease"/>
  <p:tag name="ARTICULATE_SLIDE_GUID" val="a1641bc5-3c1a-4be5-af65-b56718d3efb1"/>
  <p:tag name="ARTICULATE_SLIDE_PAUSE" val="0"/>
  <p:tag name="ARTICULATE_NAV_LEVEL" val="2"/>
  <p:tag name="ARTICULATE_HIDE_SLIDE" val="1"/>
  <p:tag name="ARTICULATE_PLAYLIST_ID" val="-1"/>
  <p:tag name="ARTICULATE_LOCK_SLIDE" val="0"/>
  <p:tag name="ARTICULATE_SLIDE_NAV" val="108"/>
</p:tagLst>
</file>

<file path=ppt/tags/tag168.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Z8GlLHYw.files\slide0001_image001.jpg"/>
</p:tagLst>
</file>

<file path=ppt/tags/tag16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qzAHgCgX.files\slide0001_image001.jpg"/>
</p:tagLst>
</file>

<file path=ppt/tags/tag170.xml><?xml version="1.0" encoding="utf-8"?>
<p:tagLst xmlns:a="http://schemas.openxmlformats.org/drawingml/2006/main" xmlns:r="http://schemas.openxmlformats.org/officeDocument/2006/relationships" xmlns:p="http://schemas.openxmlformats.org/presentationml/2006/main">
  <p:tag name="ARTICULATE_TITLE_TAG" val="&lt;font size=&quot;+5&quot;&gt;川崎病 Kawasaki disease"/>
  <p:tag name="ARTICULATE_SLIDE_GUID" val="dceb0066-bada-4a47-a7cd-f56351ab60d2"/>
  <p:tag name="ARTICULATE_SLIDE_PAUSE" val="0"/>
  <p:tag name="ARTICULATE_NAV_LEVEL" val="2"/>
  <p:tag name="ARTICULATE_HIDE_SLIDE" val="1"/>
  <p:tag name="ARTICULATE_PLAYLIST_ID" val="-1"/>
  <p:tag name="ARTICULATE_LOCK_SLIDE" val="0"/>
  <p:tag name="ARTICULATE_SLIDE_NAV" val="109"/>
</p:tagLst>
</file>

<file path=ppt/tags/tag17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mR3usEcW.files\slide0001_image001.jpg"/>
</p:tagLst>
</file>

<file path=ppt/tags/tag172.xml><?xml version="1.0" encoding="utf-8"?>
<p:tagLst xmlns:a="http://schemas.openxmlformats.org/drawingml/2006/main" xmlns:r="http://schemas.openxmlformats.org/officeDocument/2006/relationships" xmlns:p="http://schemas.openxmlformats.org/presentationml/2006/main">
  <p:tag name="ARTICULATE_TITLE_TAG" val="&lt;font size=&quot;+5&quot;&gt;川崎病 Kawasaki disease"/>
  <p:tag name="ARTICULATE_SLIDE_GUID" val="78e432dc-c127-4ad6-82e0-c918c9406fc3"/>
  <p:tag name="ARTICULATE_SLIDE_PAUSE" val="0"/>
  <p:tag name="ARTICULATE_NAV_LEVEL" val="2"/>
  <p:tag name="ARTICULATE_HIDE_SLIDE" val="1"/>
  <p:tag name="ARTICULATE_PLAYLIST_ID" val="-1"/>
  <p:tag name="ARTICULATE_LOCK_SLIDE" val="0"/>
  <p:tag name="ARTICULATE_SLIDE_NAV" val="110"/>
</p:tagLst>
</file>

<file path=ppt/tags/tag17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7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75.xml><?xml version="1.0" encoding="utf-8"?>
<p:tagLst xmlns:a="http://schemas.openxmlformats.org/drawingml/2006/main" xmlns:r="http://schemas.openxmlformats.org/officeDocument/2006/relationships" xmlns:p="http://schemas.openxmlformats.org/presentationml/2006/main">
  <p:tag name="ARTICULATE_TITLE_TAG" val="&lt;font size=&quot;+5&quot;&gt;川崎病 Kawasaki disease"/>
  <p:tag name="ARTICULATE_SLIDE_GUID" val="6681e106-3091-4fcb-bebd-378897ff4bb7"/>
  <p:tag name="ARTICULATE_SLIDE_PAUSE" val="0"/>
  <p:tag name="ARTICULATE_NAV_LEVEL" val="2"/>
  <p:tag name="ARTICULATE_HIDE_SLIDE" val="1"/>
  <p:tag name="ARTICULATE_PLAYLIST_ID" val="-1"/>
  <p:tag name="ARTICULATE_LOCK_SLIDE" val="0"/>
  <p:tag name="ARTICULATE_SLIDE_NAV" val="111"/>
</p:tagLst>
</file>

<file path=ppt/tags/tag17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7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PK6e0mAJ.files\slide0001_image001.jpg"/>
</p:tagLst>
</file>

<file path=ppt/tags/tag178.xml><?xml version="1.0" encoding="utf-8"?>
<p:tagLst xmlns:a="http://schemas.openxmlformats.org/drawingml/2006/main" xmlns:r="http://schemas.openxmlformats.org/officeDocument/2006/relationships" xmlns:p="http://schemas.openxmlformats.org/presentationml/2006/main">
  <p:tag name="ARTICULATE_SLIDE_GUID" val="26133a70-74a7-4de1-b81d-98a7cfde7ef9"/>
  <p:tag name="ARTICULATE_TITLE_TAG" val="&lt;font size=&quot;+5&quot;&gt;川崎病 治療"/>
  <p:tag name="ARTICULATE_SLIDE_PAUSE" val="0"/>
  <p:tag name="ARTICULATE_NAV_LEVEL" val="2"/>
  <p:tag name="ARTICULATE_HIDE_SLIDE" val="0"/>
  <p:tag name="ARTICULATE_PLAYLIST_ID" val="-1"/>
  <p:tag name="ARTICULATE_LOCK_SLIDE" val="0"/>
  <p:tag name="ARTICULATE_SLIDE_NAV" val="112"/>
</p:tagLst>
</file>

<file path=ppt/tags/tag179.xml><?xml version="1.0" encoding="utf-8"?>
<p:tagLst xmlns:a="http://schemas.openxmlformats.org/drawingml/2006/main" xmlns:r="http://schemas.openxmlformats.org/officeDocument/2006/relationships" xmlns:p="http://schemas.openxmlformats.org/presentationml/2006/main">
  <p:tag name="ARTICULATE_TITLE_TAG" val="&lt;font size=&quot;+5&quot;&gt;猩紅熱 Scarlet fever"/>
  <p:tag name="ARTICULATE_SLIDE_GUID" val="beace2ff-d2a0-4209-bbb5-fda86f6d8ee9"/>
  <p:tag name="ARTICULATE_SLIDE_PAUSE" val="0"/>
  <p:tag name="ARTICULATE_NAV_LEVEL" val="1"/>
  <p:tag name="ARTICULATE_PLAYLIST_ID" val="-1"/>
  <p:tag name="ARTICULATE_LOCK_SLIDE" val="0"/>
  <p:tag name="ARTICULATE_SLIDE_NAV" val="113"/>
</p:tagLst>
</file>

<file path=ppt/tags/tag180.xml><?xml version="1.0" encoding="utf-8"?>
<p:tagLst xmlns:a="http://schemas.openxmlformats.org/drawingml/2006/main" xmlns:r="http://schemas.openxmlformats.org/officeDocument/2006/relationships" xmlns:p="http://schemas.openxmlformats.org/presentationml/2006/main">
  <p:tag name="ARTICULATE_SLIDE_GUID" val="d90d3fbe-2fe0-4778-b5c5-7bf37ffbdc80"/>
  <p:tag name="ARTICULATE_TITLE_TAG" val="&lt;font size=&quot;+5&quot;&gt;草莓舌"/>
  <p:tag name="ARTICULATE_SLIDE_PAUSE" val="0"/>
  <p:tag name="ARTICULATE_NAV_LEVEL" val="2"/>
  <p:tag name="ARTICULATE_HIDE_SLIDE" val="0"/>
  <p:tag name="ARTICULATE_PLAYLIST_ID" val="-1"/>
  <p:tag name="ARTICULATE_LOCK_SLIDE" val="0"/>
  <p:tag name="ARTICULATE_SLIDE_NAV" val="114"/>
</p:tagLst>
</file>

<file path=ppt/tags/tag18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8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8ig5hFa0.files\slide0001_image001.jpg"/>
</p:tagLst>
</file>

<file path=ppt/tags/tag183.xml><?xml version="1.0" encoding="utf-8"?>
<p:tagLst xmlns:a="http://schemas.openxmlformats.org/drawingml/2006/main" xmlns:r="http://schemas.openxmlformats.org/officeDocument/2006/relationships" xmlns:p="http://schemas.openxmlformats.org/presentationml/2006/main">
  <p:tag name="ARTICULATE_SLIDE_GUID" val="2e6d5763-2147-4845-bd2e-e9a50b7eb3cf"/>
  <p:tag name="ARTICULATE_TITLE_TAG" val="&lt;font size=&quot;+5&quot;&gt;手掌紅腫，手指脫皮"/>
  <p:tag name="ARTICULATE_SLIDE_PAUSE" val="0"/>
  <p:tag name="ARTICULATE_NAV_LEVEL" val="2"/>
  <p:tag name="ARTICULATE_HIDE_SLIDE" val="0"/>
  <p:tag name="ARTICULATE_PLAYLIST_ID" val="-1"/>
  <p:tag name="ARTICULATE_LOCK_SLIDE" val="0"/>
  <p:tag name="ARTICULATE_SLIDE_NAV" val="115"/>
</p:tagLst>
</file>

<file path=ppt/tags/tag18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8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86.xml><?xml version="1.0" encoding="utf-8"?>
<p:tagLst xmlns:a="http://schemas.openxmlformats.org/drawingml/2006/main" xmlns:r="http://schemas.openxmlformats.org/officeDocument/2006/relationships" xmlns:p="http://schemas.openxmlformats.org/presentationml/2006/main">
  <p:tag name="ARTICULATE_SLIDE_GUID" val="16414987-2781-49d7-951a-7b4e20ec3f2c"/>
  <p:tag name="ARTICULATE_TITLE_TAG" val="&lt;font size=&quot;+5&quot;&gt;皮膚泛紅 (erythrodermia)"/>
  <p:tag name="ARTICULATE_SLIDE_PAUSE" val="0"/>
  <p:tag name="ARTICULATE_NAV_LEVEL" val="2"/>
  <p:tag name="ARTICULATE_HIDE_SLIDE" val="0"/>
  <p:tag name="ARTICULATE_PLAYLIST_ID" val="-1"/>
  <p:tag name="ARTICULATE_LOCK_SLIDE" val="0"/>
  <p:tag name="ARTICULATE_SLIDE_NAV" val="116"/>
</p:tagLst>
</file>

<file path=ppt/tags/tag18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0eoPyA5J.files\slide0001_image001.jpg"/>
</p:tagLst>
</file>

<file path=ppt/tags/tag188.xml><?xml version="1.0" encoding="utf-8"?>
<p:tagLst xmlns:a="http://schemas.openxmlformats.org/drawingml/2006/main" xmlns:r="http://schemas.openxmlformats.org/officeDocument/2006/relationships" xmlns:p="http://schemas.openxmlformats.org/presentationml/2006/main">
  <p:tag name="ARTICULATE_SLIDE_GUID" val="18053fd3-5bf6-4f29-9b41-5d1b622cd2f0"/>
  <p:tag name="ARTICULATE_TITLE_TAG" val="&lt;font size=&quot;+5&quot;&gt;粟粒狀痱子 (miliary sudamina)"/>
  <p:tag name="ARTICULATE_SLIDE_PAUSE" val="0"/>
  <p:tag name="ARTICULATE_NAV_LEVEL" val="2"/>
  <p:tag name="ARTICULATE_HIDE_SLIDE" val="0"/>
  <p:tag name="ARTICULATE_PLAYLIST_ID" val="-1"/>
  <p:tag name="ARTICULATE_LOCK_SLIDE" val="0"/>
  <p:tag name="ARTICULATE_SLIDE_NAV" val="117"/>
</p:tagLst>
</file>

<file path=ppt/tags/tag18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c3iJXg24.files\slide0001_image001.jpg"/>
</p:tagLst>
</file>

<file path=ppt/tags/tag190.xml><?xml version="1.0" encoding="utf-8"?>
<p:tagLst xmlns:a="http://schemas.openxmlformats.org/drawingml/2006/main" xmlns:r="http://schemas.openxmlformats.org/officeDocument/2006/relationships" xmlns:p="http://schemas.openxmlformats.org/presentationml/2006/main">
  <p:tag name="ARTICULATE_SLIDE_GUID" val="883d0310-dc07-4217-933f-a790e624742a"/>
  <p:tag name="ARTICULATE_TITLE_TAG" val="&lt;font size=&quot;+5&quot;&gt;巴氏線 (Pastia‘s lines)"/>
  <p:tag name="ARTICULATE_SLIDE_PAUSE" val="0"/>
  <p:tag name="ARTICULATE_NAV_LEVEL" val="2"/>
  <p:tag name="ARTICULATE_HIDE_SLIDE" val="0"/>
  <p:tag name="ARTICULATE_PLAYLIST_ID" val="-1"/>
  <p:tag name="ARTICULATE_LOCK_SLIDE" val="0"/>
  <p:tag name="ARTICULATE_SLIDE_NAV" val="118"/>
</p:tagLst>
</file>

<file path=ppt/tags/tag19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OwRzsU4c.files\slide0001_image001.jpg"/>
</p:tagLst>
</file>

<file path=ppt/tags/tag192.xml><?xml version="1.0" encoding="utf-8"?>
<p:tagLst xmlns:a="http://schemas.openxmlformats.org/drawingml/2006/main" xmlns:r="http://schemas.openxmlformats.org/officeDocument/2006/relationships" xmlns:p="http://schemas.openxmlformats.org/presentationml/2006/main">
  <p:tag name="ARTICULATE_TITLE_TAG" val="&lt;font size=&quot;+5&quot;&gt;猩紅熱、川崎病與麻疹的鑑別診斷"/>
  <p:tag name="ARTICULATE_SLIDE_GUID" val="34714e6f-3c91-453e-8f08-87f9cacf539c"/>
  <p:tag name="ARTICULATE_NAV_LEVEL" val="1"/>
  <p:tag name="ARTICULATE_HIDE_SLIDE" val="0"/>
  <p:tag name="ARTICULATE_PLAYLIST_ID" val="-1"/>
  <p:tag name="ARTICULATE_LOCK_SLIDE" val="0"/>
  <p:tag name="ARTICULATE_SLIDE_NAV" val="119"/>
  <p:tag name="ARTICULATE_SLIDE_PAUSE" val="0"/>
</p:tagLst>
</file>

<file path=ppt/tags/tag193.xml><?xml version="1.0" encoding="utf-8"?>
<p:tagLst xmlns:a="http://schemas.openxmlformats.org/drawingml/2006/main" xmlns:r="http://schemas.openxmlformats.org/officeDocument/2006/relationships" xmlns:p="http://schemas.openxmlformats.org/presentationml/2006/main">
  <p:tag name="ARTICULATE_TITLE_TAG" val="&lt;font size=&quot;+5&quot;&gt;Infectious mononucleosis"/>
  <p:tag name="ARTICULATE_SLIDE_GUID" val="2b324b17-cebc-4c04-a1e5-fac667879ed4"/>
  <p:tag name="ARTICULATE_SLIDE_PAUSE" val="0"/>
  <p:tag name="ARTICULATE_NAV_LEVEL" val="1"/>
  <p:tag name="ARTICULATE_PLAYLIST_ID" val="-1"/>
  <p:tag name="ARTICULATE_LOCK_SLIDE" val="0"/>
  <p:tag name="ARTICULATE_SLIDE_NAV" val="120"/>
</p:tagLst>
</file>

<file path=ppt/tags/tag19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N9zO1V9R.files\slide0001_image001.jpg"/>
</p:tagLst>
</file>

<file path=ppt/tags/tag195.xml><?xml version="1.0" encoding="utf-8"?>
<p:tagLst xmlns:a="http://schemas.openxmlformats.org/drawingml/2006/main" xmlns:r="http://schemas.openxmlformats.org/officeDocument/2006/relationships" xmlns:p="http://schemas.openxmlformats.org/presentationml/2006/main">
  <p:tag name="ARTICULATE_TITLE_TAG" val="&lt;font size=&quot;+5&quot;&gt;腺病毒 Adenovirus"/>
  <p:tag name="ARTICULATE_SLIDE_GUID" val="f37b52f0-dca5-4d8a-b08a-3ea214017d5a"/>
  <p:tag name="ARTICULATE_SLIDE_PAUSE" val="0"/>
  <p:tag name="ARTICULATE_NAV_LEVEL" val="1"/>
  <p:tag name="ARTICULATE_PLAYLIST_ID" val="-1"/>
  <p:tag name="ARTICULATE_LOCK_SLIDE" val="0"/>
  <p:tag name="ARTICULATE_SLIDE_NAV" val="121"/>
</p:tagLst>
</file>

<file path=ppt/tags/tag19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8A102wWH.files\slide0001_image001.jpg"/>
</p:tagLst>
</file>

<file path=ppt/tags/tag197.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Tcdht3aM.files\slide0001_image001.jpg"/>
</p:tagLst>
</file>

<file path=ppt/tags/tag198.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lQnzBH8W.files\slide0001_image001.jpg"/>
</p:tagLst>
</file>

<file path=ppt/tags/tag199.xml><?xml version="1.0" encoding="utf-8"?>
<p:tagLst xmlns:a="http://schemas.openxmlformats.org/drawingml/2006/main" xmlns:r="http://schemas.openxmlformats.org/officeDocument/2006/relationships" xmlns:p="http://schemas.openxmlformats.org/presentationml/2006/main">
  <p:tag name="ARTICULATE_TITLE_TAG" val="&lt;font size=&quot;+5&quot;&gt;腺病毒感染合併皮疹"/>
  <p:tag name="ARTICULATE_SLIDE_GUID" val="6f5ff3d6-4cd3-402e-af8c-5cf1e438519a"/>
  <p:tag name="ARTICULATE_SLIDE_PAUSE" val="0"/>
  <p:tag name="ARTICULATE_NAV_LEVEL" val="2"/>
  <p:tag name="ARTICULATE_PLAYLIST_ID" val="-1"/>
  <p:tag name="ARTICULATE_LOCK_SLIDE" val="0"/>
  <p:tag name="ARTICULATE_SLIDE_NAV" val="122"/>
</p:tagLst>
</file>

<file path=ppt/tags/tag200.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Ef560MF8.files\slide0001_image001.jpg"/>
</p:tagLst>
</file>

<file path=ppt/tags/tag201.xml><?xml version="1.0" encoding="utf-8"?>
<p:tagLst xmlns:a="http://schemas.openxmlformats.org/drawingml/2006/main" xmlns:r="http://schemas.openxmlformats.org/officeDocument/2006/relationships" xmlns:p="http://schemas.openxmlformats.org/presentationml/2006/main">
  <p:tag name="ARTICULATE_TITLE_TAG" val="&lt;font size=&quot;+5&quot;&gt;黴漿菌肺炎併發皮疹"/>
  <p:tag name="ARTICULATE_SLIDE_GUID" val="d6c9a213-9332-41e6-85d7-100510b67079"/>
  <p:tag name="ARTICULATE_SLIDE_PAUSE" val="0"/>
  <p:tag name="ARTICULATE_NAV_LEVEL" val="1"/>
  <p:tag name="ARTICULATE_PLAYLIST_ID" val="-1"/>
  <p:tag name="ARTICULATE_LOCK_SLIDE" val="0"/>
  <p:tag name="ARTICULATE_SLIDE_NAV" val="123"/>
</p:tagLst>
</file>

<file path=ppt/tags/tag20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03.xml><?xml version="1.0" encoding="utf-8"?>
<p:tagLst xmlns:a="http://schemas.openxmlformats.org/drawingml/2006/main" xmlns:r="http://schemas.openxmlformats.org/officeDocument/2006/relationships" xmlns:p="http://schemas.openxmlformats.org/presentationml/2006/main">
  <p:tag name="ARTICULATE_SLIDE_GUID" val="404c347e-e491-4968-9098-286fdcf8c8a0"/>
  <p:tag name="ARTICULATE_SLIDE_PAUSE" val="0"/>
  <p:tag name="ARTICULATE_NAV_LEVEL" val="1"/>
  <p:tag name="ARTICULATE_HIDE_SLIDE" val="1"/>
  <p:tag name="ARTICULATE_PLAYLIST_ID" val="-1"/>
  <p:tag name="ARTICULATE_LOCK_SLIDE" val="0"/>
  <p:tag name="ARTICULATE_SLIDE_NAV" val="124"/>
</p:tagLst>
</file>

<file path=ppt/tags/tag20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ZEdjFGgR.files\slide0001_image001.jpg"/>
</p:tagLst>
</file>

<file path=ppt/tags/tag205.xml><?xml version="1.0" encoding="utf-8"?>
<p:tagLst xmlns:a="http://schemas.openxmlformats.org/drawingml/2006/main" xmlns:r="http://schemas.openxmlformats.org/officeDocument/2006/relationships" xmlns:p="http://schemas.openxmlformats.org/presentationml/2006/main">
  <p:tag name="ARTICULATE_SLIDE_GUID" val="e7a3498d-ccfb-46be-ba9c-6a9f4373e87b"/>
  <p:tag name="ARTICULATE_SLIDE_PAUSE" val="0"/>
  <p:tag name="ARTICULATE_NAV_LEVEL" val="1"/>
  <p:tag name="ARTICULATE_HIDE_SLIDE" val="1"/>
  <p:tag name="ARTICULATE_PLAYLIST_ID" val="-1"/>
  <p:tag name="ARTICULATE_LOCK_SLIDE" val="0"/>
  <p:tag name="ARTICULATE_SLIDE_NAV" val="125"/>
</p:tagLst>
</file>

<file path=ppt/tags/tag20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PKb4TnNL.files\slide0001_image001.jpg"/>
</p:tagLst>
</file>

<file path=ppt/tags/tag207.xml><?xml version="1.0" encoding="utf-8"?>
<p:tagLst xmlns:a="http://schemas.openxmlformats.org/drawingml/2006/main" xmlns:r="http://schemas.openxmlformats.org/officeDocument/2006/relationships" xmlns:p="http://schemas.openxmlformats.org/presentationml/2006/main">
  <p:tag name="ARTICULATE_TITLE_TAG" val="&lt;font size=&quot;+5&quot;&gt;類過敏性紫斑Anaphylactoid purpura"/>
  <p:tag name="ARTICULATE_SLIDE_GUID" val="e2283327-8bee-4617-826d-5efb4f411ff8"/>
  <p:tag name="ARTICULATE_SLIDE_PAUSE" val="0"/>
  <p:tag name="ARTICULATE_NAV_LEVEL" val="1"/>
  <p:tag name="ARTICULATE_PLAYLIST_ID" val="-1"/>
  <p:tag name="ARTICULATE_LOCK_SLIDE" val="0"/>
  <p:tag name="ARTICULATE_SLIDE_NAV" val="126"/>
</p:tagLst>
</file>

<file path=ppt/tags/tag20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09.xml><?xml version="1.0" encoding="utf-8"?>
<p:tagLst xmlns:a="http://schemas.openxmlformats.org/drawingml/2006/main" xmlns:r="http://schemas.openxmlformats.org/officeDocument/2006/relationships" xmlns:p="http://schemas.openxmlformats.org/presentationml/2006/main">
  <p:tag name="ARTICULATE_SLIDE_GUID" val="2996eccc-d50e-468a-87c4-afffecac89b4"/>
  <p:tag name="ARTICULATE_SLIDE_PAUSE" val="0"/>
  <p:tag name="ARTICULATE_NAV_LEVEL" val="1"/>
  <p:tag name="ARTICULATE_HIDE_SLIDE" val="1"/>
  <p:tag name="ARTICULATE_PLAYLIST_ID" val="-1"/>
  <p:tag name="ARTICULATE_LOCK_SLIDE" val="0"/>
  <p:tag name="ARTICULATE_SLIDE_NAV" val="127"/>
</p:tagLst>
</file>

<file path=ppt/tags/tag210.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9VoCpQPY.files\slide0001_image001.jpg"/>
</p:tagLst>
</file>

<file path=ppt/tags/tag211.xml><?xml version="1.0" encoding="utf-8"?>
<p:tagLst xmlns:a="http://schemas.openxmlformats.org/drawingml/2006/main" xmlns:r="http://schemas.openxmlformats.org/officeDocument/2006/relationships" xmlns:p="http://schemas.openxmlformats.org/presentationml/2006/main">
  <p:tag name="ARTICULATE_TITLE_TAG" val="&lt;font size=&quot;+5&quot;&gt;Baktar過敏"/>
  <p:tag name="ARTICULATE_SLIDE_GUID" val="5ccb83c0-1165-4b6f-9318-4488cadc40b5"/>
  <p:tag name="ARTICULATE_SLIDE_PAUSE" val="0"/>
  <p:tag name="ARTICULATE_NAV_LEVEL" val="1"/>
  <p:tag name="ARTICULATE_PLAYLIST_ID" val="-1"/>
  <p:tag name="ARTICULATE_LOCK_SLIDE" val="0"/>
  <p:tag name="ARTICULATE_SLIDE_NAV" val="128"/>
</p:tagLst>
</file>

<file path=ppt/tags/tag21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13.xml><?xml version="1.0" encoding="utf-8"?>
<p:tagLst xmlns:a="http://schemas.openxmlformats.org/drawingml/2006/main" xmlns:r="http://schemas.openxmlformats.org/officeDocument/2006/relationships" xmlns:p="http://schemas.openxmlformats.org/presentationml/2006/main">
  <p:tag name="ARTICULATE_TITLE_TAG" val="&lt;font size=&quot;+5&quot;&gt;Augmentin過敏"/>
  <p:tag name="ARTICULATE_SLIDE_GUID" val="e122ed0b-dda7-4af8-af0e-29a5ccb82932"/>
  <p:tag name="ARTICULATE_SLIDE_PAUSE" val="0"/>
  <p:tag name="ARTICULATE_NAV_LEVEL" val="1"/>
  <p:tag name="ARTICULATE_PLAYLIST_ID" val="-1"/>
  <p:tag name="ARTICULATE_LOCK_SLIDE" val="0"/>
  <p:tag name="ARTICULATE_SLIDE_NAV" val="129"/>
</p:tagLst>
</file>

<file path=ppt/tags/tag21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G1hCmgFC.files\slide0001_image001.jpg"/>
</p:tagLst>
</file>

<file path=ppt/tags/tag215.xml><?xml version="1.0" encoding="utf-8"?>
<p:tagLst xmlns:a="http://schemas.openxmlformats.org/drawingml/2006/main" xmlns:r="http://schemas.openxmlformats.org/officeDocument/2006/relationships" xmlns:p="http://schemas.openxmlformats.org/presentationml/2006/main">
  <p:tag name="ARTICULATE_TITLE_TAG" val="&lt;font size=&quot;+5&quot;&gt;Levofloxacin過敏"/>
  <p:tag name="ARTICULATE_SLIDE_GUID" val="23e7609a-9ff8-46cb-a4b7-5b8577ebb095"/>
  <p:tag name="ARTICULATE_SLIDE_PAUSE" val="0"/>
  <p:tag name="ARTICULATE_NAV_LEVEL" val="1"/>
  <p:tag name="ARTICULATE_PLAYLIST_ID" val="-1"/>
  <p:tag name="ARTICULATE_LOCK_SLIDE" val="0"/>
  <p:tag name="ARTICULATE_SLIDE_NAV" val="130"/>
</p:tagLst>
</file>

<file path=ppt/tags/tag21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2NcVa6Xi.files\slide0001_image001.jpg"/>
</p:tagLst>
</file>

<file path=ppt/tags/tag217.xml><?xml version="1.0" encoding="utf-8"?>
<p:tagLst xmlns:a="http://schemas.openxmlformats.org/drawingml/2006/main" xmlns:r="http://schemas.openxmlformats.org/officeDocument/2006/relationships" xmlns:p="http://schemas.openxmlformats.org/presentationml/2006/main">
  <p:tag name="ARTICULATE_SLIDE_GUID" val="a8d83285-084f-4d9c-8809-325e7341c95a"/>
  <p:tag name="ARTICULATE_TITLE_TAG" val="&lt;font size=&quot;+5&quot;&gt;Carbamazepine過敏"/>
  <p:tag name="ARTICULATE_SLIDE_PAUSE" val="0"/>
  <p:tag name="ARTICULATE_NAV_LEVEL" val="1"/>
  <p:tag name="ARTICULATE_PLAYLIST_ID" val="-1"/>
  <p:tag name="ARTICULATE_LOCK_SLIDE" val="0"/>
  <p:tag name="ARTICULATE_SLIDE_NAV" val="131"/>
</p:tagLst>
</file>

<file path=ppt/tags/tag218.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TI7A9mMg.files\slide0001_image001.jpg"/>
</p:tagLst>
</file>

<file path=ppt/tags/tag219.xml><?xml version="1.0" encoding="utf-8"?>
<p:tagLst xmlns:a="http://schemas.openxmlformats.org/drawingml/2006/main" xmlns:r="http://schemas.openxmlformats.org/officeDocument/2006/relationships" xmlns:p="http://schemas.openxmlformats.org/presentationml/2006/main">
  <p:tag name="ARTICULATE_TITLE_TAG" val="&lt;font size=&quot;+5&quot;&gt;感染症之傳染途徑"/>
  <p:tag name="ARTICULATE_SLIDE_GUID" val="b6a8e976-218c-433c-962a-1d8331f9c20c"/>
  <p:tag name="ARTICULATE_SLIDE_PAUSE" val="0"/>
  <p:tag name="ARTICULATE_NAV_LEVEL" val="1"/>
  <p:tag name="ARTICULATE_PLAYLIST_ID" val="-1"/>
  <p:tag name="ARTICULATE_LOCK_SLIDE" val="0"/>
  <p:tag name="ARTICULATE_SLIDE_NAV" val="132"/>
</p:tagLst>
</file>

<file path=ppt/tags/tag220.xml><?xml version="1.0" encoding="utf-8"?>
<p:tagLst xmlns:a="http://schemas.openxmlformats.org/drawingml/2006/main" xmlns:r="http://schemas.openxmlformats.org/officeDocument/2006/relationships" xmlns:p="http://schemas.openxmlformats.org/presentationml/2006/main">
  <p:tag name="ARTICULATE_TITLE_TAG" val="感染症之傳染途徑"/>
  <p:tag name="ARTICULATE_SLIDE_GUID" val="5d18c659-6b01-4c2c-a24e-59e525984f60"/>
  <p:tag name="ARTICULATE_SLIDE_PAUSE" val="0"/>
  <p:tag name="ARTICULATE_NAV_LEVEL" val="1"/>
  <p:tag name="ARTICULATE_HIDE_SLIDE" val="1"/>
  <p:tag name="ARTICULATE_PLAYLIST_ID" val="-1"/>
  <p:tag name="ARTICULATE_LOCK_SLIDE" val="0"/>
  <p:tag name="ARTICULATE_SLIDE_NAV" val="133"/>
</p:tagLst>
</file>

<file path=ppt/tags/tag221.xml><?xml version="1.0" encoding="utf-8"?>
<p:tagLst xmlns:a="http://schemas.openxmlformats.org/drawingml/2006/main" xmlns:r="http://schemas.openxmlformats.org/officeDocument/2006/relationships" xmlns:p="http://schemas.openxmlformats.org/presentationml/2006/main">
  <p:tag name="ARTICULATE_PUBLISH_MODE" val="1"/>
</p:tagLst>
</file>

<file path=ppt/tags/tag222.xml><?xml version="1.0" encoding="utf-8"?>
<p:tagLst xmlns:a="http://schemas.openxmlformats.org/drawingml/2006/main" xmlns:r="http://schemas.openxmlformats.org/officeDocument/2006/relationships" xmlns:p="http://schemas.openxmlformats.org/presentationml/2006/main">
  <p:tag name="ARTICULATE_PUBLISH_MODE" val="1"/>
</p:tagLst>
</file>

<file path=ppt/tags/tag223.xml><?xml version="1.0" encoding="utf-8"?>
<p:tagLst xmlns:a="http://schemas.openxmlformats.org/drawingml/2006/main" xmlns:r="http://schemas.openxmlformats.org/officeDocument/2006/relationships" xmlns:p="http://schemas.openxmlformats.org/presentationml/2006/main">
  <p:tag name="ARTICULATE_TITLE_TAG" val="&lt;font size=&quot;+5&quot;&gt;空氣傳染Airborne transmission"/>
  <p:tag name="ARTICULATE_SLIDE_GUID" val="3ac2af6f-acc3-4a55-aa7e-7085bc8902d4"/>
  <p:tag name="ARTICULATE_SLIDE_PAUSE" val="0"/>
  <p:tag name="ARTICULATE_NAV_LEVEL" val="1"/>
  <p:tag name="ARTICULATE_PLAYLIST_ID" val="-1"/>
  <p:tag name="ARTICULATE_LOCK_SLIDE" val="0"/>
  <p:tag name="ARTICULATE_SLIDE_NAV" val="134"/>
</p:tagLst>
</file>

<file path=ppt/tags/tag224.xml><?xml version="1.0" encoding="utf-8"?>
<p:tagLst xmlns:a="http://schemas.openxmlformats.org/drawingml/2006/main" xmlns:r="http://schemas.openxmlformats.org/officeDocument/2006/relationships" xmlns:p="http://schemas.openxmlformats.org/presentationml/2006/main">
  <p:tag name="ARTICULATE_TITLE_TAG" val="&lt;font size=&quot;+5&quot;&gt;麻疹病毒會經由空氣傳染?"/>
  <p:tag name="ARTICULATE_SLIDE_GUID" val="cbf1a3e5-fff5-439e-97e2-57f15f782c0f"/>
  <p:tag name="ARTICULATE_SLIDE_PAUSE" val="0"/>
  <p:tag name="ARTICULATE_NAV_LEVEL" val="1"/>
  <p:tag name="ARTICULATE_PLAYLIST_ID" val="-1"/>
  <p:tag name="ARTICULATE_LOCK_SLIDE" val="0"/>
  <p:tag name="ARTICULATE_SLIDE_NAV" val="135"/>
</p:tagLst>
</file>

<file path=ppt/tags/tag225.xml><?xml version="1.0" encoding="utf-8"?>
<p:tagLst xmlns:a="http://schemas.openxmlformats.org/drawingml/2006/main" xmlns:r="http://schemas.openxmlformats.org/officeDocument/2006/relationships" xmlns:p="http://schemas.openxmlformats.org/presentationml/2006/main">
  <p:tag name="ARTICULATE_TITLE_TAG" val="&lt;font size=&quot;+5&quot;&gt;麻疹病毒會經由空氣傳染?"/>
  <p:tag name="ARTICULATE_SLIDE_GUID" val="6aa5c7ae-06ba-4b7b-9af6-e3277aaf0ab6"/>
  <p:tag name="ARTICULATE_SLIDE_PAUSE" val="0"/>
  <p:tag name="ARTICULATE_NAV_LEVEL" val="1"/>
  <p:tag name="ARTICULATE_HIDE_SLIDE" val="1"/>
  <p:tag name="ARTICULATE_PLAYLIST_ID" val="-1"/>
  <p:tag name="ARTICULATE_LOCK_SLIDE" val="0"/>
  <p:tag name="ARTICULATE_SLIDE_NAV" val="136"/>
</p:tagLst>
</file>

<file path=ppt/tags/tag226.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9bk1Wiv9.files\slide0001_image001.gif"/>
</p:tagLst>
</file>

<file path=ppt/tags/tag227.xml><?xml version="1.0" encoding="utf-8"?>
<p:tagLst xmlns:a="http://schemas.openxmlformats.org/drawingml/2006/main" xmlns:r="http://schemas.openxmlformats.org/officeDocument/2006/relationships" xmlns:p="http://schemas.openxmlformats.org/presentationml/2006/main">
  <p:tag name="ARTICULATE_SLIDE_GUID" val="5bac7294-9ebb-4356-8703-5395e7261118"/>
  <p:tag name="ARTICULATE_TITLE_TAG" val="&lt;font size=&quot;+5&quot;&gt;水痘病毒會經由空氣傳染?"/>
  <p:tag name="ARTICULATE_SLIDE_PAUSE" val="0"/>
  <p:tag name="ARTICULATE_NAV_LEVEL" val="1"/>
  <p:tag name="ARTICULATE_PLAYLIST_ID" val="-1"/>
  <p:tag name="ARTICULATE_LOCK_SLIDE" val="0"/>
  <p:tag name="ARTICULATE_SLIDE_NAV" val="137"/>
</p:tagLst>
</file>

<file path=ppt/tags/tag22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29.xml><?xml version="1.0" encoding="utf-8"?>
<p:tagLst xmlns:a="http://schemas.openxmlformats.org/drawingml/2006/main" xmlns:r="http://schemas.openxmlformats.org/officeDocument/2006/relationships" xmlns:p="http://schemas.openxmlformats.org/presentationml/2006/main">
  <p:tag name="ARTICULATE_TITLE_TAG" val="&lt;font size=&quot;+5&quot;&gt;間接接觸受污染器物的重要性"/>
  <p:tag name="ARTICULATE_SLIDE_GUID" val="817ba0cb-53a8-4977-bc5c-39553e455563"/>
  <p:tag name="ARTICULATE_SLIDE_PAUSE" val="0"/>
  <p:tag name="ARTICULATE_NAV_LEVEL" val="1"/>
  <p:tag name="ARTICULATE_PLAYLIST_ID" val="-1"/>
  <p:tag name="ARTICULATE_LOCK_SLIDE" val="0"/>
  <p:tag name="ARTICULATE_SLIDE_NAV" val="138"/>
</p:tagLst>
</file>

<file path=ppt/tags/tag230.xml><?xml version="1.0" encoding="utf-8"?>
<p:tagLst xmlns:a="http://schemas.openxmlformats.org/drawingml/2006/main" xmlns:r="http://schemas.openxmlformats.org/officeDocument/2006/relationships" xmlns:p="http://schemas.openxmlformats.org/presentationml/2006/main">
  <p:tag name="ARTICULATE_TITLE_TAG" val="&lt;font size=&quot;+5&quot;&gt;病毒可在環境存活的時間"/>
  <p:tag name="ARTICULATE_SLIDE_GUID" val="b826c957-1961-4575-bc85-81c1387deec7"/>
  <p:tag name="ARTICULATE_SLIDE_PAUSE" val="0"/>
  <p:tag name="ARTICULATE_NAV_LEVEL" val="1"/>
  <p:tag name="ARTICULATE_PLAYLIST_ID" val="-1"/>
  <p:tag name="ARTICULATE_LOCK_SLIDE" val="0"/>
  <p:tag name="ARTICULATE_SLIDE_NAV" val="139"/>
</p:tagLst>
</file>

<file path=ppt/tags/tag231.xml><?xml version="1.0" encoding="utf-8"?>
<p:tagLst xmlns:a="http://schemas.openxmlformats.org/drawingml/2006/main" xmlns:r="http://schemas.openxmlformats.org/officeDocument/2006/relationships" xmlns:p="http://schemas.openxmlformats.org/presentationml/2006/main">
  <p:tag name="ARTICULATE_TITLE_TAG" val="&lt;font size=&quot;+5&quot;&gt;傳染途徑與RSV感染率的相關性"/>
  <p:tag name="ARTICULATE_SLIDE_GUID" val="3e62ae88-2391-4e42-a41b-c508a1c9d540"/>
  <p:tag name="ARTICULATE_SLIDE_PAUSE" val="0"/>
  <p:tag name="ARTICULATE_NAV_LEVEL" val="1"/>
  <p:tag name="ARTICULATE_PLAYLIST_ID" val="-1"/>
  <p:tag name="ARTICULATE_LOCK_SLIDE" val="0"/>
  <p:tag name="ARTICULATE_SLIDE_NAV" val="140"/>
</p:tagLst>
</file>

<file path=ppt/tags/tag23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mcT5AoAQ.files\slide0001_image001.png"/>
</p:tagLst>
</file>

<file path=ppt/tags/tag233.xml><?xml version="1.0" encoding="utf-8"?>
<p:tagLst xmlns:a="http://schemas.openxmlformats.org/drawingml/2006/main" xmlns:r="http://schemas.openxmlformats.org/officeDocument/2006/relationships" xmlns:p="http://schemas.openxmlformats.org/presentationml/2006/main">
  <p:tag name="ARTICULATE_TITLE_TAG" val="&lt;font size=&quot;+5&quot;&gt;Standard precaution"/>
  <p:tag name="ARTICULATE_SLIDE_GUID" val="3e74127e-7590-42b0-bd4b-5e0bd54f966a"/>
  <p:tag name="ARTICULATE_SLIDE_PAUSE" val="0"/>
  <p:tag name="ARTICULATE_NAV_LEVEL" val="1"/>
  <p:tag name="ARTICULATE_PLAYLIST_ID" val="-1"/>
  <p:tag name="ARTICULATE_LOCK_SLIDE" val="0"/>
  <p:tag name="ARTICULATE_SLIDE_NAV" val="141"/>
</p:tagLst>
</file>

<file path=ppt/tags/tag234.xml><?xml version="1.0" encoding="utf-8"?>
<p:tagLst xmlns:a="http://schemas.openxmlformats.org/drawingml/2006/main" xmlns:r="http://schemas.openxmlformats.org/officeDocument/2006/relationships" xmlns:p="http://schemas.openxmlformats.org/presentationml/2006/main">
  <p:tag name="ARTICULATE_TITLE_TAG" val="&lt;font size=&quot;+5&quot;&gt;Contact and droplet precaution"/>
  <p:tag name="ARTICULATE_SLIDE_GUID" val="49cd5ecb-2792-430b-baef-83a55dca4633"/>
  <p:tag name="ARTICULATE_SLIDE_PAUSE" val="0"/>
  <p:tag name="ARTICULATE_NAV_LEVEL" val="1"/>
  <p:tag name="ARTICULATE_PLAYLIST_ID" val="-1"/>
  <p:tag name="ARTICULATE_LOCK_SLIDE" val="0"/>
  <p:tag name="ARTICULATE_SLIDE_NAV" val="142"/>
</p:tagLst>
</file>

<file path=ppt/tags/tag235.xml><?xml version="1.0" encoding="utf-8"?>
<p:tagLst xmlns:a="http://schemas.openxmlformats.org/drawingml/2006/main" xmlns:r="http://schemas.openxmlformats.org/officeDocument/2006/relationships" xmlns:p="http://schemas.openxmlformats.org/presentationml/2006/main">
  <p:tag name="ARTICULATE_TITLE_TAG" val="&lt;font size=&quot;+5&quot;&gt;Airborne precaution"/>
  <p:tag name="ARTICULATE_SLIDE_GUID" val="08157853-e5da-408b-92b3-af5804cfbb06"/>
  <p:tag name="ARTICULATE_SLIDE_PAUSE" val="0"/>
  <p:tag name="ARTICULATE_NAV_LEVEL" val="1"/>
  <p:tag name="ARTICULATE_PLAYLIST_ID" val="-1"/>
  <p:tag name="ARTICULATE_LOCK_SLIDE" val="0"/>
  <p:tag name="ARTICULATE_SLIDE_NAV" val="143"/>
</p:tagLst>
</file>

<file path=ppt/tags/tag236.xml><?xml version="1.0" encoding="utf-8"?>
<p:tagLst xmlns:a="http://schemas.openxmlformats.org/drawingml/2006/main" xmlns:r="http://schemas.openxmlformats.org/officeDocument/2006/relationships" xmlns:p="http://schemas.openxmlformats.org/presentationml/2006/main">
  <p:tag name="ARTICULATE_SLIDE_GUID" val="af50ce83-9d0a-410c-b535-b71351abba78"/>
  <p:tag name="ARTICULATE_TITLE_TAG" val="&lt;font size=&quot;+5&quot;&gt;Virucidal activity of antiseptic agents"/>
  <p:tag name="ARTICULATE_SLIDE_PAUSE" val="0"/>
  <p:tag name="ARTICULATE_NAV_LEVEL" val="1"/>
  <p:tag name="ARTICULATE_PLAYLIST_ID" val="-1"/>
  <p:tag name="ARTICULATE_LOCK_SLIDE" val="0"/>
  <p:tag name="ARTICULATE_SLIDE_NAV" val="144"/>
</p:tagLst>
</file>

<file path=ppt/tags/tag237.xml><?xml version="1.0" encoding="utf-8"?>
<p:tagLst xmlns:a="http://schemas.openxmlformats.org/drawingml/2006/main" xmlns:r="http://schemas.openxmlformats.org/officeDocument/2006/relationships" xmlns:p="http://schemas.openxmlformats.org/presentationml/2006/main">
  <p:tag name="ARTICULATE_SLIDE_GUID" val="4e65c24f-87b4-46e1-b92a-6430b86638b2"/>
  <p:tag name="ARTICULATE_SLIDE_PAUSE" val="0"/>
  <p:tag name="ARTICULATE_NAV_LEVEL" val="1"/>
  <p:tag name="ARTICULATE_HIDE_SLIDE" val="1"/>
  <p:tag name="ARTICULATE_PLAYLIST_ID" val="-1"/>
  <p:tag name="ARTICULATE_LOCK_SLIDE" val="0"/>
  <p:tag name="ARTICULATE_SLIDE_NAV" val="145"/>
</p:tagLst>
</file>

<file path=ppt/tags/tag238.xml><?xml version="1.0" encoding="utf-8"?>
<p:tagLst xmlns:a="http://schemas.openxmlformats.org/drawingml/2006/main" xmlns:r="http://schemas.openxmlformats.org/officeDocument/2006/relationships" xmlns:p="http://schemas.openxmlformats.org/presentationml/2006/main">
  <p:tag name="ARTICULATE_SLIDE_GUID" val="afae7493-2ea3-4134-ad0f-de62dd36edb8"/>
  <p:tag name="ARTICULATE_SLIDE_PAUSE" val="0"/>
  <p:tag name="ARTICULATE_NAV_LEVEL" val="1"/>
  <p:tag name="ARTICULATE_HIDE_SLIDE" val="1"/>
  <p:tag name="ARTICULATE_PLAYLIST_ID" val="-1"/>
  <p:tag name="ARTICULATE_LOCK_SLIDE" val="0"/>
  <p:tag name="ARTICULATE_SLIDE_NAV" val="146"/>
</p:tagLst>
</file>

<file path=ppt/tags/tag23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ZThRU8lO.files\slide0001_image001.jpg"/>
</p:tagLst>
</file>

<file path=ppt/theme/theme1.xml><?xml version="1.0" encoding="utf-8"?>
<a:theme xmlns:a="http://schemas.openxmlformats.org/drawingml/2006/main" name="sars02">
  <a:themeElements>
    <a:clrScheme name="sars02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ars02">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TW" altLang="en-US" sz="2400" b="1" i="0" u="none" strike="noStrike" cap="none" normalizeH="0" baseline="0" smtClean="0">
            <a:ln>
              <a:noFill/>
            </a:ln>
            <a:solidFill>
              <a:schemeClr val="tx1"/>
            </a:solidFill>
            <a:effectLst/>
            <a:latin typeface="Arial Black" panose="020B0A04020102020204" pitchFamily="34" charset="0"/>
            <a:ea typeface="新細明體" panose="02020500000000000000" pitchFamily="18" charset="-12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TW" altLang="en-US" sz="2400" b="1" i="0" u="none" strike="noStrike" cap="none" normalizeH="0" baseline="0" smtClean="0">
            <a:ln>
              <a:noFill/>
            </a:ln>
            <a:solidFill>
              <a:schemeClr val="tx1"/>
            </a:solidFill>
            <a:effectLst/>
            <a:latin typeface="Arial Black" panose="020B0A04020102020204" pitchFamily="34" charset="0"/>
            <a:ea typeface="新細明體" panose="02020500000000000000" pitchFamily="18" charset="-120"/>
          </a:defRPr>
        </a:defPPr>
      </a:lstStyle>
    </a:lnDef>
  </a:objectDefaults>
  <a:extraClrSchemeLst>
    <a:extraClrScheme>
      <a:clrScheme name="sars02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rs02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rs02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rs02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rs02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rs02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rs02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ars02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2167360342</TotalTime>
  <Pages>33</Pages>
  <Words>5659</Words>
  <Application>Microsoft Office PowerPoint</Application>
  <PresentationFormat>如螢幕大小 (4:3)</PresentationFormat>
  <Paragraphs>664</Paragraphs>
  <Slides>146</Slides>
  <Notes>146</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146</vt:i4>
      </vt:variant>
    </vt:vector>
  </HeadingPairs>
  <TitlesOfParts>
    <vt:vector size="148" baseType="lpstr">
      <vt:lpstr>sars02</vt:lpstr>
      <vt:lpstr>PhotoImpact</vt:lpstr>
      <vt:lpstr>常見出疹性疾病之鑑別診斷、治療與醫院感染管制措施</vt:lpstr>
      <vt:lpstr>麻疹  Measles</vt:lpstr>
      <vt:lpstr>麻疹 (Measles) 臨床表現</vt:lpstr>
      <vt:lpstr>柯氏斑點（Koplik spots） 麻疹  Measles</vt:lpstr>
      <vt:lpstr>麻疹  Measles 26歲女性，旅遊日本染病</vt:lpstr>
      <vt:lpstr>麻疹 (Measles) 第二類法定傳染病：24小時內通報，必要時隔離治療</vt:lpstr>
      <vt:lpstr>麻疹 (Measles) 併發症</vt:lpstr>
      <vt:lpstr>麻疹 Measles 治療與預防</vt:lpstr>
      <vt:lpstr>台灣2001-2010年麻疹確定病例 疾病管制署</vt:lpstr>
      <vt:lpstr>麻疹境外移入感染地區 2002-2012, N=55</vt:lpstr>
      <vt:lpstr>全球麻疹消除新目標新策略</vt:lpstr>
      <vt:lpstr>MMR 疫苗</vt:lpstr>
      <vt:lpstr>MMR疫苗引起出疹</vt:lpstr>
      <vt:lpstr>麻疹肆虐 日多所學校停課 2007 日本</vt:lpstr>
      <vt:lpstr>疫苗疑慮與接種率</vt:lpstr>
      <vt:lpstr>接種疫苗與自然感染引起的抗體都會逐漸下降  日本，2006</vt:lpstr>
      <vt:lpstr>接種疫苗引起的抗體逐漸下降   台灣，2007</vt:lpstr>
      <vt:lpstr>麻疹確定病例年齡分布 台灣，2001-2011</vt:lpstr>
      <vt:lpstr>麻疹–2008年11月開始出現群聚感染 4位指標個案傳給21名幼童與6名成人</vt:lpstr>
      <vt:lpstr>麻疹–傳播場所 4位指標個案傳給21名幼童與6名成人</vt:lpstr>
      <vt:lpstr>因應麻疹疫情專家會議 2009.3.4</vt:lpstr>
      <vt:lpstr>德國麻疹  Rubella</vt:lpstr>
      <vt:lpstr>德國麻疹 (Rubella) 臨床表現</vt:lpstr>
      <vt:lpstr>德國麻疹 rubella</vt:lpstr>
      <vt:lpstr>德國麻疹 (Rubella) 第二類法定傳染病：24小時內通報，必要時隔離治療</vt:lpstr>
      <vt:lpstr>德國麻疹 (Rubella) 併發症</vt:lpstr>
      <vt:lpstr>先天性德國麻疹症候群 (Congenital rubella syndrome) 第三類法定傳染病：1週內通報</vt:lpstr>
      <vt:lpstr>德國麻疹與先天性德國麻疹症候群確定病例 台灣，1990-2012</vt:lpstr>
      <vt:lpstr>德國麻疹確定病例年齡 台灣，1990-2012</vt:lpstr>
      <vt:lpstr>德國麻疹感染地區 2007-2011, N=190</vt:lpstr>
      <vt:lpstr>日本德國麻疹疫情嚴重 2013.3.25 疾病管制署新聞稿</vt:lpstr>
      <vt:lpstr>德國麻疹 (Rubella)   治療與預防</vt:lpstr>
      <vt:lpstr>德國麻疹疫苗接種</vt:lpstr>
      <vt:lpstr>旅遊者預防德國麻疹</vt:lpstr>
      <vt:lpstr>流行性腮腺炎  Mumps</vt:lpstr>
      <vt:lpstr>流行性腮腺炎  Mumps 第三類法定傳染病：1週內通報</vt:lpstr>
      <vt:lpstr>流行性腮腺炎 (Mumps) 併發症</vt:lpstr>
      <vt:lpstr>流行性腮腺炎 (Mumps) 鑑別診斷</vt:lpstr>
      <vt:lpstr>流行性腮腺炎台灣近況 2000-2007</vt:lpstr>
      <vt:lpstr>化膿性腮腺炎 Suppurative parotitis</vt:lpstr>
      <vt:lpstr>化膿性腮腺炎 Suppurative parotitis</vt:lpstr>
      <vt:lpstr>登革熱 Dengue fever</vt:lpstr>
      <vt:lpstr>登革熱  Dengue fever 病媒蚊</vt:lpstr>
      <vt:lpstr>登革熱  Dengue fever 孳生源</vt:lpstr>
      <vt:lpstr>登革熱  Dengue fever 病媒蚊分布</vt:lpstr>
      <vt:lpstr>登革熱攻陷北市 男大生染病 蘋果日報，2014.09.20</vt:lpstr>
      <vt:lpstr>登革熱 臨床表現</vt:lpstr>
      <vt:lpstr>登革出血熱與登革休克症候群 Dengue hemorrhagic fever and dengue shock syndrome</vt:lpstr>
      <vt:lpstr>登革熱  Dengue fever 第二類法定傳染病：24小時內通報</vt:lpstr>
      <vt:lpstr>登革出血熱與登革休克症候群臨床條件 第二類法定傳染病：24小時內通報</vt:lpstr>
      <vt:lpstr>A 28-year-old female returning from Bali   2009.3.13</vt:lpstr>
      <vt:lpstr>A 28-year-old female returning from Bali   2009.3.13</vt:lpstr>
      <vt:lpstr>A 28-year-old female returning from Bali   2009.3.13</vt:lpstr>
      <vt:lpstr>登革熱、登革出血熱與登革休克症候群   治療與預後</vt:lpstr>
      <vt:lpstr>登革熱  Dengue fever 流行地區，WHO, 2008</vt:lpstr>
      <vt:lpstr>登革熱  Dengue fever</vt:lpstr>
      <vt:lpstr>登革熱確定病例–流行於夏季 台灣，2005-2013</vt:lpstr>
      <vt:lpstr>登革熱病例之血清型 N=1754，台灣，2005-2013</vt:lpstr>
      <vt:lpstr>嬰兒玫瑰疹 Roseola infantum</vt:lpstr>
      <vt:lpstr>嬰兒玫瑰疹 臨床表現</vt:lpstr>
      <vt:lpstr>嬰兒玫瑰疹  前囟門鼓起</vt:lpstr>
      <vt:lpstr>嬰兒玫瑰疹</vt:lpstr>
      <vt:lpstr>嬰兒玫瑰疹發燒持續天數 N=176，日本，1987-1992</vt:lpstr>
      <vt:lpstr>嬰兒玫瑰疹皮疹出現與退燒時間 N=176，日本，1987-1992</vt:lpstr>
      <vt:lpstr>嬰兒玫瑰疹皮疹持續時間 N=176，日本，1987-1992</vt:lpstr>
      <vt:lpstr>嬰兒玫瑰疹臨床表現 N=176，日本，1987-1992</vt:lpstr>
      <vt:lpstr>嬰兒玫瑰疹 Nagayama spot，永山斑</vt:lpstr>
      <vt:lpstr>嬰兒玫瑰疹Nagayama spot出現時間 N=176，日本，1987-1992</vt:lpstr>
      <vt:lpstr>感染性紅斑 Erythema infectiosum</vt:lpstr>
      <vt:lpstr>感染性紅斑 臉部紅斑</vt:lpstr>
      <vt:lpstr>感染性紅斑 四肢網狀紅斑</vt:lpstr>
      <vt:lpstr>感染性紅斑 四肢網狀紅斑</vt:lpstr>
      <vt:lpstr>感染性紅斑 併發症</vt:lpstr>
      <vt:lpstr>腸病毒</vt:lpstr>
      <vt:lpstr>腸病毒之傳染</vt:lpstr>
      <vt:lpstr>腸病毒感染與症狀</vt:lpstr>
      <vt:lpstr>疱疹性咽峽炎 Herpangina</vt:lpstr>
      <vt:lpstr>疱疹性咽峽炎 Herpangina</vt:lpstr>
      <vt:lpstr>疱疹性咽峽炎?</vt:lpstr>
      <vt:lpstr>疱疹性齦口炎 Herpetic gingivostomatitis</vt:lpstr>
      <vt:lpstr>手足口病 Hand-foot-and-mouth disease</vt:lpstr>
      <vt:lpstr>手足口病</vt:lpstr>
      <vt:lpstr>手足口病</vt:lpstr>
      <vt:lpstr>手足口病</vt:lpstr>
      <vt:lpstr>手足口病</vt:lpstr>
      <vt:lpstr>腸病毒71型</vt:lpstr>
      <vt:lpstr>腸病毒71型</vt:lpstr>
      <vt:lpstr>腸病毒71型</vt:lpstr>
      <vt:lpstr>核磁共振掃描(MRI)</vt:lpstr>
      <vt:lpstr>Eye deviation</vt:lpstr>
      <vt:lpstr>腸病毒71型重症：神經肺水腫</vt:lpstr>
      <vt:lpstr>水痘 Chickenpox</vt:lpstr>
      <vt:lpstr>水痘 臨床表現</vt:lpstr>
      <vt:lpstr>水痘(Varicella, Chickenpox)</vt:lpstr>
      <vt:lpstr>水痘  併發症</vt:lpstr>
      <vt:lpstr>水痘併發症 第四類法定傳染病，1週內通報 </vt:lpstr>
      <vt:lpstr>水痘–正常兒童併發細菌感染</vt:lpstr>
      <vt:lpstr>先天性水痘症候群</vt:lpstr>
      <vt:lpstr>水痘–癌症兒童併發肺炎</vt:lpstr>
      <vt:lpstr>帶狀疱疹  Herpes zoster</vt:lpstr>
      <vt:lpstr>天花   Smallpox 第一類法定傳染病，24小時內通報</vt:lpstr>
      <vt:lpstr>膿痂疹 Impetigo</vt:lpstr>
      <vt:lpstr>水痘  預防與治療</vt:lpstr>
      <vt:lpstr>投影片 104</vt:lpstr>
      <vt:lpstr>川崎病  Kawasaki disease 7個診斷條件之中符合至少5項</vt:lpstr>
      <vt:lpstr>川崎病 Kawasaki disease</vt:lpstr>
      <vt:lpstr>川崎病 Kawasaki disease</vt:lpstr>
      <vt:lpstr>川崎病 Kawasaki disease</vt:lpstr>
      <vt:lpstr>川崎病 Kawasaki disease</vt:lpstr>
      <vt:lpstr>川崎病 Kawasaki disease</vt:lpstr>
      <vt:lpstr>川崎病 Kawasaki disease</vt:lpstr>
      <vt:lpstr>川崎病  治療</vt:lpstr>
      <vt:lpstr>猩紅熱   Scarlet fever</vt:lpstr>
      <vt:lpstr>猩紅熱 Scarlet fever 草莓舌</vt:lpstr>
      <vt:lpstr>投影片 115</vt:lpstr>
      <vt:lpstr>投影片 116</vt:lpstr>
      <vt:lpstr>投影片 117</vt:lpstr>
      <vt:lpstr>投影片 118</vt:lpstr>
      <vt:lpstr>猩紅熱、川崎病與麻疹的鑑別診斷</vt:lpstr>
      <vt:lpstr>Infectious mononucleosis</vt:lpstr>
      <vt:lpstr>腺病毒 Adenovirus</vt:lpstr>
      <vt:lpstr>腺病毒感染合併皮疹</vt:lpstr>
      <vt:lpstr>黴漿菌肺炎併發皮疹</vt:lpstr>
      <vt:lpstr>黴漿菌肺炎併發皮疹</vt:lpstr>
      <vt:lpstr>黴漿菌肺炎併發皮疹</vt:lpstr>
      <vt:lpstr>類過敏性紫斑 Anaphylactoid purpura</vt:lpstr>
      <vt:lpstr>類過敏性紫斑 Anaphylactoid purpura</vt:lpstr>
      <vt:lpstr>Baktar過敏</vt:lpstr>
      <vt:lpstr>Augmentin過敏</vt:lpstr>
      <vt:lpstr>Levofloxacin過敏</vt:lpstr>
      <vt:lpstr>Carbamazepine過敏 Stevens-Johnson syndrome</vt:lpstr>
      <vt:lpstr>感染症之傳染途徑</vt:lpstr>
      <vt:lpstr>投影片 133</vt:lpstr>
      <vt:lpstr>空氣傳染 Airborne transmission</vt:lpstr>
      <vt:lpstr>麻疹病毒會經由空氣傳染? Air disinfection by UV irradiation</vt:lpstr>
      <vt:lpstr>麻疹病毒會經由空氣傳染? Airborne transmission in a physician’s office</vt:lpstr>
      <vt:lpstr>水痘病毒會經由空氣傳染? Airborne transmission in a hospital</vt:lpstr>
      <vt:lpstr>間接接觸受污染器物的重要性</vt:lpstr>
      <vt:lpstr>病毒可在環境存活的時間</vt:lpstr>
      <vt:lpstr>傳染途徑與RSV感染率的相關性</vt:lpstr>
      <vt:lpstr>Standard precaution</vt:lpstr>
      <vt:lpstr>Contact and droplet precaution</vt:lpstr>
      <vt:lpstr>Airborne precaution</vt:lpstr>
      <vt:lpstr>Virucidal activity of antiseptic agents Enveloped viruses</vt:lpstr>
      <vt:lpstr>Virucidal activity of antiseptic agents Nonenveloped viruses</vt:lpstr>
      <vt:lpstr>投影片 146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小兒出疹性疾病</dc:title>
  <dc:subject/>
  <dc:creator>LPI</dc:creator>
  <cp:keywords/>
  <dc:description/>
  <cp:lastModifiedBy>tkb-user</cp:lastModifiedBy>
  <cp:revision>703</cp:revision>
  <cp:lastPrinted>1998-06-29T10:29:08Z</cp:lastPrinted>
  <dcterms:created xsi:type="dcterms:W3CDTF">1998-06-28T22:57:02Z</dcterms:created>
  <dcterms:modified xsi:type="dcterms:W3CDTF">2014-11-12T09:46:33Z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UseProject">
    <vt:lpwstr>1</vt:lpwstr>
  </property>
  <property fmtid="{D5CDD505-2E9C-101B-9397-08002B2CF9AE}" pid="3" name="ArticulatePath">
    <vt:lpwstr>22</vt:lpwstr>
  </property>
  <property fmtid="{D5CDD505-2E9C-101B-9397-08002B2CF9AE}" pid="4" name="ArticulateGUID">
    <vt:lpwstr>AD52FAF3-D74C-425F-3F3F-3F3F3F673F3F</vt:lpwstr>
  </property>
  <property fmtid="{D5CDD505-2E9C-101B-9397-08002B2CF9AE}" pid="5" name="ArticulateProjectFull">
    <vt:lpwstr>D:\PO2014033\22常見出疹性疾病之鑑別診斷、治療與醫院感染管制措施\03簡報美化\PO2014002_常見出疹性_美化_V0-2-0.ppta</vt:lpwstr>
  </property>
</Properties>
</file>