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tags/tag16.xml" ContentType="application/vnd.openxmlformats-officedocument.presentationml.tags+xml"/>
  <Override PartName="/ppt/notesSlides/notesSlide9.xml" ContentType="application/vnd.openxmlformats-officedocument.presentationml.notesSlide+xml"/>
  <Override PartName="/ppt/tags/tag17.xml" ContentType="application/vnd.openxmlformats-officedocument.presentationml.tags+xml"/>
  <Override PartName="/ppt/notesSlides/notesSlide10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3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6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0.xml" ContentType="application/vnd.openxmlformats-officedocument.presentationml.notesSlide+xml"/>
  <Override PartName="/ppt/tags/tag45.xml" ContentType="application/vnd.openxmlformats-officedocument.presentationml.tags+xml"/>
  <Override PartName="/ppt/notesSlides/notesSlide21.xml" ContentType="application/vnd.openxmlformats-officedocument.presentationml.notesSlide+xml"/>
  <Override PartName="/ppt/tags/tag46.xml" ContentType="application/vnd.openxmlformats-officedocument.presentationml.tags+xml"/>
  <Override PartName="/ppt/notesSlides/notesSlide22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2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24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25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26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27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28.xml" ContentType="application/vnd.openxmlformats-officedocument.presentationml.notesSlide+xml"/>
  <Override PartName="/ppt/tags/tag62.xml" ContentType="application/vnd.openxmlformats-officedocument.presentationml.tags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tags/tag63.xml" ContentType="application/vnd.openxmlformats-officedocument.presentationml.tags+xml"/>
  <Override PartName="/ppt/notesSlides/notesSlide30.xml" ContentType="application/vnd.openxmlformats-officedocument.presentationml.notesSlide+xml"/>
  <Override PartName="/ppt/tags/tag64.xml" ContentType="application/vnd.openxmlformats-officedocument.presentationml.tags+xml"/>
  <Override PartName="/ppt/notesSlides/notesSlide31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tags/tag65.xml" ContentType="application/vnd.openxmlformats-officedocument.presentationml.tags+xml"/>
  <Override PartName="/ppt/notesSlides/notesSlide32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33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34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35.xml" ContentType="application/vnd.openxmlformats-officedocument.presentationml.notesSlide+xml"/>
  <Override PartName="/ppt/tags/tag75.xml" ContentType="application/vnd.openxmlformats-officedocument.presentationml.tags+xml"/>
  <Override PartName="/ppt/notesSlides/notesSlide36.xml" ContentType="application/vnd.openxmlformats-officedocument.presentationml.notesSlide+xml"/>
  <Override PartName="/ppt/charts/chart3.xml" ContentType="application/vnd.openxmlformats-officedocument.drawingml.chart+xml"/>
  <Override PartName="/ppt/tags/tag76.xml" ContentType="application/vnd.openxmlformats-officedocument.presentationml.tags+xml"/>
  <Override PartName="/ppt/notesSlides/notesSlide37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38.xml" ContentType="application/vnd.openxmlformats-officedocument.presentationml.notesSl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notesSlides/notesSlide39.xml" ContentType="application/vnd.openxmlformats-officedocument.presentationml.notesSlide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notesSlides/notesSlide40.xml" ContentType="application/vnd.openxmlformats-officedocument.presentationml.notesSlide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41.xml" ContentType="application/vnd.openxmlformats-officedocument.presentationml.notesSlide+xml"/>
  <Override PartName="/ppt/tags/tag87.xml" ContentType="application/vnd.openxmlformats-officedocument.presentationml.tags+xml"/>
  <Override PartName="/ppt/notesSlides/notesSlide42.xml" ContentType="application/vnd.openxmlformats-officedocument.presentationml.notesSl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notesSlides/notesSlide43.xml" ContentType="application/vnd.openxmlformats-officedocument.presentationml.notesSlide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notesSlides/notesSlide44.xml" ContentType="application/vnd.openxmlformats-officedocument.presentationml.notesSlide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45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notesSlides/notesSlide46.xml" ContentType="application/vnd.openxmlformats-officedocument.presentationml.notesSlide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47.xml" ContentType="application/vnd.openxmlformats-officedocument.presentationml.notesSlide+xml"/>
  <Override PartName="/ppt/tags/tag99.xml" ContentType="application/vnd.openxmlformats-officedocument.presentationml.tags+xml"/>
  <Override PartName="/ppt/notesSlides/notesSlide48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51"/>
  </p:notesMasterIdLst>
  <p:sldIdLst>
    <p:sldId id="256" r:id="rId2"/>
    <p:sldId id="337" r:id="rId3"/>
    <p:sldId id="275" r:id="rId4"/>
    <p:sldId id="335" r:id="rId5"/>
    <p:sldId id="259" r:id="rId6"/>
    <p:sldId id="336" r:id="rId7"/>
    <p:sldId id="276" r:id="rId8"/>
    <p:sldId id="282" r:id="rId9"/>
    <p:sldId id="261" r:id="rId10"/>
    <p:sldId id="284" r:id="rId11"/>
    <p:sldId id="286" r:id="rId12"/>
    <p:sldId id="293" r:id="rId13"/>
    <p:sldId id="294" r:id="rId14"/>
    <p:sldId id="295" r:id="rId15"/>
    <p:sldId id="322" r:id="rId16"/>
    <p:sldId id="323" r:id="rId17"/>
    <p:sldId id="324" r:id="rId18"/>
    <p:sldId id="296" r:id="rId19"/>
    <p:sldId id="303" r:id="rId20"/>
    <p:sldId id="302" r:id="rId21"/>
    <p:sldId id="285" r:id="rId22"/>
    <p:sldId id="311" r:id="rId23"/>
    <p:sldId id="263" r:id="rId24"/>
    <p:sldId id="304" r:id="rId25"/>
    <p:sldId id="283" r:id="rId26"/>
    <p:sldId id="264" r:id="rId27"/>
    <p:sldId id="320" r:id="rId28"/>
    <p:sldId id="265" r:id="rId29"/>
    <p:sldId id="309" r:id="rId30"/>
    <p:sldId id="321" r:id="rId31"/>
    <p:sldId id="319" r:id="rId32"/>
    <p:sldId id="312" r:id="rId33"/>
    <p:sldId id="315" r:id="rId34"/>
    <p:sldId id="316" r:id="rId35"/>
    <p:sldId id="317" r:id="rId36"/>
    <p:sldId id="318" r:id="rId37"/>
    <p:sldId id="313" r:id="rId38"/>
    <p:sldId id="331" r:id="rId39"/>
    <p:sldId id="332" r:id="rId40"/>
    <p:sldId id="333" r:id="rId41"/>
    <p:sldId id="334" r:id="rId42"/>
    <p:sldId id="314" r:id="rId43"/>
    <p:sldId id="308" r:id="rId44"/>
    <p:sldId id="307" r:id="rId45"/>
    <p:sldId id="270" r:id="rId46"/>
    <p:sldId id="310" r:id="rId47"/>
    <p:sldId id="271" r:id="rId48"/>
    <p:sldId id="329" r:id="rId49"/>
    <p:sldId id="272" r:id="rId50"/>
  </p:sldIdLst>
  <p:sldSz cx="9144000" cy="6858000" type="screen4x3"/>
  <p:notesSz cx="6797675" cy="9926638"/>
  <p:custDataLst>
    <p:tags r:id="rId52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DEEB"/>
    <a:srgbClr val="D0CDA8"/>
    <a:srgbClr val="FFFF80"/>
    <a:srgbClr val="00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2" autoAdjust="0"/>
    <p:restoredTop sz="98682" autoAdjust="0"/>
  </p:normalViewPr>
  <p:slideViewPr>
    <p:cSldViewPr>
      <p:cViewPr>
        <p:scale>
          <a:sx n="60" d="100"/>
          <a:sy n="60" d="100"/>
        </p:scale>
        <p:origin x="-864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-2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2014年</c:v>
                </c:pt>
              </c:strCache>
            </c:strRef>
          </c:tx>
          <c:spPr>
            <a:ln w="38100"/>
          </c:spPr>
          <c:marker>
            <c:spPr>
              <a:ln w="38100"/>
            </c:spPr>
          </c:marker>
          <c:cat>
            <c:numRef>
              <c:f>Sheet1!$A$2:$A$18</c:f>
              <c:numCache>
                <c:formatCode>yyyy/m</c:formatCode>
                <c:ptCount val="17"/>
                <c:pt idx="0">
                  <c:v>41275</c:v>
                </c:pt>
                <c:pt idx="1">
                  <c:v>41306</c:v>
                </c:pt>
                <c:pt idx="2">
                  <c:v>41334</c:v>
                </c:pt>
                <c:pt idx="3">
                  <c:v>41365</c:v>
                </c:pt>
                <c:pt idx="4">
                  <c:v>41395</c:v>
                </c:pt>
                <c:pt idx="5">
                  <c:v>41426</c:v>
                </c:pt>
                <c:pt idx="6">
                  <c:v>41456</c:v>
                </c:pt>
                <c:pt idx="7">
                  <c:v>41487</c:v>
                </c:pt>
                <c:pt idx="8">
                  <c:v>41518</c:v>
                </c:pt>
                <c:pt idx="9">
                  <c:v>41548</c:v>
                </c:pt>
                <c:pt idx="10">
                  <c:v>41579</c:v>
                </c:pt>
                <c:pt idx="11">
                  <c:v>41609</c:v>
                </c:pt>
                <c:pt idx="12">
                  <c:v>41640</c:v>
                </c:pt>
                <c:pt idx="13">
                  <c:v>41671</c:v>
                </c:pt>
                <c:pt idx="14">
                  <c:v>41699</c:v>
                </c:pt>
                <c:pt idx="15">
                  <c:v>41730</c:v>
                </c:pt>
                <c:pt idx="16">
                  <c:v>41760</c:v>
                </c:pt>
              </c:numCache>
            </c:num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7</c:v>
                </c:pt>
                <c:pt idx="1">
                  <c:v>5</c:v>
                </c:pt>
                <c:pt idx="2">
                  <c:v>10</c:v>
                </c:pt>
                <c:pt idx="3">
                  <c:v>1</c:v>
                </c:pt>
                <c:pt idx="4">
                  <c:v>7</c:v>
                </c:pt>
                <c:pt idx="5">
                  <c:v>8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11</c:v>
                </c:pt>
                <c:pt idx="10">
                  <c:v>10</c:v>
                </c:pt>
                <c:pt idx="11">
                  <c:v>11</c:v>
                </c:pt>
                <c:pt idx="12">
                  <c:v>24</c:v>
                </c:pt>
                <c:pt idx="13">
                  <c:v>11</c:v>
                </c:pt>
                <c:pt idx="14">
                  <c:v>13</c:v>
                </c:pt>
                <c:pt idx="15">
                  <c:v>18</c:v>
                </c:pt>
                <c:pt idx="16">
                  <c:v>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6343808"/>
        <c:axId val="166345728"/>
      </c:lineChart>
      <c:dateAx>
        <c:axId val="166343808"/>
        <c:scaling>
          <c:orientation val="minMax"/>
        </c:scaling>
        <c:delete val="0"/>
        <c:axPos val="b"/>
        <c:numFmt formatCode="yyyy/m" sourceLinked="0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166345728"/>
        <c:crosses val="autoZero"/>
        <c:auto val="1"/>
        <c:lblOffset val="100"/>
        <c:baseTimeUnit val="months"/>
      </c:dateAx>
      <c:valAx>
        <c:axId val="16634572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6634380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r>
              <a:rPr lang="zh-TW">
                <a:latin typeface="標楷體" panose="03000509000000000000" pitchFamily="65" charset="-120"/>
                <a:ea typeface="標楷體" panose="03000509000000000000" pitchFamily="65" charset="-120"/>
              </a:rPr>
              <a:t>不合理比例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整理黨!$C$27</c:f>
              <c:strCache>
                <c:ptCount val="1"/>
                <c:pt idx="0">
                  <c:v>預防性抗生素使用不合理比率</c:v>
                </c:pt>
              </c:strCache>
            </c:strRef>
          </c:tx>
          <c:invertIfNegative val="0"/>
          <c:cat>
            <c:numRef>
              <c:f>整理黨!$A$28:$A$35</c:f>
              <c:numCache>
                <c:formatCode>General</c:formatCode>
                <c:ptCount val="8"/>
                <c:pt idx="0">
                  <c:v>10</c:v>
                </c:pt>
                <c:pt idx="1">
                  <c:v>11</c:v>
                </c:pt>
                <c:pt idx="2">
                  <c:v>12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</c:numCache>
            </c:numRef>
          </c:cat>
          <c:val>
            <c:numRef>
              <c:f>整理黨!$C$28:$C$35</c:f>
              <c:numCache>
                <c:formatCode>0.0%</c:formatCode>
                <c:ptCount val="8"/>
                <c:pt idx="0">
                  <c:v>0.77272727272727282</c:v>
                </c:pt>
                <c:pt idx="1">
                  <c:v>0.372093023255814</c:v>
                </c:pt>
                <c:pt idx="2">
                  <c:v>0.35000000000000003</c:v>
                </c:pt>
                <c:pt idx="3">
                  <c:v>0.13793103448275867</c:v>
                </c:pt>
                <c:pt idx="4">
                  <c:v>0.15151515151515157</c:v>
                </c:pt>
                <c:pt idx="5">
                  <c:v>0.4</c:v>
                </c:pt>
                <c:pt idx="6">
                  <c:v>0.14814814814814817</c:v>
                </c:pt>
                <c:pt idx="7">
                  <c:v>0.16666666666666666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7561088"/>
        <c:axId val="167562624"/>
      </c:barChart>
      <c:lineChart>
        <c:grouping val="standard"/>
        <c:varyColors val="0"/>
        <c:ser>
          <c:idx val="3"/>
          <c:order val="1"/>
          <c:tx>
            <c:strRef>
              <c:f>整理黨!$D$27</c:f>
              <c:strCache>
                <c:ptCount val="1"/>
                <c:pt idx="0">
                  <c:v>術後預防性抗生素使用大於24小時不合理比率</c:v>
                </c:pt>
              </c:strCache>
            </c:strRef>
          </c:tx>
          <c:cat>
            <c:numRef>
              <c:f>整理黨!$A$28:$A$35</c:f>
              <c:numCache>
                <c:formatCode>General</c:formatCode>
                <c:ptCount val="8"/>
                <c:pt idx="0">
                  <c:v>10</c:v>
                </c:pt>
                <c:pt idx="1">
                  <c:v>11</c:v>
                </c:pt>
                <c:pt idx="2">
                  <c:v>12</c:v>
                </c:pt>
                <c:pt idx="3">
                  <c:v>1</c:v>
                </c:pt>
                <c:pt idx="4">
                  <c:v>2</c:v>
                </c:pt>
                <c:pt idx="5">
                  <c:v>3</c:v>
                </c:pt>
                <c:pt idx="6">
                  <c:v>4</c:v>
                </c:pt>
                <c:pt idx="7">
                  <c:v>5</c:v>
                </c:pt>
              </c:numCache>
            </c:numRef>
          </c:cat>
          <c:val>
            <c:numRef>
              <c:f>整理黨!$D$28:$D$35</c:f>
              <c:numCache>
                <c:formatCode>0.0%</c:formatCode>
                <c:ptCount val="8"/>
                <c:pt idx="0">
                  <c:v>0.77272727272727282</c:v>
                </c:pt>
                <c:pt idx="1">
                  <c:v>0.3255813953488374</c:v>
                </c:pt>
                <c:pt idx="2">
                  <c:v>0.30000000000000004</c:v>
                </c:pt>
                <c:pt idx="3">
                  <c:v>0.13793103448275867</c:v>
                </c:pt>
                <c:pt idx="4">
                  <c:v>0.12121212121212123</c:v>
                </c:pt>
                <c:pt idx="5">
                  <c:v>0.4</c:v>
                </c:pt>
                <c:pt idx="6">
                  <c:v>0.14814814814814817</c:v>
                </c:pt>
                <c:pt idx="7">
                  <c:v>0.16666666666666666</c:v>
                </c:pt>
              </c:numCache>
            </c:numRef>
          </c:val>
          <c:smooth val="0"/>
        </c:ser>
        <c:ser>
          <c:idx val="1"/>
          <c:order val="2"/>
          <c:tx>
            <c:strRef>
              <c:f>整理黨!$E$27</c:f>
              <c:strCache>
                <c:ptCount val="1"/>
                <c:pt idx="0">
                  <c:v>未在60MINS內給藥</c:v>
                </c:pt>
              </c:strCache>
            </c:strRef>
          </c:tx>
          <c:val>
            <c:numRef>
              <c:f>整理黨!$E$28:$E$35</c:f>
              <c:numCache>
                <c:formatCode>0.00%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3.0303030303030307E-2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smooth val="0"/>
        </c:ser>
        <c:ser>
          <c:idx val="4"/>
          <c:order val="3"/>
          <c:tx>
            <c:strRef>
              <c:f>整理黨!$F$27</c:f>
              <c:strCache>
                <c:ptCount val="1"/>
                <c:pt idx="0">
                  <c:v>體重超過80KG</c:v>
                </c:pt>
              </c:strCache>
            </c:strRef>
          </c:tx>
          <c:val>
            <c:numRef>
              <c:f>整理黨!$F$28:$F$35</c:f>
              <c:numCache>
                <c:formatCode>0.00%</c:formatCode>
                <c:ptCount val="8"/>
                <c:pt idx="0">
                  <c:v>0</c:v>
                </c:pt>
                <c:pt idx="1">
                  <c:v>6.9767441860465129E-2</c:v>
                </c:pt>
                <c:pt idx="2">
                  <c:v>0.05</c:v>
                </c:pt>
                <c:pt idx="3">
                  <c:v>0</c:v>
                </c:pt>
                <c:pt idx="4">
                  <c:v>6.0606060606060615E-2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smooth val="0"/>
        </c:ser>
        <c:ser>
          <c:idx val="5"/>
          <c:order val="4"/>
          <c:tx>
            <c:strRef>
              <c:f>整理黨!$G$27</c:f>
              <c:strCache>
                <c:ptCount val="1"/>
                <c:pt idx="0">
                  <c:v>術中超過2小時未給藥或未免兩小時而給藥</c:v>
                </c:pt>
              </c:strCache>
            </c:strRef>
          </c:tx>
          <c:val>
            <c:numRef>
              <c:f>整理黨!$G$28:$G$35</c:f>
              <c:numCache>
                <c:formatCode>0.00%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整理黨!$H$27</c:f>
              <c:strCache>
                <c:ptCount val="1"/>
                <c:pt idx="0">
                  <c:v>&gt;= 24 hrs (小於48小時) </c:v>
                </c:pt>
              </c:strCache>
            </c:strRef>
          </c:tx>
          <c:val>
            <c:numRef>
              <c:f>整理黨!$H$28:$H$35</c:f>
              <c:numCache>
                <c:formatCode>0.00%</c:formatCode>
                <c:ptCount val="8"/>
                <c:pt idx="0">
                  <c:v>9.0909090909090939E-2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3.0303030303030307E-2</c:v>
                </c:pt>
                <c:pt idx="5">
                  <c:v>0</c:v>
                </c:pt>
                <c:pt idx="6">
                  <c:v>0</c:v>
                </c:pt>
                <c:pt idx="7">
                  <c:v>4.1666666666666664E-2</c:v>
                </c:pt>
              </c:numCache>
            </c:numRef>
          </c:val>
          <c:smooth val="0"/>
        </c:ser>
        <c:ser>
          <c:idx val="0"/>
          <c:order val="6"/>
          <c:tx>
            <c:strRef>
              <c:f>整理黨!$B$27</c:f>
              <c:strCache>
                <c:ptCount val="1"/>
                <c:pt idx="0">
                  <c:v>手術總件數</c:v>
                </c:pt>
              </c:strCache>
            </c:strRef>
          </c:tx>
          <c:val>
            <c:numRef>
              <c:f>整理黨!$B$28:$B$35</c:f>
              <c:numCache>
                <c:formatCode>General</c:formatCode>
                <c:ptCount val="8"/>
                <c:pt idx="0">
                  <c:v>22</c:v>
                </c:pt>
                <c:pt idx="1">
                  <c:v>43</c:v>
                </c:pt>
                <c:pt idx="2">
                  <c:v>40</c:v>
                </c:pt>
                <c:pt idx="3">
                  <c:v>29</c:v>
                </c:pt>
                <c:pt idx="4">
                  <c:v>33</c:v>
                </c:pt>
                <c:pt idx="5">
                  <c:v>30</c:v>
                </c:pt>
                <c:pt idx="6">
                  <c:v>27</c:v>
                </c:pt>
                <c:pt idx="7">
                  <c:v>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7549568"/>
        <c:axId val="167559552"/>
      </c:lineChart>
      <c:catAx>
        <c:axId val="167549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67559552"/>
        <c:crosses val="autoZero"/>
        <c:auto val="1"/>
        <c:lblAlgn val="ctr"/>
        <c:lblOffset val="100"/>
        <c:noMultiLvlLbl val="0"/>
      </c:catAx>
      <c:valAx>
        <c:axId val="167559552"/>
        <c:scaling>
          <c:orientation val="minMax"/>
          <c:max val="1"/>
        </c:scaling>
        <c:delete val="0"/>
        <c:axPos val="l"/>
        <c:majorGridlines/>
        <c:numFmt formatCode="0.0%" sourceLinked="1"/>
        <c:majorTickMark val="none"/>
        <c:minorTickMark val="none"/>
        <c:tickLblPos val="nextTo"/>
        <c:crossAx val="167549568"/>
        <c:crosses val="autoZero"/>
        <c:crossBetween val="between"/>
      </c:valAx>
      <c:catAx>
        <c:axId val="16756108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67562624"/>
        <c:crosses val="autoZero"/>
        <c:auto val="1"/>
        <c:lblAlgn val="ctr"/>
        <c:lblOffset val="100"/>
        <c:noMultiLvlLbl val="0"/>
      </c:catAx>
      <c:valAx>
        <c:axId val="167562624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crossAx val="167561088"/>
        <c:crosses val="max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3719">
          <a:noFill/>
        </a:ln>
      </c:spPr>
    </c:plotArea>
    <c:plotVisOnly val="1"/>
    <c:dispBlanksAs val="gap"/>
    <c:showDLblsOverMax val="0"/>
  </c:chart>
  <c:spPr>
    <a:solidFill>
      <a:schemeClr val="lt1"/>
    </a:solidFill>
    <a:ln w="25400" cap="flat" cmpd="sng" algn="ctr">
      <a:noFill/>
      <a:prstDash val="solid"/>
    </a:ln>
    <a:effectLst/>
  </c:spPr>
  <c:txPr>
    <a:bodyPr/>
    <a:lstStyle/>
    <a:p>
      <a:pPr>
        <a:defRPr>
          <a:ln>
            <a:noFill/>
          </a:ln>
          <a:solidFill>
            <a:schemeClr val="dk1"/>
          </a:solidFill>
          <a:latin typeface="+mn-lt"/>
          <a:ea typeface="+mn-ea"/>
          <a:cs typeface="+mn-cs"/>
        </a:defRPr>
      </a:pPr>
      <a:endParaRPr lang="zh-TW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3360433604336064E-2"/>
          <c:y val="0.10821643286573147"/>
          <c:w val="0.89882565492321598"/>
          <c:h val="0.78957915831663328"/>
        </c:manualLayout>
      </c:layout>
      <c:barChart>
        <c:barDir val="col"/>
        <c:grouping val="clustered"/>
        <c:varyColors val="0"/>
        <c:ser>
          <c:idx val="3"/>
          <c:order val="3"/>
          <c:tx>
            <c:strRef>
              <c:f>成人ICU統計!$A$7</c:f>
              <c:strCache>
                <c:ptCount val="1"/>
                <c:pt idx="0">
                  <c:v>呼吸器使用率(%)</c:v>
                </c:pt>
              </c:strCache>
            </c:strRef>
          </c:tx>
          <c:spPr>
            <a:gradFill rotWithShape="0">
              <a:gsLst>
                <a:gs pos="0">
                  <a:srgbClr val="000000">
                    <a:gamma/>
                    <a:shade val="46275"/>
                    <a:invGamma/>
                  </a:srgbClr>
                </a:gs>
                <a:gs pos="50000">
                  <a:srgbClr val="00CCFF"/>
                </a:gs>
                <a:gs pos="100000">
                  <a:srgbClr val="0000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15320">
              <a:noFill/>
            </a:ln>
          </c:spPr>
          <c:invertIfNegative val="0"/>
          <c:dLbls>
            <c:spPr>
              <a:noFill/>
              <a:ln w="15320">
                <a:noFill/>
              </a:ln>
            </c:spPr>
            <c:txPr>
              <a:bodyPr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成人ICU統計!$B$7:$D$7</c:f>
              <c:numCache>
                <c:formatCode>General</c:formatCode>
                <c:ptCount val="3"/>
                <c:pt idx="0">
                  <c:v>61.89</c:v>
                </c:pt>
                <c:pt idx="1">
                  <c:v>72.39</c:v>
                </c:pt>
                <c:pt idx="2">
                  <c:v>70.97</c:v>
                </c:pt>
              </c:numCache>
            </c:numRef>
          </c:val>
        </c:ser>
        <c:ser>
          <c:idx val="4"/>
          <c:order val="4"/>
          <c:tx>
            <c:strRef>
              <c:f>成人ICU統計!$A$8</c:f>
              <c:strCache>
                <c:ptCount val="1"/>
                <c:pt idx="0">
                  <c:v>中心導管使用率(%)</c:v>
                </c:pt>
              </c:strCache>
            </c:strRef>
          </c:tx>
          <c:spPr>
            <a:gradFill rotWithShape="0">
              <a:gsLst>
                <a:gs pos="0">
                  <a:srgbClr val="000000">
                    <a:gamma/>
                    <a:shade val="46275"/>
                    <a:invGamma/>
                  </a:srgbClr>
                </a:gs>
                <a:gs pos="50000">
                  <a:srgbClr val="FF99CC"/>
                </a:gs>
                <a:gs pos="100000">
                  <a:srgbClr val="0000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15320">
              <a:noFill/>
            </a:ln>
          </c:spPr>
          <c:invertIfNegative val="0"/>
          <c:dLbls>
            <c:dLbl>
              <c:idx val="0"/>
              <c:layout>
                <c:manualLayout>
                  <c:x val="-1.805509116204549E-2"/>
                  <c:y val="5.367530194101980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6239483743284244E-3"/>
                  <c:y val="-3.32957694215240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5320">
                <a:noFill/>
              </a:ln>
            </c:spPr>
            <c:txPr>
              <a:bodyPr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成人ICU統計!$B$8:$D$8</c:f>
              <c:numCache>
                <c:formatCode>General</c:formatCode>
                <c:ptCount val="3"/>
                <c:pt idx="0">
                  <c:v>46.74</c:v>
                </c:pt>
                <c:pt idx="1">
                  <c:v>50.720000000000006</c:v>
                </c:pt>
                <c:pt idx="2">
                  <c:v>47.52</c:v>
                </c:pt>
              </c:numCache>
            </c:numRef>
          </c:val>
        </c:ser>
        <c:ser>
          <c:idx val="5"/>
          <c:order val="5"/>
          <c:tx>
            <c:strRef>
              <c:f>成人ICU統計!$A$9</c:f>
              <c:strCache>
                <c:ptCount val="1"/>
                <c:pt idx="0">
                  <c:v>導尿管使用率(%)</c:v>
                </c:pt>
              </c:strCache>
            </c:strRef>
          </c:tx>
          <c:spPr>
            <a:gradFill rotWithShape="0">
              <a:gsLst>
                <a:gs pos="0">
                  <a:srgbClr val="000000">
                    <a:gamma/>
                    <a:shade val="46275"/>
                    <a:invGamma/>
                  </a:srgbClr>
                </a:gs>
                <a:gs pos="50000">
                  <a:srgbClr val="FFFF00"/>
                </a:gs>
                <a:gs pos="100000">
                  <a:srgbClr val="00000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15320">
              <a:noFill/>
            </a:ln>
          </c:spPr>
          <c:invertIfNegative val="0"/>
          <c:dLbls>
            <c:spPr>
              <a:noFill/>
              <a:ln w="15320">
                <a:noFill/>
              </a:ln>
            </c:spPr>
            <c:txPr>
              <a:bodyPr/>
              <a:lstStyle/>
              <a:p>
                <a:pPr>
                  <a:defRPr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zh-TW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成人ICU統計!$B$9:$D$9</c:f>
              <c:numCache>
                <c:formatCode>General</c:formatCode>
                <c:ptCount val="3"/>
                <c:pt idx="0">
                  <c:v>69.86999999999999</c:v>
                </c:pt>
                <c:pt idx="1">
                  <c:v>71.64</c:v>
                </c:pt>
                <c:pt idx="2">
                  <c:v>71.36999999999999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8037376"/>
        <c:axId val="168055552"/>
      </c:barChart>
      <c:lineChart>
        <c:grouping val="standard"/>
        <c:varyColors val="0"/>
        <c:ser>
          <c:idx val="0"/>
          <c:order val="0"/>
          <c:tx>
            <c:strRef>
              <c:f>成人ICU統計!$A$4</c:f>
              <c:strCache>
                <c:ptCount val="1"/>
                <c:pt idx="0">
                  <c:v>VAP(‰)</c:v>
                </c:pt>
              </c:strCache>
            </c:strRef>
          </c:tx>
          <c:spPr>
            <a:ln w="22980">
              <a:solidFill>
                <a:srgbClr val="000080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5784471921403051E-2"/>
                  <c:y val="-5.56957815630694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53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成人ICU統計!$B$4:$D$4</c:f>
              <c:numCache>
                <c:formatCode>0.00_ </c:formatCode>
                <c:ptCount val="3"/>
                <c:pt idx="0">
                  <c:v>3.1</c:v>
                </c:pt>
                <c:pt idx="1">
                  <c:v>0.60000000000000009</c:v>
                </c:pt>
                <c:pt idx="2" formatCode="General">
                  <c:v>0.16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成人ICU統計!$A$5</c:f>
              <c:strCache>
                <c:ptCount val="1"/>
                <c:pt idx="0">
                  <c:v>CLABSI(‰)</c:v>
                </c:pt>
              </c:strCache>
            </c:strRef>
          </c:tx>
          <c:spPr>
            <a:ln w="22980">
              <a:solidFill>
                <a:srgbClr val="FF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1.102993256638699E-2"/>
                  <c:y val="-4.90583404439149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53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成人ICU統計!$B$5:$D$5</c:f>
              <c:numCache>
                <c:formatCode>General</c:formatCode>
                <c:ptCount val="3"/>
                <c:pt idx="0" formatCode="0.00_ ">
                  <c:v>4.2</c:v>
                </c:pt>
                <c:pt idx="1">
                  <c:v>3.84</c:v>
                </c:pt>
                <c:pt idx="2">
                  <c:v>1.21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成人ICU統計!$A$6</c:f>
              <c:strCache>
                <c:ptCount val="1"/>
                <c:pt idx="0">
                  <c:v>CAUTI(‰)</c:v>
                </c:pt>
              </c:strCache>
            </c:strRef>
          </c:tx>
          <c:spPr>
            <a:ln w="22980">
              <a:solidFill>
                <a:srgbClr val="FFFF00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1.2836617299900965E-2"/>
                  <c:y val="-5.2946000751978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5320">
                <a:noFill/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成人ICU統計!$B$3:$D$3</c:f>
              <c:strCache>
                <c:ptCount val="3"/>
                <c:pt idx="0">
                  <c:v>100年</c:v>
                </c:pt>
                <c:pt idx="1">
                  <c:v>101年</c:v>
                </c:pt>
                <c:pt idx="2">
                  <c:v>102年</c:v>
                </c:pt>
              </c:strCache>
            </c:strRef>
          </c:cat>
          <c:val>
            <c:numRef>
              <c:f>成人ICU統計!$B$6:$D$6</c:f>
              <c:numCache>
                <c:formatCode>General</c:formatCode>
                <c:ptCount val="3"/>
                <c:pt idx="0">
                  <c:v>2.46</c:v>
                </c:pt>
                <c:pt idx="1">
                  <c:v>1.29</c:v>
                </c:pt>
                <c:pt idx="2">
                  <c:v>2.34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8057088"/>
        <c:axId val="168071168"/>
      </c:lineChart>
      <c:catAx>
        <c:axId val="168037376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ln w="191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zh-TW"/>
          </a:p>
        </c:txPr>
        <c:crossAx val="1680555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8055552"/>
        <c:scaling>
          <c:orientation val="minMax"/>
        </c:scaling>
        <c:delete val="0"/>
        <c:axPos val="l"/>
        <c:numFmt formatCode="General" sourceLinked="1"/>
        <c:majorTickMark val="in"/>
        <c:minorTickMark val="none"/>
        <c:tickLblPos val="nextTo"/>
        <c:spPr>
          <a:ln w="191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zh-TW"/>
          </a:p>
        </c:txPr>
        <c:crossAx val="168037376"/>
        <c:crosses val="autoZero"/>
        <c:crossBetween val="between"/>
      </c:valAx>
      <c:catAx>
        <c:axId val="168057088"/>
        <c:scaling>
          <c:orientation val="minMax"/>
        </c:scaling>
        <c:delete val="1"/>
        <c:axPos val="b"/>
        <c:majorTickMark val="out"/>
        <c:minorTickMark val="none"/>
        <c:tickLblPos val="none"/>
        <c:crossAx val="168071168"/>
        <c:crosses val="autoZero"/>
        <c:auto val="1"/>
        <c:lblAlgn val="ctr"/>
        <c:lblOffset val="100"/>
        <c:noMultiLvlLbl val="0"/>
      </c:catAx>
      <c:valAx>
        <c:axId val="168071168"/>
        <c:scaling>
          <c:orientation val="minMax"/>
        </c:scaling>
        <c:delete val="0"/>
        <c:axPos val="r"/>
        <c:numFmt formatCode="0.00_ " sourceLinked="1"/>
        <c:majorTickMark val="in"/>
        <c:minorTickMark val="none"/>
        <c:tickLblPos val="nextTo"/>
        <c:spPr>
          <a:ln w="191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zh-TW"/>
          </a:p>
        </c:txPr>
        <c:crossAx val="168057088"/>
        <c:crosses val="max"/>
        <c:crossBetween val="between"/>
        <c:majorUnit val="1"/>
        <c:minorUnit val="1"/>
      </c:valAx>
      <c:spPr>
        <a:solidFill>
          <a:srgbClr val="FFFFFF"/>
        </a:solidFill>
        <a:ln w="15320">
          <a:noFill/>
        </a:ln>
      </c:spPr>
    </c:plotArea>
    <c:legend>
      <c:legendPos val="r"/>
      <c:layout>
        <c:manualLayout>
          <c:xMode val="edge"/>
          <c:yMode val="edge"/>
          <c:x val="1.806684733514002E-2"/>
          <c:y val="3.6072144288577163E-2"/>
          <c:w val="0.9159891598915989"/>
          <c:h val="6.0120240480961908E-2"/>
        </c:manualLayout>
      </c:layout>
      <c:overlay val="0"/>
      <c:spPr>
        <a:solidFill>
          <a:srgbClr val="FFFFFF"/>
        </a:solidFill>
        <a:ln w="15320">
          <a:noFill/>
        </a:ln>
      </c:spPr>
      <c:txPr>
        <a:bodyPr/>
        <a:lstStyle/>
        <a:p>
          <a:pPr>
            <a:defRPr sz="1050"/>
          </a:pPr>
          <a:endParaRPr lang="zh-TW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724" b="1" i="0" u="none" strike="noStrike" baseline="0">
          <a:solidFill>
            <a:srgbClr val="000000"/>
          </a:solidFill>
          <a:latin typeface="Arial" panose="020B0604020202020204" pitchFamily="34" charset="0"/>
          <a:ea typeface="標楷體" panose="03000509000000000000" pitchFamily="65" charset="-120"/>
          <a:cs typeface="Arial" panose="020B0604020202020204" pitchFamily="34" charset="0"/>
        </a:defRPr>
      </a:pPr>
      <a:endParaRPr lang="zh-TW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51" b="0" i="0" u="none" strike="noStrike" baseline="0">
                <a:solidFill>
                  <a:srgbClr val="000000"/>
                </a:solidFill>
                <a:latin typeface="標楷體"/>
                <a:ea typeface="標楷體"/>
                <a:cs typeface="標楷體"/>
              </a:defRPr>
            </a:pPr>
            <a:r>
              <a:rPr lang="zh-TW" altLang="en-US"/>
              <a:t>細菌類檢體傳送時間統計表</a:t>
            </a:r>
          </a:p>
        </c:rich>
      </c:tx>
      <c:layout>
        <c:manualLayout>
          <c:xMode val="edge"/>
          <c:yMode val="edge"/>
          <c:x val="0.36069093030037908"/>
          <c:y val="6.3064908297505773E-2"/>
        </c:manualLayout>
      </c:layout>
      <c:overlay val="0"/>
      <c:spPr>
        <a:noFill/>
        <a:ln w="2304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1356478538707752"/>
          <c:y val="0.17500016432557497"/>
          <c:w val="0.87171488042488232"/>
          <c:h val="0.413461926703281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總計!$C$2</c:f>
              <c:strCache>
                <c:ptCount val="1"/>
                <c:pt idx="0">
                  <c:v>5月</c:v>
                </c:pt>
              </c:strCache>
            </c:strRef>
          </c:tx>
          <c:spPr>
            <a:solidFill>
              <a:srgbClr val="9999FF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總計!$C$3:$C$23</c:f>
              <c:numCache>
                <c:formatCode>General</c:formatCode>
                <c:ptCount val="21"/>
                <c:pt idx="0">
                  <c:v>145</c:v>
                </c:pt>
                <c:pt idx="1">
                  <c:v>122</c:v>
                </c:pt>
                <c:pt idx="2">
                  <c:v>71</c:v>
                </c:pt>
                <c:pt idx="3">
                  <c:v>63</c:v>
                </c:pt>
                <c:pt idx="4">
                  <c:v>135</c:v>
                </c:pt>
                <c:pt idx="5">
                  <c:v>55</c:v>
                </c:pt>
                <c:pt idx="6">
                  <c:v>52</c:v>
                </c:pt>
                <c:pt idx="7">
                  <c:v>89</c:v>
                </c:pt>
                <c:pt idx="8">
                  <c:v>59</c:v>
                </c:pt>
                <c:pt idx="9">
                  <c:v>79</c:v>
                </c:pt>
                <c:pt idx="10">
                  <c:v>81</c:v>
                </c:pt>
                <c:pt idx="11">
                  <c:v>258</c:v>
                </c:pt>
                <c:pt idx="12">
                  <c:v>58</c:v>
                </c:pt>
                <c:pt idx="13">
                  <c:v>22</c:v>
                </c:pt>
                <c:pt idx="14">
                  <c:v>170</c:v>
                </c:pt>
                <c:pt idx="15">
                  <c:v>35</c:v>
                </c:pt>
                <c:pt idx="16">
                  <c:v>109</c:v>
                </c:pt>
                <c:pt idx="17">
                  <c:v>78</c:v>
                </c:pt>
                <c:pt idx="18">
                  <c:v>39</c:v>
                </c:pt>
                <c:pt idx="19">
                  <c:v>29</c:v>
                </c:pt>
                <c:pt idx="20">
                  <c:v>76</c:v>
                </c:pt>
              </c:numCache>
            </c:numRef>
          </c:val>
        </c:ser>
        <c:ser>
          <c:idx val="1"/>
          <c:order val="1"/>
          <c:tx>
            <c:strRef>
              <c:f>總計!$D$2</c:f>
              <c:strCache>
                <c:ptCount val="1"/>
                <c:pt idx="0">
                  <c:v>6月</c:v>
                </c:pt>
              </c:strCache>
            </c:strRef>
          </c:tx>
          <c:spPr>
            <a:solidFill>
              <a:srgbClr val="993366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總計!$D$3:$D$23</c:f>
              <c:numCache>
                <c:formatCode>General</c:formatCode>
                <c:ptCount val="21"/>
                <c:pt idx="0">
                  <c:v>140</c:v>
                </c:pt>
                <c:pt idx="1">
                  <c:v>48</c:v>
                </c:pt>
                <c:pt idx="2">
                  <c:v>68</c:v>
                </c:pt>
                <c:pt idx="3">
                  <c:v>122</c:v>
                </c:pt>
                <c:pt idx="4">
                  <c:v>83</c:v>
                </c:pt>
                <c:pt idx="5">
                  <c:v>47</c:v>
                </c:pt>
                <c:pt idx="6">
                  <c:v>40</c:v>
                </c:pt>
                <c:pt idx="7">
                  <c:v>88</c:v>
                </c:pt>
                <c:pt idx="8">
                  <c:v>9</c:v>
                </c:pt>
                <c:pt idx="9">
                  <c:v>42</c:v>
                </c:pt>
                <c:pt idx="10">
                  <c:v>62</c:v>
                </c:pt>
                <c:pt idx="11">
                  <c:v>84</c:v>
                </c:pt>
                <c:pt idx="12">
                  <c:v>8</c:v>
                </c:pt>
                <c:pt idx="13">
                  <c:v>0</c:v>
                </c:pt>
                <c:pt idx="14">
                  <c:v>134</c:v>
                </c:pt>
                <c:pt idx="15">
                  <c:v>35</c:v>
                </c:pt>
                <c:pt idx="16">
                  <c:v>54</c:v>
                </c:pt>
                <c:pt idx="17">
                  <c:v>37</c:v>
                </c:pt>
                <c:pt idx="18">
                  <c:v>75</c:v>
                </c:pt>
                <c:pt idx="19">
                  <c:v>100</c:v>
                </c:pt>
                <c:pt idx="20">
                  <c:v>33</c:v>
                </c:pt>
              </c:numCache>
            </c:numRef>
          </c:val>
        </c:ser>
        <c:ser>
          <c:idx val="2"/>
          <c:order val="2"/>
          <c:tx>
            <c:strRef>
              <c:f>總計!$E$2</c:f>
              <c:strCache>
                <c:ptCount val="1"/>
                <c:pt idx="0">
                  <c:v>7月</c:v>
                </c:pt>
              </c:strCache>
            </c:strRef>
          </c:tx>
          <c:spPr>
            <a:solidFill>
              <a:srgbClr val="FFFFCC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總計!$E$3:$E$23</c:f>
              <c:numCache>
                <c:formatCode>General</c:formatCode>
                <c:ptCount val="21"/>
                <c:pt idx="0">
                  <c:v>59</c:v>
                </c:pt>
                <c:pt idx="1">
                  <c:v>12</c:v>
                </c:pt>
                <c:pt idx="2">
                  <c:v>53</c:v>
                </c:pt>
                <c:pt idx="3">
                  <c:v>77</c:v>
                </c:pt>
                <c:pt idx="4">
                  <c:v>0</c:v>
                </c:pt>
                <c:pt idx="5">
                  <c:v>43</c:v>
                </c:pt>
                <c:pt idx="6">
                  <c:v>118</c:v>
                </c:pt>
                <c:pt idx="7">
                  <c:v>93</c:v>
                </c:pt>
                <c:pt idx="8">
                  <c:v>76</c:v>
                </c:pt>
                <c:pt idx="9">
                  <c:v>111</c:v>
                </c:pt>
                <c:pt idx="10">
                  <c:v>76</c:v>
                </c:pt>
                <c:pt idx="11">
                  <c:v>93</c:v>
                </c:pt>
                <c:pt idx="12">
                  <c:v>116</c:v>
                </c:pt>
                <c:pt idx="13">
                  <c:v>0</c:v>
                </c:pt>
                <c:pt idx="14">
                  <c:v>96</c:v>
                </c:pt>
                <c:pt idx="15">
                  <c:v>74</c:v>
                </c:pt>
                <c:pt idx="16">
                  <c:v>59</c:v>
                </c:pt>
                <c:pt idx="17">
                  <c:v>33</c:v>
                </c:pt>
                <c:pt idx="18">
                  <c:v>37</c:v>
                </c:pt>
                <c:pt idx="19">
                  <c:v>69</c:v>
                </c:pt>
                <c:pt idx="20">
                  <c:v>34</c:v>
                </c:pt>
              </c:numCache>
            </c:numRef>
          </c:val>
        </c:ser>
        <c:ser>
          <c:idx val="3"/>
          <c:order val="3"/>
          <c:tx>
            <c:strRef>
              <c:f>總計!$F$2</c:f>
              <c:strCache>
                <c:ptCount val="1"/>
                <c:pt idx="0">
                  <c:v>8月</c:v>
                </c:pt>
              </c:strCache>
            </c:strRef>
          </c:tx>
          <c:spPr>
            <a:solidFill>
              <a:srgbClr val="CCFFFF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總計!$F$3:$F$23</c:f>
              <c:numCache>
                <c:formatCode>General</c:formatCode>
                <c:ptCount val="21"/>
                <c:pt idx="0">
                  <c:v>65</c:v>
                </c:pt>
                <c:pt idx="1">
                  <c:v>62</c:v>
                </c:pt>
                <c:pt idx="2">
                  <c:v>50</c:v>
                </c:pt>
                <c:pt idx="3">
                  <c:v>81</c:v>
                </c:pt>
                <c:pt idx="4">
                  <c:v>0</c:v>
                </c:pt>
                <c:pt idx="5">
                  <c:v>51</c:v>
                </c:pt>
                <c:pt idx="6">
                  <c:v>38</c:v>
                </c:pt>
                <c:pt idx="7">
                  <c:v>241</c:v>
                </c:pt>
                <c:pt idx="8">
                  <c:v>0</c:v>
                </c:pt>
                <c:pt idx="9">
                  <c:v>56</c:v>
                </c:pt>
                <c:pt idx="10">
                  <c:v>65</c:v>
                </c:pt>
                <c:pt idx="11">
                  <c:v>102</c:v>
                </c:pt>
                <c:pt idx="12">
                  <c:v>85</c:v>
                </c:pt>
                <c:pt idx="13">
                  <c:v>0</c:v>
                </c:pt>
                <c:pt idx="14">
                  <c:v>82</c:v>
                </c:pt>
                <c:pt idx="15">
                  <c:v>51</c:v>
                </c:pt>
                <c:pt idx="16">
                  <c:v>79</c:v>
                </c:pt>
                <c:pt idx="17">
                  <c:v>62</c:v>
                </c:pt>
                <c:pt idx="18">
                  <c:v>44</c:v>
                </c:pt>
                <c:pt idx="19">
                  <c:v>59</c:v>
                </c:pt>
                <c:pt idx="20">
                  <c:v>111</c:v>
                </c:pt>
              </c:numCache>
            </c:numRef>
          </c:val>
        </c:ser>
        <c:ser>
          <c:idx val="4"/>
          <c:order val="4"/>
          <c:tx>
            <c:strRef>
              <c:f>總計!$G$2</c:f>
              <c:strCache>
                <c:ptCount val="1"/>
                <c:pt idx="0">
                  <c:v>9月</c:v>
                </c:pt>
              </c:strCache>
            </c:strRef>
          </c:tx>
          <c:spPr>
            <a:solidFill>
              <a:srgbClr val="660066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總計!$G$3:$G$23</c:f>
              <c:numCache>
                <c:formatCode>General</c:formatCode>
                <c:ptCount val="21"/>
                <c:pt idx="0">
                  <c:v>76</c:v>
                </c:pt>
                <c:pt idx="1">
                  <c:v>0</c:v>
                </c:pt>
                <c:pt idx="2">
                  <c:v>66</c:v>
                </c:pt>
                <c:pt idx="3">
                  <c:v>144</c:v>
                </c:pt>
                <c:pt idx="4">
                  <c:v>0</c:v>
                </c:pt>
                <c:pt idx="5">
                  <c:v>50</c:v>
                </c:pt>
                <c:pt idx="6">
                  <c:v>51</c:v>
                </c:pt>
                <c:pt idx="7">
                  <c:v>142</c:v>
                </c:pt>
                <c:pt idx="8">
                  <c:v>0</c:v>
                </c:pt>
                <c:pt idx="9">
                  <c:v>46</c:v>
                </c:pt>
                <c:pt idx="10">
                  <c:v>147</c:v>
                </c:pt>
                <c:pt idx="11">
                  <c:v>57</c:v>
                </c:pt>
                <c:pt idx="12">
                  <c:v>76</c:v>
                </c:pt>
                <c:pt idx="13">
                  <c:v>0</c:v>
                </c:pt>
                <c:pt idx="14">
                  <c:v>58</c:v>
                </c:pt>
                <c:pt idx="15">
                  <c:v>35</c:v>
                </c:pt>
                <c:pt idx="16">
                  <c:v>161</c:v>
                </c:pt>
                <c:pt idx="17">
                  <c:v>42</c:v>
                </c:pt>
                <c:pt idx="18">
                  <c:v>48</c:v>
                </c:pt>
                <c:pt idx="19">
                  <c:v>39</c:v>
                </c:pt>
                <c:pt idx="20">
                  <c:v>84</c:v>
                </c:pt>
              </c:numCache>
            </c:numRef>
          </c:val>
        </c:ser>
        <c:ser>
          <c:idx val="5"/>
          <c:order val="5"/>
          <c:tx>
            <c:strRef>
              <c:f>總計!$H$2</c:f>
              <c:strCache>
                <c:ptCount val="1"/>
                <c:pt idx="0">
                  <c:v>10月</c:v>
                </c:pt>
              </c:strCache>
            </c:strRef>
          </c:tx>
          <c:spPr>
            <a:solidFill>
              <a:srgbClr val="FF8080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總計!$H$3:$H$23</c:f>
              <c:numCache>
                <c:formatCode>General</c:formatCode>
                <c:ptCount val="21"/>
                <c:pt idx="0">
                  <c:v>56</c:v>
                </c:pt>
                <c:pt idx="1">
                  <c:v>71</c:v>
                </c:pt>
                <c:pt idx="2">
                  <c:v>54</c:v>
                </c:pt>
                <c:pt idx="3">
                  <c:v>59</c:v>
                </c:pt>
                <c:pt idx="4">
                  <c:v>0</c:v>
                </c:pt>
                <c:pt idx="5">
                  <c:v>49</c:v>
                </c:pt>
                <c:pt idx="6">
                  <c:v>72</c:v>
                </c:pt>
                <c:pt idx="7">
                  <c:v>62</c:v>
                </c:pt>
                <c:pt idx="8">
                  <c:v>46</c:v>
                </c:pt>
                <c:pt idx="9">
                  <c:v>51</c:v>
                </c:pt>
                <c:pt idx="10">
                  <c:v>51</c:v>
                </c:pt>
                <c:pt idx="11">
                  <c:v>93</c:v>
                </c:pt>
                <c:pt idx="12">
                  <c:v>49</c:v>
                </c:pt>
                <c:pt idx="13">
                  <c:v>0</c:v>
                </c:pt>
                <c:pt idx="14">
                  <c:v>58</c:v>
                </c:pt>
                <c:pt idx="15">
                  <c:v>50</c:v>
                </c:pt>
                <c:pt idx="16">
                  <c:v>31</c:v>
                </c:pt>
                <c:pt idx="17">
                  <c:v>44</c:v>
                </c:pt>
                <c:pt idx="18">
                  <c:v>70</c:v>
                </c:pt>
                <c:pt idx="19">
                  <c:v>47</c:v>
                </c:pt>
                <c:pt idx="20">
                  <c:v>43</c:v>
                </c:pt>
              </c:numCache>
            </c:numRef>
          </c:val>
        </c:ser>
        <c:ser>
          <c:idx val="6"/>
          <c:order val="6"/>
          <c:tx>
            <c:strRef>
              <c:f>總計!$I$2</c:f>
              <c:strCache>
                <c:ptCount val="1"/>
                <c:pt idx="0">
                  <c:v>11月</c:v>
                </c:pt>
              </c:strCache>
            </c:strRef>
          </c:tx>
          <c:spPr>
            <a:solidFill>
              <a:srgbClr val="0066CC"/>
            </a:solidFill>
            <a:ln w="11521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總計!$I$3:$I$23</c:f>
              <c:numCache>
                <c:formatCode>General</c:formatCode>
                <c:ptCount val="21"/>
                <c:pt idx="0">
                  <c:v>49</c:v>
                </c:pt>
                <c:pt idx="1">
                  <c:v>90</c:v>
                </c:pt>
                <c:pt idx="2">
                  <c:v>47</c:v>
                </c:pt>
                <c:pt idx="3">
                  <c:v>50</c:v>
                </c:pt>
                <c:pt idx="4">
                  <c:v>21</c:v>
                </c:pt>
                <c:pt idx="5">
                  <c:v>52</c:v>
                </c:pt>
                <c:pt idx="6">
                  <c:v>56</c:v>
                </c:pt>
                <c:pt idx="7">
                  <c:v>45</c:v>
                </c:pt>
                <c:pt idx="8">
                  <c:v>62</c:v>
                </c:pt>
                <c:pt idx="9">
                  <c:v>39</c:v>
                </c:pt>
                <c:pt idx="10">
                  <c:v>83</c:v>
                </c:pt>
                <c:pt idx="11">
                  <c:v>103</c:v>
                </c:pt>
                <c:pt idx="12">
                  <c:v>55</c:v>
                </c:pt>
                <c:pt idx="13">
                  <c:v>18</c:v>
                </c:pt>
                <c:pt idx="14">
                  <c:v>50</c:v>
                </c:pt>
                <c:pt idx="15">
                  <c:v>46</c:v>
                </c:pt>
                <c:pt idx="16">
                  <c:v>86</c:v>
                </c:pt>
                <c:pt idx="17">
                  <c:v>58</c:v>
                </c:pt>
                <c:pt idx="18">
                  <c:v>34</c:v>
                </c:pt>
                <c:pt idx="19">
                  <c:v>82</c:v>
                </c:pt>
                <c:pt idx="20">
                  <c:v>0</c:v>
                </c:pt>
              </c:numCache>
            </c:numRef>
          </c:val>
        </c:ser>
        <c:ser>
          <c:idx val="7"/>
          <c:order val="7"/>
          <c:tx>
            <c:strRef>
              <c:f>總計!$J$2</c:f>
              <c:strCache>
                <c:ptCount val="1"/>
                <c:pt idx="0">
                  <c:v>12月</c:v>
                </c:pt>
              </c:strCache>
            </c:strRef>
          </c:tx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總計!$J$3:$J$23</c:f>
              <c:numCache>
                <c:formatCode>General</c:formatCode>
                <c:ptCount val="21"/>
                <c:pt idx="0">
                  <c:v>47</c:v>
                </c:pt>
                <c:pt idx="1">
                  <c:v>59</c:v>
                </c:pt>
                <c:pt idx="2">
                  <c:v>40</c:v>
                </c:pt>
                <c:pt idx="3">
                  <c:v>52</c:v>
                </c:pt>
                <c:pt idx="4">
                  <c:v>0</c:v>
                </c:pt>
                <c:pt idx="5">
                  <c:v>33</c:v>
                </c:pt>
                <c:pt idx="6">
                  <c:v>48</c:v>
                </c:pt>
                <c:pt idx="7">
                  <c:v>60</c:v>
                </c:pt>
                <c:pt idx="8">
                  <c:v>29</c:v>
                </c:pt>
                <c:pt idx="9">
                  <c:v>42</c:v>
                </c:pt>
                <c:pt idx="10">
                  <c:v>56</c:v>
                </c:pt>
                <c:pt idx="11">
                  <c:v>80</c:v>
                </c:pt>
                <c:pt idx="12">
                  <c:v>47</c:v>
                </c:pt>
                <c:pt idx="13">
                  <c:v>0</c:v>
                </c:pt>
                <c:pt idx="14">
                  <c:v>49</c:v>
                </c:pt>
                <c:pt idx="15">
                  <c:v>47</c:v>
                </c:pt>
                <c:pt idx="16">
                  <c:v>38</c:v>
                </c:pt>
                <c:pt idx="17">
                  <c:v>54</c:v>
                </c:pt>
                <c:pt idx="18">
                  <c:v>35</c:v>
                </c:pt>
                <c:pt idx="19">
                  <c:v>56</c:v>
                </c:pt>
                <c:pt idx="20">
                  <c:v>40</c:v>
                </c:pt>
              </c:numCache>
            </c:numRef>
          </c:val>
        </c:ser>
        <c:ser>
          <c:idx val="8"/>
          <c:order val="8"/>
          <c:tx>
            <c:strRef>
              <c:f>總計!$K$2</c:f>
              <c:strCache>
                <c:ptCount val="1"/>
                <c:pt idx="0">
                  <c:v>1月</c:v>
                </c:pt>
              </c:strCache>
            </c:strRef>
          </c:tx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總計!$K$3:$K$23</c:f>
              <c:numCache>
                <c:formatCode>General</c:formatCode>
                <c:ptCount val="21"/>
                <c:pt idx="0">
                  <c:v>57</c:v>
                </c:pt>
                <c:pt idx="1">
                  <c:v>35</c:v>
                </c:pt>
                <c:pt idx="2">
                  <c:v>43</c:v>
                </c:pt>
                <c:pt idx="3">
                  <c:v>61</c:v>
                </c:pt>
                <c:pt idx="4">
                  <c:v>21</c:v>
                </c:pt>
                <c:pt idx="5">
                  <c:v>95</c:v>
                </c:pt>
                <c:pt idx="6">
                  <c:v>58</c:v>
                </c:pt>
                <c:pt idx="7">
                  <c:v>92</c:v>
                </c:pt>
                <c:pt idx="8">
                  <c:v>33</c:v>
                </c:pt>
                <c:pt idx="9">
                  <c:v>66</c:v>
                </c:pt>
                <c:pt idx="10">
                  <c:v>52</c:v>
                </c:pt>
                <c:pt idx="11">
                  <c:v>85</c:v>
                </c:pt>
                <c:pt idx="12">
                  <c:v>49</c:v>
                </c:pt>
                <c:pt idx="13">
                  <c:v>0</c:v>
                </c:pt>
                <c:pt idx="14">
                  <c:v>58</c:v>
                </c:pt>
                <c:pt idx="15">
                  <c:v>43</c:v>
                </c:pt>
                <c:pt idx="16">
                  <c:v>53</c:v>
                </c:pt>
                <c:pt idx="17">
                  <c:v>55</c:v>
                </c:pt>
                <c:pt idx="18">
                  <c:v>57</c:v>
                </c:pt>
                <c:pt idx="19">
                  <c:v>24</c:v>
                </c:pt>
                <c:pt idx="20">
                  <c:v>67</c:v>
                </c:pt>
              </c:numCache>
            </c:numRef>
          </c:val>
        </c:ser>
        <c:ser>
          <c:idx val="9"/>
          <c:order val="9"/>
          <c:tx>
            <c:strRef>
              <c:f>總計!$L$2</c:f>
              <c:strCache>
                <c:ptCount val="1"/>
                <c:pt idx="0">
                  <c:v>2月</c:v>
                </c:pt>
              </c:strCache>
            </c:strRef>
          </c:tx>
          <c:invertIfNegative val="0"/>
          <c:cat>
            <c:strRef>
              <c:f>總計!$B$3:$B$23</c:f>
              <c:strCache>
                <c:ptCount val="21"/>
                <c:pt idx="0">
                  <c:v>10A</c:v>
                </c:pt>
                <c:pt idx="1">
                  <c:v>10C</c:v>
                </c:pt>
                <c:pt idx="2">
                  <c:v>11A</c:v>
                </c:pt>
                <c:pt idx="3">
                  <c:v>11B</c:v>
                </c:pt>
                <c:pt idx="4">
                  <c:v>6B</c:v>
                </c:pt>
                <c:pt idx="5">
                  <c:v>6C</c:v>
                </c:pt>
                <c:pt idx="6">
                  <c:v>7A</c:v>
                </c:pt>
                <c:pt idx="7">
                  <c:v>7B</c:v>
                </c:pt>
                <c:pt idx="8">
                  <c:v>7C</c:v>
                </c:pt>
                <c:pt idx="9">
                  <c:v>8A</c:v>
                </c:pt>
                <c:pt idx="10">
                  <c:v>8B</c:v>
                </c:pt>
                <c:pt idx="11">
                  <c:v>8C</c:v>
                </c:pt>
                <c:pt idx="12">
                  <c:v>9A</c:v>
                </c:pt>
                <c:pt idx="13">
                  <c:v>9B</c:v>
                </c:pt>
                <c:pt idx="14">
                  <c:v>9C</c:v>
                </c:pt>
                <c:pt idx="15">
                  <c:v>M1A</c:v>
                </c:pt>
                <c:pt idx="16">
                  <c:v>M1B</c:v>
                </c:pt>
                <c:pt idx="17">
                  <c:v>M2</c:v>
                </c:pt>
                <c:pt idx="18">
                  <c:v>RCC</c:v>
                </c:pt>
                <c:pt idx="19">
                  <c:v>SI</c:v>
                </c:pt>
                <c:pt idx="20">
                  <c:v>NBC/NI/PI</c:v>
                </c:pt>
              </c:strCache>
            </c:strRef>
          </c:cat>
          <c:val>
            <c:numRef>
              <c:f>總計!$L$3:$L$23</c:f>
              <c:numCache>
                <c:formatCode>General</c:formatCode>
                <c:ptCount val="21"/>
                <c:pt idx="0">
                  <c:v>53</c:v>
                </c:pt>
                <c:pt idx="1">
                  <c:v>64</c:v>
                </c:pt>
                <c:pt idx="2">
                  <c:v>55</c:v>
                </c:pt>
                <c:pt idx="3">
                  <c:v>61</c:v>
                </c:pt>
                <c:pt idx="4">
                  <c:v>85</c:v>
                </c:pt>
                <c:pt idx="5">
                  <c:v>34</c:v>
                </c:pt>
                <c:pt idx="6">
                  <c:v>62</c:v>
                </c:pt>
                <c:pt idx="7">
                  <c:v>74</c:v>
                </c:pt>
                <c:pt idx="8">
                  <c:v>48</c:v>
                </c:pt>
                <c:pt idx="9">
                  <c:v>55</c:v>
                </c:pt>
                <c:pt idx="10">
                  <c:v>47</c:v>
                </c:pt>
                <c:pt idx="11">
                  <c:v>91</c:v>
                </c:pt>
                <c:pt idx="12">
                  <c:v>65</c:v>
                </c:pt>
                <c:pt idx="13">
                  <c:v>0</c:v>
                </c:pt>
                <c:pt idx="14">
                  <c:v>54</c:v>
                </c:pt>
                <c:pt idx="15">
                  <c:v>47</c:v>
                </c:pt>
                <c:pt idx="16">
                  <c:v>72</c:v>
                </c:pt>
                <c:pt idx="17">
                  <c:v>40</c:v>
                </c:pt>
                <c:pt idx="18">
                  <c:v>42</c:v>
                </c:pt>
                <c:pt idx="19">
                  <c:v>48</c:v>
                </c:pt>
                <c:pt idx="20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9405056"/>
        <c:axId val="169488768"/>
      </c:barChart>
      <c:catAx>
        <c:axId val="169405056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nextTo"/>
        <c:spPr>
          <a:ln w="288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50" b="0" i="0" u="none" strike="noStrike" baseline="0">
                <a:solidFill>
                  <a:srgbClr val="000000"/>
                </a:solidFill>
                <a:latin typeface="新細明體"/>
                <a:ea typeface="新細明體"/>
                <a:cs typeface="新細明體"/>
              </a:defRPr>
            </a:pPr>
            <a:endParaRPr lang="zh-TW"/>
          </a:p>
        </c:txPr>
        <c:crossAx val="169488768"/>
        <c:crosses val="autoZero"/>
        <c:auto val="1"/>
        <c:lblAlgn val="ctr"/>
        <c:lblOffset val="100"/>
        <c:tickMarkSkip val="1"/>
        <c:noMultiLvlLbl val="0"/>
      </c:catAx>
      <c:valAx>
        <c:axId val="169488768"/>
        <c:scaling>
          <c:orientation val="minMax"/>
        </c:scaling>
        <c:delete val="0"/>
        <c:axPos val="l"/>
        <c:majorGridlines>
          <c:spPr>
            <a:ln w="2880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新細明體"/>
                    <a:ea typeface="新細明體"/>
                    <a:cs typeface="新細明體"/>
                  </a:defRPr>
                </a:pPr>
                <a:r>
                  <a:rPr lang="zh-TW" altLang="en-US" sz="1450" b="0" i="0" u="none" strike="noStrike" baseline="0">
                    <a:solidFill>
                      <a:srgbClr val="000000"/>
                    </a:solidFill>
                    <a:latin typeface="標楷體"/>
                    <a:ea typeface="標楷體"/>
                  </a:rPr>
                  <a:t>檢體傳送時間(分)</a:t>
                </a:r>
              </a:p>
            </c:rich>
          </c:tx>
          <c:layout>
            <c:manualLayout>
              <c:xMode val="edge"/>
              <c:yMode val="edge"/>
              <c:x val="1.6824380285797611E-2"/>
              <c:y val="0.20576934018217058"/>
            </c:manualLayout>
          </c:layout>
          <c:overlay val="0"/>
          <c:spPr>
            <a:noFill/>
            <a:ln w="23041">
              <a:noFill/>
            </a:ln>
          </c:spPr>
        </c:title>
        <c:numFmt formatCode="General" sourceLinked="1"/>
        <c:majorTickMark val="in"/>
        <c:minorTickMark val="none"/>
        <c:tickLblPos val="nextTo"/>
        <c:spPr>
          <a:ln w="288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50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zh-TW"/>
          </a:p>
        </c:txPr>
        <c:crossAx val="169405056"/>
        <c:crosses val="autoZero"/>
        <c:crossBetween val="between"/>
        <c:majorUnit val="50"/>
      </c:valAx>
      <c:dTable>
        <c:showHorzBorder val="1"/>
        <c:showVertBorder val="1"/>
        <c:showOutline val="1"/>
        <c:showKeys val="1"/>
        <c:spPr>
          <a:ln w="2880">
            <a:solidFill>
              <a:srgbClr val="000000"/>
            </a:solidFill>
            <a:prstDash val="solid"/>
          </a:ln>
        </c:spPr>
        <c:txPr>
          <a:bodyPr/>
          <a:lstStyle/>
          <a:p>
            <a:pPr rtl="0">
              <a:defRPr sz="815" b="0" i="0" u="none" strike="noStrike" baseline="0">
                <a:solidFill>
                  <a:srgbClr val="000000"/>
                </a:solidFill>
                <a:latin typeface="新細明體"/>
                <a:ea typeface="新細明體"/>
                <a:cs typeface="新細明體"/>
              </a:defRPr>
            </a:pPr>
            <a:endParaRPr lang="zh-TW"/>
          </a:p>
        </c:txPr>
      </c:dTable>
      <c:spPr>
        <a:solidFill>
          <a:srgbClr val="C0C0C0"/>
        </a:solidFill>
        <a:ln w="11521">
          <a:solidFill>
            <a:srgbClr val="80808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2880">
      <a:solidFill>
        <a:srgbClr val="000000"/>
      </a:solidFill>
      <a:prstDash val="solid"/>
    </a:ln>
  </c:spPr>
  <c:txPr>
    <a:bodyPr/>
    <a:lstStyle/>
    <a:p>
      <a:pPr>
        <a:defRPr sz="1450" b="0" i="0" u="none" strike="noStrike" baseline="0">
          <a:solidFill>
            <a:srgbClr val="000000"/>
          </a:solidFill>
          <a:latin typeface="新細明體"/>
          <a:ea typeface="新細明體"/>
          <a:cs typeface="新細明體"/>
        </a:defRPr>
      </a:pPr>
      <a:endParaRPr lang="zh-TW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E1920B-5FA3-4670-97BC-229DB44CBAC0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AC0A00D4-9B7D-4A11-AC64-55E3C3AEC504}">
      <dgm:prSet phldrT="[文字]" custT="1"/>
      <dgm:spPr/>
      <dgm:t>
        <a:bodyPr/>
        <a:lstStyle/>
        <a:p>
          <a:r>
            <a:rPr lang="en-US" altLang="zh-TW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1.</a:t>
          </a:r>
          <a:r>
            <a:rPr lang="zh-TW" altLang="en-US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zh-TW" altLang="en-US" sz="2400" b="0" i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相關研究計畫歷程</a:t>
          </a:r>
        </a:p>
      </dgm:t>
    </dgm:pt>
    <dgm:pt modelId="{1A44E53B-AECE-4254-AD2B-5AF26F652514}" type="parTrans" cxnId="{C339A8CF-3AB8-4C11-B21B-CA0043097EC1}">
      <dgm:prSet/>
      <dgm:spPr/>
      <dgm:t>
        <a:bodyPr/>
        <a:lstStyle/>
        <a:p>
          <a:endParaRPr lang="zh-TW" altLang="en-US" sz="2800"/>
        </a:p>
      </dgm:t>
    </dgm:pt>
    <dgm:pt modelId="{48253B1E-0247-4CFF-B58D-3C063FE7F066}" type="sibTrans" cxnId="{C339A8CF-3AB8-4C11-B21B-CA0043097EC1}">
      <dgm:prSet/>
      <dgm:spPr/>
      <dgm:t>
        <a:bodyPr/>
        <a:lstStyle/>
        <a:p>
          <a:endParaRPr lang="zh-TW" altLang="en-US" sz="2800"/>
        </a:p>
      </dgm:t>
    </dgm:pt>
    <dgm:pt modelId="{E0667423-85F6-4124-97C0-F61E5028CFAA}">
      <dgm:prSet custT="1"/>
      <dgm:spPr/>
      <dgm:t>
        <a:bodyPr/>
        <a:lstStyle/>
        <a:p>
          <a:r>
            <a:rPr lang="en-US" altLang="zh-TW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zh-TW" altLang="en-US" sz="2400" b="0" i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抗生素管理組織運作</a:t>
          </a:r>
          <a:endParaRPr lang="en-US" altLang="zh-TW" sz="2400" b="0" i="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Arial" panose="020B0604020202020204" pitchFamily="34" charset="0"/>
          </a:endParaRPr>
        </a:p>
      </dgm:t>
    </dgm:pt>
    <dgm:pt modelId="{9E8CF35D-DE97-4CAA-8E6E-F3B80E9758B0}" type="parTrans" cxnId="{6FB27CFF-8D63-47DF-A98F-B73BF628B903}">
      <dgm:prSet/>
      <dgm:spPr/>
      <dgm:t>
        <a:bodyPr/>
        <a:lstStyle/>
        <a:p>
          <a:endParaRPr lang="zh-TW" altLang="en-US" sz="2800"/>
        </a:p>
      </dgm:t>
    </dgm:pt>
    <dgm:pt modelId="{10A9C9EC-DAF0-43EB-BA14-82E95CBC0375}" type="sibTrans" cxnId="{6FB27CFF-8D63-47DF-A98F-B73BF628B903}">
      <dgm:prSet/>
      <dgm:spPr/>
      <dgm:t>
        <a:bodyPr/>
        <a:lstStyle/>
        <a:p>
          <a:endParaRPr lang="zh-TW" altLang="en-US" sz="2800"/>
        </a:p>
      </dgm:t>
    </dgm:pt>
    <dgm:pt modelId="{5043CFC9-3918-4CB0-B163-B821CFBB19C4}">
      <dgm:prSet custT="1"/>
      <dgm:spPr/>
      <dgm:t>
        <a:bodyPr/>
        <a:lstStyle/>
        <a:p>
          <a:r>
            <a:rPr lang="en-US" altLang="zh-TW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zh-TW" altLang="en-US" sz="2400" b="0" i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資訊化管理系統</a:t>
          </a:r>
          <a:endParaRPr lang="en-US" altLang="zh-TW" sz="2400" b="0" i="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Arial" panose="020B0604020202020204" pitchFamily="34" charset="0"/>
          </a:endParaRPr>
        </a:p>
      </dgm:t>
    </dgm:pt>
    <dgm:pt modelId="{14A9DD73-209C-4AEB-851F-03090BB9FFC6}" type="parTrans" cxnId="{595EFB0A-8A2A-4D02-986F-58C538EA85FD}">
      <dgm:prSet/>
      <dgm:spPr/>
      <dgm:t>
        <a:bodyPr/>
        <a:lstStyle/>
        <a:p>
          <a:endParaRPr lang="zh-TW" altLang="en-US"/>
        </a:p>
      </dgm:t>
    </dgm:pt>
    <dgm:pt modelId="{E4C1F446-5C56-4846-B973-E8B30B0EF34B}" type="sibTrans" cxnId="{595EFB0A-8A2A-4D02-986F-58C538EA85FD}">
      <dgm:prSet/>
      <dgm:spPr/>
      <dgm:t>
        <a:bodyPr/>
        <a:lstStyle/>
        <a:p>
          <a:endParaRPr lang="zh-TW" altLang="en-US"/>
        </a:p>
      </dgm:t>
    </dgm:pt>
    <dgm:pt modelId="{FC2C286E-9243-44A2-9823-BFC5DBFDB66C}">
      <dgm:prSet custT="1"/>
      <dgm:spPr/>
      <dgm:t>
        <a:bodyPr/>
        <a:lstStyle/>
        <a:p>
          <a:r>
            <a:rPr lang="en-US" altLang="zh-TW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r>
            <a:rPr lang="zh-TW" altLang="en-US" sz="2400" b="0" i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跨團隊管理機制</a:t>
          </a:r>
        </a:p>
      </dgm:t>
    </dgm:pt>
    <dgm:pt modelId="{4CBAD0ED-6773-4B48-97E7-2F791A3FC522}" type="parTrans" cxnId="{C9260C10-4DBD-476B-B7D0-B50FC14CC827}">
      <dgm:prSet/>
      <dgm:spPr/>
      <dgm:t>
        <a:bodyPr/>
        <a:lstStyle/>
        <a:p>
          <a:endParaRPr lang="zh-TW" altLang="en-US"/>
        </a:p>
      </dgm:t>
    </dgm:pt>
    <dgm:pt modelId="{71BA6A3F-DA0C-45CC-BF57-8AB58943149B}" type="sibTrans" cxnId="{C9260C10-4DBD-476B-B7D0-B50FC14CC827}">
      <dgm:prSet/>
      <dgm:spPr/>
      <dgm:t>
        <a:bodyPr/>
        <a:lstStyle/>
        <a:p>
          <a:endParaRPr lang="zh-TW" altLang="en-US"/>
        </a:p>
      </dgm:t>
    </dgm:pt>
    <dgm:pt modelId="{884AC8A1-158C-42DD-A19C-5698A78B54EA}">
      <dgm:prSet custT="1"/>
      <dgm:spPr/>
      <dgm:t>
        <a:bodyPr/>
        <a:lstStyle/>
        <a:p>
          <a:r>
            <a:rPr lang="en-US" altLang="zh-TW" sz="2400" b="0" i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5. </a:t>
          </a:r>
          <a:r>
            <a:rPr lang="zh-TW" altLang="en-US" sz="2400" b="0" i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管理成效</a:t>
          </a:r>
        </a:p>
      </dgm:t>
    </dgm:pt>
    <dgm:pt modelId="{46C160F4-8EDF-411B-AD95-0CF80E0E4834}" type="parTrans" cxnId="{6D0B45F3-1F4C-43D3-AEC3-FED1434ACBF1}">
      <dgm:prSet/>
      <dgm:spPr/>
      <dgm:t>
        <a:bodyPr/>
        <a:lstStyle/>
        <a:p>
          <a:endParaRPr lang="zh-TW" altLang="en-US"/>
        </a:p>
      </dgm:t>
    </dgm:pt>
    <dgm:pt modelId="{3B8E9795-AD31-423F-9A74-63A1A73294BF}" type="sibTrans" cxnId="{6D0B45F3-1F4C-43D3-AEC3-FED1434ACBF1}">
      <dgm:prSet/>
      <dgm:spPr/>
      <dgm:t>
        <a:bodyPr/>
        <a:lstStyle/>
        <a:p>
          <a:endParaRPr lang="zh-TW" altLang="en-US"/>
        </a:p>
      </dgm:t>
    </dgm:pt>
    <dgm:pt modelId="{673E9AF5-E52D-4C5F-9655-2029B77F3749}" type="pres">
      <dgm:prSet presAssocID="{67E1920B-5FA3-4670-97BC-229DB44CBA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32B4E10-1385-4EDA-A7D8-CCCBF1C04471}" type="pres">
      <dgm:prSet presAssocID="{AC0A00D4-9B7D-4A11-AC64-55E3C3AEC50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5A2017-C48B-4A68-B981-25E8400E1A20}" type="pres">
      <dgm:prSet presAssocID="{48253B1E-0247-4CFF-B58D-3C063FE7F066}" presName="spacer" presStyleCnt="0"/>
      <dgm:spPr/>
    </dgm:pt>
    <dgm:pt modelId="{2FF9F20F-3997-47D1-960C-F7AC2B35A625}" type="pres">
      <dgm:prSet presAssocID="{E0667423-85F6-4124-97C0-F61E5028CFA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C39BF3-B2C2-4F45-9B40-B7CE082E82E8}" type="pres">
      <dgm:prSet presAssocID="{10A9C9EC-DAF0-43EB-BA14-82E95CBC0375}" presName="spacer" presStyleCnt="0"/>
      <dgm:spPr/>
    </dgm:pt>
    <dgm:pt modelId="{F35A07F3-5349-4324-A3F8-2A164E2D8910}" type="pres">
      <dgm:prSet presAssocID="{5043CFC9-3918-4CB0-B163-B821CFBB19C4}" presName="parentText" presStyleLbl="node1" presStyleIdx="2" presStyleCnt="5" custLinFactNeighborY="-1894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71ADAB-D803-4E22-9546-103275A506C4}" type="pres">
      <dgm:prSet presAssocID="{E4C1F446-5C56-4846-B973-E8B30B0EF34B}" presName="spacer" presStyleCnt="0"/>
      <dgm:spPr/>
      <dgm:t>
        <a:bodyPr/>
        <a:lstStyle/>
        <a:p>
          <a:endParaRPr lang="zh-TW" altLang="en-US"/>
        </a:p>
      </dgm:t>
    </dgm:pt>
    <dgm:pt modelId="{25C50EF2-1550-406E-8D9D-AD54B2B04E75}" type="pres">
      <dgm:prSet presAssocID="{FC2C286E-9243-44A2-9823-BFC5DBFDB66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DB841A-6AB9-4C9F-8420-349569B7B1EE}" type="pres">
      <dgm:prSet presAssocID="{71BA6A3F-DA0C-45CC-BF57-8AB58943149B}" presName="spacer" presStyleCnt="0"/>
      <dgm:spPr/>
    </dgm:pt>
    <dgm:pt modelId="{2DDD01C6-AC2D-4ED4-95F2-70FB7CBA8C91}" type="pres">
      <dgm:prSet presAssocID="{884AC8A1-158C-42DD-A19C-5698A78B54E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E7E67BC-6239-4647-8461-EF424D5AA863}" type="presOf" srcId="{884AC8A1-158C-42DD-A19C-5698A78B54EA}" destId="{2DDD01C6-AC2D-4ED4-95F2-70FB7CBA8C91}" srcOrd="0" destOrd="0" presId="urn:microsoft.com/office/officeart/2005/8/layout/vList2"/>
    <dgm:cxn modelId="{6D0B45F3-1F4C-43D3-AEC3-FED1434ACBF1}" srcId="{67E1920B-5FA3-4670-97BC-229DB44CBAC0}" destId="{884AC8A1-158C-42DD-A19C-5698A78B54EA}" srcOrd="4" destOrd="0" parTransId="{46C160F4-8EDF-411B-AD95-0CF80E0E4834}" sibTransId="{3B8E9795-AD31-423F-9A74-63A1A73294BF}"/>
    <dgm:cxn modelId="{4EC2D3FB-2EA2-49AA-BFCA-7C8075793BB9}" type="presOf" srcId="{67E1920B-5FA3-4670-97BC-229DB44CBAC0}" destId="{673E9AF5-E52D-4C5F-9655-2029B77F3749}" srcOrd="0" destOrd="0" presId="urn:microsoft.com/office/officeart/2005/8/layout/vList2"/>
    <dgm:cxn modelId="{6FB27CFF-8D63-47DF-A98F-B73BF628B903}" srcId="{67E1920B-5FA3-4670-97BC-229DB44CBAC0}" destId="{E0667423-85F6-4124-97C0-F61E5028CFAA}" srcOrd="1" destOrd="0" parTransId="{9E8CF35D-DE97-4CAA-8E6E-F3B80E9758B0}" sibTransId="{10A9C9EC-DAF0-43EB-BA14-82E95CBC0375}"/>
    <dgm:cxn modelId="{595EFB0A-8A2A-4D02-986F-58C538EA85FD}" srcId="{67E1920B-5FA3-4670-97BC-229DB44CBAC0}" destId="{5043CFC9-3918-4CB0-B163-B821CFBB19C4}" srcOrd="2" destOrd="0" parTransId="{14A9DD73-209C-4AEB-851F-03090BB9FFC6}" sibTransId="{E4C1F446-5C56-4846-B973-E8B30B0EF34B}"/>
    <dgm:cxn modelId="{855A4F70-E824-4E38-A362-4514694949BC}" type="presOf" srcId="{5043CFC9-3918-4CB0-B163-B821CFBB19C4}" destId="{F35A07F3-5349-4324-A3F8-2A164E2D8910}" srcOrd="0" destOrd="0" presId="urn:microsoft.com/office/officeart/2005/8/layout/vList2"/>
    <dgm:cxn modelId="{AF8F50F4-4725-4F71-B5D0-B9140498DB07}" type="presOf" srcId="{FC2C286E-9243-44A2-9823-BFC5DBFDB66C}" destId="{25C50EF2-1550-406E-8D9D-AD54B2B04E75}" srcOrd="0" destOrd="0" presId="urn:microsoft.com/office/officeart/2005/8/layout/vList2"/>
    <dgm:cxn modelId="{C339A8CF-3AB8-4C11-B21B-CA0043097EC1}" srcId="{67E1920B-5FA3-4670-97BC-229DB44CBAC0}" destId="{AC0A00D4-9B7D-4A11-AC64-55E3C3AEC504}" srcOrd="0" destOrd="0" parTransId="{1A44E53B-AECE-4254-AD2B-5AF26F652514}" sibTransId="{48253B1E-0247-4CFF-B58D-3C063FE7F066}"/>
    <dgm:cxn modelId="{C9260C10-4DBD-476B-B7D0-B50FC14CC827}" srcId="{67E1920B-5FA3-4670-97BC-229DB44CBAC0}" destId="{FC2C286E-9243-44A2-9823-BFC5DBFDB66C}" srcOrd="3" destOrd="0" parTransId="{4CBAD0ED-6773-4B48-97E7-2F791A3FC522}" sibTransId="{71BA6A3F-DA0C-45CC-BF57-8AB58943149B}"/>
    <dgm:cxn modelId="{C55B6F6C-2566-4C5A-9B4A-2A6742F4BDB4}" type="presOf" srcId="{E0667423-85F6-4124-97C0-F61E5028CFAA}" destId="{2FF9F20F-3997-47D1-960C-F7AC2B35A625}" srcOrd="0" destOrd="0" presId="urn:microsoft.com/office/officeart/2005/8/layout/vList2"/>
    <dgm:cxn modelId="{DDAD8A95-F0C8-4A16-A0C0-138FB64B2FB5}" type="presOf" srcId="{AC0A00D4-9B7D-4A11-AC64-55E3C3AEC504}" destId="{332B4E10-1385-4EDA-A7D8-CCCBF1C04471}" srcOrd="0" destOrd="0" presId="urn:microsoft.com/office/officeart/2005/8/layout/vList2"/>
    <dgm:cxn modelId="{FDB68C21-224C-474F-A3E0-A0EDB294106E}" type="presParOf" srcId="{673E9AF5-E52D-4C5F-9655-2029B77F3749}" destId="{332B4E10-1385-4EDA-A7D8-CCCBF1C04471}" srcOrd="0" destOrd="0" presId="urn:microsoft.com/office/officeart/2005/8/layout/vList2"/>
    <dgm:cxn modelId="{B50E6CED-2F35-48C7-A897-FF5B134CDEBB}" type="presParOf" srcId="{673E9AF5-E52D-4C5F-9655-2029B77F3749}" destId="{FB5A2017-C48B-4A68-B981-25E8400E1A20}" srcOrd="1" destOrd="0" presId="urn:microsoft.com/office/officeart/2005/8/layout/vList2"/>
    <dgm:cxn modelId="{079FFFD7-F597-4995-985A-81B4F6A1E157}" type="presParOf" srcId="{673E9AF5-E52D-4C5F-9655-2029B77F3749}" destId="{2FF9F20F-3997-47D1-960C-F7AC2B35A625}" srcOrd="2" destOrd="0" presId="urn:microsoft.com/office/officeart/2005/8/layout/vList2"/>
    <dgm:cxn modelId="{9383392F-770F-42D7-B783-B244446EE8FD}" type="presParOf" srcId="{673E9AF5-E52D-4C5F-9655-2029B77F3749}" destId="{CBC39BF3-B2C2-4F45-9B40-B7CE082E82E8}" srcOrd="3" destOrd="0" presId="urn:microsoft.com/office/officeart/2005/8/layout/vList2"/>
    <dgm:cxn modelId="{7F50B700-BE01-4C0D-8E84-4D5C883F4F32}" type="presParOf" srcId="{673E9AF5-E52D-4C5F-9655-2029B77F3749}" destId="{F35A07F3-5349-4324-A3F8-2A164E2D8910}" srcOrd="4" destOrd="0" presId="urn:microsoft.com/office/officeart/2005/8/layout/vList2"/>
    <dgm:cxn modelId="{0DC3C212-5B4E-41C6-8BE5-EC1ED91F1CD0}" type="presParOf" srcId="{673E9AF5-E52D-4C5F-9655-2029B77F3749}" destId="{1D71ADAB-D803-4E22-9546-103275A506C4}" srcOrd="5" destOrd="0" presId="urn:microsoft.com/office/officeart/2005/8/layout/vList2"/>
    <dgm:cxn modelId="{E2433F79-3E7C-4C59-91EB-9EA018B3B40A}" type="presParOf" srcId="{673E9AF5-E52D-4C5F-9655-2029B77F3749}" destId="{25C50EF2-1550-406E-8D9D-AD54B2B04E75}" srcOrd="6" destOrd="0" presId="urn:microsoft.com/office/officeart/2005/8/layout/vList2"/>
    <dgm:cxn modelId="{41961D48-742E-4099-8798-D8E77AA5D9B0}" type="presParOf" srcId="{673E9AF5-E52D-4C5F-9655-2029B77F3749}" destId="{BCDB841A-6AB9-4C9F-8420-349569B7B1EE}" srcOrd="7" destOrd="0" presId="urn:microsoft.com/office/officeart/2005/8/layout/vList2"/>
    <dgm:cxn modelId="{303B73B8-7D73-4A76-A42B-086AC2485A1E}" type="presParOf" srcId="{673E9AF5-E52D-4C5F-9655-2029B77F3749}" destId="{2DDD01C6-AC2D-4ED4-95F2-70FB7CBA8C9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630163-FAC2-402B-8F74-C1F05F6EA4D2}" type="doc">
      <dgm:prSet loTypeId="urn:microsoft.com/office/officeart/2005/8/layout/hierarchy3" loCatId="hierarchy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29C56615-4409-42AE-8A99-21B13C8E9779}">
      <dgm:prSet phldrT="[文字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計畫主持人</a:t>
          </a:r>
          <a:r>
            <a:rPr lang="en-US" altLang="zh-TW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-</a:t>
          </a:r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吳志雄院長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8125156-0F03-4568-A6B5-FDB150FC0135}" type="parTrans" cxnId="{E68D7CE3-9873-450E-9069-2E0D621E0BE4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35C3D54-6084-459E-913E-FB5C0B77561B}" type="sibTrans" cxnId="{E68D7CE3-9873-450E-9069-2E0D621E0BE4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1274F867-7F1B-48F3-A422-2A3C52DB5472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感染管制室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2FB8450-E817-4064-A328-EBE949505584}" type="parTrans" cxnId="{BB9ABEAB-FEB8-4382-8956-5435DF8C6A5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5798F44-6C26-4371-B6F5-CBA3F83FDB6C}" type="sibTrans" cxnId="{BB9ABEAB-FEB8-4382-8956-5435DF8C6A5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27940F5B-B30E-444F-BEE4-86CD043CB853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實驗診斷科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62A4F7C-1652-493A-A6F6-BEBC1C39D422}" type="parTrans" cxnId="{5DC1120B-EA97-499D-92D1-EDBCBB59994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4DF555B-F5E6-4E85-9EA4-54EE432B53C5}" type="sibTrans" cxnId="{5DC1120B-EA97-499D-92D1-EDBCBB59994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4830245-93A5-4654-8730-CEEF70985AE2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資訊室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A6E5958-0528-4756-92BB-94C7A1FF5D76}" type="parTrans" cxnId="{C0CC9F13-B188-4B51-91FB-1EB41BAC646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5DF33BC-5A97-425A-AA96-C02247975925}" type="sibTrans" cxnId="{C0CC9F13-B188-4B51-91FB-1EB41BAC646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613ACBD-F188-4A3C-8B4A-89EE5C328E18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內科部、外科部、婦產部、兒科部代表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B9D6522-3D81-47B7-803F-38BBC069867A}" type="parTrans" cxnId="{35F130A2-9E87-4B77-A6BA-8F952433A4E3}">
      <dgm:prSet/>
      <dgm:spPr/>
      <dgm:t>
        <a:bodyPr/>
        <a:lstStyle/>
        <a:p>
          <a:endParaRPr lang="zh-TW" altLang="en-US"/>
        </a:p>
      </dgm:t>
    </dgm:pt>
    <dgm:pt modelId="{309E0008-1FD0-4F23-84FE-31C48E7932AA}" type="sibTrans" cxnId="{35F130A2-9E87-4B77-A6BA-8F952433A4E3}">
      <dgm:prSet/>
      <dgm:spPr/>
      <dgm:t>
        <a:bodyPr/>
        <a:lstStyle/>
        <a:p>
          <a:endParaRPr lang="zh-TW" altLang="en-US"/>
        </a:p>
      </dgm:t>
    </dgm:pt>
    <dgm:pt modelId="{9A2A5CE0-7EA3-4775-AE29-76DE7FEA4C16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護理部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8F15DD7-8925-4826-97E0-3B3A16D9F34A}" type="parTrans" cxnId="{25E8F294-959C-4007-9060-E3EA58D51316}">
      <dgm:prSet/>
      <dgm:spPr/>
      <dgm:t>
        <a:bodyPr/>
        <a:lstStyle/>
        <a:p>
          <a:endParaRPr lang="zh-TW" altLang="en-US"/>
        </a:p>
      </dgm:t>
    </dgm:pt>
    <dgm:pt modelId="{A13924C5-5A2A-4E79-9F10-0E268FC95205}" type="sibTrans" cxnId="{25E8F294-959C-4007-9060-E3EA58D51316}">
      <dgm:prSet/>
      <dgm:spPr/>
      <dgm:t>
        <a:bodyPr/>
        <a:lstStyle/>
        <a:p>
          <a:endParaRPr lang="zh-TW" altLang="en-US"/>
        </a:p>
      </dgm:t>
    </dgm:pt>
    <dgm:pt modelId="{972A4041-0A16-406D-A958-E66AF7113EDD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藥劑部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7DBDF55-ABB5-4B4F-BB15-2580D5026F8F}" type="parTrans" cxnId="{1E024495-14AB-4916-8FE7-93E81FE23C42}">
      <dgm:prSet/>
      <dgm:spPr/>
      <dgm:t>
        <a:bodyPr/>
        <a:lstStyle/>
        <a:p>
          <a:endParaRPr lang="zh-TW" altLang="en-US"/>
        </a:p>
      </dgm:t>
    </dgm:pt>
    <dgm:pt modelId="{EEB5DA1B-D2EB-4E2E-8726-72F5A14C9168}" type="sibTrans" cxnId="{1E024495-14AB-4916-8FE7-93E81FE23C42}">
      <dgm:prSet/>
      <dgm:spPr/>
      <dgm:t>
        <a:bodyPr/>
        <a:lstStyle/>
        <a:p>
          <a:endParaRPr lang="zh-TW" altLang="en-US"/>
        </a:p>
      </dgm:t>
    </dgm:pt>
    <dgm:pt modelId="{C83EA1D3-4FF1-4D62-9C04-EDC0CF4FC559}">
      <dgm:prSet phldrT="[文字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l"/>
          <a:r>
            <a:rPr lang="zh-TW" altLang="en-US" sz="2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感染科</a:t>
          </a:r>
          <a:endParaRPr lang="zh-TW" altLang="en-US" sz="20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7C43E2D-DFEC-496F-A800-2BFC0360A92B}" type="parTrans" cxnId="{F1D24390-EE25-4757-BEB7-BF49FE44BBC8}">
      <dgm:prSet/>
      <dgm:spPr/>
      <dgm:t>
        <a:bodyPr/>
        <a:lstStyle/>
        <a:p>
          <a:endParaRPr lang="zh-TW" altLang="en-US"/>
        </a:p>
      </dgm:t>
    </dgm:pt>
    <dgm:pt modelId="{16EFEFC4-7510-43F2-A134-158F0403EA96}" type="sibTrans" cxnId="{F1D24390-EE25-4757-BEB7-BF49FE44BBC8}">
      <dgm:prSet/>
      <dgm:spPr/>
      <dgm:t>
        <a:bodyPr/>
        <a:lstStyle/>
        <a:p>
          <a:endParaRPr lang="zh-TW" altLang="en-US"/>
        </a:p>
      </dgm:t>
    </dgm:pt>
    <dgm:pt modelId="{7B0AB966-9578-4BAB-B981-64724D4F0FF0}" type="pres">
      <dgm:prSet presAssocID="{DE630163-FAC2-402B-8F74-C1F05F6EA4D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0C5CA811-A2CE-47AE-ACC6-52167230615C}" type="pres">
      <dgm:prSet presAssocID="{29C56615-4409-42AE-8A99-21B13C8E9779}" presName="root" presStyleCnt="0"/>
      <dgm:spPr/>
    </dgm:pt>
    <dgm:pt modelId="{C5D2C076-6A35-44CC-B60A-BB9F40078743}" type="pres">
      <dgm:prSet presAssocID="{29C56615-4409-42AE-8A99-21B13C8E9779}" presName="rootComposite" presStyleCnt="0"/>
      <dgm:spPr/>
    </dgm:pt>
    <dgm:pt modelId="{57E9568A-91EB-4C0D-8586-D99F877DC3D7}" type="pres">
      <dgm:prSet presAssocID="{29C56615-4409-42AE-8A99-21B13C8E9779}" presName="rootText" presStyleLbl="node1" presStyleIdx="0" presStyleCnt="1" custScaleX="334433" custLinFactX="-42429" custLinFactNeighborX="-100000" custLinFactNeighborY="-14898"/>
      <dgm:spPr/>
      <dgm:t>
        <a:bodyPr/>
        <a:lstStyle/>
        <a:p>
          <a:endParaRPr lang="zh-TW" altLang="en-US"/>
        </a:p>
      </dgm:t>
    </dgm:pt>
    <dgm:pt modelId="{FBD021F6-411C-4A7E-8E05-B0D547DA64CE}" type="pres">
      <dgm:prSet presAssocID="{29C56615-4409-42AE-8A99-21B13C8E9779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C2662FE8-2D11-49CD-B0B7-94CADE713D27}" type="pres">
      <dgm:prSet presAssocID="{29C56615-4409-42AE-8A99-21B13C8E9779}" presName="childShape" presStyleCnt="0"/>
      <dgm:spPr/>
    </dgm:pt>
    <dgm:pt modelId="{CBF2FF37-5982-4D5D-9088-D7624E7162C7}" type="pres">
      <dgm:prSet presAssocID="{6B9D6522-3D81-47B7-803F-38BBC069867A}" presName="Name13" presStyleLbl="parChTrans1D2" presStyleIdx="0" presStyleCnt="7"/>
      <dgm:spPr/>
      <dgm:t>
        <a:bodyPr/>
        <a:lstStyle/>
        <a:p>
          <a:endParaRPr lang="zh-TW" altLang="en-US"/>
        </a:p>
      </dgm:t>
    </dgm:pt>
    <dgm:pt modelId="{8C53E262-25F0-4FD9-A360-0120CA520904}" type="pres">
      <dgm:prSet presAssocID="{9613ACBD-F188-4A3C-8B4A-89EE5C328E18}" presName="childText" presStyleLbl="bgAcc1" presStyleIdx="0" presStyleCnt="7" custScaleX="630367" custLinFactNeighborX="-84516" custLinFactNeighborY="-175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75BFE7-8100-4EA5-87D3-636F5ACE27E0}" type="pres">
      <dgm:prSet presAssocID="{18F15DD7-8925-4826-97E0-3B3A16D9F34A}" presName="Name13" presStyleLbl="parChTrans1D2" presStyleIdx="1" presStyleCnt="7"/>
      <dgm:spPr/>
      <dgm:t>
        <a:bodyPr/>
        <a:lstStyle/>
        <a:p>
          <a:endParaRPr lang="zh-TW" altLang="en-US"/>
        </a:p>
      </dgm:t>
    </dgm:pt>
    <dgm:pt modelId="{60A5EEE6-C933-4802-AAB4-13924769031C}" type="pres">
      <dgm:prSet presAssocID="{9A2A5CE0-7EA3-4775-AE29-76DE7FEA4C16}" presName="childText" presStyleLbl="bgAcc1" presStyleIdx="1" presStyleCnt="7" custScaleX="166633" custLinFactNeighborX="-84517" custLinFactNeighborY="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C971D0-94BA-416A-A668-809FADBB3F3B}" type="pres">
      <dgm:prSet presAssocID="{D7C43E2D-DFEC-496F-A800-2BFC0360A92B}" presName="Name13" presStyleLbl="parChTrans1D2" presStyleIdx="2" presStyleCnt="7"/>
      <dgm:spPr/>
      <dgm:t>
        <a:bodyPr/>
        <a:lstStyle/>
        <a:p>
          <a:endParaRPr lang="zh-TW" altLang="en-US"/>
        </a:p>
      </dgm:t>
    </dgm:pt>
    <dgm:pt modelId="{448B1708-FEE1-46E1-B609-073F14B23213}" type="pres">
      <dgm:prSet presAssocID="{C83EA1D3-4FF1-4D62-9C04-EDC0CF4FC559}" presName="childText" presStyleLbl="bgAcc1" presStyleIdx="2" presStyleCnt="7" custScaleX="177953" custLinFactNeighborX="-88538" custLinFactNeighborY="338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04381AC-5721-453A-90EA-A1271CACE9BC}" type="pres">
      <dgm:prSet presAssocID="{D7DBDF55-ABB5-4B4F-BB15-2580D5026F8F}" presName="Name13" presStyleLbl="parChTrans1D2" presStyleIdx="3" presStyleCnt="7"/>
      <dgm:spPr/>
      <dgm:t>
        <a:bodyPr/>
        <a:lstStyle/>
        <a:p>
          <a:endParaRPr lang="zh-TW" altLang="en-US"/>
        </a:p>
      </dgm:t>
    </dgm:pt>
    <dgm:pt modelId="{2F5BE56F-343F-4047-86FD-0E89C76E3DF7}" type="pres">
      <dgm:prSet presAssocID="{972A4041-0A16-406D-A958-E66AF7113EDD}" presName="childText" presStyleLbl="bgAcc1" presStyleIdx="3" presStyleCnt="7" custScaleX="183371" custLinFactNeighborX="-88538" custLinFactNeighborY="3074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0A642B-F0FE-45C6-98CD-A21D2E24F007}" type="pres">
      <dgm:prSet presAssocID="{F2FB8450-E817-4064-A328-EBE949505584}" presName="Name13" presStyleLbl="parChTrans1D2" presStyleIdx="4" presStyleCnt="7"/>
      <dgm:spPr/>
      <dgm:t>
        <a:bodyPr/>
        <a:lstStyle/>
        <a:p>
          <a:endParaRPr lang="zh-TW" altLang="en-US"/>
        </a:p>
      </dgm:t>
    </dgm:pt>
    <dgm:pt modelId="{3B9B8CE3-5367-45FD-9686-4BD738CDC1C7}" type="pres">
      <dgm:prSet presAssocID="{1274F867-7F1B-48F3-A422-2A3C52DB5472}" presName="childText" presStyleLbl="bgAcc1" presStyleIdx="4" presStyleCnt="7" custScaleX="220739" custLinFactNeighborX="-88538" custLinFactNeighborY="216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ED8920-AD79-4AFE-A192-C8E21384FE3E}" type="pres">
      <dgm:prSet presAssocID="{1A6E5958-0528-4756-92BB-94C7A1FF5D76}" presName="Name13" presStyleLbl="parChTrans1D2" presStyleIdx="5" presStyleCnt="7"/>
      <dgm:spPr/>
      <dgm:t>
        <a:bodyPr/>
        <a:lstStyle/>
        <a:p>
          <a:endParaRPr lang="zh-TW" altLang="en-US"/>
        </a:p>
      </dgm:t>
    </dgm:pt>
    <dgm:pt modelId="{3AE77FDF-57DC-4AFD-9012-8399BF7E9673}" type="pres">
      <dgm:prSet presAssocID="{94830245-93A5-4654-8730-CEEF70985AE2}" presName="childText" presStyleLbl="bgAcc1" presStyleIdx="5" presStyleCnt="7" custScaleX="198040" custScaleY="92600" custLinFactY="61269" custLinFactNeighborX="-88538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F49F21C-AFFE-4624-894A-E36BF388F026}" type="pres">
      <dgm:prSet presAssocID="{B62A4F7C-1652-493A-A6F6-BEBC1C39D422}" presName="Name13" presStyleLbl="parChTrans1D2" presStyleIdx="6" presStyleCnt="7"/>
      <dgm:spPr/>
      <dgm:t>
        <a:bodyPr/>
        <a:lstStyle/>
        <a:p>
          <a:endParaRPr lang="zh-TW" altLang="en-US"/>
        </a:p>
      </dgm:t>
    </dgm:pt>
    <dgm:pt modelId="{BF99F2B5-D98C-4501-B271-1C395CEC71E4}" type="pres">
      <dgm:prSet presAssocID="{27940F5B-B30E-444F-BEE4-86CD043CB853}" presName="childText" presStyleLbl="bgAcc1" presStyleIdx="6" presStyleCnt="7" custScaleX="222198" custLinFactY="-8024" custLinFactNeighborX="-88538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DC1120B-EA97-499D-92D1-EDBCBB59994A}" srcId="{29C56615-4409-42AE-8A99-21B13C8E9779}" destId="{27940F5B-B30E-444F-BEE4-86CD043CB853}" srcOrd="6" destOrd="0" parTransId="{B62A4F7C-1652-493A-A6F6-BEBC1C39D422}" sibTransId="{B4DF555B-F5E6-4E85-9EA4-54EE432B53C5}"/>
    <dgm:cxn modelId="{35F130A2-9E87-4B77-A6BA-8F952433A4E3}" srcId="{29C56615-4409-42AE-8A99-21B13C8E9779}" destId="{9613ACBD-F188-4A3C-8B4A-89EE5C328E18}" srcOrd="0" destOrd="0" parTransId="{6B9D6522-3D81-47B7-803F-38BBC069867A}" sibTransId="{309E0008-1FD0-4F23-84FE-31C48E7932AA}"/>
    <dgm:cxn modelId="{01B31775-B9A2-4EC9-89B3-AB088DE92A03}" type="presOf" srcId="{DE630163-FAC2-402B-8F74-C1F05F6EA4D2}" destId="{7B0AB966-9578-4BAB-B981-64724D4F0FF0}" srcOrd="0" destOrd="0" presId="urn:microsoft.com/office/officeart/2005/8/layout/hierarchy3"/>
    <dgm:cxn modelId="{AC04404B-FF52-42A3-A7D3-EE0C972A48D9}" type="presOf" srcId="{29C56615-4409-42AE-8A99-21B13C8E9779}" destId="{FBD021F6-411C-4A7E-8E05-B0D547DA64CE}" srcOrd="1" destOrd="0" presId="urn:microsoft.com/office/officeart/2005/8/layout/hierarchy3"/>
    <dgm:cxn modelId="{243F4764-0BF2-4C53-AF4C-E2271C4117A8}" type="presOf" srcId="{27940F5B-B30E-444F-BEE4-86CD043CB853}" destId="{BF99F2B5-D98C-4501-B271-1C395CEC71E4}" srcOrd="0" destOrd="0" presId="urn:microsoft.com/office/officeart/2005/8/layout/hierarchy3"/>
    <dgm:cxn modelId="{123647A5-D9C7-45B2-A0DC-B6E760D7A929}" type="presOf" srcId="{D7C43E2D-DFEC-496F-A800-2BFC0360A92B}" destId="{D8C971D0-94BA-416A-A668-809FADBB3F3B}" srcOrd="0" destOrd="0" presId="urn:microsoft.com/office/officeart/2005/8/layout/hierarchy3"/>
    <dgm:cxn modelId="{FC71B4D5-99FC-4B40-BD0A-6BC542F9F15F}" type="presOf" srcId="{F2FB8450-E817-4064-A328-EBE949505584}" destId="{230A642B-F0FE-45C6-98CD-A21D2E24F007}" srcOrd="0" destOrd="0" presId="urn:microsoft.com/office/officeart/2005/8/layout/hierarchy3"/>
    <dgm:cxn modelId="{33D23471-A268-465B-99BD-B87D7F1B876A}" type="presOf" srcId="{9613ACBD-F188-4A3C-8B4A-89EE5C328E18}" destId="{8C53E262-25F0-4FD9-A360-0120CA520904}" srcOrd="0" destOrd="0" presId="urn:microsoft.com/office/officeart/2005/8/layout/hierarchy3"/>
    <dgm:cxn modelId="{0C8F36CC-BCF0-43F9-9DBE-4BC36A172B0B}" type="presOf" srcId="{9A2A5CE0-7EA3-4775-AE29-76DE7FEA4C16}" destId="{60A5EEE6-C933-4802-AAB4-13924769031C}" srcOrd="0" destOrd="0" presId="urn:microsoft.com/office/officeart/2005/8/layout/hierarchy3"/>
    <dgm:cxn modelId="{C0CC9F13-B188-4B51-91FB-1EB41BAC646F}" srcId="{29C56615-4409-42AE-8A99-21B13C8E9779}" destId="{94830245-93A5-4654-8730-CEEF70985AE2}" srcOrd="5" destOrd="0" parTransId="{1A6E5958-0528-4756-92BB-94C7A1FF5D76}" sibTransId="{F5DF33BC-5A97-425A-AA96-C02247975925}"/>
    <dgm:cxn modelId="{D6A53ECA-88CB-48A9-BC34-E3616BDAC7E1}" type="presOf" srcId="{94830245-93A5-4654-8730-CEEF70985AE2}" destId="{3AE77FDF-57DC-4AFD-9012-8399BF7E9673}" srcOrd="0" destOrd="0" presId="urn:microsoft.com/office/officeart/2005/8/layout/hierarchy3"/>
    <dgm:cxn modelId="{2E648173-5CFD-4F62-9C49-14203AC0D4CD}" type="presOf" srcId="{972A4041-0A16-406D-A958-E66AF7113EDD}" destId="{2F5BE56F-343F-4047-86FD-0E89C76E3DF7}" srcOrd="0" destOrd="0" presId="urn:microsoft.com/office/officeart/2005/8/layout/hierarchy3"/>
    <dgm:cxn modelId="{5F10E868-2DA6-492F-93BA-9E8EC21E1064}" type="presOf" srcId="{D7DBDF55-ABB5-4B4F-BB15-2580D5026F8F}" destId="{404381AC-5721-453A-90EA-A1271CACE9BC}" srcOrd="0" destOrd="0" presId="urn:microsoft.com/office/officeart/2005/8/layout/hierarchy3"/>
    <dgm:cxn modelId="{3508BBBA-BB62-4AF2-96F2-9C0D596C3EF4}" type="presOf" srcId="{1274F867-7F1B-48F3-A422-2A3C52DB5472}" destId="{3B9B8CE3-5367-45FD-9686-4BD738CDC1C7}" srcOrd="0" destOrd="0" presId="urn:microsoft.com/office/officeart/2005/8/layout/hierarchy3"/>
    <dgm:cxn modelId="{FF8D7693-4905-4BCF-8FB8-2F5577899308}" type="presOf" srcId="{1A6E5958-0528-4756-92BB-94C7A1FF5D76}" destId="{6EED8920-AD79-4AFE-A192-C8E21384FE3E}" srcOrd="0" destOrd="0" presId="urn:microsoft.com/office/officeart/2005/8/layout/hierarchy3"/>
    <dgm:cxn modelId="{BB9ABEAB-FEB8-4382-8956-5435DF8C6A5F}" srcId="{29C56615-4409-42AE-8A99-21B13C8E9779}" destId="{1274F867-7F1B-48F3-A422-2A3C52DB5472}" srcOrd="4" destOrd="0" parTransId="{F2FB8450-E817-4064-A328-EBE949505584}" sibTransId="{65798F44-6C26-4371-B6F5-CBA3F83FDB6C}"/>
    <dgm:cxn modelId="{572937C8-D51B-40B6-8DB8-71726C940978}" type="presOf" srcId="{29C56615-4409-42AE-8A99-21B13C8E9779}" destId="{57E9568A-91EB-4C0D-8586-D99F877DC3D7}" srcOrd="0" destOrd="0" presId="urn:microsoft.com/office/officeart/2005/8/layout/hierarchy3"/>
    <dgm:cxn modelId="{1BED378E-5C78-476C-932C-3E320870EA3D}" type="presOf" srcId="{18F15DD7-8925-4826-97E0-3B3A16D9F34A}" destId="{7D75BFE7-8100-4EA5-87D3-636F5ACE27E0}" srcOrd="0" destOrd="0" presId="urn:microsoft.com/office/officeart/2005/8/layout/hierarchy3"/>
    <dgm:cxn modelId="{6C46744C-57E6-4A89-A6BD-990F5E00B31C}" type="presOf" srcId="{6B9D6522-3D81-47B7-803F-38BBC069867A}" destId="{CBF2FF37-5982-4D5D-9088-D7624E7162C7}" srcOrd="0" destOrd="0" presId="urn:microsoft.com/office/officeart/2005/8/layout/hierarchy3"/>
    <dgm:cxn modelId="{E93709BF-A07D-4378-BC92-71A29195830E}" type="presOf" srcId="{C83EA1D3-4FF1-4D62-9C04-EDC0CF4FC559}" destId="{448B1708-FEE1-46E1-B609-073F14B23213}" srcOrd="0" destOrd="0" presId="urn:microsoft.com/office/officeart/2005/8/layout/hierarchy3"/>
    <dgm:cxn modelId="{E68D7CE3-9873-450E-9069-2E0D621E0BE4}" srcId="{DE630163-FAC2-402B-8F74-C1F05F6EA4D2}" destId="{29C56615-4409-42AE-8A99-21B13C8E9779}" srcOrd="0" destOrd="0" parTransId="{08125156-0F03-4568-A6B5-FDB150FC0135}" sibTransId="{835C3D54-6084-459E-913E-FB5C0B77561B}"/>
    <dgm:cxn modelId="{25E8F294-959C-4007-9060-E3EA58D51316}" srcId="{29C56615-4409-42AE-8A99-21B13C8E9779}" destId="{9A2A5CE0-7EA3-4775-AE29-76DE7FEA4C16}" srcOrd="1" destOrd="0" parTransId="{18F15DD7-8925-4826-97E0-3B3A16D9F34A}" sibTransId="{A13924C5-5A2A-4E79-9F10-0E268FC95205}"/>
    <dgm:cxn modelId="{1E024495-14AB-4916-8FE7-93E81FE23C42}" srcId="{29C56615-4409-42AE-8A99-21B13C8E9779}" destId="{972A4041-0A16-406D-A958-E66AF7113EDD}" srcOrd="3" destOrd="0" parTransId="{D7DBDF55-ABB5-4B4F-BB15-2580D5026F8F}" sibTransId="{EEB5DA1B-D2EB-4E2E-8726-72F5A14C9168}"/>
    <dgm:cxn modelId="{F1D24390-EE25-4757-BEB7-BF49FE44BBC8}" srcId="{29C56615-4409-42AE-8A99-21B13C8E9779}" destId="{C83EA1D3-4FF1-4D62-9C04-EDC0CF4FC559}" srcOrd="2" destOrd="0" parTransId="{D7C43E2D-DFEC-496F-A800-2BFC0360A92B}" sibTransId="{16EFEFC4-7510-43F2-A134-158F0403EA96}"/>
    <dgm:cxn modelId="{ABDD9383-038C-4F28-97C8-03A7D149F021}" type="presOf" srcId="{B62A4F7C-1652-493A-A6F6-BEBC1C39D422}" destId="{7F49F21C-AFFE-4624-894A-E36BF388F026}" srcOrd="0" destOrd="0" presId="urn:microsoft.com/office/officeart/2005/8/layout/hierarchy3"/>
    <dgm:cxn modelId="{6D31C755-5977-401F-A6E9-B6408F4C5155}" type="presParOf" srcId="{7B0AB966-9578-4BAB-B981-64724D4F0FF0}" destId="{0C5CA811-A2CE-47AE-ACC6-52167230615C}" srcOrd="0" destOrd="0" presId="urn:microsoft.com/office/officeart/2005/8/layout/hierarchy3"/>
    <dgm:cxn modelId="{3DB9F4B2-EB2F-4516-943B-0A1EB482FAF3}" type="presParOf" srcId="{0C5CA811-A2CE-47AE-ACC6-52167230615C}" destId="{C5D2C076-6A35-44CC-B60A-BB9F40078743}" srcOrd="0" destOrd="0" presId="urn:microsoft.com/office/officeart/2005/8/layout/hierarchy3"/>
    <dgm:cxn modelId="{CA75E1EE-AAE7-4133-B785-D3B138801F5D}" type="presParOf" srcId="{C5D2C076-6A35-44CC-B60A-BB9F40078743}" destId="{57E9568A-91EB-4C0D-8586-D99F877DC3D7}" srcOrd="0" destOrd="0" presId="urn:microsoft.com/office/officeart/2005/8/layout/hierarchy3"/>
    <dgm:cxn modelId="{EE206BB6-A427-497B-AEDB-B8D7D8925526}" type="presParOf" srcId="{C5D2C076-6A35-44CC-B60A-BB9F40078743}" destId="{FBD021F6-411C-4A7E-8E05-B0D547DA64CE}" srcOrd="1" destOrd="0" presId="urn:microsoft.com/office/officeart/2005/8/layout/hierarchy3"/>
    <dgm:cxn modelId="{0710AFF5-00D3-4F9F-96D2-01879A670D1F}" type="presParOf" srcId="{0C5CA811-A2CE-47AE-ACC6-52167230615C}" destId="{C2662FE8-2D11-49CD-B0B7-94CADE713D27}" srcOrd="1" destOrd="0" presId="urn:microsoft.com/office/officeart/2005/8/layout/hierarchy3"/>
    <dgm:cxn modelId="{F935CDBC-5460-4623-A4C1-9409C3487194}" type="presParOf" srcId="{C2662FE8-2D11-49CD-B0B7-94CADE713D27}" destId="{CBF2FF37-5982-4D5D-9088-D7624E7162C7}" srcOrd="0" destOrd="0" presId="urn:microsoft.com/office/officeart/2005/8/layout/hierarchy3"/>
    <dgm:cxn modelId="{17CCA017-EBAF-4D2C-A5F0-42CECF002DEE}" type="presParOf" srcId="{C2662FE8-2D11-49CD-B0B7-94CADE713D27}" destId="{8C53E262-25F0-4FD9-A360-0120CA520904}" srcOrd="1" destOrd="0" presId="urn:microsoft.com/office/officeart/2005/8/layout/hierarchy3"/>
    <dgm:cxn modelId="{4309880A-E2BB-4F9A-9946-D55AF951A7C6}" type="presParOf" srcId="{C2662FE8-2D11-49CD-B0B7-94CADE713D27}" destId="{7D75BFE7-8100-4EA5-87D3-636F5ACE27E0}" srcOrd="2" destOrd="0" presId="urn:microsoft.com/office/officeart/2005/8/layout/hierarchy3"/>
    <dgm:cxn modelId="{6A6E0F32-2882-482C-9893-D56B2A348D9E}" type="presParOf" srcId="{C2662FE8-2D11-49CD-B0B7-94CADE713D27}" destId="{60A5EEE6-C933-4802-AAB4-13924769031C}" srcOrd="3" destOrd="0" presId="urn:microsoft.com/office/officeart/2005/8/layout/hierarchy3"/>
    <dgm:cxn modelId="{35BF361B-B463-4877-BA89-E050B2DA5802}" type="presParOf" srcId="{C2662FE8-2D11-49CD-B0B7-94CADE713D27}" destId="{D8C971D0-94BA-416A-A668-809FADBB3F3B}" srcOrd="4" destOrd="0" presId="urn:microsoft.com/office/officeart/2005/8/layout/hierarchy3"/>
    <dgm:cxn modelId="{67C7DBD4-856E-42E0-ACC6-D073616D543E}" type="presParOf" srcId="{C2662FE8-2D11-49CD-B0B7-94CADE713D27}" destId="{448B1708-FEE1-46E1-B609-073F14B23213}" srcOrd="5" destOrd="0" presId="urn:microsoft.com/office/officeart/2005/8/layout/hierarchy3"/>
    <dgm:cxn modelId="{5EDD6FC7-4E7F-42D7-8A45-F8B77EB33A64}" type="presParOf" srcId="{C2662FE8-2D11-49CD-B0B7-94CADE713D27}" destId="{404381AC-5721-453A-90EA-A1271CACE9BC}" srcOrd="6" destOrd="0" presId="urn:microsoft.com/office/officeart/2005/8/layout/hierarchy3"/>
    <dgm:cxn modelId="{5904BE89-2F4D-4A9D-875E-C6AFBEBBC2D6}" type="presParOf" srcId="{C2662FE8-2D11-49CD-B0B7-94CADE713D27}" destId="{2F5BE56F-343F-4047-86FD-0E89C76E3DF7}" srcOrd="7" destOrd="0" presId="urn:microsoft.com/office/officeart/2005/8/layout/hierarchy3"/>
    <dgm:cxn modelId="{FB2BF82D-8F3E-4E20-BAB5-64CFB3BC1C11}" type="presParOf" srcId="{C2662FE8-2D11-49CD-B0B7-94CADE713D27}" destId="{230A642B-F0FE-45C6-98CD-A21D2E24F007}" srcOrd="8" destOrd="0" presId="urn:microsoft.com/office/officeart/2005/8/layout/hierarchy3"/>
    <dgm:cxn modelId="{EA72304E-F343-42A0-AFF4-C225271D226B}" type="presParOf" srcId="{C2662FE8-2D11-49CD-B0B7-94CADE713D27}" destId="{3B9B8CE3-5367-45FD-9686-4BD738CDC1C7}" srcOrd="9" destOrd="0" presId="urn:microsoft.com/office/officeart/2005/8/layout/hierarchy3"/>
    <dgm:cxn modelId="{F44985FF-E65C-4909-A4B9-AED26C13E2AE}" type="presParOf" srcId="{C2662FE8-2D11-49CD-B0B7-94CADE713D27}" destId="{6EED8920-AD79-4AFE-A192-C8E21384FE3E}" srcOrd="10" destOrd="0" presId="urn:microsoft.com/office/officeart/2005/8/layout/hierarchy3"/>
    <dgm:cxn modelId="{0FC1A01D-69FD-48BF-9511-036B8F208AA0}" type="presParOf" srcId="{C2662FE8-2D11-49CD-B0B7-94CADE713D27}" destId="{3AE77FDF-57DC-4AFD-9012-8399BF7E9673}" srcOrd="11" destOrd="0" presId="urn:microsoft.com/office/officeart/2005/8/layout/hierarchy3"/>
    <dgm:cxn modelId="{19B214AC-9810-4DAB-94B1-F28A6E2F4D18}" type="presParOf" srcId="{C2662FE8-2D11-49CD-B0B7-94CADE713D27}" destId="{7F49F21C-AFFE-4624-894A-E36BF388F026}" srcOrd="12" destOrd="0" presId="urn:microsoft.com/office/officeart/2005/8/layout/hierarchy3"/>
    <dgm:cxn modelId="{A2F59B65-BF28-4F07-8C6E-280A6C419CE3}" type="presParOf" srcId="{C2662FE8-2D11-49CD-B0B7-94CADE713D27}" destId="{BF99F2B5-D98C-4501-B271-1C395CEC71E4}" srcOrd="1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2B4E10-1385-4EDA-A7D8-CCCBF1C04471}">
      <dsp:nvSpPr>
        <dsp:cNvPr id="0" name=""/>
        <dsp:cNvSpPr/>
      </dsp:nvSpPr>
      <dsp:spPr>
        <a:xfrm>
          <a:off x="0" y="11064"/>
          <a:ext cx="6336703" cy="842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1.</a:t>
          </a:r>
          <a:r>
            <a:rPr lang="zh-TW" altLang="en-US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zh-TW" altLang="en-US" sz="2400" b="0" i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相關研究計畫歷程</a:t>
          </a:r>
        </a:p>
      </dsp:txBody>
      <dsp:txXfrm>
        <a:off x="41123" y="52187"/>
        <a:ext cx="6254457" cy="760154"/>
      </dsp:txXfrm>
    </dsp:sp>
    <dsp:sp modelId="{2FF9F20F-3997-47D1-960C-F7AC2B35A625}">
      <dsp:nvSpPr>
        <dsp:cNvPr id="0" name=""/>
        <dsp:cNvSpPr/>
      </dsp:nvSpPr>
      <dsp:spPr>
        <a:xfrm>
          <a:off x="0" y="983064"/>
          <a:ext cx="6336703" cy="842400"/>
        </a:xfrm>
        <a:prstGeom prst="roundRect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tint val="50000"/>
                <a:satMod val="300000"/>
              </a:schemeClr>
            </a:gs>
            <a:gs pos="35000">
              <a:schemeClr val="accent3">
                <a:hueOff val="2812566"/>
                <a:satOff val="-4220"/>
                <a:lumOff val="-686"/>
                <a:alphaOff val="0"/>
                <a:tint val="37000"/>
                <a:satMod val="30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zh-TW" altLang="en-US" sz="2400" b="0" i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抗生素管理組織運作</a:t>
          </a:r>
          <a:endParaRPr lang="en-US" altLang="zh-TW" sz="2400" b="0" i="0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Arial" panose="020B0604020202020204" pitchFamily="34" charset="0"/>
          </a:endParaRPr>
        </a:p>
      </dsp:txBody>
      <dsp:txXfrm>
        <a:off x="41123" y="1024187"/>
        <a:ext cx="6254457" cy="760154"/>
      </dsp:txXfrm>
    </dsp:sp>
    <dsp:sp modelId="{F35A07F3-5349-4324-A3F8-2A164E2D8910}">
      <dsp:nvSpPr>
        <dsp:cNvPr id="0" name=""/>
        <dsp:cNvSpPr/>
      </dsp:nvSpPr>
      <dsp:spPr>
        <a:xfrm>
          <a:off x="0" y="1930511"/>
          <a:ext cx="6336703" cy="84240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zh-TW" altLang="en-US" sz="2400" b="0" i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資訊化管理系統</a:t>
          </a:r>
          <a:endParaRPr lang="en-US" altLang="zh-TW" sz="2400" b="0" i="0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Arial" panose="020B0604020202020204" pitchFamily="34" charset="0"/>
          </a:endParaRPr>
        </a:p>
      </dsp:txBody>
      <dsp:txXfrm>
        <a:off x="41123" y="1971634"/>
        <a:ext cx="6254457" cy="760154"/>
      </dsp:txXfrm>
    </dsp:sp>
    <dsp:sp modelId="{25C50EF2-1550-406E-8D9D-AD54B2B04E75}">
      <dsp:nvSpPr>
        <dsp:cNvPr id="0" name=""/>
        <dsp:cNvSpPr/>
      </dsp:nvSpPr>
      <dsp:spPr>
        <a:xfrm>
          <a:off x="0" y="2927064"/>
          <a:ext cx="6336703" cy="842400"/>
        </a:xfrm>
        <a:prstGeom prst="roundRect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tint val="50000"/>
                <a:satMod val="300000"/>
              </a:schemeClr>
            </a:gs>
            <a:gs pos="35000">
              <a:schemeClr val="accent3">
                <a:hueOff val="8437698"/>
                <a:satOff val="-12660"/>
                <a:lumOff val="-2059"/>
                <a:alphaOff val="0"/>
                <a:tint val="37000"/>
                <a:satMod val="30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r>
            <a:rPr lang="zh-TW" altLang="en-US" sz="2400" b="0" i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跨團隊管理機制</a:t>
          </a:r>
        </a:p>
      </dsp:txBody>
      <dsp:txXfrm>
        <a:off x="41123" y="2968187"/>
        <a:ext cx="6254457" cy="760154"/>
      </dsp:txXfrm>
    </dsp:sp>
    <dsp:sp modelId="{2DDD01C6-AC2D-4ED4-95F2-70FB7CBA8C91}">
      <dsp:nvSpPr>
        <dsp:cNvPr id="0" name=""/>
        <dsp:cNvSpPr/>
      </dsp:nvSpPr>
      <dsp:spPr>
        <a:xfrm>
          <a:off x="0" y="3899064"/>
          <a:ext cx="6336703" cy="8424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i="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5. </a:t>
          </a:r>
          <a:r>
            <a:rPr lang="zh-TW" altLang="en-US" sz="2400" b="0" i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管理成效</a:t>
          </a:r>
        </a:p>
      </dsp:txBody>
      <dsp:txXfrm>
        <a:off x="41123" y="3940187"/>
        <a:ext cx="6254457" cy="760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E9568A-91EB-4C0D-8586-D99F877DC3D7}">
      <dsp:nvSpPr>
        <dsp:cNvPr id="0" name=""/>
        <dsp:cNvSpPr/>
      </dsp:nvSpPr>
      <dsp:spPr>
        <a:xfrm>
          <a:off x="117764" y="0"/>
          <a:ext cx="3173344" cy="474436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計畫主持人</a:t>
          </a:r>
          <a:r>
            <a:rPr lang="en-US" altLang="zh-TW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-</a:t>
          </a: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吳志雄院長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31660" y="13896"/>
        <a:ext cx="3145552" cy="446644"/>
      </dsp:txXfrm>
    </dsp:sp>
    <dsp:sp modelId="{CBF2FF37-5982-4D5D-9088-D7624E7162C7}">
      <dsp:nvSpPr>
        <dsp:cNvPr id="0" name=""/>
        <dsp:cNvSpPr/>
      </dsp:nvSpPr>
      <dsp:spPr>
        <a:xfrm>
          <a:off x="435099" y="474436"/>
          <a:ext cx="1027245" cy="2734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494"/>
              </a:lnTo>
              <a:lnTo>
                <a:pt x="1027245" y="27349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53E262-25F0-4FD9-A360-0120CA520904}">
      <dsp:nvSpPr>
        <dsp:cNvPr id="0" name=""/>
        <dsp:cNvSpPr/>
      </dsp:nvSpPr>
      <dsp:spPr>
        <a:xfrm>
          <a:off x="1462344" y="510712"/>
          <a:ext cx="4785106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內科部、外科部、婦產部、兒科部代表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76240" y="524608"/>
        <a:ext cx="4757314" cy="446644"/>
      </dsp:txXfrm>
    </dsp:sp>
    <dsp:sp modelId="{7D75BFE7-8100-4EA5-87D3-636F5ACE27E0}">
      <dsp:nvSpPr>
        <dsp:cNvPr id="0" name=""/>
        <dsp:cNvSpPr/>
      </dsp:nvSpPr>
      <dsp:spPr>
        <a:xfrm>
          <a:off x="435099" y="474436"/>
          <a:ext cx="1027237" cy="950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0301"/>
              </a:lnTo>
              <a:lnTo>
                <a:pt x="1027237" y="95030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A5EEE6-C933-4802-AAB4-13924769031C}">
      <dsp:nvSpPr>
        <dsp:cNvPr id="0" name=""/>
        <dsp:cNvSpPr/>
      </dsp:nvSpPr>
      <dsp:spPr>
        <a:xfrm>
          <a:off x="1462336" y="1187519"/>
          <a:ext cx="1264908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護理部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76232" y="1201415"/>
        <a:ext cx="1237116" cy="446644"/>
      </dsp:txXfrm>
    </dsp:sp>
    <dsp:sp modelId="{D8C971D0-94BA-416A-A668-809FADBB3F3B}">
      <dsp:nvSpPr>
        <dsp:cNvPr id="0" name=""/>
        <dsp:cNvSpPr/>
      </dsp:nvSpPr>
      <dsp:spPr>
        <a:xfrm>
          <a:off x="435099" y="474436"/>
          <a:ext cx="996714" cy="17034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3417"/>
              </a:lnTo>
              <a:lnTo>
                <a:pt x="996714" y="170341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8B1708-FEE1-46E1-B609-073F14B23213}">
      <dsp:nvSpPr>
        <dsp:cNvPr id="0" name=""/>
        <dsp:cNvSpPr/>
      </dsp:nvSpPr>
      <dsp:spPr>
        <a:xfrm>
          <a:off x="1431813" y="1940635"/>
          <a:ext cx="1350838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感染科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45709" y="1954531"/>
        <a:ext cx="1323046" cy="446644"/>
      </dsp:txXfrm>
    </dsp:sp>
    <dsp:sp modelId="{404381AC-5721-453A-90EA-A1271CACE9BC}">
      <dsp:nvSpPr>
        <dsp:cNvPr id="0" name=""/>
        <dsp:cNvSpPr/>
      </dsp:nvSpPr>
      <dsp:spPr>
        <a:xfrm>
          <a:off x="435099" y="474436"/>
          <a:ext cx="996714" cy="22818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1807"/>
              </a:lnTo>
              <a:lnTo>
                <a:pt x="996714" y="228180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BE56F-343F-4047-86FD-0E89C76E3DF7}">
      <dsp:nvSpPr>
        <dsp:cNvPr id="0" name=""/>
        <dsp:cNvSpPr/>
      </dsp:nvSpPr>
      <dsp:spPr>
        <a:xfrm>
          <a:off x="1431813" y="2519026"/>
          <a:ext cx="1391966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藥劑部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45709" y="2532922"/>
        <a:ext cx="1364174" cy="446644"/>
      </dsp:txXfrm>
    </dsp:sp>
    <dsp:sp modelId="{230A642B-F0FE-45C6-98CD-A21D2E24F007}">
      <dsp:nvSpPr>
        <dsp:cNvPr id="0" name=""/>
        <dsp:cNvSpPr/>
      </dsp:nvSpPr>
      <dsp:spPr>
        <a:xfrm>
          <a:off x="435099" y="474436"/>
          <a:ext cx="996714" cy="2831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31489"/>
              </a:lnTo>
              <a:lnTo>
                <a:pt x="996714" y="283148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9B8CE3-5367-45FD-9686-4BD738CDC1C7}">
      <dsp:nvSpPr>
        <dsp:cNvPr id="0" name=""/>
        <dsp:cNvSpPr/>
      </dsp:nvSpPr>
      <dsp:spPr>
        <a:xfrm>
          <a:off x="1431813" y="3068708"/>
          <a:ext cx="1675626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感染管制室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45709" y="3082604"/>
        <a:ext cx="1647834" cy="446644"/>
      </dsp:txXfrm>
    </dsp:sp>
    <dsp:sp modelId="{6EED8920-AD79-4AFE-A192-C8E21384FE3E}">
      <dsp:nvSpPr>
        <dsp:cNvPr id="0" name=""/>
        <dsp:cNvSpPr/>
      </dsp:nvSpPr>
      <dsp:spPr>
        <a:xfrm>
          <a:off x="435099" y="474436"/>
          <a:ext cx="996714" cy="38985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98550"/>
              </a:lnTo>
              <a:lnTo>
                <a:pt x="996714" y="389855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E77FDF-57DC-4AFD-9012-8399BF7E9673}">
      <dsp:nvSpPr>
        <dsp:cNvPr id="0" name=""/>
        <dsp:cNvSpPr/>
      </dsp:nvSpPr>
      <dsp:spPr>
        <a:xfrm>
          <a:off x="1431813" y="4153322"/>
          <a:ext cx="1503318" cy="439328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資訊室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44680" y="4166189"/>
        <a:ext cx="1477584" cy="413594"/>
      </dsp:txXfrm>
    </dsp:sp>
    <dsp:sp modelId="{7F49F21C-AFFE-4624-894A-E36BF388F026}">
      <dsp:nvSpPr>
        <dsp:cNvPr id="0" name=""/>
        <dsp:cNvSpPr/>
      </dsp:nvSpPr>
      <dsp:spPr>
        <a:xfrm>
          <a:off x="435099" y="474436"/>
          <a:ext cx="996714" cy="3367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7489"/>
              </a:lnTo>
              <a:lnTo>
                <a:pt x="996714" y="336748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99F2B5-D98C-4501-B271-1C395CEC71E4}">
      <dsp:nvSpPr>
        <dsp:cNvPr id="0" name=""/>
        <dsp:cNvSpPr/>
      </dsp:nvSpPr>
      <dsp:spPr>
        <a:xfrm>
          <a:off x="1431813" y="3604707"/>
          <a:ext cx="1686701" cy="474436"/>
        </a:xfrm>
        <a:prstGeom prst="roundRect">
          <a:avLst>
            <a:gd name="adj" fmla="val 10000"/>
          </a:avLst>
        </a:prstGeom>
        <a:solidFill>
          <a:schemeClr val="accent2">
            <a:lumMod val="50000"/>
            <a:alpha val="9000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實驗診斷科</a:t>
          </a:r>
          <a:endParaRPr lang="zh-TW" altLang="en-US" sz="2000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445709" y="3618603"/>
        <a:ext cx="1658909" cy="446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0.72563</cdr:x>
      <cdr:y>0.03226</cdr:y>
    </cdr:from>
    <cdr:to>
      <cdr:x>0.76035</cdr:x>
      <cdr:y>0.14275</cdr:y>
    </cdr:to>
    <cdr:sp macro="" textlink="">
      <cdr:nvSpPr>
        <cdr:cNvPr id="2" name="向下箭號 1"/>
        <cdr:cNvSpPr/>
      </cdr:nvSpPr>
      <cdr:spPr>
        <a:xfrm xmlns:a="http://schemas.openxmlformats.org/drawingml/2006/main">
          <a:off x="5799287" y="72008"/>
          <a:ext cx="277487" cy="246644"/>
        </a:xfrm>
        <a:prstGeom xmlns:a="http://schemas.openxmlformats.org/drawingml/2006/main" prst="downArrow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rgbClr val="C0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zh-TW" altLang="en-US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0.55668</cdr:x>
      <cdr:y>0.21852</cdr:y>
    </cdr:from>
    <cdr:to>
      <cdr:x>0.80897</cdr:x>
      <cdr:y>0.34191</cdr:y>
    </cdr:to>
    <cdr:sp macro="" textlink="">
      <cdr:nvSpPr>
        <cdr:cNvPr id="2" name="向右箭號 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 rot="943514">
          <a:off x="4216937" y="834929"/>
          <a:ext cx="1911131" cy="471464"/>
        </a:xfrm>
        <a:prstGeom xmlns:a="http://schemas.openxmlformats.org/drawingml/2006/main" prst="rightArrow">
          <a:avLst>
            <a:gd name="adj1" fmla="val 50000"/>
            <a:gd name="adj2" fmla="val 49964"/>
          </a:avLst>
        </a:prstGeom>
        <a:solidFill xmlns:a="http://schemas.openxmlformats.org/drawingml/2006/main">
          <a:srgbClr val="FF0000"/>
        </a:solidFill>
        <a:ln xmlns:a="http://schemas.openxmlformats.org/drawingml/2006/main">
          <a:noFill/>
        </a:ln>
        <a:extLst xmlns:a="http://schemas.openxmlformats.org/drawingml/2006/main"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round/>
              <a:headEnd/>
              <a:tailEnd/>
            </a14:hiddenLine>
          </a:ext>
        </a:extLst>
      </cdr:spPr>
      <cdr:txBody>
        <a:bodyPr xmlns:a="http://schemas.openxmlformats.org/drawingml/2006/main" anchor="ctr"/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5pPr>
          <a:lvl6pPr marL="2286000" algn="l" defTabSz="914400" rtl="0" eaLnBrk="1" latinLnBrk="0" hangingPunct="1"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6pPr>
          <a:lvl7pPr marL="2743200" algn="l" defTabSz="914400" rtl="0" eaLnBrk="1" latinLnBrk="0" hangingPunct="1"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7pPr>
          <a:lvl8pPr marL="3200400" algn="l" defTabSz="914400" rtl="0" eaLnBrk="1" latinLnBrk="0" hangingPunct="1"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8pPr>
          <a:lvl9pPr marL="3657600" algn="l" defTabSz="914400" rtl="0" eaLnBrk="1" latinLnBrk="0" hangingPunct="1">
            <a:defRPr kumimoji="1" sz="1200" b="1" kern="1200">
              <a:solidFill>
                <a:schemeClr val="hlink"/>
              </a:solidFill>
              <a:latin typeface="Times New Roman" pitchFamily="18" charset="0"/>
              <a:ea typeface="標楷體" pitchFamily="65" charset="-120"/>
              <a:cs typeface="+mn-cs"/>
            </a:defRPr>
          </a:lvl9pPr>
        </a:lstStyle>
        <a:p xmlns:a="http://schemas.openxmlformats.org/drawingml/2006/main">
          <a:pPr eaLnBrk="1" hangingPunct="1"/>
          <a:r>
            <a:rPr lang="zh-TW" altLang="en-US" sz="1600" b="0" dirty="0" smtClean="0">
              <a:solidFill>
                <a:schemeClr val="bg1"/>
              </a:solidFill>
            </a:rPr>
            <a:t>不合理比例下降</a:t>
          </a:r>
          <a:endParaRPr lang="zh-TW" altLang="en-US" sz="1600" b="0" dirty="0">
            <a:solidFill>
              <a:schemeClr val="bg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0.10924</cdr:x>
      <cdr:y>0.40666</cdr:y>
    </cdr:from>
    <cdr:to>
      <cdr:x>0.9844</cdr:x>
      <cdr:y>0.41008</cdr:y>
    </cdr:to>
    <cdr:sp macro="" textlink="">
      <cdr:nvSpPr>
        <cdr:cNvPr id="2" name="Line 5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>
          <a:off x="936104" y="2088232"/>
          <a:ext cx="7499176" cy="17585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  <a:round/>
          <a:headEnd/>
          <a:tailEnd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noFill/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cdr:spPr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zh-TW" altLang="en-US"/>
        </a:p>
      </cdr:txBody>
    </cdr:sp>
  </cdr:relSizeAnchor>
  <cdr:relSizeAnchor xmlns:cdr="http://schemas.openxmlformats.org/drawingml/2006/chartDrawing">
    <cdr:from>
      <cdr:x>0.06717</cdr:x>
      <cdr:y>0.80471</cdr:y>
    </cdr:from>
    <cdr:to>
      <cdr:x>1</cdr:x>
      <cdr:y>1</cdr:y>
    </cdr:to>
    <cdr:sp macro="" textlink="">
      <cdr:nvSpPr>
        <cdr:cNvPr id="3" name="Rectangle 6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75567" y="4132244"/>
          <a:ext cx="7993385" cy="10028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  <a:miter lim="800000"/>
          <a:headEnd/>
          <a:tailEnd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cdr:spPr>
      <cdr:txBody>
        <a:bodyPr xmlns:a="http://schemas.openxmlformats.org/drawingml/2006/main" wrap="none" anchor="ctr"/>
        <a:lstStyle xmlns:a="http://schemas.openxmlformats.org/drawingml/2006/main">
          <a:defPPr>
            <a:defRPr lang="zh-TW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zh-TW" altLang="en-US"/>
        </a:p>
      </cdr:txBody>
    </cdr:sp>
  </cdr:relSizeAnchor>
  <cdr:relSizeAnchor xmlns:cdr="http://schemas.openxmlformats.org/drawingml/2006/chartDrawing">
    <cdr:from>
      <cdr:x>0.19327</cdr:x>
      <cdr:y>0.17199</cdr:y>
    </cdr:from>
    <cdr:to>
      <cdr:x>0.85714</cdr:x>
      <cdr:y>0.39636</cdr:y>
    </cdr:to>
    <cdr:sp macro="" textlink="">
      <cdr:nvSpPr>
        <cdr:cNvPr id="4" name="橢圓 3"/>
        <cdr:cNvSpPr/>
      </cdr:nvSpPr>
      <cdr:spPr>
        <a:xfrm xmlns:a="http://schemas.openxmlformats.org/drawingml/2006/main">
          <a:off x="1656184" y="749902"/>
          <a:ext cx="5688918" cy="978290"/>
        </a:xfrm>
        <a:prstGeom xmlns:a="http://schemas.openxmlformats.org/drawingml/2006/main" prst="ellips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2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zh-TW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altLang="zh-TW" dirty="0" smtClean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1.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全院使用率達</a:t>
          </a:r>
          <a:r>
            <a:rPr lang="en-US" altLang="zh-TW" dirty="0" smtClean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100%</a:t>
          </a:r>
        </a:p>
        <a:p xmlns:a="http://schemas.openxmlformats.org/drawingml/2006/main">
          <a:pPr algn="ctr"/>
          <a:r>
            <a:rPr lang="en-US" altLang="zh-TW" dirty="0" smtClean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2.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檢體</a:t>
          </a:r>
          <a:r>
            <a:rPr lang="zh-TW" altLang="en-US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於</a:t>
          </a:r>
          <a:r>
            <a:rPr lang="en-US" altLang="zh-TW" dirty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2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小時</a:t>
          </a:r>
          <a:r>
            <a:rPr lang="en-US" altLang="zh-TW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(</a:t>
          </a:r>
          <a:r>
            <a:rPr lang="en-US" altLang="zh-TW" dirty="0" smtClean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120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分鐘</a:t>
          </a:r>
          <a:r>
            <a:rPr lang="en-US" altLang="zh-TW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)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內送達實驗室之檢體數量達</a:t>
          </a:r>
          <a:r>
            <a:rPr lang="en-US" altLang="zh-TW" dirty="0" smtClean="0">
              <a:solidFill>
                <a:schemeClr val="tx1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rPr>
            <a:t>95%</a:t>
          </a:r>
          <a:r>
            <a:rPr lang="zh-TW" altLang="en-US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，以確保</a:t>
          </a:r>
          <a:r>
            <a:rPr lang="zh-TW" altLang="en-US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檢體品質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3019C-E36D-4627-A899-8AC68E2871EA}" type="datetimeFigureOut">
              <a:rPr lang="zh-TW" altLang="en-US" smtClean="0"/>
              <a:pPr/>
              <a:t>2014/11/6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EB20C-12B2-4143-A003-EAA7CB4AD53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1630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9220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2064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57535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8346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2013</a:t>
            </a:r>
            <a:r>
              <a:rPr lang="zh-TW" altLang="en-US" dirty="0" smtClean="0"/>
              <a:t>年，成為</a:t>
            </a:r>
            <a:r>
              <a:rPr lang="en-US" altLang="zh-TW" dirty="0" smtClean="0"/>
              <a:t>7</a:t>
            </a:r>
            <a:r>
              <a:rPr lang="zh-TW" altLang="en-US" dirty="0" smtClean="0"/>
              <a:t>家示範中心</a:t>
            </a:r>
            <a:r>
              <a:rPr lang="zh-TW" altLang="en-US" kern="0" dirty="0" smtClean="0">
                <a:solidFill>
                  <a:srgbClr val="000099"/>
                </a:solidFill>
              </a:rPr>
              <a:t>之一</a:t>
            </a:r>
            <a:r>
              <a:rPr lang="zh-TW" altLang="en-US" dirty="0" smtClean="0"/>
              <a:t>，負責北二區</a:t>
            </a:r>
            <a:endParaRPr lang="en-US" altLang="zh-TW" dirty="0" smtClean="0"/>
          </a:p>
          <a:p>
            <a:pPr>
              <a:defRPr/>
            </a:pPr>
            <a:r>
              <a:rPr lang="en-US" altLang="zh-TW" dirty="0" smtClean="0"/>
              <a:t>2014</a:t>
            </a:r>
            <a:r>
              <a:rPr lang="zh-TW" altLang="en-US" dirty="0" smtClean="0"/>
              <a:t>年，全臺有</a:t>
            </a:r>
            <a:r>
              <a:rPr lang="en-US" altLang="zh-TW" dirty="0" smtClean="0"/>
              <a:t>55</a:t>
            </a:r>
            <a:r>
              <a:rPr lang="zh-TW" altLang="en-US" dirty="0" smtClean="0"/>
              <a:t>家參與醫院，雙和輔導北二區</a:t>
            </a:r>
            <a:r>
              <a:rPr lang="en-US" altLang="zh-TW" dirty="0" smtClean="0"/>
              <a:t>8</a:t>
            </a:r>
            <a:r>
              <a:rPr lang="zh-TW" altLang="en-US" dirty="0" smtClean="0"/>
              <a:t>家參與醫院：亞東紀念醫院</a:t>
            </a:r>
            <a:r>
              <a:rPr lang="en-US" dirty="0" smtClean="0"/>
              <a:t>(</a:t>
            </a:r>
            <a:r>
              <a:rPr lang="zh-TW" altLang="en-US" dirty="0" smtClean="0"/>
              <a:t>醫中</a:t>
            </a:r>
            <a:r>
              <a:rPr lang="en-US" dirty="0" smtClean="0"/>
              <a:t>)</a:t>
            </a:r>
            <a:r>
              <a:rPr lang="zh-TW" altLang="en-US" dirty="0" smtClean="0"/>
              <a:t>、衛生福利部臺北醫院</a:t>
            </a:r>
            <a:r>
              <a:rPr lang="en-US" dirty="0" smtClean="0"/>
              <a:t>(</a:t>
            </a:r>
            <a:r>
              <a:rPr lang="zh-TW" altLang="en-US" dirty="0" smtClean="0"/>
              <a:t>區域</a:t>
            </a:r>
            <a:r>
              <a:rPr lang="en-US" dirty="0" smtClean="0"/>
              <a:t>)</a:t>
            </a:r>
            <a:r>
              <a:rPr lang="zh-TW" altLang="en-US" dirty="0" smtClean="0"/>
              <a:t>、 國立陽明大學附設醫院</a:t>
            </a:r>
            <a:r>
              <a:rPr lang="en-US" dirty="0" smtClean="0"/>
              <a:t>(</a:t>
            </a:r>
            <a:r>
              <a:rPr lang="zh-TW" altLang="en-US" dirty="0" smtClean="0"/>
              <a:t>區域</a:t>
            </a:r>
            <a:r>
              <a:rPr lang="en-US" dirty="0" smtClean="0"/>
              <a:t>)</a:t>
            </a:r>
            <a:r>
              <a:rPr lang="zh-TW" altLang="en-US" dirty="0" smtClean="0"/>
              <a:t>、羅東博愛醫院</a:t>
            </a:r>
            <a:r>
              <a:rPr lang="en-US" dirty="0" smtClean="0"/>
              <a:t>(</a:t>
            </a:r>
            <a:r>
              <a:rPr lang="zh-TW" altLang="en-US" dirty="0" smtClean="0"/>
              <a:t>區域</a:t>
            </a:r>
            <a:r>
              <a:rPr lang="en-US" dirty="0" smtClean="0"/>
              <a:t>)</a:t>
            </a:r>
            <a:r>
              <a:rPr lang="zh-TW" altLang="en-US" dirty="0" smtClean="0"/>
              <a:t>、耕莘醫院永和分院</a:t>
            </a:r>
            <a:r>
              <a:rPr lang="en-US" dirty="0" smtClean="0"/>
              <a:t>(</a:t>
            </a:r>
            <a:r>
              <a:rPr lang="zh-TW" altLang="en-US" dirty="0" smtClean="0"/>
              <a:t>地區</a:t>
            </a:r>
            <a:r>
              <a:rPr lang="en-US" dirty="0" smtClean="0"/>
              <a:t>)</a:t>
            </a:r>
            <a:r>
              <a:rPr lang="zh-TW" altLang="en-US" dirty="0" smtClean="0"/>
              <a:t>、蕭中正醫院</a:t>
            </a:r>
            <a:r>
              <a:rPr lang="en-US" dirty="0" smtClean="0"/>
              <a:t>(</a:t>
            </a:r>
            <a:r>
              <a:rPr lang="zh-TW" altLang="en-US" dirty="0" smtClean="0"/>
              <a:t>地區</a:t>
            </a:r>
            <a:r>
              <a:rPr lang="en-US" dirty="0" smtClean="0"/>
              <a:t>)</a:t>
            </a:r>
            <a:r>
              <a:rPr lang="zh-TW" altLang="en-US" dirty="0" smtClean="0"/>
              <a:t>、春暉醫院</a:t>
            </a:r>
            <a:r>
              <a:rPr lang="en-US" dirty="0" smtClean="0"/>
              <a:t>(</a:t>
            </a:r>
            <a:r>
              <a:rPr lang="zh-TW" altLang="en-US" dirty="0" smtClean="0"/>
              <a:t>地區</a:t>
            </a:r>
            <a:r>
              <a:rPr lang="en-US" dirty="0" smtClean="0"/>
              <a:t>)</a:t>
            </a:r>
            <a:r>
              <a:rPr lang="zh-TW" altLang="en-US" dirty="0" smtClean="0"/>
              <a:t>、新泰醫院</a:t>
            </a:r>
            <a:r>
              <a:rPr lang="en-US" dirty="0" smtClean="0"/>
              <a:t>(</a:t>
            </a:r>
            <a:r>
              <a:rPr lang="zh-TW" altLang="en-US" dirty="0" smtClean="0"/>
              <a:t>地區</a:t>
            </a:r>
            <a:r>
              <a:rPr lang="en-US" dirty="0" smtClean="0"/>
              <a:t>)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>
              <a:defRPr/>
            </a:pPr>
            <a:r>
              <a:rPr lang="en-US" altLang="zh-TW" dirty="0" smtClean="0"/>
              <a:t>2015</a:t>
            </a:r>
            <a:r>
              <a:rPr lang="zh-TW" altLang="en-US" dirty="0" smtClean="0"/>
              <a:t>年，全臺將再納入</a:t>
            </a:r>
            <a:r>
              <a:rPr lang="en-US" altLang="zh-TW" dirty="0" smtClean="0"/>
              <a:t>73</a:t>
            </a:r>
            <a:r>
              <a:rPr lang="zh-TW" altLang="en-US" dirty="0" smtClean="0"/>
              <a:t>家參與醫院</a:t>
            </a:r>
            <a:endParaRPr lang="en-US" altLang="zh-TW" dirty="0" smtClean="0"/>
          </a:p>
          <a:p>
            <a:pPr>
              <a:defRPr/>
            </a:pPr>
            <a:endParaRPr lang="en-US" altLang="zh-TW" dirty="0" smtClean="0"/>
          </a:p>
          <a:p>
            <a:pPr>
              <a:defRPr/>
            </a:pPr>
            <a:r>
              <a:rPr lang="zh-TW" altLang="en-US" dirty="0" smtClean="0"/>
              <a:t>其他是之前雙和曾主導過的疾管署其他研究計畫</a:t>
            </a:r>
          </a:p>
          <a:p>
            <a:pPr>
              <a:defRPr/>
            </a:pPr>
            <a:endParaRPr lang="en-US" altLang="zh-TW" dirty="0" smtClean="0"/>
          </a:p>
          <a:p>
            <a:pPr>
              <a:defRPr/>
            </a:pPr>
            <a:endParaRPr lang="zh-TW" altLang="en-US" dirty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B49655A0-9B53-4E8D-81BD-861DDE97B6A4}" type="slidenum">
              <a:rPr lang="zh-TW" altLang="en-US" smtClean="0">
                <a:ea typeface="標楷體" pitchFamily="65" charset="-120"/>
              </a:rPr>
              <a:pPr eaLnBrk="1" hangingPunct="1"/>
              <a:t>5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30253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66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zh-TW" altLang="en-US" sz="1800" dirty="0"/>
              <a:t>本院特色</a:t>
            </a:r>
            <a:r>
              <a:rPr lang="en-US" altLang="zh-TW" sz="1800" dirty="0"/>
              <a:t>:</a:t>
            </a:r>
            <a:r>
              <a:rPr lang="zh-TW" altLang="en-US" sz="1800" dirty="0"/>
              <a:t> 著重跨部間溝通與整合，由感染科帶領，核心成員執行，和各臨床科共同追蹤宣導抗生素的合理使用與感染管制措施</a:t>
            </a:r>
          </a:p>
          <a:p>
            <a:pPr>
              <a:lnSpc>
                <a:spcPct val="90000"/>
              </a:lnSpc>
            </a:pPr>
            <a:r>
              <a:rPr lang="zh-TW" altLang="en-US" sz="1800" dirty="0"/>
              <a:t>抗生素小組核心成員每月開會，每季於院內藥委會亦報告</a:t>
            </a:r>
            <a:r>
              <a:rPr lang="en-US" altLang="zh-TW" sz="1800" dirty="0"/>
              <a:t>(</a:t>
            </a:r>
            <a:r>
              <a:rPr lang="zh-TW" altLang="en-US" sz="1800" dirty="0"/>
              <a:t>院長主持</a:t>
            </a:r>
            <a:r>
              <a:rPr lang="en-US" altLang="zh-TW" sz="1800" dirty="0"/>
              <a:t>)</a:t>
            </a:r>
          </a:p>
          <a:p>
            <a:endParaRPr lang="zh-TW" altLang="en-US" dirty="0" smtClean="0"/>
          </a:p>
        </p:txBody>
      </p:sp>
      <p:sp>
        <p:nvSpPr>
          <p:cNvPr id="583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fld id="{F020A148-33B9-41BC-8044-48B7470B0590}" type="slidenum">
              <a:rPr lang="zh-TW" altLang="en-US" smtClean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pPr/>
              <a:t>7</a:t>
            </a:fld>
            <a:endParaRPr lang="zh-TW" altLang="en-US" smtClean="0">
              <a:solidFill>
                <a:schemeClr val="hlink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1050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第一線為非管制性抗生素</a:t>
            </a:r>
            <a:r>
              <a:rPr lang="en-US" altLang="zh-TW" dirty="0" smtClean="0"/>
              <a:t>(</a:t>
            </a:r>
            <a:r>
              <a:rPr lang="zh-TW" altLang="en-US" dirty="0" smtClean="0"/>
              <a:t>同健保規定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，第二至四線為管制性抗生素。</a:t>
            </a:r>
            <a:endParaRPr lang="en-US" altLang="zh-TW" dirty="0" smtClean="0"/>
          </a:p>
          <a:p>
            <a:r>
              <a:rPr lang="zh-TW" altLang="en-US" dirty="0" smtClean="0"/>
              <a:t>住院：</a:t>
            </a:r>
            <a:endParaRPr lang="en-US" altLang="zh-TW" dirty="0" smtClean="0"/>
          </a:p>
          <a:p>
            <a:pPr marL="228600" indent="-228600">
              <a:buAutoNum type="arabicPeriod"/>
            </a:pPr>
            <a:r>
              <a:rPr lang="zh-TW" altLang="en-US" dirty="0" smtClean="0"/>
              <a:t>開立第一至四線抗生素，醫師須線上檢核</a:t>
            </a:r>
            <a:r>
              <a:rPr lang="en-US" altLang="zh-TW" dirty="0" smtClean="0"/>
              <a:t>(</a:t>
            </a:r>
            <a:r>
              <a:rPr lang="zh-TW" altLang="en-US" dirty="0" smtClean="0"/>
              <a:t>勾適應症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，感染科醫師與專科臨床藥師</a:t>
            </a:r>
            <a:r>
              <a:rPr lang="en-US" altLang="zh-TW" dirty="0" smtClean="0"/>
              <a:t>24hrs</a:t>
            </a:r>
            <a:r>
              <a:rPr lang="zh-TW" altLang="en-US" dirty="0" smtClean="0"/>
              <a:t>內逐筆審查，不建議使用原因自動簡訊及住院醫令，回饋給醫師</a:t>
            </a:r>
            <a:endParaRPr lang="en-US" altLang="zh-TW" dirty="0" smtClean="0"/>
          </a:p>
          <a:p>
            <a:pPr marL="228600" indent="-228600">
              <a:buAutoNum type="arabicPeriod"/>
            </a:pPr>
            <a:r>
              <a:rPr lang="zh-TW" altLang="en-US" dirty="0" smtClean="0"/>
              <a:t>第四線需強制會診感染科</a:t>
            </a:r>
            <a:r>
              <a:rPr lang="en-US" altLang="zh-TW" dirty="0" smtClean="0"/>
              <a:t>(</a:t>
            </a:r>
            <a:r>
              <a:rPr lang="zh-TW" altLang="en-US" dirty="0" smtClean="0"/>
              <a:t>目前為緊急採購抗生素、</a:t>
            </a:r>
            <a:r>
              <a:rPr lang="en-US" altLang="zh-TW" dirty="0" err="1" smtClean="0"/>
              <a:t>carbapenems</a:t>
            </a:r>
            <a:r>
              <a:rPr lang="zh-TW" altLang="en-US" dirty="0" smtClean="0"/>
              <a:t>類、</a:t>
            </a:r>
            <a:r>
              <a:rPr lang="en-US" altLang="zh-TW" dirty="0" err="1" smtClean="0"/>
              <a:t>fluoroquinolones</a:t>
            </a:r>
            <a:r>
              <a:rPr lang="zh-TW" altLang="en-US" dirty="0" smtClean="0"/>
              <a:t>類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</a:t>
            </a:r>
            <a:r>
              <a:rPr lang="zh-TW" altLang="en-US" u="sng" dirty="0" smtClean="0">
                <a:solidFill>
                  <a:srgbClr val="FF0000"/>
                </a:solidFill>
              </a:rPr>
              <a:t>管理者可自行設定轉換各抗生素至第四線，就強制會診。</a:t>
            </a:r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fld id="{C56CA081-31FD-4223-98D0-938E54FAC059}" type="slidenum">
              <a:rPr lang="zh-TW" altLang="en-US" smtClean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pPr/>
              <a:t>8</a:t>
            </a:fld>
            <a:endParaRPr lang="zh-TW" altLang="en-US" smtClean="0">
              <a:solidFill>
                <a:schemeClr val="hlink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1863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URI:</a:t>
            </a:r>
            <a:r>
              <a:rPr lang="zh-TW" altLang="en-US" smtClean="0"/>
              <a:t> </a:t>
            </a:r>
            <a:r>
              <a:rPr lang="en-US" altLang="zh-TW" smtClean="0"/>
              <a:t>upper respiratory infection</a:t>
            </a:r>
            <a:endParaRPr lang="zh-TW" altLang="en-US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841CC1B2-06CD-4E09-AD36-8A4451A9BA18}" type="slidenum">
              <a:rPr lang="zh-TW" altLang="en-US" smtClean="0">
                <a:ea typeface="標楷體" pitchFamily="65" charset="-120"/>
              </a:rPr>
              <a:pPr eaLnBrk="1" hangingPunct="1"/>
              <a:t>9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9931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125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醫師於住院醫令開立管制性抗生素時，需填寫檢核表</a:t>
            </a:r>
            <a:endParaRPr lang="en-US" altLang="zh-TW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/>
              <a:t>2.</a:t>
            </a:r>
            <a:r>
              <a:rPr lang="zh-TW" altLang="en-US" dirty="0" smtClean="0"/>
              <a:t>各抗生素有個別的</a:t>
            </a:r>
            <a:r>
              <a:rPr lang="en-US" altLang="zh-TW" sz="1200" dirty="0" smtClean="0"/>
              <a:t>Criteria-based</a:t>
            </a:r>
            <a:r>
              <a:rPr lang="zh-TW" altLang="en-US" sz="1200" dirty="0" smtClean="0"/>
              <a:t>使用原則須勾選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9225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開單醫師開立管制性抗生素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2-4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後，清單進入感染科審核系統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(HIS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內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1200" b="0" dirty="0" smtClean="0">
              <a:latin typeface="標楷體" pitchFamily="65" charset="-120"/>
              <a:ea typeface="標楷體" pitchFamily="65" charset="-12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感染科醫師與感染專科藥師，可看到開單醫師填的</a:t>
            </a:r>
            <a:r>
              <a:rPr lang="zh-TW" altLang="en-US" sz="1200" b="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檢核表、查詢檢驗影像系統等，</a:t>
            </a:r>
            <a:endParaRPr lang="en-US" altLang="zh-TW" sz="1200" b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並</a:t>
            </a:r>
            <a:r>
              <a:rPr lang="en-US" altLang="zh-TW" sz="12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key</a:t>
            </a:r>
            <a:r>
              <a:rPr lang="en-US" altLang="zh-TW" sz="1200" b="0" baseline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in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審核意見與結果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建議修改原因</a:t>
            </a:r>
            <a:r>
              <a:rPr lang="en-US" altLang="zh-TW" sz="1200" b="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endParaRPr lang="zh-TW" altLang="en-US" sz="12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9225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感染科不建議使用的，審核意見即時回饋於</a:t>
            </a:r>
            <a:endParaRPr lang="en-US" altLang="zh-TW" sz="1200" b="0" dirty="0" smtClean="0">
              <a:latin typeface="標楷體" pitchFamily="65" charset="-120"/>
              <a:ea typeface="標楷體" pitchFamily="65" charset="-120"/>
            </a:endParaRP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開單醫師之手機簡訊</a:t>
            </a:r>
            <a:endParaRPr lang="en-US" altLang="zh-TW" sz="1200" b="0" dirty="0" smtClean="0">
              <a:latin typeface="標楷體" pitchFamily="65" charset="-120"/>
              <a:ea typeface="標楷體" pitchFamily="65" charset="-120"/>
            </a:endParaRP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b="0" dirty="0" smtClean="0"/>
              <a:t>住院醫令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病人清單</a:t>
            </a:r>
            <a:endParaRPr lang="en-US" altLang="zh-TW" sz="1200" b="0" dirty="0" smtClean="0">
              <a:latin typeface="標楷體" pitchFamily="65" charset="-120"/>
              <a:ea typeface="標楷體" pitchFamily="65" charset="-120"/>
            </a:endParaRP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b="0" dirty="0" smtClean="0"/>
              <a:t>住院醫令各病人跳</a:t>
            </a:r>
            <a:r>
              <a:rPr lang="zh-TW" altLang="en-US" sz="1200" b="0" dirty="0" smtClean="0">
                <a:latin typeface="標楷體" pitchFamily="65" charset="-120"/>
                <a:ea typeface="標楷體" pitchFamily="65" charset="-120"/>
              </a:rPr>
              <a:t>警示畫面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4070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門診醫令抗生素天數限制系統</a:t>
            </a:r>
            <a:r>
              <a:rPr lang="en-US" altLang="zh-TW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zh-TW" altLang="en-US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zh-TW" altLang="en-US" sz="1200" b="0" dirty="0" smtClean="0">
                <a:cs typeface="Times New Roman" pitchFamily="18" charset="0"/>
              </a:rPr>
              <a:t>若超過天數，系統跳出提示且無法開立</a:t>
            </a:r>
            <a:endParaRPr lang="zh-TW" altLang="en-US" sz="1200" b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5192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若開立到原過敏（或嚴重藥物不良反應）的藥物（比對相同</a:t>
            </a:r>
            <a:r>
              <a:rPr lang="en-US" altLang="zh-TW" dirty="0" smtClean="0"/>
              <a:t>ATC</a:t>
            </a:r>
            <a:r>
              <a:rPr lang="zh-TW" altLang="en-US" dirty="0" smtClean="0"/>
              <a:t> </a:t>
            </a:r>
            <a:r>
              <a:rPr lang="en-US" altLang="zh-TW" dirty="0" smtClean="0"/>
              <a:t>code</a:t>
            </a:r>
            <a:r>
              <a:rPr lang="zh-TW" altLang="en-US" dirty="0" smtClean="0"/>
              <a:t>）</a:t>
            </a:r>
            <a:r>
              <a:rPr lang="en-US" altLang="zh-TW" dirty="0" smtClean="0"/>
              <a:t>,</a:t>
            </a:r>
            <a:r>
              <a:rPr lang="en-US" altLang="zh-TW" baseline="0" dirty="0" smtClean="0"/>
              <a:t> </a:t>
            </a:r>
            <a:r>
              <a:rPr lang="zh-TW" altLang="en-US" baseline="0" dirty="0" smtClean="0"/>
              <a:t>系統將阻斷</a:t>
            </a:r>
            <a:r>
              <a:rPr lang="en-US" altLang="zh-TW" baseline="0" dirty="0" smtClean="0"/>
              <a:t>, </a:t>
            </a:r>
            <a:r>
              <a:rPr lang="zh-TW" altLang="en-US" baseline="0" dirty="0" smtClean="0"/>
              <a:t>避免重複過敏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60833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醫令開立之藥品（含抗生素），若需依病人</a:t>
            </a:r>
            <a:r>
              <a:rPr lang="zh-TW" altLang="en-US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肝腎功能作劑量調整</a:t>
            </a:r>
            <a:r>
              <a:rPr lang="zh-TW" altLang="en-US" dirty="0" smtClean="0"/>
              <a:t>，系統會提示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3440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住院針劑給藥系統：</a:t>
            </a:r>
            <a:endParaRPr lang="en-US" altLang="zh-TW" dirty="0" smtClean="0"/>
          </a:p>
          <a:p>
            <a:r>
              <a:rPr lang="zh-TW" altLang="en-US" dirty="0" smtClean="0"/>
              <a:t>本院針劑藥物資料庫</a:t>
            </a:r>
            <a:r>
              <a:rPr lang="en-US" altLang="zh-TW" dirty="0" smtClean="0"/>
              <a:t>, </a:t>
            </a:r>
            <a:r>
              <a:rPr lang="zh-TW" altLang="en-US" dirty="0" smtClean="0"/>
              <a:t>將稀釋液、相容性、配製濃度、流速標準化</a:t>
            </a:r>
            <a:r>
              <a:rPr lang="en-US" altLang="zh-TW" dirty="0" smtClean="0"/>
              <a:t>, </a:t>
            </a:r>
            <a:r>
              <a:rPr lang="zh-TW" altLang="en-US" dirty="0" smtClean="0"/>
              <a:t>並設定上下限</a:t>
            </a:r>
            <a:r>
              <a:rPr lang="en-US" altLang="zh-TW" dirty="0" smtClean="0"/>
              <a:t>, </a:t>
            </a:r>
            <a:r>
              <a:rPr lang="zh-TW" altLang="en-US" dirty="0" smtClean="0"/>
              <a:t>確保用藥安全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0231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z="12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9225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z="120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9225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2012</a:t>
            </a:r>
            <a:r>
              <a:rPr lang="zh-TW" altLang="en-US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 疾管署研究計畫建置：醫院抗生素指標資訊系統開發</a:t>
            </a:r>
            <a:endParaRPr lang="en-US" altLang="zh-TW" sz="1200" b="0" kern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目前匯入北醫體系三家醫院資料庫</a:t>
            </a:r>
            <a:endParaRPr lang="en-US" altLang="zh-TW" sz="1200" b="0" kern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可同時分析比較自己醫院與同級醫院指標</a:t>
            </a:r>
            <a:r>
              <a:rPr lang="en-US" altLang="zh-TW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1200" b="0" kern="0" dirty="0" err="1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eg</a:t>
            </a:r>
            <a:r>
              <a:rPr lang="en-US" altLang="zh-TW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.,</a:t>
            </a:r>
            <a:r>
              <a:rPr lang="zh-TW" altLang="en-US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抗生素用量</a:t>
            </a:r>
            <a:r>
              <a:rPr lang="en-US" altLang="zh-TW" sz="1200" b="0" kern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(DID)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4078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68235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2347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4058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5161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u="sng" dirty="0" err="1" smtClean="0">
                <a:latin typeface="Arial" pitchFamily="34" charset="0"/>
                <a:cs typeface="Arial" pitchFamily="34" charset="0"/>
              </a:rPr>
              <a:t>Vancomycin</a:t>
            </a:r>
            <a:r>
              <a:rPr lang="zh-TW" altLang="en-US" u="sng" dirty="0" smtClean="0"/>
              <a:t>劑量</a:t>
            </a:r>
            <a:r>
              <a:rPr lang="zh-TW" altLang="en-US" dirty="0" smtClean="0"/>
              <a:t>可對應病人</a:t>
            </a:r>
            <a:r>
              <a:rPr lang="zh-TW" altLang="en-US" u="sng" dirty="0" smtClean="0"/>
              <a:t>腎功能</a:t>
            </a:r>
            <a:r>
              <a:rPr lang="en-US" altLang="zh-TW" u="sng" dirty="0" err="1" smtClean="0"/>
              <a:t>ClCr</a:t>
            </a:r>
            <a:r>
              <a:rPr lang="zh-TW" altLang="en-US" u="none" dirty="0" smtClean="0"/>
              <a:t>與</a:t>
            </a:r>
            <a:r>
              <a:rPr lang="zh-TW" altLang="en-US" u="sng" dirty="0" smtClean="0"/>
              <a:t>體重</a:t>
            </a:r>
            <a:r>
              <a:rPr lang="zh-TW" altLang="en-US" dirty="0" smtClean="0"/>
              <a:t>來查詢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293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lvl="2"/>
            <a:endParaRPr lang="zh-TW" altLang="en-US" sz="1800" dirty="0">
              <a:solidFill>
                <a:srgbClr val="000099"/>
              </a:solidFill>
            </a:endParaRPr>
          </a:p>
        </p:txBody>
      </p:sp>
      <p:sp>
        <p:nvSpPr>
          <p:cNvPr id="337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7D8D9363-6647-40C6-B4DF-8F570B7FF199}" type="slidenum">
              <a:rPr lang="zh-TW" altLang="en-US" smtClean="0">
                <a:ea typeface="標楷體" pitchFamily="65" charset="-120"/>
              </a:rPr>
              <a:pPr eaLnBrk="1" hangingPunct="1"/>
              <a:t>26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26388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 本院感染科先於</a:t>
            </a:r>
            <a:r>
              <a:rPr lang="en-US" altLang="zh-TW" dirty="0" smtClean="0"/>
              <a:t>PGY</a:t>
            </a:r>
            <a:r>
              <a:rPr lang="zh-TW" altLang="en-US" dirty="0" smtClean="0"/>
              <a:t>病房推行，將逐步拓展至相關需要之科別、與全院。</a:t>
            </a:r>
            <a:endParaRPr lang="en-US" altLang="zh-TW" dirty="0" smtClean="0"/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 擬將建立</a:t>
            </a: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Antibiotics Care Bundle</a:t>
            </a:r>
            <a:r>
              <a:rPr lang="zh-TW" alt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checklist</a:t>
            </a:r>
            <a:r>
              <a:rPr lang="zh-TW" altLang="en-US" dirty="0" smtClean="0">
                <a:latin typeface="Arial" pitchFamily="34" charset="0"/>
                <a:cs typeface="Arial" pitchFamily="34" charset="0"/>
              </a:rPr>
              <a:t>表單建立於 </a:t>
            </a:r>
            <a:r>
              <a:rPr lang="en-US" altLang="zh-TW" dirty="0" smtClean="0">
                <a:latin typeface="Arial" pitchFamily="34" charset="0"/>
                <a:cs typeface="Arial" pitchFamily="34" charset="0"/>
              </a:rPr>
              <a:t>progress note</a:t>
            </a:r>
            <a:r>
              <a:rPr lang="zh-TW" altLang="en-US" dirty="0" smtClean="0">
                <a:latin typeface="Arial" pitchFamily="34" charset="0"/>
                <a:cs typeface="Arial" pitchFamily="34" charset="0"/>
              </a:rPr>
              <a:t>裡，電子化提高效率。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49789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CDI(</a:t>
            </a:r>
            <a:r>
              <a:rPr lang="en-US" altLang="zh-TW" i="1" smtClean="0"/>
              <a:t>Clostridium difficile</a:t>
            </a:r>
            <a:r>
              <a:rPr lang="zh-TW" altLang="en-US" i="1" smtClean="0"/>
              <a:t> </a:t>
            </a:r>
            <a:r>
              <a:rPr lang="en-US" altLang="zh-TW" smtClean="0"/>
              <a:t>infection)</a:t>
            </a:r>
          </a:p>
          <a:p>
            <a:r>
              <a:rPr lang="en-US" altLang="zh-TW" smtClean="0"/>
              <a:t>CDAD (</a:t>
            </a:r>
            <a:r>
              <a:rPr lang="en-US" altLang="zh-TW" i="1" smtClean="0"/>
              <a:t>Clostridium difficile</a:t>
            </a:r>
            <a:r>
              <a:rPr lang="zh-TW" altLang="en-US" i="1" smtClean="0"/>
              <a:t> </a:t>
            </a:r>
            <a:r>
              <a:rPr lang="en-US" altLang="zh-TW" smtClean="0"/>
              <a:t> associated diarrhea)</a:t>
            </a:r>
          </a:p>
          <a:p>
            <a:r>
              <a:rPr lang="en-US" altLang="zh-TW" smtClean="0"/>
              <a:t>AAD (Antibiotics associated diarrhea)</a:t>
            </a:r>
          </a:p>
          <a:p>
            <a:r>
              <a:rPr lang="en-US" altLang="zh-TW" smtClean="0"/>
              <a:t>GDH (glucose dehydrogenase) Antigen test</a:t>
            </a:r>
            <a:endParaRPr lang="zh-TW" altLang="en-US" smtClean="0"/>
          </a:p>
        </p:txBody>
      </p:sp>
      <p:sp>
        <p:nvSpPr>
          <p:cNvPr id="348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8EBE58DF-396B-431F-AECE-68EE0C9DAB55}" type="slidenum">
              <a:rPr lang="zh-TW" altLang="en-US" smtClean="0">
                <a:solidFill>
                  <a:srgbClr val="0000FF"/>
                </a:solidFill>
                <a:ea typeface="標楷體" pitchFamily="65" charset="-120"/>
              </a:rPr>
              <a:pPr eaLnBrk="1" hangingPunct="1"/>
              <a:t>28</a:t>
            </a:fld>
            <a:endParaRPr lang="zh-TW" altLang="en-US" smtClean="0">
              <a:solidFill>
                <a:srgbClr val="0000FF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960950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dirty="0" smtClean="0"/>
          </a:p>
        </p:txBody>
      </p:sp>
      <p:sp>
        <p:nvSpPr>
          <p:cNvPr id="634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fld id="{CABAF066-A5CE-4B79-A8C0-BD0328EDE8FF}" type="slidenum">
              <a:rPr lang="zh-TW" altLang="en-US" smtClean="0">
                <a:solidFill>
                  <a:srgbClr val="0000FF"/>
                </a:solidFill>
              </a:rPr>
              <a:pPr eaLnBrk="1" hangingPunct="1"/>
              <a:t>29</a:t>
            </a:fld>
            <a:endParaRPr lang="zh-TW" altLang="en-US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7535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205398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3732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33670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73732" name="投影片編號版面配置區 3"/>
          <p:cNvSpPr txBox="1">
            <a:spLocks noGrp="1"/>
          </p:cNvSpPr>
          <p:nvPr/>
        </p:nvSpPr>
        <p:spPr bwMode="auto">
          <a:xfrm>
            <a:off x="3850294" y="9429305"/>
            <a:ext cx="2945861" cy="49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 anchor="b"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r"/>
            <a:fld id="{6B3B82A2-58F9-49F7-A49D-471DEFF2D52B}" type="slidenum">
              <a:rPr kumimoji="0" lang="zh-TW" altLang="en-US" b="0"/>
              <a:pPr algn="r"/>
              <a:t>33</a:t>
            </a:fld>
            <a:endParaRPr kumimoji="0" lang="en-US" altLang="zh-TW" b="0"/>
          </a:p>
        </p:txBody>
      </p:sp>
    </p:spTree>
    <p:extLst>
      <p:ext uri="{BB962C8B-B14F-4D97-AF65-F5344CB8AC3E}">
        <p14:creationId xmlns:p14="http://schemas.microsoft.com/office/powerpoint/2010/main" val="24173189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i="1" dirty="0" smtClean="0">
                <a:solidFill>
                  <a:srgbClr val="008000"/>
                </a:solidFill>
                <a:ea typeface="標楷體" pitchFamily="65" charset="-120"/>
              </a:rPr>
              <a:t>CRE (</a:t>
            </a:r>
            <a:r>
              <a:rPr lang="en-US" altLang="zh-TW" i="1" dirty="0" err="1" smtClean="0">
                <a:solidFill>
                  <a:srgbClr val="008000"/>
                </a:solidFill>
                <a:ea typeface="標楷體" pitchFamily="65" charset="-120"/>
              </a:rPr>
              <a:t>carbapenem</a:t>
            </a:r>
            <a:r>
              <a:rPr lang="en-US" altLang="zh-TW" i="1" dirty="0" smtClean="0">
                <a:solidFill>
                  <a:srgbClr val="008000"/>
                </a:solidFill>
                <a:ea typeface="標楷體" pitchFamily="65" charset="-120"/>
              </a:rPr>
              <a:t>-resistant </a:t>
            </a:r>
            <a:r>
              <a:rPr lang="en-US" altLang="zh-TW" i="1" dirty="0" err="1" smtClean="0">
                <a:solidFill>
                  <a:srgbClr val="008000"/>
                </a:solidFill>
                <a:ea typeface="標楷體" pitchFamily="65" charset="-120"/>
              </a:rPr>
              <a:t>Enterobacteriaceae;CRE</a:t>
            </a:r>
            <a:r>
              <a:rPr lang="en-US" altLang="zh-TW" i="1" dirty="0" smtClean="0">
                <a:solidFill>
                  <a:srgbClr val="008000"/>
                </a:solidFill>
                <a:ea typeface="標楷體" pitchFamily="65" charset="-120"/>
              </a:rPr>
              <a:t>)</a:t>
            </a:r>
          </a:p>
          <a:p>
            <a:r>
              <a:rPr lang="en-US" altLang="zh-TW" i="1" dirty="0" smtClean="0">
                <a:solidFill>
                  <a:srgbClr val="008000"/>
                </a:solidFill>
                <a:ea typeface="標楷體" pitchFamily="65" charset="-120"/>
              </a:rPr>
              <a:t>VRE (</a:t>
            </a:r>
            <a:r>
              <a:rPr lang="en-US" altLang="zh-TW" i="1" dirty="0" err="1" smtClean="0">
                <a:solidFill>
                  <a:srgbClr val="008000"/>
                </a:solidFill>
                <a:ea typeface="標楷體" pitchFamily="65" charset="-120"/>
              </a:rPr>
              <a:t>Vancomycin</a:t>
            </a:r>
            <a:r>
              <a:rPr lang="en-US" altLang="zh-TW" i="1" dirty="0" smtClean="0">
                <a:solidFill>
                  <a:srgbClr val="008000"/>
                </a:solidFill>
                <a:ea typeface="標楷體" pitchFamily="65" charset="-120"/>
              </a:rPr>
              <a:t> Resistant Enterococci)</a:t>
            </a:r>
            <a:endParaRPr lang="zh-TW" altLang="en-US" dirty="0" smtClean="0"/>
          </a:p>
        </p:txBody>
      </p:sp>
      <p:sp>
        <p:nvSpPr>
          <p:cNvPr id="440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fld id="{ED6FCA00-5AC2-475D-B483-BD359666EDA1}" type="slidenum">
              <a:rPr lang="zh-TW" altLang="en-US" smtClean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pPr/>
              <a:t>34</a:t>
            </a:fld>
            <a:endParaRPr lang="en-US" altLang="zh-TW" smtClean="0">
              <a:solidFill>
                <a:schemeClr val="hlink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75794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89271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9811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88856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本院實驗診斷科乃經過</a:t>
            </a:r>
            <a:r>
              <a:rPr lang="en-US" altLang="zh-TW" dirty="0" smtClean="0"/>
              <a:t>ISO</a:t>
            </a:r>
            <a:r>
              <a:rPr lang="zh-TW" altLang="en-US" dirty="0" smtClean="0"/>
              <a:t> </a:t>
            </a:r>
            <a:r>
              <a:rPr lang="en-US" altLang="zh-TW" dirty="0" smtClean="0"/>
              <a:t>15189</a:t>
            </a:r>
            <a:r>
              <a:rPr lang="zh-TW" altLang="en-US" dirty="0" smtClean="0"/>
              <a:t>醫學實驗室認證，因此建立了 一套品質保證系統 ，而在各技術組內部訂定品質管制標準作業規範，以利進行每日品管及相關臨床作業之進行，如遇異常結果則進行不符合事項改善檢討並於每月</a:t>
            </a:r>
            <a:r>
              <a:rPr lang="en-US" altLang="zh-TW" dirty="0" smtClean="0"/>
              <a:t>CQI</a:t>
            </a:r>
            <a:r>
              <a:rPr lang="zh-TW" altLang="en-US" dirty="0" smtClean="0"/>
              <a:t>、品保、資訊、組長會議上討論，而相關矯正預防措施則於</a:t>
            </a:r>
            <a:r>
              <a:rPr lang="en-US" altLang="zh-TW" dirty="0" smtClean="0"/>
              <a:t>CPI</a:t>
            </a:r>
            <a:r>
              <a:rPr lang="zh-TW" altLang="en-US" dirty="0" smtClean="0"/>
              <a:t>會議上進行流程改善，此外，每年執行內外部稽核，相關稽核結果及改善作為於管理審查會議上，進行檢討與追蹤，藉由每日、每周、每月及每年定期的監控，並配合不符合事項檢討與矯正預防措施，讓各個環節皆可充分檢討及追蹤，已達完善的檢驗流程及品質。</a:t>
            </a:r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9EFE00F3-E3D8-4088-8F85-D654E7113383}" type="slidenum">
              <a:rPr lang="zh-TW" altLang="en-US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38</a:t>
            </a:fld>
            <a:endParaRPr lang="zh-TW" altLang="en-US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而藉由</a:t>
            </a:r>
            <a:r>
              <a:rPr lang="en-US" altLang="zh-TW" dirty="0" smtClean="0"/>
              <a:t>2014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IDSA</a:t>
            </a:r>
            <a:r>
              <a:rPr lang="zh-TW" altLang="en-US" dirty="0" smtClean="0"/>
              <a:t> </a:t>
            </a:r>
            <a:r>
              <a:rPr lang="en-US" altLang="zh-TW" dirty="0" smtClean="0"/>
              <a:t>Guideline</a:t>
            </a:r>
            <a:r>
              <a:rPr lang="zh-TW" altLang="en-US" dirty="0" smtClean="0"/>
              <a:t>的文獻指出，有關細菌培養的檢體，僅能在室溫保存</a:t>
            </a:r>
            <a:r>
              <a:rPr lang="en-US" altLang="zh-TW" dirty="0" smtClean="0"/>
              <a:t>2</a:t>
            </a:r>
            <a:r>
              <a:rPr lang="zh-TW" altLang="en-US" dirty="0" smtClean="0"/>
              <a:t>小時，建議細菌檢體須於</a:t>
            </a:r>
            <a:r>
              <a:rPr lang="en-US" altLang="zh-TW" dirty="0" smtClean="0"/>
              <a:t>2</a:t>
            </a:r>
            <a:r>
              <a:rPr lang="zh-TW" altLang="en-US" dirty="0" smtClean="0"/>
              <a:t>小時內送達實驗室，並進行後續檢體處理及相關條件之保存，故本院於</a:t>
            </a:r>
            <a:r>
              <a:rPr lang="en-US" altLang="zh-TW" dirty="0" smtClean="0"/>
              <a:t>102</a:t>
            </a:r>
            <a:r>
              <a:rPr lang="zh-TW" altLang="en-US" dirty="0" smtClean="0"/>
              <a:t>年利用資訊系統，並建置臨床檢體傳送監控系統於全院行動護理車上，明確的紀錄其護理採檢時間，傳送人員收送檢體時間，實診科檢體收檢時間，已達每月監控全院檢體之檢體流動與檢體品質。而後續的監控由實診科每日統計及監控其各檢體流動時間，並抽查單一病房其</a:t>
            </a:r>
            <a:r>
              <a:rPr lang="en-US" altLang="zh-TW" dirty="0" smtClean="0"/>
              <a:t>2</a:t>
            </a:r>
            <a:r>
              <a:rPr lang="zh-TW" altLang="en-US" dirty="0" smtClean="0"/>
              <a:t>小時達成率。</a:t>
            </a:r>
          </a:p>
        </p:txBody>
      </p:sp>
      <p:sp>
        <p:nvSpPr>
          <p:cNvPr id="399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4791585-D14E-4FCB-946E-51F8A51EAAAA}" type="slidenum">
              <a:rPr lang="zh-TW" altLang="en-US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39</a:t>
            </a:fld>
            <a:endParaRPr lang="zh-TW" altLang="en-US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而其監控成效如統計表所示，全院護理單位對於臨床檢體監控系統使用率達</a:t>
            </a:r>
            <a:r>
              <a:rPr lang="en-US" altLang="zh-TW" smtClean="0"/>
              <a:t>100%</a:t>
            </a:r>
            <a:r>
              <a:rPr lang="zh-TW" altLang="en-US" smtClean="0"/>
              <a:t>，而其各病房單位每月檢體送達實診科平均時間從建置系統初期大於</a:t>
            </a:r>
            <a:r>
              <a:rPr lang="en-US" altLang="zh-TW" smtClean="0"/>
              <a:t>2</a:t>
            </a:r>
            <a:r>
              <a:rPr lang="zh-TW" altLang="en-US" smtClean="0"/>
              <a:t>小時，到</a:t>
            </a:r>
            <a:r>
              <a:rPr lang="en-US" altLang="zh-TW" smtClean="0"/>
              <a:t>6</a:t>
            </a:r>
            <a:r>
              <a:rPr lang="zh-TW" altLang="en-US" smtClean="0"/>
              <a:t>個月後，各單位皆可達成於平均</a:t>
            </a:r>
            <a:r>
              <a:rPr lang="en-US" altLang="zh-TW" smtClean="0"/>
              <a:t>2</a:t>
            </a:r>
            <a:r>
              <a:rPr lang="zh-TW" altLang="en-US" smtClean="0"/>
              <a:t>小時內送達，隨後便進行每日抽驗病房單位檢體</a:t>
            </a:r>
            <a:r>
              <a:rPr lang="en-US" altLang="zh-TW" smtClean="0"/>
              <a:t>2</a:t>
            </a:r>
            <a:r>
              <a:rPr lang="zh-TW" altLang="en-US" smtClean="0"/>
              <a:t>小時送達之達成率之監控，其統計結果可發現</a:t>
            </a:r>
            <a:r>
              <a:rPr lang="en-US" altLang="zh-TW" smtClean="0"/>
              <a:t>1</a:t>
            </a:r>
            <a:r>
              <a:rPr lang="zh-TW" altLang="en-US" smtClean="0"/>
              <a:t>小時達成率約為</a:t>
            </a:r>
            <a:r>
              <a:rPr lang="en-US" altLang="zh-TW" smtClean="0"/>
              <a:t>80%</a:t>
            </a:r>
            <a:r>
              <a:rPr lang="zh-TW" altLang="en-US" smtClean="0"/>
              <a:t>，而</a:t>
            </a:r>
            <a:r>
              <a:rPr lang="en-US" altLang="zh-TW" smtClean="0"/>
              <a:t>2</a:t>
            </a:r>
            <a:r>
              <a:rPr lang="zh-TW" altLang="en-US" smtClean="0"/>
              <a:t>小時達成率約為</a:t>
            </a:r>
            <a:r>
              <a:rPr lang="en-US" altLang="zh-TW" smtClean="0"/>
              <a:t>95%</a:t>
            </a:r>
            <a:r>
              <a:rPr lang="zh-TW" altLang="en-US" smtClean="0"/>
              <a:t>，期許藉由本系統的建置之推廣，未來全院檢體傳送其時效達成率可達</a:t>
            </a:r>
            <a:r>
              <a:rPr lang="en-US" altLang="zh-TW" smtClean="0"/>
              <a:t>100%</a:t>
            </a:r>
            <a:r>
              <a:rPr lang="zh-TW" altLang="en-US" smtClean="0"/>
              <a:t>。</a:t>
            </a:r>
            <a:endParaRPr lang="en-US" altLang="zh-TW" smtClean="0"/>
          </a:p>
        </p:txBody>
      </p:sp>
      <p:sp>
        <p:nvSpPr>
          <p:cNvPr id="409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BAA6906-2EAE-4AD4-BED3-62222420F468}" type="slidenum">
              <a:rPr lang="zh-TW" altLang="en-US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40</a:t>
            </a:fld>
            <a:endParaRPr lang="zh-TW" altLang="en-US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此外本院自從去年參與抗生素管理計畫，實診科為提升臨床檢體檢驗之正確性及時效性，便將其血液培養的陽性率、汙染率、血液培養陽性檢體初步報告平均時間、血液培養陽性檢體最終報告平均時間列入微生物組的品質指標，以利每月監控檢驗品質，而經統計</a:t>
            </a:r>
            <a:r>
              <a:rPr lang="en-US" altLang="zh-TW" dirty="0" smtClean="0"/>
              <a:t>102</a:t>
            </a:r>
            <a:r>
              <a:rPr lang="zh-TW" altLang="en-US" dirty="0" smtClean="0"/>
              <a:t>年度七家示範中心，陽性血瓶初步報告時間平均為</a:t>
            </a:r>
            <a:r>
              <a:rPr lang="en-US" altLang="zh-TW" dirty="0" smtClean="0"/>
              <a:t>40-45</a:t>
            </a:r>
            <a:r>
              <a:rPr lang="zh-TW" altLang="en-US" dirty="0" smtClean="0"/>
              <a:t>小時，而本院皆低於</a:t>
            </a:r>
            <a:r>
              <a:rPr lang="en-US" altLang="zh-TW" dirty="0" smtClean="0"/>
              <a:t>40</a:t>
            </a:r>
            <a:r>
              <a:rPr lang="zh-TW" altLang="en-US" dirty="0" smtClean="0"/>
              <a:t>小時，平均為</a:t>
            </a:r>
            <a:r>
              <a:rPr lang="en-US" altLang="zh-TW" dirty="0" smtClean="0"/>
              <a:t>34</a:t>
            </a:r>
            <a:r>
              <a:rPr lang="zh-TW" altLang="en-US" dirty="0" smtClean="0"/>
              <a:t>小時，為求時效更為縮短，進行流程改善，首先規範醫檢師優先處理血液培養及無菌體液類的檢體，增加處理檢體之次數，並要求檢體送達實診科後，務必依循規範將各類檢體依其保存方式保存或立即接種檢體，以確保所有檢體之品質良好，而從本院血液培養陽性率及污染率，皆符合</a:t>
            </a:r>
            <a:r>
              <a:rPr lang="en-US" altLang="zh-TW" dirty="0" smtClean="0"/>
              <a:t>CLSI guideline M47-A2</a:t>
            </a:r>
            <a:r>
              <a:rPr lang="zh-TW" altLang="en-US" dirty="0" smtClean="0"/>
              <a:t>建議陽性率介於</a:t>
            </a:r>
            <a:r>
              <a:rPr lang="en-US" altLang="zh-TW" dirty="0" smtClean="0"/>
              <a:t>12-15%</a:t>
            </a:r>
            <a:r>
              <a:rPr lang="zh-TW" altLang="en-US" dirty="0" smtClean="0"/>
              <a:t>，污染率介於</a:t>
            </a:r>
            <a:r>
              <a:rPr lang="en-US" altLang="zh-TW" dirty="0" smtClean="0"/>
              <a:t>2-3%</a:t>
            </a:r>
            <a:r>
              <a:rPr lang="zh-TW" altLang="en-US" dirty="0" smtClean="0"/>
              <a:t>，但我們不以此而自滿，每年配合感染控制室及護理部針對全院醫事及護理人員至少辦理</a:t>
            </a:r>
            <a:r>
              <a:rPr lang="en-US" altLang="zh-TW" dirty="0" smtClean="0"/>
              <a:t>2</a:t>
            </a:r>
            <a:r>
              <a:rPr lang="zh-TW" altLang="en-US" dirty="0" smtClean="0"/>
              <a:t>堂教育訓練，藉此將國際最新規範告知全院人員；另外也藉由示範中心的交流會議，適時立即的審閱本院實診科的相關作業流程規範</a:t>
            </a:r>
            <a:r>
              <a:rPr lang="en-US" altLang="zh-TW" dirty="0" smtClean="0"/>
              <a:t>(</a:t>
            </a:r>
            <a:r>
              <a:rPr lang="zh-TW" altLang="en-US" dirty="0" smtClean="0"/>
              <a:t>包含血液培養、尿液培養、痰液培養、抗藥性菌株等</a:t>
            </a:r>
            <a:r>
              <a:rPr lang="en-US" altLang="zh-TW" dirty="0" smtClean="0"/>
              <a:t>)</a:t>
            </a:r>
            <a:r>
              <a:rPr lang="zh-TW" altLang="en-US" dirty="0" smtClean="0"/>
              <a:t>與其他醫學中心之差異，並配合</a:t>
            </a:r>
            <a:r>
              <a:rPr lang="en-US" altLang="zh-TW" dirty="0" smtClean="0"/>
              <a:t>CLSI guideline</a:t>
            </a:r>
            <a:r>
              <a:rPr lang="zh-TW" altLang="en-US" dirty="0" smtClean="0"/>
              <a:t>進行檢討，期許本院實診科能成為一流檢驗品質及各醫院標竿學習的對象。</a:t>
            </a:r>
          </a:p>
          <a:p>
            <a:endParaRPr lang="zh-TW" altLang="en-US" dirty="0" smtClean="0"/>
          </a:p>
        </p:txBody>
      </p:sp>
      <p:sp>
        <p:nvSpPr>
          <p:cNvPr id="419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685817" indent="-263776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055103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477145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1899186" indent="-211021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5B5D5FAB-AE58-46F7-81BD-4B0844D56B7D}" type="slidenum">
              <a:rPr lang="zh-TW" altLang="en-US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pPr eaLnBrk="1" hangingPunct="1">
                <a:spcBef>
                  <a:spcPct val="0"/>
                </a:spcBef>
              </a:pPr>
              <a:t>41</a:t>
            </a:fld>
            <a:endParaRPr lang="en-US" altLang="zh-TW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05956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本院抗生素用量，以</a:t>
            </a:r>
            <a:r>
              <a:rPr lang="en-US" altLang="zh-TW" dirty="0" smtClean="0"/>
              <a:t>DID</a:t>
            </a:r>
            <a:r>
              <a:rPr lang="zh-TW" altLang="en-US" dirty="0" smtClean="0"/>
              <a:t>為單位，</a:t>
            </a:r>
            <a:r>
              <a:rPr lang="en-US" altLang="zh-TW" dirty="0" smtClean="0"/>
              <a:t>DID(Defined Daily Dose per inpatient-day)(</a:t>
            </a:r>
            <a:r>
              <a:rPr lang="zh-TW" altLang="en-US" sz="1200" kern="0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抗生素耗用量</a:t>
            </a:r>
            <a:r>
              <a:rPr lang="en-US" altLang="zh-TW" sz="1200" kern="0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/</a:t>
            </a:r>
            <a:r>
              <a:rPr lang="zh-TW" altLang="en-US" sz="1200" kern="0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住院千人日數</a:t>
            </a:r>
            <a:r>
              <a:rPr lang="en-US" altLang="zh-TW" sz="1200" kern="0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)</a:t>
            </a:r>
            <a:endParaRPr lang="en-US" altLang="zh-TW" dirty="0" smtClean="0"/>
          </a:p>
          <a:p>
            <a:r>
              <a:rPr lang="zh-TW" altLang="en-US" dirty="0" smtClean="0"/>
              <a:t>綠色柱狀是</a:t>
            </a:r>
            <a:r>
              <a:rPr lang="en-US" altLang="zh-TW" dirty="0" smtClean="0"/>
              <a:t>total</a:t>
            </a:r>
            <a:r>
              <a:rPr lang="zh-TW" altLang="en-US" dirty="0" smtClean="0"/>
              <a:t>用量，對應右邊座標</a:t>
            </a:r>
            <a:endParaRPr lang="en-US" altLang="zh-TW" dirty="0" smtClean="0"/>
          </a:p>
          <a:p>
            <a:r>
              <a:rPr lang="zh-TW" altLang="en-US" dirty="0" smtClean="0"/>
              <a:t>折線是各類別抗生素用量，對應左邊座標</a:t>
            </a:r>
            <a:endParaRPr lang="en-US" altLang="zh-TW" dirty="0" smtClean="0"/>
          </a:p>
          <a:p>
            <a:r>
              <a:rPr lang="en-US" altLang="zh-TW" dirty="0" smtClean="0"/>
              <a:t>2013</a:t>
            </a:r>
            <a:r>
              <a:rPr lang="zh-TW" altLang="en-US" dirty="0" smtClean="0"/>
              <a:t>年起抗生素用量</a:t>
            </a:r>
            <a:r>
              <a:rPr lang="en-US" altLang="zh-TW" dirty="0" smtClean="0"/>
              <a:t>(DID)</a:t>
            </a:r>
            <a:r>
              <a:rPr lang="zh-TW" altLang="en-US" dirty="0" smtClean="0"/>
              <a:t>逐步下降</a:t>
            </a:r>
            <a:endParaRPr lang="en-US" altLang="zh-TW" dirty="0" smtClean="0"/>
          </a:p>
        </p:txBody>
      </p:sp>
      <p:sp>
        <p:nvSpPr>
          <p:cNvPr id="419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/>
            <a:fld id="{0E80495B-3CE2-4E5F-91B3-2699E3E4EC37}" type="slidenum">
              <a:rPr lang="zh-TW" altLang="en-US" smtClean="0">
                <a:ea typeface="標楷體" pitchFamily="65" charset="-120"/>
              </a:rPr>
              <a:pPr eaLnBrk="1" hangingPunct="1"/>
              <a:t>43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922973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醫策會提供的數據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r>
              <a:rPr lang="en-US" altLang="zh-TW" dirty="0" smtClean="0"/>
              <a:t>7</a:t>
            </a:r>
            <a:r>
              <a:rPr lang="zh-TW" altLang="en-US" dirty="0" smtClean="0"/>
              <a:t>家示範中心抗生素用量</a:t>
            </a:r>
            <a:endParaRPr lang="en-US" altLang="zh-TW" dirty="0" smtClean="0"/>
          </a:p>
          <a:p>
            <a:r>
              <a:rPr lang="zh-TW" altLang="en-US" dirty="0" smtClean="0"/>
              <a:t>單位是</a:t>
            </a:r>
            <a:r>
              <a:rPr lang="en-US" altLang="zh-TW" dirty="0" smtClean="0"/>
              <a:t>DID</a:t>
            </a:r>
            <a:r>
              <a:rPr lang="zh-TW" altLang="en-US" dirty="0" smtClean="0"/>
              <a:t> </a:t>
            </a:r>
            <a:r>
              <a:rPr lang="en-US" altLang="zh-TW" dirty="0" smtClean="0"/>
              <a:t>(</a:t>
            </a:r>
            <a:r>
              <a:rPr lang="zh-TW" altLang="en-US" dirty="0" smtClean="0"/>
              <a:t>已除以</a:t>
            </a:r>
            <a:r>
              <a:rPr lang="en-US" altLang="zh-TW" dirty="0" smtClean="0"/>
              <a:t>inpatient-day</a:t>
            </a:r>
            <a:r>
              <a:rPr lang="zh-TW" altLang="en-US" dirty="0" smtClean="0"/>
              <a:t>了</a:t>
            </a:r>
            <a:r>
              <a:rPr lang="en-US" altLang="zh-TW" dirty="0" smtClean="0"/>
              <a:t>)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123277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C6440A1E-8F9E-48DE-B89A-7AD42AA48687}" type="slidenum">
              <a:rPr lang="zh-TW" altLang="en-US" smtClean="0">
                <a:ea typeface="標楷體" pitchFamily="65" charset="-120"/>
              </a:rPr>
              <a:pPr eaLnBrk="1" hangingPunct="1"/>
              <a:t>45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868886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抗生素藥費占率也逐步下降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981255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柱狀是抗生素用量</a:t>
            </a:r>
            <a:endParaRPr lang="en-US" altLang="zh-TW" dirty="0" smtClean="0"/>
          </a:p>
          <a:p>
            <a:r>
              <a:rPr lang="zh-TW" altLang="en-US" dirty="0" smtClean="0"/>
              <a:t>折線是抗藥性比率</a:t>
            </a:r>
            <a:endParaRPr lang="en-US" altLang="zh-TW" dirty="0" smtClean="0"/>
          </a:p>
          <a:p>
            <a:r>
              <a:rPr lang="en-US" altLang="zh-TW" dirty="0" smtClean="0"/>
              <a:t>(102</a:t>
            </a:r>
            <a:r>
              <a:rPr lang="zh-TW" altLang="en-US" dirty="0" smtClean="0"/>
              <a:t>年全國示範中心</a:t>
            </a:r>
            <a:r>
              <a:rPr lang="en-US" altLang="zh-TW" dirty="0" smtClean="0"/>
              <a:t>MRSA</a:t>
            </a:r>
            <a:r>
              <a:rPr lang="zh-TW" altLang="en-US" dirty="0" smtClean="0"/>
              <a:t>率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r>
              <a:rPr lang="en-US" altLang="zh-TW" dirty="0" smtClean="0"/>
              <a:t>49.0%~56.5%)</a:t>
            </a:r>
            <a:r>
              <a:rPr lang="zh-TW" altLang="en-US" dirty="0" smtClean="0"/>
              <a:t> </a:t>
            </a:r>
          </a:p>
        </p:txBody>
      </p:sp>
      <p:sp>
        <p:nvSpPr>
          <p:cNvPr id="399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685817" indent="-263776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055103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477145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1899186" indent="-211021" eaLnBrk="0" hangingPunct="0"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 kumimoji="1" sz="11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0E25A3B9-B3E3-419B-9CF9-E04E8A7251F3}" type="slidenum">
              <a:rPr lang="zh-TW" altLang="en-US" smtClean="0">
                <a:ea typeface="標楷體" pitchFamily="65" charset="-120"/>
              </a:rPr>
              <a:pPr eaLnBrk="1" hangingPunct="1"/>
              <a:t>47</a:t>
            </a:fld>
            <a:endParaRPr lang="zh-TW" altLang="en-US" smtClean="0"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309273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161518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5EB20C-12B2-4143-A003-EAA7CB4AD536}" type="slidenum">
              <a:rPr lang="zh-TW" altLang="en-US" smtClean="0"/>
              <a:pPr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8245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0EE25E3F-6A25-48A3-A261-CD26577E52E1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5FE9B05E-260F-4A4D-928E-6F93B07061F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44200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210F278E-19AC-492C-8409-9CC80072EE34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2C9CBB10-9857-47BA-96D7-FC0959E83F4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3891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lang="zh-TW" altLang="en-US" sz="2400" kern="1200" dirty="0" smtClean="0">
                <a:solidFill>
                  <a:schemeClr val="accent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1pPr>
            <a:lvl2pPr>
              <a:defRPr lang="zh-TW" altLang="en-US" sz="2400" kern="1200" dirty="0" smtClean="0">
                <a:solidFill>
                  <a:schemeClr val="accent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2pPr>
            <a:lvl3pPr>
              <a:defRPr sz="20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3pPr>
            <a:lvl4pPr>
              <a:defRPr sz="1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4pPr>
            <a:lvl5pPr>
              <a:defRPr sz="180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C4CF720E-5C3D-429D-B645-55E6EC52AB13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B56A883-7DF8-45F9-AB81-E58BFD66374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7102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15826"/>
            <a:ext cx="8229600" cy="803542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052538"/>
            <a:ext cx="4040188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412776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052538"/>
            <a:ext cx="4041775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B0C42888-5262-4F0F-9F2F-381F10BEFA31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7E4FD6AD-1CC1-4361-A188-3D31D799E4B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86805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40966"/>
          </a:xfrm>
        </p:spPr>
        <p:txBody>
          <a:bodyPr/>
          <a:lstStyle>
            <a:lvl1pPr>
              <a:defRPr>
                <a:latin typeface="Arial" pitchFamily="34" charset="0"/>
                <a:ea typeface="標楷體" panose="03000509000000000000" pitchFamily="65" charset="-120"/>
                <a:cs typeface="Arial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4C2A54C3-FC43-40C2-B05B-85EF3C8375A2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04A1C629-C27E-4A94-874D-36964565B16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4452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fld id="{832A9430-DFCF-48B0-8C52-1FDC3D61BD17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fld id="{EB440114-3DF4-4877-A6F0-47E358B1036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61296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1390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4582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458200" cy="41148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574398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9525"/>
            <a:ext cx="1146175" cy="6111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549275"/>
            <a:ext cx="8229600" cy="8683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D9EA7199-42DF-42C3-B965-E19A10C966C4}" type="datetime1">
              <a:rPr lang="zh-TW" altLang="en-US" smtClean="0"/>
              <a:pPr>
                <a:defRPr/>
              </a:pPr>
              <a:t>2014/11/6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303212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 u="sng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fld id="{FA5E6EC4-F13D-4F4A-93C7-AA0EB337E9B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59451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itchFamily="34" charset="0"/>
          <a:ea typeface="標楷體" pitchFamily="65" charset="-12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Arial" pitchFamily="34" charset="0"/>
          <a:ea typeface="標楷體" panose="03000509000000000000" pitchFamily="65" charset="-12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tags" Target="../tags/tag12.xml"/><Relationship Id="rId7" Type="http://schemas.openxmlformats.org/officeDocument/2006/relationships/diagramLayout" Target="../diagrams/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diagramData" Target="../diagrams/data2.xml"/><Relationship Id="rId11" Type="http://schemas.openxmlformats.org/officeDocument/2006/relationships/image" Target="../media/image4.jpeg"/><Relationship Id="rId5" Type="http://schemas.openxmlformats.org/officeDocument/2006/relationships/notesSlide" Target="../notesSlides/notesSlide7.xml"/><Relationship Id="rId10" Type="http://schemas.microsoft.com/office/2007/relationships/diagramDrawing" Target="../diagrams/drawing2.xml"/><Relationship Id="rId4" Type="http://schemas.openxmlformats.org/officeDocument/2006/relationships/slideLayout" Target="../slideLayouts/slideLayout2.xml"/><Relationship Id="rId9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6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8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7" Type="http://schemas.openxmlformats.org/officeDocument/2006/relationships/image" Target="../media/image11.pn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image" Target="../media/image14.pn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image" Target="../media/image18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17.pn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tags" Target="../tags/tag41.xml"/><Relationship Id="rId7" Type="http://schemas.openxmlformats.org/officeDocument/2006/relationships/image" Target="../media/image19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image" Target="../media/image24.png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image" Target="../media/image23.jpeg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7" Type="http://schemas.openxmlformats.org/officeDocument/2006/relationships/image" Target="../media/image27.jpeg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image" Target="../media/image26.png"/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image" Target="../media/image28.emf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Relationship Id="rId4" Type="http://schemas.openxmlformats.org/officeDocument/2006/relationships/chart" Target="../charts/char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Relationship Id="rId4" Type="http://schemas.openxmlformats.org/officeDocument/2006/relationships/chart" Target="../charts/char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tags" Target="../tags/tag68.xml"/><Relationship Id="rId7" Type="http://schemas.openxmlformats.org/officeDocument/2006/relationships/notesSlide" Target="../notesSlides/notesSlide33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slideLayout" Target="../slideLayouts/slideLayout3.xml"/><Relationship Id="rId11" Type="http://schemas.openxmlformats.org/officeDocument/2006/relationships/image" Target="../media/image33.jpeg"/><Relationship Id="rId5" Type="http://schemas.openxmlformats.org/officeDocument/2006/relationships/tags" Target="../tags/tag70.xml"/><Relationship Id="rId10" Type="http://schemas.openxmlformats.org/officeDocument/2006/relationships/image" Target="../media/image32.png"/><Relationship Id="rId4" Type="http://schemas.openxmlformats.org/officeDocument/2006/relationships/tags" Target="../tags/tag69.xml"/><Relationship Id="rId9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5" Type="http://schemas.openxmlformats.org/officeDocument/2006/relationships/image" Target="../media/image34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5" Type="http://schemas.openxmlformats.org/officeDocument/2006/relationships/image" Target="../media/image35.jpe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Relationship Id="rId4" Type="http://schemas.openxmlformats.org/officeDocument/2006/relationships/chart" Target="../charts/char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tags" Target="../tags/tag81.xml"/><Relationship Id="rId7" Type="http://schemas.openxmlformats.org/officeDocument/2006/relationships/image" Target="../media/image38.jpeg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image" Target="../media/image37.png"/><Relationship Id="rId5" Type="http://schemas.openxmlformats.org/officeDocument/2006/relationships/notesSlide" Target="../notesSlides/notesSlide39.xml"/><Relationship Id="rId10" Type="http://schemas.openxmlformats.org/officeDocument/2006/relationships/image" Target="../media/image41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tags" Target="../tags/tag84.xml"/><Relationship Id="rId7" Type="http://schemas.openxmlformats.org/officeDocument/2006/relationships/image" Target="../media/image42.png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chart" Target="../charts/chart4.xml"/><Relationship Id="rId5" Type="http://schemas.openxmlformats.org/officeDocument/2006/relationships/notesSlide" Target="../notesSlides/notesSlide40.xml"/><Relationship Id="rId4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5" Type="http://schemas.openxmlformats.org/officeDocument/2006/relationships/image" Target="../media/image44.png"/><Relationship Id="rId4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5" Type="http://schemas.openxmlformats.org/officeDocument/2006/relationships/image" Target="../media/image45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5" Type="http://schemas.openxmlformats.org/officeDocument/2006/relationships/image" Target="../media/image47.png"/><Relationship Id="rId4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5" Type="http://schemas.openxmlformats.org/officeDocument/2006/relationships/image" Target="../media/image48.png"/><Relationship Id="rId4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7" Type="http://schemas.openxmlformats.org/officeDocument/2006/relationships/image" Target="../media/image50.png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image" Target="../media/image49.png"/><Relationship Id="rId5" Type="http://schemas.openxmlformats.org/officeDocument/2006/relationships/notesSlide" Target="../notesSlides/notesSlide47.xml"/><Relationship Id="rId4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雙和</a:t>
            </a:r>
            <a:r>
              <a:rPr lang="zh-TW" altLang="zh-TW" dirty="0" smtClean="0"/>
              <a:t>抗生素管理計畫示範中心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~</a:t>
            </a:r>
            <a:r>
              <a:rPr lang="zh-TW" altLang="en-US" dirty="0" smtClean="0"/>
              <a:t>醫院管理與領導者經驗分享</a:t>
            </a:r>
            <a:r>
              <a:rPr lang="en-US" altLang="zh-TW" dirty="0" smtClean="0"/>
              <a:t>~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主講人：吳志雄 院長</a:t>
            </a:r>
            <a:endParaRPr lang="en-US" altLang="zh-TW" dirty="0" smtClean="0"/>
          </a:p>
          <a:p>
            <a:r>
              <a:rPr lang="zh-TW" altLang="en-US" dirty="0" smtClean="0"/>
              <a:t>臺北醫學大學 部立雙和醫院</a:t>
            </a:r>
            <a:endParaRPr lang="en-US" altLang="zh-TW" dirty="0"/>
          </a:p>
        </p:txBody>
      </p:sp>
      <p:pic>
        <p:nvPicPr>
          <p:cNvPr id="4" name="Picture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34" t="21768" r="19368" b="53491"/>
          <a:stretch>
            <a:fillRect/>
          </a:stretch>
        </p:blipFill>
        <p:spPr bwMode="auto">
          <a:xfrm>
            <a:off x="2987824" y="401033"/>
            <a:ext cx="2808312" cy="1803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988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講師簡介</a:t>
            </a:r>
          </a:p>
        </p:txBody>
      </p:sp>
      <p:graphicFrame>
        <p:nvGraphicFramePr>
          <p:cNvPr id="6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7511412"/>
              </p:ext>
            </p:extLst>
          </p:nvPr>
        </p:nvGraphicFramePr>
        <p:xfrm>
          <a:off x="683568" y="1450720"/>
          <a:ext cx="7704856" cy="475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728"/>
                <a:gridCol w="6549128"/>
              </a:tblGrid>
              <a:tr h="5665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主治</a:t>
                      </a:r>
                      <a:r>
                        <a:rPr lang="zh-TW" altLang="en-US" sz="18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專長</a:t>
                      </a:r>
                      <a:endParaRPr lang="zh-TW" altLang="en-US" sz="1800" dirty="0">
                        <a:solidFill>
                          <a:srgbClr val="00008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5394" marR="15394" marT="15394" marB="15394"/>
                </a:tc>
                <a:tc>
                  <a:txBody>
                    <a:bodyPr/>
                    <a:lstStyle/>
                    <a:p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‧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一般外科、消化外科、乳房外科、乳癌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‧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休克及</a:t>
                      </a:r>
                      <a:r>
                        <a:rPr lang="en-US" altLang="zh-TW" sz="1800" dirty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cytokine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之研究、癌病變的信號傳遞</a:t>
                      </a:r>
                    </a:p>
                  </a:txBody>
                  <a:tcPr marL="15394" marR="15394" marT="15394" marB="15394" anchor="ctr"/>
                </a:tc>
              </a:tr>
              <a:tr h="5665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學歷</a:t>
                      </a:r>
                      <a:endParaRPr lang="zh-TW" altLang="en-US" sz="1800" dirty="0">
                        <a:solidFill>
                          <a:srgbClr val="00008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5394" marR="15394" marT="15394" marB="15394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‧</a:t>
                      </a: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臺北醫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學院醫學士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en-US" altLang="zh-TW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‧</a:t>
                      </a: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日本獨協醫科大學第一外科博士</a:t>
                      </a:r>
                    </a:p>
                  </a:txBody>
                  <a:tcPr marL="15394" marR="15394" marT="15394" marB="15394" anchor="ctr"/>
                </a:tc>
              </a:tr>
              <a:tr h="271251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經歷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15394" marR="15394" marT="15394" marB="15394"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長庚紀念醫院住院醫師、總住院醫師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1978-1982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臺北醫學院附設醫院外科主治醫師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1982-1983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臺北醫學院附設醫院外科主治醫師 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1985-1987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臺北仁濟醫院外科部主任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學院借調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1987-1989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臺北醫學院附設醫院外科主治醫師 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1989-1991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臺北醫學院附設醫院一般外科主任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1991-1996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臺北醫學大學附設醫院外科部主任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1992~2002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臺北醫學大學附設醫院院長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2002~2008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b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</a:b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現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為臺北醫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學大學署立雙和醫院院長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2008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~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迄今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現為臺北醫學大學外科學科教授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246063" marR="0" indent="-24606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‧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曾任臺北醫學大學醫學系外科學科主任、臺北醫學院醫學系系主任、美國加州大學外科研究員、日本獨協醫科大學第一外科研究員、臺灣外科醫學會理事</a:t>
                      </a:r>
                    </a:p>
                  </a:txBody>
                  <a:tcPr marL="15394" marR="15394" marT="15394" marB="15394" anchor="ctr"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208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標題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TW" altLang="en-US" dirty="0" smtClean="0"/>
              <a:t>課程大綱</a:t>
            </a:r>
          </a:p>
        </p:txBody>
      </p:sp>
      <p:sp>
        <p:nvSpPr>
          <p:cNvPr id="4" name="投影片編號版面配置區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4ACEF66F-D14D-4C1D-90E4-A15D69ED9C42}" type="slidenum">
              <a:rPr lang="en-US" altLang="zh-TW" sz="1400">
                <a:latin typeface="+mn-lt"/>
                <a:ea typeface="+mn-ea"/>
              </a:rPr>
              <a:pPr algn="r">
                <a:defRPr/>
              </a:pPr>
              <a:t>3</a:t>
            </a:fld>
            <a:endParaRPr lang="en-US" altLang="zh-TW" sz="1400" dirty="0">
              <a:latin typeface="+mn-lt"/>
              <a:ea typeface="+mn-ea"/>
            </a:endParaRPr>
          </a:p>
        </p:txBody>
      </p:sp>
      <p:graphicFrame>
        <p:nvGraphicFramePr>
          <p:cNvPr id="6" name="內容版面配置區 9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61581332"/>
              </p:ext>
            </p:extLst>
          </p:nvPr>
        </p:nvGraphicFramePr>
        <p:xfrm>
          <a:off x="1475656" y="1412775"/>
          <a:ext cx="6336704" cy="4752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6290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US" altLang="zh-TW" dirty="0">
                <a:latin typeface="Arial" panose="020B0604020202020204" pitchFamily="34" charset="0"/>
              </a:rPr>
              <a:t>1.</a:t>
            </a:r>
            <a:r>
              <a:rPr lang="zh-TW" altLang="en-US" dirty="0">
                <a:latin typeface="Arial" panose="020B0604020202020204" pitchFamily="34" charset="0"/>
              </a:rPr>
              <a:t> </a:t>
            </a:r>
            <a:r>
              <a:rPr lang="zh-TW" altLang="en-US" dirty="0">
                <a:latin typeface="標楷體" panose="03000509000000000000" pitchFamily="65" charset="-120"/>
              </a:rPr>
              <a:t>相關研究計畫</a:t>
            </a:r>
            <a:r>
              <a:rPr lang="zh-TW" altLang="en-US" dirty="0" smtClean="0">
                <a:latin typeface="標楷體" panose="03000509000000000000" pitchFamily="65" charset="-120"/>
              </a:rPr>
              <a:t>歷程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929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雙和抗生素管理計畫示範中心</a:t>
            </a:r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 smtClean="0"/>
          </a:p>
        </p:txBody>
      </p:sp>
      <p:cxnSp>
        <p:nvCxnSpPr>
          <p:cNvPr id="15365" name="直線接點 7"/>
          <p:cNvCxnSpPr>
            <a:cxnSpLocks noChangeShapeType="1"/>
          </p:cNvCxnSpPr>
          <p:nvPr/>
        </p:nvCxnSpPr>
        <p:spPr bwMode="auto">
          <a:xfrm>
            <a:off x="1367321" y="1628775"/>
            <a:ext cx="0" cy="3887788"/>
          </a:xfrm>
          <a:prstGeom prst="line">
            <a:avLst/>
          </a:prstGeom>
          <a:noFill/>
          <a:ln w="34925" algn="ctr">
            <a:solidFill>
              <a:srgbClr val="0000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66" name="流程圖: 接點 12"/>
          <p:cNvSpPr>
            <a:spLocks noChangeArrowheads="1"/>
          </p:cNvSpPr>
          <p:nvPr/>
        </p:nvSpPr>
        <p:spPr bwMode="auto">
          <a:xfrm>
            <a:off x="1259756" y="1916113"/>
            <a:ext cx="215900" cy="217487"/>
          </a:xfrm>
          <a:prstGeom prst="flowChartConnector">
            <a:avLst/>
          </a:pr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ea typeface="標楷體" pitchFamily="65" charset="-120"/>
            </a:endParaRPr>
          </a:p>
        </p:txBody>
      </p:sp>
      <p:sp>
        <p:nvSpPr>
          <p:cNvPr id="15367" name="文字方塊 13"/>
          <p:cNvSpPr txBox="1">
            <a:spLocks noChangeArrowheads="1"/>
          </p:cNvSpPr>
          <p:nvPr/>
        </p:nvSpPr>
        <p:spPr bwMode="auto">
          <a:xfrm>
            <a:off x="324718" y="1773238"/>
            <a:ext cx="898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240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2012</a:t>
            </a:r>
            <a:endParaRPr lang="zh-TW" altLang="en-US" sz="2400">
              <a:solidFill>
                <a:srgbClr val="000099"/>
              </a:solidFill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15368" name="流程圖: 接點 14"/>
          <p:cNvSpPr>
            <a:spLocks noChangeArrowheads="1"/>
          </p:cNvSpPr>
          <p:nvPr/>
        </p:nvSpPr>
        <p:spPr bwMode="auto">
          <a:xfrm>
            <a:off x="1259756" y="4645025"/>
            <a:ext cx="215900" cy="215900"/>
          </a:xfrm>
          <a:prstGeom prst="flowChartConnector">
            <a:avLst/>
          </a:pr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ea typeface="標楷體" pitchFamily="65" charset="-120"/>
            </a:endParaRPr>
          </a:p>
        </p:txBody>
      </p:sp>
      <p:sp>
        <p:nvSpPr>
          <p:cNvPr id="15369" name="文字方塊 15"/>
          <p:cNvSpPr txBox="1">
            <a:spLocks noChangeArrowheads="1"/>
          </p:cNvSpPr>
          <p:nvPr/>
        </p:nvSpPr>
        <p:spPr bwMode="auto">
          <a:xfrm>
            <a:off x="324718" y="4500563"/>
            <a:ext cx="898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240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2014</a:t>
            </a:r>
            <a:endParaRPr lang="zh-TW" altLang="en-US" sz="2400" dirty="0">
              <a:solidFill>
                <a:srgbClr val="000099"/>
              </a:solidFill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15370" name="流程圖: 接點 16"/>
          <p:cNvSpPr>
            <a:spLocks noChangeArrowheads="1"/>
          </p:cNvSpPr>
          <p:nvPr/>
        </p:nvSpPr>
        <p:spPr bwMode="auto">
          <a:xfrm>
            <a:off x="1259756" y="2573338"/>
            <a:ext cx="215900" cy="215900"/>
          </a:xfrm>
          <a:prstGeom prst="flowChartConnector">
            <a:avLst/>
          </a:pr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ea typeface="標楷體" pitchFamily="65" charset="-120"/>
            </a:endParaRPr>
          </a:p>
        </p:txBody>
      </p:sp>
      <p:sp>
        <p:nvSpPr>
          <p:cNvPr id="15371" name="文字方塊 17"/>
          <p:cNvSpPr txBox="1">
            <a:spLocks noChangeArrowheads="1"/>
          </p:cNvSpPr>
          <p:nvPr/>
        </p:nvSpPr>
        <p:spPr bwMode="auto">
          <a:xfrm>
            <a:off x="324718" y="2428875"/>
            <a:ext cx="898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240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2013</a:t>
            </a:r>
            <a:endParaRPr lang="zh-TW" altLang="en-US" sz="2400">
              <a:solidFill>
                <a:srgbClr val="000099"/>
              </a:solidFill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15372" name="流程圖: 接點 18"/>
          <p:cNvSpPr>
            <a:spLocks noChangeArrowheads="1"/>
          </p:cNvSpPr>
          <p:nvPr/>
        </p:nvSpPr>
        <p:spPr bwMode="auto">
          <a:xfrm>
            <a:off x="1259756" y="5106988"/>
            <a:ext cx="215900" cy="246062"/>
          </a:xfrm>
          <a:prstGeom prst="flowChartConnector">
            <a:avLst/>
          </a:prstGeom>
          <a:solidFill>
            <a:srgbClr val="0000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ea typeface="標楷體" pitchFamily="65" charset="-120"/>
            </a:endParaRPr>
          </a:p>
        </p:txBody>
      </p:sp>
      <p:sp>
        <p:nvSpPr>
          <p:cNvPr id="15373" name="文字方塊 19"/>
          <p:cNvSpPr txBox="1">
            <a:spLocks noChangeArrowheads="1"/>
          </p:cNvSpPr>
          <p:nvPr/>
        </p:nvSpPr>
        <p:spPr bwMode="auto">
          <a:xfrm>
            <a:off x="324718" y="4962525"/>
            <a:ext cx="898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240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2015</a:t>
            </a:r>
            <a:endParaRPr lang="zh-TW" altLang="en-US" sz="2400">
              <a:solidFill>
                <a:srgbClr val="000099"/>
              </a:solidFill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23" name="PPTShape_0"/>
          <p:cNvSpPr txBox="1">
            <a:spLocks/>
          </p:cNvSpPr>
          <p:nvPr/>
        </p:nvSpPr>
        <p:spPr bwMode="auto">
          <a:xfrm>
            <a:off x="1547813" y="1773238"/>
            <a:ext cx="72009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b="0" kern="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疾管署科技研究發展計畫：醫院抗生素指標資訊系統開發</a:t>
            </a:r>
            <a:endParaRPr lang="en-US" altLang="zh-TW" sz="2400" b="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b="0" kern="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中心導管研究計畫</a:t>
            </a:r>
            <a:endParaRPr lang="en-US" altLang="zh-TW" sz="2400" b="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b="0" kern="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長照機構抗藥性菌株監測計畫</a:t>
            </a:r>
            <a:endParaRPr lang="en-US" altLang="zh-TW" sz="2400" b="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1600" b="0" kern="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1600" b="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 eaLnBrk="0" hangingPunct="0">
              <a:lnSpc>
                <a:spcPct val="90000"/>
              </a:lnSpc>
              <a:spcBef>
                <a:spcPct val="20000"/>
              </a:spcBef>
              <a:buFont typeface="Wingdings" panose="05000000000000000000" pitchFamily="2" charset="2"/>
              <a:buChar char="Ø"/>
              <a:defRPr/>
            </a:pPr>
            <a:r>
              <a:rPr lang="zh-TW" altLang="en-US" sz="28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疾管署三年「抗生素管理計畫」：</a:t>
            </a:r>
            <a:endParaRPr lang="en-US" altLang="zh-TW" sz="2800" kern="0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成為全國</a:t>
            </a:r>
            <a:r>
              <a:rPr lang="en-US" altLang="zh-TW" sz="2400" kern="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7</a:t>
            </a: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家抗生素示範中心之一</a:t>
            </a:r>
            <a:endParaRPr lang="en-US" altLang="zh-TW" sz="2400" kern="0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與轄區</a:t>
            </a:r>
            <a:r>
              <a:rPr lang="en-US" altLang="zh-TW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北二區</a:t>
            </a:r>
            <a:r>
              <a:rPr lang="en-US" altLang="zh-TW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en-US" altLang="zh-TW" sz="2400" kern="0" dirty="0">
                <a:solidFill>
                  <a:srgbClr val="000099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8</a:t>
            </a: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家參與醫院交流輔導</a:t>
            </a:r>
            <a:endParaRPr lang="en-US" altLang="zh-TW" sz="2400" kern="0" dirty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zh-TW" altLang="en-US" sz="2400" kern="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廣納轄區內更多參與</a:t>
            </a:r>
            <a:r>
              <a:rPr lang="zh-TW" altLang="en-US" sz="2400" kern="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醫院</a:t>
            </a:r>
            <a:endParaRPr lang="zh-TW" altLang="en-US" sz="2400" b="0" kern="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221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US" altLang="zh-TW" dirty="0">
                <a:latin typeface="Arial" panose="020B0604020202020204" pitchFamily="34" charset="0"/>
              </a:rPr>
              <a:t>2. </a:t>
            </a:r>
            <a:r>
              <a:rPr lang="zh-TW" altLang="en-US" dirty="0">
                <a:latin typeface="標楷體" panose="03000509000000000000" pitchFamily="65" charset="-120"/>
              </a:rPr>
              <a:t>抗生素管理組織</a:t>
            </a:r>
            <a:r>
              <a:rPr lang="zh-TW" altLang="en-US" dirty="0" smtClean="0">
                <a:latin typeface="標楷體" panose="03000509000000000000" pitchFamily="65" charset="-120"/>
              </a:rPr>
              <a:t>運作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569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抗生素管理計畫小組運作</a:t>
            </a:r>
            <a:endParaRPr lang="zh-TW" altLang="en-US" dirty="0"/>
          </a:p>
        </p:txBody>
      </p:sp>
      <p:graphicFrame>
        <p:nvGraphicFramePr>
          <p:cNvPr id="19" name="資料庫圖表 18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4915361"/>
              </p:ext>
            </p:extLst>
          </p:nvPr>
        </p:nvGraphicFramePr>
        <p:xfrm>
          <a:off x="285720" y="1500173"/>
          <a:ext cx="8358246" cy="4592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619250" y="3352799"/>
            <a:ext cx="7200900" cy="2812505"/>
          </a:xfrm>
          <a:prstGeom prst="rect">
            <a:avLst/>
          </a:prstGeom>
          <a:noFill/>
          <a:ln w="34925" algn="ctr">
            <a:solidFill>
              <a:srgbClr val="FF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1" name="內容版面配置區 2"/>
          <p:cNvSpPr txBox="1">
            <a:spLocks/>
          </p:cNvSpPr>
          <p:nvPr/>
        </p:nvSpPr>
        <p:spPr bwMode="auto">
          <a:xfrm>
            <a:off x="3419872" y="3500438"/>
            <a:ext cx="5544616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zh-TW" altLang="en-US" sz="2600" b="1" u="sng" dirty="0" smtClean="0"/>
              <a:t>小組核心成員，跨領域合作。</a:t>
            </a:r>
          </a:p>
          <a:p>
            <a:pPr hangingPunct="1">
              <a:lnSpc>
                <a:spcPct val="90000"/>
              </a:lnSpc>
            </a:pPr>
            <a:r>
              <a:rPr lang="zh-TW" altLang="en-US" sz="2600" dirty="0" smtClean="0"/>
              <a:t>建立抗生素與感管相關管理措施。</a:t>
            </a:r>
            <a:endParaRPr lang="en-US" altLang="zh-TW" sz="2600" dirty="0" smtClean="0"/>
          </a:p>
          <a:p>
            <a:pPr>
              <a:lnSpc>
                <a:spcPct val="90000"/>
              </a:lnSpc>
            </a:pPr>
            <a:r>
              <a:rPr lang="zh-TW" altLang="en-US" sz="2600" dirty="0" smtClean="0"/>
              <a:t>監測全院抗生素相關指標，回饋臨床科。</a:t>
            </a:r>
            <a:endParaRPr lang="en-US" altLang="zh-TW" sz="2600" dirty="0" smtClean="0"/>
          </a:p>
          <a:p>
            <a:pPr>
              <a:lnSpc>
                <a:spcPct val="90000"/>
              </a:lnSpc>
            </a:pPr>
            <a:r>
              <a:rPr lang="zh-TW" altLang="en-US" sz="2600" dirty="0" smtClean="0"/>
              <a:t>每月開會檢討，執行改善方案。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619250" y="1989138"/>
            <a:ext cx="7200900" cy="1218519"/>
          </a:xfrm>
          <a:prstGeom prst="rect">
            <a:avLst/>
          </a:prstGeom>
          <a:noFill/>
          <a:ln w="34925" algn="ctr">
            <a:solidFill>
              <a:srgbClr val="FF00F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3" name="PPTShape_0"/>
          <p:cNvSpPr txBox="1">
            <a:spLocks/>
          </p:cNvSpPr>
          <p:nvPr/>
        </p:nvSpPr>
        <p:spPr bwMode="auto">
          <a:xfrm>
            <a:off x="3419873" y="2708275"/>
            <a:ext cx="482391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2600" dirty="0" smtClean="0"/>
              <a:t>跨部間溝通與整合，追蹤宣導</a:t>
            </a:r>
            <a:endParaRPr lang="en-US" altLang="zh-TW" sz="2600" dirty="0" smtClean="0"/>
          </a:p>
        </p:txBody>
      </p:sp>
      <p:pic>
        <p:nvPicPr>
          <p:cNvPr id="27" name="內容版面配置區 5" descr="第一次會議1.JPG"/>
          <p:cNvPicPr>
            <a:picLocks noGrp="1" noChangeAspect="1"/>
          </p:cNvPicPr>
          <p:nvPr>
            <p:ph idx="1"/>
            <p:custDataLst>
              <p:tags r:id="rId3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385141"/>
            <a:ext cx="1802886" cy="132313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153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uiExpand="1" build="p"/>
      <p:bldP spid="22" grpId="0" animBg="1"/>
      <p:bldP spid="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8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" t="6944"/>
          <a:stretch>
            <a:fillRect/>
          </a:stretch>
        </p:blipFill>
        <p:spPr bwMode="auto">
          <a:xfrm>
            <a:off x="4626593" y="1384695"/>
            <a:ext cx="4458472" cy="5501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7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69" r="4688" b="4095"/>
          <a:stretch>
            <a:fillRect/>
          </a:stretch>
        </p:blipFill>
        <p:spPr bwMode="auto">
          <a:xfrm>
            <a:off x="73642" y="1384696"/>
            <a:ext cx="4552950" cy="550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抗生素管理流程</a:t>
            </a:r>
          </a:p>
        </p:txBody>
      </p:sp>
      <p:sp>
        <p:nvSpPr>
          <p:cNvPr id="9" name="圓角矩形 8"/>
          <p:cNvSpPr/>
          <p:nvPr/>
        </p:nvSpPr>
        <p:spPr bwMode="auto">
          <a:xfrm>
            <a:off x="197467" y="1374353"/>
            <a:ext cx="1071563" cy="39846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住院</a:t>
            </a:r>
          </a:p>
        </p:txBody>
      </p:sp>
      <p:sp>
        <p:nvSpPr>
          <p:cNvPr id="10" name="圓角矩形 9"/>
          <p:cNvSpPr/>
          <p:nvPr/>
        </p:nvSpPr>
        <p:spPr bwMode="auto">
          <a:xfrm>
            <a:off x="4840905" y="1374353"/>
            <a:ext cx="1071562" cy="39846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門診</a:t>
            </a:r>
          </a:p>
        </p:txBody>
      </p:sp>
      <p:sp>
        <p:nvSpPr>
          <p:cNvPr id="2" name="矩形 1"/>
          <p:cNvSpPr/>
          <p:nvPr/>
        </p:nvSpPr>
        <p:spPr>
          <a:xfrm>
            <a:off x="2664960" y="1839014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管制性</a:t>
            </a:r>
          </a:p>
        </p:txBody>
      </p:sp>
      <p:sp>
        <p:nvSpPr>
          <p:cNvPr id="13" name="矩形 12"/>
          <p:cNvSpPr/>
          <p:nvPr/>
        </p:nvSpPr>
        <p:spPr>
          <a:xfrm>
            <a:off x="7451392" y="1800112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管制性</a:t>
            </a:r>
          </a:p>
        </p:txBody>
      </p:sp>
      <p:sp>
        <p:nvSpPr>
          <p:cNvPr id="14" name="矩形 12"/>
          <p:cNvSpPr>
            <a:spLocks noChangeArrowheads="1"/>
          </p:cNvSpPr>
          <p:nvPr/>
        </p:nvSpPr>
        <p:spPr bwMode="auto">
          <a:xfrm>
            <a:off x="1160062" y="2129050"/>
            <a:ext cx="3411940" cy="2647665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TW" altLang="en-US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PPTShape_0"/>
          <p:cNvSpPr>
            <a:spLocks noChangeArrowheads="1"/>
          </p:cNvSpPr>
          <p:nvPr/>
        </p:nvSpPr>
        <p:spPr bwMode="auto">
          <a:xfrm>
            <a:off x="5663106" y="2088106"/>
            <a:ext cx="3421960" cy="2115404"/>
          </a:xfrm>
          <a:prstGeom prst="rect">
            <a:avLst/>
          </a:prstGeom>
          <a:noFill/>
          <a:ln>
            <a:solidFill>
              <a:srgbClr val="FF0000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TW" altLang="en-US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PPTShape_1"/>
          <p:cNvSpPr>
            <a:spLocks noChangeArrowheads="1"/>
          </p:cNvSpPr>
          <p:nvPr/>
        </p:nvSpPr>
        <p:spPr bwMode="auto">
          <a:xfrm>
            <a:off x="3384644" y="3452884"/>
            <a:ext cx="1128995" cy="314972"/>
          </a:xfrm>
          <a:prstGeom prst="rect">
            <a:avLst/>
          </a:prstGeom>
          <a:noFill/>
          <a:ln>
            <a:solidFill>
              <a:srgbClr val="0000FF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TW" altLang="en-US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57520" y="312787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強制</a:t>
            </a:r>
            <a:r>
              <a:rPr lang="zh-TW" altLang="en-US" sz="1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會診</a:t>
            </a:r>
          </a:p>
        </p:txBody>
      </p:sp>
      <p:sp>
        <p:nvSpPr>
          <p:cNvPr id="17" name="PPTShape_2"/>
          <p:cNvSpPr>
            <a:spLocks noChangeArrowheads="1"/>
          </p:cNvSpPr>
          <p:nvPr/>
        </p:nvSpPr>
        <p:spPr bwMode="auto">
          <a:xfrm>
            <a:off x="7957185" y="3159456"/>
            <a:ext cx="1086936" cy="339503"/>
          </a:xfrm>
          <a:prstGeom prst="rect">
            <a:avLst/>
          </a:prstGeom>
          <a:noFill/>
          <a:ln>
            <a:solidFill>
              <a:srgbClr val="0000FF"/>
            </a:solidFill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TW" altLang="en-US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84126" y="283026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強制</a:t>
            </a:r>
            <a:r>
              <a:rPr lang="zh-TW" altLang="en-US" sz="1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會診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005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雙和抗生素管理計畫</a:t>
            </a:r>
          </a:p>
        </p:txBody>
      </p:sp>
      <p:sp>
        <p:nvSpPr>
          <p:cNvPr id="17411" name="文字版面配置區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zh-TW" altLang="en-US" u="sng" dirty="0" smtClean="0"/>
              <a:t>資訊化管理</a:t>
            </a:r>
          </a:p>
        </p:txBody>
      </p:sp>
      <p:sp>
        <p:nvSpPr>
          <p:cNvPr id="21508" name="內容版面配置區 10"/>
          <p:cNvSpPr>
            <a:spLocks noGrp="1"/>
          </p:cNvSpPr>
          <p:nvPr>
            <p:ph sz="half" idx="2"/>
          </p:nvPr>
        </p:nvSpPr>
        <p:spPr>
          <a:xfrm>
            <a:off x="457200" y="2052538"/>
            <a:ext cx="4040188" cy="4380686"/>
          </a:xfrm>
        </p:spPr>
        <p:txBody>
          <a:bodyPr>
            <a:spAutoFit/>
          </a:bodyPr>
          <a:lstStyle/>
          <a:p>
            <a:pPr>
              <a:spcBef>
                <a:spcPts val="400"/>
              </a:spcBef>
            </a:pPr>
            <a:r>
              <a:rPr lang="zh-TW" altLang="en-US" dirty="0" smtClean="0"/>
              <a:t>住院抗生素</a:t>
            </a:r>
            <a:endParaRPr lang="en-US" altLang="zh-TW" dirty="0" smtClean="0"/>
          </a:p>
          <a:p>
            <a:pPr lvl="1">
              <a:spcBef>
                <a:spcPts val="400"/>
              </a:spcBef>
            </a:pPr>
            <a:r>
              <a:rPr lang="zh-TW" altLang="en-US" dirty="0" smtClean="0"/>
              <a:t>管制性抗生素檢核表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(criteria-based)</a:t>
            </a:r>
            <a:endParaRPr lang="zh-TW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400"/>
              </a:spcBef>
            </a:pPr>
            <a:r>
              <a:rPr lang="zh-TW" altLang="en-US" dirty="0" smtClean="0"/>
              <a:t>抗生素審核系統</a:t>
            </a:r>
            <a:endParaRPr lang="en-US" altLang="zh-TW" dirty="0" smtClean="0"/>
          </a:p>
          <a:p>
            <a:pPr>
              <a:spcBef>
                <a:spcPts val="400"/>
              </a:spcBef>
            </a:pPr>
            <a:r>
              <a:rPr lang="zh-TW" altLang="en-US" dirty="0" smtClean="0"/>
              <a:t>門診抗生素</a:t>
            </a:r>
            <a:endParaRPr lang="en-US" altLang="zh-TW" dirty="0" smtClean="0"/>
          </a:p>
          <a:p>
            <a:pPr lvl="1">
              <a:spcBef>
                <a:spcPts val="400"/>
              </a:spcBef>
            </a:pPr>
            <a:r>
              <a:rPr lang="zh-TW" altLang="en-US" dirty="0" smtClean="0"/>
              <a:t>天數限制</a:t>
            </a:r>
            <a:r>
              <a:rPr lang="en-US" altLang="zh-TW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zh-TW" altLang="en-US" dirty="0" smtClean="0"/>
              <a:t>天</a:t>
            </a:r>
            <a:endParaRPr lang="en-US" altLang="zh-TW" dirty="0" smtClean="0"/>
          </a:p>
          <a:p>
            <a:pPr lvl="1">
              <a:spcBef>
                <a:spcPts val="400"/>
              </a:spcBef>
            </a:pPr>
            <a:r>
              <a:rPr lang="en-US" altLang="zh-TW" dirty="0">
                <a:latin typeface="Arial" panose="020B0604020202020204" pitchFamily="34" charset="0"/>
                <a:cs typeface="Arial" panose="020B0604020202020204" pitchFamily="34" charset="0"/>
              </a:rPr>
              <a:t>URI</a:t>
            </a:r>
            <a:r>
              <a:rPr lang="zh-TW" altLang="en-US" dirty="0" smtClean="0"/>
              <a:t>警示抗生素使用</a:t>
            </a:r>
            <a:endParaRPr lang="en-US" altLang="zh-TW" dirty="0" smtClean="0"/>
          </a:p>
          <a:p>
            <a:pPr lvl="1">
              <a:spcBef>
                <a:spcPts val="400"/>
              </a:spcBef>
            </a:pPr>
            <a:r>
              <a:rPr lang="zh-TW" altLang="en-US" dirty="0" smtClean="0"/>
              <a:t>特定抗生素檢核表</a:t>
            </a:r>
            <a:endParaRPr lang="en-US" altLang="zh-TW" dirty="0" smtClean="0"/>
          </a:p>
          <a:p>
            <a:pPr>
              <a:spcBef>
                <a:spcPts val="400"/>
              </a:spcBef>
            </a:pPr>
            <a:r>
              <a:rPr lang="zh-TW" altLang="en-US" dirty="0" smtClean="0"/>
              <a:t>指標監測系統</a:t>
            </a:r>
            <a:endParaRPr lang="en-US" altLang="zh-TW" dirty="0" smtClean="0"/>
          </a:p>
          <a:p>
            <a:pPr lvl="1">
              <a:spcBef>
                <a:spcPts val="400"/>
              </a:spcBef>
            </a:pPr>
            <a:r>
              <a:rPr lang="zh-TW" altLang="en-US" dirty="0" smtClean="0"/>
              <a:t>抗生素耗用量</a:t>
            </a:r>
            <a:r>
              <a:rPr lang="en-US" altLang="zh-TW" dirty="0">
                <a:latin typeface="Arial" panose="020B0604020202020204" pitchFamily="34" charset="0"/>
                <a:cs typeface="Arial" panose="020B0604020202020204" pitchFamily="34" charset="0"/>
              </a:rPr>
              <a:t>(DID)</a:t>
            </a:r>
            <a:r>
              <a:rPr lang="zh-TW" altLang="en-US" dirty="0" smtClean="0"/>
              <a:t>、處方率、藥費占率、預防性抗生素使用狀況等</a:t>
            </a:r>
            <a:endParaRPr lang="en-US" altLang="zh-TW" dirty="0" smtClean="0"/>
          </a:p>
        </p:txBody>
      </p:sp>
      <p:sp>
        <p:nvSpPr>
          <p:cNvPr id="17413" name="文字版面配置區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zh-TW" altLang="en-US" u="sng" dirty="0" smtClean="0"/>
              <a:t>跨領域團隊合作</a:t>
            </a:r>
          </a:p>
        </p:txBody>
      </p:sp>
      <p:sp>
        <p:nvSpPr>
          <p:cNvPr id="21510" name="內容版面配置區 12"/>
          <p:cNvSpPr>
            <a:spLocks noGrp="1"/>
          </p:cNvSpPr>
          <p:nvPr>
            <p:ph sz="quarter" idx="4"/>
          </p:nvPr>
        </p:nvSpPr>
        <p:spPr>
          <a:xfrm>
            <a:off x="4645025" y="2052538"/>
            <a:ext cx="4041775" cy="4154984"/>
          </a:xfrm>
        </p:spPr>
        <p:txBody>
          <a:bodyPr>
            <a:spAutoFit/>
          </a:bodyPr>
          <a:lstStyle/>
          <a:p>
            <a:r>
              <a:rPr lang="zh-TW" altLang="en-US" dirty="0" smtClean="0"/>
              <a:t>各臨床科共同參與全院抗生素指引制訂</a:t>
            </a:r>
            <a:endParaRPr lang="en-US" altLang="zh-TW" dirty="0" smtClean="0"/>
          </a:p>
          <a:p>
            <a:r>
              <a:rPr lang="zh-TW" altLang="en-US" dirty="0" smtClean="0"/>
              <a:t>感染科與感染科專科藥師共同評核抗生素制度</a:t>
            </a:r>
            <a:endParaRPr lang="en-US" altLang="zh-TW" dirty="0" smtClean="0"/>
          </a:p>
          <a:p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Antibiotics Care Bundle</a:t>
            </a:r>
          </a:p>
          <a:p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CDI(</a:t>
            </a:r>
            <a:r>
              <a:rPr lang="en-US" altLang="zh-TW" i="1" dirty="0" smtClean="0">
                <a:latin typeface="Arial" panose="020B0604020202020204" pitchFamily="34" charset="0"/>
                <a:cs typeface="Arial" panose="020B0604020202020204" pitchFamily="34" charset="0"/>
              </a:rPr>
              <a:t>Clostridium difficile</a:t>
            </a:r>
            <a:r>
              <a:rPr lang="zh-TW" alt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infection)</a:t>
            </a:r>
            <a:r>
              <a:rPr lang="zh-TW" altLang="en-US" dirty="0" smtClean="0"/>
              <a:t>跨單位改善專案</a:t>
            </a:r>
            <a:endParaRPr lang="en-US" altLang="zh-TW" dirty="0" smtClean="0"/>
          </a:p>
          <a:p>
            <a:r>
              <a:rPr lang="en-US" altLang="zh-TW" dirty="0">
                <a:latin typeface="Arial" panose="020B0604020202020204" pitchFamily="34" charset="0"/>
                <a:cs typeface="Arial" panose="020B0604020202020204" pitchFamily="34" charset="0"/>
              </a:rPr>
              <a:t>Linking Nurse</a:t>
            </a:r>
            <a:r>
              <a:rPr lang="zh-TW" altLang="en-US" dirty="0" smtClean="0"/>
              <a:t>手部衛生制度</a:t>
            </a:r>
            <a:endParaRPr lang="en-US" altLang="zh-TW" dirty="0" smtClean="0"/>
          </a:p>
          <a:p>
            <a:r>
              <a:rPr lang="zh-TW" altLang="en-US" dirty="0" smtClean="0"/>
              <a:t>臨床檢體監控系統</a:t>
            </a:r>
            <a:endParaRPr lang="en-US" altLang="zh-TW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477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allAtOnce"/>
      <p:bldP spid="21510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3.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資訊化管理系統</a:t>
            </a:r>
            <a:endParaRPr lang="zh-TW" altLang="en-US" dirty="0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32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住院抗生素</a:t>
            </a:r>
            <a:r>
              <a:rPr lang="en-US" altLang="zh-TW" dirty="0" smtClean="0">
                <a:latin typeface="Arial" panose="020B0604020202020204" pitchFamily="34" charset="0"/>
              </a:rPr>
              <a:t>(1/3)</a:t>
            </a:r>
            <a:endParaRPr lang="zh-TW" altLang="en-US" dirty="0">
              <a:latin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987080" y="1484784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管制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性抗生素線上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檢核表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9" name="群組 8"/>
          <p:cNvGrpSpPr/>
          <p:nvPr>
            <p:custDataLst>
              <p:tags r:id="rId2"/>
            </p:custDataLst>
          </p:nvPr>
        </p:nvGrpSpPr>
        <p:grpSpPr>
          <a:xfrm>
            <a:off x="42481" y="1947463"/>
            <a:ext cx="6113695" cy="4420217"/>
            <a:chOff x="42481" y="1947463"/>
            <a:chExt cx="6113695" cy="442021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84"/>
            <a:stretch/>
          </p:blipFill>
          <p:spPr bwMode="auto">
            <a:xfrm>
              <a:off x="56129" y="1947463"/>
              <a:ext cx="6100047" cy="4420217"/>
            </a:xfrm>
            <a:prstGeom prst="rect">
              <a:avLst/>
            </a:prstGeom>
            <a:noFill/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pic>
        <p:sp>
          <p:nvSpPr>
            <p:cNvPr id="10" name="文字方塊 10"/>
            <p:cNvSpPr txBox="1">
              <a:spLocks noChangeArrowheads="1"/>
            </p:cNvSpPr>
            <p:nvPr/>
          </p:nvSpPr>
          <p:spPr bwMode="auto">
            <a:xfrm>
              <a:off x="583339" y="2548403"/>
              <a:ext cx="1557362" cy="3381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ctr" eaLnBrk="1" hangingPunct="1"/>
              <a:r>
                <a:rPr lang="zh-TW" altLang="en-US" sz="1600" dirty="0">
                  <a:latin typeface="標楷體" panose="03000509000000000000" pitchFamily="65" charset="-120"/>
                </a:rPr>
                <a:t>抗生素用法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42481" y="3127320"/>
              <a:ext cx="2786754" cy="2171080"/>
            </a:xfrm>
            <a:prstGeom prst="rect">
              <a:avLst/>
            </a:prstGeom>
            <a:noFill/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2481" y="2204864"/>
              <a:ext cx="2786754" cy="690020"/>
            </a:xfrm>
            <a:prstGeom prst="rect">
              <a:avLst/>
            </a:prstGeom>
            <a:noFill/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13" name="文字方塊 10"/>
            <p:cNvSpPr txBox="1">
              <a:spLocks noChangeArrowheads="1"/>
            </p:cNvSpPr>
            <p:nvPr/>
          </p:nvSpPr>
          <p:spPr bwMode="auto">
            <a:xfrm>
              <a:off x="223299" y="4949006"/>
              <a:ext cx="2361431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ctr" eaLnBrk="1" hangingPunct="1"/>
              <a:r>
                <a:rPr lang="zh-TW" altLang="en-US" sz="1600" dirty="0">
                  <a:latin typeface="標楷體" panose="03000509000000000000" pitchFamily="65" charset="-120"/>
                </a:rPr>
                <a:t>自動</a:t>
              </a:r>
              <a:r>
                <a:rPr lang="zh-TW" altLang="en-US" sz="1600" dirty="0" smtClean="0">
                  <a:latin typeface="標楷體" panose="03000509000000000000" pitchFamily="65" charset="-120"/>
                </a:rPr>
                <a:t>帶入診斷、檢驗值</a:t>
              </a:r>
              <a:endParaRPr lang="en-US" altLang="zh-TW" sz="1600" dirty="0">
                <a:latin typeface="標楷體" panose="03000509000000000000" pitchFamily="65" charset="-120"/>
              </a:endParaRPr>
            </a:p>
          </p:txBody>
        </p:sp>
      </p:grpSp>
      <p:grpSp>
        <p:nvGrpSpPr>
          <p:cNvPr id="2" name="群組 1"/>
          <p:cNvGrpSpPr/>
          <p:nvPr>
            <p:custDataLst>
              <p:tags r:id="rId3"/>
            </p:custDataLst>
          </p:nvPr>
        </p:nvGrpSpPr>
        <p:grpSpPr>
          <a:xfrm>
            <a:off x="3419872" y="1988839"/>
            <a:ext cx="5688632" cy="3143091"/>
            <a:chOff x="3419872" y="1988839"/>
            <a:chExt cx="5688632" cy="3143091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10606" b="33994"/>
            <a:stretch>
              <a:fillRect/>
            </a:stretch>
          </p:blipFill>
          <p:spPr>
            <a:xfrm>
              <a:off x="3432935" y="1988839"/>
              <a:ext cx="5675569" cy="314309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文字方塊 10"/>
            <p:cNvSpPr txBox="1">
              <a:spLocks noChangeArrowheads="1"/>
            </p:cNvSpPr>
            <p:nvPr/>
          </p:nvSpPr>
          <p:spPr bwMode="auto">
            <a:xfrm>
              <a:off x="5220072" y="2348880"/>
              <a:ext cx="1584176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hlink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algn="ctr" eaLnBrk="1" hangingPunct="1"/>
              <a:r>
                <a:rPr lang="en-US" altLang="zh-TW" sz="1600" dirty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n-US" altLang="zh-TW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riteria-based</a:t>
              </a:r>
              <a:endParaRPr lang="zh-TW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419872" y="2420888"/>
              <a:ext cx="3312368" cy="1139496"/>
            </a:xfrm>
            <a:prstGeom prst="rect">
              <a:avLst/>
            </a:prstGeom>
            <a:noFill/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14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住院</a:t>
            </a:r>
            <a:r>
              <a:rPr lang="zh-TW" altLang="en-US" dirty="0" smtClean="0"/>
              <a:t>抗生素</a:t>
            </a:r>
            <a:r>
              <a:rPr lang="en-US" altLang="zh-TW" dirty="0" smtClean="0">
                <a:latin typeface="Arial" panose="020B0604020202020204" pitchFamily="34" charset="0"/>
              </a:rPr>
              <a:t>(2/3)</a:t>
            </a:r>
            <a:endParaRPr lang="zh-TW" altLang="en-US" dirty="0">
              <a:latin typeface="Arial" panose="020B0604020202020204" pitchFamily="34" charset="0"/>
            </a:endParaRPr>
          </a:p>
        </p:txBody>
      </p:sp>
      <p:grpSp>
        <p:nvGrpSpPr>
          <p:cNvPr id="6" name="群組 5"/>
          <p:cNvGrpSpPr/>
          <p:nvPr>
            <p:custDataLst>
              <p:tags r:id="rId2"/>
            </p:custDataLst>
          </p:nvPr>
        </p:nvGrpSpPr>
        <p:grpSpPr>
          <a:xfrm>
            <a:off x="1384607" y="1422766"/>
            <a:ext cx="6310423" cy="4886554"/>
            <a:chOff x="1384607" y="1422766"/>
            <a:chExt cx="6310423" cy="4886554"/>
          </a:xfrm>
        </p:grpSpPr>
        <p:grpSp>
          <p:nvGrpSpPr>
            <p:cNvPr id="2" name="群組 1"/>
            <p:cNvGrpSpPr/>
            <p:nvPr>
              <p:custDataLst>
                <p:tags r:id="rId3"/>
              </p:custDataLst>
            </p:nvPr>
          </p:nvGrpSpPr>
          <p:grpSpPr>
            <a:xfrm>
              <a:off x="1384607" y="1422766"/>
              <a:ext cx="6310423" cy="4886554"/>
              <a:chOff x="35496" y="1451786"/>
              <a:chExt cx="6937398" cy="5372060"/>
            </a:xfrm>
          </p:grpSpPr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l="11374" t="10663" r="11137" b="12914"/>
              <a:stretch>
                <a:fillRect/>
              </a:stretch>
            </p:blipFill>
            <p:spPr bwMode="auto">
              <a:xfrm>
                <a:off x="35496" y="1451786"/>
                <a:ext cx="6808874" cy="537206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</p:pic>
          <p:sp>
            <p:nvSpPr>
              <p:cNvPr id="7" name="文字方塊 6"/>
              <p:cNvSpPr txBox="1"/>
              <p:nvPr/>
            </p:nvSpPr>
            <p:spPr>
              <a:xfrm>
                <a:off x="538808" y="1630929"/>
                <a:ext cx="3313112" cy="40011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zh-TW" altLang="en-US" sz="2000" b="1" dirty="0" smtClean="0">
                    <a:latin typeface="標楷體" pitchFamily="65" charset="-120"/>
                    <a:ea typeface="標楷體" pitchFamily="65" charset="-120"/>
                  </a:rPr>
                  <a:t>感染科審核系統</a:t>
                </a:r>
                <a:endParaRPr lang="zh-TW" altLang="en-US" sz="2000" b="1" dirty="0"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10" name="文字方塊 10"/>
              <p:cNvSpPr txBox="1">
                <a:spLocks noChangeArrowheads="1"/>
              </p:cNvSpPr>
              <p:nvPr/>
            </p:nvSpPr>
            <p:spPr bwMode="auto">
              <a:xfrm>
                <a:off x="2798899" y="3000886"/>
                <a:ext cx="1197322" cy="372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algn="ctr" eaLnBrk="1" hangingPunct="1"/>
                <a:r>
                  <a:rPr lang="zh-TW" altLang="en-US" sz="1600" dirty="0" smtClean="0">
                    <a:latin typeface="標楷體" panose="03000509000000000000" pitchFamily="65" charset="-120"/>
                  </a:rPr>
                  <a:t>病人清單</a:t>
                </a:r>
                <a:endParaRPr lang="zh-TW" altLang="en-US" sz="1600" dirty="0">
                  <a:latin typeface="標楷體" panose="03000509000000000000" pitchFamily="65" charset="-120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292079" y="4581128"/>
                <a:ext cx="936103" cy="656588"/>
              </a:xfrm>
              <a:prstGeom prst="rect">
                <a:avLst/>
              </a:prstGeom>
              <a:noFill/>
              <a:ln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62880" y="2031039"/>
                <a:ext cx="6694191" cy="1397961"/>
              </a:xfrm>
              <a:prstGeom prst="rect">
                <a:avLst/>
              </a:prstGeom>
              <a:noFill/>
              <a:ln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3" name="文字方塊 10"/>
              <p:cNvSpPr txBox="1">
                <a:spLocks noChangeArrowheads="1"/>
              </p:cNvSpPr>
              <p:nvPr/>
            </p:nvSpPr>
            <p:spPr bwMode="auto">
              <a:xfrm>
                <a:off x="5148551" y="4901243"/>
                <a:ext cx="1220721" cy="372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algn="ctr" eaLnBrk="1" hangingPunct="1"/>
                <a:r>
                  <a:rPr lang="zh-TW" altLang="en-US" sz="1600" dirty="0" smtClean="0">
                    <a:latin typeface="標楷體" panose="03000509000000000000" pitchFamily="65" charset="-120"/>
                  </a:rPr>
                  <a:t>審核結果</a:t>
                </a:r>
                <a:endParaRPr lang="en-US" altLang="zh-TW" sz="1600" dirty="0">
                  <a:latin typeface="標楷體" panose="03000509000000000000" pitchFamily="65" charset="-120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62880" y="3573016"/>
                <a:ext cx="6189944" cy="792088"/>
              </a:xfrm>
              <a:prstGeom prst="rect">
                <a:avLst/>
              </a:prstGeom>
              <a:noFill/>
              <a:ln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/>
              </a:p>
            </p:txBody>
          </p:sp>
          <p:sp>
            <p:nvSpPr>
              <p:cNvPr id="17" name="文字方塊 10"/>
              <p:cNvSpPr txBox="1">
                <a:spLocks noChangeArrowheads="1"/>
              </p:cNvSpPr>
              <p:nvPr/>
            </p:nvSpPr>
            <p:spPr bwMode="auto">
              <a:xfrm>
                <a:off x="4572000" y="3649585"/>
                <a:ext cx="1584176" cy="372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algn="ctr" eaLnBrk="1" hangingPunct="1"/>
                <a:r>
                  <a:rPr lang="zh-TW" altLang="en-US" sz="1600" dirty="0">
                    <a:latin typeface="標楷體" panose="03000509000000000000" pitchFamily="65" charset="-120"/>
                  </a:rPr>
                  <a:t>建議修改</a:t>
                </a:r>
                <a:r>
                  <a:rPr lang="zh-TW" altLang="en-US" sz="1600" dirty="0" smtClean="0">
                    <a:latin typeface="標楷體" panose="03000509000000000000" pitchFamily="65" charset="-120"/>
                  </a:rPr>
                  <a:t>原因</a:t>
                </a:r>
                <a:endParaRPr lang="zh-TW" altLang="en-US" sz="1600" dirty="0">
                  <a:latin typeface="標楷體" panose="03000509000000000000" pitchFamily="65" charset="-120"/>
                </a:endParaRPr>
              </a:p>
            </p:txBody>
          </p:sp>
          <p:sp>
            <p:nvSpPr>
              <p:cNvPr id="18" name="文字方塊 10"/>
              <p:cNvSpPr txBox="1">
                <a:spLocks noChangeArrowheads="1"/>
              </p:cNvSpPr>
              <p:nvPr/>
            </p:nvSpPr>
            <p:spPr bwMode="auto">
              <a:xfrm>
                <a:off x="6188062" y="4293096"/>
                <a:ext cx="784832" cy="372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 eaLnBrk="0" hangingPunct="0"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200" b="1">
                    <a:solidFill>
                      <a:schemeClr val="hlink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algn="ctr" eaLnBrk="1" hangingPunct="1"/>
                <a:r>
                  <a:rPr lang="zh-TW" altLang="en-US" sz="1600" dirty="0">
                    <a:latin typeface="標楷體" panose="03000509000000000000" pitchFamily="65" charset="-120"/>
                  </a:rPr>
                  <a:t>查詢</a:t>
                </a:r>
                <a:endParaRPr lang="en-US" altLang="zh-TW" sz="1600" dirty="0">
                  <a:latin typeface="標楷體" panose="03000509000000000000" pitchFamily="65" charset="-12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4262098" y="5510782"/>
                <a:ext cx="1078550" cy="27225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3040421" y="2124075"/>
              <a:ext cx="332507" cy="791653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4940451" y="2124075"/>
              <a:ext cx="332507" cy="791653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5737561" y="2124075"/>
              <a:ext cx="332507" cy="791653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6562725" y="2124075"/>
              <a:ext cx="332507" cy="791653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4839454" y="5661248"/>
              <a:ext cx="431285" cy="1098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5751920" y="5661248"/>
              <a:ext cx="431285" cy="10982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3779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住院</a:t>
            </a:r>
            <a:r>
              <a:rPr lang="zh-TW" altLang="en-US" dirty="0" smtClean="0"/>
              <a:t>抗生素</a:t>
            </a:r>
            <a:r>
              <a:rPr lang="en-US" altLang="zh-TW" dirty="0" smtClean="0">
                <a:latin typeface="Arial" panose="020B0604020202020204" pitchFamily="34" charset="0"/>
              </a:rPr>
              <a:t>(3/3)</a:t>
            </a:r>
            <a:endParaRPr lang="zh-TW" altLang="en-US" dirty="0">
              <a:latin typeface="Arial" panose="020B0604020202020204" pitchFamily="34" charset="0"/>
            </a:endParaRPr>
          </a:p>
        </p:txBody>
      </p:sp>
      <p:grpSp>
        <p:nvGrpSpPr>
          <p:cNvPr id="5" name="群組 4"/>
          <p:cNvGrpSpPr/>
          <p:nvPr>
            <p:custDataLst>
              <p:tags r:id="rId2"/>
            </p:custDataLst>
          </p:nvPr>
        </p:nvGrpSpPr>
        <p:grpSpPr>
          <a:xfrm>
            <a:off x="382251" y="1700808"/>
            <a:ext cx="8150189" cy="4548698"/>
            <a:chOff x="489352" y="1282890"/>
            <a:chExt cx="8150189" cy="4548698"/>
          </a:xfrm>
        </p:grpSpPr>
        <p:pic>
          <p:nvPicPr>
            <p:cNvPr id="10246" name="圖片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7" r="2048" b="29110"/>
            <a:stretch/>
          </p:blipFill>
          <p:spPr bwMode="auto">
            <a:xfrm>
              <a:off x="489352" y="1282890"/>
              <a:ext cx="8150189" cy="4548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文字方塊 13"/>
            <p:cNvSpPr txBox="1"/>
            <p:nvPr/>
          </p:nvSpPr>
          <p:spPr bwMode="auto">
            <a:xfrm>
              <a:off x="5724128" y="1847676"/>
              <a:ext cx="864096" cy="357188"/>
            </a:xfrm>
            <a:prstGeom prst="rect">
              <a:avLst/>
            </a:prstGeom>
            <a:noFill/>
            <a:ln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endParaRPr lang="zh-TW" altLang="en-US" dirty="0"/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391958" y="1412776"/>
            <a:ext cx="815019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感染科審核意見即時回饋</a:t>
            </a:r>
            <a:endParaRPr lang="en-US" altLang="zh-TW" sz="2000" b="1" dirty="0" smtClean="0"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en-US" altLang="zh-TW" sz="2000" b="1" dirty="0" smtClean="0"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1.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簡訊通知、 </a:t>
            </a:r>
            <a:r>
              <a:rPr lang="en-US" altLang="zh-TW" sz="2000" b="1" dirty="0"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2.</a:t>
            </a:r>
            <a:r>
              <a:rPr lang="zh-TW" altLang="en-US" sz="2000" b="1" dirty="0">
                <a:latin typeface="標楷體" pitchFamily="65" charset="-120"/>
                <a:ea typeface="標楷體" pitchFamily="65" charset="-120"/>
              </a:rPr>
              <a:t>病人清單、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000" b="1" dirty="0"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3.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警示畫面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3" name="流程圖: 接點 22"/>
          <p:cNvSpPr/>
          <p:nvPr/>
        </p:nvSpPr>
        <p:spPr>
          <a:xfrm>
            <a:off x="5223604" y="2278401"/>
            <a:ext cx="393423" cy="331574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2</a:t>
            </a:r>
            <a:endParaRPr lang="zh-TW" altLang="en-US" sz="1600" dirty="0"/>
          </a:p>
        </p:txBody>
      </p:sp>
      <p:sp>
        <p:nvSpPr>
          <p:cNvPr id="4" name="矩形 3"/>
          <p:cNvSpPr/>
          <p:nvPr/>
        </p:nvSpPr>
        <p:spPr>
          <a:xfrm>
            <a:off x="4211960" y="2159393"/>
            <a:ext cx="504056" cy="130547"/>
          </a:xfrm>
          <a:prstGeom prst="rect">
            <a:avLst/>
          </a:prstGeom>
          <a:solidFill>
            <a:srgbClr val="D0C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4194708" y="2686042"/>
            <a:ext cx="504056" cy="130547"/>
          </a:xfrm>
          <a:prstGeom prst="rect">
            <a:avLst/>
          </a:prstGeom>
          <a:solidFill>
            <a:srgbClr val="E9DE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6" name="群組 5"/>
          <p:cNvGrpSpPr/>
          <p:nvPr>
            <p:custDataLst>
              <p:tags r:id="rId3"/>
            </p:custDataLst>
          </p:nvPr>
        </p:nvGrpSpPr>
        <p:grpSpPr>
          <a:xfrm>
            <a:off x="408397" y="2257335"/>
            <a:ext cx="8150189" cy="3929310"/>
            <a:chOff x="524715" y="2549202"/>
            <a:chExt cx="8621713" cy="4232850"/>
          </a:xfrm>
        </p:grpSpPr>
        <p:grpSp>
          <p:nvGrpSpPr>
            <p:cNvPr id="10248" name="群組 14"/>
            <p:cNvGrpSpPr>
              <a:grpSpLocks/>
            </p:cNvGrpSpPr>
            <p:nvPr/>
          </p:nvGrpSpPr>
          <p:grpSpPr bwMode="auto">
            <a:xfrm>
              <a:off x="524715" y="2549202"/>
              <a:ext cx="8621713" cy="4232850"/>
              <a:chOff x="188261" y="1714487"/>
              <a:chExt cx="8767477" cy="4390845"/>
            </a:xfrm>
          </p:grpSpPr>
          <p:pic>
            <p:nvPicPr>
              <p:cNvPr id="10250" name="圖片 11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221"/>
              <a:stretch>
                <a:fillRect/>
              </a:stretch>
            </p:blipFill>
            <p:spPr bwMode="auto">
              <a:xfrm>
                <a:off x="188261" y="1714487"/>
                <a:ext cx="8767477" cy="43908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矩形 12"/>
              <p:cNvSpPr/>
              <p:nvPr/>
            </p:nvSpPr>
            <p:spPr>
              <a:xfrm>
                <a:off x="584400" y="1901820"/>
                <a:ext cx="1614680" cy="38573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zh-TW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3557741" y="2130479"/>
                <a:ext cx="431171" cy="12052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zh-TW" altLang="en-US"/>
              </a:p>
            </p:txBody>
          </p:sp>
        </p:grpSp>
        <p:sp>
          <p:nvSpPr>
            <p:cNvPr id="17" name="流程圖: 接點 16"/>
            <p:cNvSpPr/>
            <p:nvPr/>
          </p:nvSpPr>
          <p:spPr>
            <a:xfrm>
              <a:off x="1475656" y="5018916"/>
              <a:ext cx="416184" cy="357188"/>
            </a:xfrm>
            <a:prstGeom prst="flowChartConnector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600" dirty="0" smtClean="0"/>
                <a:t>3</a:t>
              </a:r>
              <a:endParaRPr lang="zh-TW" altLang="en-US" sz="1600" dirty="0"/>
            </a:p>
          </p:txBody>
        </p:sp>
      </p:grpSp>
      <p:sp>
        <p:nvSpPr>
          <p:cNvPr id="7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71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門診抗生素：天數限制</a:t>
            </a:r>
            <a:r>
              <a:rPr lang="en-US" altLang="zh-TW" dirty="0" smtClean="0">
                <a:latin typeface="Arial" panose="020B0604020202020204" pitchFamily="34" charset="0"/>
              </a:rPr>
              <a:t>7</a:t>
            </a:r>
            <a:r>
              <a:rPr lang="zh-TW" altLang="en-US" dirty="0" smtClean="0">
                <a:latin typeface="標楷體" panose="03000509000000000000" pitchFamily="65" charset="-120"/>
              </a:rPr>
              <a:t>天</a:t>
            </a: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22531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天數限制一般為</a:t>
            </a:r>
            <a:r>
              <a:rPr lang="en-US" altLang="zh-TW" dirty="0" smtClean="0">
                <a:latin typeface="Arial" panose="020B0604020202020204" pitchFamily="34" charset="0"/>
              </a:rPr>
              <a:t>7</a:t>
            </a:r>
            <a:r>
              <a:rPr lang="zh-TW" altLang="en-US" dirty="0" smtClean="0">
                <a:latin typeface="標楷體" panose="03000509000000000000" pitchFamily="65" charset="-120"/>
              </a:rPr>
              <a:t>天，特殊感染症為</a:t>
            </a:r>
            <a:r>
              <a:rPr lang="en-US" altLang="zh-TW" dirty="0">
                <a:latin typeface="Arial" panose="020B0604020202020204" pitchFamily="34" charset="0"/>
              </a:rPr>
              <a:t>14</a:t>
            </a:r>
            <a:r>
              <a:rPr lang="zh-TW" altLang="en-US" dirty="0" smtClean="0">
                <a:latin typeface="標楷體" panose="03000509000000000000" pitchFamily="65" charset="-120"/>
              </a:rPr>
              <a:t>或</a:t>
            </a:r>
            <a:r>
              <a:rPr lang="en-US" altLang="zh-TW" dirty="0">
                <a:latin typeface="Arial" panose="020B0604020202020204" pitchFamily="34" charset="0"/>
              </a:rPr>
              <a:t>30</a:t>
            </a:r>
            <a:r>
              <a:rPr lang="zh-TW" altLang="en-US" dirty="0" smtClean="0">
                <a:latin typeface="標楷體" panose="03000509000000000000" pitchFamily="65" charset="-120"/>
              </a:rPr>
              <a:t>天。</a:t>
            </a:r>
          </a:p>
        </p:txBody>
      </p:sp>
      <p:sp>
        <p:nvSpPr>
          <p:cNvPr id="22532" name="內容版面配置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若超過天數，系統跳出提示且無法開立。</a:t>
            </a:r>
          </a:p>
        </p:txBody>
      </p:sp>
      <p:graphicFrame>
        <p:nvGraphicFramePr>
          <p:cNvPr id="6" name="PPTShape_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5594352"/>
              </p:ext>
            </p:extLst>
          </p:nvPr>
        </p:nvGraphicFramePr>
        <p:xfrm>
          <a:off x="467544" y="2925489"/>
          <a:ext cx="4008922" cy="340616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39017"/>
                <a:gridCol w="2669905"/>
              </a:tblGrid>
              <a:tr h="381187"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dirty="0" smtClean="0"/>
                        <a:t>抗生素天數</a:t>
                      </a:r>
                      <a:endParaRPr lang="zh-TW" altLang="en-US" sz="17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1439" marR="91439" marT="42771" marB="42771"/>
                </a:tc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700" dirty="0" smtClean="0"/>
                        <a:t>特殊感染症</a:t>
                      </a:r>
                      <a:endParaRPr lang="zh-TW" altLang="en-US" sz="1700" dirty="0">
                        <a:solidFill>
                          <a:schemeClr val="tx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1439" marR="91439" marT="42771" marB="42771"/>
                </a:tc>
              </a:tr>
              <a:tr h="2031009"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sz="1500" kern="100" dirty="0"/>
                        <a:t>可開立</a:t>
                      </a:r>
                      <a:r>
                        <a:rPr lang="en-US" sz="15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zh-TW" sz="1500" kern="100" dirty="0"/>
                        <a:t>天</a:t>
                      </a:r>
                      <a:endParaRPr lang="zh-TW" sz="1500" b="1" kern="1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kern="100" dirty="0" smtClean="0"/>
                        <a:t>慢性骨髓炎</a:t>
                      </a:r>
                      <a:endParaRPr lang="en-US" altLang="zh-TW" sz="1500" kern="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kern="100" dirty="0" smtClean="0"/>
                        <a:t>感染性關節炎</a:t>
                      </a:r>
                      <a:endParaRPr lang="en-US" altLang="zh-TW" sz="1500" kern="100" dirty="0" smtClean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kern="100" dirty="0" smtClean="0"/>
                        <a:t>慢性中耳炎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500" kern="100" dirty="0" smtClean="0"/>
                        <a:t>慢性鼻竇炎</a:t>
                      </a:r>
                      <a:endParaRPr lang="en-US" sz="1500" kern="100" dirty="0" smtClean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Aspergillosis</a:t>
                      </a:r>
                      <a:endParaRPr lang="zh-TW" sz="15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Cryptococcal</a:t>
                      </a:r>
                      <a:r>
                        <a:rPr lang="en-US" sz="15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disease</a:t>
                      </a:r>
                      <a:endParaRPr lang="zh-TW" sz="15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Chronic </a:t>
                      </a:r>
                      <a:r>
                        <a:rPr lang="en-US" sz="1500" kern="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prostatitis</a:t>
                      </a:r>
                      <a:endParaRPr lang="zh-TW" sz="15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 </a:t>
                      </a:r>
                      <a:r>
                        <a:rPr lang="en-US" sz="15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foot with </a:t>
                      </a:r>
                      <a:r>
                        <a:rPr 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infection</a:t>
                      </a:r>
                      <a:endParaRPr lang="en-US" sz="1500" kern="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Liver</a:t>
                      </a:r>
                      <a:r>
                        <a:rPr lang="en-US" sz="1500" kern="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abscess</a:t>
                      </a:r>
                      <a:endParaRPr lang="en-US" sz="1500" b="1" kern="100" dirty="0" smtClean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967581"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sz="1500" kern="100" dirty="0"/>
                        <a:t>可開</a:t>
                      </a:r>
                      <a:r>
                        <a:rPr lang="zh-TW" sz="1500" kern="100" dirty="0" smtClean="0"/>
                        <a:t>立</a:t>
                      </a:r>
                      <a:r>
                        <a:rPr lang="zh-TW" altLang="en-US" sz="1500" kern="100" dirty="0" smtClean="0"/>
                        <a:t>≧</a:t>
                      </a:r>
                      <a:r>
                        <a:rPr lang="en-US" sz="1500" kern="1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標楷體"/>
                          <a:cs typeface="Arial" panose="020B0604020202020204" pitchFamily="34" charset="0"/>
                        </a:rPr>
                        <a:t>30</a:t>
                      </a:r>
                      <a:r>
                        <a:rPr lang="zh-TW" sz="1500" kern="100" dirty="0" smtClean="0"/>
                        <a:t>天</a:t>
                      </a:r>
                      <a:endParaRPr lang="zh-TW" sz="1500" b="1" kern="1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defPPr>
                        <a:defRPr lang="zh-TW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  <a:ea typeface="標楷體"/>
                        </a:defRPr>
                      </a:lvl9pPr>
                    </a:lstStyle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Vesico-ureterol</a:t>
                      </a:r>
                      <a:r>
                        <a:rPr lang="en-US" sz="1500" kern="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reflux</a:t>
                      </a:r>
                      <a:r>
                        <a:rPr lang="zh-TW" alt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prophylaxis (pediatrics) , Diffuse </a:t>
                      </a:r>
                      <a:r>
                        <a:rPr lang="en-US" sz="1500" kern="1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panbronchiolitis</a:t>
                      </a:r>
                      <a:r>
                        <a:rPr lang="en-US" altLang="zh-TW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zh-TW" altLang="en-US" sz="1500" kern="1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zh-TW" alt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肝</a:t>
                      </a:r>
                      <a:r>
                        <a:rPr lang="en-US" altLang="zh-TW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HIV, TB</a:t>
                      </a:r>
                      <a:r>
                        <a:rPr lang="zh-TW" alt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&amp;</a:t>
                      </a:r>
                      <a:r>
                        <a:rPr lang="zh-TW" altLang="en-US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500" kern="1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NTM</a:t>
                      </a:r>
                      <a:endParaRPr lang="zh-TW" sz="1500" b="1" kern="1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2549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4" t="43857" r="18352" b="31200"/>
          <a:stretch/>
        </p:blipFill>
        <p:spPr bwMode="auto">
          <a:xfrm>
            <a:off x="3794078" y="2924944"/>
            <a:ext cx="5321840" cy="1777466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878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0872" y="620688"/>
            <a:ext cx="8229600" cy="796950"/>
          </a:xfrm>
        </p:spPr>
        <p:txBody>
          <a:bodyPr/>
          <a:lstStyle/>
          <a:p>
            <a:r>
              <a:rPr lang="zh-TW" altLang="en-US" dirty="0" smtClean="0"/>
              <a:t>過敏史或藥物不良反應阻斷系統</a:t>
            </a:r>
            <a:endParaRPr lang="zh-TW" altLang="en-US" dirty="0"/>
          </a:p>
        </p:txBody>
      </p:sp>
      <p:pic>
        <p:nvPicPr>
          <p:cNvPr id="7" name="圖片 6"/>
          <p:cNvPicPr/>
          <p:nvPr>
            <p:custDataLst>
              <p:tags r:id="rId2"/>
            </p:custDataLst>
          </p:nvPr>
        </p:nvPicPr>
        <p:blipFill rotWithShape="1">
          <a:blip r:embed="rId6" cstate="print"/>
          <a:srcRect l="5900" t="37705" r="9310" b="38266"/>
          <a:stretch/>
        </p:blipFill>
        <p:spPr bwMode="auto">
          <a:xfrm>
            <a:off x="755576" y="1700808"/>
            <a:ext cx="7604652" cy="20882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圖片 7"/>
          <p:cNvPicPr/>
          <p:nvPr>
            <p:custDataLst>
              <p:tags r:id="rId3"/>
            </p:custDataLst>
          </p:nvPr>
        </p:nvPicPr>
        <p:blipFill rotWithShape="1">
          <a:blip r:embed="rId7" cstate="print"/>
          <a:srcRect l="6118" t="37641" r="8507" b="40824"/>
          <a:stretch/>
        </p:blipFill>
        <p:spPr bwMode="auto">
          <a:xfrm>
            <a:off x="755575" y="4027714"/>
            <a:ext cx="7604653" cy="19222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755576" y="1700808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阻斷重複過敏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755576" y="4045134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阻斷嚴重藥物不良反應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192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肝腎功能劑量調整提示系統</a:t>
            </a:r>
            <a:endParaRPr lang="zh-TW" altLang="en-US" dirty="0"/>
          </a:p>
        </p:txBody>
      </p:sp>
      <p:pic>
        <p:nvPicPr>
          <p:cNvPr id="5" name="Picture 7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/>
          <a:srcRect t="9669" b="44406"/>
          <a:stretch>
            <a:fillRect/>
          </a:stretch>
        </p:blipFill>
        <p:spPr bwMode="auto">
          <a:xfrm>
            <a:off x="0" y="1719263"/>
            <a:ext cx="9144000" cy="31496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72008" y="4077072"/>
            <a:ext cx="9036496" cy="684373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33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住院針劑給藥系統</a:t>
            </a:r>
            <a:endParaRPr lang="zh-TW" altLang="en-US" dirty="0"/>
          </a:p>
        </p:txBody>
      </p:sp>
      <p:grpSp>
        <p:nvGrpSpPr>
          <p:cNvPr id="4" name="群組 3"/>
          <p:cNvGrpSpPr/>
          <p:nvPr>
            <p:custDataLst>
              <p:tags r:id="rId2"/>
            </p:custDataLst>
          </p:nvPr>
        </p:nvGrpSpPr>
        <p:grpSpPr>
          <a:xfrm>
            <a:off x="189163" y="1457258"/>
            <a:ext cx="8496436" cy="4779245"/>
            <a:chOff x="0" y="1457258"/>
            <a:chExt cx="9168341" cy="5157192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687"/>
            <a:stretch/>
          </p:blipFill>
          <p:spPr bwMode="auto">
            <a:xfrm>
              <a:off x="0" y="1457258"/>
              <a:ext cx="9168341" cy="5157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矩形 4"/>
            <p:cNvSpPr/>
            <p:nvPr/>
          </p:nvSpPr>
          <p:spPr bwMode="auto">
            <a:xfrm>
              <a:off x="4788024" y="4680431"/>
              <a:ext cx="4355976" cy="1930525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200" b="1" i="0" u="none" strike="noStrike" cap="none" normalizeH="0" baseline="0" smtClean="0">
                <a:ln>
                  <a:noFill/>
                </a:ln>
                <a:solidFill>
                  <a:schemeClr val="hlink"/>
                </a:solidFill>
                <a:effectLst/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2102" y="5760552"/>
              <a:ext cx="4703914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TW" altLang="en-US" sz="2400" b="1" dirty="0" smtClean="0">
                  <a:latin typeface="標楷體" pitchFamily="65" charset="-120"/>
                  <a:ea typeface="標楷體" pitchFamily="65" charset="-120"/>
                </a:rPr>
                <a:t>確保針劑抗生素之稀釋</a:t>
              </a:r>
              <a:r>
                <a:rPr lang="zh-TW" altLang="en-US" sz="2400" b="1" dirty="0">
                  <a:latin typeface="標楷體" pitchFamily="65" charset="-120"/>
                  <a:ea typeface="標楷體" pitchFamily="65" charset="-120"/>
                </a:rPr>
                <a:t>液相容性、配製濃度、流速</a:t>
              </a:r>
              <a:r>
                <a:rPr lang="zh-TW" altLang="en-US" sz="2400" b="1" dirty="0" smtClean="0">
                  <a:latin typeface="標楷體" pitchFamily="65" charset="-120"/>
                  <a:ea typeface="標楷體" pitchFamily="65" charset="-120"/>
                </a:rPr>
                <a:t>合理</a:t>
              </a:r>
              <a:endParaRPr lang="zh-TW" altLang="en-US" sz="24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8" name="矩形 7"/>
            <p:cNvSpPr/>
            <p:nvPr/>
          </p:nvSpPr>
          <p:spPr bwMode="auto">
            <a:xfrm>
              <a:off x="186070" y="4517409"/>
              <a:ext cx="8850425" cy="163022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200" b="1" i="0" u="none" strike="noStrike" cap="none" normalizeH="0" baseline="0" smtClean="0">
                <a:ln>
                  <a:noFill/>
                </a:ln>
                <a:solidFill>
                  <a:schemeClr val="hlink"/>
                </a:solidFill>
                <a:effectLst/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382319" y="1643791"/>
              <a:ext cx="1498685" cy="33540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175796" y="1844311"/>
              <a:ext cx="388102" cy="12115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3666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指標監測系統</a:t>
            </a:r>
            <a:r>
              <a:rPr lang="en-US" altLang="zh-TW" dirty="0" smtClean="0">
                <a:latin typeface="Arial" panose="020B0604020202020204" pitchFamily="34" charset="0"/>
              </a:rPr>
              <a:t>(1/3)</a:t>
            </a:r>
            <a:endParaRPr lang="en-US" altLang="zh-TW" dirty="0">
              <a:latin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23539" y="1409554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抗生素耗用量</a:t>
            </a:r>
            <a:r>
              <a:rPr lang="en-US" altLang="zh-TW" sz="2000" b="1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(DID)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系統</a:t>
            </a: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  <p:pic>
        <p:nvPicPr>
          <p:cNvPr id="16" name="Picture 4" descr="未命名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46745"/>
            <a:ext cx="4032448" cy="4514246"/>
          </a:xfrm>
          <a:prstGeom prst="rect">
            <a:avLst/>
          </a:prstGeom>
          <a:noFill/>
          <a:ln w="31750">
            <a:noFill/>
            <a:miter lim="800000"/>
            <a:headEnd/>
            <a:tailEnd/>
          </a:ln>
        </p:spPr>
      </p:pic>
      <p:sp>
        <p:nvSpPr>
          <p:cNvPr id="18" name="文字方塊 17"/>
          <p:cNvSpPr txBox="1"/>
          <p:nvPr/>
        </p:nvSpPr>
        <p:spPr>
          <a:xfrm>
            <a:off x="4932040" y="1415171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藥費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占率、處方率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報表</a:t>
            </a:r>
            <a:endParaRPr lang="zh-TW" altLang="en-US" sz="20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9" name="Picture 3" descr="F:\2013 宛靜\抗生素\103\103年 第一次實地積核\簡報\3.抗生素指標報表執行畫面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1846745"/>
            <a:ext cx="4716462" cy="3691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8031192" y="2043595"/>
            <a:ext cx="888521" cy="1388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81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00"/>
                </a:solidFill>
              </a:rPr>
              <a:t>指標監測</a:t>
            </a:r>
            <a:r>
              <a:rPr lang="zh-TW" altLang="en-US" dirty="0" smtClean="0">
                <a:solidFill>
                  <a:srgbClr val="000000"/>
                </a:solidFill>
              </a:rPr>
              <a:t>系統</a:t>
            </a:r>
            <a:r>
              <a:rPr lang="en-US" altLang="zh-TW" dirty="0" smtClean="0">
                <a:solidFill>
                  <a:srgbClr val="000000"/>
                </a:solidFill>
                <a:latin typeface="Arial" panose="020B0604020202020204" pitchFamily="34" charset="0"/>
              </a:rPr>
              <a:t>(2/3)</a:t>
            </a:r>
            <a:endParaRPr lang="en-US" altLang="zh-TW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95547" y="1668369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手術預防性抗生素報表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4932040" y="1673986"/>
            <a:ext cx="3313112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血液培養結果追蹤報表</a:t>
            </a:r>
          </a:p>
        </p:txBody>
      </p:sp>
      <p:pic>
        <p:nvPicPr>
          <p:cNvPr id="8" name="Picture 4" descr="F:\2013 宛靜\抗生素\103\103年 第一次實地積核\簡報\4.預防性抗生素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496" y="2132856"/>
            <a:ext cx="457753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3543274" y="2340254"/>
            <a:ext cx="888521" cy="1388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4" name="群組 3"/>
          <p:cNvGrpSpPr/>
          <p:nvPr>
            <p:custDataLst>
              <p:tags r:id="rId3"/>
            </p:custDataLst>
          </p:nvPr>
        </p:nvGrpSpPr>
        <p:grpSpPr>
          <a:xfrm>
            <a:off x="2412099" y="2132856"/>
            <a:ext cx="6713382" cy="3600401"/>
            <a:chOff x="2412099" y="2132856"/>
            <a:chExt cx="6713382" cy="3600401"/>
          </a:xfrm>
        </p:grpSpPr>
        <p:pic>
          <p:nvPicPr>
            <p:cNvPr id="9" name="Picture 1" descr="F:\2013 宛靜\抗生素\103\103年 第一次實地積核\簡報\snap002474.jpg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 rotWithShape="1">
            <a:blip r:embed="rId8" cstate="print"/>
            <a:srcRect r="1061" b="32289"/>
            <a:stretch/>
          </p:blipFill>
          <p:spPr bwMode="auto">
            <a:xfrm>
              <a:off x="2412099" y="2132856"/>
              <a:ext cx="6713382" cy="3600401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1" name="矩形 10"/>
            <p:cNvSpPr/>
            <p:nvPr/>
          </p:nvSpPr>
          <p:spPr>
            <a:xfrm>
              <a:off x="3779912" y="4293096"/>
              <a:ext cx="504055" cy="28803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732240" y="2329132"/>
              <a:ext cx="695103" cy="11214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7329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指標監測系統</a:t>
            </a:r>
            <a:r>
              <a:rPr lang="en-US" altLang="zh-TW" dirty="0" smtClean="0">
                <a:latin typeface="Arial" panose="020B0604020202020204" pitchFamily="34" charset="0"/>
              </a:rPr>
              <a:t>(3/3)</a:t>
            </a:r>
            <a:endParaRPr lang="zh-TW" altLang="en-US" dirty="0">
              <a:latin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4"/>
          <a:stretch>
            <a:fillRect/>
          </a:stretch>
        </p:blipFill>
        <p:spPr bwMode="auto">
          <a:xfrm>
            <a:off x="611560" y="1556792"/>
            <a:ext cx="7859539" cy="4514624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5076056" y="1894952"/>
            <a:ext cx="331311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8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跨院指標監測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平臺</a:t>
            </a:r>
            <a:endParaRPr lang="zh-TW" altLang="en-US" sz="28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sz="28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同級醫院相互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標竿</a:t>
            </a:r>
            <a:endParaRPr lang="en-US" altLang="zh-TW" sz="28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en-US" altLang="zh-TW" sz="1600" b="1" dirty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(2012</a:t>
            </a:r>
            <a:r>
              <a:rPr lang="zh-TW" altLang="en-US" sz="16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年疾管</a:t>
            </a:r>
            <a:r>
              <a:rPr lang="zh-TW" altLang="en-US" sz="1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署</a:t>
            </a:r>
            <a:r>
              <a:rPr lang="zh-TW" altLang="en-US" sz="16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研究</a:t>
            </a:r>
            <a:r>
              <a:rPr lang="zh-TW" altLang="en-US" sz="1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計畫建置</a:t>
            </a:r>
            <a:r>
              <a:rPr lang="en-US" altLang="zh-TW" sz="1600" b="1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)</a:t>
            </a:r>
            <a:endParaRPr lang="zh-TW" altLang="en-US" sz="1600" b="1" dirty="0">
              <a:solidFill>
                <a:srgbClr val="00000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150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4.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跨</a:t>
            </a:r>
            <a:r>
              <a:rPr lang="zh-TW" altLang="en-US" dirty="0"/>
              <a:t>團隊管理</a:t>
            </a:r>
            <a:r>
              <a:rPr lang="zh-TW" altLang="en-US" dirty="0" smtClean="0"/>
              <a:t>機制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696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4.1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跨</a:t>
            </a:r>
            <a:r>
              <a:rPr lang="zh-TW" altLang="en-US" dirty="0"/>
              <a:t>領域團隊</a:t>
            </a:r>
            <a:r>
              <a:rPr lang="zh-TW" altLang="en-US" dirty="0" smtClean="0"/>
              <a:t>合作－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臨床</a:t>
            </a:r>
            <a:r>
              <a:rPr lang="zh-TW" altLang="en-US" dirty="0"/>
              <a:t>科、藥劑</a:t>
            </a:r>
            <a:r>
              <a:rPr lang="zh-TW" altLang="en-US" dirty="0" smtClean="0"/>
              <a:t>部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884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臨床科共同參與抗生素指引制訂 </a:t>
            </a:r>
            <a:endParaRPr lang="zh-TW" altLang="en-US" dirty="0" smtClean="0"/>
          </a:p>
        </p:txBody>
      </p:sp>
      <p:sp>
        <p:nvSpPr>
          <p:cNvPr id="19459" name="內容版面配置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臨床科與感染科、藥劑部共同參與制訂</a:t>
            </a:r>
            <a:r>
              <a:rPr lang="en-US" altLang="zh-TW" dirty="0" smtClean="0">
                <a:latin typeface="標楷體" panose="03000509000000000000" pitchFamily="65" charset="-120"/>
              </a:rPr>
              <a:t>『</a:t>
            </a:r>
            <a:r>
              <a:rPr lang="zh-TW" altLang="en-US" dirty="0" smtClean="0">
                <a:latin typeface="標楷體" panose="03000509000000000000" pitchFamily="65" charset="-120"/>
              </a:rPr>
              <a:t>全院抗生素指引建議手冊</a:t>
            </a:r>
            <a:r>
              <a:rPr lang="en-US" altLang="zh-TW" dirty="0" smtClean="0">
                <a:latin typeface="標楷體" panose="03000509000000000000" pitchFamily="65" charset="-120"/>
              </a:rPr>
              <a:t>』</a:t>
            </a:r>
            <a:r>
              <a:rPr lang="zh-TW" altLang="en-US" dirty="0" smtClean="0">
                <a:latin typeface="標楷體" panose="03000509000000000000" pitchFamily="65" charset="-120"/>
              </a:rPr>
              <a:t>，並放置網站供查詢。</a:t>
            </a:r>
            <a:endParaRPr lang="en-US" altLang="zh-TW" dirty="0" smtClean="0">
              <a:latin typeface="標楷體" panose="03000509000000000000" pitchFamily="65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152346"/>
              </p:ext>
            </p:extLst>
          </p:nvPr>
        </p:nvGraphicFramePr>
        <p:xfrm>
          <a:off x="899592" y="2581440"/>
          <a:ext cx="3209813" cy="3727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90211"/>
                <a:gridCol w="1419602"/>
              </a:tblGrid>
              <a:tr h="286760"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時間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科別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102.08.22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骨科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102.09.05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消化內科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102.09.10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泌尿科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102.09.26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一般外科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102.10.31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胸腔內科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102.11.05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神經外科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r>
                        <a:rPr lang="en-US" altLang="zh-TW" sz="1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102.11.07</a:t>
                      </a:r>
                      <a:endParaRPr lang="zh-TW" altLang="en-US" sz="1300" b="1" dirty="0">
                        <a:latin typeface="Arial" panose="020B0604020202020204" pitchFamily="34" charset="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神經內科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300" b="1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102.11.21</a:t>
                      </a:r>
                      <a:endParaRPr lang="zh-TW" altLang="en-US" sz="13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胸腔外科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300" b="1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102.12.03</a:t>
                      </a:r>
                      <a:endParaRPr lang="zh-TW" altLang="en-US" sz="13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耳鼻喉科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300" b="1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102.12.04</a:t>
                      </a:r>
                      <a:endParaRPr lang="zh-TW" altLang="en-US" sz="13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復健科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300" b="1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103.02.20</a:t>
                      </a:r>
                      <a:endParaRPr lang="zh-TW" altLang="en-US" sz="13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急診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  <a:tr h="28676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300" b="1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103.03.12</a:t>
                      </a:r>
                      <a:endParaRPr lang="zh-TW" altLang="en-US" sz="1300" b="1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82233" marR="82233" marT="41117" marB="41117"/>
                </a:tc>
                <a:tc>
                  <a:txBody>
                    <a:bodyPr/>
                    <a:lstStyle/>
                    <a:p>
                      <a:r>
                        <a:rPr lang="zh-TW" altLang="en-US" sz="13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腎臟內科</a:t>
                      </a:r>
                      <a:endParaRPr lang="zh-TW" altLang="en-US" sz="13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2233" marR="82233" marT="41117" marB="41117"/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456" y="2619495"/>
            <a:ext cx="4466008" cy="368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426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全院抗生素</a:t>
            </a:r>
            <a:r>
              <a:rPr lang="zh-TW" altLang="en-US" dirty="0" smtClean="0"/>
              <a:t>指引手冊</a:t>
            </a:r>
            <a:endParaRPr lang="zh-TW" altLang="en-US" dirty="0"/>
          </a:p>
        </p:txBody>
      </p:sp>
      <p:pic>
        <p:nvPicPr>
          <p:cNvPr id="8" name="Picture 2" descr="C:\Documents and Settings\sec\My Documents\Downloads\2014-08-08 11.02.45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13"/>
          <a:stretch/>
        </p:blipFill>
        <p:spPr bwMode="auto">
          <a:xfrm>
            <a:off x="5163716" y="2060848"/>
            <a:ext cx="3800772" cy="244827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PTShape_0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" r="2676"/>
          <a:stretch/>
        </p:blipFill>
        <p:spPr bwMode="auto">
          <a:xfrm>
            <a:off x="9785" y="1315645"/>
            <a:ext cx="5066271" cy="553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468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457200" y="647984"/>
            <a:ext cx="8229600" cy="796950"/>
          </a:xfrm>
        </p:spPr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Vancomycin Nomogram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劑量建議及監測血中濃度指引</a:t>
            </a:r>
            <a:endParaRPr lang="zh-TW" altLang="en-US" dirty="0"/>
          </a:p>
        </p:txBody>
      </p:sp>
      <p:pic>
        <p:nvPicPr>
          <p:cNvPr id="8" name="Picture 6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2710" y="1844824"/>
            <a:ext cx="8928648" cy="432048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380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跨團隊抗生素管理機制</a:t>
            </a:r>
            <a:endParaRPr lang="zh-TW" altLang="en-US" dirty="0" smtClean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330824" cy="4525963"/>
          </a:xfrm>
        </p:spPr>
        <p:txBody>
          <a:bodyPr/>
          <a:lstStyle/>
          <a:p>
            <a:pPr hangingPunct="1"/>
            <a:r>
              <a:rPr lang="zh-TW" altLang="en-US" sz="2600" b="1" dirty="0" smtClean="0"/>
              <a:t>感染科醫師與感染專科臨床藥師</a:t>
            </a:r>
            <a:r>
              <a:rPr lang="zh-TW" altLang="en-US" sz="2600" dirty="0" smtClean="0"/>
              <a:t>，跨團隊共同審核全院管制性抗生素。</a:t>
            </a:r>
            <a:endParaRPr lang="en-US" altLang="zh-TW" sz="2600" dirty="0" smtClean="0"/>
          </a:p>
          <a:p>
            <a:pPr lvl="1"/>
            <a:r>
              <a:rPr lang="en-US" sz="2200" dirty="0" smtClean="0">
                <a:latin typeface="Arial" panose="020B0604020202020204" pitchFamily="34" charset="0"/>
              </a:rPr>
              <a:t>24</a:t>
            </a:r>
            <a:r>
              <a:rPr lang="zh-TW" altLang="en-US" sz="2200" dirty="0" smtClean="0"/>
              <a:t>小時內臨床藥師作逐筆初評</a:t>
            </a:r>
            <a:r>
              <a:rPr lang="en-US" altLang="zh-TW" sz="2200" dirty="0">
                <a:latin typeface="Arial" panose="020B0604020202020204" pitchFamily="34" charset="0"/>
              </a:rPr>
              <a:t>(24</a:t>
            </a:r>
            <a:r>
              <a:rPr lang="zh-TW" altLang="en-US" sz="2200" dirty="0" smtClean="0"/>
              <a:t>小時內評核率達</a:t>
            </a:r>
            <a:r>
              <a:rPr lang="en-US" altLang="zh-TW" sz="2200" dirty="0">
                <a:latin typeface="Arial" panose="020B0604020202020204" pitchFamily="34" charset="0"/>
              </a:rPr>
              <a:t>82.2%)</a:t>
            </a:r>
          </a:p>
          <a:p>
            <a:pPr lvl="1"/>
            <a:r>
              <a:rPr lang="zh-TW" altLang="en-US" sz="2200" dirty="0" smtClean="0"/>
              <a:t>感染科醫師複雜個案複評</a:t>
            </a:r>
            <a:endParaRPr lang="en-US" altLang="zh-TW" sz="2200" dirty="0" smtClean="0"/>
          </a:p>
          <a:p>
            <a:pPr lvl="1"/>
            <a:r>
              <a:rPr lang="zh-TW" altLang="en-US" sz="2200" dirty="0" smtClean="0"/>
              <a:t>爭議個案每週共同檢討</a:t>
            </a:r>
            <a:endParaRPr lang="en-US" altLang="zh-TW" sz="2200" dirty="0" smtClean="0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en-US" sz="2600" dirty="0" smtClean="0"/>
              <a:t>管制性抗生素審核系統</a:t>
            </a:r>
          </a:p>
          <a:p>
            <a:endParaRPr lang="zh-TW" altLang="en-US" dirty="0"/>
          </a:p>
        </p:txBody>
      </p:sp>
      <p:pic>
        <p:nvPicPr>
          <p:cNvPr id="20485" name="Picture 5" descr="C:\Documents and Settings\sup\My Documents\My Pictures\感染科審核系統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2110011"/>
            <a:ext cx="4505715" cy="355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PTShape_0" descr="C:\Users\mengting\Google 雲端硬碟\教學所有照片\補教計畫\選修課程\抗生素讀書會\抗生素讀書會-4.jpg"/>
          <p:cNvPicPr>
            <a:picLocks noGrp="1" noChangeAspect="1" noChangeArrowheads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87602"/>
            <a:ext cx="2821629" cy="1953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5881422" y="2636912"/>
            <a:ext cx="212140" cy="559830"/>
          </a:xfrm>
          <a:prstGeom prst="rect">
            <a:avLst/>
          </a:prstGeom>
          <a:solidFill>
            <a:srgbClr val="FFFF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7256680" y="2651542"/>
            <a:ext cx="212140" cy="545200"/>
          </a:xfrm>
          <a:prstGeom prst="rect">
            <a:avLst/>
          </a:prstGeom>
          <a:solidFill>
            <a:srgbClr val="FFFF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7834580" y="2651542"/>
            <a:ext cx="212140" cy="545200"/>
          </a:xfrm>
          <a:prstGeom prst="rect">
            <a:avLst/>
          </a:prstGeom>
          <a:solidFill>
            <a:srgbClr val="FFFF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8427112" y="2651542"/>
            <a:ext cx="212140" cy="545200"/>
          </a:xfrm>
          <a:prstGeom prst="rect">
            <a:avLst/>
          </a:prstGeom>
          <a:solidFill>
            <a:srgbClr val="FFFF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7139638" y="4869160"/>
            <a:ext cx="329182" cy="7200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7834580" y="5193767"/>
            <a:ext cx="329182" cy="7200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7157926" y="5193767"/>
            <a:ext cx="329182" cy="7200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611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推行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Antibiotics Care Bundle</a:t>
            </a:r>
            <a:endParaRPr lang="zh-TW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8816" cy="4525963"/>
          </a:xfrm>
        </p:spPr>
        <p:txBody>
          <a:bodyPr/>
          <a:lstStyle/>
          <a:p>
            <a:pPr hangingPunct="1"/>
            <a:r>
              <a:rPr lang="zh-TW" altLang="en-US" sz="2400" dirty="0" smtClean="0"/>
              <a:t>以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Care Bundle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Checklist</a:t>
            </a:r>
            <a:r>
              <a:rPr lang="zh-TW" altLang="en-US" sz="2400" dirty="0"/>
              <a:t>型式，將臨床處置標準化。</a:t>
            </a:r>
            <a:endParaRPr lang="en-US" altLang="zh-TW" sz="2400" dirty="0"/>
          </a:p>
          <a:p>
            <a:pPr hangingPunct="1"/>
            <a:r>
              <a:rPr lang="zh-TW" altLang="en-US" sz="2400" dirty="0"/>
              <a:t>抗生素開立前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(Day 0)</a:t>
            </a:r>
          </a:p>
          <a:p>
            <a:pPr lvl="1" hangingPunct="1"/>
            <a:r>
              <a:rPr lang="zh-TW" altLang="en-US" sz="2000" dirty="0" smtClean="0"/>
              <a:t>考慮感染適應症、菌種培養、移除管路等以評估抗生素需要性，並依指引選擇抗生素。</a:t>
            </a:r>
            <a:endParaRPr lang="en-US" altLang="zh-TW" sz="2000" dirty="0" smtClean="0"/>
          </a:p>
          <a:p>
            <a:pPr hangingPunct="1"/>
            <a:r>
              <a:rPr lang="zh-TW" altLang="en-US" sz="2400" dirty="0"/>
              <a:t>抗生素開立後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(Day 2-3)</a:t>
            </a:r>
          </a:p>
          <a:p>
            <a:pPr lvl="1" hangingPunct="1"/>
            <a:r>
              <a:rPr lang="zh-TW" altLang="en-US" sz="2000" dirty="0"/>
              <a:t>再次審視診斷、檢驗結果、臨床表徵，並考慮續用</a:t>
            </a:r>
            <a:r>
              <a:rPr lang="en-US" altLang="zh-TW" sz="2000" dirty="0"/>
              <a:t>/</a:t>
            </a:r>
            <a:r>
              <a:rPr lang="zh-TW" altLang="en-US" sz="2000" dirty="0"/>
              <a:t>停用、升降階、轉口服抗生素，或執行血中濃度監測。</a:t>
            </a:r>
            <a:endParaRPr lang="en-US" altLang="zh-TW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09701"/>
            <a:ext cx="3710099" cy="502514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20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CDAD</a:t>
            </a:r>
            <a:r>
              <a:rPr lang="zh-TW" altLang="en-US" dirty="0" smtClean="0"/>
              <a:t>跨單位追蹤改善專案</a:t>
            </a:r>
            <a:endParaRPr lang="en-US" altLang="zh-TW" dirty="0" smtClean="0"/>
          </a:p>
        </p:txBody>
      </p:sp>
      <p:sp>
        <p:nvSpPr>
          <p:cNvPr id="21507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醫師、藥劑部、實驗診斷科共同執行</a:t>
            </a:r>
            <a:endParaRPr lang="en-US" altLang="zh-TW" dirty="0" smtClean="0">
              <a:latin typeface="標楷體" panose="03000509000000000000" pitchFamily="65" charset="-120"/>
            </a:endParaRPr>
          </a:p>
        </p:txBody>
      </p:sp>
      <p:grpSp>
        <p:nvGrpSpPr>
          <p:cNvPr id="4" name="群組 3"/>
          <p:cNvGrpSpPr/>
          <p:nvPr>
            <p:custDataLst>
              <p:tags r:id="rId2"/>
            </p:custDataLst>
          </p:nvPr>
        </p:nvGrpSpPr>
        <p:grpSpPr>
          <a:xfrm>
            <a:off x="417789" y="2235894"/>
            <a:ext cx="4010196" cy="4145434"/>
            <a:chOff x="285750" y="1714500"/>
            <a:chExt cx="4519065" cy="4671464"/>
          </a:xfrm>
        </p:grpSpPr>
        <p:sp>
          <p:nvSpPr>
            <p:cNvPr id="20" name="矩形 19"/>
            <p:cNvSpPr/>
            <p:nvPr/>
          </p:nvSpPr>
          <p:spPr bwMode="auto">
            <a:xfrm>
              <a:off x="2789238" y="2497138"/>
              <a:ext cx="1925637" cy="549275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臨床狀況疑似</a:t>
              </a:r>
              <a:r>
                <a:rPr lang="en-US" altLang="zh-TW" sz="1600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CDAD</a:t>
              </a:r>
              <a:endParaRPr lang="zh-TW" altLang="en-US" sz="1600" dirty="0">
                <a:solidFill>
                  <a:srgbClr val="00000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 bwMode="auto">
            <a:xfrm>
              <a:off x="1889125" y="3098800"/>
              <a:ext cx="1477963" cy="95408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檢送糞便檢體</a:t>
              </a:r>
              <a:endParaRPr kumimoji="0" lang="en-US" altLang="zh-TW" sz="1800" baseline="30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2" name="矩形 21"/>
            <p:cNvSpPr/>
            <p:nvPr/>
          </p:nvSpPr>
          <p:spPr bwMode="auto">
            <a:xfrm>
              <a:off x="1376363" y="5589588"/>
              <a:ext cx="2501900" cy="79637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接觸性隔離</a:t>
              </a:r>
              <a:endParaRPr kumimoji="0" lang="en-US" altLang="zh-TW" sz="1600" baseline="30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停止造成</a:t>
              </a:r>
              <a:r>
                <a:rPr lang="en-US" altLang="zh-TW" sz="1600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CDI</a:t>
              </a: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之抗生素 </a:t>
              </a:r>
              <a:r>
                <a:rPr kumimoji="0" lang="en-US" altLang="zh-TW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 </a:t>
              </a:r>
            </a:p>
          </p:txBody>
        </p:sp>
        <p:sp>
          <p:nvSpPr>
            <p:cNvPr id="23" name="矩形 22"/>
            <p:cNvSpPr/>
            <p:nvPr/>
          </p:nvSpPr>
          <p:spPr bwMode="auto">
            <a:xfrm>
              <a:off x="2798763" y="4140200"/>
              <a:ext cx="1438034" cy="5842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檢驗呈陽性反應</a:t>
              </a: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285750" y="3098800"/>
              <a:ext cx="1154113" cy="95408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臨床科醫師</a:t>
              </a:r>
              <a:r>
                <a:rPr kumimoji="0" lang="zh-TW" altLang="en-US" sz="14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懷疑</a:t>
              </a:r>
              <a:endParaRPr kumimoji="0" lang="zh-TW" altLang="en-US" sz="1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>
              <a:off x="1640144" y="1714500"/>
              <a:ext cx="1989931" cy="69373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藥劑部疑似</a:t>
              </a:r>
              <a:r>
                <a:rPr kumimoji="0" lang="en-US" altLang="zh-TW" sz="1600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AAD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報表清單</a:t>
              </a:r>
              <a:endParaRPr kumimoji="0" lang="en-US" altLang="zh-TW" sz="1600" baseline="30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cxnSp>
          <p:nvCxnSpPr>
            <p:cNvPr id="26" name="直線單箭頭接點 25"/>
            <p:cNvCxnSpPr>
              <a:stCxn id="25" idx="2"/>
              <a:endCxn id="21" idx="0"/>
            </p:cNvCxnSpPr>
            <p:nvPr/>
          </p:nvCxnSpPr>
          <p:spPr bwMode="auto">
            <a:xfrm flipH="1">
              <a:off x="2628107" y="2408238"/>
              <a:ext cx="7004" cy="69056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單箭頭接點 26"/>
            <p:cNvCxnSpPr>
              <a:stCxn id="21" idx="2"/>
              <a:endCxn id="22" idx="0"/>
            </p:cNvCxnSpPr>
            <p:nvPr/>
          </p:nvCxnSpPr>
          <p:spPr bwMode="auto">
            <a:xfrm flipH="1">
              <a:off x="2627314" y="4052888"/>
              <a:ext cx="793" cy="15367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單箭頭接點 27"/>
            <p:cNvCxnSpPr>
              <a:stCxn id="24" idx="3"/>
              <a:endCxn id="21" idx="1"/>
            </p:cNvCxnSpPr>
            <p:nvPr/>
          </p:nvCxnSpPr>
          <p:spPr bwMode="auto">
            <a:xfrm>
              <a:off x="1439863" y="3576638"/>
              <a:ext cx="449262" cy="31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18" name="矩形 28"/>
            <p:cNvSpPr>
              <a:spLocks noChangeArrowheads="1"/>
            </p:cNvSpPr>
            <p:nvPr/>
          </p:nvSpPr>
          <p:spPr bwMode="auto">
            <a:xfrm>
              <a:off x="585255" y="4724400"/>
              <a:ext cx="4219560" cy="936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kumimoji="0" lang="zh-TW" altLang="en-US" sz="1600" dirty="0">
                  <a:solidFill>
                    <a:srgbClr val="2D2D8A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比較其</a:t>
              </a:r>
              <a:r>
                <a:rPr kumimoji="0" lang="en-US" altLang="zh-TW" sz="1600" i="1" dirty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Clostridium difficile</a:t>
              </a:r>
              <a:r>
                <a:rPr lang="zh-TW" altLang="en-US" sz="1600" dirty="0">
                  <a:solidFill>
                    <a:srgbClr val="2D2D8A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培養陽性率及</a:t>
              </a:r>
              <a:r>
                <a:rPr lang="en-US" altLang="zh-TW" sz="1600" i="1" dirty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Clostridium difficile </a:t>
              </a:r>
              <a:r>
                <a:rPr lang="en-US" altLang="zh-TW" sz="1600" dirty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GDH </a:t>
              </a:r>
              <a:r>
                <a:rPr lang="zh-TW" altLang="en-US" sz="1600" dirty="0" smtClean="0">
                  <a:solidFill>
                    <a:srgbClr val="2D2D8A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和</a:t>
              </a:r>
              <a:r>
                <a:rPr lang="en-US" altLang="zh-TW" sz="1600" dirty="0" smtClean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Toxin </a:t>
              </a:r>
              <a:r>
                <a:rPr lang="en-US" altLang="zh-TW" sz="1600" dirty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A&amp;B</a:t>
              </a:r>
              <a:r>
                <a:rPr lang="zh-TW" altLang="en-US" sz="1600" dirty="0">
                  <a:solidFill>
                    <a:srgbClr val="2D2D8A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相關性</a:t>
              </a:r>
              <a:r>
                <a:rPr kumimoji="0" lang="en-US" altLang="zh-TW" sz="1600" dirty="0">
                  <a:solidFill>
                    <a:srgbClr val="2D2D8A"/>
                  </a:solidFill>
                  <a:latin typeface="微軟正黑體" pitchFamily="34" charset="-120"/>
                  <a:ea typeface="微軟正黑體" pitchFamily="34" charset="-120"/>
                </a:rPr>
                <a:t>/ </a:t>
              </a:r>
              <a:r>
                <a:rPr lang="en-US" altLang="zh-TW" sz="1600" dirty="0">
                  <a:solidFill>
                    <a:srgbClr val="2D2D8A"/>
                  </a:solidFill>
                  <a:latin typeface="Arial" panose="020B0604020202020204" pitchFamily="34" charset="0"/>
                  <a:ea typeface="微軟正黑體" pitchFamily="34" charset="-120"/>
                  <a:cs typeface="Arial" panose="020B0604020202020204" pitchFamily="34" charset="0"/>
                </a:rPr>
                <a:t>PCR</a:t>
              </a:r>
              <a:r>
                <a:rPr kumimoji="0" lang="en-US" altLang="zh-TW" sz="1600" dirty="0">
                  <a:solidFill>
                    <a:srgbClr val="2D2D8A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endParaRPr lang="zh-TW" altLang="en-US" sz="1600" dirty="0">
                <a:solidFill>
                  <a:srgbClr val="2D2D8A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78850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 rotWithShape="1">
          <a:blip r:embed="rId6" cstate="print"/>
          <a:srcRect l="18066" t="15385" r="18366" b="23321"/>
          <a:stretch/>
        </p:blipFill>
        <p:spPr bwMode="auto">
          <a:xfrm>
            <a:off x="4860032" y="2992785"/>
            <a:ext cx="3989388" cy="28844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/>
        </p:spPr>
      </p:pic>
      <p:sp>
        <p:nvSpPr>
          <p:cNvPr id="17" name="文字方塊 16"/>
          <p:cNvSpPr txBox="1"/>
          <p:nvPr/>
        </p:nvSpPr>
        <p:spPr>
          <a:xfrm>
            <a:off x="5076056" y="2497138"/>
            <a:ext cx="3503811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抗生素引起之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腹瀉</a:t>
            </a:r>
            <a:r>
              <a:rPr lang="en-US" altLang="zh-TW" sz="2000" b="1" dirty="0" smtClean="0">
                <a:solidFill>
                  <a:srgbClr val="00000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(AAD)</a:t>
            </a:r>
            <a:r>
              <a:rPr lang="zh-TW" altLang="en-US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報表</a:t>
            </a:r>
          </a:p>
        </p:txBody>
      </p:sp>
      <p:sp>
        <p:nvSpPr>
          <p:cNvPr id="33" name="矩形 32"/>
          <p:cNvSpPr/>
          <p:nvPr/>
        </p:nvSpPr>
        <p:spPr>
          <a:xfrm>
            <a:off x="7931985" y="3212976"/>
            <a:ext cx="695103" cy="11214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23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懷疑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CDAD</a:t>
            </a:r>
            <a:r>
              <a:rPr lang="zh-TW" altLang="en-US" dirty="0"/>
              <a:t>送檢件數</a:t>
            </a:r>
          </a:p>
        </p:txBody>
      </p:sp>
      <p:graphicFrame>
        <p:nvGraphicFramePr>
          <p:cNvPr id="12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168181"/>
              </p:ext>
            </p:extLst>
          </p:nvPr>
        </p:nvGraphicFramePr>
        <p:xfrm>
          <a:off x="428897" y="1484784"/>
          <a:ext cx="8301559" cy="2232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123" name="文字方塊 6"/>
          <p:cNvSpPr txBox="1">
            <a:spLocks noChangeArrowheads="1"/>
          </p:cNvSpPr>
          <p:nvPr/>
        </p:nvSpPr>
        <p:spPr bwMode="auto">
          <a:xfrm>
            <a:off x="323528" y="1140743"/>
            <a:ext cx="827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r>
              <a:rPr lang="zh-TW" altLang="en-US" sz="2000">
                <a:solidFill>
                  <a:srgbClr val="009999"/>
                </a:solidFill>
                <a:latin typeface="標楷體" pitchFamily="65" charset="-120"/>
              </a:rPr>
              <a:t>件數</a:t>
            </a:r>
          </a:p>
        </p:txBody>
      </p:sp>
      <p:sp>
        <p:nvSpPr>
          <p:cNvPr id="5124" name="文字方塊 7"/>
          <p:cNvSpPr txBox="1">
            <a:spLocks noChangeArrowheads="1"/>
          </p:cNvSpPr>
          <p:nvPr/>
        </p:nvSpPr>
        <p:spPr bwMode="auto">
          <a:xfrm>
            <a:off x="8316913" y="3000375"/>
            <a:ext cx="827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r>
              <a:rPr lang="zh-TW" altLang="en-US" sz="2000">
                <a:solidFill>
                  <a:srgbClr val="009999"/>
                </a:solidFill>
                <a:latin typeface="標楷體" pitchFamily="65" charset="-120"/>
              </a:rPr>
              <a:t>月份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031221"/>
              </p:ext>
            </p:extLst>
          </p:nvPr>
        </p:nvGraphicFramePr>
        <p:xfrm>
          <a:off x="419854" y="3658672"/>
          <a:ext cx="8571930" cy="26520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33328"/>
                <a:gridCol w="1265808"/>
                <a:gridCol w="1135662"/>
                <a:gridCol w="1135662"/>
                <a:gridCol w="1265808"/>
                <a:gridCol w="1135662"/>
              </a:tblGrid>
              <a:tr h="281298">
                <a:tc rowSpan="2">
                  <a:txBody>
                    <a:bodyPr/>
                    <a:lstStyle/>
                    <a:p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檢測</a:t>
                      </a:r>
                      <a:r>
                        <a:rPr lang="zh-TW" altLang="en-US" sz="1400" baseline="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件數</a:t>
                      </a:r>
                      <a:r>
                        <a:rPr lang="zh-TW" altLang="en-US" sz="1400" baseline="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endParaRPr lang="en-US" altLang="zh-TW" sz="1400" baseline="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  <a:p>
                      <a:r>
                        <a:rPr lang="en-US" altLang="zh-TW" sz="1400" baseline="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baseline="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陽性率</a:t>
                      </a:r>
                      <a:r>
                        <a:rPr lang="en-US" altLang="zh-TW" sz="1400" baseline="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2014</a:t>
                      </a:r>
                      <a:endParaRPr lang="zh-TW" altLang="en-US" sz="1400" b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29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>
                    <a:solidFill>
                      <a:schemeClr val="accent2"/>
                    </a:solidFill>
                  </a:tcPr>
                </a:tc>
              </a:tr>
              <a:tr h="281298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Stool culture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 smtClean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  <a:tr h="281298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GDH Ag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(33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7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(14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(23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8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  <a:tr h="281298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Toxin A+ B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7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8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  <a:tr h="281298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PCR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(33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7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(14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(15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8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(25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%)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  <a:tr h="4781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疑似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AAD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比率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=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疑似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AAD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件數</a:t>
                      </a: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/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使用抗生素人數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9.3 </a:t>
                      </a:r>
                      <a:r>
                        <a:rPr lang="en-US" altLang="zh-TW" sz="1400" kern="12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‰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3.0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kern="12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‰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3.1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kern="12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‰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6.0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1400" kern="12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‰</a:t>
                      </a:r>
                      <a:endParaRPr lang="zh-TW" altLang="en-US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3.5 </a:t>
                      </a:r>
                      <a:r>
                        <a:rPr lang="en-US" altLang="zh-TW" sz="1400" kern="12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‰</a:t>
                      </a:r>
                      <a:endParaRPr lang="zh-TW" altLang="en-US" sz="14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  <a:tr h="281298">
                <a:tc>
                  <a:txBody>
                    <a:bodyPr/>
                    <a:lstStyle/>
                    <a:p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DC</a:t>
                      </a:r>
                      <a:r>
                        <a:rPr lang="zh-TW" altLang="en-US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或更換抗生素件數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4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1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0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Arial" panose="020B0604020202020204" pitchFamily="34" charset="0"/>
                          <a:ea typeface="標楷體" panose="03000509000000000000" pitchFamily="65" charset="-120"/>
                          <a:cs typeface="Arial" panose="020B0604020202020204" pitchFamily="34" charset="0"/>
                        </a:rPr>
                        <a:t>2</a:t>
                      </a:r>
                      <a:endParaRPr lang="zh-TW" altLang="en-US" sz="1400" dirty="0">
                        <a:latin typeface="Arial" panose="020B0604020202020204" pitchFamily="34" charset="0"/>
                        <a:ea typeface="標楷體" panose="03000509000000000000" pitchFamily="65" charset="-120"/>
                        <a:cs typeface="Arial" panose="020B0604020202020204" pitchFamily="34" charset="0"/>
                      </a:endParaRPr>
                    </a:p>
                  </a:txBody>
                  <a:tcPr marL="91436" marR="91436" marT="45737" marB="45737"/>
                </a:tc>
              </a:tr>
            </a:tbl>
          </a:graphicData>
        </a:graphic>
      </p:graphicFrame>
      <p:sp>
        <p:nvSpPr>
          <p:cNvPr id="5188" name="PPTShape_0"/>
          <p:cNvSpPr txBox="1">
            <a:spLocks noChangeArrowheads="1"/>
          </p:cNvSpPr>
          <p:nvPr/>
        </p:nvSpPr>
        <p:spPr bwMode="auto">
          <a:xfrm>
            <a:off x="6696521" y="1340768"/>
            <a:ext cx="2339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r>
              <a:rPr lang="zh-TW" altLang="en-US" sz="1800" dirty="0">
                <a:solidFill>
                  <a:srgbClr val="000000"/>
                </a:solidFill>
                <a:latin typeface="標楷體" pitchFamily="65" charset="-120"/>
              </a:rPr>
              <a:t>介入後送檢件數漸增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429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臨床路徑表修訂手術預防性抗生素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臨床科與感染科、藥劑部共同修訂</a:t>
            </a:r>
            <a:r>
              <a:rPr lang="en-US" altLang="zh-TW" dirty="0" smtClean="0"/>
              <a:t>29</a:t>
            </a:r>
            <a:r>
              <a:rPr lang="zh-TW" altLang="en-US" dirty="0" smtClean="0">
                <a:latin typeface="標楷體" panose="03000509000000000000" pitchFamily="65" charset="-120"/>
              </a:rPr>
              <a:t>份臨床路徑表中手術預防性抗生素。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預防性抗生素的品項、劑量、術前施打時間點、術中補劑、術後使用天數等標準化，以符合本院指引、健保等相關規範。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一般外科、耳鼻喉科、神外、骨科、婦產科等。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臨床路徑表正進行全面資訊化</a:t>
            </a:r>
            <a:endParaRPr lang="en-US" altLang="zh-TW" dirty="0" smtClean="0">
              <a:latin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089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4307583"/>
              </p:ext>
            </p:extLst>
          </p:nvPr>
        </p:nvGraphicFramePr>
        <p:xfrm>
          <a:off x="824146" y="2470493"/>
          <a:ext cx="7575130" cy="3820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手術預防性抗生素之改善</a:t>
            </a:r>
          </a:p>
        </p:txBody>
      </p:sp>
      <p:sp>
        <p:nvSpPr>
          <p:cNvPr id="10" name="內容版面配置區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藥劑部定期分析手術預防性抗生素使用，將不合理狀況回饋臨床科，並執行改善。</a:t>
            </a:r>
          </a:p>
        </p:txBody>
      </p:sp>
      <p:sp>
        <p:nvSpPr>
          <p:cNvPr id="5" name="文字方塊 7"/>
          <p:cNvSpPr txBox="1">
            <a:spLocks noChangeArrowheads="1"/>
          </p:cNvSpPr>
          <p:nvPr/>
        </p:nvSpPr>
        <p:spPr bwMode="auto">
          <a:xfrm>
            <a:off x="251520" y="1332057"/>
            <a:ext cx="8496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457200" indent="-457200" eaLnBrk="1" hangingPunct="1">
              <a:buFont typeface="Arial" pitchFamily="34" charset="0"/>
              <a:buChar char="•"/>
            </a:pPr>
            <a:endParaRPr lang="zh-TW" altLang="en-US" sz="2800" b="0" dirty="0">
              <a:solidFill>
                <a:srgbClr val="000000"/>
              </a:solidFill>
              <a:latin typeface="標楷體" pitchFamily="65" charset="-120"/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827584" y="4077072"/>
            <a:ext cx="288032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/>
            <a:r>
              <a:rPr lang="en-US" altLang="zh-TW" sz="1600" dirty="0" smtClean="0">
                <a:solidFill>
                  <a:srgbClr val="000000"/>
                </a:solidFill>
                <a:latin typeface="標楷體" pitchFamily="65" charset="-120"/>
              </a:rPr>
              <a:t>(</a:t>
            </a:r>
            <a:r>
              <a:rPr lang="zh-TW" altLang="en-US" sz="1600" dirty="0" smtClean="0">
                <a:solidFill>
                  <a:srgbClr val="000000"/>
                </a:solidFill>
                <a:latin typeface="標楷體" pitchFamily="65" charset="-120"/>
              </a:rPr>
              <a:t>以</a:t>
            </a:r>
            <a:r>
              <a:rPr lang="zh-TW" altLang="en-US" sz="1600" dirty="0">
                <a:solidFill>
                  <a:srgbClr val="000000"/>
                </a:solidFill>
                <a:latin typeface="標楷體" pitchFamily="65" charset="-120"/>
              </a:rPr>
              <a:t>泌尿科疝氣手術為</a:t>
            </a:r>
            <a:r>
              <a:rPr lang="zh-TW" altLang="en-US" sz="1600" dirty="0" smtClean="0">
                <a:solidFill>
                  <a:srgbClr val="000000"/>
                </a:solidFill>
                <a:latin typeface="標楷體" pitchFamily="65" charset="-120"/>
              </a:rPr>
              <a:t>例</a:t>
            </a:r>
            <a:r>
              <a:rPr lang="en-US" altLang="zh-TW" sz="1600" dirty="0" smtClean="0">
                <a:solidFill>
                  <a:srgbClr val="000000"/>
                </a:solidFill>
                <a:latin typeface="標楷體" pitchFamily="65" charset="-120"/>
              </a:rPr>
              <a:t>)</a:t>
            </a:r>
            <a:endParaRPr lang="zh-TW" altLang="en-US" sz="1600" dirty="0">
              <a:solidFill>
                <a:srgbClr val="000000"/>
              </a:solidFill>
              <a:latin typeface="標楷體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199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4.2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跨</a:t>
            </a:r>
            <a:r>
              <a:rPr lang="zh-TW" altLang="en-US" dirty="0"/>
              <a:t>領域團隊</a:t>
            </a:r>
            <a:r>
              <a:rPr lang="zh-TW" altLang="en-US" dirty="0" smtClean="0"/>
              <a:t>合作－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感染管制室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538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8890" y="1340768"/>
            <a:ext cx="1698006" cy="2770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07" name="Picture 3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4701" y="1375403"/>
            <a:ext cx="2091755" cy="2637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投影片編號版面配置區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41F68F-B0E9-43CC-8DED-3AD6526DDFE9}" type="slidenum">
              <a:rPr kumimoji="0" lang="zh-TW" altLang="en-US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33</a:t>
            </a:fld>
            <a:endParaRPr kumimoji="0" lang="zh-TW" altLang="en-US" b="0">
              <a:solidFill>
                <a:schemeClr val="tx1">
                  <a:tint val="75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2" name="群組 1"/>
          <p:cNvGrpSpPr/>
          <p:nvPr>
            <p:custDataLst>
              <p:tags r:id="rId4"/>
            </p:custDataLst>
          </p:nvPr>
        </p:nvGrpSpPr>
        <p:grpSpPr>
          <a:xfrm>
            <a:off x="3584948" y="3988125"/>
            <a:ext cx="5184576" cy="2337745"/>
            <a:chOff x="3132138" y="4221163"/>
            <a:chExt cx="6011862" cy="2636837"/>
          </a:xfrm>
        </p:grpSpPr>
        <p:pic>
          <p:nvPicPr>
            <p:cNvPr id="72708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59" t="28993" r="3627" b="36246"/>
            <a:stretch>
              <a:fillRect/>
            </a:stretch>
          </p:blipFill>
          <p:spPr bwMode="auto">
            <a:xfrm>
              <a:off x="3132138" y="4221163"/>
              <a:ext cx="6011862" cy="2636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715" name="AutoShape 11"/>
            <p:cNvSpPr>
              <a:spLocks noChangeArrowheads="1"/>
            </p:cNvSpPr>
            <p:nvPr/>
          </p:nvSpPr>
          <p:spPr bwMode="auto">
            <a:xfrm rot="-1325468">
              <a:off x="7323251" y="5282503"/>
              <a:ext cx="1329500" cy="504825"/>
            </a:xfrm>
            <a:prstGeom prst="rightArrow">
              <a:avLst>
                <a:gd name="adj1" fmla="val 50000"/>
                <a:gd name="adj2" fmla="val 51808"/>
              </a:avLst>
            </a:prstGeom>
            <a:solidFill>
              <a:srgbClr val="CCFFFF"/>
            </a:solidFill>
            <a:ln w="9525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洗手率提升</a:t>
              </a:r>
            </a:p>
          </p:txBody>
        </p:sp>
        <p:sp>
          <p:nvSpPr>
            <p:cNvPr id="72716" name="AutoShape 12"/>
            <p:cNvSpPr>
              <a:spLocks noChangeArrowheads="1"/>
            </p:cNvSpPr>
            <p:nvPr/>
          </p:nvSpPr>
          <p:spPr bwMode="auto">
            <a:xfrm rot="1228218">
              <a:off x="5694295" y="5290264"/>
              <a:ext cx="1523258" cy="504825"/>
            </a:xfrm>
            <a:prstGeom prst="rightArrow">
              <a:avLst>
                <a:gd name="adj1" fmla="val 50000"/>
                <a:gd name="adj2" fmla="val 51808"/>
              </a:avLst>
            </a:prstGeom>
            <a:solidFill>
              <a:srgbClr val="FFCCFF"/>
            </a:solidFill>
            <a:ln w="9525">
              <a:solidFill>
                <a:srgbClr val="FF6699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感染密度下降</a:t>
              </a:r>
            </a:p>
          </p:txBody>
        </p:sp>
      </p:grp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714752" y="651168"/>
            <a:ext cx="8363272" cy="796950"/>
          </a:xfrm>
        </p:spPr>
        <p:txBody>
          <a:bodyPr/>
          <a:lstStyle/>
          <a:p>
            <a:r>
              <a:rPr lang="en-US" altLang="zh-TW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Linking Nurse</a:t>
            </a:r>
            <a:r>
              <a:rPr lang="zh-TW" altLang="en-US" sz="3600" dirty="0" smtClean="0"/>
              <a:t>跨單位稽核落實手部衛生</a:t>
            </a:r>
            <a:endParaRPr lang="zh-TW" altLang="en-US" sz="3600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310165" cy="4525963"/>
          </a:xfrm>
        </p:spPr>
        <p:txBody>
          <a:bodyPr/>
          <a:lstStyle/>
          <a:p>
            <a:pPr hangingPunct="1"/>
            <a:r>
              <a:rPr lang="zh-TW" altLang="en-US" sz="2200" dirty="0" smtClean="0"/>
              <a:t>建構</a:t>
            </a:r>
            <a:r>
              <a:rPr lang="en-US" altLang="zh-TW" sz="2200" dirty="0" smtClean="0">
                <a:latin typeface="Arial" panose="020B0604020202020204" pitchFamily="34" charset="0"/>
              </a:rPr>
              <a:t>Linking Nurse</a:t>
            </a:r>
            <a:r>
              <a:rPr lang="zh-TW" altLang="en-US" sz="2200" dirty="0" smtClean="0"/>
              <a:t>制度培訓成為手部衛生稽核員，每月跨單位稽核，每季檢討改善。</a:t>
            </a:r>
          </a:p>
          <a:p>
            <a:r>
              <a:rPr lang="zh-TW" altLang="en-US" sz="2200" dirty="0" smtClean="0"/>
              <a:t>院內網頁設置手部衛生專區，回饋稽核結果提供教學講義及影帶，年度由院長獎勵成效良好單位。</a:t>
            </a:r>
          </a:p>
        </p:txBody>
      </p:sp>
      <p:grpSp>
        <p:nvGrpSpPr>
          <p:cNvPr id="3" name="群組 2"/>
          <p:cNvGrpSpPr/>
          <p:nvPr>
            <p:custDataLst>
              <p:tags r:id="rId5"/>
            </p:custDataLst>
          </p:nvPr>
        </p:nvGrpSpPr>
        <p:grpSpPr>
          <a:xfrm>
            <a:off x="1115617" y="4149080"/>
            <a:ext cx="2017383" cy="2110514"/>
            <a:chOff x="179387" y="3543488"/>
            <a:chExt cx="2987676" cy="3125600"/>
          </a:xfrm>
        </p:grpSpPr>
        <p:pic>
          <p:nvPicPr>
            <p:cNvPr id="72714" name="Picture 10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1" t="3445" r="1871" b="4572"/>
            <a:stretch>
              <a:fillRect/>
            </a:stretch>
          </p:blipFill>
          <p:spPr bwMode="auto">
            <a:xfrm>
              <a:off x="179388" y="3644900"/>
              <a:ext cx="2987675" cy="3024188"/>
            </a:xfrm>
            <a:prstGeom prst="rect">
              <a:avLst/>
            </a:prstGeom>
            <a:noFill/>
            <a:ln w="38100">
              <a:solidFill>
                <a:srgbClr val="99FFCC"/>
              </a:solidFill>
              <a:miter lim="800000"/>
              <a:headEnd/>
              <a:tailEnd/>
            </a:ln>
            <a:effectLst>
              <a:prstShdw prst="shdw13" dist="53882" dir="13500000">
                <a:srgbClr val="CCFFFF">
                  <a:alpha val="50000"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717" name="AutoShape 13"/>
            <p:cNvSpPr>
              <a:spLocks noChangeArrowheads="1"/>
            </p:cNvSpPr>
            <p:nvPr/>
          </p:nvSpPr>
          <p:spPr bwMode="auto">
            <a:xfrm>
              <a:off x="179387" y="3543488"/>
              <a:ext cx="2987675" cy="389122"/>
            </a:xfrm>
            <a:prstGeom prst="ribbon">
              <a:avLst>
                <a:gd name="adj1" fmla="val 22560"/>
                <a:gd name="adj2" fmla="val 60274"/>
              </a:avLst>
            </a:prstGeom>
            <a:solidFill>
              <a:srgbClr val="FF0000"/>
            </a:solidFill>
            <a:ln w="28575">
              <a:solidFill>
                <a:srgbClr val="FF6699"/>
              </a:solidFill>
              <a:round/>
              <a:headEnd/>
              <a:tailEnd/>
            </a:ln>
            <a:effectLst>
              <a:prstShdw prst="shdw13" dist="53882" dir="13500000">
                <a:srgbClr val="FF6699">
                  <a:gamma/>
                  <a:shade val="60000"/>
                  <a:invGamma/>
                  <a:alpha val="50000"/>
                </a:srgbClr>
              </a:prstShdw>
            </a:effectLst>
          </p:spPr>
          <p:txBody>
            <a:bodyPr wrap="none" anchor="ctr"/>
            <a:lstStyle/>
            <a:p>
              <a:pPr algn="ctr"/>
              <a:r>
                <a:rPr lang="zh-TW" altLang="en-US" sz="18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手部衛生專區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4626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9" name="Picture 11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47"/>
          <a:stretch/>
        </p:blipFill>
        <p:spPr bwMode="auto">
          <a:xfrm>
            <a:off x="4788024" y="2204864"/>
            <a:ext cx="4104456" cy="3822302"/>
          </a:xfrm>
          <a:prstGeom prst="rect">
            <a:avLst/>
          </a:prstGeom>
          <a:noFill/>
          <a:ln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64816"/>
            <a:ext cx="8229600" cy="796950"/>
          </a:xfrm>
        </p:spPr>
        <p:txBody>
          <a:bodyPr/>
          <a:lstStyle/>
          <a:p>
            <a:r>
              <a:rPr lang="zh-TW" altLang="en-US" dirty="0" smtClean="0"/>
              <a:t>　成人內科加護病房主動篩檢機制落實接觸隔離措施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TW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Nasal Swab-----MRSA</a:t>
            </a:r>
          </a:p>
          <a:p>
            <a:pPr lvl="1"/>
            <a:r>
              <a:rPr lang="zh-TW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Methicillin</a:t>
            </a:r>
            <a:r>
              <a:rPr lang="en-US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zh-TW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resistant</a:t>
            </a:r>
            <a:r>
              <a:rPr lang="zh-TW" altLang="zh-TW" sz="18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zh-TW" altLang="en-US" sz="1800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zh-TW" altLang="zh-TW" sz="18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Staphylococcus aureus</a:t>
            </a:r>
          </a:p>
          <a:p>
            <a:r>
              <a:rPr lang="en-US" altLang="zh-TW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Rectal Swab----CRE</a:t>
            </a:r>
            <a:r>
              <a:rPr lang="zh-TW" altLang="en-US" sz="2000" dirty="0" smtClean="0"/>
              <a:t>、</a:t>
            </a:r>
            <a:r>
              <a:rPr lang="en-US" altLang="zh-TW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VRE</a:t>
            </a:r>
          </a:p>
          <a:p>
            <a:pPr lvl="1"/>
            <a:r>
              <a:rPr lang="en-US" altLang="zh-TW" sz="1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Carbapenem</a:t>
            </a:r>
            <a:r>
              <a:rPr lang="en-US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-resistant </a:t>
            </a:r>
            <a:r>
              <a:rPr lang="en-US" altLang="zh-TW" sz="1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Enterobacteriaceae</a:t>
            </a:r>
            <a:r>
              <a:rPr lang="en-US" altLang="zh-TW" sz="1800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;CRE</a:t>
            </a:r>
            <a:endParaRPr lang="en-US" altLang="zh-TW" sz="1800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zh-TW" altLang="en-US" sz="1800" dirty="0" smtClean="0">
                <a:solidFill>
                  <a:srgbClr val="00B050"/>
                </a:solidFill>
              </a:rPr>
              <a:t>如</a:t>
            </a:r>
            <a:r>
              <a:rPr lang="en-US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it-IT" altLang="zh-TW" sz="18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Klebsiella </a:t>
            </a:r>
            <a:r>
              <a:rPr lang="it-IT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spp.</a:t>
            </a:r>
            <a:r>
              <a:rPr lang="zh-TW" altLang="it-IT" sz="1800" dirty="0" smtClean="0">
                <a:solidFill>
                  <a:srgbClr val="00B050"/>
                </a:solidFill>
              </a:rPr>
              <a:t>及</a:t>
            </a:r>
            <a:r>
              <a:rPr lang="it-IT" altLang="zh-TW" sz="1800" i="1" dirty="0" smtClean="0">
                <a:solidFill>
                  <a:srgbClr val="00B050"/>
                </a:solidFill>
                <a:latin typeface="Arial" panose="020B0604020202020204" pitchFamily="34" charset="0"/>
              </a:rPr>
              <a:t>E</a:t>
            </a:r>
            <a:r>
              <a:rPr lang="it-IT" altLang="zh-TW" sz="18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scherichia coli</a:t>
            </a:r>
            <a:r>
              <a:rPr lang="zh-TW" altLang="en-US" sz="18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zh-TW" sz="1800" i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altLang="zh-TW" sz="1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Vancomycin</a:t>
            </a:r>
            <a:r>
              <a:rPr lang="en-US" altLang="zh-TW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-resistant enterococci</a:t>
            </a:r>
          </a:p>
          <a:p>
            <a:pPr hangingPunct="1"/>
            <a:r>
              <a:rPr lang="zh-TW" altLang="en-US" sz="2000" dirty="0" smtClean="0"/>
              <a:t>檢驗結果若為抗藥性菌種，會於</a:t>
            </a:r>
            <a:r>
              <a:rPr lang="zh-TW" altLang="en-US" sz="2000" dirty="0" smtClean="0">
                <a:solidFill>
                  <a:srgbClr val="FF0000"/>
                </a:solidFill>
              </a:rPr>
              <a:t>檢驗報告上註記：接觸隔離 以提醒醫療照護人員</a:t>
            </a:r>
            <a:r>
              <a:rPr lang="zh-TW" altLang="en-US" sz="2000" dirty="0" smtClean="0"/>
              <a:t>執行，避免交叉感染風險。</a:t>
            </a:r>
            <a:endParaRPr lang="zh-TW" altLang="en-US" sz="2400" dirty="0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44280" cy="4525963"/>
          </a:xfrm>
        </p:spPr>
        <p:txBody>
          <a:bodyPr/>
          <a:lstStyle/>
          <a:p>
            <a:r>
              <a:rPr lang="en-US" altLang="zh-TW" sz="20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MDROs</a:t>
            </a:r>
            <a:r>
              <a:rPr lang="zh-TW" altLang="en-US" sz="2000" dirty="0" smtClean="0">
                <a:solidFill>
                  <a:schemeClr val="accent2"/>
                </a:solidFill>
              </a:rPr>
              <a:t>病人機構間轉介單資訊化</a:t>
            </a:r>
          </a:p>
          <a:p>
            <a:endParaRPr lang="zh-TW" alt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713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10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1424496"/>
            <a:ext cx="3600400" cy="48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 醫院環境清潔消毒標準化分色分區管理</a:t>
            </a:r>
            <a:endParaRPr lang="zh-TW" altLang="en-US" sz="3600" dirty="0"/>
          </a:p>
        </p:txBody>
      </p:sp>
      <p:sp>
        <p:nvSpPr>
          <p:cNvPr id="7" name="內容版面配置區 6"/>
          <p:cNvSpPr>
            <a:spLocks noGrp="1"/>
          </p:cNvSpPr>
          <p:nvPr>
            <p:ph sz="half" idx="1"/>
          </p:nvPr>
        </p:nvSpPr>
        <p:spPr>
          <a:xfrm>
            <a:off x="4648200" y="1600200"/>
            <a:ext cx="4316288" cy="4525963"/>
          </a:xfrm>
        </p:spPr>
        <p:txBody>
          <a:bodyPr/>
          <a:lstStyle/>
          <a:p>
            <a:r>
              <a:rPr lang="zh-TW" altLang="en-US" dirty="0" smtClean="0"/>
              <a:t>修訂</a:t>
            </a:r>
            <a:r>
              <a:rPr lang="en-US" altLang="zh-TW" dirty="0" smtClean="0"/>
              <a:t>【</a:t>
            </a:r>
            <a:r>
              <a:rPr lang="en-US" altLang="zh-TW" dirty="0" smtClean="0">
                <a:latin typeface="Arial" panose="020B0604020202020204" pitchFamily="34" charset="0"/>
              </a:rPr>
              <a:t>SD800611</a:t>
            </a:r>
            <a:r>
              <a:rPr lang="zh-TW" altLang="en-US" dirty="0" smtClean="0"/>
              <a:t>病人單位清掃之感染管制標準規範</a:t>
            </a:r>
            <a:r>
              <a:rPr lang="en-US" altLang="zh-TW" dirty="0" smtClean="0"/>
              <a:t>】</a:t>
            </a:r>
          </a:p>
          <a:p>
            <a:pPr lvl="1" hangingPunct="1"/>
            <a:r>
              <a:rPr lang="zh-TW" altLang="en-US" dirty="0" smtClean="0"/>
              <a:t>增訂</a:t>
            </a:r>
            <a:r>
              <a:rPr lang="zh-TW" altLang="en-US" dirty="0" smtClean="0">
                <a:solidFill>
                  <a:srgbClr val="FF0000"/>
                </a:solidFill>
              </a:rPr>
              <a:t>抹布分色</a:t>
            </a:r>
            <a:r>
              <a:rPr lang="zh-TW" altLang="en-US" dirty="0" smtClean="0"/>
              <a:t>管理作業，環境清潔消毒作業標準化並製作</a:t>
            </a:r>
            <a:r>
              <a:rPr lang="zh-TW" altLang="en-US" dirty="0" smtClean="0">
                <a:solidFill>
                  <a:srgbClr val="FF0000"/>
                </a:solidFill>
              </a:rPr>
              <a:t>海報貼紙</a:t>
            </a:r>
            <a:r>
              <a:rPr lang="zh-TW" altLang="en-US" dirty="0" smtClean="0"/>
              <a:t>張貼污物室內及工作車上提醒清潔工作人員。</a:t>
            </a:r>
          </a:p>
          <a:p>
            <a:r>
              <a:rPr lang="zh-TW" altLang="en-US" dirty="0" smtClean="0"/>
              <a:t>製作環境清潔消毒作業流程及漂白水配製教學影帶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05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4520" y="647984"/>
            <a:ext cx="8229600" cy="796950"/>
          </a:xfrm>
        </p:spPr>
        <p:txBody>
          <a:bodyPr/>
          <a:lstStyle/>
          <a:p>
            <a:r>
              <a:rPr lang="zh-TW" altLang="en-US" sz="3400" dirty="0" smtClean="0"/>
              <a:t> 落實組合式照護</a:t>
            </a:r>
            <a:r>
              <a:rPr lang="en-US" altLang="zh-TW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(care bundles)</a:t>
            </a:r>
            <a:r>
              <a:rPr lang="zh-TW" altLang="en-US" sz="3400" dirty="0"/>
              <a:t>的概念，降低醫療照護相關感染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sz="2000" dirty="0" smtClean="0"/>
              <a:t>100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年</a:t>
            </a:r>
            <a:r>
              <a:rPr lang="zh-TW" altLang="zh-TW" sz="2000" dirty="0"/>
              <a:t>09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月</a:t>
            </a:r>
            <a:r>
              <a:rPr lang="zh-TW" altLang="zh-TW" sz="2000" dirty="0"/>
              <a:t>05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日~</a:t>
            </a:r>
            <a:r>
              <a:rPr lang="zh-TW" altLang="zh-TW" sz="2000" dirty="0"/>
              <a:t>101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年</a:t>
            </a:r>
            <a:r>
              <a:rPr lang="zh-TW" altLang="zh-TW" sz="2000" dirty="0"/>
              <a:t>02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月</a:t>
            </a:r>
            <a:r>
              <a:rPr lang="zh-TW" altLang="zh-TW" sz="2000" dirty="0"/>
              <a:t>03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日運用品管改善專案</a:t>
            </a:r>
            <a:r>
              <a:rPr lang="zh-TW" altLang="en-US" sz="2000" dirty="0" smtClean="0">
                <a:latin typeface="標楷體" panose="03000509000000000000" pitchFamily="65" charset="-120"/>
              </a:rPr>
              <a:t>降低成人加護病房呼吸器相關肺炎感染密度</a:t>
            </a:r>
            <a:r>
              <a:rPr lang="en-US" altLang="zh-TW" sz="2000" dirty="0" smtClean="0">
                <a:latin typeface="標楷體" panose="03000509000000000000" pitchFamily="65" charset="-120"/>
              </a:rPr>
              <a:t>-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</a:rPr>
              <a:t>推動執行</a:t>
            </a:r>
            <a:r>
              <a:rPr lang="en-US" altLang="zh-TW" sz="2000" dirty="0">
                <a:solidFill>
                  <a:srgbClr val="FF0000"/>
                </a:solidFill>
              </a:rPr>
              <a:t>VAP Bundle</a:t>
            </a:r>
          </a:p>
          <a:p>
            <a:r>
              <a:rPr lang="zh-TW" altLang="zh-TW" sz="2000" dirty="0"/>
              <a:t>101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年</a:t>
            </a:r>
            <a:r>
              <a:rPr lang="zh-TW" altLang="zh-TW" sz="2000" dirty="0"/>
              <a:t>03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月</a:t>
            </a:r>
            <a:r>
              <a:rPr lang="zh-TW" altLang="zh-TW" sz="2000" dirty="0"/>
              <a:t>08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日~</a:t>
            </a:r>
            <a:r>
              <a:rPr lang="zh-TW" altLang="zh-TW" sz="2000" dirty="0"/>
              <a:t>102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年</a:t>
            </a:r>
            <a:r>
              <a:rPr lang="zh-TW" altLang="zh-TW" sz="2000" dirty="0"/>
              <a:t>02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月</a:t>
            </a:r>
            <a:r>
              <a:rPr lang="zh-TW" altLang="zh-TW" sz="2000" dirty="0"/>
              <a:t>19</a:t>
            </a:r>
            <a:r>
              <a:rPr lang="zh-TW" altLang="zh-TW" sz="2000" dirty="0" smtClean="0">
                <a:latin typeface="標楷體" panose="03000509000000000000" pitchFamily="65" charset="-120"/>
              </a:rPr>
              <a:t>日運用品管改善專案</a:t>
            </a:r>
            <a:r>
              <a:rPr lang="zh-TW" altLang="en-US" sz="2000" dirty="0" smtClean="0">
                <a:latin typeface="標楷體" panose="03000509000000000000" pitchFamily="65" charset="-120"/>
              </a:rPr>
              <a:t>降低成人加護病房中心導管相關血流感染密度</a:t>
            </a:r>
            <a:r>
              <a:rPr lang="en-US" altLang="zh-TW" sz="2000" dirty="0" smtClean="0">
                <a:latin typeface="標楷體" panose="03000509000000000000" pitchFamily="65" charset="-120"/>
              </a:rPr>
              <a:t>-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</a:rPr>
              <a:t>推動執行</a:t>
            </a:r>
            <a:r>
              <a:rPr lang="en-US" altLang="zh-TW" sz="2000" dirty="0">
                <a:solidFill>
                  <a:srgbClr val="FF0000"/>
                </a:solidFill>
              </a:rPr>
              <a:t>CVC Bundle</a:t>
            </a:r>
          </a:p>
          <a:p>
            <a:r>
              <a:rPr lang="en-US" altLang="zh-TW" sz="2000" dirty="0" smtClean="0">
                <a:solidFill>
                  <a:srgbClr val="0000FF"/>
                </a:solidFill>
              </a:rPr>
              <a:t>102</a:t>
            </a:r>
            <a:r>
              <a:rPr lang="zh-TW" altLang="zh-TW" sz="2000" dirty="0">
                <a:solidFill>
                  <a:srgbClr val="0000FF"/>
                </a:solidFill>
                <a:latin typeface="標楷體" panose="03000509000000000000" pitchFamily="65" charset="-120"/>
              </a:rPr>
              <a:t>~</a:t>
            </a:r>
            <a:r>
              <a:rPr lang="en-US" altLang="zh-TW" sz="2000" dirty="0" smtClean="0">
                <a:solidFill>
                  <a:srgbClr val="0000FF"/>
                </a:solidFill>
              </a:rPr>
              <a:t>103</a:t>
            </a:r>
            <a:r>
              <a:rPr lang="zh-TW" altLang="en-US" sz="2000" dirty="0" smtClean="0">
                <a:solidFill>
                  <a:srgbClr val="0000FF"/>
                </a:solidFill>
                <a:latin typeface="標楷體" panose="03000509000000000000" pitchFamily="65" charset="-120"/>
              </a:rPr>
              <a:t>年參加疾管署中心導管組合照護品質提升計畫</a:t>
            </a:r>
            <a:r>
              <a:rPr lang="en-US" altLang="zh-TW" sz="2000" dirty="0" smtClean="0">
                <a:latin typeface="標楷體" panose="03000509000000000000" pitchFamily="65" charset="-120"/>
              </a:rPr>
              <a:t>-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</a:rPr>
              <a:t>成立中心導管品質提升專案推動小組繼續維持成效</a:t>
            </a:r>
          </a:p>
          <a:p>
            <a:r>
              <a:rPr lang="en-US" altLang="zh-TW" sz="2000" dirty="0"/>
              <a:t>101</a:t>
            </a:r>
            <a:r>
              <a:rPr lang="zh-TW" altLang="en-US" sz="2000" dirty="0" smtClean="0">
                <a:latin typeface="標楷體" panose="03000509000000000000" pitchFamily="65" charset="-120"/>
              </a:rPr>
              <a:t>年</a:t>
            </a:r>
            <a:r>
              <a:rPr lang="en-US" altLang="zh-TW" sz="2000" dirty="0"/>
              <a:t>0</a:t>
            </a:r>
            <a:r>
              <a:rPr lang="en-US" altLang="zh-TW" sz="2000" dirty="0" smtClean="0"/>
              <a:t>7</a:t>
            </a:r>
            <a:r>
              <a:rPr lang="zh-TW" altLang="en-US" sz="2000" dirty="0" smtClean="0">
                <a:latin typeface="標楷體" panose="03000509000000000000" pitchFamily="65" charset="-120"/>
              </a:rPr>
              <a:t>月</a:t>
            </a:r>
            <a:r>
              <a:rPr lang="zh-TW" altLang="zh-TW" sz="2000" dirty="0">
                <a:latin typeface="標楷體" panose="03000509000000000000" pitchFamily="65" charset="-120"/>
              </a:rPr>
              <a:t>~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</a:rPr>
              <a:t>推動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</a:rPr>
              <a:t>執行</a:t>
            </a:r>
            <a:r>
              <a:rPr lang="en-US" altLang="zh-TW" sz="2000" dirty="0">
                <a:solidFill>
                  <a:srgbClr val="FF0000"/>
                </a:solidFill>
              </a:rPr>
              <a:t>Foley Bundle</a:t>
            </a:r>
          </a:p>
          <a:p>
            <a:endParaRPr lang="zh-TW" altLang="en-US" sz="2000" dirty="0"/>
          </a:p>
        </p:txBody>
      </p:sp>
      <p:graphicFrame>
        <p:nvGraphicFramePr>
          <p:cNvPr id="10" name="物件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064170528"/>
              </p:ext>
            </p:extLst>
          </p:nvPr>
        </p:nvGraphicFramePr>
        <p:xfrm>
          <a:off x="1259124" y="4005064"/>
          <a:ext cx="6552728" cy="2297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5264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tabLst>
                <a:tab pos="355600" algn="l"/>
              </a:tabLst>
            </a:pPr>
            <a:r>
              <a:rPr lang="en-US" altLang="zh-TW" dirty="0" smtClean="0">
                <a:latin typeface="Arial" panose="020B0604020202020204" pitchFamily="34" charset="0"/>
              </a:rPr>
              <a:t>4.3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跨</a:t>
            </a:r>
            <a:r>
              <a:rPr lang="zh-TW" altLang="en-US" dirty="0"/>
              <a:t>領域團隊合作</a:t>
            </a:r>
            <a:r>
              <a:rPr lang="zh-TW" altLang="en-US" dirty="0" smtClean="0"/>
              <a:t>－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實診科</a:t>
            </a:r>
            <a:endParaRPr lang="zh-TW" altLang="en-US" dirty="0"/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316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品質保證系統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7" r="2986" b="12683"/>
          <a:stretch/>
        </p:blipFill>
        <p:spPr bwMode="auto">
          <a:xfrm>
            <a:off x="293092" y="1349995"/>
            <a:ext cx="8599388" cy="4954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2700338" y="1412875"/>
            <a:ext cx="32400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Verdana" pitchFamily="34" charset="0"/>
                <a:ea typeface="微軟正黑體" pitchFamily="34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TW" altLang="en-US">
              <a:solidFill>
                <a:srgbClr val="1F497D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809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</a:rPr>
              <a:t>臨床檢體傳送監控系統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</a:endParaRPr>
          </a:p>
        </p:txBody>
      </p:sp>
      <p:grpSp>
        <p:nvGrpSpPr>
          <p:cNvPr id="11" name="群組 10"/>
          <p:cNvGrpSpPr/>
          <p:nvPr>
            <p:custDataLst>
              <p:tags r:id="rId2"/>
            </p:custDataLst>
          </p:nvPr>
        </p:nvGrpSpPr>
        <p:grpSpPr>
          <a:xfrm>
            <a:off x="955433" y="1340767"/>
            <a:ext cx="7001106" cy="2808313"/>
            <a:chOff x="1285875" y="1557338"/>
            <a:chExt cx="6494463" cy="2605087"/>
          </a:xfrm>
        </p:grpSpPr>
        <p:pic>
          <p:nvPicPr>
            <p:cNvPr id="2253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8" t="29433" r="16565" b="38902"/>
            <a:stretch>
              <a:fillRect/>
            </a:stretch>
          </p:blipFill>
          <p:spPr bwMode="auto">
            <a:xfrm>
              <a:off x="1285875" y="1557338"/>
              <a:ext cx="6494463" cy="2605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75" name="Rectangle 7"/>
            <p:cNvSpPr>
              <a:spLocks noChangeArrowheads="1"/>
            </p:cNvSpPr>
            <p:nvPr/>
          </p:nvSpPr>
          <p:spPr bwMode="auto">
            <a:xfrm>
              <a:off x="2268538" y="3141663"/>
              <a:ext cx="215900" cy="14446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>
              <a:off x="1741703" y="1964424"/>
              <a:ext cx="215900" cy="14446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Rectangle 7"/>
            <p:cNvSpPr>
              <a:spLocks noChangeArrowheads="1"/>
            </p:cNvSpPr>
            <p:nvPr/>
          </p:nvSpPr>
          <p:spPr bwMode="auto">
            <a:xfrm>
              <a:off x="1812710" y="3883025"/>
              <a:ext cx="215900" cy="14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2723241" y="3873157"/>
              <a:ext cx="215900" cy="14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4868562" y="3150972"/>
              <a:ext cx="279701" cy="1510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群組 11"/>
          <p:cNvGrpSpPr/>
          <p:nvPr>
            <p:custDataLst>
              <p:tags r:id="rId3"/>
            </p:custDataLst>
          </p:nvPr>
        </p:nvGrpSpPr>
        <p:grpSpPr>
          <a:xfrm>
            <a:off x="251520" y="4293662"/>
            <a:ext cx="8561387" cy="1943650"/>
            <a:chOff x="322263" y="4378325"/>
            <a:chExt cx="8561387" cy="1943650"/>
          </a:xfrm>
        </p:grpSpPr>
        <p:sp>
          <p:nvSpPr>
            <p:cNvPr id="22534" name="AutoShape 10"/>
            <p:cNvSpPr>
              <a:spLocks noChangeArrowheads="1"/>
            </p:cNvSpPr>
            <p:nvPr/>
          </p:nvSpPr>
          <p:spPr bwMode="auto">
            <a:xfrm>
              <a:off x="1619250" y="4521775"/>
              <a:ext cx="2016125" cy="71437"/>
            </a:xfrm>
            <a:prstGeom prst="leftRightArrow">
              <a:avLst>
                <a:gd name="adj1" fmla="val 50000"/>
                <a:gd name="adj2" fmla="val 56444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TW" altLang="en-US" sz="12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22535" name="AutoShape 11"/>
            <p:cNvSpPr>
              <a:spLocks noChangeArrowheads="1"/>
            </p:cNvSpPr>
            <p:nvPr/>
          </p:nvSpPr>
          <p:spPr bwMode="auto">
            <a:xfrm>
              <a:off x="2759418" y="4703433"/>
              <a:ext cx="1800225" cy="71437"/>
            </a:xfrm>
            <a:prstGeom prst="leftRightArrow">
              <a:avLst>
                <a:gd name="adj1" fmla="val 50000"/>
                <a:gd name="adj2" fmla="val 50400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TW" altLang="en-US" sz="12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22536" name="AutoShape 12"/>
            <p:cNvSpPr>
              <a:spLocks noChangeArrowheads="1"/>
            </p:cNvSpPr>
            <p:nvPr/>
          </p:nvSpPr>
          <p:spPr bwMode="auto">
            <a:xfrm>
              <a:off x="1619250" y="4882386"/>
              <a:ext cx="2952750" cy="71437"/>
            </a:xfrm>
            <a:prstGeom prst="leftRightArrow">
              <a:avLst>
                <a:gd name="adj1" fmla="val 50000"/>
                <a:gd name="adj2" fmla="val 82667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TW" altLang="en-US" sz="12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22537" name="Text Box 13"/>
            <p:cNvSpPr txBox="1">
              <a:spLocks noChangeArrowheads="1"/>
            </p:cNvSpPr>
            <p:nvPr/>
          </p:nvSpPr>
          <p:spPr bwMode="auto">
            <a:xfrm>
              <a:off x="4573588" y="4378325"/>
              <a:ext cx="2301875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（</a:t>
              </a:r>
              <a:r>
                <a:rPr lang="en-US" altLang="zh-TW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1</a:t>
              </a: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）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護理到傳送</a:t>
              </a:r>
            </a:p>
          </p:txBody>
        </p:sp>
        <p:sp>
          <p:nvSpPr>
            <p:cNvPr id="22538" name="Text Box 14"/>
            <p:cNvSpPr txBox="1">
              <a:spLocks noChangeArrowheads="1"/>
            </p:cNvSpPr>
            <p:nvPr/>
          </p:nvSpPr>
          <p:spPr bwMode="auto">
            <a:xfrm>
              <a:off x="4570413" y="4594225"/>
              <a:ext cx="2881312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（</a:t>
              </a:r>
              <a:r>
                <a:rPr lang="en-US" altLang="zh-TW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2</a:t>
              </a: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）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傳送到實診科</a:t>
              </a:r>
            </a:p>
          </p:txBody>
        </p:sp>
        <p:sp>
          <p:nvSpPr>
            <p:cNvPr id="22539" name="Text Box 15"/>
            <p:cNvSpPr txBox="1">
              <a:spLocks noChangeArrowheads="1"/>
            </p:cNvSpPr>
            <p:nvPr/>
          </p:nvSpPr>
          <p:spPr bwMode="auto">
            <a:xfrm>
              <a:off x="4562475" y="4802188"/>
              <a:ext cx="432117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Verdana" pitchFamily="34" charset="0"/>
                  <a:ea typeface="微軟正黑體" pitchFamily="34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（</a:t>
              </a:r>
              <a:r>
                <a:rPr lang="en-US" altLang="zh-TW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3</a:t>
              </a: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）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護理到實診科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（</a:t>
              </a:r>
              <a:r>
                <a:rPr lang="en-US" altLang="zh-TW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4</a:t>
              </a:r>
              <a:r>
                <a:rPr lang="zh-TW" altLang="en-US" sz="12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）</a:t>
              </a:r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檢體未於兩個小時內送達實診科每日抽查單一病房統計</a:t>
              </a:r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322263" y="4398963"/>
              <a:ext cx="1296987" cy="58102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zh-TW" altLang="en-US" sz="16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定期監控檢體傳送時間</a:t>
              </a:r>
            </a:p>
          </p:txBody>
        </p:sp>
        <p:sp>
          <p:nvSpPr>
            <p:cNvPr id="32787" name="Text Box 19"/>
            <p:cNvSpPr txBox="1">
              <a:spLocks noChangeArrowheads="1"/>
            </p:cNvSpPr>
            <p:nvPr/>
          </p:nvSpPr>
          <p:spPr bwMode="auto">
            <a:xfrm>
              <a:off x="5055007" y="5337471"/>
              <a:ext cx="3548176" cy="58477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6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利用檢體傳送資訊系統監控檢體品質（</a:t>
              </a:r>
              <a:r>
                <a:rPr lang="en-US" altLang="zh-TW" sz="1600" dirty="0">
                  <a:solidFill>
                    <a:prstClr val="black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2</a:t>
              </a:r>
              <a:r>
                <a:rPr lang="zh-TW" altLang="en-US" sz="16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小時內送達）。</a:t>
              </a: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65" t="35888" r="39506" b="2268"/>
            <a:stretch/>
          </p:blipFill>
          <p:spPr>
            <a:xfrm rot="5400000">
              <a:off x="584051" y="5003628"/>
              <a:ext cx="1057825" cy="15788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679" b="55232"/>
            <a:stretch/>
          </p:blipFill>
          <p:spPr>
            <a:xfrm rot="5400000">
              <a:off x="1220769" y="5640748"/>
              <a:ext cx="499810" cy="7894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3" name="Picture 7" descr="IMG_3643"/>
            <p:cNvPicPr>
              <a:picLocks noChangeArrowheads="1"/>
            </p:cNvPicPr>
            <p:nvPr/>
          </p:nvPicPr>
          <p:blipFill>
            <a:blip r:embed="rId9" cstate="print"/>
            <a:srcRect b="49442"/>
            <a:stretch>
              <a:fillRect/>
            </a:stretch>
          </p:blipFill>
          <p:spPr bwMode="auto">
            <a:xfrm>
              <a:off x="3416424" y="5301325"/>
              <a:ext cx="1371600" cy="1008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文字方塊 4"/>
            <p:cNvSpPr txBox="1"/>
            <p:nvPr/>
          </p:nvSpPr>
          <p:spPr>
            <a:xfrm>
              <a:off x="464098" y="5085184"/>
              <a:ext cx="161652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護理採檢資訊化</a:t>
              </a:r>
            </a:p>
          </p:txBody>
        </p:sp>
        <p:sp>
          <p:nvSpPr>
            <p:cNvPr id="6" name="文字方塊 5"/>
            <p:cNvSpPr txBox="1"/>
            <p:nvPr/>
          </p:nvSpPr>
          <p:spPr>
            <a:xfrm>
              <a:off x="3602782" y="5085184"/>
              <a:ext cx="104122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實診科簽收</a:t>
              </a:r>
              <a:endPara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1982391" y="4983559"/>
              <a:ext cx="143748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傳送人員檢體</a:t>
              </a:r>
              <a:endParaRPr lang="en-US" altLang="zh-TW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algn="ctr"/>
              <a:r>
                <a:rPr lang="zh-TW" altLang="en-US" sz="120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輸送資訊化</a:t>
              </a:r>
              <a:endParaRPr lang="zh-TW" altLang="en-US" sz="1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pic>
          <p:nvPicPr>
            <p:cNvPr id="8" name="圖片 7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28" r="14563" b="9131"/>
            <a:stretch/>
          </p:blipFill>
          <p:spPr>
            <a:xfrm rot="5400000">
              <a:off x="2207170" y="5105037"/>
              <a:ext cx="923185" cy="143748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圓角矩形 8"/>
            <p:cNvSpPr/>
            <p:nvPr/>
          </p:nvSpPr>
          <p:spPr>
            <a:xfrm>
              <a:off x="539552" y="5517232"/>
              <a:ext cx="216024" cy="7200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1596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監控成效</a:t>
            </a:r>
          </a:p>
        </p:txBody>
      </p:sp>
      <p:graphicFrame>
        <p:nvGraphicFramePr>
          <p:cNvPr id="2" name="圖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9046266"/>
              </p:ext>
            </p:extLst>
          </p:nvPr>
        </p:nvGraphicFramePr>
        <p:xfrm>
          <a:off x="395536" y="1412776"/>
          <a:ext cx="8569325" cy="4360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3558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902" y="3140968"/>
            <a:ext cx="258112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  <p:pic>
        <p:nvPicPr>
          <p:cNvPr id="23559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13" t="12666" r="13930" b="27467"/>
          <a:stretch>
            <a:fillRect/>
          </a:stretch>
        </p:blipFill>
        <p:spPr bwMode="auto">
          <a:xfrm>
            <a:off x="4788024" y="3140968"/>
            <a:ext cx="2786353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457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Blood culture</a:t>
            </a:r>
            <a:r>
              <a:rPr lang="zh-TW" altLang="en-US" dirty="0" smtClean="0"/>
              <a:t>流程監控</a:t>
            </a:r>
          </a:p>
        </p:txBody>
      </p:sp>
      <p:sp>
        <p:nvSpPr>
          <p:cNvPr id="24580" name="內容版面配置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流程改善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教育訓練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同儕醫院</a:t>
            </a:r>
          </a:p>
        </p:txBody>
      </p:sp>
      <p:pic>
        <p:nvPicPr>
          <p:cNvPr id="24581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7" y="3357562"/>
            <a:ext cx="7073301" cy="2879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99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Arial" panose="020B0604020202020204" pitchFamily="34" charset="0"/>
              </a:rPr>
              <a:t>5.</a:t>
            </a:r>
            <a:r>
              <a:rPr lang="zh-TW" altLang="en-US" dirty="0" smtClean="0">
                <a:latin typeface="Arial" panose="020B0604020202020204" pitchFamily="34" charset="0"/>
              </a:rPr>
              <a:t> </a:t>
            </a:r>
            <a:r>
              <a:rPr lang="zh-TW" altLang="en-US" dirty="0" smtClean="0"/>
              <a:t>管理成效</a:t>
            </a:r>
            <a:r>
              <a:rPr lang="zh-TW" altLang="en-US" dirty="0"/>
              <a:t>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指標追蹤結果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316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維持抗生素使用品質與合理量</a:t>
            </a:r>
          </a:p>
        </p:txBody>
      </p:sp>
      <p:grpSp>
        <p:nvGrpSpPr>
          <p:cNvPr id="3" name="群組 2"/>
          <p:cNvGrpSpPr/>
          <p:nvPr>
            <p:custDataLst>
              <p:tags r:id="rId2"/>
            </p:custDataLst>
          </p:nvPr>
        </p:nvGrpSpPr>
        <p:grpSpPr>
          <a:xfrm>
            <a:off x="683568" y="1340768"/>
            <a:ext cx="8035867" cy="5007719"/>
            <a:chOff x="230188" y="1383159"/>
            <a:chExt cx="8035867" cy="5007719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816"/>
            <a:stretch/>
          </p:blipFill>
          <p:spPr bwMode="auto">
            <a:xfrm>
              <a:off x="230188" y="1412776"/>
              <a:ext cx="8035867" cy="4978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橢圓 7"/>
            <p:cNvSpPr>
              <a:spLocks noChangeArrowheads="1"/>
            </p:cNvSpPr>
            <p:nvPr/>
          </p:nvSpPr>
          <p:spPr bwMode="auto">
            <a:xfrm>
              <a:off x="6660232" y="1556792"/>
              <a:ext cx="785812" cy="428625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ea typeface="標楷體" pitchFamily="65" charset="-12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97885" y="1383159"/>
              <a:ext cx="451598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TW" altLang="en-US" sz="2000" kern="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住院針劑抗生素耗用量</a:t>
              </a:r>
              <a:r>
                <a:rPr lang="en-US" altLang="zh-TW" sz="2000" kern="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/</a:t>
              </a:r>
              <a:r>
                <a:rPr lang="zh-TW" altLang="en-US" sz="2000" kern="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千人日數</a:t>
              </a:r>
              <a:r>
                <a:rPr lang="en-US" altLang="zh-TW" sz="2000" kern="0" dirty="0">
                  <a:solidFill>
                    <a:srgbClr val="000000"/>
                  </a:solidFill>
                  <a:latin typeface="Arial" pitchFamily="34" charset="0"/>
                  <a:ea typeface="標楷體" pitchFamily="65" charset="-120"/>
                  <a:cs typeface="Arial" pitchFamily="34" charset="0"/>
                </a:rPr>
                <a:t>(DID)</a:t>
              </a:r>
              <a:endParaRPr lang="zh-TW" altLang="en-US" sz="2000" dirty="0">
                <a:latin typeface="Arial" pitchFamily="34" charset="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0" name="向右箭號 7"/>
            <p:cNvSpPr>
              <a:spLocks noChangeArrowheads="1"/>
            </p:cNvSpPr>
            <p:nvPr/>
          </p:nvSpPr>
          <p:spPr bwMode="auto">
            <a:xfrm rot="943514">
              <a:off x="3972529" y="2468571"/>
              <a:ext cx="1713791" cy="595313"/>
            </a:xfrm>
            <a:prstGeom prst="rightArrow">
              <a:avLst>
                <a:gd name="adj1" fmla="val 50000"/>
                <a:gd name="adj2" fmla="val 49964"/>
              </a:avLst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zh-TW" dirty="0" smtClean="0">
                  <a:solidFill>
                    <a:schemeClr val="bg1"/>
                  </a:solidFill>
                  <a:ea typeface="標楷體" pitchFamily="65" charset="-120"/>
                </a:rPr>
                <a:t>Total DID</a:t>
              </a:r>
              <a:r>
                <a:rPr lang="zh-TW" altLang="en-US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下降</a:t>
              </a:r>
              <a:endParaRPr lang="zh-TW" altLang="en-US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1046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>
            <p:custDataLst>
              <p:tags r:id="rId2"/>
            </p:custDataLst>
          </p:nvPr>
        </p:nvGrpSpPr>
        <p:grpSpPr>
          <a:xfrm>
            <a:off x="211654" y="983080"/>
            <a:ext cx="8818795" cy="5326240"/>
            <a:chOff x="-30901" y="785448"/>
            <a:chExt cx="9144000" cy="5522653"/>
          </a:xfrm>
        </p:grpSpPr>
        <p:pic>
          <p:nvPicPr>
            <p:cNvPr id="13314" name="Picture 2" descr="C:\Users\tom\Desktop\DID.bmp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63"/>
            <a:stretch/>
          </p:blipFill>
          <p:spPr bwMode="auto">
            <a:xfrm>
              <a:off x="-30901" y="785448"/>
              <a:ext cx="9144000" cy="55226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橢圓 6"/>
            <p:cNvSpPr>
              <a:spLocks noChangeArrowheads="1"/>
            </p:cNvSpPr>
            <p:nvPr/>
          </p:nvSpPr>
          <p:spPr bwMode="auto">
            <a:xfrm>
              <a:off x="8125448" y="2910937"/>
              <a:ext cx="785813" cy="399257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ea typeface="標楷體" pitchFamily="65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8110548" y="2479827"/>
              <a:ext cx="756240" cy="3829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800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雙和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7325719" y="108166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 smtClean="0"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lang="zh-TW" altLang="en-US" dirty="0" smtClean="0">
                  <a:latin typeface="標楷體" pitchFamily="65" charset="-120"/>
                  <a:ea typeface="標楷體" pitchFamily="65" charset="-120"/>
                </a:rPr>
                <a:t>醫</a:t>
              </a:r>
              <a:r>
                <a:rPr lang="zh-TW" altLang="en-US" dirty="0">
                  <a:latin typeface="標楷體" pitchFamily="65" charset="-120"/>
                  <a:ea typeface="標楷體" pitchFamily="65" charset="-120"/>
                </a:rPr>
                <a:t>策會</a:t>
              </a:r>
              <a:r>
                <a:rPr lang="zh-TW" altLang="en-US" dirty="0" smtClean="0">
                  <a:latin typeface="標楷體" pitchFamily="65" charset="-120"/>
                  <a:ea typeface="標楷體" pitchFamily="65" charset="-120"/>
                </a:rPr>
                <a:t>提供</a:t>
              </a:r>
              <a:r>
                <a:rPr lang="en-US" altLang="zh-TW" dirty="0" smtClean="0">
                  <a:latin typeface="標楷體" pitchFamily="65" charset="-120"/>
                  <a:ea typeface="標楷體" pitchFamily="65" charset="-120"/>
                </a:rPr>
                <a:t>)</a:t>
              </a:r>
              <a:endParaRPr lang="zh-TW" altLang="en-US" dirty="0">
                <a:latin typeface="標楷體" pitchFamily="65" charset="-120"/>
                <a:ea typeface="標楷體" pitchFamily="65" charset="-12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865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確保醫療資源合理使用</a:t>
            </a:r>
          </a:p>
        </p:txBody>
      </p:sp>
      <p:grpSp>
        <p:nvGrpSpPr>
          <p:cNvPr id="4" name="群組 3"/>
          <p:cNvGrpSpPr/>
          <p:nvPr>
            <p:custDataLst>
              <p:tags r:id="rId2"/>
            </p:custDataLst>
          </p:nvPr>
        </p:nvGrpSpPr>
        <p:grpSpPr>
          <a:xfrm>
            <a:off x="755576" y="1314979"/>
            <a:ext cx="7560840" cy="5038453"/>
            <a:chOff x="683568" y="1339694"/>
            <a:chExt cx="7933382" cy="5415119"/>
          </a:xfrm>
        </p:grpSpPr>
        <p:pic>
          <p:nvPicPr>
            <p:cNvPr id="26627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339694"/>
              <a:ext cx="7933382" cy="5415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29" name="向右箭號 7"/>
            <p:cNvSpPr>
              <a:spLocks noChangeArrowheads="1"/>
            </p:cNvSpPr>
            <p:nvPr/>
          </p:nvSpPr>
          <p:spPr bwMode="auto">
            <a:xfrm rot="943514">
              <a:off x="4433494" y="3349766"/>
              <a:ext cx="2136387" cy="595313"/>
            </a:xfrm>
            <a:prstGeom prst="rightArrow">
              <a:avLst>
                <a:gd name="adj1" fmla="val 50000"/>
                <a:gd name="adj2" fmla="val 49964"/>
              </a:avLst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r>
                <a:rPr lang="zh-TW" altLang="en-US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健保核刪率下降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7348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抗生素藥費占率</a:t>
            </a:r>
            <a:endParaRPr lang="zh-TW" altLang="en-US" dirty="0"/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idx="1"/>
            <p:custDataLst>
              <p:tags r:id="rId2"/>
            </p:custData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80"/>
          <a:stretch/>
        </p:blipFill>
        <p:spPr>
          <a:xfrm>
            <a:off x="611560" y="1340768"/>
            <a:ext cx="7992888" cy="4999850"/>
          </a:xfr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0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多重抗藥性比率下降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 smtClean="0">
                <a:latin typeface="標楷體" panose="03000509000000000000" pitchFamily="65" charset="-120"/>
              </a:rPr>
              <a:t>抗藥性細菌與抗生素</a:t>
            </a:r>
            <a:r>
              <a:rPr lang="zh-TW" altLang="en-US" dirty="0" smtClean="0">
                <a:latin typeface="標楷體" panose="03000509000000000000" pitchFamily="65" charset="-120"/>
              </a:rPr>
              <a:t>耗用量</a:t>
            </a:r>
            <a:r>
              <a:rPr lang="en-US" altLang="zh-TW" dirty="0" smtClean="0"/>
              <a:t>(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DID</a:t>
            </a:r>
            <a:r>
              <a:rPr lang="en-US" altLang="zh-TW" dirty="0" smtClean="0"/>
              <a:t>)</a:t>
            </a:r>
            <a:r>
              <a:rPr lang="zh-TW" altLang="en-US" dirty="0">
                <a:latin typeface="標楷體" panose="03000509000000000000" pitchFamily="65" charset="-120"/>
              </a:rPr>
              <a:t>交叉分析</a:t>
            </a:r>
          </a:p>
          <a:p>
            <a:endParaRPr lang="zh-TW" altLang="en-US" dirty="0"/>
          </a:p>
        </p:txBody>
      </p:sp>
      <p:grpSp>
        <p:nvGrpSpPr>
          <p:cNvPr id="6" name="群組 5"/>
          <p:cNvGrpSpPr/>
          <p:nvPr>
            <p:custDataLst>
              <p:tags r:id="rId2"/>
            </p:custDataLst>
          </p:nvPr>
        </p:nvGrpSpPr>
        <p:grpSpPr>
          <a:xfrm>
            <a:off x="4572000" y="2552700"/>
            <a:ext cx="4542855" cy="3233738"/>
            <a:chOff x="4527550" y="2500313"/>
            <a:chExt cx="4616450" cy="3286125"/>
          </a:xfrm>
        </p:grpSpPr>
        <p:pic>
          <p:nvPicPr>
            <p:cNvPr id="27654" name="Picture 9" descr="C:\Documents and Settings\sup\My Documents\My Pictures\圖片1 ESBL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7550" y="2500313"/>
              <a:ext cx="4616450" cy="32861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7" name="向右箭號 16"/>
            <p:cNvSpPr>
              <a:spLocks noChangeArrowheads="1"/>
            </p:cNvSpPr>
            <p:nvPr/>
          </p:nvSpPr>
          <p:spPr bwMode="auto">
            <a:xfrm rot="995978">
              <a:off x="5588437" y="4716217"/>
              <a:ext cx="1582262" cy="545916"/>
            </a:xfrm>
            <a:prstGeom prst="rightArrow">
              <a:avLst>
                <a:gd name="adj1" fmla="val 50000"/>
                <a:gd name="adj2" fmla="val 50123"/>
              </a:avLst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r>
                <a:rPr lang="en-US" altLang="zh-TW" sz="1600" dirty="0">
                  <a:solidFill>
                    <a:schemeClr val="bg1"/>
                  </a:solidFill>
                  <a:ea typeface="標楷體" pitchFamily="65" charset="-120"/>
                </a:rPr>
                <a:t>ESBL-</a:t>
              </a:r>
              <a:r>
                <a:rPr lang="en-US" altLang="zh-TW" sz="1600" dirty="0" err="1">
                  <a:solidFill>
                    <a:schemeClr val="bg1"/>
                  </a:solidFill>
                  <a:ea typeface="標楷體" pitchFamily="65" charset="-120"/>
                </a:rPr>
                <a:t>Kp</a:t>
              </a:r>
              <a:r>
                <a:rPr lang="en-US" altLang="zh-TW" dirty="0">
                  <a:solidFill>
                    <a:schemeClr val="bg1"/>
                  </a:solidFill>
                  <a:ea typeface="標楷體" pitchFamily="65" charset="-120"/>
                </a:rPr>
                <a:t> </a:t>
              </a:r>
              <a:r>
                <a:rPr lang="zh-TW" altLang="en-US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下降</a:t>
              </a:r>
            </a:p>
          </p:txBody>
        </p:sp>
        <p:sp>
          <p:nvSpPr>
            <p:cNvPr id="27658" name="向右箭號 17"/>
            <p:cNvSpPr>
              <a:spLocks noChangeArrowheads="1"/>
            </p:cNvSpPr>
            <p:nvPr/>
          </p:nvSpPr>
          <p:spPr bwMode="auto">
            <a:xfrm rot="943514">
              <a:off x="5096448" y="3548062"/>
              <a:ext cx="2359013" cy="476250"/>
            </a:xfrm>
            <a:prstGeom prst="rightArrow">
              <a:avLst>
                <a:gd name="adj1" fmla="val 50000"/>
                <a:gd name="adj2" fmla="val 50091"/>
              </a:avLst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r>
                <a:rPr lang="en-US" altLang="zh-TW" sz="1600" dirty="0">
                  <a:solidFill>
                    <a:schemeClr val="bg1"/>
                  </a:solidFill>
                  <a:ea typeface="標楷體" pitchFamily="65" charset="-120"/>
                </a:rPr>
                <a:t>3</a:t>
              </a:r>
              <a:r>
                <a:rPr lang="en-US" altLang="zh-TW" sz="1600" baseline="30000" dirty="0">
                  <a:solidFill>
                    <a:schemeClr val="bg1"/>
                  </a:solidFill>
                  <a:ea typeface="標楷體" pitchFamily="65" charset="-120"/>
                </a:rPr>
                <a:t>rd</a:t>
              </a:r>
              <a:r>
                <a:rPr lang="en-US" altLang="zh-TW" sz="1600" dirty="0">
                  <a:solidFill>
                    <a:schemeClr val="bg1"/>
                  </a:solidFill>
                  <a:ea typeface="標楷體" pitchFamily="65" charset="-120"/>
                </a:rPr>
                <a:t> </a:t>
              </a:r>
              <a:r>
                <a:rPr lang="en-US" altLang="zh-TW" sz="1600" dirty="0" err="1">
                  <a:solidFill>
                    <a:schemeClr val="bg1"/>
                  </a:solidFill>
                  <a:ea typeface="標楷體" pitchFamily="65" charset="-120"/>
                </a:rPr>
                <a:t>cephalosporins</a:t>
              </a:r>
              <a:r>
                <a:rPr lang="zh-TW" altLang="en-US" sz="1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下降</a:t>
              </a:r>
            </a:p>
          </p:txBody>
        </p:sp>
      </p:grpSp>
      <p:grpSp>
        <p:nvGrpSpPr>
          <p:cNvPr id="5" name="群組 4"/>
          <p:cNvGrpSpPr/>
          <p:nvPr>
            <p:custDataLst>
              <p:tags r:id="rId3"/>
            </p:custDataLst>
          </p:nvPr>
        </p:nvGrpSpPr>
        <p:grpSpPr>
          <a:xfrm>
            <a:off x="57150" y="2552700"/>
            <a:ext cx="4586288" cy="3376613"/>
            <a:chOff x="57150" y="2552700"/>
            <a:chExt cx="4586288" cy="3376613"/>
          </a:xfrm>
        </p:grpSpPr>
        <p:pic>
          <p:nvPicPr>
            <p:cNvPr id="27653" name="Picture 8" descr="C:\Documents and Settings\sup\My Documents\My Pictures\圖片1 MRSA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50" y="2552700"/>
              <a:ext cx="4586288" cy="3376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5" name="向右箭號 13"/>
            <p:cNvSpPr>
              <a:spLocks noChangeArrowheads="1"/>
            </p:cNvSpPr>
            <p:nvPr/>
          </p:nvSpPr>
          <p:spPr bwMode="auto">
            <a:xfrm rot="789265">
              <a:off x="1520405" y="3093641"/>
              <a:ext cx="1300199" cy="477838"/>
            </a:xfrm>
            <a:prstGeom prst="rightArrow">
              <a:avLst>
                <a:gd name="adj1" fmla="val 50000"/>
                <a:gd name="adj2" fmla="val 49919"/>
              </a:avLst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r>
                <a:rPr lang="en-US" altLang="zh-TW" sz="1600" dirty="0">
                  <a:solidFill>
                    <a:schemeClr val="bg1"/>
                  </a:solidFill>
                  <a:ea typeface="標楷體" pitchFamily="65" charset="-120"/>
                </a:rPr>
                <a:t>MRSA </a:t>
              </a:r>
              <a:r>
                <a:rPr lang="zh-TW" altLang="en-US" sz="1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下降</a:t>
              </a:r>
            </a:p>
          </p:txBody>
        </p:sp>
        <p:sp>
          <p:nvSpPr>
            <p:cNvPr id="27656" name="向右箭號 15"/>
            <p:cNvSpPr>
              <a:spLocks noChangeArrowheads="1"/>
            </p:cNvSpPr>
            <p:nvPr/>
          </p:nvSpPr>
          <p:spPr bwMode="auto">
            <a:xfrm rot="865718">
              <a:off x="809636" y="4422013"/>
              <a:ext cx="1964687" cy="476250"/>
            </a:xfrm>
            <a:prstGeom prst="rightArrow">
              <a:avLst>
                <a:gd name="adj1" fmla="val 50000"/>
                <a:gd name="adj2" fmla="val 50123"/>
              </a:avLst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r>
                <a:rPr lang="en-US" altLang="zh-TW" sz="1600" dirty="0" err="1">
                  <a:solidFill>
                    <a:schemeClr val="bg1"/>
                  </a:solidFill>
                  <a:ea typeface="標楷體" pitchFamily="65" charset="-120"/>
                </a:rPr>
                <a:t>Glycopeptides</a:t>
              </a:r>
              <a:r>
                <a:rPr lang="en-US" altLang="zh-TW" sz="1600" dirty="0">
                  <a:solidFill>
                    <a:schemeClr val="bg1"/>
                  </a:solidFill>
                  <a:ea typeface="標楷體" pitchFamily="65" charset="-120"/>
                </a:rPr>
                <a:t> </a:t>
              </a:r>
              <a:r>
                <a:rPr lang="zh-TW" altLang="en-US" sz="1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下降</a:t>
              </a:r>
            </a:p>
          </p:txBody>
        </p:sp>
        <p:sp>
          <p:nvSpPr>
            <p:cNvPr id="27659" name="矩形 19"/>
            <p:cNvSpPr>
              <a:spLocks noChangeArrowheads="1"/>
            </p:cNvSpPr>
            <p:nvPr/>
          </p:nvSpPr>
          <p:spPr bwMode="auto">
            <a:xfrm>
              <a:off x="571500" y="3357563"/>
              <a:ext cx="506413" cy="2460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000">
                  <a:solidFill>
                    <a:schemeClr val="tx1"/>
                  </a:solidFill>
                </a:rPr>
                <a:t>(ICU)</a:t>
              </a:r>
              <a:endParaRPr lang="zh-TW" altLang="en-US" sz="1000">
                <a:solidFill>
                  <a:schemeClr val="tx1"/>
                </a:solidFill>
              </a:endParaRPr>
            </a:p>
          </p:txBody>
        </p:sp>
        <p:sp>
          <p:nvSpPr>
            <p:cNvPr id="27660" name="矩形 20"/>
            <p:cNvSpPr>
              <a:spLocks noChangeArrowheads="1"/>
            </p:cNvSpPr>
            <p:nvPr/>
          </p:nvSpPr>
          <p:spPr bwMode="auto">
            <a:xfrm>
              <a:off x="571500" y="3786188"/>
              <a:ext cx="527050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000">
                  <a:solidFill>
                    <a:schemeClr val="tx1"/>
                  </a:solidFill>
                </a:rPr>
                <a:t>(</a:t>
              </a:r>
              <a:r>
                <a:rPr lang="zh-TW" altLang="en-US" sz="1000">
                  <a:solidFill>
                    <a:schemeClr val="tx1"/>
                  </a:solidFill>
                </a:rPr>
                <a:t>全院</a:t>
              </a:r>
              <a:r>
                <a:rPr lang="en-US" altLang="zh-TW" sz="1000">
                  <a:solidFill>
                    <a:schemeClr val="tx1"/>
                  </a:solidFill>
                </a:rPr>
                <a:t>)</a:t>
              </a:r>
              <a:endParaRPr lang="zh-TW" altLang="en-US" sz="1000">
                <a:solidFill>
                  <a:schemeClr val="tx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3530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結論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跨團隊合作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感染科、藥劑部、感染管制室、實驗診斷科與臨床單位跨部間溝通與整合，以達</a:t>
            </a:r>
            <a:r>
              <a:rPr lang="zh-TW" altLang="en-US" dirty="0" smtClean="0">
                <a:solidFill>
                  <a:srgbClr val="0000FF"/>
                </a:solidFill>
                <a:latin typeface="標楷體" panose="03000509000000000000" pitchFamily="65" charset="-120"/>
              </a:rPr>
              <a:t>合理使用抗生素及降低抗藥性問題。</a:t>
            </a:r>
            <a:endParaRPr lang="en-US" altLang="zh-TW" dirty="0" smtClean="0">
              <a:solidFill>
                <a:srgbClr val="0000FF"/>
              </a:solidFill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資訊化提高抗生素管理效率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定期指標追蹤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抗生素使用量</a:t>
            </a:r>
            <a:r>
              <a:rPr lang="en-US" altLang="zh-TW" dirty="0" smtClean="0"/>
              <a:t>(DID)</a:t>
            </a:r>
            <a:r>
              <a:rPr lang="zh-TW" altLang="en-US" dirty="0" smtClean="0">
                <a:latin typeface="標楷體" panose="03000509000000000000" pitchFamily="65" charset="-120"/>
              </a:rPr>
              <a:t>、抗生素藥費、抗藥性比率均逐漸下降。</a:t>
            </a:r>
            <a:endParaRPr lang="en-US" altLang="zh-TW" dirty="0" smtClean="0">
              <a:latin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109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課程結束</a:t>
            </a:r>
            <a:endParaRPr lang="zh-TW" altLang="en-US" dirty="0"/>
          </a:p>
        </p:txBody>
      </p:sp>
      <p:pic>
        <p:nvPicPr>
          <p:cNvPr id="28676" name="Picture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34" t="21768" r="19368" b="53491"/>
          <a:stretch>
            <a:fillRect/>
          </a:stretch>
        </p:blipFill>
        <p:spPr bwMode="auto">
          <a:xfrm>
            <a:off x="3143250" y="2928938"/>
            <a:ext cx="2738438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413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46"/>
  <p:tag name="ARTICULATE_AUDIO_TEMP" val="C:\Users\tkb-user\AppData\Local\Temp\articulate\presenter\ae\audio\20141006164057\"/>
  <p:tag name="PRESENTATION_PLAYLIST_COUNT" val="0"/>
  <p:tag name="PRESENTATION_PRESENTER_SLIDE_LEVEL" val="0"/>
  <p:tag name="ARTICULATE_PRESENTER_VERSION" val="6"/>
  <p:tag name="LMS_COMPLETION_TITLE" val="21"/>
  <p:tag name="LMS_COMPLETION_ID" val="21"/>
  <p:tag name="LMS_COMPLETION_VERSION" val="1.0"/>
  <p:tag name="LMS_COMPLETION_DURATION" val="1:00:00"/>
  <p:tag name="LMS_COMPLETION_SCO_TITLE" val="21"/>
  <p:tag name="LMS_COMPLETION_SCO_ID" val="21"/>
  <p:tag name="LMS_COMPLETION_EDITION" val="0"/>
  <p:tag name="LMS_COMPLETION_THRESHOLD" val="49"/>
  <p:tag name="LMS_COMPLETION_METHOD" val="VIEW"/>
  <p:tag name="PUBLISH_TITLE" val="21"/>
  <p:tag name="ARTICULATE_PUBLISH_PATH" val="E:\po2014002\21醫院管理與領導者經驗分享\07成品檔"/>
  <p:tag name="ARTICULATE_LOGO" val="(None selected)"/>
  <p:tag name="ARTICULATE_PRESENTER" val="(None selected)"/>
  <p:tag name="ARTICULATE_PRESENTER_GUID" val="9869030842"/>
  <p:tag name="ARTICULATE_LMS" val="0"/>
  <p:tag name="ARTICULATE_TEMPLATE" val="po2013025"/>
  <p:tag name="ARTICULATE_TEMPLATE_GUID" val="aa58fe36-a465-4935-a378-d59148d11333"/>
  <p:tag name="LMS_PUBLISH" val="Yes"/>
  <p:tag name="PRESENTER_PREVIEW_MODE" val="0"/>
  <p:tag name="PRESENTER_PREVIEW_START" val="1"/>
  <p:tag name="LMS_PROTOCOL_METHOD" val="SCORM"/>
  <p:tag name="LMS_PROTOCOL_VERSION" val="1.2"/>
  <p:tag name="LAUNCHINNEWWINDOW" val="0"/>
  <p:tag name="LASTPUBLISHED" val="E:\po2014002\21醫院管理與領導者經驗分享\07成品檔\21\player.html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b3a32202-26cb-40b9-8638-be6e5659aa58"/>
  <p:tag name="ARTICULATE_TITLE_TAG" val="&lt;font size=&quot;+5&quot;&gt;雙和抗生素管理計畫示範中心~醫院管理與領導者經驗分享~&lt;/font&gt;"/>
  <p:tag name="ARTICULATE_SLIDE_PAUSE" val="0"/>
  <p:tag name="ARTICULATE_NAV_LEVEL" val="1"/>
  <p:tag name="ARTICULATE_PLAYLIST_ID" val="-1"/>
  <p:tag name="ARTICULATE_LOCK_SLIDE" val="0"/>
  <p:tag name="ARTICULATE_SLIDE_NAV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96610e7d-a8a0-442c-92b5-95093096abfb"/>
  <p:tag name="ARTICULATE_TITLE_TAG" val="&lt;font size=&quot;+5&quot;&gt;講師簡介&lt;/font&gt;"/>
  <p:tag name="ARTICULATE_NAV_LEVEL" val="1"/>
  <p:tag name="ARTICULATE_PLAYLIST_ID" val="-1"/>
  <p:tag name="ARTICULATE_LOCK_SLIDE" val="0"/>
  <p:tag name="ARTICULATE_SLIDE_PAUSE" val="0"/>
  <p:tag name="ARTICULATE_SLIDE_NAV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82cffe8f-612d-412d-a9cd-580a3a13b4d6"/>
  <p:tag name="ARTICULATE_TITLE_TAG" val="&lt;font size=&quot;+5&quot;&gt;課程大綱&lt;/font&gt;"/>
  <p:tag name="ARTICULATE_SLIDE_PAUSE" val="0"/>
  <p:tag name="ARTICULATE_NAV_LEVEL" val="1"/>
  <p:tag name="ARTICULATE_PLAYLIST_ID" val="-1"/>
  <p:tag name="ARTICULATE_LOCK_SLIDE" val="0"/>
  <p:tag name="ARTICULATE_SLIDE_NAV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A_GROUPS_ONLY" val="1"/>
  <p:tag name="ANIM_SPRITE_COUNT" val=" 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0784891f-021c-400b-9421-c4c7d8506f71"/>
  <p:tag name="ARTICULATE_TITLE_TAG" val="&lt;font size=&quot;+5&quot;&gt;1. 相關研究計畫歷程&lt;/font&gt;"/>
  <p:tag name="ARTICULATE_SLIDE_PAUSE" val="0"/>
  <p:tag name="ARTICULATE_NAV_LEVEL" val="1"/>
  <p:tag name="ARTICULATE_PLAYLIST_ID" val="-1"/>
  <p:tag name="ARTICULATE_LOCK_SLIDE" val="0"/>
  <p:tag name="ARTICULATE_SLIDE_NAV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a7a379a-d669-4da1-a4d3-2a8af0d99391"/>
  <p:tag name="ARTICULATE_TITLE_TAG" val="&lt;font size=&quot;+5&quot;&gt;雙和抗生素管理計畫示範中心&lt;/font&gt;"/>
  <p:tag name="ARTICULATE_NAV_LEVEL" val="2"/>
  <p:tag name="ARTICULATE_PLAYLIST_ID" val="-1"/>
  <p:tag name="ARTICULATE_LOCK_SLIDE" val="0"/>
  <p:tag name="ARTICULATE_SLIDE_PAUSE" val="0"/>
  <p:tag name="ARTICULATE_SLIDE_NAV" val="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e3e46d85-7efc-4c26-a77c-577200ac64de"/>
  <p:tag name="ARTICULATE_TITLE_TAG" val="&lt;font size=&quot;+5&quot;&gt;2. 抗生素管理組織運作&lt;/font&gt;"/>
  <p:tag name="ARTICULATE_SLIDE_PAUSE" val="0"/>
  <p:tag name="ARTICULATE_NAV_LEVEL" val="1"/>
  <p:tag name="ARTICULATE_PLAYLIST_ID" val="-1"/>
  <p:tag name="ARTICULATE_LOCK_SLIDE" val="0"/>
  <p:tag name="ARTICULATE_SLIDE_NAV" val="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d5f7cda5-1d2c-4ee3-86a4-cf373e17a99c"/>
  <p:tag name="AUDIO_ID" val="276"/>
  <p:tag name="ELAPSEDTIME" val="76.278"/>
  <p:tag name="ARTICULATE_TITLE_TAG" val="&lt;font size=&quot;+5&quot;&gt;抗生素管理計畫小組運作&lt;/font&gt;"/>
  <p:tag name="TIMELINE" val="11.06/51.27"/>
  <p:tag name="ARTICULATE_SLIDE_PAUSE" val="0"/>
  <p:tag name="ARTICULATE_NAV_LEVEL" val="2"/>
  <p:tag name="ARTICULATE_PLAYLIST_ID" val="-1"/>
  <p:tag name="ARTICULATE_LOCK_SLIDE" val="0"/>
  <p:tag name="ARTICULATE_SLIDE_NAV" val="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IM_SPRITE_COUNT" val=" 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x1rlYbMq.files\slide0001_image001.jp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1f42f81a-91c1-4ba2-a6af-b91632528950"/>
  <p:tag name="ARTICULATE_TITLE_TAG" val="&lt;font size=&quot;+5&quot;&gt;抗生素管理流程&lt;/font&gt;"/>
  <p:tag name="ARTICULATE_SLIDE_PAUSE" val="0"/>
  <p:tag name="ARTICULATE_NAV_LEVEL" val="2"/>
  <p:tag name="ARTICULATE_PLAYLIST_ID" val="-1"/>
  <p:tag name="ARTICULATE_LOCK_SLIDE" val="0"/>
  <p:tag name="ARTICULATE_SLIDE_NAV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d3a5a47c-6a7e-4687-9cc5-9700f40a4b07"/>
  <p:tag name="AUDIO_ID" val="261"/>
  <p:tag name="ELAPSEDTIME" val="137.613"/>
  <p:tag name="ARTICULATE_TITLE_TAG" val="&lt;font size=&quot;+5&quot;&gt;雙和抗生素管理計畫&lt;/font&gt;"/>
  <p:tag name="TIMELINE" val="4.90/86.17"/>
  <p:tag name="ARTICULATE_SLIDE_PAUSE" val="0"/>
  <p:tag name="ARTICULATE_NAV_LEVEL" val="2"/>
  <p:tag name="ARTICULATE_PLAYLIST_ID" val="-1"/>
  <p:tag name="ARTICULATE_LOCK_SLIDE" val="0"/>
  <p:tag name="ARTICULATE_SLIDE_NAV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a68a3901-d9bc-4c2a-b5d4-2dd8c7194ed6"/>
  <p:tag name="ARTICULATE_TITLE_TAG" val="&lt;font size=&quot;+5&quot;&gt;3. 資訊化管理系統&lt;/font&gt;"/>
  <p:tag name="ARTICULATE_SLIDE_PAUSE" val="0"/>
  <p:tag name="ARTICULATE_NAV_LEVEL" val="1"/>
  <p:tag name="ARTICULATE_PLAYLIST_ID" val="-1"/>
  <p:tag name="ARTICULATE_LOCK_SLIDE" val="0"/>
  <p:tag name="ARTICULATE_SLIDE_NAV" val="1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5d122798-7eb5-40a9-9444-8d5ded17cc01"/>
  <p:tag name="AUDIO_ID" val="286"/>
  <p:tag name="ELAPSEDTIME" val="36.572"/>
  <p:tag name="ARTICULATE_TITLE_TAG" val="&lt;font size=&quot;+5&quot;&gt;住院抗生素&lt;/font&gt;"/>
  <p:tag name="TIMELINE" val="29.36"/>
  <p:tag name="ARTICULATE_SLIDE_PAUSE" val="0"/>
  <p:tag name="ARTICULATE_NAV_LEVEL" val="2"/>
  <p:tag name="ARTICULATE_PLAYLIST_ID" val="-1"/>
  <p:tag name="ARTICULATE_LOCK_SLIDE" val="0"/>
  <p:tag name="ARTICULATE_SLIDE_NAV" val="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d99f2d6-8922-46ff-b970-a13fb0a77b3b"/>
  <p:tag name="ARTICULATE_TITLE_TAG" val="&lt;font size=&quot;+5&quot;&gt;住院抗生素(2/3)&lt;/font&gt;"/>
  <p:tag name="ARTICULATE_SLIDE_PAUSE" val="0"/>
  <p:tag name="ARTICULATE_NAV_LEVEL" val="2"/>
  <p:tag name="ARTICULATE_HIDE_SLIDE" val="1"/>
  <p:tag name="ARTICULATE_PLAYLIST_ID" val="-1"/>
  <p:tag name="ARTICULATE_LOCK_SLIDE" val="0"/>
  <p:tag name="ARTICULATE_SLIDE_NAV" val="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9388ac6a-9cfa-439d-b6af-b6a52c50c922"/>
  <p:tag name="AUDIO_ID" val="294"/>
  <p:tag name="ELAPSEDTIME" val="62.799"/>
  <p:tag name="ARTICULATE_TITLE_TAG" val="&lt;font size=&quot;+5&quot;&gt;住院抗生素(3/3)&lt;/font&gt;"/>
  <p:tag name="TIMELINE" val="29.30"/>
  <p:tag name="ARTICULATE_SLIDE_PAUSE" val="0"/>
  <p:tag name="ARTICULATE_NAV_LEVEL" val="2"/>
  <p:tag name="ARTICULATE_HIDE_SLIDE" val="1"/>
  <p:tag name="ARTICULATE_PLAYLIST_ID" val="-1"/>
  <p:tag name="ARTICULATE_LOCK_SLIDE" val="0"/>
  <p:tag name="ARTICULATE_SLIDE_NAV" val="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411e8dc4-2e85-4f21-81ec-0e7714097a52"/>
  <p:tag name="AUDIO_ID" val="295"/>
  <p:tag name="ELAPSEDTIME" val="81.581"/>
  <p:tag name="ARTICULATE_TITLE_TAG" val="&lt;font size=&quot;+5&quot;&gt;門診抗生素：天數限制7天&lt;/font&gt;"/>
  <p:tag name="TIMELINE" val="74.94"/>
  <p:tag name="ARTICULATE_SLIDE_PAUSE" val="0"/>
  <p:tag name="ARTICULATE_NAV_LEVEL" val="2"/>
  <p:tag name="ARTICULATE_PLAYLIST_ID" val="-1"/>
  <p:tag name="ARTICULATE_LOCK_SLIDE" val="0"/>
  <p:tag name="ARTICULATE_SLIDE_NAV" val="1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2ce0c6ef-8406-4595-ac91-1d1af44ad3c8"/>
  <p:tag name="ARTICULATE_TITLE_TAG" val="&lt;font size=&quot;+5&quot;&gt;過敏史或藥物不良反應阻斷系統&lt;/font&gt;"/>
  <p:tag name="ARTICULATE_SLIDE_PAUSE" val="0"/>
  <p:tag name="ARTICULATE_NAV_LEVEL" val="2"/>
  <p:tag name="ARTICULATE_PLAYLIST_ID" val="-1"/>
  <p:tag name="ARTICULATE_LOCK_SLIDE" val="0"/>
  <p:tag name="ARTICULATE_SLIDE_NAV" val="1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8f98225-30da-40d7-bbe4-eeb39a0b1e57"/>
  <p:tag name="ARTICULATE_TITLE_TAG" val="&lt;font size=&quot;+5&quot;&gt;肝腎功能劑量調整提示系統&lt;/font&gt;"/>
  <p:tag name="ARTICULATE_SLIDE_PAUSE" val="0"/>
  <p:tag name="ARTICULATE_NAV_LEVEL" val="2"/>
  <p:tag name="ARTICULATE_PLAYLIST_ID" val="-1"/>
  <p:tag name="ARTICULATE_LOCK_SLIDE" val="0"/>
  <p:tag name="ARTICULATE_SLIDE_NAV" val="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54405a42-e11f-4cbb-b515-be7b39dd0841"/>
  <p:tag name="ARTICULATE_TITLE_TAG" val="&lt;font size=&quot;+5&quot;&gt;住院針劑給藥系統&lt;/font&gt;"/>
  <p:tag name="ARTICULATE_SLIDE_PAUSE" val="0"/>
  <p:tag name="ARTICULATE_NAV_LEVEL" val="2"/>
  <p:tag name="ARTICULATE_PLAYLIST_ID" val="-1"/>
  <p:tag name="ARTICULATE_LOCK_SLIDE" val="0"/>
  <p:tag name="ARTICULATE_SLIDE_NAV" val="1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0bdd1f1e-5326-4b2f-8de7-3e72f4638f23"/>
  <p:tag name="ARTICULATE_TITLE_TAG" val="&lt;font size=&quot;+5&quot;&gt;指標監測系統&lt;/font&gt;"/>
  <p:tag name="ARTICULATE_SLIDE_PAUSE" val="0"/>
  <p:tag name="ARTICULATE_NAV_LEVEL" val="2"/>
  <p:tag name="ARTICULATE_PLAYLIST_ID" val="-1"/>
  <p:tag name="ARTICULATE_LOCK_SLIDE" val="0"/>
  <p:tag name="ARTICULATE_SLIDE_NAV" val="1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4lk0KzDP.files\slide0001_image001.pn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EJV7NEuY.files\slide0001_image001.pn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964c63a-a3e4-43bd-aa95-8158d3a33af3"/>
  <p:tag name="ARTICULATE_TITLE_TAG" val="&lt;font size=&quot;+5&quot;&gt;指標監測系統(2/3)&lt;/font&gt;"/>
  <p:tag name="AUDIO_ID" val="303"/>
  <p:tag name="ELAPSEDTIME" val="64.471"/>
  <p:tag name="TIMELINE" val="40.40"/>
  <p:tag name="ARTICULATE_SLIDE_PAUSE" val="0"/>
  <p:tag name="ARTICULATE_NAV_LEVEL" val="2"/>
  <p:tag name="ARTICULATE_HIDE_SLIDE" val="1"/>
  <p:tag name="ARTICULATE_PLAYLIST_ID" val="-1"/>
  <p:tag name="ARTICULATE_LOCK_SLIDE" val="0"/>
  <p:tag name="ARTICULATE_SLIDE_NAV" val="1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Ks94jQVE.files\slide0001_image001.pn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a2092fa8-dd33-449f-8aa8-9a5c8fba9c55"/>
  <p:tag name="ARTICULATE_TITLE_TAG" val="&lt;font size=&quot;+5&quot;&gt;指標監測系統(3/3)&lt;/font&gt;"/>
  <p:tag name="ARTICULATE_NAV_LEVEL" val="2"/>
  <p:tag name="ARTICULATE_HIDE_SLIDE" val="1"/>
  <p:tag name="ARTICULATE_PLAYLIST_ID" val="-1"/>
  <p:tag name="ARTICULATE_LOCK_SLIDE" val="0"/>
  <p:tag name="ARTICULATE_SLIDE_PAUSE" val="0"/>
  <p:tag name="ARTICULATE_SLIDE_NAV" val="2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db3f1c3c-8011-4d11-933c-de180f6faef6"/>
  <p:tag name="ARTICULATE_TITLE_TAG" val="&lt;font size=&quot;+5&quot;&gt;4. 跨團隊管理機制&lt;/font&gt;"/>
  <p:tag name="ARTICULATE_SLIDE_PAUSE" val="0"/>
  <p:tag name="ARTICULATE_NAV_LEVEL" val="1"/>
  <p:tag name="ARTICULATE_PLAYLIST_ID" val="-1"/>
  <p:tag name="ARTICULATE_LOCK_SLIDE" val="0"/>
  <p:tag name="ARTICULATE_SLIDE_NAV" val="2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d638a7de-6722-4fea-8b19-917df4259219"/>
  <p:tag name="ARTICULATE_TITLE_TAG" val="&lt;font size=&quot;+5&quot;&gt;4.1 跨領域團隊合作－臨床科、藥劑部&lt;/font&gt;"/>
  <p:tag name="ARTICULATE_SLIDE_PAUSE" val="0"/>
  <p:tag name="ARTICULATE_NAV_LEVEL" val="2"/>
  <p:tag name="ARTICULATE_PLAYLIST_ID" val="-1"/>
  <p:tag name="ARTICULATE_LOCK_SLIDE" val="0"/>
  <p:tag name="ARTICULATE_SLIDE_NAV" val="2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cc3d3a26-3722-416f-98b7-640deef35f69"/>
  <p:tag name="ARTICULATE_TITLE_TAG" val="&lt;font size=&quot;+5&quot;&gt;臨床科共同參與抗生素指引制訂&lt;/font&gt;"/>
  <p:tag name="ARTICULATE_SLIDE_PAUSE" val="0"/>
  <p:tag name="ARTICULATE_NAV_LEVEL" val="3"/>
  <p:tag name="ARTICULATE_PLAYLIST_ID" val="-1"/>
  <p:tag name="ARTICULATE_LOCK_SLIDE" val="0"/>
  <p:tag name="ARTICULATE_SLIDE_NAV" val="23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XPklqfnU.files\slide0001_image001.pn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a65e0aee-3c63-4edd-a3c7-9b5d0ef92759"/>
  <p:tag name="ARTICULATE_TITLE_TAG" val="&lt;font size=&quot;+5&quot;&gt;全院抗生素指引手冊&lt;/font&gt;"/>
  <p:tag name="ARTICULATE_SLIDE_PAUSE" val="0"/>
  <p:tag name="ARTICULATE_NAV_LEVEL" val="3"/>
  <p:tag name="ARTICULATE_PLAYLIST_ID" val="-1"/>
  <p:tag name="ARTICULATE_LOCK_SLIDE" val="0"/>
  <p:tag name="ARTICULATE_SLIDE_NAV" val="2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0b280af3-8bdf-4b0c-9083-14b810e8f698"/>
  <p:tag name="ARTICULATE_TITLE_TAG" val="&lt;font size=&quot;+5&quot;&gt;Vancomycin Nomogram劑量建議及監測血中濃度指引&lt;/font&gt;"/>
  <p:tag name="ARTICULATE_SLIDE_PAUSE" val="0"/>
  <p:tag name="ARTICULATE_NAV_LEVEL" val="3"/>
  <p:tag name="ARTICULATE_PLAYLIST_ID" val="-1"/>
  <p:tag name="ARTICULATE_LOCK_SLIDE" val="0"/>
  <p:tag name="ARTICULATE_SLIDE_NAV" val="2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cc1fb1ac-860b-45a0-9c04-3f009337f142"/>
  <p:tag name="ARTICULATE_TITLE_TAG" val="&lt;font size=&quot;+5&quot;&gt;跨團隊抗生素管理機制&lt;/font&gt;"/>
  <p:tag name="ARTICULATE_SLIDE_PAUSE" val="0"/>
  <p:tag name="ARTICULATE_NAV_LEVEL" val="3"/>
  <p:tag name="ARTICULATE_PLAYLIST_ID" val="-1"/>
  <p:tag name="ARTICULATE_LOCK_SLIDE" val="0"/>
  <p:tag name="ARTICULATE_SLIDE_NAV" val="26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a0HqAbh3.files\slide0001_image001.pn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v3VaC9Wi.files\slide0001_image001.jp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2f62feb9-2344-443d-8b26-9c1fccc77dcf"/>
  <p:tag name="ARTICULATE_TITLE_TAG" val="&lt;font size=&quot;+5&quot;&gt;推行Antibiotics Care Bundle&lt;/font&gt;"/>
  <p:tag name="ARTICULATE_SLIDE_PAUSE" val="0"/>
  <p:tag name="ARTICULATE_NAV_LEVEL" val="3"/>
  <p:tag name="ARTICULATE_PLAYLIST_ID" val="-1"/>
  <p:tag name="ARTICULATE_LOCK_SLIDE" val="0"/>
  <p:tag name="ARTICULATE_SLIDE_NAV" val="2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3e97365-6764-405a-b026-a4084374f590"/>
  <p:tag name="ARTICULATE_TITLE_TAG" val="&lt;font size=&quot;+5&quot;&gt;CDAD跨單位追蹤改善專案&lt;/font&gt;"/>
  <p:tag name="ARTICULATE_SLIDE_PAUSE" val="0"/>
  <p:tag name="ARTICULATE_NAV_LEVEL" val="3"/>
  <p:tag name="ARTICULATE_PLAYLIST_ID" val="-1"/>
  <p:tag name="ARTICULATE_LOCK_SLIDE" val="0"/>
  <p:tag name="ARTICULATE_SLIDE_NAV" val="2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fa4e83a1-e317-48e9-9b2b-a4e8c6f5c698"/>
  <p:tag name="ARTICULATE_TITLE_TAG" val="&lt;font size=&quot;+5&quot;&gt;懷疑CDAD送檢件數&lt;/font&gt;"/>
  <p:tag name="ARTICULATE_SLIDE_PAUSE" val="0"/>
  <p:tag name="ARTICULATE_NAV_LEVEL" val="3"/>
  <p:tag name="ARTICULATE_PLAYLIST_ID" val="-1"/>
  <p:tag name="ARTICULATE_LOCK_SLIDE" val="0"/>
  <p:tag name="ARTICULATE_SLIDE_NAV" val="2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6cb1429b-02aa-434a-b538-8684c5906351"/>
  <p:tag name="ARTICULATE_TITLE_TAG" val="&lt;font size=&quot;+5&quot;&gt;臨床路徑表修訂手術預防性抗生素&lt;/font&gt;"/>
  <p:tag name="ARTICULATE_SLIDE_PAUSE" val="0"/>
  <p:tag name="ARTICULATE_NAV_LEVEL" val="3"/>
  <p:tag name="ARTICULATE_PLAYLIST_ID" val="-1"/>
  <p:tag name="ARTICULATE_LOCK_SLIDE" val="0"/>
  <p:tag name="ARTICULATE_SLIDE_NAV" val="3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6e91f378-8e63-4d2e-9aec-316459407548"/>
  <p:tag name="ARTICULATE_TITLE_TAG" val="&lt;font size=&quot;+5&quot;&gt;手術預防性抗生素之改善&lt;/font&gt;"/>
  <p:tag name="ARTICULATE_SLIDE_PAUSE" val="0"/>
  <p:tag name="ARTICULATE_NAV_LEVEL" val="3"/>
  <p:tag name="ARTICULATE_PLAYLIST_ID" val="-1"/>
  <p:tag name="ARTICULATE_LOCK_SLIDE" val="0"/>
  <p:tag name="ARTICULATE_SLIDE_NAV" val="3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95e9da90-1246-4b7d-89bb-4942c9d9e128"/>
  <p:tag name="ARTICULATE_TITLE_TAG" val="&lt;font size=&quot;+5&quot;&gt;4.2 跨領域團隊合作－感染管制室&lt;/font&gt;"/>
  <p:tag name="ARTICULATE_SLIDE_PAUSE" val="0"/>
  <p:tag name="ARTICULATE_NAV_LEVEL" val="2"/>
  <p:tag name="ARTICULATE_PLAYLIST_ID" val="-1"/>
  <p:tag name="ARTICULATE_LOCK_SLIDE" val="0"/>
  <p:tag name="ARTICULATE_SLIDE_NAV" val="3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12d68870-d870-41cb-95e4-e9355de29c77"/>
  <p:tag name="ARTICULATE_TITLE_TAG" val="&lt;font size=&quot;+5&quot;&gt;Linking Nurse跨單位稽核落實手部衛生&lt;/font&gt;"/>
  <p:tag name="ARTICULATE_SLIDE_PAUSE" val="0"/>
  <p:tag name="ARTICULATE_NAV_LEVEL" val="3"/>
  <p:tag name="ARTICULATE_PLAYLIST_ID" val="-1"/>
  <p:tag name="ARTICULATE_LOCK_SLIDE" val="0"/>
  <p:tag name="ARTICULATE_SLIDE_NAV" val="3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5tIy0kAJ.files\slide0001_image001.jp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SDZ4Y5es.files\slide0001_image001.pn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24d0ff73-11bd-4b2b-9c0b-0f1896d334dd"/>
  <p:tag name="ARTICULATE_TITLE_TAG" val="&lt;font size=&quot;+5&quot;&gt;成人內科加護病房主動篩檢機制落實接觸隔離措施&lt;/font&gt;"/>
  <p:tag name="ARTICULATE_SLIDE_PAUSE" val="0"/>
  <p:tag name="ARTICULATE_NAV_LEVEL" val="3"/>
  <p:tag name="ARTICULATE_PLAYLIST_ID" val="-1"/>
  <p:tag name="ARTICULATE_LOCK_SLIDE" val="0"/>
  <p:tag name="ARTICULATE_SLIDE_NAV" val="3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1315d1b5-8542-493e-900a-6ec624ace3b6"/>
  <p:tag name="ARTICULATE_TITLE_TAG" val="&lt;font size=&quot;+5&quot;&gt;醫院環境清潔消毒標準化分色分區管理&lt;/font&gt;"/>
  <p:tag name="ARTICULATE_NAV_LEVEL" val="3"/>
  <p:tag name="ARTICULATE_PLAYLIST_ID" val="-1"/>
  <p:tag name="ARTICULATE_LOCK_SLIDE" val="0"/>
  <p:tag name="ARTICULATE_SLIDE_PAUSE" val="0"/>
  <p:tag name="ARTICULATE_SLIDE_NAV" val="35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ANDFgElc.files\slide0001_image001.jp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c2165d74-4c0f-492b-b87d-35958daa91f7"/>
  <p:tag name="ARTICULATE_TITLE_TAG" val="&lt;font size=&quot;+5&quot;&gt;落實組合式照護(care bundles)的概念，降低醫療照護相關感染&lt;/font&gt;"/>
  <p:tag name="ARTICULATE_SLIDE_PAUSE" val="0"/>
  <p:tag name="ARTICULATE_NAV_LEVEL" val="3"/>
  <p:tag name="ARTICULATE_PLAYLIST_ID" val="-1"/>
  <p:tag name="ARTICULATE_LOCK_SLIDE" val="0"/>
  <p:tag name="ARTICULATE_SLIDE_NAV" val="3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22156153-3f59-49b5-9913-0ade69534ad8"/>
  <p:tag name="ARTICULATE_TITLE_TAG" val="&lt;font size=&quot;+5&quot;&gt;4.3 跨領域團隊合作－實診科&lt;/font&gt;"/>
  <p:tag name="ARTICULATE_SLIDE_PAUSE" val="0"/>
  <p:tag name="ARTICULATE_NAV_LEVEL" val="2"/>
  <p:tag name="ARTICULATE_PLAYLIST_ID" val="-1"/>
  <p:tag name="ARTICULATE_LOCK_SLIDE" val="0"/>
  <p:tag name="ARTICULATE_SLIDE_NAV" val="37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ffaef807-a197-460e-8b67-74997d17ff86"/>
  <p:tag name="ARTICULATE_TITLE_TAG" val="&lt;font size=&quot;+5&quot;&gt;品質保證系統&lt;/font&gt;"/>
  <p:tag name="ARTICULATE_SLIDE_PAUSE" val="0"/>
  <p:tag name="ARTICULATE_NAV_LEVEL" val="3"/>
  <p:tag name="ARTICULATE_PLAYLIST_ID" val="-1"/>
  <p:tag name="ARTICULATE_LOCK_SLIDE" val="0"/>
  <p:tag name="ARTICULATE_SLIDE_NAV" val="38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71996cd1-22f2-436f-bfbb-8cd583c2f922"/>
  <p:tag name="ARTICULATE_TITLE_TAG" val="&lt;font size=&quot;+5&quot;&gt;臨床檢體傳送監控系統&lt;/font&gt;"/>
  <p:tag name="ARTICULATE_SLIDE_PAUSE" val="0"/>
  <p:tag name="ARTICULATE_NAV_LEVEL" val="3"/>
  <p:tag name="ARTICULATE_PLAYLIST_ID" val="-1"/>
  <p:tag name="ARTICULATE_LOCK_SLIDE" val="0"/>
  <p:tag name="ARTICULATE_SLIDE_NAV" val="3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81ecfe2e-97a8-4b01-8869-6ad33c16c30d"/>
  <p:tag name="AUDIO_ID" val="333"/>
  <p:tag name="ELAPSEDTIME" val="36.195"/>
  <p:tag name="ARTICULATE_TITLE_TAG" val="&lt;font size=&quot;+5&quot;&gt;監控成效&lt;/font&gt;"/>
  <p:tag name="TIMELINE" val="28.61"/>
  <p:tag name="ARTICULATE_SLIDE_PAUSE" val="0"/>
  <p:tag name="ARTICULATE_NAV_LEVEL" val="3"/>
  <p:tag name="ARTICULATE_PLAYLIST_ID" val="-1"/>
  <p:tag name="ARTICULATE_LOCK_SLIDE" val="0"/>
  <p:tag name="ARTICULATE_SLIDE_NAV" val="4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dXO4RffZ.files\slide0001_image001.pn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1797e7f2-1ea1-4b6f-86dc-10e6233f62bc"/>
  <p:tag name="ARTICULATE_TITLE_TAG" val="&lt;font size=&quot;+5&quot;&gt;Blood culture流程監控&lt;/font&gt;"/>
  <p:tag name="ARTICULATE_NAV_LEVEL" val="3"/>
  <p:tag name="ARTICULATE_PLAYLIST_ID" val="-1"/>
  <p:tag name="ARTICULATE_LOCK_SLIDE" val="0"/>
  <p:tag name="ARTICULATE_SLIDE_PAUSE" val="0"/>
  <p:tag name="ARTICULATE_SLIDE_NAV" val="4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tkb-user\AppData\Local\Temp\articulate\presenter\imgtemp\HnQyDJEp.files\slide0001_image001.pn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ad574450-6108-40d9-b40d-5d8ff5a3b446"/>
  <p:tag name="ARTICULATE_TITLE_TAG" val="&lt;font size=&quot;+5&quot;&gt;5. 管理成效：指標追蹤結果&lt;/font&gt;"/>
  <p:tag name="ARTICULATE_SLIDE_PAUSE" val="0"/>
  <p:tag name="ARTICULATE_NAV_LEVEL" val="1"/>
  <p:tag name="ARTICULATE_PLAYLIST_ID" val="-1"/>
  <p:tag name="ARTICULATE_LOCK_SLIDE" val="0"/>
  <p:tag name="ARTICULATE_SLIDE_NAV" val="4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6d21eed8-2a56-47a8-a9eb-de9e70854f0d"/>
  <p:tag name="ARTICULATE_TITLE_TAG" val="&lt;font size=&quot;+5&quot;&gt;維持抗生素使用品質與合理量&lt;/font&gt;"/>
  <p:tag name="ARTICULATE_NAV_LEVEL" val="2"/>
  <p:tag name="ARTICULATE_PLAYLIST_ID" val="-1"/>
  <p:tag name="ARTICULATE_LOCK_SLIDE" val="0"/>
  <p:tag name="ARTICULATE_SLIDE_PAUSE" val="0"/>
  <p:tag name="ARTICULATE_SLIDE_NAV" val="4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96fd8134-c8d7-4a0e-a22b-16543638b721"/>
  <p:tag name="ARTICULATE_TITLE_TAG" val="&lt;font size=&quot;+5&quot;&gt;各示範中心住院抗生素總耗用量(DID)&lt;/font&gt;"/>
  <p:tag name="ARTICULATE_NAV_LEVEL" val="2"/>
  <p:tag name="ARTICULATE_PLAYLIST_ID" val="-1"/>
  <p:tag name="ARTICULATE_LOCK_SLIDE" val="0"/>
  <p:tag name="ARTICULATE_SLIDE_PAUSE" val="0"/>
  <p:tag name="ARTICULATE_SLIDE_NAV" val="44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10b57fa1-946f-4140-8713-79838e06f8f3"/>
  <p:tag name="ARTICULATE_TITLE_TAG" val="&lt;font size=&quot;+5&quot;&gt;確保醫療資源合理使用&lt;/font&gt;"/>
  <p:tag name="ARTICULATE_NAV_LEVEL" val="2"/>
  <p:tag name="ARTICULATE_PLAYLIST_ID" val="-1"/>
  <p:tag name="ARTICULATE_LOCK_SLIDE" val="0"/>
  <p:tag name="ARTICULATE_SLIDE_PAUSE" val="0"/>
  <p:tag name="ARTICULATE_SLIDE_NAV" val="4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b5d4973b-bb40-41cb-b6cd-ef6a38904be1"/>
  <p:tag name="ARTICULATE_TITLE_TAG" val="&lt;font size=&quot;+5&quot;&gt;抗生素藥費占率&lt;/font&gt;"/>
  <p:tag name="ARTICULATE_SLIDE_PAUSE" val="0"/>
  <p:tag name="ARTICULATE_NAV_LEVEL" val="2"/>
  <p:tag name="ARTICULATE_PLAYLIST_ID" val="-1"/>
  <p:tag name="ARTICULATE_LOCK_SLIDE" val="0"/>
  <p:tag name="ARTICULATE_SLIDE_NAV" val="4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399672b8-1dd6-4d4b-98f3-020f2ea93a96"/>
  <p:tag name="ARTICULATE_TITLE_TAG" val="&lt;font size=&quot;+5&quot;&gt;多重抗藥性比率下降&lt;/font&gt;"/>
  <p:tag name="ARTICULATE_SLIDE_PAUSE" val="0"/>
  <p:tag name="ARTICULATE_NAV_LEVEL" val="2"/>
  <p:tag name="ARTICULATE_PLAYLIST_ID" val="-1"/>
  <p:tag name="ARTICULATE_LOCK_SLIDE" val="0"/>
  <p:tag name="ARTICULATE_SLIDE_NAV" val="4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81314733-0f05-4608-a8dc-1b95641477b5"/>
  <p:tag name="ARTICULATE_TITLE_TAG" val="&lt;font size=&quot;+5&quot;&gt;結論&lt;/font&gt;"/>
  <p:tag name="ARTICULATE_NAV_LEVEL" val="2"/>
  <p:tag name="ARTICULATE_PLAYLIST_ID" val="-1"/>
  <p:tag name="ARTICULATE_LOCK_SLIDE" val="0"/>
  <p:tag name="ARTICULATE_SLIDE_PAUSE" val="0"/>
  <p:tag name="ARTICULATE_SLIDE_NAV" val="4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GUID" val="d2eb052f-e277-480a-b0b7-e3304af9e9a6"/>
  <p:tag name="ARTICULATE_TITLE_TAG" val="&lt;font size=&quot;+5&quot;&gt;課程結束&lt;/font&gt;"/>
  <p:tag name="ARTICULATE_SLIDE_PAUSE" val="0"/>
  <p:tag name="ARTICULATE_NAV_LEVEL" val="1"/>
  <p:tag name="ARTICULATE_HIDE_SLIDE" val="1"/>
  <p:tag name="ARTICULATE_PLAYLIST_ID" val="-1"/>
  <p:tag name="ARTICULATE_LOCK_SLIDE" val="0"/>
  <p:tag name="ARTICULATE_SLIDE_NAV" val="49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</p:tagLst>
</file>

<file path=ppt/theme/theme1.xml><?xml version="1.0" encoding="utf-8"?>
<a:theme xmlns:a="http://schemas.openxmlformats.org/drawingml/2006/main" name="7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3730</TotalTime>
  <Words>3315</Words>
  <Application>Microsoft Office PowerPoint</Application>
  <PresentationFormat>如螢幕大小 (4:3)</PresentationFormat>
  <Paragraphs>470</Paragraphs>
  <Slides>49</Slides>
  <Notes>49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49</vt:i4>
      </vt:variant>
    </vt:vector>
  </HeadingPairs>
  <TitlesOfParts>
    <vt:vector size="50" baseType="lpstr">
      <vt:lpstr>7_Office 佈景主題</vt:lpstr>
      <vt:lpstr>雙和抗生素管理計畫示範中心 ~醫院管理與領導者經驗分享~</vt:lpstr>
      <vt:lpstr>講師簡介</vt:lpstr>
      <vt:lpstr>課程大綱</vt:lpstr>
      <vt:lpstr>1. 相關研究計畫歷程</vt:lpstr>
      <vt:lpstr>雙和抗生素管理計畫示範中心</vt:lpstr>
      <vt:lpstr>2. 抗生素管理組織運作</vt:lpstr>
      <vt:lpstr>抗生素管理計畫小組運作</vt:lpstr>
      <vt:lpstr>抗生素管理流程</vt:lpstr>
      <vt:lpstr>雙和抗生素管理計畫</vt:lpstr>
      <vt:lpstr>3. 資訊化管理系統</vt:lpstr>
      <vt:lpstr>住院抗生素(1/3)</vt:lpstr>
      <vt:lpstr>住院抗生素(2/3)</vt:lpstr>
      <vt:lpstr>住院抗生素(3/3)</vt:lpstr>
      <vt:lpstr>門診抗生素：天數限制7天</vt:lpstr>
      <vt:lpstr>過敏史或藥物不良反應阻斷系統</vt:lpstr>
      <vt:lpstr>肝腎功能劑量調整提示系統</vt:lpstr>
      <vt:lpstr>住院針劑給藥系統</vt:lpstr>
      <vt:lpstr>指標監測系統(1/3)</vt:lpstr>
      <vt:lpstr>指標監測系統(2/3)</vt:lpstr>
      <vt:lpstr>指標監測系統(3/3)</vt:lpstr>
      <vt:lpstr>4. 跨團隊管理機制</vt:lpstr>
      <vt:lpstr>4.1 跨領域團隊合作－ 臨床科、藥劑部</vt:lpstr>
      <vt:lpstr>臨床科共同參與抗生素指引制訂 </vt:lpstr>
      <vt:lpstr>全院抗生素指引手冊</vt:lpstr>
      <vt:lpstr>Vancomycin Nomogram 劑量建議及監測血中濃度指引</vt:lpstr>
      <vt:lpstr>跨團隊抗生素管理機制</vt:lpstr>
      <vt:lpstr>推行Antibiotics Care Bundle</vt:lpstr>
      <vt:lpstr>CDAD跨單位追蹤改善專案</vt:lpstr>
      <vt:lpstr>懷疑CDAD送檢件數</vt:lpstr>
      <vt:lpstr>臨床路徑表修訂手術預防性抗生素</vt:lpstr>
      <vt:lpstr>手術預防性抗生素之改善</vt:lpstr>
      <vt:lpstr>4.2 跨領域團隊合作－ 感染管制室</vt:lpstr>
      <vt:lpstr>Linking Nurse跨單位稽核落實手部衛生</vt:lpstr>
      <vt:lpstr>　成人內科加護病房主動篩檢機制落實接觸隔離措施</vt:lpstr>
      <vt:lpstr> 醫院環境清潔消毒標準化分色分區管理</vt:lpstr>
      <vt:lpstr> 落實組合式照護(care bundles)的概念，降低醫療照護相關感染</vt:lpstr>
      <vt:lpstr>4.3 跨領域團隊合作－ 實診科</vt:lpstr>
      <vt:lpstr>品質保證系統</vt:lpstr>
      <vt:lpstr>臨床檢體傳送監控系統</vt:lpstr>
      <vt:lpstr>監控成效</vt:lpstr>
      <vt:lpstr>Blood culture流程監控</vt:lpstr>
      <vt:lpstr>5. 管理成效： 指標追蹤結果</vt:lpstr>
      <vt:lpstr>維持抗生素使用品質與合理量</vt:lpstr>
      <vt:lpstr>PowerPoint 簡報</vt:lpstr>
      <vt:lpstr>確保醫療資源合理使用</vt:lpstr>
      <vt:lpstr>抗生素藥費占率</vt:lpstr>
      <vt:lpstr>多重抗藥性比率下降</vt:lpstr>
      <vt:lpstr>結論</vt:lpstr>
      <vt:lpstr>課程結束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林雅珺</dc:creator>
  <cp:lastModifiedBy>tkb-koyro</cp:lastModifiedBy>
  <cp:revision>331</cp:revision>
  <cp:lastPrinted>2014-09-17T05:38:04Z</cp:lastPrinted>
  <dcterms:created xsi:type="dcterms:W3CDTF">2013-09-09T05:44:19Z</dcterms:created>
  <dcterms:modified xsi:type="dcterms:W3CDTF">2014-11-06T10:04:41Z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PO2014002_示範分享_美化_V0-1-0</vt:lpwstr>
  </property>
  <property fmtid="{D5CDD505-2E9C-101B-9397-08002B2CF9AE}" pid="3" name="ArticulateUseProject">
    <vt:lpwstr>1</vt:lpwstr>
  </property>
  <property fmtid="{D5CDD505-2E9C-101B-9397-08002B2CF9AE}" pid="4" name="ArticulateGUID">
    <vt:lpwstr>F3871336-9E7D-42CD-3F3F-3F593F173F3F</vt:lpwstr>
  </property>
  <property fmtid="{D5CDD505-2E9C-101B-9397-08002B2CF9AE}" pid="5" name="ArticulateProjectFull">
    <vt:lpwstr>E:\po2014002\21醫院管理與領導者經驗分享\03簡報美化\PO2014002_示範分享_美化_V0-2-0.ppta</vt:lpwstr>
  </property>
</Properties>
</file>