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charts/chart1.xml" ContentType="application/vnd.openxmlformats-officedocument.drawingml.chart+xml"/>
  <Override PartName="/ppt/tags/tag6.xml" ContentType="application/vnd.openxmlformats-officedocument.presentationml.tags+xml"/>
  <Override PartName="/ppt/tags/tag7.xml" ContentType="application/vnd.openxmlformats-officedocument.presentationml.tags+xml"/>
  <Override PartName="/ppt/notesSlides/notesSlide5.xml" ContentType="application/vnd.openxmlformats-officedocument.presentationml.notesSlide+xml"/>
  <Override PartName="/ppt/charts/chart2.xml" ContentType="application/vnd.openxmlformats-officedocument.drawingml.chart+xml"/>
  <Override PartName="/ppt/tags/tag8.xml" ContentType="application/vnd.openxmlformats-officedocument.presentationml.tags+xml"/>
  <Override PartName="/ppt/tags/tag9.xml" ContentType="application/vnd.openxmlformats-officedocument.presentationml.tags+xml"/>
  <Override PartName="/ppt/notesSlides/notesSlide6.xml" ContentType="application/vnd.openxmlformats-officedocument.presentationml.notesSlide+xml"/>
  <Override PartName="/ppt/charts/chart3.xml" ContentType="application/vnd.openxmlformats-officedocument.drawingml.chart+xml"/>
  <Override PartName="/ppt/tags/tag10.xml" ContentType="application/vnd.openxmlformats-officedocument.presentationml.tags+xml"/>
  <Override PartName="/ppt/notesSlides/notesSlide7.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8.xml" ContentType="application/vnd.openxmlformats-officedocument.presentationml.notesSlide+xml"/>
  <Override PartName="/ppt/tags/tag14.xml" ContentType="application/vnd.openxmlformats-officedocument.presentationml.tags+xml"/>
  <Override PartName="/ppt/notesSlides/notesSlide9.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10.xml" ContentType="application/vnd.openxmlformats-officedocument.presentationml.notesSlide+xml"/>
  <Override PartName="/ppt/tags/tag19.xml" ContentType="application/vnd.openxmlformats-officedocument.presentationml.tags+xml"/>
  <Override PartName="/ppt/notesSlides/notesSlide11.xml" ContentType="application/vnd.openxmlformats-officedocument.presentationml.notesSlide+xml"/>
  <Override PartName="/ppt/tags/tag20.xml" ContentType="application/vnd.openxmlformats-officedocument.presentationml.tags+xml"/>
  <Override PartName="/ppt/notesSlides/notesSlide12.xml" ContentType="application/vnd.openxmlformats-officedocument.presentationml.notesSlide+xml"/>
  <Override PartName="/ppt/tags/tag21.xml" ContentType="application/vnd.openxmlformats-officedocument.presentationml.tags+xml"/>
  <Override PartName="/ppt/notesSlides/notesSlide13.xml" ContentType="application/vnd.openxmlformats-officedocument.presentationml.notesSlide+xml"/>
  <Override PartName="/ppt/tags/tag22.xml" ContentType="application/vnd.openxmlformats-officedocument.presentationml.tags+xml"/>
  <Override PartName="/ppt/notesSlides/notesSlide14.xml" ContentType="application/vnd.openxmlformats-officedocument.presentationml.notesSlide+xml"/>
  <Override PartName="/ppt/tags/tag23.xml" ContentType="application/vnd.openxmlformats-officedocument.presentationml.tags+xml"/>
  <Override PartName="/ppt/notesSlides/notesSlide15.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6.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17.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notesSlides/notesSlide18.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notesSlides/notesSlide19.xml" ContentType="application/vnd.openxmlformats-officedocument.presentationml.notesSlide+xml"/>
  <Override PartName="/ppt/tags/tag34.xml" ContentType="application/vnd.openxmlformats-officedocument.presentationml.tags+xml"/>
  <Override PartName="/ppt/tags/tag35.xml" ContentType="application/vnd.openxmlformats-officedocument.presentationml.tags+xml"/>
  <Override PartName="/ppt/notesSlides/notesSlide20.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notesSlides/notesSlide21.xml" ContentType="application/vnd.openxmlformats-officedocument.presentationml.notesSlide+xml"/>
  <Override PartName="/ppt/charts/chart4.xml" ContentType="application/vnd.openxmlformats-officedocument.drawingml.chart+xml"/>
  <Override PartName="/ppt/tags/tag38.xml" ContentType="application/vnd.openxmlformats-officedocument.presentationml.tags+xml"/>
  <Override PartName="/ppt/tags/tag39.xml" ContentType="application/vnd.openxmlformats-officedocument.presentationml.tags+xml"/>
  <Override PartName="/ppt/notesSlides/notesSlide22.xml" ContentType="application/vnd.openxmlformats-officedocument.presentationml.notesSlide+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notesSlides/notesSlide23.xml" ContentType="application/vnd.openxmlformats-officedocument.presentationml.notesSlide+xml"/>
  <Override PartName="/ppt/tags/tag44.xml" ContentType="application/vnd.openxmlformats-officedocument.presentationml.tags+xml"/>
  <Override PartName="/ppt/tags/tag45.xml" ContentType="application/vnd.openxmlformats-officedocument.presentationml.tags+xml"/>
  <Override PartName="/ppt/notesSlides/notesSlide24.xml" ContentType="application/vnd.openxmlformats-officedocument.presentationml.notesSlide+xml"/>
  <Override PartName="/ppt/tags/tag46.xml" ContentType="application/vnd.openxmlformats-officedocument.presentationml.tags+xml"/>
  <Override PartName="/ppt/tags/tag47.xml" ContentType="application/vnd.openxmlformats-officedocument.presentationml.tags+xml"/>
  <Override PartName="/ppt/notesSlides/notesSlide25.xml" ContentType="application/vnd.openxmlformats-officedocument.presentationml.notesSlide+xml"/>
  <Override PartName="/ppt/tags/tag48.xml" ContentType="application/vnd.openxmlformats-officedocument.presentationml.tags+xml"/>
  <Override PartName="/ppt/notesSlides/notesSlide26.xml" ContentType="application/vnd.openxmlformats-officedocument.presentationml.notesSlide+xml"/>
  <Override PartName="/ppt/tags/tag49.xml" ContentType="application/vnd.openxmlformats-officedocument.presentationml.tags+xml"/>
  <Override PartName="/ppt/tags/tag50.xml" ContentType="application/vnd.openxmlformats-officedocument.presentationml.tags+xml"/>
  <Override PartName="/ppt/notesSlides/notesSlide27.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notesSlides/notesSlide28.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notesSlides/notesSlide29.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notesSlides/notesSlide30.xml" ContentType="application/vnd.openxmlformats-officedocument.presentationml.notesSlide+xml"/>
  <Override PartName="/ppt/tags/tag57.xml" ContentType="application/vnd.openxmlformats-officedocument.presentationml.tags+xml"/>
  <Override PartName="/ppt/tags/tag58.xml" ContentType="application/vnd.openxmlformats-officedocument.presentationml.tags+xml"/>
  <Override PartName="/ppt/notesSlides/notesSlide31.xml" ContentType="application/vnd.openxmlformats-officedocument.presentationml.notesSlide+xml"/>
  <Override PartName="/ppt/tags/tag59.xml" ContentType="application/vnd.openxmlformats-officedocument.presentationml.tags+xml"/>
  <Override PartName="/ppt/tags/tag60.xml" ContentType="application/vnd.openxmlformats-officedocument.presentationml.tags+xml"/>
  <Override PartName="/ppt/notesSlides/notesSlide32.xml" ContentType="application/vnd.openxmlformats-officedocument.presentationml.notesSlide+xml"/>
  <Override PartName="/ppt/tags/tag61.xml" ContentType="application/vnd.openxmlformats-officedocument.presentationml.tags+xml"/>
  <Override PartName="/ppt/notesSlides/notesSlide33.xml" ContentType="application/vnd.openxmlformats-officedocument.presentationml.notesSlide+xml"/>
  <Override PartName="/ppt/tags/tag62.xml" ContentType="application/vnd.openxmlformats-officedocument.presentationml.tags+xml"/>
  <Override PartName="/ppt/tags/tag63.xml" ContentType="application/vnd.openxmlformats-officedocument.presentationml.tags+xml"/>
  <Override PartName="/ppt/notesSlides/notesSlide34.xml" ContentType="application/vnd.openxmlformats-officedocument.presentationml.notesSlide+xml"/>
  <Override PartName="/ppt/charts/chart5.xml" ContentType="application/vnd.openxmlformats-officedocument.drawingml.chart+xml"/>
  <Override PartName="/ppt/tags/tag64.xml" ContentType="application/vnd.openxmlformats-officedocument.presentationml.tags+xml"/>
  <Override PartName="/ppt/tags/tag65.xml" ContentType="application/vnd.openxmlformats-officedocument.presentationml.tags+xml"/>
  <Override PartName="/ppt/notesSlides/notesSlide35.xml" ContentType="application/vnd.openxmlformats-officedocument.presentationml.notesSlide+xml"/>
  <Override PartName="/ppt/charts/chart6.xml" ContentType="application/vnd.openxmlformats-officedocument.drawingml.chart+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notesSlides/notesSlide36.xml" ContentType="application/vnd.openxmlformats-officedocument.presentationml.notesSlide+xml"/>
  <Override PartName="/ppt/tags/tag69.xml" ContentType="application/vnd.openxmlformats-officedocument.presentationml.tags+xml"/>
  <Override PartName="/ppt/tags/tag70.xml" ContentType="application/vnd.openxmlformats-officedocument.presentationml.tags+xml"/>
  <Override PartName="/ppt/notesSlides/notesSlide37.xml" ContentType="application/vnd.openxmlformats-officedocument.presentationml.notesSlide+xml"/>
  <Override PartName="/ppt/tags/tag71.xml" ContentType="application/vnd.openxmlformats-officedocument.presentationml.tags+xml"/>
  <Override PartName="/ppt/tags/tag72.xml" ContentType="application/vnd.openxmlformats-officedocument.presentationml.tags+xml"/>
  <Override PartName="/ppt/notesSlides/notesSlide38.xml" ContentType="application/vnd.openxmlformats-officedocument.presentationml.notesSlide+xml"/>
  <Override PartName="/ppt/tags/tag73.xml" ContentType="application/vnd.openxmlformats-officedocument.presentationml.tags+xml"/>
  <Override PartName="/ppt/tags/tag74.xml" ContentType="application/vnd.openxmlformats-officedocument.presentationml.tags+xml"/>
  <Override PartName="/ppt/notesSlides/notesSlide39.xml" ContentType="application/vnd.openxmlformats-officedocument.presentationml.notesSlide+xml"/>
  <Override PartName="/ppt/tags/tag75.xml" ContentType="application/vnd.openxmlformats-officedocument.presentationml.tags+xml"/>
  <Override PartName="/ppt/tags/tag76.xml" ContentType="application/vnd.openxmlformats-officedocument.presentationml.tags+xml"/>
  <Override PartName="/ppt/notesSlides/notesSlide40.xml" ContentType="application/vnd.openxmlformats-officedocument.presentationml.notesSlide+xml"/>
  <Override PartName="/ppt/tags/tag77.xml" ContentType="application/vnd.openxmlformats-officedocument.presentationml.tags+xml"/>
  <Override PartName="/ppt/notesSlides/notesSlide41.xml" ContentType="application/vnd.openxmlformats-officedocument.presentationml.notesSlide+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notesSlides/notesSlide42.xml" ContentType="application/vnd.openxmlformats-officedocument.presentationml.notesSlide+xml"/>
  <Override PartName="/ppt/tags/tag81.xml" ContentType="application/vnd.openxmlformats-officedocument.presentationml.tags+xml"/>
  <Override PartName="/ppt/tags/tag82.xml" ContentType="application/vnd.openxmlformats-officedocument.presentationml.tags+xml"/>
  <Override PartName="/ppt/notesSlides/notesSlide43.xml" ContentType="application/vnd.openxmlformats-officedocument.presentationml.notesSlide+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notesSlides/notesSlide44.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notesSlides/notesSlide45.xml" ContentType="application/vnd.openxmlformats-officedocument.presentationml.notesSlide+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notesSlides/notesSlide46.xml" ContentType="application/vnd.openxmlformats-officedocument.presentationml.notesSlide+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notesSlides/notesSlide47.xml" ContentType="application/vnd.openxmlformats-officedocument.presentationml.notesSlide+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notesSlides/notesSlide48.xml" ContentType="application/vnd.openxmlformats-officedocument.presentationml.notesSlide+xml"/>
  <Override PartName="/ppt/tags/tag98.xml" ContentType="application/vnd.openxmlformats-officedocument.presentationml.tags+xml"/>
  <Override PartName="/ppt/tags/tag99.xml" ContentType="application/vnd.openxmlformats-officedocument.presentationml.tags+xml"/>
  <Override PartName="/ppt/notesSlides/notesSlide49.xml" ContentType="application/vnd.openxmlformats-officedocument.presentationml.notesSlide+xml"/>
  <Override PartName="/ppt/tags/tag100.xml" ContentType="application/vnd.openxmlformats-officedocument.presentationml.tags+xml"/>
  <Override PartName="/ppt/tags/tag101.xml" ContentType="application/vnd.openxmlformats-officedocument.presentationml.tags+xml"/>
  <Override PartName="/ppt/notesSlides/notesSlide50.xml" ContentType="application/vnd.openxmlformats-officedocument.presentationml.notesSlide+xml"/>
  <Override PartName="/ppt/tags/tag102.xml" ContentType="application/vnd.openxmlformats-officedocument.presentationml.tags+xml"/>
  <Override PartName="/ppt/tags/tag103.xml" ContentType="application/vnd.openxmlformats-officedocument.presentationml.tags+xml"/>
  <Override PartName="/ppt/notesSlides/notesSlide51.xml" ContentType="application/vnd.openxmlformats-officedocument.presentationml.notesSlide+xml"/>
  <Override PartName="/ppt/tags/tag104.xml" ContentType="application/vnd.openxmlformats-officedocument.presentationml.tags+xml"/>
  <Override PartName="/ppt/notesSlides/notesSlide52.xml" ContentType="application/vnd.openxmlformats-officedocument.presentationml.notesSlide+xml"/>
  <Override PartName="/ppt/tags/tag105.xml" ContentType="application/vnd.openxmlformats-officedocument.presentationml.tags+xml"/>
  <Override PartName="/ppt/notesSlides/notesSlide53.xml" ContentType="application/vnd.openxmlformats-officedocument.presentationml.notesSlide+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notesSlides/notesSlide54.xml" ContentType="application/vnd.openxmlformats-officedocument.presentationml.notesSlide+xml"/>
  <Override PartName="/ppt/tags/tag109.xml" ContentType="application/vnd.openxmlformats-officedocument.presentationml.tags+xml"/>
  <Override PartName="/ppt/notesSlides/notesSlide55.xml" ContentType="application/vnd.openxmlformats-officedocument.presentationml.notesSlide+xml"/>
  <Override PartName="/ppt/tags/tag110.xml" ContentType="application/vnd.openxmlformats-officedocument.presentationml.tags+xml"/>
  <Override PartName="/ppt/notesSlides/notesSlide56.xml" ContentType="application/vnd.openxmlformats-officedocument.presentationml.notesSlide+xml"/>
  <Override PartName="/ppt/tags/tag111.xml" ContentType="application/vnd.openxmlformats-officedocument.presentationml.tags+xml"/>
  <Override PartName="/ppt/tags/tag112.xml" ContentType="application/vnd.openxmlformats-officedocument.presentationml.tags+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style1.xml" ContentType="application/vnd.ms-office.chartstyle+xml"/>
  <Override PartName="/ppt/charts/colors1.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59"/>
  </p:notesMasterIdLst>
  <p:handoutMasterIdLst>
    <p:handoutMasterId r:id="rId60"/>
  </p:handoutMasterIdLst>
  <p:sldIdLst>
    <p:sldId id="292" r:id="rId2"/>
    <p:sldId id="396" r:id="rId3"/>
    <p:sldId id="398" r:id="rId4"/>
    <p:sldId id="447" r:id="rId5"/>
    <p:sldId id="401" r:id="rId6"/>
    <p:sldId id="416" r:id="rId7"/>
    <p:sldId id="402" r:id="rId8"/>
    <p:sldId id="403" r:id="rId9"/>
    <p:sldId id="404" r:id="rId10"/>
    <p:sldId id="418" r:id="rId11"/>
    <p:sldId id="425" r:id="rId12"/>
    <p:sldId id="426" r:id="rId13"/>
    <p:sldId id="427" r:id="rId14"/>
    <p:sldId id="428" r:id="rId15"/>
    <p:sldId id="429" r:id="rId16"/>
    <p:sldId id="430" r:id="rId17"/>
    <p:sldId id="431" r:id="rId18"/>
    <p:sldId id="432" r:id="rId19"/>
    <p:sldId id="448" r:id="rId20"/>
    <p:sldId id="449" r:id="rId21"/>
    <p:sldId id="433" r:id="rId22"/>
    <p:sldId id="357" r:id="rId23"/>
    <p:sldId id="356" r:id="rId24"/>
    <p:sldId id="367" r:id="rId25"/>
    <p:sldId id="395" r:id="rId26"/>
    <p:sldId id="368" r:id="rId27"/>
    <p:sldId id="370" r:id="rId28"/>
    <p:sldId id="372" r:id="rId29"/>
    <p:sldId id="390" r:id="rId30"/>
    <p:sldId id="451" r:id="rId31"/>
    <p:sldId id="452" r:id="rId32"/>
    <p:sldId id="389" r:id="rId33"/>
    <p:sldId id="373" r:id="rId34"/>
    <p:sldId id="435" r:id="rId35"/>
    <p:sldId id="436" r:id="rId36"/>
    <p:sldId id="394" r:id="rId37"/>
    <p:sldId id="384" r:id="rId38"/>
    <p:sldId id="391" r:id="rId39"/>
    <p:sldId id="392" r:id="rId40"/>
    <p:sldId id="393" r:id="rId41"/>
    <p:sldId id="386" r:id="rId42"/>
    <p:sldId id="437" r:id="rId43"/>
    <p:sldId id="438" r:id="rId44"/>
    <p:sldId id="446" r:id="rId45"/>
    <p:sldId id="440" r:id="rId46"/>
    <p:sldId id="441" r:id="rId47"/>
    <p:sldId id="442" r:id="rId48"/>
    <p:sldId id="443" r:id="rId49"/>
    <p:sldId id="444" r:id="rId50"/>
    <p:sldId id="445" r:id="rId51"/>
    <p:sldId id="387" r:id="rId52"/>
    <p:sldId id="339" r:id="rId53"/>
    <p:sldId id="340" r:id="rId54"/>
    <p:sldId id="413" r:id="rId55"/>
    <p:sldId id="417" r:id="rId56"/>
    <p:sldId id="341" r:id="rId57"/>
    <p:sldId id="301" r:id="rId58"/>
  </p:sldIdLst>
  <p:sldSz cx="9144000" cy="6858000" type="screen4x3"/>
  <p:notesSz cx="6797675" cy="9926638"/>
  <p:custDataLst>
    <p:tags r:id="rId61"/>
  </p:custDataLst>
  <p:kinsoku lang="zh-TW" invalStChars="!),.:;?]}，、。．；：？！︰…‥﹐﹑﹒﹔﹕﹖﹗｜–︱—︳?︴﹏）︶﹜︸〕︺】︼》︾〉﹀」﹂』﹄﹚﹜﹞’”〞′·" invalEndChars="([{（︵﹛︷〔︹【︻《︽〈︿「﹁『﹃﹙﹛﹝‘“〝‵"/>
  <p:defaultTextStyle>
    <a:defPPr>
      <a:defRPr lang="zh-TW"/>
    </a:defPPr>
    <a:lvl1pPr algn="l" rtl="0" eaLnBrk="0" fontAlgn="base" hangingPunct="0">
      <a:spcBef>
        <a:spcPct val="0"/>
      </a:spcBef>
      <a:spcAft>
        <a:spcPct val="0"/>
      </a:spcAft>
      <a:defRPr sz="2400" b="1" kern="1200">
        <a:solidFill>
          <a:schemeClr val="tx1"/>
        </a:solidFill>
        <a:latin typeface="Times New Roman" panose="02020603050405020304" pitchFamily="18" charset="0"/>
        <a:ea typeface="新細明體" panose="02020500000000000000" pitchFamily="18" charset="-120"/>
        <a:cs typeface="+mn-cs"/>
      </a:defRPr>
    </a:lvl1pPr>
    <a:lvl2pPr marL="457200" algn="l" rtl="0" eaLnBrk="0" fontAlgn="base" hangingPunct="0">
      <a:spcBef>
        <a:spcPct val="0"/>
      </a:spcBef>
      <a:spcAft>
        <a:spcPct val="0"/>
      </a:spcAft>
      <a:defRPr sz="2400" b="1" kern="1200">
        <a:solidFill>
          <a:schemeClr val="tx1"/>
        </a:solidFill>
        <a:latin typeface="Times New Roman" panose="02020603050405020304" pitchFamily="18" charset="0"/>
        <a:ea typeface="新細明體" panose="02020500000000000000" pitchFamily="18" charset="-120"/>
        <a:cs typeface="+mn-cs"/>
      </a:defRPr>
    </a:lvl2pPr>
    <a:lvl3pPr marL="914400" algn="l" rtl="0" eaLnBrk="0" fontAlgn="base" hangingPunct="0">
      <a:spcBef>
        <a:spcPct val="0"/>
      </a:spcBef>
      <a:spcAft>
        <a:spcPct val="0"/>
      </a:spcAft>
      <a:defRPr sz="2400" b="1" kern="1200">
        <a:solidFill>
          <a:schemeClr val="tx1"/>
        </a:solidFill>
        <a:latin typeface="Times New Roman" panose="02020603050405020304" pitchFamily="18" charset="0"/>
        <a:ea typeface="新細明體" panose="02020500000000000000" pitchFamily="18" charset="-120"/>
        <a:cs typeface="+mn-cs"/>
      </a:defRPr>
    </a:lvl3pPr>
    <a:lvl4pPr marL="1371600" algn="l" rtl="0" eaLnBrk="0" fontAlgn="base" hangingPunct="0">
      <a:spcBef>
        <a:spcPct val="0"/>
      </a:spcBef>
      <a:spcAft>
        <a:spcPct val="0"/>
      </a:spcAft>
      <a:defRPr sz="2400" b="1" kern="1200">
        <a:solidFill>
          <a:schemeClr val="tx1"/>
        </a:solidFill>
        <a:latin typeface="Times New Roman" panose="02020603050405020304" pitchFamily="18" charset="0"/>
        <a:ea typeface="新細明體" panose="02020500000000000000" pitchFamily="18" charset="-120"/>
        <a:cs typeface="+mn-cs"/>
      </a:defRPr>
    </a:lvl4pPr>
    <a:lvl5pPr marL="1828800" algn="l" rtl="0" eaLnBrk="0" fontAlgn="base" hangingPunct="0">
      <a:spcBef>
        <a:spcPct val="0"/>
      </a:spcBef>
      <a:spcAft>
        <a:spcPct val="0"/>
      </a:spcAft>
      <a:defRPr sz="2400" b="1" kern="1200">
        <a:solidFill>
          <a:schemeClr val="tx1"/>
        </a:solidFill>
        <a:latin typeface="Times New Roman" panose="02020603050405020304" pitchFamily="18" charset="0"/>
        <a:ea typeface="新細明體" panose="02020500000000000000" pitchFamily="18" charset="-120"/>
        <a:cs typeface="+mn-cs"/>
      </a:defRPr>
    </a:lvl5pPr>
    <a:lvl6pPr marL="2286000" algn="l" defTabSz="914400" rtl="0" eaLnBrk="1" latinLnBrk="0" hangingPunct="1">
      <a:defRPr sz="2400" b="1" kern="1200">
        <a:solidFill>
          <a:schemeClr val="tx1"/>
        </a:solidFill>
        <a:latin typeface="Times New Roman" panose="02020603050405020304" pitchFamily="18" charset="0"/>
        <a:ea typeface="新細明體" panose="02020500000000000000" pitchFamily="18" charset="-120"/>
        <a:cs typeface="+mn-cs"/>
      </a:defRPr>
    </a:lvl6pPr>
    <a:lvl7pPr marL="2743200" algn="l" defTabSz="914400" rtl="0" eaLnBrk="1" latinLnBrk="0" hangingPunct="1">
      <a:defRPr sz="2400" b="1" kern="1200">
        <a:solidFill>
          <a:schemeClr val="tx1"/>
        </a:solidFill>
        <a:latin typeface="Times New Roman" panose="02020603050405020304" pitchFamily="18" charset="0"/>
        <a:ea typeface="新細明體" panose="02020500000000000000" pitchFamily="18" charset="-120"/>
        <a:cs typeface="+mn-cs"/>
      </a:defRPr>
    </a:lvl7pPr>
    <a:lvl8pPr marL="3200400" algn="l" defTabSz="914400" rtl="0" eaLnBrk="1" latinLnBrk="0" hangingPunct="1">
      <a:defRPr sz="2400" b="1" kern="1200">
        <a:solidFill>
          <a:schemeClr val="tx1"/>
        </a:solidFill>
        <a:latin typeface="Times New Roman" panose="02020603050405020304" pitchFamily="18" charset="0"/>
        <a:ea typeface="新細明體" panose="02020500000000000000" pitchFamily="18" charset="-120"/>
        <a:cs typeface="+mn-cs"/>
      </a:defRPr>
    </a:lvl8pPr>
    <a:lvl9pPr marL="3657600" algn="l" defTabSz="914400" rtl="0" eaLnBrk="1" latinLnBrk="0" hangingPunct="1">
      <a:defRPr sz="2400" b="1" kern="1200">
        <a:solidFill>
          <a:schemeClr val="tx1"/>
        </a:solidFill>
        <a:latin typeface="Times New Roman" panose="02020603050405020304" pitchFamily="18" charset="0"/>
        <a:ea typeface="新細明體" panose="02020500000000000000" pitchFamily="18" charset="-120"/>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00"/>
    <a:srgbClr val="7FFF00"/>
    <a:srgbClr val="C0FEF9"/>
    <a:srgbClr val="316501"/>
    <a:srgbClr val="183400"/>
    <a:srgbClr val="081D58"/>
    <a:srgbClr val="FAFD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122" autoAdjust="0"/>
    <p:restoredTop sz="94622" autoAdjust="0"/>
  </p:normalViewPr>
  <p:slideViewPr>
    <p:cSldViewPr>
      <p:cViewPr>
        <p:scale>
          <a:sx n="90" d="100"/>
          <a:sy n="90" d="100"/>
        </p:scale>
        <p:origin x="-876" y="72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Lst>
  </p:outlineViewPr>
  <p:notesTextViewPr>
    <p:cViewPr>
      <p:scale>
        <a:sx n="100" d="100"/>
        <a:sy n="100" d="100"/>
      </p:scale>
      <p:origin x="0" y="0"/>
    </p:cViewPr>
  </p:notesTextViewPr>
  <p:sorterViewPr>
    <p:cViewPr varScale="1">
      <p:scale>
        <a:sx n="1" d="1"/>
        <a:sy n="1" d="1"/>
      </p:scale>
      <p:origin x="0" y="-5477"/>
    </p:cViewPr>
  </p:sorterViewPr>
  <p:notesViewPr>
    <p:cSldViewPr>
      <p:cViewPr varScale="1">
        <p:scale>
          <a:sx n="48" d="100"/>
          <a:sy n="48" d="100"/>
        </p:scale>
        <p:origin x="-2730" y="-11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_rels/viewProps.xml.rels><?xml version="1.0" encoding="UTF-8" standalone="yes"?>
<Relationships xmlns="http://schemas.openxmlformats.org/package/2006/relationships"><Relationship Id="rId3" Type="http://schemas.openxmlformats.org/officeDocument/2006/relationships/slide" Target="slides/slide24.xml"/><Relationship Id="rId2" Type="http://schemas.openxmlformats.org/officeDocument/2006/relationships/slide" Target="slides/slide21.xml"/><Relationship Id="rId1" Type="http://schemas.openxmlformats.org/officeDocument/2006/relationships/slide" Target="slides/slide10.xml"/><Relationship Id="rId6" Type="http://schemas.openxmlformats.org/officeDocument/2006/relationships/slide" Target="slides/slide57.xml"/><Relationship Id="rId5" Type="http://schemas.openxmlformats.org/officeDocument/2006/relationships/slide" Target="slides/slide54.xml"/><Relationship Id="rId4" Type="http://schemas.openxmlformats.org/officeDocument/2006/relationships/slide" Target="slides/slide26.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432855177019071"/>
          <c:y val="6.4830059110402419E-2"/>
          <c:w val="0.84824423981823205"/>
          <c:h val="0.74904325445321063"/>
        </c:manualLayout>
      </c:layout>
      <c:lineChart>
        <c:grouping val="standard"/>
        <c:varyColors val="0"/>
        <c:ser>
          <c:idx val="0"/>
          <c:order val="0"/>
          <c:tx>
            <c:strRef>
              <c:f>工作表1!$A$2</c:f>
              <c:strCache>
                <c:ptCount val="1"/>
                <c:pt idx="0">
                  <c:v>&lt;100天</c:v>
                </c:pt>
              </c:strCache>
            </c:strRef>
          </c:tx>
          <c:spPr>
            <a:ln w="50800" cap="rnd">
              <a:solidFill>
                <a:srgbClr val="002060"/>
              </a:solidFill>
              <a:prstDash val="solid"/>
              <a:round/>
            </a:ln>
            <a:effectLst/>
          </c:spPr>
          <c:marker>
            <c:symbol val="circle"/>
            <c:size val="10"/>
            <c:spPr>
              <a:solidFill>
                <a:srgbClr val="00B0F0"/>
              </a:solidFill>
              <a:ln w="25400">
                <a:noFill/>
              </a:ln>
              <a:effectLst/>
            </c:spPr>
          </c:marker>
          <c:cat>
            <c:strRef>
              <c:f>工作表1!$B$1:$U$1</c:f>
              <c:strCache>
                <c:ptCount val="20"/>
                <c:pt idx="0">
                  <c:v>93</c:v>
                </c:pt>
                <c:pt idx="1">
                  <c:v>94</c:v>
                </c:pt>
                <c:pt idx="2">
                  <c:v>95</c:v>
                </c:pt>
                <c:pt idx="3">
                  <c:v>96</c:v>
                </c:pt>
                <c:pt idx="4">
                  <c:v>97</c:v>
                </c:pt>
                <c:pt idx="5">
                  <c:v>98</c:v>
                </c:pt>
                <c:pt idx="6">
                  <c:v>99</c:v>
                </c:pt>
                <c:pt idx="7">
                  <c:v>00</c:v>
                </c:pt>
                <c:pt idx="8">
                  <c:v>01</c:v>
                </c:pt>
                <c:pt idx="9">
                  <c:v>02</c:v>
                </c:pt>
                <c:pt idx="10">
                  <c:v>03</c:v>
                </c:pt>
                <c:pt idx="11">
                  <c:v>04</c:v>
                </c:pt>
                <c:pt idx="12">
                  <c:v>05</c:v>
                </c:pt>
                <c:pt idx="13">
                  <c:v>06</c:v>
                </c:pt>
                <c:pt idx="14">
                  <c:v>07</c:v>
                </c:pt>
                <c:pt idx="15">
                  <c:v>08</c:v>
                </c:pt>
                <c:pt idx="16">
                  <c:v>09</c:v>
                </c:pt>
                <c:pt idx="17">
                  <c:v>10</c:v>
                </c:pt>
                <c:pt idx="18">
                  <c:v>11</c:v>
                </c:pt>
                <c:pt idx="19">
                  <c:v>12</c:v>
                </c:pt>
              </c:strCache>
            </c:strRef>
          </c:cat>
          <c:val>
            <c:numRef>
              <c:f>工作表1!$B$2:$U$2</c:f>
              <c:numCache>
                <c:formatCode>General</c:formatCode>
                <c:ptCount val="20"/>
                <c:pt idx="0">
                  <c:v>7</c:v>
                </c:pt>
                <c:pt idx="1">
                  <c:v>6</c:v>
                </c:pt>
                <c:pt idx="2">
                  <c:v>26</c:v>
                </c:pt>
                <c:pt idx="3">
                  <c:v>15</c:v>
                </c:pt>
                <c:pt idx="4">
                  <c:v>102</c:v>
                </c:pt>
                <c:pt idx="5">
                  <c:v>34</c:v>
                </c:pt>
                <c:pt idx="6">
                  <c:v>19</c:v>
                </c:pt>
                <c:pt idx="7">
                  <c:v>47</c:v>
                </c:pt>
                <c:pt idx="8">
                  <c:v>6</c:v>
                </c:pt>
                <c:pt idx="9">
                  <c:v>18</c:v>
                </c:pt>
                <c:pt idx="10">
                  <c:v>26</c:v>
                </c:pt>
                <c:pt idx="11">
                  <c:v>21</c:v>
                </c:pt>
                <c:pt idx="12">
                  <c:v>38</c:v>
                </c:pt>
                <c:pt idx="13">
                  <c:v>14</c:v>
                </c:pt>
                <c:pt idx="14">
                  <c:v>43</c:v>
                </c:pt>
                <c:pt idx="15">
                  <c:v>41</c:v>
                </c:pt>
                <c:pt idx="16">
                  <c:v>90</c:v>
                </c:pt>
                <c:pt idx="17">
                  <c:v>61</c:v>
                </c:pt>
                <c:pt idx="18">
                  <c:v>77</c:v>
                </c:pt>
                <c:pt idx="19">
                  <c:v>54</c:v>
                </c:pt>
              </c:numCache>
            </c:numRef>
          </c:val>
          <c:smooth val="0"/>
        </c:ser>
        <c:dLbls>
          <c:showLegendKey val="0"/>
          <c:showVal val="0"/>
          <c:showCatName val="0"/>
          <c:showSerName val="0"/>
          <c:showPercent val="0"/>
          <c:showBubbleSize val="0"/>
        </c:dLbls>
        <c:marker val="1"/>
        <c:smooth val="0"/>
        <c:axId val="95770112"/>
        <c:axId val="96480256"/>
      </c:lineChart>
      <c:catAx>
        <c:axId val="95770112"/>
        <c:scaling>
          <c:orientation val="minMax"/>
        </c:scaling>
        <c:delete val="0"/>
        <c:axPos val="b"/>
        <c:title>
          <c:tx>
            <c:rich>
              <a:bodyPr rot="0" spcFirstLastPara="1" vertOverflow="ellipsis" vert="horz" wrap="square" anchor="ctr" anchorCtr="1"/>
              <a:lstStyle/>
              <a:p>
                <a:pPr>
                  <a:defRPr sz="2400" b="0" i="0" u="none" strike="noStrike" kern="1200" baseline="0">
                    <a:solidFill>
                      <a:schemeClr val="tx1"/>
                    </a:solidFill>
                    <a:effectLst/>
                    <a:latin typeface="標楷體" panose="03000509000000000000" pitchFamily="65" charset="-120"/>
                    <a:ea typeface="標楷體" panose="03000509000000000000" pitchFamily="65" charset="-120"/>
                    <a:cs typeface="+mn-cs"/>
                  </a:defRPr>
                </a:pPr>
                <a:r>
                  <a:rPr lang="zh-TW" altLang="en-US" sz="2400" dirty="0" smtClean="0">
                    <a:solidFill>
                      <a:schemeClr val="tx1"/>
                    </a:solidFill>
                    <a:effectLst/>
                    <a:latin typeface="標楷體" panose="03000509000000000000" pitchFamily="65" charset="-120"/>
                    <a:ea typeface="標楷體" panose="03000509000000000000" pitchFamily="65" charset="-120"/>
                  </a:rPr>
                  <a:t>西元年代</a:t>
                </a:r>
                <a:endParaRPr lang="zh-TW" altLang="en-US" sz="2400" dirty="0">
                  <a:solidFill>
                    <a:schemeClr val="tx1"/>
                  </a:solidFill>
                  <a:effectLst/>
                  <a:latin typeface="標楷體" panose="03000509000000000000" pitchFamily="65" charset="-120"/>
                  <a:ea typeface="標楷體" panose="03000509000000000000" pitchFamily="65" charset="-120"/>
                </a:endParaRPr>
              </a:p>
            </c:rich>
          </c:tx>
          <c:layout/>
          <c:overlay val="0"/>
          <c:spPr>
            <a:noFill/>
            <a:ln>
              <a:noFill/>
            </a:ln>
            <a:effectLst/>
          </c:spPr>
        </c:title>
        <c:numFmt formatCode="General" sourceLinked="1"/>
        <c:majorTickMark val="in"/>
        <c:minorTickMark val="none"/>
        <c:tickLblPos val="nextTo"/>
        <c:spPr>
          <a:noFill/>
          <a:ln w="19050" cap="flat" cmpd="sng" algn="ctr">
            <a:solidFill>
              <a:schemeClr val="bg1">
                <a:lumMod val="50000"/>
              </a:schemeClr>
            </a:solidFill>
            <a:round/>
          </a:ln>
          <a:effectLst/>
        </c:spPr>
        <c:txPr>
          <a:bodyPr rot="-60000000" spcFirstLastPara="1" vertOverflow="ellipsis" vert="horz" wrap="square" anchor="ctr" anchorCtr="1"/>
          <a:lstStyle/>
          <a:p>
            <a:pPr>
              <a:defRPr sz="1800" b="0" i="0" u="none" strike="noStrike" kern="1200" baseline="0">
                <a:solidFill>
                  <a:schemeClr val="tx1"/>
                </a:solidFill>
                <a:effectLst/>
                <a:latin typeface="Arial" panose="020B0604020202020204" pitchFamily="34" charset="0"/>
                <a:ea typeface="標楷體" panose="03000509000000000000" pitchFamily="65" charset="-120"/>
                <a:cs typeface="Arial" panose="020B0604020202020204" pitchFamily="34" charset="0"/>
              </a:defRPr>
            </a:pPr>
            <a:endParaRPr lang="zh-TW"/>
          </a:p>
        </c:txPr>
        <c:crossAx val="96480256"/>
        <c:crosses val="autoZero"/>
        <c:auto val="1"/>
        <c:lblAlgn val="ctr"/>
        <c:lblOffset val="100"/>
        <c:tickLblSkip val="1"/>
        <c:noMultiLvlLbl val="0"/>
      </c:catAx>
      <c:valAx>
        <c:axId val="96480256"/>
        <c:scaling>
          <c:orientation val="minMax"/>
          <c:max val="120"/>
        </c:scaling>
        <c:delete val="0"/>
        <c:axPos val="l"/>
        <c:majorGridlines>
          <c:spPr>
            <a:ln w="9525" cap="flat" cmpd="sng" algn="ctr">
              <a:solidFill>
                <a:schemeClr val="tx1">
                  <a:lumMod val="15000"/>
                  <a:lumOff val="85000"/>
                </a:schemeClr>
              </a:solidFill>
              <a:round/>
            </a:ln>
            <a:effectLst/>
          </c:spPr>
        </c:majorGridlines>
        <c:numFmt formatCode="#,##0_);[Red]\(#,##0\)" sourceLinked="0"/>
        <c:majorTickMark val="none"/>
        <c:minorTickMark val="none"/>
        <c:tickLblPos val="nextTo"/>
        <c:spPr>
          <a:noFill/>
          <a:ln w="19050">
            <a:solidFill>
              <a:schemeClr val="bg1">
                <a:lumMod val="50000"/>
              </a:schemeClr>
            </a:solidFill>
          </a:ln>
          <a:effectLst/>
        </c:spPr>
        <c:txPr>
          <a:bodyPr rot="-60000000" spcFirstLastPara="1" vertOverflow="ellipsis" vert="horz" wrap="square" anchor="ctr" anchorCtr="1"/>
          <a:lstStyle/>
          <a:p>
            <a:pPr>
              <a:defRPr sz="2000" b="0" i="0" u="none" strike="noStrike" kern="1200" baseline="0">
                <a:solidFill>
                  <a:schemeClr val="tx1"/>
                </a:solidFill>
                <a:effectLst/>
                <a:latin typeface="Arial" panose="020B0604020202020204" pitchFamily="34" charset="0"/>
                <a:ea typeface="+mn-ea"/>
                <a:cs typeface="Arial" panose="020B0604020202020204" pitchFamily="34" charset="0"/>
              </a:defRPr>
            </a:pPr>
            <a:endParaRPr lang="zh-TW"/>
          </a:p>
        </c:txPr>
        <c:crossAx val="95770112"/>
        <c:crosses val="autoZero"/>
        <c:crossBetween val="between"/>
        <c:majorUnit val="20"/>
      </c:valAx>
      <c:spPr>
        <a:solidFill>
          <a:schemeClr val="bg1"/>
        </a:solidFill>
        <a:ln w="28575">
          <a:solidFill>
            <a:schemeClr val="bg1">
              <a:lumMod val="50000"/>
            </a:schemeClr>
          </a:solidFill>
        </a:ln>
        <a:effectLst/>
      </c:spPr>
    </c:plotArea>
    <c:plotVisOnly val="1"/>
    <c:dispBlanksAs val="gap"/>
    <c:showDLblsOverMax val="0"/>
  </c:chart>
  <c:spPr>
    <a:noFill/>
    <a:ln>
      <a:noFill/>
    </a:ln>
    <a:effectLst/>
  </c:spPr>
  <c:txPr>
    <a:bodyPr/>
    <a:lstStyle/>
    <a:p>
      <a:pPr>
        <a:defRPr/>
      </a:pPr>
      <a:endParaRPr lang="zh-TW"/>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9783080260303691E-2"/>
          <c:y val="6.2737642585551381E-2"/>
          <c:w val="0.8373101952277644"/>
          <c:h val="0.80798479087452468"/>
        </c:manualLayout>
      </c:layout>
      <c:lineChart>
        <c:grouping val="standard"/>
        <c:varyColors val="0"/>
        <c:ser>
          <c:idx val="0"/>
          <c:order val="0"/>
          <c:tx>
            <c:strRef>
              <c:f>Sheet1!$A$2</c:f>
              <c:strCache>
                <c:ptCount val="1"/>
                <c:pt idx="0">
                  <c:v>1993-2000</c:v>
                </c:pt>
              </c:strCache>
            </c:strRef>
          </c:tx>
          <c:spPr>
            <a:ln w="33776">
              <a:solidFill>
                <a:schemeClr val="accent1"/>
              </a:solidFill>
              <a:prstDash val="solid"/>
            </a:ln>
          </c:spPr>
          <c:marker>
            <c:symbol val="square"/>
            <c:size val="9"/>
            <c:spPr>
              <a:solidFill>
                <a:srgbClr val="00B0F0"/>
              </a:solidFill>
              <a:ln>
                <a:solidFill>
                  <a:srgbClr val="424242"/>
                </a:solidFill>
                <a:prstDash val="solid"/>
              </a:ln>
            </c:spPr>
          </c:marker>
          <c:cat>
            <c:strRef>
              <c:f>Sheet1!$B$1:$H$1</c:f>
              <c:strCache>
                <c:ptCount val="6"/>
                <c:pt idx="0">
                  <c:v>&lt; 4 mo</c:v>
                </c:pt>
                <c:pt idx="1">
                  <c:v>5-11 mo</c:v>
                </c:pt>
                <c:pt idx="2">
                  <c:v>1-4 yr</c:v>
                </c:pt>
                <c:pt idx="3">
                  <c:v>5-9 yr</c:v>
                </c:pt>
                <c:pt idx="4">
                  <c:v>10-19 yr</c:v>
                </c:pt>
                <c:pt idx="5">
                  <c:v>&gt; 20 yr</c:v>
                </c:pt>
              </c:strCache>
            </c:strRef>
          </c:cat>
          <c:val>
            <c:numRef>
              <c:f>Sheet1!$B$2:$H$2</c:f>
              <c:numCache>
                <c:formatCode>General</c:formatCode>
                <c:ptCount val="7"/>
                <c:pt idx="0">
                  <c:v>0.29300000000000032</c:v>
                </c:pt>
                <c:pt idx="1">
                  <c:v>5.8599999999999999E-2</c:v>
                </c:pt>
                <c:pt idx="2">
                  <c:v>9.7700000000000023E-2</c:v>
                </c:pt>
                <c:pt idx="3">
                  <c:v>0.21480000000000021</c:v>
                </c:pt>
                <c:pt idx="4" formatCode="#,##0.00_);[Red]\(#,##0.00\)">
                  <c:v>6.25E-2</c:v>
                </c:pt>
                <c:pt idx="5">
                  <c:v>0.27340000000000031</c:v>
                </c:pt>
              </c:numCache>
            </c:numRef>
          </c:val>
          <c:smooth val="0"/>
        </c:ser>
        <c:ser>
          <c:idx val="1"/>
          <c:order val="1"/>
          <c:tx>
            <c:strRef>
              <c:f>Sheet1!$A$3</c:f>
              <c:strCache>
                <c:ptCount val="1"/>
                <c:pt idx="0">
                  <c:v>2001-2004</c:v>
                </c:pt>
              </c:strCache>
            </c:strRef>
          </c:tx>
          <c:spPr>
            <a:ln w="33776">
              <a:solidFill>
                <a:schemeClr val="accent6">
                  <a:lumMod val="75000"/>
                </a:schemeClr>
              </a:solidFill>
              <a:prstDash val="solid"/>
            </a:ln>
          </c:spPr>
          <c:marker>
            <c:symbol val="circle"/>
            <c:size val="9"/>
            <c:spPr>
              <a:solidFill>
                <a:schemeClr val="accent6"/>
              </a:solidFill>
              <a:ln>
                <a:solidFill>
                  <a:srgbClr val="FF0000"/>
                </a:solidFill>
                <a:prstDash val="solid"/>
              </a:ln>
            </c:spPr>
          </c:marker>
          <c:cat>
            <c:strRef>
              <c:f>Sheet1!$B$1:$H$1</c:f>
              <c:strCache>
                <c:ptCount val="6"/>
                <c:pt idx="0">
                  <c:v>&lt; 4 mo</c:v>
                </c:pt>
                <c:pt idx="1">
                  <c:v>5-11 mo</c:v>
                </c:pt>
                <c:pt idx="2">
                  <c:v>1-4 yr</c:v>
                </c:pt>
                <c:pt idx="3">
                  <c:v>5-9 yr</c:v>
                </c:pt>
                <c:pt idx="4">
                  <c:v>10-19 yr</c:v>
                </c:pt>
                <c:pt idx="5">
                  <c:v>&gt; 20 yr</c:v>
                </c:pt>
              </c:strCache>
            </c:strRef>
          </c:cat>
          <c:val>
            <c:numRef>
              <c:f>Sheet1!$B$3:$H$3</c:f>
              <c:numCache>
                <c:formatCode>General</c:formatCode>
                <c:ptCount val="7"/>
                <c:pt idx="0">
                  <c:v>0.33800000000000063</c:v>
                </c:pt>
                <c:pt idx="1">
                  <c:v>5.6300000000000003E-2</c:v>
                </c:pt>
                <c:pt idx="2">
                  <c:v>5.6300000000000003E-2</c:v>
                </c:pt>
                <c:pt idx="3">
                  <c:v>7.0400000000000004E-2</c:v>
                </c:pt>
                <c:pt idx="4">
                  <c:v>0.23940000000000028</c:v>
                </c:pt>
                <c:pt idx="5">
                  <c:v>0.23940000000000028</c:v>
                </c:pt>
              </c:numCache>
            </c:numRef>
          </c:val>
          <c:smooth val="0"/>
        </c:ser>
        <c:dLbls>
          <c:showLegendKey val="0"/>
          <c:showVal val="0"/>
          <c:showCatName val="0"/>
          <c:showSerName val="0"/>
          <c:showPercent val="0"/>
          <c:showBubbleSize val="0"/>
        </c:dLbls>
        <c:marker val="1"/>
        <c:smooth val="0"/>
        <c:axId val="96638464"/>
        <c:axId val="96640384"/>
      </c:lineChart>
      <c:catAx>
        <c:axId val="96638464"/>
        <c:scaling>
          <c:orientation val="minMax"/>
        </c:scaling>
        <c:delete val="0"/>
        <c:axPos val="b"/>
        <c:numFmt formatCode="General" sourceLinked="1"/>
        <c:majorTickMark val="in"/>
        <c:minorTickMark val="none"/>
        <c:tickLblPos val="nextTo"/>
        <c:spPr>
          <a:ln w="33776">
            <a:solidFill>
              <a:schemeClr val="bg1">
                <a:lumMod val="50000"/>
              </a:schemeClr>
            </a:solidFill>
            <a:prstDash val="solid"/>
          </a:ln>
        </c:spPr>
        <c:txPr>
          <a:bodyPr rot="0" vert="horz"/>
          <a:lstStyle/>
          <a:p>
            <a:pPr>
              <a:defRPr sz="1800" b="0" i="0" u="none" strike="noStrike" baseline="0">
                <a:solidFill>
                  <a:schemeClr val="tx1"/>
                </a:solidFill>
                <a:latin typeface="Arial"/>
                <a:ea typeface="Arial"/>
                <a:cs typeface="Arial"/>
              </a:defRPr>
            </a:pPr>
            <a:endParaRPr lang="zh-TW"/>
          </a:p>
        </c:txPr>
        <c:crossAx val="96640384"/>
        <c:crosses val="autoZero"/>
        <c:auto val="0"/>
        <c:lblAlgn val="ctr"/>
        <c:lblOffset val="100"/>
        <c:tickLblSkip val="1"/>
        <c:tickMarkSkip val="1"/>
        <c:noMultiLvlLbl val="0"/>
      </c:catAx>
      <c:valAx>
        <c:axId val="96640384"/>
        <c:scaling>
          <c:orientation val="minMax"/>
        </c:scaling>
        <c:delete val="0"/>
        <c:axPos val="l"/>
        <c:majorGridlines>
          <c:spPr>
            <a:ln w="11259">
              <a:solidFill>
                <a:srgbClr val="C0C0C0"/>
              </a:solidFill>
              <a:prstDash val="solid"/>
            </a:ln>
          </c:spPr>
        </c:majorGridlines>
        <c:numFmt formatCode="0%" sourceLinked="0"/>
        <c:majorTickMark val="none"/>
        <c:minorTickMark val="none"/>
        <c:tickLblPos val="nextTo"/>
        <c:spPr>
          <a:ln w="33776">
            <a:solidFill>
              <a:schemeClr val="bg1">
                <a:lumMod val="50000"/>
              </a:schemeClr>
            </a:solidFill>
            <a:prstDash val="solid"/>
          </a:ln>
        </c:spPr>
        <c:txPr>
          <a:bodyPr rot="0" vert="horz"/>
          <a:lstStyle/>
          <a:p>
            <a:pPr>
              <a:defRPr sz="1800" b="0" i="0" u="none" strike="noStrike" baseline="0">
                <a:solidFill>
                  <a:schemeClr val="tx1"/>
                </a:solidFill>
                <a:latin typeface="Arial"/>
                <a:ea typeface="Arial"/>
                <a:cs typeface="Arial"/>
              </a:defRPr>
            </a:pPr>
            <a:endParaRPr lang="zh-TW"/>
          </a:p>
        </c:txPr>
        <c:crossAx val="96638464"/>
        <c:crosses val="autoZero"/>
        <c:crossBetween val="midCat"/>
      </c:valAx>
      <c:spPr>
        <a:solidFill>
          <a:schemeClr val="bg1"/>
        </a:solidFill>
        <a:ln w="28575">
          <a:solidFill>
            <a:schemeClr val="bg1">
              <a:lumMod val="50000"/>
            </a:schemeClr>
          </a:solidFill>
          <a:prstDash val="solid"/>
        </a:ln>
      </c:spPr>
    </c:plotArea>
    <c:legend>
      <c:legendPos val="r"/>
      <c:layout>
        <c:manualLayout>
          <c:xMode val="edge"/>
          <c:yMode val="edge"/>
          <c:x val="0.36550976138828734"/>
          <c:y val="9.125475285171103E-2"/>
          <c:w val="0.30694143167028198"/>
          <c:h val="0.1863117870722438"/>
        </c:manualLayout>
      </c:layout>
      <c:overlay val="0"/>
      <c:spPr>
        <a:solidFill>
          <a:schemeClr val="bg1"/>
        </a:solidFill>
        <a:ln w="33776">
          <a:solidFill>
            <a:schemeClr val="bg1">
              <a:lumMod val="50000"/>
            </a:schemeClr>
          </a:solidFill>
          <a:prstDash val="solid"/>
        </a:ln>
      </c:spPr>
      <c:txPr>
        <a:bodyPr/>
        <a:lstStyle/>
        <a:p>
          <a:pPr>
            <a:defRPr sz="1955" b="1" i="0" u="none" strike="noStrike" baseline="0">
              <a:solidFill>
                <a:schemeClr val="tx1"/>
              </a:solidFill>
              <a:latin typeface="Arial"/>
              <a:ea typeface="Arial"/>
              <a:cs typeface="Arial"/>
            </a:defRPr>
          </a:pPr>
          <a:endParaRPr lang="zh-TW"/>
        </a:p>
      </c:txPr>
    </c:legend>
    <c:plotVisOnly val="1"/>
    <c:dispBlanksAs val="span"/>
    <c:showDLblsOverMax val="0"/>
  </c:chart>
  <c:spPr>
    <a:noFill/>
    <a:ln>
      <a:noFill/>
    </a:ln>
  </c:spPr>
  <c:txPr>
    <a:bodyPr/>
    <a:lstStyle/>
    <a:p>
      <a:pPr>
        <a:defRPr sz="1950" b="1" i="0" u="none" strike="noStrike" baseline="0">
          <a:solidFill>
            <a:srgbClr val="FFFF00"/>
          </a:solidFill>
          <a:latin typeface="Arial"/>
          <a:ea typeface="Arial"/>
          <a:cs typeface="Arial"/>
        </a:defRPr>
      </a:pPr>
      <a:endParaRPr lang="zh-TW"/>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254685777287757E-2"/>
          <c:y val="7.7199281867145572E-2"/>
          <c:w val="0.88423373759647184"/>
          <c:h val="0.7522441651705567"/>
        </c:manualLayout>
      </c:layout>
      <c:barChart>
        <c:barDir val="col"/>
        <c:grouping val="clustered"/>
        <c:varyColors val="0"/>
        <c:ser>
          <c:idx val="0"/>
          <c:order val="0"/>
          <c:tx>
            <c:strRef>
              <c:f>Sheet1!$A$2</c:f>
              <c:strCache>
                <c:ptCount val="1"/>
                <c:pt idx="0">
                  <c:v>type b</c:v>
                </c:pt>
              </c:strCache>
            </c:strRef>
          </c:tx>
          <c:spPr>
            <a:gradFill rotWithShape="0">
              <a:gsLst>
                <a:gs pos="0">
                  <a:srgbClr val="010000">
                    <a:gamma/>
                    <a:shade val="50196"/>
                    <a:invGamma/>
                  </a:srgbClr>
                </a:gs>
                <a:gs pos="50000">
                  <a:srgbClr val="FF0000"/>
                </a:gs>
                <a:gs pos="100000">
                  <a:srgbClr val="010000">
                    <a:gamma/>
                    <a:shade val="50196"/>
                    <a:invGamma/>
                  </a:srgbClr>
                </a:gs>
              </a:gsLst>
              <a:lin ang="0" scaled="1"/>
            </a:gradFill>
            <a:ln w="22354">
              <a:solidFill>
                <a:srgbClr val="333300"/>
              </a:solidFill>
              <a:prstDash val="solid"/>
            </a:ln>
          </c:spPr>
          <c:invertIfNegative val="0"/>
          <c:cat>
            <c:numRef>
              <c:f>Sheet1!$B$1:$M$1</c:f>
              <c:numCache>
                <c:formatCode>General</c:formatCode>
                <c:ptCount val="12"/>
                <c:pt idx="0">
                  <c:v>1</c:v>
                </c:pt>
                <c:pt idx="1">
                  <c:v>2</c:v>
                </c:pt>
                <c:pt idx="2">
                  <c:v>3</c:v>
                </c:pt>
                <c:pt idx="3">
                  <c:v>4</c:v>
                </c:pt>
                <c:pt idx="4">
                  <c:v>5</c:v>
                </c:pt>
                <c:pt idx="5">
                  <c:v>6</c:v>
                </c:pt>
                <c:pt idx="6">
                  <c:v>7</c:v>
                </c:pt>
                <c:pt idx="7">
                  <c:v>8</c:v>
                </c:pt>
                <c:pt idx="8">
                  <c:v>9</c:v>
                </c:pt>
                <c:pt idx="9">
                  <c:v>10</c:v>
                </c:pt>
                <c:pt idx="10">
                  <c:v>11</c:v>
                </c:pt>
                <c:pt idx="11">
                  <c:v>12</c:v>
                </c:pt>
              </c:numCache>
            </c:numRef>
          </c:cat>
          <c:val>
            <c:numRef>
              <c:f>Sheet1!$B$2:$M$2</c:f>
              <c:numCache>
                <c:formatCode>General</c:formatCode>
                <c:ptCount val="12"/>
                <c:pt idx="0">
                  <c:v>14</c:v>
                </c:pt>
                <c:pt idx="1">
                  <c:v>15</c:v>
                </c:pt>
                <c:pt idx="2">
                  <c:v>20</c:v>
                </c:pt>
                <c:pt idx="3">
                  <c:v>39</c:v>
                </c:pt>
                <c:pt idx="4">
                  <c:v>42</c:v>
                </c:pt>
                <c:pt idx="5">
                  <c:v>33</c:v>
                </c:pt>
                <c:pt idx="6">
                  <c:v>51</c:v>
                </c:pt>
                <c:pt idx="7">
                  <c:v>29</c:v>
                </c:pt>
                <c:pt idx="8">
                  <c:v>23</c:v>
                </c:pt>
                <c:pt idx="9">
                  <c:v>16</c:v>
                </c:pt>
                <c:pt idx="10">
                  <c:v>27</c:v>
                </c:pt>
                <c:pt idx="11">
                  <c:v>18</c:v>
                </c:pt>
              </c:numCache>
            </c:numRef>
          </c:val>
        </c:ser>
        <c:dLbls>
          <c:showLegendKey val="0"/>
          <c:showVal val="0"/>
          <c:showCatName val="0"/>
          <c:showSerName val="0"/>
          <c:showPercent val="0"/>
          <c:showBubbleSize val="0"/>
        </c:dLbls>
        <c:gapWidth val="150"/>
        <c:axId val="102193408"/>
        <c:axId val="102203776"/>
      </c:barChart>
      <c:catAx>
        <c:axId val="102193408"/>
        <c:scaling>
          <c:orientation val="minMax"/>
        </c:scaling>
        <c:delete val="0"/>
        <c:axPos val="b"/>
        <c:title>
          <c:tx>
            <c:rich>
              <a:bodyPr/>
              <a:lstStyle/>
              <a:p>
                <a:pPr>
                  <a:defRPr sz="2400" b="0" i="0" u="none" strike="noStrike" baseline="0">
                    <a:solidFill>
                      <a:schemeClr val="tx1"/>
                    </a:solidFill>
                    <a:latin typeface="+mn-ea"/>
                    <a:ea typeface="+mn-ea"/>
                    <a:cs typeface="標楷體"/>
                  </a:defRPr>
                </a:pPr>
                <a:r>
                  <a:rPr lang="zh-TW" altLang="en-US" sz="2400" b="0">
                    <a:solidFill>
                      <a:schemeClr val="tx1"/>
                    </a:solidFill>
                    <a:latin typeface="+mn-ea"/>
                    <a:ea typeface="+mn-ea"/>
                  </a:rPr>
                  <a:t>月份</a:t>
                </a:r>
              </a:p>
            </c:rich>
          </c:tx>
          <c:layout>
            <c:manualLayout>
              <c:xMode val="edge"/>
              <c:yMode val="edge"/>
              <c:x val="0.47188533627342888"/>
              <c:y val="0.90125673249551164"/>
            </c:manualLayout>
          </c:layout>
          <c:overlay val="0"/>
          <c:spPr>
            <a:noFill/>
            <a:ln w="22354">
              <a:noFill/>
            </a:ln>
          </c:spPr>
        </c:title>
        <c:numFmt formatCode="General" sourceLinked="1"/>
        <c:majorTickMark val="none"/>
        <c:minorTickMark val="none"/>
        <c:tickLblPos val="nextTo"/>
        <c:spPr>
          <a:ln w="33531">
            <a:solidFill>
              <a:schemeClr val="bg1">
                <a:lumMod val="50000"/>
              </a:schemeClr>
            </a:solidFill>
            <a:prstDash val="solid"/>
          </a:ln>
        </c:spPr>
        <c:txPr>
          <a:bodyPr rot="0" vert="horz"/>
          <a:lstStyle/>
          <a:p>
            <a:pPr>
              <a:defRPr sz="1800" b="0" i="0" u="none" strike="noStrike" baseline="0">
                <a:solidFill>
                  <a:schemeClr val="tx1"/>
                </a:solidFill>
                <a:latin typeface="Arial"/>
                <a:ea typeface="Arial"/>
                <a:cs typeface="Arial"/>
              </a:defRPr>
            </a:pPr>
            <a:endParaRPr lang="zh-TW"/>
          </a:p>
        </c:txPr>
        <c:crossAx val="102203776"/>
        <c:crossesAt val="0"/>
        <c:auto val="1"/>
        <c:lblAlgn val="ctr"/>
        <c:lblOffset val="100"/>
        <c:tickLblSkip val="1"/>
        <c:tickMarkSkip val="1"/>
        <c:noMultiLvlLbl val="0"/>
      </c:catAx>
      <c:valAx>
        <c:axId val="102203776"/>
        <c:scaling>
          <c:orientation val="minMax"/>
          <c:max val="60"/>
        </c:scaling>
        <c:delete val="0"/>
        <c:axPos val="l"/>
        <c:majorGridlines>
          <c:spPr>
            <a:ln w="11177">
              <a:solidFill>
                <a:schemeClr val="bg1">
                  <a:lumMod val="50000"/>
                </a:schemeClr>
              </a:solidFill>
              <a:prstDash val="solid"/>
            </a:ln>
          </c:spPr>
        </c:majorGridlines>
        <c:numFmt formatCode="General" sourceLinked="1"/>
        <c:majorTickMark val="none"/>
        <c:minorTickMark val="none"/>
        <c:tickLblPos val="nextTo"/>
        <c:spPr>
          <a:ln w="33531">
            <a:solidFill>
              <a:schemeClr val="bg1">
                <a:lumMod val="50000"/>
              </a:schemeClr>
            </a:solidFill>
            <a:prstDash val="solid"/>
          </a:ln>
        </c:spPr>
        <c:txPr>
          <a:bodyPr rot="0" vert="horz"/>
          <a:lstStyle/>
          <a:p>
            <a:pPr>
              <a:defRPr sz="1800" b="0" i="0" u="none" strike="noStrike" baseline="0">
                <a:solidFill>
                  <a:schemeClr val="tx1"/>
                </a:solidFill>
                <a:latin typeface="Arial"/>
                <a:ea typeface="Arial"/>
                <a:cs typeface="Arial"/>
              </a:defRPr>
            </a:pPr>
            <a:endParaRPr lang="zh-TW"/>
          </a:p>
        </c:txPr>
        <c:crossAx val="102193408"/>
        <c:crosses val="autoZero"/>
        <c:crossBetween val="between"/>
        <c:majorUnit val="10"/>
        <c:minorUnit val="5"/>
      </c:valAx>
      <c:spPr>
        <a:solidFill>
          <a:schemeClr val="bg1"/>
        </a:solidFill>
        <a:ln w="28575">
          <a:solidFill>
            <a:schemeClr val="bg1">
              <a:lumMod val="50000"/>
            </a:schemeClr>
          </a:solidFill>
          <a:prstDash val="solid"/>
        </a:ln>
      </c:spPr>
    </c:plotArea>
    <c:plotVisOnly val="1"/>
    <c:dispBlanksAs val="span"/>
    <c:showDLblsOverMax val="0"/>
  </c:chart>
  <c:spPr>
    <a:noFill/>
    <a:ln>
      <a:noFill/>
    </a:ln>
  </c:spPr>
  <c:txPr>
    <a:bodyPr/>
    <a:lstStyle/>
    <a:p>
      <a:pPr>
        <a:defRPr sz="1584" b="1" i="0" u="none" strike="noStrike" baseline="0">
          <a:solidFill>
            <a:schemeClr val="tx1"/>
          </a:solidFill>
          <a:latin typeface="標楷體"/>
          <a:ea typeface="標楷體"/>
          <a:cs typeface="標楷體"/>
        </a:defRPr>
      </a:pPr>
      <a:endParaRPr lang="zh-TW"/>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233712512926576"/>
          <c:y val="0.12711864406779672"/>
          <c:w val="0.72595656670113751"/>
          <c:h val="0.70677966101694911"/>
        </c:manualLayout>
      </c:layout>
      <c:barChart>
        <c:barDir val="bar"/>
        <c:grouping val="clustered"/>
        <c:varyColors val="0"/>
        <c:ser>
          <c:idx val="2"/>
          <c:order val="0"/>
          <c:tx>
            <c:strRef>
              <c:f>Sheet1!$A$2</c:f>
              <c:strCache>
                <c:ptCount val="1"/>
                <c:pt idx="0">
                  <c:v>healthy</c:v>
                </c:pt>
              </c:strCache>
            </c:strRef>
          </c:tx>
          <c:spPr>
            <a:solidFill>
              <a:schemeClr val="accent1"/>
            </a:solidFill>
            <a:ln w="32224">
              <a:solidFill>
                <a:srgbClr val="000000"/>
              </a:solidFill>
              <a:prstDash val="solid"/>
            </a:ln>
          </c:spPr>
          <c:invertIfNegative val="0"/>
          <c:cat>
            <c:strRef>
              <c:f>Sheet1!$B$1:$H$1</c:f>
              <c:strCache>
                <c:ptCount val="7"/>
                <c:pt idx="0">
                  <c:v>Cough</c:v>
                </c:pt>
                <c:pt idx="1">
                  <c:v>Tachypnea</c:v>
                </c:pt>
                <c:pt idx="2">
                  <c:v>Fever</c:v>
                </c:pt>
                <c:pt idx="3">
                  <c:v>Apnea</c:v>
                </c:pt>
                <c:pt idx="4">
                  <c:v>Wheezing</c:v>
                </c:pt>
                <c:pt idx="5">
                  <c:v>Eosinophilia</c:v>
                </c:pt>
                <c:pt idx="6">
                  <c:v>C/S</c:v>
                </c:pt>
              </c:strCache>
            </c:strRef>
          </c:cat>
          <c:val>
            <c:numRef>
              <c:f>Sheet1!$B$2:$H$2</c:f>
              <c:numCache>
                <c:formatCode>General</c:formatCode>
                <c:ptCount val="7"/>
                <c:pt idx="0">
                  <c:v>100</c:v>
                </c:pt>
                <c:pt idx="1">
                  <c:v>100</c:v>
                </c:pt>
                <c:pt idx="2">
                  <c:v>10</c:v>
                </c:pt>
                <c:pt idx="3">
                  <c:v>10</c:v>
                </c:pt>
                <c:pt idx="4">
                  <c:v>33</c:v>
                </c:pt>
                <c:pt idx="5">
                  <c:v>47</c:v>
                </c:pt>
                <c:pt idx="6">
                  <c:v>37</c:v>
                </c:pt>
              </c:numCache>
            </c:numRef>
          </c:val>
        </c:ser>
        <c:dLbls>
          <c:showLegendKey val="0"/>
          <c:showVal val="0"/>
          <c:showCatName val="0"/>
          <c:showSerName val="0"/>
          <c:showPercent val="0"/>
          <c:showBubbleSize val="0"/>
        </c:dLbls>
        <c:gapWidth val="150"/>
        <c:axId val="157770112"/>
        <c:axId val="157771648"/>
      </c:barChart>
      <c:catAx>
        <c:axId val="157770112"/>
        <c:scaling>
          <c:orientation val="minMax"/>
        </c:scaling>
        <c:delete val="0"/>
        <c:axPos val="l"/>
        <c:numFmt formatCode="General" sourceLinked="1"/>
        <c:majorTickMark val="none"/>
        <c:minorTickMark val="none"/>
        <c:tickLblPos val="nextTo"/>
        <c:spPr>
          <a:ln w="32224">
            <a:solidFill>
              <a:schemeClr val="bg1">
                <a:lumMod val="50000"/>
              </a:schemeClr>
            </a:solidFill>
            <a:prstDash val="solid"/>
          </a:ln>
        </c:spPr>
        <c:txPr>
          <a:bodyPr rot="0" vert="horz"/>
          <a:lstStyle/>
          <a:p>
            <a:pPr>
              <a:defRPr sz="1800" b="0" i="0" u="none" strike="noStrike" baseline="0">
                <a:solidFill>
                  <a:schemeClr val="tx1"/>
                </a:solidFill>
                <a:latin typeface="Arial"/>
                <a:ea typeface="Arial"/>
                <a:cs typeface="Arial"/>
              </a:defRPr>
            </a:pPr>
            <a:endParaRPr lang="zh-TW"/>
          </a:p>
        </c:txPr>
        <c:crossAx val="157771648"/>
        <c:crossesAt val="0"/>
        <c:auto val="1"/>
        <c:lblAlgn val="ctr"/>
        <c:lblOffset val="100"/>
        <c:tickLblSkip val="1"/>
        <c:tickMarkSkip val="1"/>
        <c:noMultiLvlLbl val="0"/>
      </c:catAx>
      <c:valAx>
        <c:axId val="157771648"/>
        <c:scaling>
          <c:orientation val="minMax"/>
          <c:max val="100"/>
          <c:min val="0"/>
        </c:scaling>
        <c:delete val="0"/>
        <c:axPos val="b"/>
        <c:majorGridlines>
          <c:spPr>
            <a:ln w="10741">
              <a:solidFill>
                <a:schemeClr val="bg1">
                  <a:lumMod val="50000"/>
                </a:schemeClr>
              </a:solidFill>
              <a:prstDash val="solid"/>
            </a:ln>
          </c:spPr>
        </c:majorGridlines>
        <c:numFmt formatCode="General" sourceLinked="1"/>
        <c:majorTickMark val="none"/>
        <c:minorTickMark val="none"/>
        <c:tickLblPos val="nextTo"/>
        <c:spPr>
          <a:ln w="32224">
            <a:solidFill>
              <a:schemeClr val="bg1">
                <a:lumMod val="50000"/>
              </a:schemeClr>
            </a:solidFill>
            <a:prstDash val="solid"/>
          </a:ln>
        </c:spPr>
        <c:txPr>
          <a:bodyPr rot="0" vert="horz"/>
          <a:lstStyle/>
          <a:p>
            <a:pPr>
              <a:defRPr sz="1800" b="0" i="0" u="none" strike="noStrike" baseline="0">
                <a:solidFill>
                  <a:schemeClr val="tx1"/>
                </a:solidFill>
                <a:latin typeface="Arial"/>
                <a:ea typeface="Arial"/>
                <a:cs typeface="Arial"/>
              </a:defRPr>
            </a:pPr>
            <a:endParaRPr lang="zh-TW"/>
          </a:p>
        </c:txPr>
        <c:crossAx val="157770112"/>
        <c:crosses val="autoZero"/>
        <c:crossBetween val="between"/>
        <c:majorUnit val="20"/>
        <c:minorUnit val="10"/>
      </c:valAx>
      <c:spPr>
        <a:solidFill>
          <a:schemeClr val="bg1"/>
        </a:solidFill>
        <a:ln w="32224">
          <a:solidFill>
            <a:schemeClr val="bg1">
              <a:lumMod val="50000"/>
            </a:schemeClr>
          </a:solidFill>
          <a:prstDash val="solid"/>
        </a:ln>
      </c:spPr>
    </c:plotArea>
    <c:plotVisOnly val="1"/>
    <c:dispBlanksAs val="span"/>
    <c:showDLblsOverMax val="0"/>
  </c:chart>
  <c:spPr>
    <a:noFill/>
    <a:ln>
      <a:noFill/>
    </a:ln>
  </c:spPr>
  <c:txPr>
    <a:bodyPr/>
    <a:lstStyle/>
    <a:p>
      <a:pPr>
        <a:defRPr sz="1353" b="1" i="0" u="none" strike="noStrike" baseline="0">
          <a:solidFill>
            <a:schemeClr val="tx1"/>
          </a:solidFill>
          <a:latin typeface="標楷體"/>
          <a:ea typeface="標楷體"/>
          <a:cs typeface="標楷體"/>
        </a:defRPr>
      </a:pPr>
      <a:endParaRPr lang="zh-TW"/>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1240875912408773E-2"/>
          <c:y val="5.6569343065693375E-2"/>
          <c:w val="0.87712895377128963"/>
          <c:h val="0.76459854014598561"/>
        </c:manualLayout>
      </c:layout>
      <c:lineChart>
        <c:grouping val="standard"/>
        <c:varyColors val="0"/>
        <c:ser>
          <c:idx val="0"/>
          <c:order val="0"/>
          <c:tx>
            <c:strRef>
              <c:f>Sheet1!$A$2</c:f>
              <c:strCache>
                <c:ptCount val="1"/>
              </c:strCache>
            </c:strRef>
          </c:tx>
          <c:spPr>
            <a:ln w="25165">
              <a:solidFill>
                <a:srgbClr val="FFFF00"/>
              </a:solidFill>
              <a:prstDash val="solid"/>
            </a:ln>
          </c:spPr>
          <c:marker>
            <c:symbol val="circle"/>
            <c:size val="6"/>
            <c:spPr>
              <a:solidFill>
                <a:srgbClr val="FF0000"/>
              </a:solidFill>
              <a:ln>
                <a:solidFill>
                  <a:srgbClr val="FF0000"/>
                </a:solidFill>
                <a:prstDash val="solid"/>
              </a:ln>
            </c:spPr>
          </c:marker>
          <c:cat>
            <c:strRef>
              <c:f>Sheet1!$B$1:$M$1</c:f>
              <c:strCache>
                <c:ptCount val="11"/>
                <c:pt idx="0">
                  <c:v>'74</c:v>
                </c:pt>
                <c:pt idx="1">
                  <c:v>'76</c:v>
                </c:pt>
                <c:pt idx="2">
                  <c:v>'78</c:v>
                </c:pt>
                <c:pt idx="3">
                  <c:v>'80</c:v>
                </c:pt>
                <c:pt idx="4">
                  <c:v>'82</c:v>
                </c:pt>
                <c:pt idx="5">
                  <c:v>'84</c:v>
                </c:pt>
                <c:pt idx="6">
                  <c:v>'86</c:v>
                </c:pt>
                <c:pt idx="7">
                  <c:v>'88</c:v>
                </c:pt>
                <c:pt idx="8">
                  <c:v>'90</c:v>
                </c:pt>
                <c:pt idx="9">
                  <c:v>'92</c:v>
                </c:pt>
                <c:pt idx="10">
                  <c:v>'94</c:v>
                </c:pt>
              </c:strCache>
            </c:strRef>
          </c:cat>
          <c:val>
            <c:numRef>
              <c:f>Sheet1!$B$2:$M$2</c:f>
              <c:numCache>
                <c:formatCode>General</c:formatCode>
                <c:ptCount val="11"/>
              </c:numCache>
            </c:numRef>
          </c:val>
          <c:smooth val="0"/>
        </c:ser>
        <c:dLbls>
          <c:showLegendKey val="0"/>
          <c:showVal val="0"/>
          <c:showCatName val="0"/>
          <c:showSerName val="0"/>
          <c:showPercent val="0"/>
          <c:showBubbleSize val="0"/>
        </c:dLbls>
        <c:marker val="1"/>
        <c:smooth val="0"/>
        <c:axId val="115824128"/>
        <c:axId val="115826688"/>
      </c:lineChart>
      <c:catAx>
        <c:axId val="115824128"/>
        <c:scaling>
          <c:orientation val="minMax"/>
        </c:scaling>
        <c:delete val="0"/>
        <c:axPos val="b"/>
        <c:title>
          <c:tx>
            <c:rich>
              <a:bodyPr/>
              <a:lstStyle/>
              <a:p>
                <a:pPr>
                  <a:defRPr sz="2400" b="0"/>
                </a:pPr>
                <a:r>
                  <a:rPr lang="zh-TW" sz="2400" b="0" dirty="0">
                    <a:latin typeface="+mj-ea"/>
                    <a:ea typeface="+mj-ea"/>
                  </a:rPr>
                  <a:t>年代</a:t>
                </a:r>
              </a:p>
            </c:rich>
          </c:tx>
          <c:layout>
            <c:manualLayout>
              <c:xMode val="edge"/>
              <c:yMode val="edge"/>
              <c:x val="0.48540145985401517"/>
              <c:y val="0.89781021897810265"/>
            </c:manualLayout>
          </c:layout>
          <c:overlay val="0"/>
          <c:spPr>
            <a:noFill/>
            <a:ln w="16777">
              <a:noFill/>
            </a:ln>
          </c:spPr>
        </c:title>
        <c:numFmt formatCode="General" sourceLinked="1"/>
        <c:majorTickMark val="in"/>
        <c:minorTickMark val="none"/>
        <c:tickLblPos val="nextTo"/>
        <c:spPr>
          <a:ln w="25165">
            <a:solidFill>
              <a:schemeClr val="bg1">
                <a:lumMod val="50000"/>
              </a:schemeClr>
            </a:solidFill>
            <a:prstDash val="solid"/>
          </a:ln>
        </c:spPr>
        <c:txPr>
          <a:bodyPr rot="0" vert="horz"/>
          <a:lstStyle/>
          <a:p>
            <a:pPr>
              <a:defRPr sz="1800" b="0">
                <a:latin typeface="Arial" pitchFamily="34" charset="0"/>
                <a:cs typeface="Arial" pitchFamily="34" charset="0"/>
              </a:defRPr>
            </a:pPr>
            <a:endParaRPr lang="zh-TW"/>
          </a:p>
        </c:txPr>
        <c:crossAx val="115826688"/>
        <c:crossesAt val="0"/>
        <c:auto val="1"/>
        <c:lblAlgn val="ctr"/>
        <c:lblOffset val="100"/>
        <c:tickLblSkip val="1"/>
        <c:tickMarkSkip val="1"/>
        <c:noMultiLvlLbl val="0"/>
      </c:catAx>
      <c:valAx>
        <c:axId val="115826688"/>
        <c:scaling>
          <c:orientation val="minMax"/>
          <c:max val="200"/>
          <c:min val="0"/>
        </c:scaling>
        <c:delete val="0"/>
        <c:axPos val="l"/>
        <c:majorGridlines>
          <c:spPr>
            <a:ln w="8388">
              <a:solidFill>
                <a:schemeClr val="bg1">
                  <a:lumMod val="50000"/>
                </a:schemeClr>
              </a:solidFill>
              <a:prstDash val="solid"/>
            </a:ln>
          </c:spPr>
        </c:majorGridlines>
        <c:numFmt formatCode="General" sourceLinked="1"/>
        <c:majorTickMark val="none"/>
        <c:minorTickMark val="none"/>
        <c:tickLblPos val="nextTo"/>
        <c:spPr>
          <a:ln w="25165">
            <a:solidFill>
              <a:schemeClr val="bg1">
                <a:lumMod val="50000"/>
              </a:schemeClr>
            </a:solidFill>
            <a:prstDash val="solid"/>
          </a:ln>
        </c:spPr>
        <c:txPr>
          <a:bodyPr rot="0" vert="horz"/>
          <a:lstStyle/>
          <a:p>
            <a:pPr>
              <a:defRPr sz="1800" b="0">
                <a:latin typeface="Arial" pitchFamily="34" charset="0"/>
                <a:cs typeface="Arial" pitchFamily="34" charset="0"/>
              </a:defRPr>
            </a:pPr>
            <a:endParaRPr lang="zh-TW"/>
          </a:p>
        </c:txPr>
        <c:crossAx val="115824128"/>
        <c:crosses val="autoZero"/>
        <c:crossBetween val="midCat"/>
        <c:majorUnit val="50"/>
        <c:minorUnit val="10"/>
      </c:valAx>
      <c:spPr>
        <a:solidFill>
          <a:schemeClr val="bg1"/>
        </a:solidFill>
        <a:ln w="25165">
          <a:solidFill>
            <a:schemeClr val="bg1">
              <a:lumMod val="50000"/>
            </a:schemeClr>
          </a:solidFill>
          <a:prstDash val="solid"/>
        </a:ln>
      </c:spPr>
    </c:plotArea>
    <c:plotVisOnly val="1"/>
    <c:dispBlanksAs val="span"/>
    <c:showDLblsOverMax val="0"/>
  </c:chart>
  <c:spPr>
    <a:noFill/>
    <a:ln>
      <a:noFill/>
    </a:ln>
  </c:spPr>
  <c:txPr>
    <a:bodyPr/>
    <a:lstStyle/>
    <a:p>
      <a:pPr>
        <a:defRPr sz="1600" b="1" i="0" u="none" strike="noStrike" baseline="0">
          <a:solidFill>
            <a:schemeClr val="tx1"/>
          </a:solidFill>
          <a:latin typeface="標楷體"/>
          <a:ea typeface="標楷體"/>
          <a:cs typeface="標楷體"/>
        </a:defRPr>
      </a:pPr>
      <a:endParaRPr lang="zh-TW"/>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4209245742092464E-2"/>
          <c:y val="5.6569343065693375E-2"/>
          <c:w val="0.89294403892944063"/>
          <c:h val="0.79014598540145986"/>
        </c:manualLayout>
      </c:layout>
      <c:lineChart>
        <c:grouping val="standard"/>
        <c:varyColors val="0"/>
        <c:ser>
          <c:idx val="0"/>
          <c:order val="0"/>
          <c:tx>
            <c:strRef>
              <c:f>Sheet1!$A$2</c:f>
              <c:strCache>
                <c:ptCount val="1"/>
              </c:strCache>
            </c:strRef>
          </c:tx>
          <c:spPr>
            <a:ln w="25165">
              <a:solidFill>
                <a:srgbClr val="FFFF00"/>
              </a:solidFill>
              <a:prstDash val="solid"/>
            </a:ln>
          </c:spPr>
          <c:marker>
            <c:symbol val="circle"/>
            <c:size val="6"/>
            <c:spPr>
              <a:solidFill>
                <a:srgbClr val="FF0000"/>
              </a:solidFill>
              <a:ln>
                <a:solidFill>
                  <a:srgbClr val="FF0000"/>
                </a:solidFill>
                <a:prstDash val="solid"/>
              </a:ln>
            </c:spPr>
          </c:marker>
          <c:cat>
            <c:strRef>
              <c:f>Sheet1!$B$1:$G$1</c:f>
              <c:strCache>
                <c:ptCount val="5"/>
                <c:pt idx="0">
                  <c:v>'55</c:v>
                </c:pt>
                <c:pt idx="1">
                  <c:v>'65</c:v>
                </c:pt>
                <c:pt idx="2">
                  <c:v>'75</c:v>
                </c:pt>
                <c:pt idx="3">
                  <c:v>'85</c:v>
                </c:pt>
                <c:pt idx="4">
                  <c:v>'95</c:v>
                </c:pt>
              </c:strCache>
            </c:strRef>
          </c:cat>
          <c:val>
            <c:numRef>
              <c:f>Sheet1!$B$2:$G$2</c:f>
              <c:numCache>
                <c:formatCode>General</c:formatCode>
                <c:ptCount val="5"/>
              </c:numCache>
            </c:numRef>
          </c:val>
          <c:smooth val="0"/>
        </c:ser>
        <c:dLbls>
          <c:showLegendKey val="0"/>
          <c:showVal val="0"/>
          <c:showCatName val="0"/>
          <c:showSerName val="0"/>
          <c:showPercent val="0"/>
          <c:showBubbleSize val="0"/>
        </c:dLbls>
        <c:marker val="1"/>
        <c:smooth val="0"/>
        <c:axId val="115903872"/>
        <c:axId val="132134784"/>
      </c:lineChart>
      <c:catAx>
        <c:axId val="115903872"/>
        <c:scaling>
          <c:orientation val="minMax"/>
        </c:scaling>
        <c:delete val="0"/>
        <c:axPos val="b"/>
        <c:title>
          <c:tx>
            <c:rich>
              <a:bodyPr/>
              <a:lstStyle/>
              <a:p>
                <a:pPr>
                  <a:defRPr sz="2400" b="0"/>
                </a:pPr>
                <a:r>
                  <a:rPr lang="zh-TW" sz="2400" b="0" dirty="0">
                    <a:latin typeface="+mj-ea"/>
                    <a:ea typeface="+mj-ea"/>
                  </a:rPr>
                  <a:t>年代</a:t>
                </a:r>
              </a:p>
            </c:rich>
          </c:tx>
          <c:layout>
            <c:manualLayout>
              <c:xMode val="edge"/>
              <c:yMode val="edge"/>
              <c:x val="0.47688564476885714"/>
              <c:y val="0.89781021897810265"/>
            </c:manualLayout>
          </c:layout>
          <c:overlay val="0"/>
          <c:spPr>
            <a:noFill/>
            <a:ln w="16777">
              <a:noFill/>
            </a:ln>
          </c:spPr>
        </c:title>
        <c:numFmt formatCode="General" sourceLinked="1"/>
        <c:majorTickMark val="in"/>
        <c:minorTickMark val="none"/>
        <c:tickLblPos val="nextTo"/>
        <c:spPr>
          <a:ln w="25165">
            <a:solidFill>
              <a:schemeClr val="bg1">
                <a:lumMod val="50000"/>
              </a:schemeClr>
            </a:solidFill>
            <a:prstDash val="solid"/>
          </a:ln>
        </c:spPr>
        <c:txPr>
          <a:bodyPr rot="0" vert="horz"/>
          <a:lstStyle/>
          <a:p>
            <a:pPr>
              <a:defRPr sz="1800" b="0">
                <a:latin typeface="Arial" pitchFamily="34" charset="0"/>
                <a:cs typeface="Arial" pitchFamily="34" charset="0"/>
              </a:defRPr>
            </a:pPr>
            <a:endParaRPr lang="zh-TW"/>
          </a:p>
        </c:txPr>
        <c:crossAx val="132134784"/>
        <c:crossesAt val="0.30000000000000032"/>
        <c:auto val="1"/>
        <c:lblAlgn val="ctr"/>
        <c:lblOffset val="100"/>
        <c:tickLblSkip val="1"/>
        <c:tickMarkSkip val="1"/>
        <c:noMultiLvlLbl val="0"/>
      </c:catAx>
      <c:valAx>
        <c:axId val="132134784"/>
        <c:scaling>
          <c:orientation val="minMax"/>
          <c:max val="40"/>
          <c:min val="0"/>
        </c:scaling>
        <c:delete val="0"/>
        <c:axPos val="l"/>
        <c:majorGridlines>
          <c:spPr>
            <a:ln w="8388">
              <a:solidFill>
                <a:schemeClr val="bg1">
                  <a:lumMod val="50000"/>
                </a:schemeClr>
              </a:solidFill>
              <a:prstDash val="solid"/>
            </a:ln>
          </c:spPr>
        </c:majorGridlines>
        <c:numFmt formatCode="General" sourceLinked="1"/>
        <c:majorTickMark val="none"/>
        <c:minorTickMark val="none"/>
        <c:tickLblPos val="nextTo"/>
        <c:spPr>
          <a:ln w="25165">
            <a:solidFill>
              <a:schemeClr val="bg1">
                <a:lumMod val="50000"/>
              </a:schemeClr>
            </a:solidFill>
            <a:prstDash val="solid"/>
          </a:ln>
        </c:spPr>
        <c:txPr>
          <a:bodyPr rot="0" vert="horz"/>
          <a:lstStyle/>
          <a:p>
            <a:pPr>
              <a:defRPr sz="1800" b="0">
                <a:latin typeface="Arial" pitchFamily="34" charset="0"/>
                <a:cs typeface="Arial" pitchFamily="34" charset="0"/>
              </a:defRPr>
            </a:pPr>
            <a:endParaRPr lang="zh-TW"/>
          </a:p>
        </c:txPr>
        <c:crossAx val="115903872"/>
        <c:crosses val="autoZero"/>
        <c:crossBetween val="midCat"/>
        <c:majorUnit val="10"/>
        <c:minorUnit val="5"/>
      </c:valAx>
      <c:spPr>
        <a:solidFill>
          <a:schemeClr val="bg1"/>
        </a:solidFill>
        <a:ln w="25165">
          <a:solidFill>
            <a:schemeClr val="bg1">
              <a:lumMod val="50000"/>
            </a:schemeClr>
          </a:solidFill>
          <a:prstDash val="solid"/>
        </a:ln>
      </c:spPr>
    </c:plotArea>
    <c:plotVisOnly val="1"/>
    <c:dispBlanksAs val="span"/>
    <c:showDLblsOverMax val="0"/>
  </c:chart>
  <c:spPr>
    <a:noFill/>
    <a:ln>
      <a:noFill/>
    </a:ln>
  </c:spPr>
  <c:txPr>
    <a:bodyPr/>
    <a:lstStyle/>
    <a:p>
      <a:pPr>
        <a:defRPr sz="1600" b="1" i="0" u="none" strike="noStrike" baseline="0">
          <a:solidFill>
            <a:schemeClr val="tx1"/>
          </a:solidFill>
          <a:latin typeface="標楷體"/>
          <a:ea typeface="標楷體"/>
          <a:cs typeface="標楷體"/>
        </a:defRPr>
      </a:pPr>
      <a:endParaRPr lang="zh-TW"/>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投影片編號版面配置區 1"/>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A5EE8D43-4E91-48D3-A641-820B8D274F32}" type="slidenum">
              <a:rPr lang="zh-TW" altLang="en-US" smtClean="0"/>
              <a:t>‹#›</a:t>
            </a:fld>
            <a:endParaRPr lang="zh-TW" altLang="en-US"/>
          </a:p>
        </p:txBody>
      </p:sp>
      <p:sp>
        <p:nvSpPr>
          <p:cNvPr id="4" name="頁尾版面配置區 3"/>
          <p:cNvSpPr>
            <a:spLocks noGrp="1"/>
          </p:cNvSpPr>
          <p:nvPr>
            <p:ph type="ftr" sz="quarter" idx="2"/>
          </p:nvPr>
        </p:nvSpPr>
        <p:spPr>
          <a:xfrm>
            <a:off x="0" y="9403019"/>
            <a:ext cx="2946400" cy="496887"/>
          </a:xfrm>
          <a:prstGeom prst="rect">
            <a:avLst/>
          </a:prstGeom>
        </p:spPr>
        <p:txBody>
          <a:bodyPr vert="horz" lIns="91440" tIns="45720" rIns="91440" bIns="45720" rtlCol="0" anchor="b"/>
          <a:lstStyle>
            <a:lvl1pPr algn="l">
              <a:defRPr sz="1200"/>
            </a:lvl1pPr>
          </a:lstStyle>
          <a:p>
            <a:endParaRPr lang="zh-TW" altLang="en-US"/>
          </a:p>
        </p:txBody>
      </p:sp>
    </p:spTree>
    <p:extLst>
      <p:ext uri="{BB962C8B-B14F-4D97-AF65-F5344CB8AC3E}">
        <p14:creationId xmlns:p14="http://schemas.microsoft.com/office/powerpoint/2010/main" val="42535577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Rot="1" noChangeAspect="1" noChangeArrowheads="1" noTextEdit="1"/>
          </p:cNvSpPr>
          <p:nvPr>
            <p:ph type="sldImg" idx="2"/>
          </p:nvPr>
        </p:nvSpPr>
        <p:spPr bwMode="auto">
          <a:xfrm>
            <a:off x="915988" y="742950"/>
            <a:ext cx="4965700" cy="3725863"/>
          </a:xfrm>
          <a:prstGeom prst="rect">
            <a:avLst/>
          </a:prstGeom>
          <a:noFill/>
          <a:ln w="127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051" name="Rectangle 3"/>
          <p:cNvSpPr>
            <a:spLocks noGrp="1" noChangeArrowheads="1"/>
          </p:cNvSpPr>
          <p:nvPr>
            <p:ph type="body" sz="quarter" idx="3"/>
          </p:nvPr>
        </p:nvSpPr>
        <p:spPr bwMode="auto">
          <a:xfrm>
            <a:off x="906357" y="4715153"/>
            <a:ext cx="4984962" cy="446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p>
            <a:pPr lvl="0"/>
            <a:r>
              <a:rPr lang="en-US" altLang="zh-TW" smtClean="0"/>
              <a:t>Click to edit Master notes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p>
        </p:txBody>
      </p:sp>
    </p:spTree>
    <p:extLst>
      <p:ext uri="{BB962C8B-B14F-4D97-AF65-F5344CB8AC3E}">
        <p14:creationId xmlns:p14="http://schemas.microsoft.com/office/powerpoint/2010/main" val="146145603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anose="02020603050405020304" pitchFamily="18" charset="0"/>
        <a:ea typeface="新細明體" panose="02020500000000000000" pitchFamily="18" charset="-120"/>
        <a:cs typeface="+mn-cs"/>
      </a:defRPr>
    </a:lvl1pPr>
    <a:lvl2pPr marL="457200" algn="l" rtl="0" eaLnBrk="0" fontAlgn="base" hangingPunct="0">
      <a:spcBef>
        <a:spcPct val="30000"/>
      </a:spcBef>
      <a:spcAft>
        <a:spcPct val="0"/>
      </a:spcAft>
      <a:defRPr kumimoji="1" sz="1200" kern="1200">
        <a:solidFill>
          <a:schemeClr val="tx1"/>
        </a:solidFill>
        <a:latin typeface="Times New Roman" panose="02020603050405020304" pitchFamily="18" charset="0"/>
        <a:ea typeface="新細明體" panose="02020500000000000000" pitchFamily="18" charset="-120"/>
        <a:cs typeface="+mn-cs"/>
      </a:defRPr>
    </a:lvl2pPr>
    <a:lvl3pPr marL="914400" algn="l" rtl="0" eaLnBrk="0" fontAlgn="base" hangingPunct="0">
      <a:spcBef>
        <a:spcPct val="30000"/>
      </a:spcBef>
      <a:spcAft>
        <a:spcPct val="0"/>
      </a:spcAft>
      <a:defRPr kumimoji="1" sz="1200" kern="1200">
        <a:solidFill>
          <a:schemeClr val="tx1"/>
        </a:solidFill>
        <a:latin typeface="Times New Roman" panose="02020603050405020304" pitchFamily="18" charset="0"/>
        <a:ea typeface="新細明體" panose="02020500000000000000" pitchFamily="18" charset="-120"/>
        <a:cs typeface="+mn-cs"/>
      </a:defRPr>
    </a:lvl3pPr>
    <a:lvl4pPr marL="1371600" algn="l" rtl="0" eaLnBrk="0" fontAlgn="base" hangingPunct="0">
      <a:spcBef>
        <a:spcPct val="30000"/>
      </a:spcBef>
      <a:spcAft>
        <a:spcPct val="0"/>
      </a:spcAft>
      <a:defRPr kumimoji="1" sz="1200" kern="1200">
        <a:solidFill>
          <a:schemeClr val="tx1"/>
        </a:solidFill>
        <a:latin typeface="Times New Roman" panose="02020603050405020304" pitchFamily="18" charset="0"/>
        <a:ea typeface="新細明體" panose="02020500000000000000" pitchFamily="18" charset="-120"/>
        <a:cs typeface="+mn-cs"/>
      </a:defRPr>
    </a:lvl4pPr>
    <a:lvl5pPr marL="1828800" algn="l" rtl="0" eaLnBrk="0" fontAlgn="base" hangingPunct="0">
      <a:spcBef>
        <a:spcPct val="30000"/>
      </a:spcBef>
      <a:spcAft>
        <a:spcPct val="0"/>
      </a:spcAft>
      <a:defRPr kumimoji="1" sz="1200" kern="1200">
        <a:solidFill>
          <a:schemeClr val="tx1"/>
        </a:solidFill>
        <a:latin typeface="Times New Roman" panose="02020603050405020304" pitchFamily="18" charset="0"/>
        <a:ea typeface="新細明體" panose="02020500000000000000"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2426304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2832765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2447069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101597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1406264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Rot="1" noChangeAspect="1" noChangeArrowheads="1" noTextEdit="1"/>
          </p:cNvSpPr>
          <p:nvPr>
            <p:ph type="sldImg"/>
          </p:nvPr>
        </p:nvSpPr>
        <p:spPr>
          <a:ln cap="flat"/>
        </p:spPr>
      </p:sp>
      <p:sp>
        <p:nvSpPr>
          <p:cNvPr id="196611" name="Rectangle 3"/>
          <p:cNvSpPr>
            <a:spLocks noGrp="1" noChangeArrowheads="1"/>
          </p:cNvSpPr>
          <p:nvPr>
            <p:ph type="body" idx="1"/>
          </p:nvPr>
        </p:nvSpPr>
        <p:spPr>
          <a:noFill/>
          <a:ln/>
        </p:spPr>
        <p:txBody>
          <a:bodyPr lIns="92075" tIns="46038" rIns="92075" bIns="46038"/>
          <a:lstStyle/>
          <a:p>
            <a:r>
              <a:rPr lang="en-US" altLang="zh-TW"/>
              <a:t>Hemophilus influenzae type b infection common in children younger than 3 to 5 years. It may cause severe diseases, including meningitis, sepsis, arthritis and some respiratory tract infections. The vaccine is conjugated to some carrier protein to improve our immune response to the polysaccharide antigen of Hib. The adverse reaction and contraindication are similar to other inactivated vaccines.</a:t>
            </a:r>
          </a:p>
        </p:txBody>
      </p:sp>
    </p:spTree>
    <p:extLst>
      <p:ext uri="{BB962C8B-B14F-4D97-AF65-F5344CB8AC3E}">
        <p14:creationId xmlns:p14="http://schemas.microsoft.com/office/powerpoint/2010/main" val="42014356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9034975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6492269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876622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8846829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854086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8266632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28910286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6472359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666368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9455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8950781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22538978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8109460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9692805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6245687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18286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20128276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0096116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2840039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6593422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4353801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6582729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5100847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5736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26164742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1289530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416472398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a:xfrm>
            <a:off x="915988" y="742950"/>
            <a:ext cx="4965700" cy="3725863"/>
          </a:xfrm>
          <a:ln cap="flat"/>
        </p:spPr>
      </p:sp>
      <p:sp>
        <p:nvSpPr>
          <p:cNvPr id="207875" name="Rectangle 3"/>
          <p:cNvSpPr>
            <a:spLocks noGrp="1" noChangeArrowheads="1"/>
          </p:cNvSpPr>
          <p:nvPr>
            <p:ph type="body" idx="1"/>
          </p:nvPr>
        </p:nvSpPr>
        <p:spPr bwMode="auto">
          <a:xfrm>
            <a:off x="906357" y="4715153"/>
            <a:ext cx="4984962" cy="4466987"/>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pPr defTabSz="914400"/>
            <a:r>
              <a:rPr lang="en-US" altLang="zh-TW" dirty="0" err="1" smtClean="0"/>
              <a:t>Hemophilus</a:t>
            </a:r>
            <a:r>
              <a:rPr lang="en-US" altLang="zh-TW" dirty="0" smtClean="0"/>
              <a:t> </a:t>
            </a:r>
            <a:r>
              <a:rPr lang="en-US" altLang="zh-TW" dirty="0" err="1" smtClean="0"/>
              <a:t>influenzae</a:t>
            </a:r>
            <a:r>
              <a:rPr lang="en-US" altLang="zh-TW" dirty="0" smtClean="0"/>
              <a:t> type b infection common in children younger than 3 to 5 years. It may cause severe diseases, including meningitis, sepsis, arthritis and some respiratory tract infections. The vaccine is conjugated to some carrier protein to improve our immune response to the polysaccharide antigen of </a:t>
            </a:r>
            <a:r>
              <a:rPr lang="en-US" altLang="zh-TW" dirty="0" err="1" smtClean="0"/>
              <a:t>Hib</a:t>
            </a:r>
            <a:r>
              <a:rPr lang="en-US" altLang="zh-TW" dirty="0" smtClean="0"/>
              <a:t>. The adverse reaction and contraindication are similar to other inactivated vaccines.</a:t>
            </a:r>
          </a:p>
        </p:txBody>
      </p:sp>
    </p:spTree>
    <p:extLst>
      <p:ext uri="{BB962C8B-B14F-4D97-AF65-F5344CB8AC3E}">
        <p14:creationId xmlns:p14="http://schemas.microsoft.com/office/powerpoint/2010/main" val="428582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Rot="1" noChangeAspect="1" noChangeArrowheads="1" noTextEdit="1"/>
          </p:cNvSpPr>
          <p:nvPr>
            <p:ph type="sldImg"/>
          </p:nvPr>
        </p:nvSpPr>
        <p:spPr>
          <a:xfrm>
            <a:off x="915988" y="742950"/>
            <a:ext cx="4965700" cy="3725863"/>
          </a:xfrm>
          <a:ln cap="flat"/>
        </p:spPr>
      </p:sp>
      <p:sp>
        <p:nvSpPr>
          <p:cNvPr id="209923" name="Rectangle 3"/>
          <p:cNvSpPr>
            <a:spLocks noGrp="1" noChangeArrowheads="1"/>
          </p:cNvSpPr>
          <p:nvPr>
            <p:ph type="body" idx="1"/>
          </p:nvPr>
        </p:nvSpPr>
        <p:spPr bwMode="auto">
          <a:xfrm>
            <a:off x="906357" y="4715153"/>
            <a:ext cx="4984962" cy="4466987"/>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pPr defTabSz="914400"/>
            <a:r>
              <a:rPr lang="en-US" altLang="zh-TW" dirty="0" err="1" smtClean="0"/>
              <a:t>Hemophilus</a:t>
            </a:r>
            <a:r>
              <a:rPr lang="en-US" altLang="zh-TW" dirty="0" smtClean="0"/>
              <a:t> </a:t>
            </a:r>
            <a:r>
              <a:rPr lang="en-US" altLang="zh-TW" dirty="0" err="1" smtClean="0"/>
              <a:t>influenzae</a:t>
            </a:r>
            <a:r>
              <a:rPr lang="en-US" altLang="zh-TW" dirty="0" smtClean="0"/>
              <a:t> type b infection common in children younger than 3 to 5 years. It may cause severe diseases, including meningitis, sepsis, arthritis and some respiratory tract infections. The vaccine is conjugated to some carrier protein to improve our immune response to the polysaccharide antigen of </a:t>
            </a:r>
            <a:r>
              <a:rPr lang="en-US" altLang="zh-TW" dirty="0" err="1" smtClean="0"/>
              <a:t>Hib</a:t>
            </a:r>
            <a:r>
              <a:rPr lang="en-US" altLang="zh-TW" dirty="0" smtClean="0"/>
              <a:t>. The adverse reaction and contraindication are similar to other inactivated vaccines.</a:t>
            </a:r>
          </a:p>
        </p:txBody>
      </p:sp>
    </p:spTree>
    <p:extLst>
      <p:ext uri="{BB962C8B-B14F-4D97-AF65-F5344CB8AC3E}">
        <p14:creationId xmlns:p14="http://schemas.microsoft.com/office/powerpoint/2010/main" val="18638247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8925238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4010368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8786234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4684265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13808917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94690716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7982624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93666965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242338904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00461650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88887638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412618093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40214087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54322482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400941306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66885962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24270722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69351731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233439310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03470556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21446877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9000454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3568" y="2060848"/>
            <a:ext cx="7772400" cy="1470025"/>
          </a:xfrm>
        </p:spPr>
        <p:txBody>
          <a:bodyPr/>
          <a:lstStyle>
            <a:lvl1pPr>
              <a:defRPr>
                <a:latin typeface="標楷體" pitchFamily="65" charset="-120"/>
                <a:ea typeface="標楷體" pitchFamily="65" charset="-120"/>
                <a:cs typeface="Arial" pitchFamily="34" charset="0"/>
              </a:defRPr>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lumMod val="65000"/>
                    <a:lumOff val="35000"/>
                  </a:schemeClr>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t>按一下以編輯母片副標題樣式</a:t>
            </a:r>
            <a:endParaRPr lang="zh-TW" altLang="en-US" dirty="0"/>
          </a:p>
        </p:txBody>
      </p:sp>
      <p:sp>
        <p:nvSpPr>
          <p:cNvPr id="4" name="投影片編號版面配置區 3"/>
          <p:cNvSpPr>
            <a:spLocks noGrp="1"/>
          </p:cNvSpPr>
          <p:nvPr>
            <p:ph type="sldNum" sz="quarter" idx="10"/>
          </p:nvPr>
        </p:nvSpPr>
        <p:spPr/>
        <p:txBody>
          <a:bodyPr/>
          <a:lstStyle/>
          <a:p>
            <a:fld id="{EE83A94C-4690-4F43-AE3E-D00503AB1F17}" type="slidenum">
              <a:rPr lang="zh-TW" altLang="en-US" smtClean="0"/>
              <a:t>‹#›</a:t>
            </a:fld>
            <a:endParaRPr lang="zh-TW" altLang="en-US"/>
          </a:p>
        </p:txBody>
      </p:sp>
    </p:spTree>
    <p:extLst>
      <p:ext uri="{BB962C8B-B14F-4D97-AF65-F5344CB8AC3E}">
        <p14:creationId xmlns:p14="http://schemas.microsoft.com/office/powerpoint/2010/main" val="366374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620688"/>
            <a:ext cx="8229600" cy="796950"/>
          </a:xfrm>
        </p:spPr>
        <p:txBody>
          <a:bodyPr/>
          <a:lstStyle>
            <a:lvl1pPr>
              <a:defRPr baseline="0">
                <a:latin typeface="Arial" pitchFamily="34" charset="0"/>
                <a:ea typeface="標楷體" pitchFamily="65" charset="-120"/>
                <a:cs typeface="Arial" pitchFamily="34" charset="0"/>
              </a:defRPr>
            </a:lvl1p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lvl1pPr>
              <a:defRPr baseline="0">
                <a:latin typeface="Arial" pitchFamily="34" charset="0"/>
                <a:ea typeface="標楷體" pitchFamily="65" charset="-120"/>
                <a:cs typeface="Arial" pitchFamily="34" charset="0"/>
              </a:defRPr>
            </a:lvl1pPr>
            <a:lvl2pPr>
              <a:defRPr baseline="0">
                <a:solidFill>
                  <a:schemeClr val="accent1">
                    <a:lumMod val="75000"/>
                  </a:schemeClr>
                </a:solidFill>
                <a:latin typeface="Arial" pitchFamily="34" charset="0"/>
                <a:ea typeface="標楷體" pitchFamily="65" charset="-120"/>
                <a:cs typeface="Arial" pitchFamily="34" charset="0"/>
              </a:defRPr>
            </a:lvl2pPr>
            <a:lvl3pPr>
              <a:defRPr baseline="0">
                <a:latin typeface="Arial" pitchFamily="34" charset="0"/>
                <a:ea typeface="標楷體" pitchFamily="65" charset="-120"/>
                <a:cs typeface="Arial" pitchFamily="34" charset="0"/>
              </a:defRPr>
            </a:lvl3pPr>
            <a:lvl4pPr>
              <a:defRPr baseline="0">
                <a:latin typeface="Arial" pitchFamily="34" charset="0"/>
                <a:ea typeface="標楷體" pitchFamily="65" charset="-120"/>
                <a:cs typeface="Arial" pitchFamily="34" charset="0"/>
              </a:defRPr>
            </a:lvl4pPr>
            <a:lvl5pPr>
              <a:defRPr baseline="0">
                <a:latin typeface="Arial" pitchFamily="34" charset="0"/>
                <a:ea typeface="標楷體" pitchFamily="65" charset="-120"/>
                <a:cs typeface="Arial" pitchFamily="34" charset="0"/>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投影片編號版面配置區 3"/>
          <p:cNvSpPr>
            <a:spLocks noGrp="1"/>
          </p:cNvSpPr>
          <p:nvPr>
            <p:ph type="sldNum" sz="quarter" idx="10"/>
          </p:nvPr>
        </p:nvSpPr>
        <p:spPr/>
        <p:txBody>
          <a:bodyPr/>
          <a:lstStyle/>
          <a:p>
            <a:fld id="{EE83A94C-4690-4F43-AE3E-D00503AB1F17}" type="slidenum">
              <a:rPr lang="zh-TW" altLang="en-US" smtClean="0"/>
              <a:t>‹#›</a:t>
            </a:fld>
            <a:endParaRPr lang="zh-TW" altLang="en-US"/>
          </a:p>
        </p:txBody>
      </p:sp>
    </p:spTree>
    <p:extLst>
      <p:ext uri="{BB962C8B-B14F-4D97-AF65-F5344CB8AC3E}">
        <p14:creationId xmlns:p14="http://schemas.microsoft.com/office/powerpoint/2010/main" val="379918841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620688"/>
            <a:ext cx="8229600" cy="796950"/>
          </a:xfrm>
        </p:spPr>
        <p:txBody>
          <a:bodyPr/>
          <a:lstStyle>
            <a:lvl1pPr>
              <a:defRPr>
                <a:latin typeface="標楷體" pitchFamily="65" charset="-120"/>
                <a:ea typeface="標楷體" pitchFamily="65" charset="-120"/>
                <a:cs typeface="Arial" pitchFamily="34" charset="0"/>
              </a:defRPr>
            </a:lvl1pPr>
          </a:lstStyle>
          <a:p>
            <a:r>
              <a:rPr lang="zh-TW" altLang="en-US" dirty="0" smtClean="0"/>
              <a:t>按一下以編輯母片標題樣式</a:t>
            </a:r>
            <a:endParaRPr lang="zh-TW" altLang="en-US" dirty="0"/>
          </a:p>
        </p:txBody>
      </p:sp>
      <p:sp>
        <p:nvSpPr>
          <p:cNvPr id="3" name="內容版面配置區 2"/>
          <p:cNvSpPr>
            <a:spLocks noGrp="1"/>
          </p:cNvSpPr>
          <p:nvPr>
            <p:ph sz="half" idx="1"/>
          </p:nvPr>
        </p:nvSpPr>
        <p:spPr>
          <a:xfrm>
            <a:off x="457200" y="1600200"/>
            <a:ext cx="4038600" cy="4525963"/>
          </a:xfrm>
        </p:spPr>
        <p:txBody>
          <a:bodyPr/>
          <a:lstStyle>
            <a:lvl1pPr>
              <a:defRPr sz="2800">
                <a:latin typeface="標楷體" pitchFamily="65" charset="-120"/>
                <a:ea typeface="標楷體" pitchFamily="65" charset="-120"/>
                <a:cs typeface="Arial" pitchFamily="34" charset="0"/>
              </a:defRPr>
            </a:lvl1pPr>
            <a:lvl2pPr>
              <a:defRPr lang="zh-TW" altLang="en-US" sz="2400" kern="1200" dirty="0" smtClean="0">
                <a:solidFill>
                  <a:schemeClr val="accent1">
                    <a:lumMod val="75000"/>
                  </a:schemeClr>
                </a:solidFill>
                <a:latin typeface="標楷體" pitchFamily="65" charset="-120"/>
                <a:ea typeface="標楷體" pitchFamily="65" charset="-120"/>
                <a:cs typeface="Arial" pitchFamily="34" charset="0"/>
              </a:defRPr>
            </a:lvl2pPr>
            <a:lvl3pPr>
              <a:defRPr sz="2000">
                <a:latin typeface="標楷體" pitchFamily="65" charset="-120"/>
                <a:ea typeface="標楷體" pitchFamily="65" charset="-120"/>
                <a:cs typeface="Arial" pitchFamily="34" charset="0"/>
              </a:defRPr>
            </a:lvl3pPr>
            <a:lvl4pPr>
              <a:defRPr sz="1800">
                <a:latin typeface="標楷體" pitchFamily="65" charset="-120"/>
                <a:ea typeface="標楷體" pitchFamily="65" charset="-120"/>
                <a:cs typeface="Arial" pitchFamily="34" charset="0"/>
              </a:defRPr>
            </a:lvl4pPr>
            <a:lvl5pPr>
              <a:defRPr sz="1800">
                <a:latin typeface="標楷體" pitchFamily="65" charset="-120"/>
                <a:ea typeface="標楷體" pitchFamily="65" charset="-120"/>
                <a:cs typeface="Arial" pitchFamily="34" charset="0"/>
              </a:defRPr>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內容版面配置區 3"/>
          <p:cNvSpPr>
            <a:spLocks noGrp="1"/>
          </p:cNvSpPr>
          <p:nvPr>
            <p:ph sz="half" idx="2"/>
          </p:nvPr>
        </p:nvSpPr>
        <p:spPr>
          <a:xfrm>
            <a:off x="4648200" y="1600200"/>
            <a:ext cx="4038600" cy="4525963"/>
          </a:xfrm>
        </p:spPr>
        <p:txBody>
          <a:bodyPr/>
          <a:lstStyle>
            <a:lvl1pPr>
              <a:defRPr sz="2800">
                <a:latin typeface="標楷體" pitchFamily="65" charset="-120"/>
                <a:ea typeface="標楷體" pitchFamily="65" charset="-120"/>
                <a:cs typeface="Arial" pitchFamily="34" charset="0"/>
              </a:defRPr>
            </a:lvl1pPr>
            <a:lvl2pPr>
              <a:defRPr lang="zh-TW" altLang="en-US" sz="2400" kern="1200" dirty="0" smtClean="0">
                <a:solidFill>
                  <a:schemeClr val="accent1">
                    <a:lumMod val="75000"/>
                  </a:schemeClr>
                </a:solidFill>
                <a:latin typeface="標楷體" pitchFamily="65" charset="-120"/>
                <a:ea typeface="標楷體" pitchFamily="65" charset="-120"/>
                <a:cs typeface="Arial" pitchFamily="34" charset="0"/>
              </a:defRPr>
            </a:lvl2pPr>
            <a:lvl3pPr>
              <a:defRPr sz="2000">
                <a:latin typeface="標楷體" pitchFamily="65" charset="-120"/>
                <a:ea typeface="標楷體" pitchFamily="65" charset="-120"/>
                <a:cs typeface="Arial" pitchFamily="34" charset="0"/>
              </a:defRPr>
            </a:lvl3pPr>
            <a:lvl4pPr>
              <a:defRPr sz="1800">
                <a:latin typeface="標楷體" pitchFamily="65" charset="-120"/>
                <a:ea typeface="標楷體" pitchFamily="65" charset="-120"/>
                <a:cs typeface="Arial" pitchFamily="34" charset="0"/>
              </a:defRPr>
            </a:lvl4pPr>
            <a:lvl5pPr>
              <a:defRPr sz="1800">
                <a:latin typeface="標楷體" pitchFamily="65" charset="-120"/>
                <a:ea typeface="標楷體" pitchFamily="65" charset="-120"/>
                <a:cs typeface="Arial" pitchFamily="34" charset="0"/>
              </a:defRPr>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5" name="投影片編號版面配置區 4"/>
          <p:cNvSpPr>
            <a:spLocks noGrp="1"/>
          </p:cNvSpPr>
          <p:nvPr>
            <p:ph type="sldNum" sz="quarter" idx="10"/>
          </p:nvPr>
        </p:nvSpPr>
        <p:spPr/>
        <p:txBody>
          <a:bodyPr/>
          <a:lstStyle/>
          <a:p>
            <a:fld id="{EE83A94C-4690-4F43-AE3E-D00503AB1F17}" type="slidenum">
              <a:rPr lang="zh-TW" altLang="en-US" smtClean="0"/>
              <a:t>‹#›</a:t>
            </a:fld>
            <a:endParaRPr lang="zh-TW" altLang="en-US"/>
          </a:p>
        </p:txBody>
      </p:sp>
    </p:spTree>
    <p:extLst>
      <p:ext uri="{BB962C8B-B14F-4D97-AF65-F5344CB8AC3E}">
        <p14:creationId xmlns:p14="http://schemas.microsoft.com/office/powerpoint/2010/main" val="2749963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548680"/>
            <a:ext cx="8229600" cy="868958"/>
          </a:xfrm>
        </p:spPr>
        <p:txBody>
          <a:bodyPr/>
          <a:lstStyle>
            <a:lvl1pPr>
              <a:defRPr>
                <a:latin typeface="標楷體" panose="03000509000000000000" pitchFamily="65" charset="-120"/>
                <a:ea typeface="標楷體" panose="03000509000000000000" pitchFamily="65" charset="-120"/>
              </a:defRPr>
            </a:lvl1pPr>
          </a:lstStyle>
          <a:p>
            <a:r>
              <a:rPr lang="zh-TW" altLang="en-US" dirty="0" smtClean="0"/>
              <a:t>按一下以編輯母片標題樣式</a:t>
            </a:r>
            <a:endParaRPr lang="zh-TW" altLang="en-US" dirty="0"/>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atin typeface="標楷體" panose="03000509000000000000" pitchFamily="65" charset="-120"/>
                <a:ea typeface="標楷體" panose="03000509000000000000" pitchFamily="65"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atin typeface="標楷體" panose="03000509000000000000" pitchFamily="65" charset="-120"/>
                <a:ea typeface="標楷體" panose="03000509000000000000" pitchFamily="65" charset="-120"/>
              </a:defRPr>
            </a:lvl1pPr>
            <a:lvl2pPr>
              <a:defRPr sz="2000">
                <a:latin typeface="標楷體" panose="03000509000000000000" pitchFamily="65" charset="-120"/>
                <a:ea typeface="標楷體" panose="03000509000000000000" pitchFamily="65" charset="-120"/>
              </a:defRPr>
            </a:lvl2pPr>
            <a:lvl3pPr>
              <a:defRPr sz="1800">
                <a:latin typeface="標楷體" panose="03000509000000000000" pitchFamily="65" charset="-120"/>
                <a:ea typeface="標楷體" panose="03000509000000000000" pitchFamily="65" charset="-120"/>
              </a:defRPr>
            </a:lvl3pPr>
            <a:lvl4pPr>
              <a:defRPr sz="1600">
                <a:latin typeface="標楷體" panose="03000509000000000000" pitchFamily="65" charset="-120"/>
                <a:ea typeface="標楷體" panose="03000509000000000000" pitchFamily="65" charset="-120"/>
              </a:defRPr>
            </a:lvl4pPr>
            <a:lvl5pPr>
              <a:defRPr sz="1600">
                <a:latin typeface="標楷體" panose="03000509000000000000" pitchFamily="65" charset="-120"/>
                <a:ea typeface="標楷體" panose="03000509000000000000" pitchFamily="65" charset="-120"/>
              </a:defRPr>
            </a:lvl5pPr>
            <a:lvl6pPr>
              <a:defRPr sz="1600"/>
            </a:lvl6pPr>
            <a:lvl7pPr>
              <a:defRPr sz="1600"/>
            </a:lvl7pPr>
            <a:lvl8pPr>
              <a:defRPr sz="1600"/>
            </a:lvl8pPr>
            <a:lvl9pPr>
              <a:defRPr sz="16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atin typeface="標楷體" panose="03000509000000000000" pitchFamily="65" charset="-120"/>
                <a:ea typeface="標楷體" panose="03000509000000000000" pitchFamily="65"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atin typeface="標楷體" panose="03000509000000000000" pitchFamily="65" charset="-120"/>
                <a:ea typeface="標楷體" panose="03000509000000000000" pitchFamily="65" charset="-120"/>
              </a:defRPr>
            </a:lvl1pPr>
            <a:lvl2pPr>
              <a:defRPr sz="2000">
                <a:latin typeface="標楷體" panose="03000509000000000000" pitchFamily="65" charset="-120"/>
                <a:ea typeface="標楷體" panose="03000509000000000000" pitchFamily="65" charset="-120"/>
              </a:defRPr>
            </a:lvl2pPr>
            <a:lvl3pPr>
              <a:defRPr sz="1800">
                <a:latin typeface="標楷體" panose="03000509000000000000" pitchFamily="65" charset="-120"/>
                <a:ea typeface="標楷體" panose="03000509000000000000" pitchFamily="65" charset="-120"/>
              </a:defRPr>
            </a:lvl3pPr>
            <a:lvl4pPr>
              <a:defRPr sz="1600">
                <a:latin typeface="標楷體" panose="03000509000000000000" pitchFamily="65" charset="-120"/>
                <a:ea typeface="標楷體" panose="03000509000000000000" pitchFamily="65" charset="-120"/>
              </a:defRPr>
            </a:lvl4pPr>
            <a:lvl5pPr>
              <a:defRPr sz="1600">
                <a:latin typeface="標楷體" panose="03000509000000000000" pitchFamily="65" charset="-120"/>
                <a:ea typeface="標楷體" panose="03000509000000000000" pitchFamily="65" charset="-120"/>
              </a:defRPr>
            </a:lvl5pPr>
            <a:lvl6pPr>
              <a:defRPr sz="1600"/>
            </a:lvl6pPr>
            <a:lvl7pPr>
              <a:defRPr sz="1600"/>
            </a:lvl7pPr>
            <a:lvl8pPr>
              <a:defRPr sz="1600"/>
            </a:lvl8pPr>
            <a:lvl9pPr>
              <a:defRPr sz="16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7" name="投影片編號版面配置區 6"/>
          <p:cNvSpPr>
            <a:spLocks noGrp="1"/>
          </p:cNvSpPr>
          <p:nvPr>
            <p:ph type="sldNum" sz="quarter" idx="10"/>
          </p:nvPr>
        </p:nvSpPr>
        <p:spPr/>
        <p:txBody>
          <a:bodyPr/>
          <a:lstStyle/>
          <a:p>
            <a:fld id="{EE83A94C-4690-4F43-AE3E-D00503AB1F17}" type="slidenum">
              <a:rPr lang="zh-TW" altLang="en-US" smtClean="0"/>
              <a:t>‹#›</a:t>
            </a:fld>
            <a:endParaRPr lang="zh-TW" altLang="en-US"/>
          </a:p>
        </p:txBody>
      </p:sp>
    </p:spTree>
    <p:extLst>
      <p:ext uri="{BB962C8B-B14F-4D97-AF65-F5344CB8AC3E}">
        <p14:creationId xmlns:p14="http://schemas.microsoft.com/office/powerpoint/2010/main" val="39805214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539552" y="620688"/>
            <a:ext cx="8229600" cy="940966"/>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投影片編號版面配置區 2"/>
          <p:cNvSpPr>
            <a:spLocks noGrp="1"/>
          </p:cNvSpPr>
          <p:nvPr>
            <p:ph type="sldNum" sz="quarter" idx="10"/>
          </p:nvPr>
        </p:nvSpPr>
        <p:spPr/>
        <p:txBody>
          <a:bodyPr/>
          <a:lstStyle/>
          <a:p>
            <a:fld id="{EE83A94C-4690-4F43-AE3E-D00503AB1F17}" type="slidenum">
              <a:rPr lang="zh-TW" altLang="en-US" smtClean="0"/>
              <a:t>‹#›</a:t>
            </a:fld>
            <a:endParaRPr lang="zh-TW" altLang="en-US"/>
          </a:p>
        </p:txBody>
      </p:sp>
    </p:spTree>
    <p:extLst>
      <p:ext uri="{BB962C8B-B14F-4D97-AF65-F5344CB8AC3E}">
        <p14:creationId xmlns:p14="http://schemas.microsoft.com/office/powerpoint/2010/main" val="2664739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投影片編號版面配置區 1"/>
          <p:cNvSpPr>
            <a:spLocks noGrp="1"/>
          </p:cNvSpPr>
          <p:nvPr>
            <p:ph type="sldNum" sz="quarter" idx="10"/>
          </p:nvPr>
        </p:nvSpPr>
        <p:spPr/>
        <p:txBody>
          <a:bodyPr/>
          <a:lstStyle/>
          <a:p>
            <a:fld id="{EE83A94C-4690-4F43-AE3E-D00503AB1F17}" type="slidenum">
              <a:rPr lang="zh-TW" altLang="en-US" smtClean="0"/>
              <a:t>‹#›</a:t>
            </a:fld>
            <a:endParaRPr lang="zh-TW" altLang="en-US"/>
          </a:p>
        </p:txBody>
      </p:sp>
    </p:spTree>
    <p:extLst>
      <p:ext uri="{BB962C8B-B14F-4D97-AF65-F5344CB8AC3E}">
        <p14:creationId xmlns:p14="http://schemas.microsoft.com/office/powerpoint/2010/main" val="1408056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685800" y="304800"/>
            <a:ext cx="7772400" cy="9144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685800" y="1524000"/>
            <a:ext cx="3810000" cy="48006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524000"/>
            <a:ext cx="3810000" cy="48006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投影片編號版面配置區 4"/>
          <p:cNvSpPr>
            <a:spLocks noGrp="1"/>
          </p:cNvSpPr>
          <p:nvPr>
            <p:ph type="sldNum" sz="quarter" idx="10"/>
          </p:nvPr>
        </p:nvSpPr>
        <p:spPr/>
        <p:txBody>
          <a:bodyPr/>
          <a:lstStyle/>
          <a:p>
            <a:fld id="{EE83A94C-4690-4F43-AE3E-D00503AB1F17}" type="slidenum">
              <a:rPr lang="zh-TW" altLang="en-US" smtClean="0"/>
              <a:t>‹#›</a:t>
            </a:fld>
            <a:endParaRPr lang="zh-TW" altLang="en-US"/>
          </a:p>
        </p:txBody>
      </p:sp>
    </p:spTree>
    <p:extLst>
      <p:ext uri="{BB962C8B-B14F-4D97-AF65-F5344CB8AC3E}">
        <p14:creationId xmlns:p14="http://schemas.microsoft.com/office/powerpoint/2010/main" val="3060582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9" cstate="print"/>
          <a:srcRect/>
          <a:stretch>
            <a:fillRect/>
          </a:stretch>
        </a:blipFill>
        <a:effectLst/>
      </p:bgPr>
    </p:bg>
    <p:spTree>
      <p:nvGrpSpPr>
        <p:cNvPr id="1" name=""/>
        <p:cNvGrpSpPr/>
        <p:nvPr/>
      </p:nvGrpSpPr>
      <p:grpSpPr>
        <a:xfrm>
          <a:off x="0" y="0"/>
          <a:ext cx="0" cy="0"/>
          <a:chOff x="0" y="0"/>
          <a:chExt cx="0" cy="0"/>
        </a:xfrm>
      </p:grpSpPr>
      <p:pic>
        <p:nvPicPr>
          <p:cNvPr id="1026" name="Picture 3"/>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7980363" y="9525"/>
            <a:ext cx="1154112" cy="61595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標題版面配置區 1"/>
          <p:cNvSpPr>
            <a:spLocks noGrp="1"/>
          </p:cNvSpPr>
          <p:nvPr>
            <p:ph type="title"/>
          </p:nvPr>
        </p:nvSpPr>
        <p:spPr bwMode="auto">
          <a:xfrm>
            <a:off x="457200" y="549275"/>
            <a:ext cx="8229600" cy="868363"/>
          </a:xfrm>
          <a:prstGeom prst="rect">
            <a:avLst/>
          </a:prstGeom>
          <a:noFill/>
          <a:ln>
            <a:noFill/>
          </a:ln>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8" name="文字版面配置區 2"/>
          <p:cNvSpPr>
            <a:spLocks noGrp="1"/>
          </p:cNvSpPr>
          <p:nvPr>
            <p:ph type="body" idx="1"/>
          </p:nvPr>
        </p:nvSpPr>
        <p:spPr bwMode="auto">
          <a:xfrm>
            <a:off x="468313" y="1628775"/>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3" name="投影片編號版面配置區 2"/>
          <p:cNvSpPr>
            <a:spLocks noGrp="1"/>
          </p:cNvSpPr>
          <p:nvPr>
            <p:ph type="sldNum" sz="quarter" idx="4"/>
          </p:nvPr>
        </p:nvSpPr>
        <p:spPr>
          <a:xfrm>
            <a:off x="6732240" y="5733256"/>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83A94C-4690-4F43-AE3E-D00503AB1F17}" type="slidenum">
              <a:rPr lang="zh-TW" altLang="en-US" smtClean="0"/>
              <a:t>‹#›</a:t>
            </a:fld>
            <a:endParaRPr lang="zh-TW" altLang="en-US"/>
          </a:p>
        </p:txBody>
      </p:sp>
    </p:spTree>
    <p:extLst>
      <p:ext uri="{BB962C8B-B14F-4D97-AF65-F5344CB8AC3E}">
        <p14:creationId xmlns:p14="http://schemas.microsoft.com/office/powerpoint/2010/main" val="142510774"/>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70" r:id="rId7"/>
  </p:sldLayoutIdLst>
  <p:timing>
    <p:tnLst>
      <p:par>
        <p:cTn id="1" dur="indefinite" restart="never" nodeType="tmRoot"/>
      </p:par>
    </p:tnLst>
  </p:timing>
  <p:hf hdr="0" ftr="0" dt="0"/>
  <p:txStyles>
    <p:titleStyle>
      <a:lvl1pPr algn="ctr" rtl="0" eaLnBrk="0" fontAlgn="base" hangingPunct="0">
        <a:spcBef>
          <a:spcPct val="0"/>
        </a:spcBef>
        <a:spcAft>
          <a:spcPct val="0"/>
        </a:spcAft>
        <a:defRPr sz="3600" b="1" kern="1200">
          <a:solidFill>
            <a:schemeClr val="tx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cs typeface="Arial" pitchFamily="34" charset="0"/>
        </a:defRPr>
      </a:lvl1pPr>
      <a:lvl2pPr algn="ctr" rtl="0" eaLnBrk="0" fontAlgn="base" hangingPunct="0">
        <a:spcBef>
          <a:spcPct val="0"/>
        </a:spcBef>
        <a:spcAft>
          <a:spcPct val="0"/>
        </a:spcAft>
        <a:defRPr sz="3600" b="1">
          <a:solidFill>
            <a:schemeClr val="tx1"/>
          </a:solidFill>
          <a:latin typeface="Arial" pitchFamily="34" charset="0"/>
          <a:ea typeface="新細明體" charset="0"/>
          <a:cs typeface="Arial" pitchFamily="34" charset="0"/>
        </a:defRPr>
      </a:lvl2pPr>
      <a:lvl3pPr algn="ctr" rtl="0" eaLnBrk="0" fontAlgn="base" hangingPunct="0">
        <a:spcBef>
          <a:spcPct val="0"/>
        </a:spcBef>
        <a:spcAft>
          <a:spcPct val="0"/>
        </a:spcAft>
        <a:defRPr sz="3600" b="1">
          <a:solidFill>
            <a:schemeClr val="tx1"/>
          </a:solidFill>
          <a:latin typeface="Arial" pitchFamily="34" charset="0"/>
          <a:ea typeface="新細明體" charset="0"/>
          <a:cs typeface="Arial" pitchFamily="34" charset="0"/>
        </a:defRPr>
      </a:lvl3pPr>
      <a:lvl4pPr algn="ctr" rtl="0" eaLnBrk="0" fontAlgn="base" hangingPunct="0">
        <a:spcBef>
          <a:spcPct val="0"/>
        </a:spcBef>
        <a:spcAft>
          <a:spcPct val="0"/>
        </a:spcAft>
        <a:defRPr sz="3600" b="1">
          <a:solidFill>
            <a:schemeClr val="tx1"/>
          </a:solidFill>
          <a:latin typeface="Arial" pitchFamily="34" charset="0"/>
          <a:ea typeface="新細明體" charset="0"/>
          <a:cs typeface="Arial" pitchFamily="34" charset="0"/>
        </a:defRPr>
      </a:lvl4pPr>
      <a:lvl5pPr algn="ctr" rtl="0" eaLnBrk="0" fontAlgn="base" hangingPunct="0">
        <a:spcBef>
          <a:spcPct val="0"/>
        </a:spcBef>
        <a:spcAft>
          <a:spcPct val="0"/>
        </a:spcAft>
        <a:defRPr sz="3600" b="1">
          <a:solidFill>
            <a:schemeClr val="tx1"/>
          </a:solidFill>
          <a:latin typeface="Arial" pitchFamily="34" charset="0"/>
          <a:ea typeface="新細明體" charset="0"/>
          <a:cs typeface="Arial" pitchFamily="34" charset="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pitchFamily="34" charset="0"/>
        <a:buChar char="•"/>
        <a:defRPr kumimoji="1" sz="2800" kern="1200">
          <a:solidFill>
            <a:schemeClr val="tx1"/>
          </a:solidFill>
          <a:latin typeface="Arial" panose="020B0604020202020204" pitchFamily="34" charset="0"/>
          <a:ea typeface="標楷體" panose="03000509000000000000" pitchFamily="65" charset="-120"/>
          <a:cs typeface="Arial" pitchFamily="34" charset="0"/>
        </a:defRPr>
      </a:lvl1pPr>
      <a:lvl2pPr marL="742950" indent="-285750" algn="l" rtl="0" eaLnBrk="0" fontAlgn="base" hangingPunct="0">
        <a:spcBef>
          <a:spcPct val="20000"/>
        </a:spcBef>
        <a:spcAft>
          <a:spcPct val="0"/>
        </a:spcAft>
        <a:buFont typeface="Arial" pitchFamily="34" charset="0"/>
        <a:buChar char="–"/>
        <a:defRPr kumimoji="1" sz="2400" kern="1200">
          <a:solidFill>
            <a:schemeClr val="tx1"/>
          </a:solidFill>
          <a:latin typeface="Arial" panose="020B0604020202020204" pitchFamily="34" charset="0"/>
          <a:ea typeface="標楷體" panose="03000509000000000000" pitchFamily="65" charset="-120"/>
          <a:cs typeface="Arial" pitchFamily="34" charset="0"/>
        </a:defRPr>
      </a:lvl2pPr>
      <a:lvl3pPr marL="1143000" indent="-228600" algn="l" rtl="0" eaLnBrk="0" fontAlgn="base" hangingPunct="0">
        <a:spcBef>
          <a:spcPct val="20000"/>
        </a:spcBef>
        <a:spcAft>
          <a:spcPct val="0"/>
        </a:spcAft>
        <a:buFont typeface="Arial" pitchFamily="34" charset="0"/>
        <a:buChar char="•"/>
        <a:defRPr kumimoji="1" sz="2000" kern="1200">
          <a:solidFill>
            <a:schemeClr val="tx1"/>
          </a:solidFill>
          <a:latin typeface="Arial" panose="020B0604020202020204" pitchFamily="34" charset="0"/>
          <a:ea typeface="標楷體" panose="03000509000000000000" pitchFamily="65" charset="-120"/>
          <a:cs typeface="Arial" pitchFamily="34" charset="0"/>
        </a:defRPr>
      </a:lvl3pPr>
      <a:lvl4pPr marL="1600200" indent="-228600" algn="l" rtl="0" eaLnBrk="0" fontAlgn="base" hangingPunct="0">
        <a:spcBef>
          <a:spcPct val="20000"/>
        </a:spcBef>
        <a:spcAft>
          <a:spcPct val="0"/>
        </a:spcAft>
        <a:buFont typeface="Arial" pitchFamily="34" charset="0"/>
        <a:buChar char="–"/>
        <a:defRPr kumimoji="1" kern="1200">
          <a:solidFill>
            <a:schemeClr val="tx1"/>
          </a:solidFill>
          <a:latin typeface="Arial" panose="020B0604020202020204" pitchFamily="34" charset="0"/>
          <a:ea typeface="標楷體" panose="03000509000000000000" pitchFamily="65" charset="-120"/>
          <a:cs typeface="Arial" pitchFamily="34" charset="0"/>
        </a:defRPr>
      </a:lvl4pPr>
      <a:lvl5pPr marL="2057400" indent="-228600" algn="l" rtl="0" eaLnBrk="0" fontAlgn="base" hangingPunct="0">
        <a:spcBef>
          <a:spcPct val="20000"/>
        </a:spcBef>
        <a:spcAft>
          <a:spcPct val="0"/>
        </a:spcAft>
        <a:buFont typeface="Arial" pitchFamily="34" charset="0"/>
        <a:buChar char="»"/>
        <a:defRPr kumimoji="1" sz="1600" kern="1200">
          <a:solidFill>
            <a:schemeClr val="tx1"/>
          </a:solidFill>
          <a:latin typeface="Arial" panose="020B0604020202020204" pitchFamily="34" charset="0"/>
          <a:ea typeface="標楷體" panose="03000509000000000000" pitchFamily="65" charset="-12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chart" Target="../charts/chart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3.png"/><Relationship Id="rId5" Type="http://schemas.openxmlformats.org/officeDocument/2006/relationships/chart" Target="../charts/chart2.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3.png"/><Relationship Id="rId5" Type="http://schemas.openxmlformats.org/officeDocument/2006/relationships/chart" Target="../charts/chart3.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8.xml.rels><?xml version="1.0" encoding="UTF-8" standalone="yes"?>
<Relationships xmlns="http://schemas.openxmlformats.org/package/2006/relationships"><Relationship Id="rId3" Type="http://schemas.openxmlformats.org/officeDocument/2006/relationships/tags" Target="../tags/tag13.xml"/><Relationship Id="rId7" Type="http://schemas.openxmlformats.org/officeDocument/2006/relationships/image" Target="../media/image3.png"/><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image" Target="../media/image4.jpeg"/><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0.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tags" Target="../tags/tag17.xml"/><Relationship Id="rId7" Type="http://schemas.openxmlformats.org/officeDocument/2006/relationships/image" Target="../media/image5.jpeg"/><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notesSlide" Target="../notesSlides/notesSlide10.xml"/><Relationship Id="rId5" Type="http://schemas.openxmlformats.org/officeDocument/2006/relationships/slideLayout" Target="../slideLayouts/slideLayout2.xml"/><Relationship Id="rId4" Type="http://schemas.openxmlformats.org/officeDocument/2006/relationships/tags" Target="../tags/tag18.xml"/><Relationship Id="rId9"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16.xml.rels><?xml version="1.0" encoding="UTF-8" standalone="yes"?>
<Relationships xmlns="http://schemas.openxmlformats.org/package/2006/relationships"><Relationship Id="rId3" Type="http://schemas.openxmlformats.org/officeDocument/2006/relationships/tags" Target="../tags/tag26.xml"/><Relationship Id="rId7" Type="http://schemas.openxmlformats.org/officeDocument/2006/relationships/image" Target="../media/image3.png"/><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image" Target="../media/image7.png"/><Relationship Id="rId5" Type="http://schemas.openxmlformats.org/officeDocument/2006/relationships/notesSlide" Target="../notesSlides/notesSlide16.xml"/><Relationship Id="rId4"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tags" Target="../tags/tag29.xml"/><Relationship Id="rId7" Type="http://schemas.openxmlformats.org/officeDocument/2006/relationships/image" Target="../media/image3.png"/><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image" Target="../media/image8.jpeg"/><Relationship Id="rId5" Type="http://schemas.openxmlformats.org/officeDocument/2006/relationships/notesSlide" Target="../notesSlides/notesSlide17.xml"/><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1.xml"/><Relationship Id="rId1" Type="http://schemas.openxmlformats.org/officeDocument/2006/relationships/tags" Target="../tags/tag30.xml"/><Relationship Id="rId5" Type="http://schemas.openxmlformats.org/officeDocument/2006/relationships/image" Target="../media/image3.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3.xml"/><Relationship Id="rId1" Type="http://schemas.openxmlformats.org/officeDocument/2006/relationships/tags" Target="../tags/tag32.xml"/><Relationship Id="rId5" Type="http://schemas.openxmlformats.org/officeDocument/2006/relationships/image" Target="../media/image3.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5.xml"/><Relationship Id="rId1" Type="http://schemas.openxmlformats.org/officeDocument/2006/relationships/tags" Target="../tags/tag34.xml"/><Relationship Id="rId5" Type="http://schemas.openxmlformats.org/officeDocument/2006/relationships/image" Target="../media/image3.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image" Target="../media/image3.png"/><Relationship Id="rId5" Type="http://schemas.openxmlformats.org/officeDocument/2006/relationships/chart" Target="../charts/chart4.xml"/><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9.xml"/><Relationship Id="rId1" Type="http://schemas.openxmlformats.org/officeDocument/2006/relationships/tags" Target="../tags/tag38.xml"/><Relationship Id="rId5" Type="http://schemas.openxmlformats.org/officeDocument/2006/relationships/image" Target="../media/image3.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tags" Target="../tags/tag42.xml"/><Relationship Id="rId7" Type="http://schemas.openxmlformats.org/officeDocument/2006/relationships/image" Target="../media/image9.jpeg"/><Relationship Id="rId2" Type="http://schemas.openxmlformats.org/officeDocument/2006/relationships/tags" Target="../tags/tag41.xml"/><Relationship Id="rId1" Type="http://schemas.openxmlformats.org/officeDocument/2006/relationships/tags" Target="../tags/tag40.xml"/><Relationship Id="rId6" Type="http://schemas.openxmlformats.org/officeDocument/2006/relationships/notesSlide" Target="../notesSlides/notesSlide23.xml"/><Relationship Id="rId5" Type="http://schemas.openxmlformats.org/officeDocument/2006/relationships/slideLayout" Target="../slideLayouts/slideLayout2.xml"/><Relationship Id="rId4" Type="http://schemas.openxmlformats.org/officeDocument/2006/relationships/tags" Target="../tags/tag43.xml"/><Relationship Id="rId9"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5.xml"/><Relationship Id="rId1" Type="http://schemas.openxmlformats.org/officeDocument/2006/relationships/tags" Target="../tags/tag44.xml"/><Relationship Id="rId5" Type="http://schemas.openxmlformats.org/officeDocument/2006/relationships/image" Target="../media/image3.pn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7.xml"/><Relationship Id="rId1" Type="http://schemas.openxmlformats.org/officeDocument/2006/relationships/tags" Target="../tags/tag46.xml"/><Relationship Id="rId5" Type="http://schemas.openxmlformats.org/officeDocument/2006/relationships/image" Target="../media/image3.pn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48.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0.xml"/><Relationship Id="rId1" Type="http://schemas.openxmlformats.org/officeDocument/2006/relationships/tags" Target="../tags/tag49.xml"/><Relationship Id="rId5" Type="http://schemas.openxmlformats.org/officeDocument/2006/relationships/image" Target="../media/image3.png"/><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2.xml"/><Relationship Id="rId1" Type="http://schemas.openxmlformats.org/officeDocument/2006/relationships/tags" Target="../tags/tag51.xml"/><Relationship Id="rId5" Type="http://schemas.openxmlformats.org/officeDocument/2006/relationships/image" Target="../media/image3.png"/><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4.xml"/><Relationship Id="rId1" Type="http://schemas.openxmlformats.org/officeDocument/2006/relationships/tags" Target="../tags/tag53.xml"/><Relationship Id="rId5" Type="http://schemas.openxmlformats.org/officeDocument/2006/relationships/image" Target="../media/image3.png"/><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6.xml"/><Relationship Id="rId1" Type="http://schemas.openxmlformats.org/officeDocument/2006/relationships/tags" Target="../tags/tag55.xml"/><Relationship Id="rId5" Type="http://schemas.openxmlformats.org/officeDocument/2006/relationships/image" Target="../media/image3.png"/><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8.xml"/><Relationship Id="rId1" Type="http://schemas.openxmlformats.org/officeDocument/2006/relationships/tags" Target="../tags/tag57.xml"/><Relationship Id="rId5" Type="http://schemas.openxmlformats.org/officeDocument/2006/relationships/image" Target="../media/image3.png"/><Relationship Id="rId4"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0.xml"/><Relationship Id="rId1" Type="http://schemas.openxmlformats.org/officeDocument/2006/relationships/tags" Target="../tags/tag59.xml"/><Relationship Id="rId5" Type="http://schemas.openxmlformats.org/officeDocument/2006/relationships/image" Target="../media/image3.png"/><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61.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image" Target="../media/image3.png"/><Relationship Id="rId5" Type="http://schemas.openxmlformats.org/officeDocument/2006/relationships/chart" Target="../charts/chart5.xml"/><Relationship Id="rId4"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image" Target="../media/image3.png"/><Relationship Id="rId5" Type="http://schemas.openxmlformats.org/officeDocument/2006/relationships/chart" Target="../charts/chart6.xml"/><Relationship Id="rId4"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3" Type="http://schemas.openxmlformats.org/officeDocument/2006/relationships/tags" Target="../tags/tag68.xml"/><Relationship Id="rId7" Type="http://schemas.openxmlformats.org/officeDocument/2006/relationships/image" Target="../media/image3.png"/><Relationship Id="rId2" Type="http://schemas.openxmlformats.org/officeDocument/2006/relationships/tags" Target="../tags/tag67.xml"/><Relationship Id="rId1" Type="http://schemas.openxmlformats.org/officeDocument/2006/relationships/tags" Target="../tags/tag66.xml"/><Relationship Id="rId6" Type="http://schemas.openxmlformats.org/officeDocument/2006/relationships/image" Target="../media/image11.png"/><Relationship Id="rId5" Type="http://schemas.openxmlformats.org/officeDocument/2006/relationships/notesSlide" Target="../notesSlides/notesSlide36.xml"/><Relationship Id="rId4"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0.xml"/><Relationship Id="rId1" Type="http://schemas.openxmlformats.org/officeDocument/2006/relationships/tags" Target="../tags/tag69.xml"/><Relationship Id="rId5" Type="http://schemas.openxmlformats.org/officeDocument/2006/relationships/image" Target="../media/image3.png"/><Relationship Id="rId4"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2.xml"/><Relationship Id="rId1" Type="http://schemas.openxmlformats.org/officeDocument/2006/relationships/tags" Target="../tags/tag71.xml"/><Relationship Id="rId5" Type="http://schemas.openxmlformats.org/officeDocument/2006/relationships/image" Target="../media/image3.png"/><Relationship Id="rId4"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4.xml"/><Relationship Id="rId1" Type="http://schemas.openxmlformats.org/officeDocument/2006/relationships/tags" Target="../tags/tag73.xml"/><Relationship Id="rId5" Type="http://schemas.openxmlformats.org/officeDocument/2006/relationships/image" Target="../media/image3.png"/><Relationship Id="rId4"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6.xml"/><Relationship Id="rId1" Type="http://schemas.openxmlformats.org/officeDocument/2006/relationships/tags" Target="../tags/tag75.xml"/><Relationship Id="rId5" Type="http://schemas.openxmlformats.org/officeDocument/2006/relationships/image" Target="../media/image3.png"/><Relationship Id="rId4"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77.xml"/></Relationships>
</file>

<file path=ppt/slides/_rels/slide42.xml.rels><?xml version="1.0" encoding="UTF-8" standalone="yes"?>
<Relationships xmlns="http://schemas.openxmlformats.org/package/2006/relationships"><Relationship Id="rId3" Type="http://schemas.openxmlformats.org/officeDocument/2006/relationships/tags" Target="../tags/tag80.xml"/><Relationship Id="rId7" Type="http://schemas.openxmlformats.org/officeDocument/2006/relationships/image" Target="../media/image3.png"/><Relationship Id="rId2" Type="http://schemas.openxmlformats.org/officeDocument/2006/relationships/tags" Target="../tags/tag79.xml"/><Relationship Id="rId1" Type="http://schemas.openxmlformats.org/officeDocument/2006/relationships/tags" Target="../tags/tag78.xml"/><Relationship Id="rId6" Type="http://schemas.openxmlformats.org/officeDocument/2006/relationships/image" Target="../media/image12.png"/><Relationship Id="rId5" Type="http://schemas.openxmlformats.org/officeDocument/2006/relationships/notesSlide" Target="../notesSlides/notesSlide42.xml"/><Relationship Id="rId4"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2.xml"/><Relationship Id="rId1" Type="http://schemas.openxmlformats.org/officeDocument/2006/relationships/tags" Target="../tags/tag81.xml"/><Relationship Id="rId5" Type="http://schemas.openxmlformats.org/officeDocument/2006/relationships/image" Target="../media/image3.png"/><Relationship Id="rId4"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3" Type="http://schemas.openxmlformats.org/officeDocument/2006/relationships/tags" Target="../tags/tag85.xml"/><Relationship Id="rId7" Type="http://schemas.openxmlformats.org/officeDocument/2006/relationships/image" Target="../media/image3.png"/><Relationship Id="rId2" Type="http://schemas.openxmlformats.org/officeDocument/2006/relationships/tags" Target="../tags/tag84.xml"/><Relationship Id="rId1" Type="http://schemas.openxmlformats.org/officeDocument/2006/relationships/tags" Target="../tags/tag83.xml"/><Relationship Id="rId6" Type="http://schemas.openxmlformats.org/officeDocument/2006/relationships/image" Target="../media/image13.gif"/><Relationship Id="rId5" Type="http://schemas.openxmlformats.org/officeDocument/2006/relationships/notesSlide" Target="../notesSlides/notesSlide44.xml"/><Relationship Id="rId4"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tags" Target="../tags/tag88.xml"/><Relationship Id="rId7" Type="http://schemas.openxmlformats.org/officeDocument/2006/relationships/image" Target="../media/image3.png"/><Relationship Id="rId2" Type="http://schemas.openxmlformats.org/officeDocument/2006/relationships/tags" Target="../tags/tag87.xml"/><Relationship Id="rId1" Type="http://schemas.openxmlformats.org/officeDocument/2006/relationships/tags" Target="../tags/tag86.xml"/><Relationship Id="rId6" Type="http://schemas.openxmlformats.org/officeDocument/2006/relationships/image" Target="../media/image14.gif"/><Relationship Id="rId5" Type="http://schemas.openxmlformats.org/officeDocument/2006/relationships/notesSlide" Target="../notesSlides/notesSlide45.xml"/><Relationship Id="rId4"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tags" Target="../tags/tag91.xml"/><Relationship Id="rId7" Type="http://schemas.openxmlformats.org/officeDocument/2006/relationships/image" Target="../media/image3.png"/><Relationship Id="rId2" Type="http://schemas.openxmlformats.org/officeDocument/2006/relationships/tags" Target="../tags/tag90.xml"/><Relationship Id="rId1" Type="http://schemas.openxmlformats.org/officeDocument/2006/relationships/tags" Target="../tags/tag89.xml"/><Relationship Id="rId6" Type="http://schemas.openxmlformats.org/officeDocument/2006/relationships/image" Target="../media/image15.gif"/><Relationship Id="rId5" Type="http://schemas.openxmlformats.org/officeDocument/2006/relationships/notesSlide" Target="../notesSlides/notesSlide46.xml"/><Relationship Id="rId4"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tags" Target="../tags/tag94.xml"/><Relationship Id="rId7" Type="http://schemas.openxmlformats.org/officeDocument/2006/relationships/image" Target="../media/image3.png"/><Relationship Id="rId2" Type="http://schemas.openxmlformats.org/officeDocument/2006/relationships/tags" Target="../tags/tag93.xml"/><Relationship Id="rId1" Type="http://schemas.openxmlformats.org/officeDocument/2006/relationships/tags" Target="../tags/tag92.xml"/><Relationship Id="rId6" Type="http://schemas.openxmlformats.org/officeDocument/2006/relationships/image" Target="../media/image16.gif"/><Relationship Id="rId5" Type="http://schemas.openxmlformats.org/officeDocument/2006/relationships/notesSlide" Target="../notesSlides/notesSlide47.xml"/><Relationship Id="rId4"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tags" Target="../tags/tag97.xml"/><Relationship Id="rId7" Type="http://schemas.openxmlformats.org/officeDocument/2006/relationships/image" Target="../media/image3.png"/><Relationship Id="rId2" Type="http://schemas.openxmlformats.org/officeDocument/2006/relationships/tags" Target="../tags/tag96.xml"/><Relationship Id="rId1" Type="http://schemas.openxmlformats.org/officeDocument/2006/relationships/tags" Target="../tags/tag95.xml"/><Relationship Id="rId6" Type="http://schemas.openxmlformats.org/officeDocument/2006/relationships/image" Target="../media/image17.gif"/><Relationship Id="rId5" Type="http://schemas.openxmlformats.org/officeDocument/2006/relationships/notesSlide" Target="../notesSlides/notesSlide48.xml"/><Relationship Id="rId4"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9.xml"/><Relationship Id="rId1" Type="http://schemas.openxmlformats.org/officeDocument/2006/relationships/tags" Target="../tags/tag98.xml"/><Relationship Id="rId5" Type="http://schemas.openxmlformats.org/officeDocument/2006/relationships/image" Target="../media/image3.png"/><Relationship Id="rId4"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1.xml"/><Relationship Id="rId1" Type="http://schemas.openxmlformats.org/officeDocument/2006/relationships/tags" Target="../tags/tag100.xml"/><Relationship Id="rId5" Type="http://schemas.openxmlformats.org/officeDocument/2006/relationships/image" Target="../media/image3.png"/><Relationship Id="rId4"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3.xml"/><Relationship Id="rId1" Type="http://schemas.openxmlformats.org/officeDocument/2006/relationships/tags" Target="../tags/tag102.xml"/><Relationship Id="rId5" Type="http://schemas.openxmlformats.org/officeDocument/2006/relationships/image" Target="../media/image3.png"/><Relationship Id="rId4"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ags" Target="../tags/tag104.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xml"/><Relationship Id="rId1" Type="http://schemas.openxmlformats.org/officeDocument/2006/relationships/tags" Target="../tags/tag105.xml"/></Relationships>
</file>

<file path=ppt/slides/_rels/slide54.xml.rels><?xml version="1.0" encoding="UTF-8" standalone="yes"?>
<Relationships xmlns="http://schemas.openxmlformats.org/package/2006/relationships"><Relationship Id="rId3" Type="http://schemas.openxmlformats.org/officeDocument/2006/relationships/tags" Target="../tags/tag108.xml"/><Relationship Id="rId7" Type="http://schemas.openxmlformats.org/officeDocument/2006/relationships/image" Target="../media/image3.png"/><Relationship Id="rId2" Type="http://schemas.openxmlformats.org/officeDocument/2006/relationships/tags" Target="../tags/tag107.xml"/><Relationship Id="rId1" Type="http://schemas.openxmlformats.org/officeDocument/2006/relationships/tags" Target="../tags/tag106.xml"/><Relationship Id="rId6" Type="http://schemas.openxmlformats.org/officeDocument/2006/relationships/image" Target="../media/image18.png"/><Relationship Id="rId5" Type="http://schemas.openxmlformats.org/officeDocument/2006/relationships/notesSlide" Target="../notesSlides/notesSlide54.xml"/><Relationship Id="rId4"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xml"/><Relationship Id="rId1" Type="http://schemas.openxmlformats.org/officeDocument/2006/relationships/tags" Target="../tags/tag109.x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2.xml"/><Relationship Id="rId1" Type="http://schemas.openxmlformats.org/officeDocument/2006/relationships/tags" Target="../tags/tag110.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12.xml"/><Relationship Id="rId1" Type="http://schemas.openxmlformats.org/officeDocument/2006/relationships/tags" Target="../tags/tag111.xml"/><Relationship Id="rId5" Type="http://schemas.openxmlformats.org/officeDocument/2006/relationships/image" Target="../media/image2.png"/><Relationship Id="rId4" Type="http://schemas.openxmlformats.org/officeDocument/2006/relationships/notesSlide" Target="../notesSlides/notesSlide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ctrTitle"/>
          </p:nvPr>
        </p:nvSpPr>
        <p:spPr/>
        <p:txBody>
          <a:bodyPr/>
          <a:lstStyle/>
          <a:p>
            <a:r>
              <a:rPr lang="zh-TW" altLang="zh-TW" dirty="0" smtClean="0"/>
              <a:t>百日咳鑑別診斷、預防、</a:t>
            </a:r>
            <a:r>
              <a:rPr lang="en-US" altLang="zh-TW" dirty="0" smtClean="0"/>
              <a:t/>
            </a:r>
            <a:br>
              <a:rPr lang="en-US" altLang="zh-TW" dirty="0" smtClean="0"/>
            </a:br>
            <a:r>
              <a:rPr lang="zh-TW" altLang="zh-TW" dirty="0" smtClean="0"/>
              <a:t>治療與醫院感染管制</a:t>
            </a:r>
            <a:endParaRPr lang="en-US" altLang="zh-TW" dirty="0"/>
          </a:p>
        </p:txBody>
      </p:sp>
      <p:sp>
        <p:nvSpPr>
          <p:cNvPr id="40963" name="Rectangle 3"/>
          <p:cNvSpPr>
            <a:spLocks noGrp="1" noChangeArrowheads="1"/>
          </p:cNvSpPr>
          <p:nvPr>
            <p:ph type="subTitle" idx="1"/>
          </p:nvPr>
        </p:nvSpPr>
        <p:spPr/>
        <p:txBody>
          <a:bodyPr/>
          <a:lstStyle/>
          <a:p>
            <a:r>
              <a:rPr lang="zh-TW" altLang="en-US" dirty="0"/>
              <a:t>主講人</a:t>
            </a:r>
            <a:r>
              <a:rPr lang="zh-TW" altLang="en-US" dirty="0" smtClean="0"/>
              <a:t>：李秉穎醫師</a:t>
            </a:r>
            <a:endParaRPr lang="en-US" altLang="zh-TW" dirty="0" smtClean="0"/>
          </a:p>
          <a:p>
            <a:r>
              <a:rPr lang="zh-TW" altLang="en-US" dirty="0"/>
              <a:t>台大醫院小兒</a:t>
            </a:r>
            <a:r>
              <a:rPr lang="zh-TW" altLang="en-US" dirty="0" smtClean="0"/>
              <a:t>部</a:t>
            </a:r>
            <a:endParaRPr lang="zh-TW" altLang="en-US" dirty="0"/>
          </a:p>
        </p:txBody>
      </p:sp>
      <p:sp>
        <p:nvSpPr>
          <p:cNvPr id="2" name="投影片編號版面配置區 1"/>
          <p:cNvSpPr>
            <a:spLocks noGrp="1"/>
          </p:cNvSpPr>
          <p:nvPr>
            <p:ph type="sldNum" sz="quarter" idx="10"/>
          </p:nvPr>
        </p:nvSpPr>
        <p:spPr>
          <a:xfrm>
            <a:off x="6804248" y="5805264"/>
            <a:ext cx="2133600" cy="365125"/>
          </a:xfrm>
        </p:spPr>
        <p:txBody>
          <a:bodyPr/>
          <a:lstStyle/>
          <a:p>
            <a:fld id="{EE83A94C-4690-4F43-AE3E-D00503AB1F17}" type="slidenum">
              <a:rPr lang="zh-TW" altLang="en-US" smtClean="0"/>
              <a:t>1</a:t>
            </a:fld>
            <a:endParaRPr lang="zh-TW"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fade">
                                      <p:cBhvr>
                                        <p:cTn id="7" dur="1000"/>
                                        <p:tgtEl>
                                          <p:spTgt spid="40962"/>
                                        </p:tgtEl>
                                      </p:cBhvr>
                                    </p:animEffect>
                                    <p:anim calcmode="lin" valueType="num">
                                      <p:cBhvr>
                                        <p:cTn id="8" dur="1000" fill="hold"/>
                                        <p:tgtEl>
                                          <p:spTgt spid="40962"/>
                                        </p:tgtEl>
                                        <p:attrNameLst>
                                          <p:attrName>ppt_x</p:attrName>
                                        </p:attrNameLst>
                                      </p:cBhvr>
                                      <p:tavLst>
                                        <p:tav tm="0">
                                          <p:val>
                                            <p:strVal val="#ppt_x"/>
                                          </p:val>
                                        </p:tav>
                                        <p:tav tm="100000">
                                          <p:val>
                                            <p:strVal val="#ppt_x"/>
                                          </p:val>
                                        </p:tav>
                                      </p:tavLst>
                                    </p:anim>
                                    <p:anim calcmode="lin" valueType="num">
                                      <p:cBhvr>
                                        <p:cTn id="9" dur="1000" fill="hold"/>
                                        <p:tgtEl>
                                          <p:spTgt spid="4096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0963">
                                            <p:txEl>
                                              <p:pRg st="0" end="0"/>
                                            </p:txEl>
                                          </p:spTgt>
                                        </p:tgtEl>
                                        <p:attrNameLst>
                                          <p:attrName>style.visibility</p:attrName>
                                        </p:attrNameLst>
                                      </p:cBhvr>
                                      <p:to>
                                        <p:strVal val="visible"/>
                                      </p:to>
                                    </p:set>
                                    <p:animEffect transition="in" filter="fade">
                                      <p:cBhvr>
                                        <p:cTn id="12" dur="1000"/>
                                        <p:tgtEl>
                                          <p:spTgt spid="40963">
                                            <p:txEl>
                                              <p:pRg st="0" end="0"/>
                                            </p:txEl>
                                          </p:spTgt>
                                        </p:tgtEl>
                                      </p:cBhvr>
                                    </p:animEffect>
                                    <p:anim calcmode="lin" valueType="num">
                                      <p:cBhvr>
                                        <p:cTn id="13" dur="1000" fill="hold"/>
                                        <p:tgtEl>
                                          <p:spTgt spid="4096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0963">
                                            <p:txEl>
                                              <p:pRg st="0" end="0"/>
                                            </p:tx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40963">
                                            <p:txEl>
                                              <p:pRg st="1" end="1"/>
                                            </p:txEl>
                                          </p:spTgt>
                                        </p:tgtEl>
                                        <p:attrNameLst>
                                          <p:attrName>style.visibility</p:attrName>
                                        </p:attrNameLst>
                                      </p:cBhvr>
                                      <p:to>
                                        <p:strVal val="visible"/>
                                      </p:to>
                                    </p:set>
                                    <p:animEffect transition="in" filter="fade">
                                      <p:cBhvr>
                                        <p:cTn id="17" dur="1000"/>
                                        <p:tgtEl>
                                          <p:spTgt spid="40963">
                                            <p:txEl>
                                              <p:pRg st="1" end="1"/>
                                            </p:txEl>
                                          </p:spTgt>
                                        </p:tgtEl>
                                      </p:cBhvr>
                                    </p:animEffect>
                                    <p:anim calcmode="lin" valueType="num">
                                      <p:cBhvr>
                                        <p:cTn id="18" dur="1000" fill="hold"/>
                                        <p:tgtEl>
                                          <p:spTgt spid="4096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4096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P spid="40963"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r>
              <a:rPr lang="en-US" altLang="zh-TW" i="1" dirty="0" err="1" smtClean="0"/>
              <a:t>Bordetella</a:t>
            </a:r>
            <a:r>
              <a:rPr lang="en-US" altLang="zh-TW" dirty="0" smtClean="0"/>
              <a:t> Species</a:t>
            </a:r>
            <a:endParaRPr lang="en-US" altLang="zh-TW" dirty="0"/>
          </a:p>
        </p:txBody>
      </p:sp>
      <p:sp>
        <p:nvSpPr>
          <p:cNvPr id="175107" name="Rectangle 3"/>
          <p:cNvSpPr>
            <a:spLocks noGrp="1" noChangeArrowheads="1"/>
          </p:cNvSpPr>
          <p:nvPr>
            <p:ph idx="1"/>
          </p:nvPr>
        </p:nvSpPr>
        <p:spPr>
          <a:xfrm>
            <a:off x="468312" y="1628775"/>
            <a:ext cx="8496176" cy="4525963"/>
          </a:xfrm>
        </p:spPr>
        <p:txBody>
          <a:bodyPr/>
          <a:lstStyle/>
          <a:p>
            <a:r>
              <a:rPr lang="en-US" altLang="zh-TW" dirty="0" smtClean="0"/>
              <a:t>Gram-negative </a:t>
            </a:r>
            <a:r>
              <a:rPr lang="en-US" altLang="zh-TW" dirty="0" err="1" smtClean="0"/>
              <a:t>coccobacilli</a:t>
            </a:r>
            <a:endParaRPr lang="en-US" altLang="zh-TW" dirty="0" smtClean="0"/>
          </a:p>
          <a:p>
            <a:r>
              <a:rPr lang="en-US" altLang="zh-TW" i="1" dirty="0" err="1" smtClean="0"/>
              <a:t>Bordetella</a:t>
            </a:r>
            <a:r>
              <a:rPr lang="en-US" altLang="zh-TW" dirty="0" smtClean="0"/>
              <a:t> spp.</a:t>
            </a:r>
          </a:p>
          <a:p>
            <a:pPr lvl="1"/>
            <a:r>
              <a:rPr lang="en-US" altLang="zh-TW" i="1" dirty="0" smtClean="0"/>
              <a:t>B. </a:t>
            </a:r>
            <a:r>
              <a:rPr lang="en-US" altLang="zh-TW" i="1" dirty="0" err="1" smtClean="0"/>
              <a:t>pertussis</a:t>
            </a:r>
            <a:r>
              <a:rPr lang="zh-TW" altLang="en-US" dirty="0" smtClean="0">
                <a:latin typeface="標楷體" panose="03000509000000000000" pitchFamily="65" charset="-120"/>
              </a:rPr>
              <a:t>：</a:t>
            </a:r>
            <a:r>
              <a:rPr lang="zh-TW" altLang="en-US" dirty="0" smtClean="0">
                <a:latin typeface="+mn-ea"/>
                <a:ea typeface="+mn-ea"/>
              </a:rPr>
              <a:t>感染人類，引起典型百日咳。</a:t>
            </a:r>
          </a:p>
          <a:p>
            <a:pPr lvl="1"/>
            <a:r>
              <a:rPr lang="en-US" altLang="zh-TW" i="1" dirty="0" smtClean="0"/>
              <a:t>B. </a:t>
            </a:r>
            <a:r>
              <a:rPr lang="en-US" altLang="zh-TW" i="1" dirty="0" err="1" smtClean="0"/>
              <a:t>parapertussis</a:t>
            </a:r>
            <a:r>
              <a:rPr lang="zh-TW" altLang="en-US" dirty="0" smtClean="0">
                <a:latin typeface="標楷體" panose="03000509000000000000" pitchFamily="65" charset="-120"/>
              </a:rPr>
              <a:t>：</a:t>
            </a:r>
            <a:r>
              <a:rPr lang="zh-TW" altLang="en-US" dirty="0" smtClean="0">
                <a:latin typeface="+mn-ea"/>
                <a:ea typeface="+mn-ea"/>
              </a:rPr>
              <a:t>感染人類，引起副百日咳，症狀比</a:t>
            </a:r>
            <a:r>
              <a:rPr lang="en-US" altLang="zh-TW" dirty="0" smtClean="0">
                <a:latin typeface="+mn-ea"/>
                <a:ea typeface="+mn-ea"/>
              </a:rPr>
              <a:t/>
            </a:r>
            <a:br>
              <a:rPr lang="en-US" altLang="zh-TW" dirty="0" smtClean="0">
                <a:latin typeface="+mn-ea"/>
                <a:ea typeface="+mn-ea"/>
              </a:rPr>
            </a:br>
            <a:r>
              <a:rPr lang="zh-TW" altLang="en-US" dirty="0" smtClean="0">
                <a:latin typeface="+mn-ea"/>
                <a:ea typeface="+mn-ea"/>
              </a:rPr>
              <a:t>典型的百日咳稍輕，</a:t>
            </a:r>
            <a:r>
              <a:rPr lang="en-US" altLang="zh-TW" dirty="0" smtClean="0"/>
              <a:t>DNA</a:t>
            </a:r>
            <a:r>
              <a:rPr lang="zh-TW" altLang="en-US" dirty="0" smtClean="0">
                <a:latin typeface="+mn-ea"/>
                <a:ea typeface="+mn-ea"/>
              </a:rPr>
              <a:t>序列與</a:t>
            </a:r>
            <a:r>
              <a:rPr lang="en-US" altLang="zh-TW" i="1" dirty="0" smtClean="0"/>
              <a:t>B. </a:t>
            </a:r>
            <a:r>
              <a:rPr lang="en-US" altLang="zh-TW" i="1" dirty="0" err="1" smtClean="0"/>
              <a:t>pertussis</a:t>
            </a:r>
            <a:r>
              <a:rPr lang="zh-TW" altLang="en-US" dirty="0" smtClean="0">
                <a:latin typeface="+mn-ea"/>
                <a:ea typeface="+mn-ea"/>
              </a:rPr>
              <a:t>很類似。</a:t>
            </a:r>
          </a:p>
          <a:p>
            <a:pPr lvl="1" hangingPunct="1"/>
            <a:r>
              <a:rPr lang="en-US" altLang="zh-TW" i="1" dirty="0" smtClean="0"/>
              <a:t>B. </a:t>
            </a:r>
            <a:r>
              <a:rPr lang="en-US" altLang="zh-TW" i="1" dirty="0" err="1" smtClean="0"/>
              <a:t>bronchiseptica</a:t>
            </a:r>
            <a:r>
              <a:rPr lang="zh-TW" altLang="en-US" dirty="0" smtClean="0">
                <a:latin typeface="標楷體" panose="03000509000000000000" pitchFamily="65" charset="-120"/>
              </a:rPr>
              <a:t>：</a:t>
            </a:r>
            <a:r>
              <a:rPr lang="zh-TW" altLang="en-US" dirty="0" smtClean="0">
                <a:latin typeface="+mn-ea"/>
                <a:ea typeface="+mn-ea"/>
              </a:rPr>
              <a:t>主要感染其他動物，偶而感染人類。</a:t>
            </a:r>
          </a:p>
          <a:p>
            <a:pPr lvl="1"/>
            <a:r>
              <a:rPr lang="en-US" altLang="zh-TW" i="1" dirty="0" smtClean="0"/>
              <a:t>B. </a:t>
            </a:r>
            <a:r>
              <a:rPr lang="en-US" altLang="zh-TW" i="1" dirty="0" err="1" smtClean="0"/>
              <a:t>avium</a:t>
            </a:r>
            <a:r>
              <a:rPr lang="zh-TW" altLang="en-US" dirty="0" smtClean="0">
                <a:latin typeface="標楷體" panose="03000509000000000000" pitchFamily="65" charset="-120"/>
              </a:rPr>
              <a:t>：</a:t>
            </a:r>
            <a:r>
              <a:rPr lang="zh-TW" altLang="en-US" dirty="0" smtClean="0">
                <a:latin typeface="+mn-ea"/>
                <a:ea typeface="+mn-ea"/>
              </a:rPr>
              <a:t>只感染其他動物。</a:t>
            </a:r>
            <a:endParaRPr lang="zh-TW" altLang="en-US" dirty="0">
              <a:latin typeface="+mn-ea"/>
              <a:ea typeface="+mn-ea"/>
            </a:endParaRPr>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2</a:t>
            </a:fld>
            <a:endParaRPr lang="zh-TW" altLang="en-US" dirty="0"/>
          </a:p>
        </p:txBody>
      </p:sp>
    </p:spTree>
    <p:custDataLst>
      <p:tags r:id="rId1"/>
    </p:custData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p:txBody>
          <a:bodyPr/>
          <a:lstStyle/>
          <a:p>
            <a:r>
              <a:rPr lang="zh-TW" altLang="en-US" dirty="0" smtClean="0">
                <a:latin typeface="+mj-ea"/>
                <a:ea typeface="+mj-ea"/>
              </a:rPr>
              <a:t>百日咳流行病學</a:t>
            </a:r>
            <a:endParaRPr lang="zh-TW" altLang="en-US" dirty="0">
              <a:latin typeface="+mj-ea"/>
              <a:ea typeface="+mj-ea"/>
            </a:endParaRPr>
          </a:p>
        </p:txBody>
      </p:sp>
      <p:sp>
        <p:nvSpPr>
          <p:cNvPr id="177155" name="Rectangle 3"/>
          <p:cNvSpPr>
            <a:spLocks noGrp="1" noChangeArrowheads="1"/>
          </p:cNvSpPr>
          <p:nvPr>
            <p:ph idx="1"/>
          </p:nvPr>
        </p:nvSpPr>
        <p:spPr/>
        <p:txBody>
          <a:bodyPr/>
          <a:lstStyle/>
          <a:p>
            <a:r>
              <a:rPr lang="zh-TW" altLang="en-US" dirty="0" smtClean="0">
                <a:solidFill>
                  <a:srgbClr val="FF0000"/>
                </a:solidFill>
                <a:latin typeface="+mj-ea"/>
                <a:ea typeface="+mj-ea"/>
              </a:rPr>
              <a:t>未接種疫苗：</a:t>
            </a:r>
            <a:r>
              <a:rPr lang="zh-TW" altLang="en-US" dirty="0" smtClean="0">
                <a:latin typeface="+mj-ea"/>
                <a:ea typeface="+mj-ea"/>
              </a:rPr>
              <a:t>每三至五年大流行一次。</a:t>
            </a:r>
          </a:p>
          <a:p>
            <a:r>
              <a:rPr lang="zh-TW" altLang="en-US" dirty="0" smtClean="0">
                <a:solidFill>
                  <a:srgbClr val="FF0000"/>
                </a:solidFill>
                <a:latin typeface="+mj-ea"/>
                <a:ea typeface="+mj-ea"/>
              </a:rPr>
              <a:t>全面接種疫苗：</a:t>
            </a:r>
            <a:r>
              <a:rPr lang="zh-TW" altLang="en-US" dirty="0" smtClean="0">
                <a:latin typeface="+mj-ea"/>
                <a:ea typeface="+mj-ea"/>
              </a:rPr>
              <a:t>發生率減少，成人病例增加。</a:t>
            </a:r>
          </a:p>
          <a:p>
            <a:r>
              <a:rPr lang="zh-TW" altLang="en-US" dirty="0" smtClean="0">
                <a:solidFill>
                  <a:srgbClr val="FF0000"/>
                </a:solidFill>
                <a:latin typeface="+mj-ea"/>
                <a:ea typeface="+mj-ea"/>
              </a:rPr>
              <a:t>性別：</a:t>
            </a:r>
            <a:r>
              <a:rPr lang="zh-TW" altLang="en-US" dirty="0" smtClean="0">
                <a:latin typeface="+mj-ea"/>
                <a:ea typeface="+mj-ea"/>
              </a:rPr>
              <a:t>女性之感染率與發病嚴重度較高。</a:t>
            </a:r>
          </a:p>
          <a:p>
            <a:r>
              <a:rPr lang="zh-TW" altLang="en-US" dirty="0" smtClean="0">
                <a:solidFill>
                  <a:srgbClr val="FF0000"/>
                </a:solidFill>
                <a:latin typeface="+mj-ea"/>
                <a:ea typeface="+mj-ea"/>
              </a:rPr>
              <a:t>無其他動物宿主，</a:t>
            </a:r>
            <a:r>
              <a:rPr lang="zh-TW" altLang="en-US" dirty="0" smtClean="0">
                <a:latin typeface="+mj-ea"/>
                <a:ea typeface="+mj-ea"/>
              </a:rPr>
              <a:t>為人與人之間的傳染。</a:t>
            </a:r>
          </a:p>
          <a:p>
            <a:r>
              <a:rPr lang="zh-TW" altLang="en-US" dirty="0" smtClean="0">
                <a:solidFill>
                  <a:srgbClr val="FF0000"/>
                </a:solidFill>
                <a:latin typeface="+mj-ea"/>
                <a:ea typeface="+mj-ea"/>
              </a:rPr>
              <a:t>沒有抗體的個人發病率：</a:t>
            </a:r>
            <a:r>
              <a:rPr lang="en-US" altLang="zh-TW" dirty="0" smtClean="0">
                <a:solidFill>
                  <a:srgbClr val="FF0000"/>
                </a:solidFill>
                <a:latin typeface="+mn-lt"/>
                <a:ea typeface="+mj-ea"/>
              </a:rPr>
              <a:t>90%</a:t>
            </a:r>
          </a:p>
          <a:p>
            <a:r>
              <a:rPr lang="zh-TW" altLang="en-US" dirty="0" smtClean="0">
                <a:solidFill>
                  <a:srgbClr val="FF0000"/>
                </a:solidFill>
                <a:latin typeface="+mj-ea"/>
                <a:ea typeface="+mj-ea"/>
              </a:rPr>
              <a:t>傳染途徑：飛沫傳染</a:t>
            </a:r>
          </a:p>
          <a:p>
            <a:r>
              <a:rPr lang="zh-TW" altLang="en-US" dirty="0" smtClean="0">
                <a:latin typeface="+mj-ea"/>
                <a:ea typeface="+mj-ea"/>
              </a:rPr>
              <a:t>某診所醫師：</a:t>
            </a:r>
            <a:r>
              <a:rPr lang="zh-TW" altLang="en-US" dirty="0" smtClean="0">
                <a:solidFill>
                  <a:srgbClr val="FF0000"/>
                </a:solidFill>
                <a:latin typeface="+mj-ea"/>
                <a:ea typeface="+mj-ea"/>
              </a:rPr>
              <a:t>”現在是什麼時代了</a:t>
            </a:r>
            <a:r>
              <a:rPr lang="en-US" altLang="zh-TW" dirty="0" smtClean="0">
                <a:solidFill>
                  <a:srgbClr val="FF0000"/>
                </a:solidFill>
                <a:latin typeface="+mj-ea"/>
                <a:ea typeface="+mj-ea"/>
              </a:rPr>
              <a:t>……”</a:t>
            </a:r>
            <a:endParaRPr lang="en-US" altLang="zh-TW" dirty="0">
              <a:solidFill>
                <a:srgbClr val="FF0000"/>
              </a:solidFill>
              <a:latin typeface="+mj-ea"/>
              <a:ea typeface="+mj-ea"/>
            </a:endParaRPr>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3</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圖表 5"/>
          <p:cNvGraphicFramePr/>
          <p:nvPr>
            <p:extLst>
              <p:ext uri="{D42A27DB-BD31-4B8C-83A1-F6EECF244321}">
                <p14:modId xmlns:p14="http://schemas.microsoft.com/office/powerpoint/2010/main" val="2646458217"/>
              </p:ext>
            </p:extLst>
          </p:nvPr>
        </p:nvGraphicFramePr>
        <p:xfrm>
          <a:off x="323528" y="1556792"/>
          <a:ext cx="8482024" cy="4680520"/>
        </p:xfrm>
        <a:graphic>
          <a:graphicData uri="http://schemas.openxmlformats.org/drawingml/2006/chart">
            <c:chart xmlns:c="http://schemas.openxmlformats.org/drawingml/2006/chart" xmlns:r="http://schemas.openxmlformats.org/officeDocument/2006/relationships" r:id="rId4"/>
          </a:graphicData>
        </a:graphic>
      </p:graphicFrame>
      <p:sp>
        <p:nvSpPr>
          <p:cNvPr id="488450" name="Rectangle 2"/>
          <p:cNvSpPr>
            <a:spLocks noGrp="1" noChangeArrowheads="1"/>
          </p:cNvSpPr>
          <p:nvPr>
            <p:ph type="title"/>
          </p:nvPr>
        </p:nvSpPr>
        <p:spPr>
          <a:xfrm>
            <a:off x="457200" y="620688"/>
            <a:ext cx="8229600" cy="936104"/>
          </a:xfrm>
        </p:spPr>
        <p:txBody>
          <a:bodyPr/>
          <a:lstStyle/>
          <a:p>
            <a:r>
              <a:rPr lang="zh-TW" altLang="en-US" dirty="0" smtClean="0">
                <a:latin typeface="+mj-ea"/>
                <a:ea typeface="+mj-ea"/>
              </a:rPr>
              <a:t>台灣地區百日咳確定病例數</a:t>
            </a:r>
            <a:r>
              <a:rPr lang="en-US" altLang="zh-TW" dirty="0" smtClean="0">
                <a:latin typeface="+mj-ea"/>
                <a:ea typeface="+mj-ea"/>
              </a:rPr>
              <a:t/>
            </a:r>
            <a:br>
              <a:rPr lang="en-US" altLang="zh-TW" dirty="0" smtClean="0">
                <a:latin typeface="+mj-ea"/>
                <a:ea typeface="+mj-ea"/>
              </a:rPr>
            </a:br>
            <a:r>
              <a:rPr lang="zh-TW" altLang="en-US" dirty="0" smtClean="0">
                <a:latin typeface="+mj-ea"/>
                <a:ea typeface="+mj-ea"/>
              </a:rPr>
              <a:t>台灣疾病管制署，</a:t>
            </a:r>
            <a:r>
              <a:rPr lang="en-US" altLang="zh-TW" dirty="0" smtClean="0"/>
              <a:t>1993-2012</a:t>
            </a:r>
            <a:endParaRPr lang="zh-TW" altLang="en-US" dirty="0"/>
          </a:p>
        </p:txBody>
      </p:sp>
      <p:sp>
        <p:nvSpPr>
          <p:cNvPr id="7" name="文字方塊 6"/>
          <p:cNvSpPr txBox="1"/>
          <p:nvPr/>
        </p:nvSpPr>
        <p:spPr>
          <a:xfrm>
            <a:off x="251520" y="2924944"/>
            <a:ext cx="493491" cy="1200329"/>
          </a:xfrm>
          <a:prstGeom prst="rect">
            <a:avLst/>
          </a:prstGeom>
          <a:noFill/>
        </p:spPr>
        <p:txBody>
          <a:bodyPr wrap="square" rtlCol="0">
            <a:spAutoFit/>
          </a:bodyPr>
          <a:lstStyle/>
          <a:p>
            <a:r>
              <a:rPr lang="zh-TW" altLang="en-US" b="0" dirty="0">
                <a:latin typeface="標楷體" panose="03000509000000000000" pitchFamily="65" charset="-120"/>
                <a:ea typeface="標楷體" panose="03000509000000000000" pitchFamily="65" charset="-120"/>
              </a:rPr>
              <a:t>病例數</a:t>
            </a:r>
            <a:endParaRPr lang="zh-TW" altLang="en-US" b="0" dirty="0">
              <a:latin typeface="標楷體" panose="03000509000000000000" pitchFamily="65" charset="-120"/>
              <a:ea typeface="標楷體" panose="03000509000000000000" pitchFamily="65" charset="-120"/>
              <a:cs typeface="Arial" panose="020B0604020202020204" pitchFamily="34" charset="0"/>
            </a:endParaRPr>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4</a:t>
            </a:fld>
            <a:endParaRPr lang="zh-TW" altLang="en-US"/>
          </a:p>
        </p:txBody>
      </p:sp>
    </p:spTree>
    <p:custDataLst>
      <p:tags r:id="rId1"/>
    </p:custDataLst>
    <p:extLst>
      <p:ext uri="{BB962C8B-B14F-4D97-AF65-F5344CB8AC3E}">
        <p14:creationId xmlns:p14="http://schemas.microsoft.com/office/powerpoint/2010/main" val="40054419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a:xfrm>
            <a:off x="457200" y="620688"/>
            <a:ext cx="8229600" cy="936104"/>
          </a:xfrm>
        </p:spPr>
        <p:txBody>
          <a:bodyPr/>
          <a:lstStyle/>
          <a:p>
            <a:r>
              <a:rPr lang="zh-TW" altLang="en-US" dirty="0" smtClean="0">
                <a:latin typeface="+mn-ea"/>
                <a:ea typeface="+mn-ea"/>
              </a:rPr>
              <a:t>依年齡別之百日咳確定病例數</a:t>
            </a:r>
            <a:br>
              <a:rPr lang="zh-TW" altLang="en-US" dirty="0" smtClean="0">
                <a:latin typeface="+mn-ea"/>
                <a:ea typeface="+mn-ea"/>
              </a:rPr>
            </a:br>
            <a:r>
              <a:rPr lang="en-US" altLang="zh-TW" dirty="0" smtClean="0"/>
              <a:t>1993-2004</a:t>
            </a:r>
            <a:endParaRPr lang="en-US" altLang="zh-TW" dirty="0"/>
          </a:p>
        </p:txBody>
      </p:sp>
      <p:graphicFrame>
        <p:nvGraphicFramePr>
          <p:cNvPr id="2" name="Object 3">
            <a:hlinkClick r:id="" action="ppaction://ole?verb=0"/>
          </p:cNvPr>
          <p:cNvGraphicFramePr>
            <a:graphicFrameLocks noGrp="1"/>
          </p:cNvGraphicFramePr>
          <p:nvPr>
            <p:ph idx="1"/>
            <p:extLst>
              <p:ext uri="{D42A27DB-BD31-4B8C-83A1-F6EECF244321}">
                <p14:modId xmlns:p14="http://schemas.microsoft.com/office/powerpoint/2010/main" val="1267353402"/>
              </p:ext>
            </p:extLst>
          </p:nvPr>
        </p:nvGraphicFramePr>
        <p:xfrm>
          <a:off x="468313" y="1628775"/>
          <a:ext cx="8229600" cy="4525963"/>
        </p:xfrm>
        <a:graphic>
          <a:graphicData uri="http://schemas.openxmlformats.org/drawingml/2006/chart">
            <c:chart xmlns:c="http://schemas.openxmlformats.org/drawingml/2006/chart" xmlns:r="http://schemas.openxmlformats.org/officeDocument/2006/relationships" r:id="rId5"/>
          </a:graphicData>
        </a:graphic>
      </p:graphicFrame>
      <p:sp>
        <p:nvSpPr>
          <p:cNvPr id="180228" name="Rectangle 4"/>
          <p:cNvSpPr>
            <a:spLocks noChangeArrowheads="1"/>
          </p:cNvSpPr>
          <p:nvPr/>
        </p:nvSpPr>
        <p:spPr bwMode="auto">
          <a:xfrm>
            <a:off x="4211638" y="5877272"/>
            <a:ext cx="798296"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kumimoji="1" lang="zh-TW" altLang="en-US" b="0" dirty="0">
                <a:latin typeface="標楷體" panose="03000509000000000000" pitchFamily="65" charset="-120"/>
                <a:ea typeface="標楷體" panose="03000509000000000000" pitchFamily="65" charset="-120"/>
              </a:rPr>
              <a:t>年齡</a:t>
            </a:r>
          </a:p>
        </p:txBody>
      </p:sp>
      <p:sp>
        <p:nvSpPr>
          <p:cNvPr id="180229" name="Rectangle 5"/>
          <p:cNvSpPr>
            <a:spLocks noChangeArrowheads="1"/>
          </p:cNvSpPr>
          <p:nvPr/>
        </p:nvSpPr>
        <p:spPr bwMode="auto">
          <a:xfrm>
            <a:off x="323528" y="1268760"/>
            <a:ext cx="1072410"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kumimoji="1" lang="en-US" altLang="zh-TW" b="0" dirty="0">
                <a:latin typeface="Arial" panose="020B0604020202020204" pitchFamily="34" charset="0"/>
                <a:ea typeface="標楷體" panose="03000509000000000000" pitchFamily="65" charset="-120"/>
              </a:rPr>
              <a:t>%</a:t>
            </a:r>
            <a:r>
              <a:rPr kumimoji="1" lang="zh-TW" altLang="en-US" b="0" dirty="0">
                <a:latin typeface="+mn-ea"/>
                <a:ea typeface="+mn-ea"/>
              </a:rPr>
              <a:t>病例</a:t>
            </a:r>
          </a:p>
        </p:txBody>
      </p:sp>
      <p:sp>
        <p:nvSpPr>
          <p:cNvPr id="7" name="流程圖: 替代處理程序 6"/>
          <p:cNvSpPr/>
          <p:nvPr/>
        </p:nvSpPr>
        <p:spPr bwMode="auto">
          <a:xfrm>
            <a:off x="727075" y="6397625"/>
            <a:ext cx="5534025"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b="0" dirty="0">
                <a:solidFill>
                  <a:srgbClr val="000000"/>
                </a:solidFill>
                <a:latin typeface="華康中圓體(P)" panose="020F0500000000000000" pitchFamily="34" charset="-120"/>
                <a:ea typeface="華康中圓體(P)" panose="020F0500000000000000" pitchFamily="34" charset="-120"/>
                <a:cs typeface="Arial" charset="0"/>
              </a:rPr>
              <a:t>資料來源</a:t>
            </a:r>
            <a:r>
              <a:rPr kumimoji="0"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a:t>
            </a:r>
            <a:r>
              <a:rPr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李佳琳</a:t>
            </a:r>
            <a:r>
              <a:rPr lang="en-US" altLang="zh-TW" sz="1400" b="0" dirty="0" smtClean="0">
                <a:solidFill>
                  <a:srgbClr val="000000"/>
                </a:solidFill>
                <a:ea typeface="華康中圓體(P)" panose="020F0500000000000000" pitchFamily="34" charset="-120"/>
                <a:cs typeface="Arial" charset="0"/>
              </a:rPr>
              <a:t>.</a:t>
            </a:r>
            <a:r>
              <a:rPr lang="en-US" altLang="zh-TW" sz="1400" b="0" dirty="0" smtClean="0">
                <a:solidFill>
                  <a:srgbClr val="000000"/>
                </a:solidFill>
                <a:latin typeface="華康中圓體(P)" panose="020F0500000000000000" pitchFamily="34" charset="-120"/>
                <a:ea typeface="華康中圓體(P)" panose="020F0500000000000000" pitchFamily="34" charset="-120"/>
                <a:cs typeface="Arial" charset="0"/>
              </a:rPr>
              <a:t> </a:t>
            </a:r>
            <a:r>
              <a:rPr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疫情報導 </a:t>
            </a:r>
            <a:r>
              <a:rPr lang="en-US" altLang="zh-TW" sz="1400" b="0" dirty="0" smtClean="0">
                <a:solidFill>
                  <a:srgbClr val="000000"/>
                </a:solidFill>
                <a:ea typeface="華康中圓體"/>
                <a:cs typeface="Arial" charset="0"/>
              </a:rPr>
              <a:t>2006;</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22:682</a:t>
            </a:r>
          </a:p>
        </p:txBody>
      </p:sp>
      <p:pic>
        <p:nvPicPr>
          <p:cNvPr id="8" name="Picture 4" descr="E:\po2013010\3工程執行\06守住血汗錢，金融消費者必備護身符\02課程版型\書.png"/>
          <p:cNvPicPr>
            <a:picLocks noChangeAspect="1" noChangeArrowheads="1"/>
          </p:cNvPicPr>
          <p:nvPr>
            <p:custDataLst>
              <p:tags r:id="rId2"/>
            </p:custDataLst>
          </p:nvPr>
        </p:nvPicPr>
        <p:blipFill>
          <a:blip r:embed="rId6"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3" name="投影片編號版面配置區 2"/>
          <p:cNvSpPr>
            <a:spLocks noGrp="1"/>
          </p:cNvSpPr>
          <p:nvPr>
            <p:ph type="sldNum" sz="quarter" idx="10"/>
          </p:nvPr>
        </p:nvSpPr>
        <p:spPr/>
        <p:txBody>
          <a:bodyPr/>
          <a:lstStyle/>
          <a:p>
            <a:fld id="{EE83A94C-4690-4F43-AE3E-D00503AB1F17}" type="slidenum">
              <a:rPr lang="zh-TW" altLang="en-US" smtClean="0"/>
              <a:t>5</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a:xfrm>
            <a:off x="457200" y="668188"/>
            <a:ext cx="8229600" cy="864096"/>
          </a:xfrm>
        </p:spPr>
        <p:txBody>
          <a:bodyPr/>
          <a:lstStyle/>
          <a:p>
            <a:r>
              <a:rPr lang="zh-TW" altLang="en-US" dirty="0" smtClean="0">
                <a:latin typeface="+mn-ea"/>
                <a:ea typeface="+mn-ea"/>
              </a:rPr>
              <a:t>百日咳確定病例之月份分佈</a:t>
            </a:r>
            <a:br>
              <a:rPr lang="zh-TW" altLang="en-US" dirty="0" smtClean="0">
                <a:latin typeface="+mn-ea"/>
                <a:ea typeface="+mn-ea"/>
              </a:rPr>
            </a:br>
            <a:r>
              <a:rPr lang="en-US" altLang="zh-TW" dirty="0" smtClean="0"/>
              <a:t>1993-2004</a:t>
            </a:r>
            <a:endParaRPr lang="en-US" altLang="zh-TW" dirty="0"/>
          </a:p>
        </p:txBody>
      </p:sp>
      <p:graphicFrame>
        <p:nvGraphicFramePr>
          <p:cNvPr id="7" name="Object 3"/>
          <p:cNvGraphicFramePr>
            <a:graphicFrameLocks noChangeAspect="1"/>
          </p:cNvGraphicFramePr>
          <p:nvPr>
            <p:extLst>
              <p:ext uri="{D42A27DB-BD31-4B8C-83A1-F6EECF244321}">
                <p14:modId xmlns:p14="http://schemas.microsoft.com/office/powerpoint/2010/main" val="458707101"/>
              </p:ext>
            </p:extLst>
          </p:nvPr>
        </p:nvGraphicFramePr>
        <p:xfrm>
          <a:off x="457200" y="1586384"/>
          <a:ext cx="8636000" cy="4650928"/>
        </p:xfrm>
        <a:graphic>
          <a:graphicData uri="http://schemas.openxmlformats.org/drawingml/2006/chart">
            <c:chart xmlns:c="http://schemas.openxmlformats.org/drawingml/2006/chart" xmlns:r="http://schemas.openxmlformats.org/officeDocument/2006/relationships" r:id="rId5"/>
          </a:graphicData>
        </a:graphic>
      </p:graphicFrame>
      <p:sp>
        <p:nvSpPr>
          <p:cNvPr id="195588" name="Text Box 4"/>
          <p:cNvSpPr txBox="1">
            <a:spLocks noChangeArrowheads="1"/>
          </p:cNvSpPr>
          <p:nvPr/>
        </p:nvSpPr>
        <p:spPr bwMode="auto">
          <a:xfrm>
            <a:off x="179512" y="1340768"/>
            <a:ext cx="1098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b="0" dirty="0">
                <a:latin typeface="+mn-ea"/>
                <a:ea typeface="+mn-ea"/>
              </a:rPr>
              <a:t>病例數</a:t>
            </a:r>
          </a:p>
        </p:txBody>
      </p:sp>
      <p:sp>
        <p:nvSpPr>
          <p:cNvPr id="9" name="流程圖: 替代處理程序 8"/>
          <p:cNvSpPr/>
          <p:nvPr/>
        </p:nvSpPr>
        <p:spPr bwMode="auto">
          <a:xfrm>
            <a:off x="727075" y="6397625"/>
            <a:ext cx="5534025"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b="0" dirty="0">
                <a:solidFill>
                  <a:srgbClr val="000000"/>
                </a:solidFill>
                <a:latin typeface="華康中圓體(P)" panose="020F0500000000000000" pitchFamily="34" charset="-120"/>
                <a:ea typeface="華康中圓體(P)" panose="020F0500000000000000" pitchFamily="34" charset="-120"/>
                <a:cs typeface="Arial" charset="0"/>
              </a:rPr>
              <a:t>資料來源</a:t>
            </a:r>
            <a:r>
              <a:rPr kumimoji="0"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a:t>
            </a:r>
            <a:r>
              <a:rPr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李佳琳</a:t>
            </a:r>
            <a:r>
              <a:rPr lang="en-US" altLang="zh-TW" sz="1400" b="0" dirty="0" smtClean="0">
                <a:solidFill>
                  <a:srgbClr val="000000"/>
                </a:solidFill>
                <a:latin typeface="+mj-lt"/>
                <a:ea typeface="華康中圓體(P)" panose="020F0500000000000000" pitchFamily="34" charset="-120"/>
                <a:cs typeface="Arial" charset="0"/>
              </a:rPr>
              <a:t>.</a:t>
            </a:r>
            <a:r>
              <a:rPr lang="en-US" altLang="zh-TW" sz="1400" b="0" dirty="0" smtClean="0">
                <a:solidFill>
                  <a:srgbClr val="000000"/>
                </a:solidFill>
                <a:latin typeface="華康中圓體(P)" panose="020F0500000000000000" pitchFamily="34" charset="-120"/>
                <a:ea typeface="華康中圓體(P)" panose="020F0500000000000000" pitchFamily="34" charset="-120"/>
                <a:cs typeface="Arial" charset="0"/>
              </a:rPr>
              <a:t> </a:t>
            </a:r>
            <a:r>
              <a:rPr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疫情報導 </a:t>
            </a:r>
            <a:r>
              <a:rPr lang="en-US" altLang="zh-TW" sz="1400" b="0" dirty="0" smtClean="0">
                <a:solidFill>
                  <a:srgbClr val="000000"/>
                </a:solidFill>
                <a:ea typeface="華康中圓體"/>
                <a:cs typeface="Arial" charset="0"/>
              </a:rPr>
              <a:t>2006;</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22:682</a:t>
            </a:r>
          </a:p>
        </p:txBody>
      </p:sp>
      <p:pic>
        <p:nvPicPr>
          <p:cNvPr id="10" name="Picture 4" descr="E:\po2013010\3工程執行\06守住血汗錢，金融消費者必備護身符\02課程版型\書.png"/>
          <p:cNvPicPr>
            <a:picLocks noChangeAspect="1" noChangeArrowheads="1"/>
          </p:cNvPicPr>
          <p:nvPr>
            <p:custDataLst>
              <p:tags r:id="rId2"/>
            </p:custDataLst>
          </p:nvPr>
        </p:nvPicPr>
        <p:blipFill>
          <a:blip r:embed="rId6"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6</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p:txBody>
          <a:bodyPr/>
          <a:lstStyle/>
          <a:p>
            <a:r>
              <a:rPr lang="zh-TW" altLang="en-US" smtClean="0">
                <a:latin typeface="+mn-ea"/>
                <a:ea typeface="+mn-ea"/>
              </a:rPr>
              <a:t>百日咳－臨床表徵</a:t>
            </a:r>
            <a:endParaRPr lang="zh-TW" altLang="en-US" dirty="0">
              <a:latin typeface="+mn-ea"/>
              <a:ea typeface="+mn-ea"/>
            </a:endParaRPr>
          </a:p>
        </p:txBody>
      </p:sp>
      <p:sp>
        <p:nvSpPr>
          <p:cNvPr id="181251" name="Rectangle 3"/>
          <p:cNvSpPr>
            <a:spLocks noGrp="1" noChangeArrowheads="1"/>
          </p:cNvSpPr>
          <p:nvPr>
            <p:ph idx="1"/>
          </p:nvPr>
        </p:nvSpPr>
        <p:spPr>
          <a:xfrm>
            <a:off x="468312" y="1628775"/>
            <a:ext cx="8352160" cy="4525963"/>
          </a:xfrm>
        </p:spPr>
        <p:txBody>
          <a:bodyPr/>
          <a:lstStyle/>
          <a:p>
            <a:r>
              <a:rPr lang="en-US" altLang="zh-TW" dirty="0" smtClean="0">
                <a:solidFill>
                  <a:srgbClr val="FF0000"/>
                </a:solidFill>
                <a:ea typeface="+mn-ea"/>
              </a:rPr>
              <a:t>Pertussis</a:t>
            </a:r>
            <a:r>
              <a:rPr lang="zh-TW" altLang="en-US" dirty="0" smtClean="0">
                <a:solidFill>
                  <a:srgbClr val="FF0000"/>
                </a:solidFill>
                <a:latin typeface="+mn-ea"/>
                <a:ea typeface="+mn-ea"/>
              </a:rPr>
              <a:t>：</a:t>
            </a:r>
            <a:r>
              <a:rPr lang="en-US" altLang="zh-TW" dirty="0" smtClean="0">
                <a:ea typeface="+mn-ea"/>
              </a:rPr>
              <a:t>violent cough</a:t>
            </a:r>
            <a:r>
              <a:rPr lang="zh-TW" altLang="en-US" dirty="0" smtClean="0">
                <a:latin typeface="+mn-ea"/>
                <a:ea typeface="+mn-ea"/>
              </a:rPr>
              <a:t>；</a:t>
            </a:r>
            <a:r>
              <a:rPr lang="zh-TW" altLang="en-US" dirty="0" smtClean="0">
                <a:solidFill>
                  <a:srgbClr val="FF0000"/>
                </a:solidFill>
                <a:latin typeface="+mn-ea"/>
                <a:ea typeface="+mn-ea"/>
              </a:rPr>
              <a:t>百日咳：</a:t>
            </a:r>
            <a:r>
              <a:rPr lang="zh-TW" altLang="en-US" dirty="0" smtClean="0">
                <a:latin typeface="+mn-ea"/>
                <a:ea typeface="+mn-ea"/>
              </a:rPr>
              <a:t>咳嗽很久。</a:t>
            </a:r>
          </a:p>
          <a:p>
            <a:r>
              <a:rPr lang="zh-TW" altLang="en-US" dirty="0" smtClean="0">
                <a:solidFill>
                  <a:srgbClr val="FF0000"/>
                </a:solidFill>
                <a:latin typeface="+mn-ea"/>
                <a:ea typeface="+mn-ea"/>
              </a:rPr>
              <a:t>潛伏期：</a:t>
            </a:r>
            <a:r>
              <a:rPr lang="en-US" altLang="zh-TW" dirty="0" smtClean="0">
                <a:ea typeface="+mn-ea"/>
              </a:rPr>
              <a:t>6-20</a:t>
            </a:r>
            <a:r>
              <a:rPr lang="zh-TW" altLang="en-US" dirty="0" smtClean="0">
                <a:latin typeface="+mn-ea"/>
                <a:ea typeface="+mn-ea"/>
              </a:rPr>
              <a:t>天，平均</a:t>
            </a:r>
            <a:r>
              <a:rPr lang="en-US" altLang="zh-TW" dirty="0" smtClean="0">
                <a:ea typeface="+mn-ea"/>
              </a:rPr>
              <a:t>7</a:t>
            </a:r>
            <a:r>
              <a:rPr lang="zh-TW" altLang="en-US" dirty="0" smtClean="0">
                <a:latin typeface="+mn-ea"/>
                <a:ea typeface="+mn-ea"/>
              </a:rPr>
              <a:t>天。</a:t>
            </a:r>
          </a:p>
          <a:p>
            <a:r>
              <a:rPr lang="zh-TW" altLang="en-US" dirty="0" smtClean="0">
                <a:solidFill>
                  <a:srgbClr val="FF0000"/>
                </a:solidFill>
                <a:latin typeface="+mn-ea"/>
                <a:ea typeface="+mn-ea"/>
              </a:rPr>
              <a:t>臨床分期：</a:t>
            </a:r>
            <a:r>
              <a:rPr lang="zh-TW" altLang="en-US" dirty="0" smtClean="0">
                <a:latin typeface="+mn-ea"/>
                <a:ea typeface="+mn-ea"/>
              </a:rPr>
              <a:t>病程平均持續</a:t>
            </a:r>
            <a:r>
              <a:rPr lang="en-US" altLang="zh-TW" dirty="0" smtClean="0">
                <a:ea typeface="+mn-ea"/>
              </a:rPr>
              <a:t>6-8</a:t>
            </a:r>
            <a:r>
              <a:rPr lang="zh-TW" altLang="en-US" dirty="0" smtClean="0">
                <a:latin typeface="+mn-ea"/>
                <a:ea typeface="+mn-ea"/>
              </a:rPr>
              <a:t>星期，大多沒有明顯</a:t>
            </a:r>
            <a:r>
              <a:rPr lang="en-US" altLang="zh-TW" dirty="0" smtClean="0">
                <a:latin typeface="+mn-ea"/>
                <a:ea typeface="+mn-ea"/>
              </a:rPr>
              <a:t/>
            </a:r>
            <a:br>
              <a:rPr lang="en-US" altLang="zh-TW" dirty="0" smtClean="0">
                <a:latin typeface="+mn-ea"/>
                <a:ea typeface="+mn-ea"/>
              </a:rPr>
            </a:br>
            <a:r>
              <a:rPr lang="zh-TW" altLang="en-US" dirty="0" smtClean="0">
                <a:latin typeface="+mn-ea"/>
                <a:ea typeface="+mn-ea"/>
              </a:rPr>
              <a:t>發燒。</a:t>
            </a:r>
          </a:p>
          <a:p>
            <a:pPr lvl="1" hangingPunct="1"/>
            <a:r>
              <a:rPr lang="zh-TW" altLang="en-US" dirty="0" smtClean="0">
                <a:solidFill>
                  <a:srgbClr val="FF0000"/>
                </a:solidFill>
                <a:latin typeface="+mn-ea"/>
                <a:ea typeface="+mn-ea"/>
              </a:rPr>
              <a:t>黏膜炎期</a:t>
            </a:r>
            <a:r>
              <a:rPr lang="en-US" altLang="zh-TW" dirty="0" smtClean="0">
                <a:ea typeface="+mn-ea"/>
              </a:rPr>
              <a:t>(catarrhal stage)</a:t>
            </a:r>
            <a:r>
              <a:rPr lang="zh-TW" altLang="en-US" dirty="0" smtClean="0">
                <a:latin typeface="+mn-ea"/>
                <a:ea typeface="+mn-ea"/>
              </a:rPr>
              <a:t>：</a:t>
            </a:r>
            <a:r>
              <a:rPr lang="en-US" altLang="zh-TW" dirty="0" smtClean="0">
                <a:ea typeface="+mn-ea"/>
              </a:rPr>
              <a:t>1-2</a:t>
            </a:r>
            <a:r>
              <a:rPr lang="zh-TW" altLang="en-US" dirty="0" smtClean="0">
                <a:latin typeface="+mn-ea"/>
                <a:ea typeface="+mn-ea"/>
              </a:rPr>
              <a:t>星期，流鼻水、輕微咳嗽、輕度發燒、結膜炎。</a:t>
            </a:r>
          </a:p>
          <a:p>
            <a:pPr lvl="1"/>
            <a:r>
              <a:rPr lang="zh-TW" altLang="en-US" dirty="0" smtClean="0">
                <a:solidFill>
                  <a:srgbClr val="FF0000"/>
                </a:solidFill>
                <a:latin typeface="+mn-ea"/>
                <a:ea typeface="+mn-ea"/>
              </a:rPr>
              <a:t>陣咳期</a:t>
            </a:r>
            <a:r>
              <a:rPr lang="en-US" altLang="zh-TW" dirty="0" smtClean="0">
                <a:ea typeface="+mn-ea"/>
              </a:rPr>
              <a:t>(paroxysmal stage)</a:t>
            </a:r>
            <a:r>
              <a:rPr lang="zh-TW" altLang="en-US" dirty="0" smtClean="0">
                <a:latin typeface="+mn-ea"/>
                <a:ea typeface="+mn-ea"/>
              </a:rPr>
              <a:t>：</a:t>
            </a:r>
            <a:r>
              <a:rPr lang="en-US" altLang="zh-TW" dirty="0" smtClean="0">
                <a:ea typeface="+mn-ea"/>
              </a:rPr>
              <a:t>2-4</a:t>
            </a:r>
            <a:r>
              <a:rPr lang="zh-TW" altLang="en-US" dirty="0" smtClean="0">
                <a:latin typeface="+mn-ea"/>
                <a:ea typeface="+mn-ea"/>
              </a:rPr>
              <a:t>星期，典型咳嗽。</a:t>
            </a:r>
          </a:p>
          <a:p>
            <a:pPr lvl="1" hangingPunct="1"/>
            <a:r>
              <a:rPr lang="zh-TW" altLang="en-US" dirty="0" smtClean="0">
                <a:solidFill>
                  <a:srgbClr val="FF0000"/>
                </a:solidFill>
                <a:latin typeface="+mn-ea"/>
                <a:ea typeface="+mn-ea"/>
              </a:rPr>
              <a:t>恢復期</a:t>
            </a:r>
            <a:r>
              <a:rPr lang="en-US" altLang="zh-TW" dirty="0" smtClean="0">
                <a:ea typeface="+mn-ea"/>
              </a:rPr>
              <a:t>(convalescence stage)</a:t>
            </a:r>
            <a:r>
              <a:rPr lang="zh-TW" altLang="en-US" dirty="0" smtClean="0">
                <a:latin typeface="+mn-ea"/>
                <a:ea typeface="+mn-ea"/>
              </a:rPr>
              <a:t>：</a:t>
            </a:r>
            <a:r>
              <a:rPr lang="en-US" altLang="zh-TW" dirty="0" smtClean="0">
                <a:ea typeface="+mn-ea"/>
              </a:rPr>
              <a:t>1-2</a:t>
            </a:r>
            <a:r>
              <a:rPr lang="zh-TW" altLang="en-US" dirty="0" smtClean="0">
                <a:latin typeface="+mn-ea"/>
                <a:ea typeface="+mn-ea"/>
              </a:rPr>
              <a:t>星期，可能咳嗽數月。</a:t>
            </a:r>
            <a:endParaRPr lang="zh-TW" altLang="en-US" dirty="0">
              <a:latin typeface="+mn-ea"/>
              <a:ea typeface="+mn-ea"/>
            </a:endParaRPr>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7</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7" name="Picture 5" descr="pertussis1"/>
          <p:cNvPicPr>
            <a:picLocks noChangeAspect="1" noChangeArrowheads="1"/>
          </p:cNvPicPr>
          <p:nvPr>
            <p:custDataLst>
              <p:tags r:id="rId2"/>
            </p:custDataLst>
          </p:nvPr>
        </p:nvPicPr>
        <p:blipFill>
          <a:blip r:embed="rId6" cstate="print">
            <a:extLst>
              <a:ext uri="{28A0092B-C50C-407E-A947-70E740481C1C}">
                <a14:useLocalDpi xmlns:a14="http://schemas.microsoft.com/office/drawing/2010/main" val="0"/>
              </a:ext>
            </a:extLst>
          </a:blip>
          <a:srcRect/>
          <a:stretch>
            <a:fillRect/>
          </a:stretch>
        </p:blipFill>
        <p:spPr bwMode="auto">
          <a:xfrm>
            <a:off x="6372200" y="1412776"/>
            <a:ext cx="2521099" cy="1683859"/>
          </a:xfrm>
          <a:prstGeom prst="rect">
            <a:avLst/>
          </a:prstGeom>
          <a:noFill/>
          <a:extLst>
            <a:ext uri="{909E8E84-426E-40DD-AFC4-6F175D3DCCD1}">
              <a14:hiddenFill xmlns:a14="http://schemas.microsoft.com/office/drawing/2010/main">
                <a:solidFill>
                  <a:srgbClr val="FFFFFF"/>
                </a:solidFill>
              </a14:hiddenFill>
            </a:ext>
          </a:extLst>
        </p:spPr>
      </p:pic>
      <p:sp>
        <p:nvSpPr>
          <p:cNvPr id="182274" name="Rectangle 2"/>
          <p:cNvSpPr>
            <a:spLocks noGrp="1" noChangeArrowheads="1"/>
          </p:cNvSpPr>
          <p:nvPr>
            <p:ph type="title"/>
          </p:nvPr>
        </p:nvSpPr>
        <p:spPr/>
        <p:txBody>
          <a:bodyPr/>
          <a:lstStyle/>
          <a:p>
            <a:r>
              <a:rPr lang="zh-TW" altLang="en-US" dirty="0" smtClean="0">
                <a:latin typeface="+mj-ea"/>
                <a:ea typeface="+mj-ea"/>
              </a:rPr>
              <a:t>百日咳－典型咳嗽</a:t>
            </a:r>
            <a:endParaRPr lang="zh-TW" altLang="en-US" dirty="0">
              <a:latin typeface="+mj-ea"/>
              <a:ea typeface="+mj-ea"/>
            </a:endParaRPr>
          </a:p>
        </p:txBody>
      </p:sp>
      <p:sp>
        <p:nvSpPr>
          <p:cNvPr id="182275" name="Rectangle 3"/>
          <p:cNvSpPr>
            <a:spLocks noGrp="1" noChangeArrowheads="1"/>
          </p:cNvSpPr>
          <p:nvPr>
            <p:ph idx="1"/>
          </p:nvPr>
        </p:nvSpPr>
        <p:spPr>
          <a:xfrm>
            <a:off x="468312" y="1628775"/>
            <a:ext cx="8352159" cy="4525963"/>
          </a:xfrm>
        </p:spPr>
        <p:txBody>
          <a:bodyPr/>
          <a:lstStyle/>
          <a:p>
            <a:r>
              <a:rPr lang="zh-TW" altLang="en-US" dirty="0" smtClean="0">
                <a:solidFill>
                  <a:srgbClr val="FF0000"/>
                </a:solidFill>
                <a:latin typeface="+mj-ea"/>
                <a:ea typeface="+mj-ea"/>
              </a:rPr>
              <a:t>陣發性：</a:t>
            </a:r>
            <a:r>
              <a:rPr lang="zh-TW" altLang="en-US" dirty="0" smtClean="0">
                <a:latin typeface="+mj-ea"/>
                <a:ea typeface="+mj-ea"/>
              </a:rPr>
              <a:t>不發作的時候完全正常，</a:t>
            </a:r>
            <a:r>
              <a:rPr lang="en-US" altLang="zh-TW" dirty="0" smtClean="0">
                <a:latin typeface="+mj-ea"/>
                <a:ea typeface="+mj-ea"/>
              </a:rPr>
              <a:t> </a:t>
            </a:r>
            <a:br>
              <a:rPr lang="en-US" altLang="zh-TW" dirty="0" smtClean="0">
                <a:latin typeface="+mj-ea"/>
                <a:ea typeface="+mj-ea"/>
              </a:rPr>
            </a:br>
            <a:r>
              <a:rPr lang="zh-TW" altLang="en-US" dirty="0" smtClean="0">
                <a:latin typeface="+mj-ea"/>
                <a:ea typeface="+mj-ea"/>
              </a:rPr>
              <a:t>發作時連續</a:t>
            </a:r>
            <a:r>
              <a:rPr lang="en-US" altLang="zh-TW" dirty="0" smtClean="0">
                <a:ea typeface="+mj-ea"/>
              </a:rPr>
              <a:t>5</a:t>
            </a:r>
            <a:r>
              <a:rPr lang="zh-TW" altLang="en-US" dirty="0" smtClean="0">
                <a:latin typeface="+mj-ea"/>
                <a:ea typeface="+mj-ea"/>
              </a:rPr>
              <a:t>聲以上劇咳。</a:t>
            </a:r>
          </a:p>
          <a:p>
            <a:r>
              <a:rPr lang="zh-TW" altLang="en-US" dirty="0" smtClean="0">
                <a:solidFill>
                  <a:srgbClr val="FF0000"/>
                </a:solidFill>
                <a:latin typeface="+mj-ea"/>
                <a:ea typeface="+mj-ea"/>
              </a:rPr>
              <a:t>臉部漲紅，甚至發紺。</a:t>
            </a:r>
          </a:p>
          <a:p>
            <a:r>
              <a:rPr lang="zh-TW" altLang="en-US" dirty="0" smtClean="0">
                <a:solidFill>
                  <a:srgbClr val="FF0000"/>
                </a:solidFill>
                <a:latin typeface="+mj-ea"/>
                <a:ea typeface="+mj-ea"/>
              </a:rPr>
              <a:t>窒息感：</a:t>
            </a:r>
            <a:r>
              <a:rPr lang="zh-TW" altLang="en-US" dirty="0" smtClean="0">
                <a:latin typeface="+mj-ea"/>
                <a:ea typeface="+mj-ea"/>
              </a:rPr>
              <a:t>嬰兒可以窒息</a:t>
            </a:r>
            <a:r>
              <a:rPr lang="en-US" altLang="zh-TW" dirty="0" smtClean="0">
                <a:ea typeface="+mj-ea"/>
              </a:rPr>
              <a:t>(apnea)</a:t>
            </a:r>
            <a:r>
              <a:rPr lang="zh-TW" altLang="en-US" dirty="0" smtClean="0">
                <a:latin typeface="+mj-ea"/>
                <a:ea typeface="+mj-ea"/>
              </a:rPr>
              <a:t>為表現。</a:t>
            </a:r>
          </a:p>
          <a:p>
            <a:r>
              <a:rPr lang="zh-TW" altLang="en-US" dirty="0" smtClean="0">
                <a:solidFill>
                  <a:srgbClr val="FF0000"/>
                </a:solidFill>
                <a:latin typeface="+mj-ea"/>
                <a:ea typeface="+mj-ea"/>
              </a:rPr>
              <a:t>咳後嘔吐，偶而咳出膿痰。</a:t>
            </a:r>
          </a:p>
          <a:p>
            <a:r>
              <a:rPr lang="en-US" altLang="zh-TW" dirty="0" smtClean="0">
                <a:solidFill>
                  <a:srgbClr val="FF0000"/>
                </a:solidFill>
                <a:ea typeface="+mj-ea"/>
              </a:rPr>
              <a:t>Whoop</a:t>
            </a:r>
            <a:r>
              <a:rPr lang="zh-TW" altLang="en-US" dirty="0" smtClean="0">
                <a:solidFill>
                  <a:srgbClr val="FF0000"/>
                </a:solidFill>
                <a:latin typeface="+mj-ea"/>
                <a:ea typeface="+mj-ea"/>
              </a:rPr>
              <a:t>：</a:t>
            </a:r>
            <a:r>
              <a:rPr lang="zh-TW" altLang="en-US" dirty="0" smtClean="0">
                <a:latin typeface="+mj-ea"/>
                <a:ea typeface="+mj-ea"/>
              </a:rPr>
              <a:t>不常見。</a:t>
            </a:r>
          </a:p>
          <a:p>
            <a:r>
              <a:rPr lang="zh-TW" altLang="en-US" dirty="0" smtClean="0">
                <a:solidFill>
                  <a:srgbClr val="FF0000"/>
                </a:solidFill>
                <a:latin typeface="+mj-ea"/>
                <a:ea typeface="+mj-ea"/>
              </a:rPr>
              <a:t>晚上比較容易發作。</a:t>
            </a:r>
          </a:p>
          <a:p>
            <a:pPr hangingPunct="1"/>
            <a:r>
              <a:rPr lang="zh-TW" altLang="en-US" dirty="0" smtClean="0">
                <a:solidFill>
                  <a:srgbClr val="FF0000"/>
                </a:solidFill>
                <a:latin typeface="+mj-ea"/>
                <a:ea typeface="+mj-ea"/>
              </a:rPr>
              <a:t>誘發因素：</a:t>
            </a:r>
            <a:r>
              <a:rPr lang="zh-TW" altLang="en-US" dirty="0" smtClean="0">
                <a:latin typeface="+mj-ea"/>
                <a:ea typeface="+mj-ea"/>
              </a:rPr>
              <a:t>壓舌檢查、打哈欠、打噴嚏、吃東西、喝水、運動、噪音等刺激。</a:t>
            </a:r>
            <a:endParaRPr lang="en-US" altLang="zh-TW" dirty="0">
              <a:latin typeface="+mj-ea"/>
              <a:ea typeface="+mj-ea"/>
            </a:endParaRPr>
          </a:p>
        </p:txBody>
      </p:sp>
      <p:sp>
        <p:nvSpPr>
          <p:cNvPr id="6" name="流程圖: 替代處理程序 5"/>
          <p:cNvSpPr/>
          <p:nvPr/>
        </p:nvSpPr>
        <p:spPr bwMode="auto">
          <a:xfrm>
            <a:off x="727075" y="6397625"/>
            <a:ext cx="5534025"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b="0" dirty="0" smtClean="0">
                <a:solidFill>
                  <a:srgbClr val="000000"/>
                </a:solidFill>
                <a:latin typeface="華康中圓體"/>
                <a:ea typeface="華康中圓體"/>
                <a:cs typeface="Arial" charset="0"/>
              </a:rPr>
              <a:t>影像來源：</a:t>
            </a:r>
            <a:r>
              <a:rPr lang="zh-TW" altLang="en-US" sz="1400" b="0" dirty="0" smtClean="0">
                <a:solidFill>
                  <a:srgbClr val="000000"/>
                </a:solidFill>
                <a:latin typeface="華康中圓體"/>
                <a:ea typeface="華康中圓體"/>
                <a:cs typeface="Arial" charset="0"/>
              </a:rPr>
              <a:t>台大兒童醫院小兒部 李秉穎醫師</a:t>
            </a:r>
            <a:endParaRPr lang="de-DE" altLang="zh-TW" sz="1400" b="0" dirty="0" smtClean="0">
              <a:solidFill>
                <a:srgbClr val="000000"/>
              </a:solidFill>
              <a:latin typeface="華康中圓體"/>
              <a:ea typeface="華康中圓體"/>
              <a:cs typeface="Arial" charset="0"/>
            </a:endParaRPr>
          </a:p>
        </p:txBody>
      </p:sp>
      <p:pic>
        <p:nvPicPr>
          <p:cNvPr id="7" name="Picture 4"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8" name="矩形 7"/>
          <p:cNvSpPr/>
          <p:nvPr/>
        </p:nvSpPr>
        <p:spPr>
          <a:xfrm rot="1667031">
            <a:off x="7191433" y="1745927"/>
            <a:ext cx="1224136" cy="4192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8</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p:txBody>
          <a:bodyPr/>
          <a:lstStyle/>
          <a:p>
            <a:r>
              <a:rPr lang="zh-TW" altLang="en-US" dirty="0" smtClean="0">
                <a:latin typeface="+mj-ea"/>
                <a:ea typeface="+mj-ea"/>
              </a:rPr>
              <a:t>百日咳－其他臨床表現</a:t>
            </a:r>
            <a:endParaRPr lang="zh-TW" altLang="en-US" dirty="0">
              <a:latin typeface="+mj-ea"/>
              <a:ea typeface="+mj-ea"/>
            </a:endParaRPr>
          </a:p>
        </p:txBody>
      </p:sp>
      <p:sp>
        <p:nvSpPr>
          <p:cNvPr id="183299" name="Rectangle 3"/>
          <p:cNvSpPr>
            <a:spLocks noGrp="1" noChangeArrowheads="1"/>
          </p:cNvSpPr>
          <p:nvPr>
            <p:ph idx="1"/>
          </p:nvPr>
        </p:nvSpPr>
        <p:spPr/>
        <p:txBody>
          <a:bodyPr/>
          <a:lstStyle/>
          <a:p>
            <a:r>
              <a:rPr lang="zh-TW" altLang="en-US" dirty="0" smtClean="0">
                <a:solidFill>
                  <a:srgbClr val="FF0000"/>
                </a:solidFill>
                <a:latin typeface="+mj-ea"/>
                <a:ea typeface="+mj-ea"/>
              </a:rPr>
              <a:t>身體檢查：</a:t>
            </a:r>
            <a:endParaRPr lang="en-US" altLang="zh-TW" dirty="0" smtClean="0">
              <a:solidFill>
                <a:srgbClr val="FF0000"/>
              </a:solidFill>
              <a:latin typeface="+mj-ea"/>
              <a:ea typeface="+mj-ea"/>
            </a:endParaRPr>
          </a:p>
          <a:p>
            <a:pPr lvl="1"/>
            <a:r>
              <a:rPr lang="zh-TW" altLang="en-US" dirty="0" smtClean="0">
                <a:solidFill>
                  <a:srgbClr val="FF0000"/>
                </a:solidFill>
                <a:latin typeface="+mj-ea"/>
                <a:ea typeface="+mj-ea"/>
              </a:rPr>
              <a:t>呼吸音正常</a:t>
            </a:r>
            <a:r>
              <a:rPr lang="zh-TW" altLang="en-US" dirty="0" smtClean="0">
                <a:latin typeface="+mj-ea"/>
                <a:ea typeface="+mj-ea"/>
              </a:rPr>
              <a:t>，但是嬰兒可有氣管炎或肺炎的呼吸音表現。</a:t>
            </a:r>
          </a:p>
          <a:p>
            <a:pPr lvl="1"/>
            <a:r>
              <a:rPr lang="zh-TW" altLang="en-US" dirty="0" smtClean="0">
                <a:latin typeface="+mj-ea"/>
                <a:ea typeface="+mj-ea"/>
              </a:rPr>
              <a:t>臉部與結膜下出血。</a:t>
            </a:r>
            <a:endParaRPr lang="en-US" altLang="zh-TW" dirty="0" smtClean="0">
              <a:latin typeface="+mj-ea"/>
              <a:ea typeface="+mj-ea"/>
            </a:endParaRPr>
          </a:p>
          <a:p>
            <a:r>
              <a:rPr lang="zh-TW" altLang="en-US" dirty="0" smtClean="0">
                <a:solidFill>
                  <a:srgbClr val="FF0000"/>
                </a:solidFill>
                <a:latin typeface="+mj-ea"/>
                <a:ea typeface="+mj-ea"/>
              </a:rPr>
              <a:t>胸部</a:t>
            </a:r>
            <a:r>
              <a:rPr lang="en-US" altLang="zh-TW" dirty="0" smtClean="0">
                <a:solidFill>
                  <a:srgbClr val="FF0000"/>
                </a:solidFill>
                <a:ea typeface="+mj-ea"/>
              </a:rPr>
              <a:t>X</a:t>
            </a:r>
            <a:r>
              <a:rPr lang="zh-TW" altLang="en-US" dirty="0" smtClean="0">
                <a:solidFill>
                  <a:srgbClr val="FF0000"/>
                </a:solidFill>
                <a:latin typeface="+mj-ea"/>
                <a:ea typeface="+mj-ea"/>
              </a:rPr>
              <a:t>光正常。</a:t>
            </a:r>
          </a:p>
          <a:p>
            <a:r>
              <a:rPr lang="zh-TW" altLang="en-US" dirty="0" smtClean="0">
                <a:solidFill>
                  <a:srgbClr val="FF0000"/>
                </a:solidFill>
                <a:latin typeface="+mj-ea"/>
                <a:ea typeface="+mj-ea"/>
              </a:rPr>
              <a:t>實驗室檢查：白血球計數增加與淋巴球增多。</a:t>
            </a:r>
          </a:p>
          <a:p>
            <a:r>
              <a:rPr lang="zh-TW" altLang="en-US" dirty="0" smtClean="0">
                <a:solidFill>
                  <a:srgbClr val="FF0000"/>
                </a:solidFill>
                <a:latin typeface="+mj-ea"/>
                <a:ea typeface="+mj-ea"/>
              </a:rPr>
              <a:t>恢復期：</a:t>
            </a:r>
            <a:r>
              <a:rPr lang="zh-TW" altLang="en-US" dirty="0" smtClean="0">
                <a:latin typeface="+mj-ea"/>
                <a:ea typeface="+mj-ea"/>
              </a:rPr>
              <a:t>咳嗽慢慢減輕，在一年之內的其他呼吸道感染都可能誘發類似的陣咳症狀</a:t>
            </a:r>
            <a:r>
              <a:rPr lang="zh-TW" altLang="en-US" dirty="0">
                <a:latin typeface="+mj-ea"/>
                <a:ea typeface="+mj-ea"/>
              </a:rPr>
              <a:t>。</a:t>
            </a:r>
            <a:endParaRPr lang="en-US" altLang="zh-TW" dirty="0" smtClean="0">
              <a:latin typeface="+mj-ea"/>
              <a:ea typeface="+mj-ea"/>
            </a:endParaRPr>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9</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p:txBody>
          <a:bodyPr/>
          <a:lstStyle/>
          <a:p>
            <a:r>
              <a:rPr lang="zh-TW" altLang="en-US" dirty="0" smtClean="0">
                <a:latin typeface="+mj-ea"/>
                <a:ea typeface="+mj-ea"/>
              </a:rPr>
              <a:t>百日咳－實驗室診斷</a:t>
            </a:r>
            <a:endParaRPr lang="zh-TW" altLang="en-US" dirty="0">
              <a:latin typeface="+mj-ea"/>
              <a:ea typeface="+mj-ea"/>
            </a:endParaRPr>
          </a:p>
        </p:txBody>
      </p:sp>
      <p:sp>
        <p:nvSpPr>
          <p:cNvPr id="198659" name="Rectangle 3"/>
          <p:cNvSpPr>
            <a:spLocks noGrp="1" noChangeArrowheads="1"/>
          </p:cNvSpPr>
          <p:nvPr>
            <p:ph idx="1"/>
          </p:nvPr>
        </p:nvSpPr>
        <p:spPr/>
        <p:txBody>
          <a:bodyPr/>
          <a:lstStyle/>
          <a:p>
            <a:r>
              <a:rPr lang="zh-TW" altLang="en-US" dirty="0" smtClean="0">
                <a:solidFill>
                  <a:srgbClr val="FF0000"/>
                </a:solidFill>
                <a:latin typeface="+mj-ea"/>
                <a:ea typeface="+mj-ea"/>
              </a:rPr>
              <a:t>鼻咽部細菌培養：</a:t>
            </a:r>
            <a:r>
              <a:rPr lang="en-US" altLang="zh-TW" dirty="0" smtClean="0">
                <a:ea typeface="+mj-ea"/>
              </a:rPr>
              <a:t>gold standard</a:t>
            </a:r>
          </a:p>
          <a:p>
            <a:pPr lvl="1"/>
            <a:r>
              <a:rPr lang="zh-TW" altLang="en-US" dirty="0" smtClean="0">
                <a:latin typeface="+mj-ea"/>
                <a:ea typeface="+mj-ea"/>
              </a:rPr>
              <a:t>需要特殊培養基</a:t>
            </a:r>
            <a:endParaRPr lang="en-US" altLang="zh-TW" dirty="0" smtClean="0">
              <a:latin typeface="+mj-ea"/>
              <a:ea typeface="+mj-ea"/>
            </a:endParaRPr>
          </a:p>
          <a:p>
            <a:pPr lvl="1"/>
            <a:endParaRPr lang="en-US" altLang="zh-TW" dirty="0" smtClean="0">
              <a:latin typeface="+mj-ea"/>
              <a:ea typeface="+mj-ea"/>
            </a:endParaRPr>
          </a:p>
          <a:p>
            <a:pPr lvl="1"/>
            <a:endParaRPr lang="en-US" altLang="zh-TW" dirty="0" smtClean="0">
              <a:latin typeface="+mj-ea"/>
              <a:ea typeface="+mj-ea"/>
            </a:endParaRPr>
          </a:p>
          <a:p>
            <a:pPr lvl="1"/>
            <a:endParaRPr lang="en-US" altLang="zh-TW" dirty="0" smtClean="0">
              <a:latin typeface="+mj-ea"/>
              <a:ea typeface="+mj-ea"/>
            </a:endParaRPr>
          </a:p>
          <a:p>
            <a:pPr lvl="2"/>
            <a:endParaRPr lang="en-US" altLang="zh-TW" dirty="0" smtClean="0">
              <a:latin typeface="+mj-ea"/>
              <a:ea typeface="+mj-ea"/>
            </a:endParaRPr>
          </a:p>
          <a:p>
            <a:pPr lvl="2"/>
            <a:endParaRPr lang="en-US" altLang="zh-TW" dirty="0" smtClean="0">
              <a:latin typeface="+mj-ea"/>
              <a:ea typeface="+mj-ea"/>
            </a:endParaRPr>
          </a:p>
          <a:p>
            <a:pPr lvl="2"/>
            <a:endParaRPr lang="en-US" altLang="zh-TW" dirty="0" smtClean="0">
              <a:latin typeface="+mj-ea"/>
              <a:ea typeface="+mj-ea"/>
            </a:endParaRPr>
          </a:p>
          <a:p>
            <a:pPr>
              <a:spcBef>
                <a:spcPts val="0"/>
              </a:spcBef>
            </a:pPr>
            <a:r>
              <a:rPr lang="zh-TW" altLang="en-US" dirty="0" smtClean="0">
                <a:solidFill>
                  <a:srgbClr val="FF0000"/>
                </a:solidFill>
                <a:latin typeface="+mj-ea"/>
                <a:ea typeface="+mj-ea"/>
              </a:rPr>
              <a:t>血清抗體：</a:t>
            </a:r>
            <a:r>
              <a:rPr lang="en-US" altLang="zh-TW" dirty="0" err="1" smtClean="0">
                <a:ea typeface="+mj-ea"/>
              </a:rPr>
              <a:t>IgA</a:t>
            </a:r>
            <a:r>
              <a:rPr lang="en-US" altLang="zh-TW" dirty="0" smtClean="0">
                <a:ea typeface="+mj-ea"/>
              </a:rPr>
              <a:t>, </a:t>
            </a:r>
            <a:r>
              <a:rPr lang="en-US" altLang="zh-TW" dirty="0" err="1" smtClean="0">
                <a:ea typeface="+mj-ea"/>
              </a:rPr>
              <a:t>IgM</a:t>
            </a:r>
            <a:r>
              <a:rPr lang="en-US" altLang="zh-TW" dirty="0" smtClean="0">
                <a:ea typeface="+mj-ea"/>
              </a:rPr>
              <a:t>, </a:t>
            </a:r>
            <a:r>
              <a:rPr lang="en-US" altLang="zh-TW" dirty="0" err="1" smtClean="0">
                <a:ea typeface="+mj-ea"/>
              </a:rPr>
              <a:t>IgG</a:t>
            </a:r>
            <a:r>
              <a:rPr lang="en-US" altLang="zh-TW" dirty="0" smtClean="0">
                <a:ea typeface="+mj-ea"/>
              </a:rPr>
              <a:t> (ELISA)</a:t>
            </a:r>
          </a:p>
          <a:p>
            <a:pPr>
              <a:spcBef>
                <a:spcPts val="0"/>
              </a:spcBef>
            </a:pPr>
            <a:r>
              <a:rPr lang="zh-TW" altLang="en-US" dirty="0" smtClean="0">
                <a:solidFill>
                  <a:srgbClr val="FF0000"/>
                </a:solidFill>
                <a:latin typeface="+mj-ea"/>
                <a:ea typeface="+mj-ea"/>
              </a:rPr>
              <a:t>聚合酶鏈反應</a:t>
            </a:r>
            <a:r>
              <a:rPr lang="en-US" altLang="zh-TW" dirty="0" smtClean="0">
                <a:solidFill>
                  <a:srgbClr val="FF0000"/>
                </a:solidFill>
                <a:ea typeface="+mj-ea"/>
              </a:rPr>
              <a:t>(polymerase chain reaction)</a:t>
            </a:r>
            <a:r>
              <a:rPr lang="zh-TW" altLang="en-US" dirty="0" smtClean="0">
                <a:solidFill>
                  <a:srgbClr val="FF0000"/>
                </a:solidFill>
                <a:latin typeface="+mj-ea"/>
                <a:ea typeface="+mj-ea"/>
              </a:rPr>
              <a:t>：</a:t>
            </a:r>
            <a:r>
              <a:rPr lang="zh-TW" altLang="en-US" dirty="0" smtClean="0">
                <a:latin typeface="+mj-ea"/>
                <a:ea typeface="+mj-ea"/>
              </a:rPr>
              <a:t>敏感度最高</a:t>
            </a:r>
            <a:endParaRPr lang="zh-TW" altLang="en-US" dirty="0">
              <a:latin typeface="+mj-ea"/>
              <a:ea typeface="+mj-ea"/>
            </a:endParaRPr>
          </a:p>
        </p:txBody>
      </p:sp>
      <p:pic>
        <p:nvPicPr>
          <p:cNvPr id="198660" name="Picture 4" descr="pertussis1_1"/>
          <p:cNvPicPr>
            <a:picLocks noChangeAspect="1" noChangeArrowheads="1"/>
          </p:cNvPicPr>
          <p:nvPr>
            <p:custDataLst>
              <p:tags r:id="rId2"/>
            </p:custDataLst>
          </p:nvPr>
        </p:nvPicPr>
        <p:blipFill>
          <a:blip r:embed="rId7" cstate="print">
            <a:lum bright="12000"/>
            <a:extLst>
              <a:ext uri="{28A0092B-C50C-407E-A947-70E740481C1C}">
                <a14:useLocalDpi xmlns:a14="http://schemas.microsoft.com/office/drawing/2010/main" val="0"/>
              </a:ext>
            </a:extLst>
          </a:blip>
          <a:srcRect/>
          <a:stretch>
            <a:fillRect/>
          </a:stretch>
        </p:blipFill>
        <p:spPr bwMode="auto">
          <a:xfrm>
            <a:off x="971600" y="2563533"/>
            <a:ext cx="3606550" cy="2408331"/>
          </a:xfrm>
          <a:prstGeom prst="rect">
            <a:avLst/>
          </a:prstGeom>
          <a:noFill/>
          <a:extLst>
            <a:ext uri="{909E8E84-426E-40DD-AFC4-6F175D3DCCD1}">
              <a14:hiddenFill xmlns:a14="http://schemas.microsoft.com/office/drawing/2010/main">
                <a:solidFill>
                  <a:srgbClr val="FFFFFF"/>
                </a:solidFill>
              </a14:hiddenFill>
            </a:ext>
          </a:extLst>
        </p:spPr>
      </p:pic>
      <p:pic>
        <p:nvPicPr>
          <p:cNvPr id="198661" name="Picture 5" descr="pertussis2_1"/>
          <p:cNvPicPr>
            <a:picLocks noChangeAspect="1" noChangeArrowheads="1"/>
          </p:cNvPicPr>
          <p:nvPr>
            <p:custDataLst>
              <p:tags r:id="rId3"/>
            </p:custDataLst>
          </p:nvPr>
        </p:nvPicPr>
        <p:blipFill>
          <a:blip r:embed="rId8" cstate="print">
            <a:extLst>
              <a:ext uri="{28A0092B-C50C-407E-A947-70E740481C1C}">
                <a14:useLocalDpi xmlns:a14="http://schemas.microsoft.com/office/drawing/2010/main" val="0"/>
              </a:ext>
            </a:extLst>
          </a:blip>
          <a:srcRect/>
          <a:stretch>
            <a:fillRect/>
          </a:stretch>
        </p:blipFill>
        <p:spPr bwMode="auto">
          <a:xfrm>
            <a:off x="4716463" y="2563533"/>
            <a:ext cx="3671961" cy="2451442"/>
          </a:xfrm>
          <a:prstGeom prst="rect">
            <a:avLst/>
          </a:prstGeom>
          <a:noFill/>
          <a:extLst>
            <a:ext uri="{909E8E84-426E-40DD-AFC4-6F175D3DCCD1}">
              <a14:hiddenFill xmlns:a14="http://schemas.microsoft.com/office/drawing/2010/main">
                <a:solidFill>
                  <a:srgbClr val="FFFFFF"/>
                </a:solidFill>
              </a14:hiddenFill>
            </a:ext>
          </a:extLst>
        </p:spPr>
      </p:pic>
      <p:sp>
        <p:nvSpPr>
          <p:cNvPr id="7" name="流程圖: 替代處理程序 6"/>
          <p:cNvSpPr/>
          <p:nvPr/>
        </p:nvSpPr>
        <p:spPr bwMode="auto">
          <a:xfrm>
            <a:off x="727075" y="6397625"/>
            <a:ext cx="5534025"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b="0" dirty="0" smtClean="0">
                <a:solidFill>
                  <a:srgbClr val="000000"/>
                </a:solidFill>
                <a:latin typeface="華康中圓體"/>
                <a:ea typeface="華康中圓體"/>
                <a:cs typeface="Arial" charset="0"/>
              </a:rPr>
              <a:t>影像來源：</a:t>
            </a:r>
            <a:r>
              <a:rPr lang="zh-TW" altLang="en-US" sz="1400" b="0" dirty="0" smtClean="0">
                <a:solidFill>
                  <a:srgbClr val="000000"/>
                </a:solidFill>
                <a:latin typeface="華康中圓體"/>
                <a:ea typeface="華康中圓體"/>
                <a:cs typeface="Arial" charset="0"/>
              </a:rPr>
              <a:t>台大兒童醫院小兒部 李秉穎醫師</a:t>
            </a:r>
            <a:endParaRPr lang="de-DE" altLang="zh-TW" sz="1400" b="0" dirty="0" smtClean="0">
              <a:solidFill>
                <a:srgbClr val="000000"/>
              </a:solidFill>
              <a:latin typeface="華康中圓體"/>
              <a:ea typeface="華康中圓體"/>
              <a:cs typeface="Arial" charset="0"/>
            </a:endParaRPr>
          </a:p>
        </p:txBody>
      </p:sp>
      <p:pic>
        <p:nvPicPr>
          <p:cNvPr id="8" name="PPTShape_0" descr="E:\po2013010\3工程執行\06守住血汗錢，金融消費者必備護身符\02課程版型\書.png"/>
          <p:cNvPicPr>
            <a:picLocks noChangeAspect="1" noChangeArrowheads="1"/>
          </p:cNvPicPr>
          <p:nvPr>
            <p:custDataLst>
              <p:tags r:id="rId4"/>
            </p:custDataLst>
          </p:nvPr>
        </p:nvPicPr>
        <p:blipFill>
          <a:blip r:embed="rId9"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9" name="矩形 8"/>
          <p:cNvSpPr/>
          <p:nvPr/>
        </p:nvSpPr>
        <p:spPr>
          <a:xfrm rot="21235711">
            <a:off x="5738745" y="3283756"/>
            <a:ext cx="1461008" cy="5088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10</a:t>
            </a:fld>
            <a:endParaRPr lang="zh-TW" altLang="en-US"/>
          </a:p>
        </p:txBody>
      </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p:txBody>
          <a:bodyPr/>
          <a:lstStyle/>
          <a:p>
            <a:r>
              <a:rPr lang="zh-TW" altLang="en-US" dirty="0" smtClean="0">
                <a:latin typeface="+mn-ea"/>
                <a:ea typeface="+mn-ea"/>
              </a:rPr>
              <a:t>百日咳－細菌培養</a:t>
            </a:r>
            <a:endParaRPr lang="zh-TW" altLang="en-US" dirty="0">
              <a:latin typeface="+mn-ea"/>
              <a:ea typeface="+mn-ea"/>
            </a:endParaRPr>
          </a:p>
        </p:txBody>
      </p:sp>
      <p:sp>
        <p:nvSpPr>
          <p:cNvPr id="209923" name="Rectangle 3"/>
          <p:cNvSpPr>
            <a:spLocks noGrp="1" noChangeArrowheads="1"/>
          </p:cNvSpPr>
          <p:nvPr>
            <p:ph idx="1"/>
          </p:nvPr>
        </p:nvSpPr>
        <p:spPr/>
        <p:txBody>
          <a:bodyPr/>
          <a:lstStyle/>
          <a:p>
            <a:r>
              <a:rPr lang="zh-TW" altLang="en-US" dirty="0" smtClean="0">
                <a:solidFill>
                  <a:srgbClr val="FF0000"/>
                </a:solidFill>
                <a:latin typeface="+mn-ea"/>
                <a:ea typeface="+mn-ea"/>
              </a:rPr>
              <a:t>鼻咽部細菌培養：</a:t>
            </a:r>
            <a:r>
              <a:rPr lang="en-US" altLang="zh-TW" dirty="0" smtClean="0"/>
              <a:t>gold standard</a:t>
            </a:r>
          </a:p>
          <a:p>
            <a:pPr lvl="1"/>
            <a:r>
              <a:rPr lang="zh-TW" altLang="en-US" dirty="0" smtClean="0">
                <a:latin typeface="+mj-ea"/>
                <a:ea typeface="+mj-ea"/>
              </a:rPr>
              <a:t>鼻咽部採檢的菌量較多，敏感性較高。</a:t>
            </a:r>
          </a:p>
          <a:p>
            <a:pPr lvl="1"/>
            <a:r>
              <a:rPr lang="zh-TW" altLang="en-US" dirty="0" smtClean="0">
                <a:latin typeface="+mj-ea"/>
                <a:ea typeface="+mj-ea"/>
              </a:rPr>
              <a:t>咳碟</a:t>
            </a:r>
            <a:r>
              <a:rPr lang="en-US" altLang="zh-TW" dirty="0" smtClean="0"/>
              <a:t>(cough plate)</a:t>
            </a:r>
            <a:r>
              <a:rPr lang="zh-TW" altLang="en-US" dirty="0" smtClean="0">
                <a:latin typeface="+mj-ea"/>
                <a:ea typeface="+mj-ea"/>
              </a:rPr>
              <a:t>：目前認為不需要。</a:t>
            </a:r>
          </a:p>
          <a:p>
            <a:pPr lvl="1"/>
            <a:r>
              <a:rPr lang="zh-TW" altLang="en-US" dirty="0" smtClean="0">
                <a:latin typeface="+mj-ea"/>
                <a:ea typeface="+mj-ea"/>
              </a:rPr>
              <a:t>需要特殊培養基</a:t>
            </a:r>
          </a:p>
          <a:p>
            <a:pPr lvl="2"/>
            <a:r>
              <a:rPr lang="en-US" altLang="zh-TW" dirty="0" smtClean="0"/>
              <a:t>Bordet-</a:t>
            </a:r>
            <a:r>
              <a:rPr lang="en-US" altLang="zh-TW" dirty="0" err="1" smtClean="0"/>
              <a:t>Gengou</a:t>
            </a:r>
            <a:r>
              <a:rPr lang="en-US" altLang="zh-TW" dirty="0" smtClean="0"/>
              <a:t> medium: starch-blood-agar.</a:t>
            </a:r>
          </a:p>
          <a:p>
            <a:pPr lvl="2"/>
            <a:r>
              <a:rPr lang="en-US" altLang="zh-TW" dirty="0" smtClean="0"/>
              <a:t>Synthetic medium: buffers, minerals, amino acids, growth factors.</a:t>
            </a:r>
          </a:p>
          <a:p>
            <a:pPr lvl="2"/>
            <a:r>
              <a:rPr lang="en-US" altLang="zh-TW" dirty="0" smtClean="0"/>
              <a:t>Enhanced by starch, beta-methyl </a:t>
            </a:r>
            <a:r>
              <a:rPr lang="en-US" altLang="zh-TW" dirty="0" err="1" smtClean="0"/>
              <a:t>cyclodextrin</a:t>
            </a:r>
            <a:r>
              <a:rPr lang="en-US" altLang="zh-TW" dirty="0" smtClean="0"/>
              <a:t>.</a:t>
            </a:r>
            <a:endParaRPr lang="en-US" altLang="zh-TW" dirty="0"/>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11</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ChangeArrowheads="1"/>
          </p:cNvSpPr>
          <p:nvPr>
            <p:ph type="title"/>
          </p:nvPr>
        </p:nvSpPr>
        <p:spPr/>
        <p:txBody>
          <a:bodyPr/>
          <a:lstStyle/>
          <a:p>
            <a:r>
              <a:rPr lang="en-US" altLang="zh-TW" dirty="0" smtClean="0">
                <a:ea typeface="+mj-ea"/>
              </a:rPr>
              <a:t>1</a:t>
            </a:r>
            <a:r>
              <a:rPr lang="zh-TW" altLang="en-US" dirty="0" smtClean="0">
                <a:latin typeface="+mj-ea"/>
                <a:ea typeface="+mj-ea"/>
              </a:rPr>
              <a:t>月</a:t>
            </a:r>
            <a:r>
              <a:rPr lang="en-US" altLang="zh-TW" dirty="0" smtClean="0">
                <a:ea typeface="+mj-ea"/>
              </a:rPr>
              <a:t>12</a:t>
            </a:r>
            <a:r>
              <a:rPr lang="zh-TW" altLang="en-US" dirty="0" smtClean="0">
                <a:latin typeface="+mj-ea"/>
                <a:ea typeface="+mj-ea"/>
              </a:rPr>
              <a:t>天男嬰長期咳嗽</a:t>
            </a:r>
            <a:r>
              <a:rPr lang="en-US" altLang="zh-TW" dirty="0" smtClean="0">
                <a:ea typeface="+mj-ea"/>
              </a:rPr>
              <a:t>(1/3)</a:t>
            </a:r>
            <a:endParaRPr lang="en-US" altLang="zh-TW" dirty="0">
              <a:ea typeface="+mj-ea"/>
            </a:endParaRPr>
          </a:p>
        </p:txBody>
      </p:sp>
      <p:sp>
        <p:nvSpPr>
          <p:cNvPr id="210947" name="Rectangle 3"/>
          <p:cNvSpPr>
            <a:spLocks noGrp="1" noChangeArrowheads="1"/>
          </p:cNvSpPr>
          <p:nvPr>
            <p:ph idx="1"/>
          </p:nvPr>
        </p:nvSpPr>
        <p:spPr/>
        <p:txBody>
          <a:bodyPr/>
          <a:lstStyle/>
          <a:p>
            <a:r>
              <a:rPr lang="zh-TW" altLang="en-US" dirty="0" smtClean="0">
                <a:solidFill>
                  <a:srgbClr val="FF0000"/>
                </a:solidFill>
                <a:latin typeface="+mj-ea"/>
                <a:ea typeface="+mj-ea"/>
              </a:rPr>
              <a:t>咳嗽</a:t>
            </a:r>
            <a:r>
              <a:rPr lang="en-US" altLang="zh-TW" dirty="0" smtClean="0">
                <a:solidFill>
                  <a:srgbClr val="FF0000"/>
                </a:solidFill>
                <a:ea typeface="+mj-ea"/>
              </a:rPr>
              <a:t>24</a:t>
            </a:r>
            <a:r>
              <a:rPr lang="zh-TW" altLang="en-US" dirty="0" smtClean="0">
                <a:solidFill>
                  <a:srgbClr val="FF0000"/>
                </a:solidFill>
                <a:latin typeface="+mj-ea"/>
                <a:ea typeface="+mj-ea"/>
              </a:rPr>
              <a:t>天</a:t>
            </a:r>
            <a:endParaRPr lang="en-US" altLang="zh-TW" dirty="0" smtClean="0">
              <a:solidFill>
                <a:srgbClr val="FF0000"/>
              </a:solidFill>
              <a:latin typeface="+mj-ea"/>
              <a:ea typeface="+mj-ea"/>
            </a:endParaRPr>
          </a:p>
          <a:p>
            <a:pPr lvl="1"/>
            <a:r>
              <a:rPr lang="zh-TW" altLang="en-US" dirty="0" smtClean="0">
                <a:latin typeface="+mj-ea"/>
                <a:ea typeface="+mj-ea"/>
              </a:rPr>
              <a:t>羅東某醫院住院，診斷：肺炎。</a:t>
            </a:r>
          </a:p>
          <a:p>
            <a:pPr lvl="1"/>
            <a:r>
              <a:rPr lang="zh-TW" altLang="en-US" dirty="0" smtClean="0">
                <a:solidFill>
                  <a:srgbClr val="FF0000"/>
                </a:solidFill>
                <a:latin typeface="+mj-ea"/>
                <a:ea typeface="+mj-ea"/>
              </a:rPr>
              <a:t>痙攣性咳嗽</a:t>
            </a:r>
            <a:r>
              <a:rPr lang="en-US" altLang="zh-TW" dirty="0" smtClean="0">
                <a:ea typeface="+mj-ea"/>
              </a:rPr>
              <a:t>(spasmodic cough)</a:t>
            </a:r>
          </a:p>
          <a:p>
            <a:pPr lvl="2"/>
            <a:r>
              <a:rPr lang="zh-TW" altLang="en-US" dirty="0" smtClean="0">
                <a:latin typeface="+mj-ea"/>
                <a:ea typeface="+mj-ea"/>
              </a:rPr>
              <a:t>發紺</a:t>
            </a:r>
            <a:r>
              <a:rPr lang="en-US" altLang="zh-TW" dirty="0" smtClean="0">
                <a:ea typeface="+mj-ea"/>
              </a:rPr>
              <a:t>(+)</a:t>
            </a:r>
          </a:p>
          <a:p>
            <a:pPr lvl="2"/>
            <a:r>
              <a:rPr lang="zh-TW" altLang="en-US" dirty="0" smtClean="0">
                <a:latin typeface="+mj-ea"/>
                <a:ea typeface="+mj-ea"/>
              </a:rPr>
              <a:t>臉部漲紅</a:t>
            </a:r>
            <a:r>
              <a:rPr lang="en-US" altLang="zh-TW" dirty="0" smtClean="0">
                <a:ea typeface="+mj-ea"/>
              </a:rPr>
              <a:t>(+)</a:t>
            </a:r>
          </a:p>
          <a:p>
            <a:pPr lvl="1"/>
            <a:r>
              <a:rPr lang="zh-TW" altLang="en-US" dirty="0" smtClean="0">
                <a:latin typeface="+mj-ea"/>
                <a:ea typeface="+mj-ea"/>
              </a:rPr>
              <a:t>流鼻水</a:t>
            </a:r>
            <a:r>
              <a:rPr lang="en-US" altLang="zh-TW" dirty="0" smtClean="0">
                <a:ea typeface="+mj-ea"/>
              </a:rPr>
              <a:t>(+)</a:t>
            </a:r>
            <a:r>
              <a:rPr lang="zh-TW" altLang="en-US" dirty="0" smtClean="0">
                <a:latin typeface="+mj-ea"/>
                <a:ea typeface="+mj-ea"/>
              </a:rPr>
              <a:t>、發燒</a:t>
            </a:r>
            <a:r>
              <a:rPr lang="en-US" altLang="zh-TW" dirty="0" smtClean="0">
                <a:ea typeface="+mj-ea"/>
              </a:rPr>
              <a:t>(-)</a:t>
            </a:r>
          </a:p>
          <a:p>
            <a:r>
              <a:rPr lang="zh-TW" altLang="en-US" dirty="0" smtClean="0">
                <a:latin typeface="+mj-ea"/>
                <a:ea typeface="+mj-ea"/>
              </a:rPr>
              <a:t>呼吸音：</a:t>
            </a:r>
            <a:r>
              <a:rPr lang="zh-TW" altLang="zh-TW" dirty="0" smtClean="0">
                <a:latin typeface="+mj-ea"/>
                <a:ea typeface="+mj-ea"/>
              </a:rPr>
              <a:t>喘鳴</a:t>
            </a:r>
            <a:r>
              <a:rPr lang="en-US" altLang="zh-TW" dirty="0" smtClean="0">
                <a:latin typeface="+mj-ea"/>
                <a:ea typeface="+mj-ea"/>
              </a:rPr>
              <a:t>(</a:t>
            </a:r>
            <a:r>
              <a:rPr lang="en-US" altLang="zh-TW" dirty="0" smtClean="0">
                <a:ea typeface="+mj-ea"/>
              </a:rPr>
              <a:t>stridor</a:t>
            </a:r>
            <a:r>
              <a:rPr lang="zh-TW" altLang="en-US" dirty="0" smtClean="0">
                <a:latin typeface="+mj-ea"/>
                <a:ea typeface="+mj-ea"/>
              </a:rPr>
              <a:t>；有輕微軟喉症</a:t>
            </a:r>
            <a:r>
              <a:rPr lang="en-US" altLang="zh-TW" dirty="0" smtClean="0">
                <a:latin typeface="+mj-ea"/>
                <a:ea typeface="+mj-ea"/>
              </a:rPr>
              <a:t>)</a:t>
            </a:r>
            <a:endParaRPr lang="en-US" altLang="zh-TW" dirty="0">
              <a:latin typeface="+mj-ea"/>
              <a:ea typeface="+mj-ea"/>
            </a:endParaRPr>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12</a:t>
            </a:fld>
            <a:endParaRPr lang="zh-TW" altLang="en-US"/>
          </a:p>
        </p:txBody>
      </p:sp>
    </p:spTree>
    <p:custDataLst>
      <p:tags r:id="rId1"/>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Grp="1" noChangeArrowheads="1"/>
          </p:cNvSpPr>
          <p:nvPr>
            <p:ph type="title"/>
          </p:nvPr>
        </p:nvSpPr>
        <p:spPr/>
        <p:txBody>
          <a:bodyPr/>
          <a:lstStyle/>
          <a:p>
            <a:r>
              <a:rPr lang="en-US" altLang="zh-TW" dirty="0" smtClean="0">
                <a:ea typeface="+mn-ea"/>
              </a:rPr>
              <a:t>1</a:t>
            </a:r>
            <a:r>
              <a:rPr lang="zh-TW" altLang="en-US" dirty="0" smtClean="0">
                <a:latin typeface="+mn-ea"/>
                <a:ea typeface="+mn-ea"/>
              </a:rPr>
              <a:t>月</a:t>
            </a:r>
            <a:r>
              <a:rPr lang="en-US" altLang="zh-TW" dirty="0" smtClean="0">
                <a:ea typeface="+mn-ea"/>
              </a:rPr>
              <a:t>12</a:t>
            </a:r>
            <a:r>
              <a:rPr lang="zh-TW" altLang="en-US" dirty="0" smtClean="0">
                <a:latin typeface="+mn-ea"/>
                <a:ea typeface="+mn-ea"/>
              </a:rPr>
              <a:t>天男嬰長期咳嗽</a:t>
            </a:r>
            <a:r>
              <a:rPr lang="en-US" altLang="zh-TW" dirty="0" smtClean="0">
                <a:ea typeface="+mn-ea"/>
              </a:rPr>
              <a:t>(2/3)</a:t>
            </a:r>
            <a:endParaRPr lang="en-US" altLang="zh-TW" dirty="0">
              <a:ea typeface="+mn-ea"/>
            </a:endParaRPr>
          </a:p>
        </p:txBody>
      </p:sp>
      <p:sp>
        <p:nvSpPr>
          <p:cNvPr id="211971" name="Rectangle 3"/>
          <p:cNvSpPr>
            <a:spLocks noGrp="1" noChangeArrowheads="1"/>
          </p:cNvSpPr>
          <p:nvPr>
            <p:ph idx="1"/>
          </p:nvPr>
        </p:nvSpPr>
        <p:spPr/>
        <p:txBody>
          <a:bodyPr/>
          <a:lstStyle/>
          <a:p>
            <a:r>
              <a:rPr lang="zh-TW" altLang="en-US" smtClean="0">
                <a:latin typeface="+mn-ea"/>
                <a:ea typeface="+mn-ea"/>
              </a:rPr>
              <a:t>群聚史</a:t>
            </a:r>
            <a:endParaRPr lang="en-US" altLang="zh-TW" dirty="0">
              <a:latin typeface="+mn-ea"/>
              <a:ea typeface="+mn-ea"/>
            </a:endParaRPr>
          </a:p>
        </p:txBody>
      </p:sp>
      <p:sp>
        <p:nvSpPr>
          <p:cNvPr id="211973" name="Rectangle 5"/>
          <p:cNvSpPr>
            <a:spLocks noChangeArrowheads="1"/>
          </p:cNvSpPr>
          <p:nvPr/>
        </p:nvSpPr>
        <p:spPr bwMode="auto">
          <a:xfrm>
            <a:off x="2195736" y="2276475"/>
            <a:ext cx="1008000" cy="1006475"/>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sz="6000">
                <a:solidFill>
                  <a:srgbClr val="FFFFFF"/>
                </a:solidFill>
              </a:rPr>
              <a:t>□</a:t>
            </a:r>
          </a:p>
        </p:txBody>
      </p:sp>
      <p:sp>
        <p:nvSpPr>
          <p:cNvPr id="211975" name="Rectangle 7"/>
          <p:cNvSpPr>
            <a:spLocks noChangeArrowheads="1"/>
          </p:cNvSpPr>
          <p:nvPr/>
        </p:nvSpPr>
        <p:spPr bwMode="auto">
          <a:xfrm>
            <a:off x="4284663" y="4581996"/>
            <a:ext cx="1008000" cy="1006475"/>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sz="6000" dirty="0">
                <a:solidFill>
                  <a:srgbClr val="FFFFFF"/>
                </a:solidFill>
              </a:rPr>
              <a:t>□</a:t>
            </a:r>
          </a:p>
        </p:txBody>
      </p:sp>
      <p:sp>
        <p:nvSpPr>
          <p:cNvPr id="211977" name="Line 9"/>
          <p:cNvSpPr>
            <a:spLocks noChangeShapeType="1"/>
          </p:cNvSpPr>
          <p:nvPr/>
        </p:nvSpPr>
        <p:spPr bwMode="auto">
          <a:xfrm>
            <a:off x="3203575" y="2781300"/>
            <a:ext cx="1223963"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11981" name="Line 13"/>
          <p:cNvSpPr>
            <a:spLocks noChangeShapeType="1"/>
          </p:cNvSpPr>
          <p:nvPr/>
        </p:nvSpPr>
        <p:spPr bwMode="auto">
          <a:xfrm flipV="1">
            <a:off x="2916238" y="4005263"/>
            <a:ext cx="0" cy="576262"/>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11982" name="Line 14"/>
          <p:cNvSpPr>
            <a:spLocks noChangeShapeType="1"/>
          </p:cNvSpPr>
          <p:nvPr/>
        </p:nvSpPr>
        <p:spPr bwMode="auto">
          <a:xfrm flipV="1">
            <a:off x="4787900" y="4005263"/>
            <a:ext cx="0" cy="576262"/>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11983" name="Line 15"/>
          <p:cNvSpPr>
            <a:spLocks noChangeShapeType="1"/>
          </p:cNvSpPr>
          <p:nvPr/>
        </p:nvSpPr>
        <p:spPr bwMode="auto">
          <a:xfrm>
            <a:off x="2916238" y="4005263"/>
            <a:ext cx="187166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11984" name="Line 16"/>
          <p:cNvSpPr>
            <a:spLocks noChangeShapeType="1"/>
          </p:cNvSpPr>
          <p:nvPr/>
        </p:nvSpPr>
        <p:spPr bwMode="auto">
          <a:xfrm flipV="1">
            <a:off x="3851275" y="2781300"/>
            <a:ext cx="0" cy="122555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11985" name="Line 17"/>
          <p:cNvSpPr>
            <a:spLocks noChangeShapeType="1"/>
          </p:cNvSpPr>
          <p:nvPr/>
        </p:nvSpPr>
        <p:spPr bwMode="auto">
          <a:xfrm flipH="1" flipV="1">
            <a:off x="5311126" y="5611221"/>
            <a:ext cx="360363" cy="576262"/>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11986" name="Text Box 18"/>
          <p:cNvSpPr txBox="1">
            <a:spLocks noChangeArrowheads="1"/>
          </p:cNvSpPr>
          <p:nvPr/>
        </p:nvSpPr>
        <p:spPr bwMode="auto">
          <a:xfrm>
            <a:off x="4793421" y="1753764"/>
            <a:ext cx="28985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2800" b="0" dirty="0" smtClean="0">
                <a:latin typeface="+mn-ea"/>
                <a:ea typeface="+mn-ea"/>
              </a:rPr>
              <a:t>痙攣性咳嗽</a:t>
            </a:r>
            <a:r>
              <a:rPr lang="en-US" altLang="zh-TW" sz="2800" b="0" dirty="0" smtClean="0">
                <a:latin typeface="Arial" panose="020B0604020202020204" pitchFamily="34" charset="0"/>
                <a:ea typeface="+mn-ea"/>
                <a:cs typeface="Arial" panose="020B0604020202020204" pitchFamily="34" charset="0"/>
              </a:rPr>
              <a:t>2</a:t>
            </a:r>
            <a:r>
              <a:rPr lang="zh-TW" altLang="en-US" sz="2800" b="0" dirty="0" smtClean="0">
                <a:latin typeface="+mn-ea"/>
                <a:ea typeface="+mn-ea"/>
              </a:rPr>
              <a:t>個月</a:t>
            </a:r>
            <a:endParaRPr lang="en-US" altLang="zh-TW" sz="2800" b="0" dirty="0">
              <a:latin typeface="+mn-ea"/>
              <a:ea typeface="+mn-ea"/>
            </a:endParaRPr>
          </a:p>
        </p:txBody>
      </p:sp>
      <p:sp>
        <p:nvSpPr>
          <p:cNvPr id="211987" name="Text Box 19"/>
          <p:cNvSpPr txBox="1">
            <a:spLocks noChangeArrowheads="1"/>
          </p:cNvSpPr>
          <p:nvPr/>
        </p:nvSpPr>
        <p:spPr bwMode="auto">
          <a:xfrm>
            <a:off x="971600" y="5349611"/>
            <a:ext cx="162095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2800" b="0" dirty="0" smtClean="0">
                <a:latin typeface="+mn-ea"/>
                <a:ea typeface="+mn-ea"/>
              </a:rPr>
              <a:t>咳嗽一週</a:t>
            </a:r>
            <a:endParaRPr lang="en-US" altLang="zh-TW" sz="2800" b="0" dirty="0">
              <a:latin typeface="+mn-ea"/>
              <a:ea typeface="+mn-ea"/>
            </a:endParaRPr>
          </a:p>
        </p:txBody>
      </p:sp>
      <p:sp>
        <p:nvSpPr>
          <p:cNvPr id="211988" name="Text Box 20"/>
          <p:cNvSpPr txBox="1">
            <a:spLocks noChangeArrowheads="1"/>
          </p:cNvSpPr>
          <p:nvPr/>
        </p:nvSpPr>
        <p:spPr bwMode="auto">
          <a:xfrm>
            <a:off x="5486400" y="3141663"/>
            <a:ext cx="251863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2800" b="0" dirty="0">
                <a:latin typeface="+mn-ea"/>
                <a:ea typeface="+mn-ea"/>
              </a:rPr>
              <a:t>大伯母： </a:t>
            </a:r>
          </a:p>
          <a:p>
            <a:r>
              <a:rPr lang="zh-TW" altLang="en-US" sz="2800" b="0" dirty="0" smtClean="0">
                <a:latin typeface="+mn-ea"/>
                <a:ea typeface="+mn-ea"/>
              </a:rPr>
              <a:t>痙攣性咳嗽</a:t>
            </a:r>
            <a:r>
              <a:rPr lang="en-US" altLang="zh-TW" sz="2800" b="0" dirty="0" smtClean="0">
                <a:latin typeface="Arial" panose="020B0604020202020204" pitchFamily="34" charset="0"/>
                <a:ea typeface="+mn-ea"/>
                <a:cs typeface="Arial" panose="020B0604020202020204" pitchFamily="34" charset="0"/>
              </a:rPr>
              <a:t>(+)</a:t>
            </a:r>
            <a:endParaRPr lang="en-US" altLang="zh-TW" sz="2800" b="0" dirty="0">
              <a:latin typeface="Arial" panose="020B0604020202020204" pitchFamily="34" charset="0"/>
              <a:ea typeface="+mn-ea"/>
              <a:cs typeface="Arial" panose="020B0604020202020204" pitchFamily="34" charset="0"/>
            </a:endParaRPr>
          </a:p>
        </p:txBody>
      </p:sp>
      <p:sp>
        <p:nvSpPr>
          <p:cNvPr id="21" name="橢圓 20"/>
          <p:cNvSpPr/>
          <p:nvPr/>
        </p:nvSpPr>
        <p:spPr>
          <a:xfrm>
            <a:off x="4427984" y="2348880"/>
            <a:ext cx="1008112" cy="1008112"/>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2" name="橢圓 21"/>
          <p:cNvSpPr/>
          <p:nvPr/>
        </p:nvSpPr>
        <p:spPr>
          <a:xfrm>
            <a:off x="2411760" y="4581128"/>
            <a:ext cx="1008112" cy="1008112"/>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13</a:t>
            </a:fld>
            <a:endParaRPr lang="zh-TW" altLang="en-US"/>
          </a:p>
        </p:txBody>
      </p:sp>
    </p:spTree>
    <p:custDataLst>
      <p:tags r:id="rId1"/>
    </p:custData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2"/>
          <p:cNvSpPr>
            <a:spLocks noGrp="1" noChangeArrowheads="1"/>
          </p:cNvSpPr>
          <p:nvPr>
            <p:ph type="title"/>
          </p:nvPr>
        </p:nvSpPr>
        <p:spPr/>
        <p:txBody>
          <a:bodyPr/>
          <a:lstStyle/>
          <a:p>
            <a:r>
              <a:rPr lang="en-US" altLang="zh-TW" dirty="0" smtClean="0">
                <a:ea typeface="+mj-ea"/>
              </a:rPr>
              <a:t>1</a:t>
            </a:r>
            <a:r>
              <a:rPr lang="zh-TW" altLang="en-US" dirty="0" smtClean="0">
                <a:latin typeface="+mj-ea"/>
                <a:ea typeface="+mj-ea"/>
              </a:rPr>
              <a:t>月</a:t>
            </a:r>
            <a:r>
              <a:rPr lang="en-US" altLang="zh-TW" dirty="0" smtClean="0">
                <a:ea typeface="+mj-ea"/>
              </a:rPr>
              <a:t>12</a:t>
            </a:r>
            <a:r>
              <a:rPr lang="zh-TW" altLang="en-US" dirty="0" smtClean="0">
                <a:latin typeface="+mj-ea"/>
                <a:ea typeface="+mj-ea"/>
              </a:rPr>
              <a:t>天男嬰長期咳嗽</a:t>
            </a:r>
            <a:r>
              <a:rPr lang="en-US" altLang="zh-TW" dirty="0" smtClean="0">
                <a:ea typeface="+mj-ea"/>
              </a:rPr>
              <a:t>(3/3)</a:t>
            </a:r>
            <a:endParaRPr lang="en-US" altLang="zh-TW" dirty="0">
              <a:ea typeface="+mj-ea"/>
            </a:endParaRPr>
          </a:p>
        </p:txBody>
      </p:sp>
      <p:sp>
        <p:nvSpPr>
          <p:cNvPr id="212995" name="Rectangle 3"/>
          <p:cNvSpPr>
            <a:spLocks noGrp="1" noChangeArrowheads="1"/>
          </p:cNvSpPr>
          <p:nvPr>
            <p:ph idx="1"/>
          </p:nvPr>
        </p:nvSpPr>
        <p:spPr/>
        <p:txBody>
          <a:bodyPr/>
          <a:lstStyle/>
          <a:p>
            <a:r>
              <a:rPr lang="zh-TW" altLang="en-US" dirty="0" smtClean="0">
                <a:latin typeface="+mj-ea"/>
                <a:ea typeface="+mj-ea"/>
              </a:rPr>
              <a:t>血液檢查：</a:t>
            </a:r>
            <a:r>
              <a:rPr lang="en-US" altLang="zh-TW" dirty="0" err="1" smtClean="0">
                <a:ea typeface="+mj-ea"/>
              </a:rPr>
              <a:t>Hb</a:t>
            </a:r>
            <a:r>
              <a:rPr lang="en-US" altLang="zh-TW" dirty="0" smtClean="0">
                <a:ea typeface="+mj-ea"/>
              </a:rPr>
              <a:t> 11.2, platelet 565 X 103, WBC 9750, </a:t>
            </a:r>
            <a:r>
              <a:rPr lang="en-US" altLang="zh-TW" dirty="0" smtClean="0">
                <a:solidFill>
                  <a:srgbClr val="FF0000"/>
                </a:solidFill>
                <a:ea typeface="+mj-ea"/>
              </a:rPr>
              <a:t>lymphocyte 68%</a:t>
            </a:r>
          </a:p>
          <a:p>
            <a:r>
              <a:rPr lang="en-US" altLang="zh-TW" dirty="0" err="1" smtClean="0">
                <a:ea typeface="+mj-ea"/>
              </a:rPr>
              <a:t>Pertussis</a:t>
            </a:r>
            <a:r>
              <a:rPr lang="en-US" altLang="zh-TW" dirty="0" smtClean="0">
                <a:ea typeface="+mj-ea"/>
              </a:rPr>
              <a:t> </a:t>
            </a:r>
            <a:r>
              <a:rPr lang="en-US" altLang="zh-TW" dirty="0" err="1" smtClean="0">
                <a:ea typeface="+mj-ea"/>
              </a:rPr>
              <a:t>IgM</a:t>
            </a:r>
            <a:r>
              <a:rPr lang="en-US" altLang="zh-TW" dirty="0" smtClean="0">
                <a:ea typeface="+mj-ea"/>
              </a:rPr>
              <a:t> &amp; </a:t>
            </a:r>
            <a:r>
              <a:rPr lang="en-US" altLang="zh-TW" dirty="0" err="1" smtClean="0">
                <a:ea typeface="+mj-ea"/>
              </a:rPr>
              <a:t>IgA</a:t>
            </a:r>
            <a:r>
              <a:rPr lang="en-US" altLang="zh-TW" dirty="0" smtClean="0">
                <a:ea typeface="+mj-ea"/>
              </a:rPr>
              <a:t>: negative</a:t>
            </a:r>
          </a:p>
          <a:p>
            <a:r>
              <a:rPr lang="zh-TW" altLang="en-US" dirty="0" smtClean="0">
                <a:solidFill>
                  <a:srgbClr val="FF0000"/>
                </a:solidFill>
                <a:latin typeface="+mj-ea"/>
                <a:ea typeface="+mj-ea"/>
              </a:rPr>
              <a:t>鼻咽部採檢：</a:t>
            </a:r>
            <a:r>
              <a:rPr lang="en-US" altLang="zh-TW" i="1" dirty="0" err="1" smtClean="0">
                <a:solidFill>
                  <a:srgbClr val="FF0000"/>
                </a:solidFill>
                <a:ea typeface="+mj-ea"/>
              </a:rPr>
              <a:t>Bordetella</a:t>
            </a:r>
            <a:r>
              <a:rPr lang="en-US" altLang="zh-TW" i="1" dirty="0" smtClean="0">
                <a:solidFill>
                  <a:srgbClr val="FF0000"/>
                </a:solidFill>
                <a:ea typeface="+mj-ea"/>
              </a:rPr>
              <a:t> </a:t>
            </a:r>
            <a:r>
              <a:rPr lang="en-US" altLang="zh-TW" i="1" dirty="0" err="1" smtClean="0">
                <a:solidFill>
                  <a:srgbClr val="FF0000"/>
                </a:solidFill>
                <a:ea typeface="+mj-ea"/>
              </a:rPr>
              <a:t>pertussis</a:t>
            </a:r>
            <a:r>
              <a:rPr lang="en-US" altLang="zh-TW" dirty="0" smtClean="0">
                <a:solidFill>
                  <a:srgbClr val="FF0000"/>
                </a:solidFill>
                <a:ea typeface="+mj-ea"/>
              </a:rPr>
              <a:t>(+)</a:t>
            </a:r>
          </a:p>
          <a:p>
            <a:r>
              <a:rPr lang="en-US" altLang="zh-TW" dirty="0" err="1" smtClean="0">
                <a:ea typeface="+mj-ea"/>
              </a:rPr>
              <a:t>Azithromycin</a:t>
            </a:r>
            <a:r>
              <a:rPr lang="zh-TW" altLang="en-US" dirty="0" smtClean="0">
                <a:latin typeface="+mj-ea"/>
                <a:ea typeface="+mj-ea"/>
              </a:rPr>
              <a:t>治療</a:t>
            </a:r>
            <a:r>
              <a:rPr lang="en-US" altLang="zh-TW" dirty="0" smtClean="0">
                <a:ea typeface="+mj-ea"/>
              </a:rPr>
              <a:t>2</a:t>
            </a:r>
            <a:r>
              <a:rPr lang="zh-TW" altLang="en-US" dirty="0" smtClean="0">
                <a:latin typeface="+mj-ea"/>
                <a:ea typeface="+mj-ea"/>
              </a:rPr>
              <a:t>週後，咳嗽持續。</a:t>
            </a:r>
            <a:endParaRPr lang="en-US" altLang="zh-TW" dirty="0" smtClean="0">
              <a:latin typeface="+mj-ea"/>
              <a:ea typeface="+mj-ea"/>
            </a:endParaRPr>
          </a:p>
          <a:p>
            <a:pPr lvl="1"/>
            <a:r>
              <a:rPr lang="zh-TW" altLang="en-US" dirty="0" smtClean="0">
                <a:latin typeface="+mj-ea"/>
                <a:ea typeface="+mj-ea"/>
              </a:rPr>
              <a:t>發紺、臉部漲紅改善。</a:t>
            </a:r>
            <a:endParaRPr lang="en-US" altLang="zh-TW" dirty="0" smtClean="0">
              <a:latin typeface="+mj-ea"/>
              <a:ea typeface="+mj-ea"/>
            </a:endParaRPr>
          </a:p>
          <a:p>
            <a:pPr lvl="1"/>
            <a:r>
              <a:rPr lang="zh-TW" altLang="en-US" dirty="0" smtClean="0">
                <a:latin typeface="+mj-ea"/>
                <a:ea typeface="+mj-ea"/>
              </a:rPr>
              <a:t>晚上咳嗽較明顯。</a:t>
            </a:r>
            <a:endParaRPr lang="en-US" altLang="zh-TW" dirty="0">
              <a:latin typeface="+mj-ea"/>
              <a:ea typeface="+mj-ea"/>
            </a:endParaRPr>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14</a:t>
            </a:fld>
            <a:endParaRPr lang="zh-TW" altLang="en-US"/>
          </a:p>
        </p:txBody>
      </p:sp>
    </p:spTree>
    <p:custDataLst>
      <p:tags r:id="rId1"/>
    </p:custData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a:xfrm>
            <a:off x="457200" y="620688"/>
            <a:ext cx="8229600" cy="936104"/>
          </a:xfrm>
        </p:spPr>
        <p:txBody>
          <a:bodyPr/>
          <a:lstStyle/>
          <a:p>
            <a:r>
              <a:rPr lang="zh-TW" altLang="en-US" dirty="0" smtClean="0">
                <a:latin typeface="+mj-ea"/>
                <a:ea typeface="+mj-ea"/>
              </a:rPr>
              <a:t>   類百日咳疾病</a:t>
            </a:r>
            <a:r>
              <a:rPr lang="en-US" altLang="zh-TW" dirty="0" smtClean="0">
                <a:ea typeface="+mj-ea"/>
              </a:rPr>
              <a:t>Pertussis-like illness</a:t>
            </a:r>
            <a:br>
              <a:rPr lang="en-US" altLang="zh-TW" dirty="0" smtClean="0">
                <a:ea typeface="+mj-ea"/>
              </a:rPr>
            </a:br>
            <a:r>
              <a:rPr lang="en-US" altLang="zh-TW" dirty="0" smtClean="0">
                <a:ea typeface="+mj-ea"/>
              </a:rPr>
              <a:t>3</a:t>
            </a:r>
            <a:r>
              <a:rPr lang="zh-TW" altLang="en-US" dirty="0" smtClean="0">
                <a:latin typeface="+mj-ea"/>
                <a:ea typeface="+mj-ea"/>
              </a:rPr>
              <a:t>月女嬰</a:t>
            </a:r>
            <a:r>
              <a:rPr lang="en-US" altLang="zh-TW" dirty="0" smtClean="0">
                <a:ea typeface="+mj-ea"/>
              </a:rPr>
              <a:t>(1/2)</a:t>
            </a:r>
            <a:endParaRPr lang="en-US" altLang="zh-TW" dirty="0">
              <a:ea typeface="+mj-ea"/>
            </a:endParaRPr>
          </a:p>
        </p:txBody>
      </p:sp>
      <p:sp>
        <p:nvSpPr>
          <p:cNvPr id="214019" name="Rectangle 3"/>
          <p:cNvSpPr>
            <a:spLocks noGrp="1" noChangeArrowheads="1"/>
          </p:cNvSpPr>
          <p:nvPr>
            <p:ph idx="1"/>
          </p:nvPr>
        </p:nvSpPr>
        <p:spPr/>
        <p:txBody>
          <a:bodyPr/>
          <a:lstStyle/>
          <a:p>
            <a:r>
              <a:rPr lang="en-US" altLang="zh-TW" dirty="0" smtClean="0">
                <a:solidFill>
                  <a:srgbClr val="FF0000"/>
                </a:solidFill>
                <a:ea typeface="+mj-ea"/>
              </a:rPr>
              <a:t>1</a:t>
            </a:r>
            <a:r>
              <a:rPr lang="zh-TW" altLang="en-US" dirty="0" smtClean="0">
                <a:solidFill>
                  <a:srgbClr val="FF0000"/>
                </a:solidFill>
                <a:latin typeface="+mj-ea"/>
                <a:ea typeface="+mj-ea"/>
              </a:rPr>
              <a:t>個多月大開始咳嗽</a:t>
            </a:r>
            <a:endParaRPr lang="en-US" altLang="zh-TW" dirty="0" smtClean="0">
              <a:solidFill>
                <a:srgbClr val="FF0000"/>
              </a:solidFill>
              <a:latin typeface="+mj-ea"/>
              <a:ea typeface="+mj-ea"/>
            </a:endParaRPr>
          </a:p>
          <a:p>
            <a:r>
              <a:rPr lang="en-US" altLang="zh-TW" dirty="0" smtClean="0">
                <a:ea typeface="+mj-ea"/>
              </a:rPr>
              <a:t>2006.6.14</a:t>
            </a:r>
            <a:r>
              <a:rPr lang="zh-TW" altLang="en-US" dirty="0" smtClean="0">
                <a:latin typeface="+mj-ea"/>
                <a:ea typeface="+mj-ea"/>
              </a:rPr>
              <a:t>：發燒</a:t>
            </a:r>
            <a:r>
              <a:rPr lang="en-US" altLang="zh-TW" dirty="0" smtClean="0">
                <a:ea typeface="+mj-ea"/>
              </a:rPr>
              <a:t>3</a:t>
            </a:r>
            <a:r>
              <a:rPr lang="zh-TW" altLang="en-US" dirty="0" smtClean="0">
                <a:latin typeface="+mj-ea"/>
                <a:ea typeface="+mj-ea"/>
              </a:rPr>
              <a:t>天</a:t>
            </a:r>
            <a:endParaRPr lang="en-US" altLang="zh-TW" dirty="0" smtClean="0">
              <a:latin typeface="+mj-ea"/>
              <a:ea typeface="+mj-ea"/>
            </a:endParaRPr>
          </a:p>
          <a:p>
            <a:r>
              <a:rPr lang="zh-TW" altLang="en-US" dirty="0" smtClean="0">
                <a:latin typeface="+mj-ea"/>
                <a:ea typeface="+mj-ea"/>
              </a:rPr>
              <a:t>咳嗽併</a:t>
            </a:r>
            <a:r>
              <a:rPr lang="zh-TW" altLang="en-US" dirty="0" smtClean="0">
                <a:solidFill>
                  <a:srgbClr val="FF0000"/>
                </a:solidFill>
                <a:latin typeface="+mj-ea"/>
                <a:ea typeface="+mj-ea"/>
              </a:rPr>
              <a:t>發紺、咳後嘔吐、</a:t>
            </a:r>
            <a:r>
              <a:rPr lang="en-US" altLang="zh-TW" dirty="0" smtClean="0">
                <a:solidFill>
                  <a:srgbClr val="FF0000"/>
                </a:solidFill>
                <a:ea typeface="+mj-ea"/>
              </a:rPr>
              <a:t>whoop(?)</a:t>
            </a:r>
          </a:p>
          <a:p>
            <a:r>
              <a:rPr lang="zh-TW" altLang="en-US" dirty="0" smtClean="0">
                <a:latin typeface="+mj-ea"/>
                <a:ea typeface="+mj-ea"/>
              </a:rPr>
              <a:t>父親慢性咳嗽</a:t>
            </a:r>
            <a:r>
              <a:rPr lang="en-US" altLang="zh-TW" dirty="0" smtClean="0">
                <a:ea typeface="+mj-ea"/>
              </a:rPr>
              <a:t>3</a:t>
            </a:r>
            <a:r>
              <a:rPr lang="zh-TW" altLang="en-US" dirty="0" smtClean="0">
                <a:latin typeface="+mj-ea"/>
                <a:ea typeface="+mj-ea"/>
              </a:rPr>
              <a:t>月，為菸癮者。</a:t>
            </a:r>
            <a:endParaRPr lang="en-US" altLang="zh-TW" dirty="0" smtClean="0">
              <a:latin typeface="+mj-ea"/>
              <a:ea typeface="+mj-ea"/>
            </a:endParaRPr>
          </a:p>
          <a:p>
            <a:r>
              <a:rPr lang="en-US" altLang="zh-TW" dirty="0" smtClean="0">
                <a:ea typeface="+mj-ea"/>
              </a:rPr>
              <a:t>2006.6.28</a:t>
            </a:r>
            <a:r>
              <a:rPr lang="zh-TW" altLang="en-US" dirty="0" smtClean="0">
                <a:latin typeface="+mj-ea"/>
                <a:ea typeface="+mj-ea"/>
              </a:rPr>
              <a:t>住院</a:t>
            </a:r>
            <a:endParaRPr lang="en-US" altLang="zh-TW" dirty="0" smtClean="0">
              <a:latin typeface="+mj-ea"/>
              <a:ea typeface="+mj-ea"/>
            </a:endParaRPr>
          </a:p>
          <a:p>
            <a:pPr lvl="1"/>
            <a:r>
              <a:rPr lang="en-US" altLang="zh-TW" dirty="0" smtClean="0">
                <a:ea typeface="+mj-ea"/>
              </a:rPr>
              <a:t>WBC 17140, </a:t>
            </a:r>
            <a:r>
              <a:rPr lang="en-US" altLang="zh-TW" dirty="0" err="1" smtClean="0">
                <a:ea typeface="+mj-ea"/>
              </a:rPr>
              <a:t>seg</a:t>
            </a:r>
            <a:r>
              <a:rPr lang="en-US" altLang="zh-TW" dirty="0" smtClean="0">
                <a:ea typeface="+mj-ea"/>
              </a:rPr>
              <a:t> 20%, </a:t>
            </a:r>
            <a:r>
              <a:rPr lang="en-US" altLang="zh-TW" dirty="0" err="1" smtClean="0">
                <a:solidFill>
                  <a:srgbClr val="FF0000"/>
                </a:solidFill>
                <a:ea typeface="+mj-ea"/>
              </a:rPr>
              <a:t>lym</a:t>
            </a:r>
            <a:r>
              <a:rPr lang="en-US" altLang="zh-TW" dirty="0" smtClean="0">
                <a:solidFill>
                  <a:srgbClr val="FF0000"/>
                </a:solidFill>
                <a:ea typeface="+mj-ea"/>
              </a:rPr>
              <a:t> 67%, </a:t>
            </a:r>
            <a:r>
              <a:rPr lang="en-US" altLang="zh-TW" dirty="0" smtClean="0">
                <a:ea typeface="+mj-ea"/>
              </a:rPr>
              <a:t>mono 13%,</a:t>
            </a:r>
            <a:br>
              <a:rPr lang="en-US" altLang="zh-TW" dirty="0" smtClean="0">
                <a:ea typeface="+mj-ea"/>
              </a:rPr>
            </a:br>
            <a:r>
              <a:rPr lang="en-US" altLang="zh-TW" dirty="0" smtClean="0">
                <a:ea typeface="+mj-ea"/>
              </a:rPr>
              <a:t>CRP 0.01</a:t>
            </a:r>
            <a:endParaRPr lang="en-US" altLang="zh-TW" dirty="0">
              <a:ea typeface="+mj-ea"/>
            </a:endParaRPr>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15</a:t>
            </a:fld>
            <a:endParaRPr lang="zh-TW" altLang="en-US"/>
          </a:p>
        </p:txBody>
      </p:sp>
    </p:spTree>
    <p:custDataLst>
      <p:tags r:id="rId1"/>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Grp="1" noChangeArrowheads="1"/>
          </p:cNvSpPr>
          <p:nvPr>
            <p:ph type="title"/>
          </p:nvPr>
        </p:nvSpPr>
        <p:spPr>
          <a:xfrm>
            <a:off x="457200" y="687834"/>
            <a:ext cx="8229600" cy="796950"/>
          </a:xfrm>
        </p:spPr>
        <p:txBody>
          <a:bodyPr/>
          <a:lstStyle/>
          <a:p>
            <a:r>
              <a:rPr lang="zh-TW" altLang="en-US" dirty="0" smtClean="0">
                <a:latin typeface="+mj-ea"/>
                <a:ea typeface="+mj-ea"/>
              </a:rPr>
              <a:t>   類百日咳疾病</a:t>
            </a:r>
            <a:r>
              <a:rPr lang="en-US" altLang="zh-TW" dirty="0" smtClean="0">
                <a:ea typeface="+mj-ea"/>
              </a:rPr>
              <a:t>Pertussis-like illness</a:t>
            </a:r>
            <a:br>
              <a:rPr lang="en-US" altLang="zh-TW" dirty="0" smtClean="0">
                <a:ea typeface="+mj-ea"/>
              </a:rPr>
            </a:br>
            <a:r>
              <a:rPr lang="en-US" altLang="zh-TW" dirty="0" smtClean="0">
                <a:ea typeface="+mj-ea"/>
              </a:rPr>
              <a:t>3</a:t>
            </a:r>
            <a:r>
              <a:rPr lang="zh-TW" altLang="en-US" dirty="0" smtClean="0">
                <a:latin typeface="+mj-ea"/>
                <a:ea typeface="+mj-ea"/>
              </a:rPr>
              <a:t>月女嬰</a:t>
            </a:r>
            <a:r>
              <a:rPr lang="en-US" altLang="zh-TW" dirty="0" smtClean="0">
                <a:ea typeface="+mj-ea"/>
              </a:rPr>
              <a:t>(2/2)</a:t>
            </a:r>
            <a:endParaRPr lang="en-US" altLang="zh-TW" dirty="0">
              <a:ea typeface="+mj-ea"/>
            </a:endParaRPr>
          </a:p>
        </p:txBody>
      </p:sp>
      <p:sp>
        <p:nvSpPr>
          <p:cNvPr id="215043" name="Rectangle 3"/>
          <p:cNvSpPr>
            <a:spLocks noGrp="1" noChangeArrowheads="1"/>
          </p:cNvSpPr>
          <p:nvPr>
            <p:ph idx="1"/>
          </p:nvPr>
        </p:nvSpPr>
        <p:spPr/>
        <p:txBody>
          <a:bodyPr/>
          <a:lstStyle/>
          <a:p>
            <a:endParaRPr lang="en-US" altLang="zh-TW" dirty="0" smtClean="0">
              <a:latin typeface="+mj-ea"/>
              <a:ea typeface="+mj-ea"/>
            </a:endParaRPr>
          </a:p>
          <a:p>
            <a:endParaRPr lang="en-US" altLang="zh-TW" dirty="0" smtClean="0">
              <a:latin typeface="+mj-ea"/>
              <a:ea typeface="+mj-ea"/>
            </a:endParaRPr>
          </a:p>
          <a:p>
            <a:endParaRPr lang="en-US" altLang="zh-TW" dirty="0" smtClean="0">
              <a:latin typeface="+mj-ea"/>
              <a:ea typeface="+mj-ea"/>
            </a:endParaRPr>
          </a:p>
          <a:p>
            <a:endParaRPr lang="en-US" altLang="zh-TW" dirty="0" smtClean="0">
              <a:latin typeface="+mj-ea"/>
              <a:ea typeface="+mj-ea"/>
            </a:endParaRPr>
          </a:p>
          <a:p>
            <a:pPr lvl="1"/>
            <a:endParaRPr lang="en-US" altLang="zh-TW" dirty="0" smtClean="0">
              <a:latin typeface="+mj-ea"/>
              <a:ea typeface="+mj-ea"/>
            </a:endParaRPr>
          </a:p>
          <a:p>
            <a:pPr lvl="1"/>
            <a:endParaRPr lang="en-US" altLang="zh-TW" dirty="0" smtClean="0">
              <a:latin typeface="+mj-ea"/>
              <a:ea typeface="+mj-ea"/>
            </a:endParaRPr>
          </a:p>
          <a:p>
            <a:pPr lvl="1"/>
            <a:endParaRPr lang="en-US" altLang="zh-TW" dirty="0" smtClean="0">
              <a:latin typeface="+mj-ea"/>
              <a:ea typeface="+mj-ea"/>
            </a:endParaRPr>
          </a:p>
          <a:p>
            <a:pPr lvl="1"/>
            <a:endParaRPr lang="en-US" altLang="zh-TW" dirty="0" smtClean="0">
              <a:latin typeface="+mj-ea"/>
              <a:ea typeface="+mj-ea"/>
            </a:endParaRPr>
          </a:p>
          <a:p>
            <a:r>
              <a:rPr lang="zh-TW" altLang="en-US" dirty="0" smtClean="0">
                <a:latin typeface="+mj-ea"/>
                <a:ea typeface="+mj-ea"/>
              </a:rPr>
              <a:t>呼吸細胞融合病毒</a:t>
            </a:r>
            <a:r>
              <a:rPr lang="en-US" altLang="zh-TW" dirty="0" smtClean="0">
                <a:ea typeface="+mj-ea"/>
              </a:rPr>
              <a:t>(respiratory syncytial virus)</a:t>
            </a:r>
            <a:r>
              <a:rPr lang="zh-TW" altLang="en-US" dirty="0" smtClean="0">
                <a:latin typeface="+mj-ea"/>
                <a:ea typeface="+mj-ea"/>
              </a:rPr>
              <a:t>抗原</a:t>
            </a:r>
            <a:r>
              <a:rPr lang="en-US" altLang="zh-TW" dirty="0" smtClean="0">
                <a:latin typeface="+mn-lt"/>
                <a:ea typeface="+mj-ea"/>
              </a:rPr>
              <a:t>(+)</a:t>
            </a:r>
            <a:endParaRPr lang="en-US" altLang="zh-TW" dirty="0">
              <a:latin typeface="+mn-lt"/>
              <a:ea typeface="+mj-ea"/>
            </a:endParaRPr>
          </a:p>
        </p:txBody>
      </p:sp>
      <p:pic>
        <p:nvPicPr>
          <p:cNvPr id="215044" name="Picture 4" descr="rsv_case"/>
          <p:cNvPicPr>
            <a:picLocks noChangeAspect="1" noChangeArrowheads="1"/>
          </p:cNvPicPr>
          <p:nvPr>
            <p:custDataLst>
              <p:tags r:id="rId2"/>
            </p:custDataLst>
          </p:nvPr>
        </p:nvPicPr>
        <p:blipFill>
          <a:blip r:embed="rId6" cstate="print">
            <a:extLst>
              <a:ext uri="{28A0092B-C50C-407E-A947-70E740481C1C}">
                <a14:useLocalDpi xmlns:a14="http://schemas.microsoft.com/office/drawing/2010/main" val="0"/>
              </a:ext>
            </a:extLst>
          </a:blip>
          <a:srcRect/>
          <a:stretch>
            <a:fillRect/>
          </a:stretch>
        </p:blipFill>
        <p:spPr bwMode="auto">
          <a:xfrm>
            <a:off x="1907704" y="1710929"/>
            <a:ext cx="5472608" cy="3748226"/>
          </a:xfrm>
          <a:prstGeom prst="rect">
            <a:avLst/>
          </a:prstGeom>
          <a:noFill/>
          <a:extLst>
            <a:ext uri="{909E8E84-426E-40DD-AFC4-6F175D3DCCD1}">
              <a14:hiddenFill xmlns:a14="http://schemas.microsoft.com/office/drawing/2010/main">
                <a:solidFill>
                  <a:srgbClr val="FFFFFF"/>
                </a:solidFill>
              </a14:hiddenFill>
            </a:ext>
          </a:extLst>
        </p:spPr>
      </p:pic>
      <p:sp>
        <p:nvSpPr>
          <p:cNvPr id="6" name="流程圖: 替代處理程序 5"/>
          <p:cNvSpPr/>
          <p:nvPr/>
        </p:nvSpPr>
        <p:spPr bwMode="auto">
          <a:xfrm>
            <a:off x="727075" y="6397625"/>
            <a:ext cx="5534025"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b="0" dirty="0" smtClean="0">
                <a:solidFill>
                  <a:srgbClr val="000000"/>
                </a:solidFill>
                <a:latin typeface="華康中圓體"/>
                <a:ea typeface="華康中圓體"/>
                <a:cs typeface="Arial" charset="0"/>
              </a:rPr>
              <a:t>影像來源：</a:t>
            </a:r>
            <a:r>
              <a:rPr lang="zh-TW" altLang="en-US" sz="1400" b="0" dirty="0" smtClean="0">
                <a:solidFill>
                  <a:srgbClr val="000000"/>
                </a:solidFill>
                <a:latin typeface="華康中圓體"/>
                <a:ea typeface="華康中圓體"/>
                <a:cs typeface="Arial" charset="0"/>
              </a:rPr>
              <a:t>台大兒童醫院小兒部 李秉穎醫師</a:t>
            </a:r>
            <a:endParaRPr lang="de-DE" altLang="zh-TW" sz="1400" b="0" dirty="0" smtClean="0">
              <a:solidFill>
                <a:srgbClr val="000000"/>
              </a:solidFill>
              <a:latin typeface="華康中圓體"/>
              <a:ea typeface="華康中圓體"/>
              <a:cs typeface="Arial" charset="0"/>
            </a:endParaRPr>
          </a:p>
        </p:txBody>
      </p:sp>
      <p:pic>
        <p:nvPicPr>
          <p:cNvPr id="7" name="PPTShape_0"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16</a:t>
            </a:fld>
            <a:endParaRPr lang="zh-TW" altLang="en-US"/>
          </a:p>
        </p:txBody>
      </p:sp>
    </p:spTree>
    <p:custDataLst>
      <p:tags r:id="rId1"/>
    </p:custData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p:nvPr>
        </p:nvSpPr>
        <p:spPr>
          <a:xfrm>
            <a:off x="457200" y="687834"/>
            <a:ext cx="8229600" cy="796950"/>
          </a:xfrm>
        </p:spPr>
        <p:txBody>
          <a:bodyPr/>
          <a:lstStyle/>
          <a:p>
            <a:r>
              <a:rPr lang="zh-TW" altLang="en-US" dirty="0" smtClean="0">
                <a:latin typeface="+mj-ea"/>
                <a:ea typeface="+mj-ea"/>
              </a:rPr>
              <a:t>   類百日咳疾病</a:t>
            </a:r>
            <a:r>
              <a:rPr lang="en-US" altLang="zh-TW" dirty="0" smtClean="0">
                <a:ea typeface="+mj-ea"/>
              </a:rPr>
              <a:t>Pertussis-like illness</a:t>
            </a:r>
            <a:r>
              <a:rPr lang="en-US" altLang="zh-TW" dirty="0" smtClean="0">
                <a:latin typeface="+mn-lt"/>
                <a:ea typeface="+mj-ea"/>
              </a:rPr>
              <a:t/>
            </a:r>
            <a:br>
              <a:rPr lang="en-US" altLang="zh-TW" dirty="0" smtClean="0">
                <a:latin typeface="+mn-lt"/>
                <a:ea typeface="+mj-ea"/>
              </a:rPr>
            </a:br>
            <a:r>
              <a:rPr lang="zh-TW" altLang="en-US" dirty="0" smtClean="0">
                <a:latin typeface="+mj-ea"/>
                <a:ea typeface="+mj-ea"/>
              </a:rPr>
              <a:t>多種病原，德國</a:t>
            </a:r>
            <a:endParaRPr lang="en-US" altLang="zh-TW" dirty="0">
              <a:latin typeface="+mj-ea"/>
              <a:ea typeface="+mj-ea"/>
            </a:endParaRPr>
          </a:p>
        </p:txBody>
      </p:sp>
      <p:sp>
        <p:nvSpPr>
          <p:cNvPr id="216067" name="Rectangle 3"/>
          <p:cNvSpPr>
            <a:spLocks noGrp="1" noChangeArrowheads="1"/>
          </p:cNvSpPr>
          <p:nvPr>
            <p:ph idx="1"/>
          </p:nvPr>
        </p:nvSpPr>
        <p:spPr/>
        <p:txBody>
          <a:bodyPr/>
          <a:lstStyle/>
          <a:p>
            <a:r>
              <a:rPr lang="en-US" altLang="zh-TW" dirty="0" smtClean="0">
                <a:ea typeface="+mj-ea"/>
              </a:rPr>
              <a:t>149</a:t>
            </a:r>
            <a:r>
              <a:rPr lang="zh-TW" altLang="en-US" dirty="0" smtClean="0">
                <a:latin typeface="+mj-ea"/>
                <a:ea typeface="+mj-ea"/>
              </a:rPr>
              <a:t>咳嗽</a:t>
            </a:r>
            <a:r>
              <a:rPr lang="en-US" altLang="zh-TW" dirty="0" smtClean="0">
                <a:ea typeface="+mj-ea"/>
              </a:rPr>
              <a:t>&gt;</a:t>
            </a:r>
            <a:r>
              <a:rPr lang="zh-TW" altLang="en-US" dirty="0" smtClean="0">
                <a:latin typeface="+mn-lt"/>
                <a:ea typeface="+mj-ea"/>
              </a:rPr>
              <a:t> </a:t>
            </a:r>
            <a:r>
              <a:rPr lang="en-US" altLang="zh-TW" dirty="0" smtClean="0">
                <a:ea typeface="+mj-ea"/>
              </a:rPr>
              <a:t>7</a:t>
            </a:r>
            <a:r>
              <a:rPr lang="zh-TW" altLang="en-US" dirty="0" smtClean="0">
                <a:latin typeface="+mj-ea"/>
                <a:ea typeface="+mj-ea"/>
              </a:rPr>
              <a:t>天兒童，無百日咳桿菌感染證據。</a:t>
            </a:r>
            <a:endParaRPr lang="en-US" altLang="zh-TW" dirty="0">
              <a:latin typeface="+mj-ea"/>
              <a:ea typeface="+mj-ea"/>
            </a:endParaRPr>
          </a:p>
        </p:txBody>
      </p:sp>
      <p:pic>
        <p:nvPicPr>
          <p:cNvPr id="216069" name="Picture 5" descr="pertussis_like"/>
          <p:cNvPicPr>
            <a:picLocks noChangeAspect="1" noChangeArrowheads="1"/>
          </p:cNvPicPr>
          <p:nvPr>
            <p:custDataLst>
              <p:tags r:id="rId2"/>
            </p:custDataLst>
          </p:nvPr>
        </p:nvPicPr>
        <p:blipFill>
          <a:blip r:embed="rId6" cstate="print">
            <a:extLst>
              <a:ext uri="{28A0092B-C50C-407E-A947-70E740481C1C}">
                <a14:useLocalDpi xmlns:a14="http://schemas.microsoft.com/office/drawing/2010/main" val="0"/>
              </a:ext>
            </a:extLst>
          </a:blip>
          <a:srcRect t="1923"/>
          <a:stretch>
            <a:fillRect/>
          </a:stretch>
        </p:blipFill>
        <p:spPr bwMode="auto">
          <a:xfrm>
            <a:off x="395536" y="2207172"/>
            <a:ext cx="8635869" cy="3789957"/>
          </a:xfrm>
          <a:prstGeom prst="rect">
            <a:avLst/>
          </a:prstGeom>
          <a:noFill/>
          <a:extLst>
            <a:ext uri="{909E8E84-426E-40DD-AFC4-6F175D3DCCD1}">
              <a14:hiddenFill xmlns:a14="http://schemas.microsoft.com/office/drawing/2010/main">
                <a:solidFill>
                  <a:srgbClr val="FFFFFF"/>
                </a:solidFill>
              </a14:hiddenFill>
            </a:ext>
          </a:extLst>
        </p:spPr>
      </p:pic>
      <p:sp>
        <p:nvSpPr>
          <p:cNvPr id="7" name="流程圖: 替代處理程序 6"/>
          <p:cNvSpPr/>
          <p:nvPr/>
        </p:nvSpPr>
        <p:spPr bwMode="auto">
          <a:xfrm>
            <a:off x="727075" y="6397625"/>
            <a:ext cx="5534025"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b="0" dirty="0">
                <a:solidFill>
                  <a:srgbClr val="000000"/>
                </a:solidFill>
                <a:latin typeface="華康中圓體"/>
                <a:ea typeface="華康中圓體"/>
                <a:cs typeface="Arial" charset="0"/>
              </a:rPr>
              <a:t>資料來源</a:t>
            </a:r>
            <a:r>
              <a:rPr kumimoji="0" lang="zh-TW" altLang="en-US" sz="1400" b="0" dirty="0" smtClean="0">
                <a:solidFill>
                  <a:srgbClr val="000000"/>
                </a:solidFill>
                <a:latin typeface="華康中圓體"/>
                <a:ea typeface="華康中圓體"/>
                <a:cs typeface="Arial" charset="0"/>
              </a:rPr>
              <a:t>：</a:t>
            </a:r>
            <a:r>
              <a:rPr lang="de-DE" altLang="zh-TW" sz="1400" b="0" dirty="0" smtClean="0">
                <a:solidFill>
                  <a:srgbClr val="000000"/>
                </a:solidFill>
                <a:ea typeface="華康中圓體"/>
                <a:cs typeface="Arial" charset="0"/>
              </a:rPr>
              <a:t>Wirsing von König CH. Pediatr Infect Dis J 1998;</a:t>
            </a:r>
            <a:r>
              <a:rPr lang="zh-TW" altLang="en-US" sz="1400" b="0" dirty="0" smtClean="0">
                <a:solidFill>
                  <a:srgbClr val="000000"/>
                </a:solidFill>
                <a:ea typeface="華康中圓體"/>
                <a:cs typeface="Arial" charset="0"/>
              </a:rPr>
              <a:t> </a:t>
            </a:r>
            <a:r>
              <a:rPr lang="de-DE" altLang="zh-TW" sz="1400" b="0" dirty="0" smtClean="0">
                <a:solidFill>
                  <a:srgbClr val="000000"/>
                </a:solidFill>
                <a:ea typeface="華康中圓體"/>
                <a:cs typeface="Arial" charset="0"/>
              </a:rPr>
              <a:t>17:645</a:t>
            </a:r>
          </a:p>
        </p:txBody>
      </p:sp>
      <p:pic>
        <p:nvPicPr>
          <p:cNvPr id="8" name="Picture 4"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a:xfrm>
            <a:off x="6804248" y="5877272"/>
            <a:ext cx="2133600" cy="365125"/>
          </a:xfrm>
        </p:spPr>
        <p:txBody>
          <a:bodyPr/>
          <a:lstStyle/>
          <a:p>
            <a:fld id="{EE83A94C-4690-4F43-AE3E-D00503AB1F17}" type="slidenum">
              <a:rPr lang="zh-TW" altLang="en-US" smtClean="0"/>
              <a:t>17</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a:xfrm>
            <a:off x="457200" y="687834"/>
            <a:ext cx="8229600" cy="796950"/>
          </a:xfrm>
        </p:spPr>
        <p:txBody>
          <a:bodyPr/>
          <a:lstStyle/>
          <a:p>
            <a:r>
              <a:rPr lang="zh-TW" altLang="en-US" sz="3600" dirty="0" smtClean="0">
                <a:latin typeface="+mj-ea"/>
                <a:ea typeface="+mj-ea"/>
              </a:rPr>
              <a:t>類百日咳疾病的非典型病原</a:t>
            </a:r>
            <a:r>
              <a:rPr lang="en-US" altLang="zh-TW" sz="3600" dirty="0" smtClean="0">
                <a:latin typeface="+mj-ea"/>
                <a:ea typeface="+mj-ea"/>
              </a:rPr>
              <a:t/>
            </a:r>
            <a:br>
              <a:rPr lang="en-US" altLang="zh-TW" sz="3600" dirty="0" smtClean="0">
                <a:latin typeface="+mj-ea"/>
                <a:ea typeface="+mj-ea"/>
              </a:rPr>
            </a:br>
            <a:r>
              <a:rPr lang="zh-TW" altLang="en-US" sz="3200" dirty="0" smtClean="0">
                <a:latin typeface="+mj-ea"/>
                <a:ea typeface="+mj-ea"/>
              </a:rPr>
              <a:t>瑞典百日咳疫苗研究，</a:t>
            </a:r>
            <a:r>
              <a:rPr lang="en-US" altLang="zh-TW" sz="3200" dirty="0" smtClean="0">
                <a:ea typeface="+mj-ea"/>
              </a:rPr>
              <a:t>1992-5</a:t>
            </a:r>
            <a:endParaRPr lang="en-US" altLang="zh-TW" sz="3200" dirty="0">
              <a:ea typeface="+mj-ea"/>
            </a:endParaRPr>
          </a:p>
        </p:txBody>
      </p:sp>
      <p:sp>
        <p:nvSpPr>
          <p:cNvPr id="217091" name="Rectangle 3"/>
          <p:cNvSpPr>
            <a:spLocks noGrp="1" noChangeArrowheads="1"/>
          </p:cNvSpPr>
          <p:nvPr>
            <p:ph idx="1"/>
          </p:nvPr>
        </p:nvSpPr>
        <p:spPr>
          <a:xfrm>
            <a:off x="590872" y="1567333"/>
            <a:ext cx="8229600" cy="4525963"/>
          </a:xfrm>
        </p:spPr>
        <p:txBody>
          <a:bodyPr/>
          <a:lstStyle/>
          <a:p>
            <a:pPr>
              <a:lnSpc>
                <a:spcPct val="110000"/>
              </a:lnSpc>
              <a:buFont typeface="Wingdings" panose="05000000000000000000" pitchFamily="2" charset="2"/>
              <a:buNone/>
              <a:tabLst>
                <a:tab pos="3498850" algn="ctr"/>
                <a:tab pos="5287963" algn="ctr"/>
                <a:tab pos="7089775" algn="ctr"/>
              </a:tabLst>
            </a:pPr>
            <a:r>
              <a:rPr lang="en-US" altLang="zh-TW" sz="2800" dirty="0" smtClean="0">
                <a:latin typeface="+mj-ea"/>
                <a:ea typeface="+mj-ea"/>
              </a:rPr>
              <a:t>		</a:t>
            </a:r>
            <a:r>
              <a:rPr lang="en-US" altLang="zh-TW" sz="2800" dirty="0" smtClean="0">
                <a:solidFill>
                  <a:srgbClr val="FAFD00"/>
                </a:solidFill>
                <a:latin typeface="+mj-ea"/>
                <a:ea typeface="+mj-ea"/>
              </a:rPr>
              <a:t> </a:t>
            </a:r>
            <a:r>
              <a:rPr lang="zh-TW" altLang="en-US" sz="2800" dirty="0" smtClean="0">
                <a:solidFill>
                  <a:srgbClr val="FF0000"/>
                </a:solidFill>
                <a:latin typeface="+mj-ea"/>
                <a:ea typeface="+mj-ea"/>
              </a:rPr>
              <a:t>咳嗽</a:t>
            </a:r>
            <a:r>
              <a:rPr lang="en-US" altLang="zh-TW" sz="2800" dirty="0" smtClean="0">
                <a:solidFill>
                  <a:srgbClr val="FFFFFF"/>
                </a:solidFill>
                <a:latin typeface="+mj-ea"/>
                <a:ea typeface="+mj-ea"/>
              </a:rPr>
              <a:t>	</a:t>
            </a:r>
            <a:r>
              <a:rPr lang="zh-TW" altLang="en-US" sz="2800" dirty="0" smtClean="0">
                <a:latin typeface="+mj-ea"/>
                <a:ea typeface="+mj-ea"/>
              </a:rPr>
              <a:t>持續時間</a:t>
            </a:r>
            <a:r>
              <a:rPr lang="en-US" altLang="zh-TW" sz="2800" dirty="0" smtClean="0">
                <a:latin typeface="+mj-ea"/>
                <a:ea typeface="+mj-ea"/>
              </a:rPr>
              <a:t>	</a:t>
            </a:r>
            <a:r>
              <a:rPr lang="zh-TW" altLang="en-US" sz="2800" dirty="0" smtClean="0">
                <a:latin typeface="+mj-ea"/>
                <a:ea typeface="+mj-ea"/>
              </a:rPr>
              <a:t>痙攣性咳嗽</a:t>
            </a:r>
            <a:endParaRPr lang="en-US" altLang="zh-TW" sz="2800" dirty="0" smtClean="0">
              <a:latin typeface="+mj-ea"/>
              <a:ea typeface="+mj-ea"/>
            </a:endParaRPr>
          </a:p>
          <a:p>
            <a:pPr>
              <a:lnSpc>
                <a:spcPct val="110000"/>
              </a:lnSpc>
              <a:buFont typeface="Wingdings" panose="05000000000000000000" pitchFamily="2" charset="2"/>
              <a:buNone/>
              <a:tabLst>
                <a:tab pos="3498850" algn="ctr"/>
                <a:tab pos="5287963" algn="ctr"/>
                <a:tab pos="7089775" algn="ctr"/>
              </a:tabLst>
            </a:pPr>
            <a:r>
              <a:rPr lang="en-US" altLang="zh-TW" sz="2800" dirty="0" smtClean="0">
                <a:solidFill>
                  <a:srgbClr val="FFFFFF"/>
                </a:solidFill>
                <a:latin typeface="+mj-ea"/>
                <a:ea typeface="+mj-ea"/>
              </a:rPr>
              <a:t>		</a:t>
            </a:r>
            <a:r>
              <a:rPr lang="en-US" altLang="zh-TW" sz="2800" dirty="0" smtClean="0">
                <a:solidFill>
                  <a:srgbClr val="FF0000"/>
                </a:solidFill>
                <a:ea typeface="+mj-ea"/>
              </a:rPr>
              <a:t>&gt; 7 days</a:t>
            </a:r>
            <a:r>
              <a:rPr lang="en-US" altLang="zh-TW" sz="2800" dirty="0" smtClean="0">
                <a:solidFill>
                  <a:srgbClr val="FFFFFF"/>
                </a:solidFill>
                <a:latin typeface="+mj-ea"/>
                <a:ea typeface="+mj-ea"/>
              </a:rPr>
              <a:t>	</a:t>
            </a:r>
            <a:r>
              <a:rPr lang="zh-TW" altLang="en-US" sz="2800" dirty="0" smtClean="0">
                <a:solidFill>
                  <a:srgbClr val="FFFFFF"/>
                </a:solidFill>
                <a:latin typeface="+mj-ea"/>
                <a:ea typeface="+mj-ea"/>
              </a:rPr>
              <a:t>中位值</a:t>
            </a:r>
            <a:r>
              <a:rPr lang="en-US" altLang="zh-TW" sz="2800" dirty="0" smtClean="0">
                <a:solidFill>
                  <a:srgbClr val="FFFFFF"/>
                </a:solidFill>
                <a:latin typeface="+mj-ea"/>
                <a:ea typeface="+mj-ea"/>
              </a:rPr>
              <a:t>	</a:t>
            </a:r>
            <a:r>
              <a:rPr lang="en-US" altLang="zh-TW" sz="2800" dirty="0" smtClean="0">
                <a:solidFill>
                  <a:srgbClr val="FFFFFF"/>
                </a:solidFill>
                <a:latin typeface="+mj-ea"/>
                <a:ea typeface="+mj-ea"/>
                <a:cs typeface="Arial Unicode MS" panose="020B0604020202020204" pitchFamily="34" charset="-120"/>
              </a:rPr>
              <a:t>≥ </a:t>
            </a:r>
            <a:r>
              <a:rPr lang="en-US" altLang="zh-TW" sz="2800" dirty="0" smtClean="0">
                <a:solidFill>
                  <a:srgbClr val="FFFFFF"/>
                </a:solidFill>
                <a:latin typeface="+mj-ea"/>
                <a:ea typeface="+mj-ea"/>
              </a:rPr>
              <a:t>21</a:t>
            </a:r>
            <a:r>
              <a:rPr lang="zh-TW" altLang="en-US" sz="2800" dirty="0" smtClean="0">
                <a:solidFill>
                  <a:srgbClr val="FFFFFF"/>
                </a:solidFill>
                <a:latin typeface="+mj-ea"/>
                <a:ea typeface="+mj-ea"/>
              </a:rPr>
              <a:t>天</a:t>
            </a:r>
            <a:endParaRPr lang="en-US" altLang="zh-TW" sz="2800" dirty="0" smtClean="0">
              <a:solidFill>
                <a:srgbClr val="FFFFFF"/>
              </a:solidFill>
              <a:latin typeface="+mj-ea"/>
              <a:ea typeface="+mj-ea"/>
            </a:endParaRPr>
          </a:p>
          <a:p>
            <a:pPr>
              <a:lnSpc>
                <a:spcPct val="110000"/>
              </a:lnSpc>
              <a:buFont typeface="Wingdings" panose="05000000000000000000" pitchFamily="2" charset="2"/>
              <a:buNone/>
              <a:tabLst>
                <a:tab pos="3498850" algn="ctr"/>
                <a:tab pos="5287963" algn="ctr"/>
                <a:tab pos="7089775" algn="ctr"/>
              </a:tabLst>
            </a:pPr>
            <a:r>
              <a:rPr lang="zh-TW" altLang="en-US" sz="2800" dirty="0" smtClean="0">
                <a:latin typeface="+mj-ea"/>
                <a:ea typeface="+mj-ea"/>
              </a:rPr>
              <a:t>病例數</a:t>
            </a:r>
            <a:r>
              <a:rPr lang="en-US" altLang="zh-TW" sz="2800" dirty="0" smtClean="0">
                <a:latin typeface="+mj-ea"/>
                <a:ea typeface="+mj-ea"/>
              </a:rPr>
              <a:t>	</a:t>
            </a:r>
            <a:r>
              <a:rPr lang="en-US" altLang="zh-TW" sz="2800" dirty="0" smtClean="0">
                <a:ea typeface="+mj-ea"/>
              </a:rPr>
              <a:t>155</a:t>
            </a:r>
            <a:r>
              <a:rPr lang="en-US" altLang="zh-TW" sz="2800" dirty="0" smtClean="0">
                <a:latin typeface="+mj-ea"/>
                <a:ea typeface="+mj-ea"/>
              </a:rPr>
              <a:t>		</a:t>
            </a:r>
          </a:p>
          <a:p>
            <a:pPr>
              <a:lnSpc>
                <a:spcPct val="110000"/>
              </a:lnSpc>
              <a:buFont typeface="Wingdings" panose="05000000000000000000" pitchFamily="2" charset="2"/>
              <a:buNone/>
              <a:tabLst>
                <a:tab pos="3498850" algn="ctr"/>
                <a:tab pos="5287963" algn="ctr"/>
                <a:tab pos="7089775" algn="ctr"/>
              </a:tabLst>
            </a:pPr>
            <a:r>
              <a:rPr lang="zh-TW" altLang="en-US" sz="2800" dirty="0" smtClean="0">
                <a:latin typeface="+mj-ea"/>
                <a:ea typeface="+mj-ea"/>
              </a:rPr>
              <a:t>病原陽性</a:t>
            </a:r>
            <a:r>
              <a:rPr lang="en-US" altLang="zh-TW" sz="2800" dirty="0" smtClean="0">
                <a:latin typeface="+mj-ea"/>
                <a:ea typeface="+mj-ea"/>
              </a:rPr>
              <a:t>	</a:t>
            </a:r>
            <a:r>
              <a:rPr lang="en-US" altLang="zh-TW" sz="2800" dirty="0" smtClean="0">
                <a:ea typeface="+mj-ea"/>
              </a:rPr>
              <a:t>115</a:t>
            </a:r>
          </a:p>
          <a:p>
            <a:pPr>
              <a:lnSpc>
                <a:spcPct val="110000"/>
              </a:lnSpc>
              <a:buFont typeface="Wingdings" panose="05000000000000000000" pitchFamily="2" charset="2"/>
              <a:buNone/>
              <a:tabLst>
                <a:tab pos="3498850" algn="ctr"/>
                <a:tab pos="5287963" algn="ctr"/>
                <a:tab pos="7089775" algn="ctr"/>
              </a:tabLst>
            </a:pPr>
            <a:r>
              <a:rPr lang="en-US" altLang="zh-TW" sz="2800" dirty="0" smtClean="0">
                <a:latin typeface="+mj-ea"/>
                <a:ea typeface="+mj-ea"/>
              </a:rPr>
              <a:t>	</a:t>
            </a:r>
            <a:r>
              <a:rPr lang="en-US" altLang="zh-TW" sz="2800" i="1" dirty="0" smtClean="0">
                <a:solidFill>
                  <a:srgbClr val="FF0000"/>
                </a:solidFill>
                <a:ea typeface="+mj-ea"/>
              </a:rPr>
              <a:t>B. </a:t>
            </a:r>
            <a:r>
              <a:rPr lang="en-US" altLang="zh-TW" sz="2800" i="1" dirty="0" err="1" smtClean="0">
                <a:solidFill>
                  <a:srgbClr val="FF0000"/>
                </a:solidFill>
                <a:ea typeface="+mj-ea"/>
              </a:rPr>
              <a:t>pertussis</a:t>
            </a:r>
            <a:r>
              <a:rPr lang="en-US" altLang="zh-TW" sz="2800" dirty="0" smtClean="0">
                <a:ea typeface="+mj-ea"/>
              </a:rPr>
              <a:t>	56% 	51 days	82%</a:t>
            </a:r>
          </a:p>
          <a:p>
            <a:pPr>
              <a:lnSpc>
                <a:spcPct val="110000"/>
              </a:lnSpc>
              <a:buFont typeface="Wingdings" panose="05000000000000000000" pitchFamily="2" charset="2"/>
              <a:buNone/>
              <a:tabLst>
                <a:tab pos="3498850" algn="ctr"/>
                <a:tab pos="5287963" algn="ctr"/>
                <a:tab pos="7089775" algn="ctr"/>
              </a:tabLst>
            </a:pPr>
            <a:r>
              <a:rPr lang="en-US" altLang="zh-TW" sz="2800" dirty="0" smtClean="0">
                <a:solidFill>
                  <a:srgbClr val="FFFFFF"/>
                </a:solidFill>
                <a:ea typeface="+mj-ea"/>
              </a:rPr>
              <a:t>	</a:t>
            </a:r>
            <a:r>
              <a:rPr lang="en-US" altLang="zh-TW" sz="2800" i="1" dirty="0" smtClean="0">
                <a:solidFill>
                  <a:srgbClr val="FF0000"/>
                </a:solidFill>
                <a:ea typeface="+mj-ea"/>
              </a:rPr>
              <a:t>B. </a:t>
            </a:r>
            <a:r>
              <a:rPr lang="en-US" altLang="zh-TW" sz="2800" i="1" dirty="0" err="1" smtClean="0">
                <a:solidFill>
                  <a:srgbClr val="FF0000"/>
                </a:solidFill>
                <a:ea typeface="+mj-ea"/>
              </a:rPr>
              <a:t>parapertussis</a:t>
            </a:r>
            <a:r>
              <a:rPr lang="en-US" altLang="zh-TW" sz="2800" dirty="0" smtClean="0">
                <a:solidFill>
                  <a:srgbClr val="FF0000"/>
                </a:solidFill>
                <a:ea typeface="+mj-ea"/>
              </a:rPr>
              <a:t>	  </a:t>
            </a:r>
            <a:r>
              <a:rPr lang="en-US" altLang="zh-TW" sz="2800" dirty="0" smtClean="0">
                <a:ea typeface="+mj-ea"/>
              </a:rPr>
              <a:t>2%		38%</a:t>
            </a:r>
          </a:p>
          <a:p>
            <a:pPr>
              <a:lnSpc>
                <a:spcPct val="110000"/>
              </a:lnSpc>
              <a:buFont typeface="Wingdings" panose="05000000000000000000" pitchFamily="2" charset="2"/>
              <a:buNone/>
              <a:tabLst>
                <a:tab pos="3498850" algn="ctr"/>
                <a:tab pos="5287963" algn="ctr"/>
                <a:tab pos="7089775" algn="ctr"/>
              </a:tabLst>
            </a:pPr>
            <a:r>
              <a:rPr lang="en-US" altLang="zh-TW" sz="2800" dirty="0" smtClean="0">
                <a:solidFill>
                  <a:srgbClr val="FFFFFF"/>
                </a:solidFill>
                <a:ea typeface="+mj-ea"/>
              </a:rPr>
              <a:t>	</a:t>
            </a:r>
            <a:r>
              <a:rPr lang="en-US" altLang="zh-TW" sz="2800" i="1" dirty="0" smtClean="0">
                <a:solidFill>
                  <a:srgbClr val="FF0000"/>
                </a:solidFill>
                <a:ea typeface="+mj-ea"/>
              </a:rPr>
              <a:t>M. </a:t>
            </a:r>
            <a:r>
              <a:rPr lang="en-US" altLang="zh-TW" sz="2800" i="1" dirty="0" err="1" smtClean="0">
                <a:solidFill>
                  <a:srgbClr val="FF0000"/>
                </a:solidFill>
                <a:ea typeface="+mj-ea"/>
              </a:rPr>
              <a:t>pneumoniae</a:t>
            </a:r>
            <a:r>
              <a:rPr lang="en-US" altLang="zh-TW" sz="2800" dirty="0" smtClean="0">
                <a:solidFill>
                  <a:srgbClr val="FFFFFF"/>
                </a:solidFill>
                <a:ea typeface="+mj-ea"/>
              </a:rPr>
              <a:t>	</a:t>
            </a:r>
            <a:r>
              <a:rPr lang="en-US" altLang="zh-TW" sz="2800" dirty="0" smtClean="0">
                <a:ea typeface="+mj-ea"/>
              </a:rPr>
              <a:t>26% 	23 days	26%</a:t>
            </a:r>
          </a:p>
          <a:p>
            <a:pPr>
              <a:lnSpc>
                <a:spcPct val="110000"/>
              </a:lnSpc>
              <a:buFont typeface="Wingdings" panose="05000000000000000000" pitchFamily="2" charset="2"/>
              <a:buNone/>
              <a:tabLst>
                <a:tab pos="3498850" algn="ctr"/>
                <a:tab pos="5287963" algn="ctr"/>
                <a:tab pos="7089775" algn="ctr"/>
              </a:tabLst>
            </a:pPr>
            <a:r>
              <a:rPr lang="en-US" altLang="zh-TW" sz="2800" dirty="0" smtClean="0">
                <a:solidFill>
                  <a:srgbClr val="FF0000"/>
                </a:solidFill>
                <a:ea typeface="+mj-ea"/>
              </a:rPr>
              <a:t> 	</a:t>
            </a:r>
            <a:r>
              <a:rPr lang="en-US" altLang="zh-TW" sz="2800" i="1" dirty="0" smtClean="0">
                <a:solidFill>
                  <a:srgbClr val="FF0000"/>
                </a:solidFill>
                <a:ea typeface="+mj-ea"/>
              </a:rPr>
              <a:t>C. </a:t>
            </a:r>
            <a:r>
              <a:rPr lang="en-US" altLang="zh-TW" sz="2800" i="1" dirty="0" err="1" smtClean="0">
                <a:solidFill>
                  <a:srgbClr val="FF0000"/>
                </a:solidFill>
                <a:ea typeface="+mj-ea"/>
              </a:rPr>
              <a:t>pneumoniae</a:t>
            </a:r>
            <a:r>
              <a:rPr lang="en-US" altLang="zh-TW" sz="2800" dirty="0" smtClean="0">
                <a:solidFill>
                  <a:srgbClr val="FFFFFF"/>
                </a:solidFill>
                <a:ea typeface="+mj-ea"/>
              </a:rPr>
              <a:t>	</a:t>
            </a:r>
            <a:r>
              <a:rPr lang="en-US" altLang="zh-TW" sz="2800" dirty="0" smtClean="0">
                <a:ea typeface="+mj-ea"/>
              </a:rPr>
              <a:t>17% 	26 days	38%</a:t>
            </a:r>
            <a:endParaRPr lang="en-US" altLang="zh-TW" sz="2800" dirty="0">
              <a:ea typeface="+mj-ea"/>
            </a:endParaRPr>
          </a:p>
        </p:txBody>
      </p:sp>
      <p:sp>
        <p:nvSpPr>
          <p:cNvPr id="217092" name="Line 4"/>
          <p:cNvSpPr>
            <a:spLocks noChangeShapeType="1"/>
          </p:cNvSpPr>
          <p:nvPr/>
        </p:nvSpPr>
        <p:spPr bwMode="auto">
          <a:xfrm>
            <a:off x="323850" y="5949280"/>
            <a:ext cx="8640763"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17093" name="Line 5"/>
          <p:cNvSpPr>
            <a:spLocks noChangeShapeType="1"/>
          </p:cNvSpPr>
          <p:nvPr/>
        </p:nvSpPr>
        <p:spPr bwMode="auto">
          <a:xfrm>
            <a:off x="250824" y="2636912"/>
            <a:ext cx="8640763"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17094" name="Line 6"/>
          <p:cNvSpPr>
            <a:spLocks noChangeShapeType="1"/>
          </p:cNvSpPr>
          <p:nvPr/>
        </p:nvSpPr>
        <p:spPr bwMode="auto">
          <a:xfrm>
            <a:off x="323850" y="1664425"/>
            <a:ext cx="8640763"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8" name="流程圖: 替代處理程序 7"/>
          <p:cNvSpPr/>
          <p:nvPr/>
        </p:nvSpPr>
        <p:spPr bwMode="auto">
          <a:xfrm>
            <a:off x="727075" y="6397625"/>
            <a:ext cx="5534025"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b="0" dirty="0">
                <a:solidFill>
                  <a:srgbClr val="000000"/>
                </a:solidFill>
                <a:latin typeface="華康中圓體"/>
                <a:ea typeface="華康中圓體"/>
                <a:cs typeface="Arial" charset="0"/>
              </a:rPr>
              <a:t>資料來源</a:t>
            </a:r>
            <a:r>
              <a:rPr kumimoji="0" lang="zh-TW" altLang="en-US" sz="1400" b="0" dirty="0" smtClean="0">
                <a:solidFill>
                  <a:srgbClr val="000000"/>
                </a:solidFill>
                <a:latin typeface="華康中圓體"/>
                <a:ea typeface="華康中圓體"/>
                <a:cs typeface="Arial" charset="0"/>
              </a:rPr>
              <a:t>：</a:t>
            </a:r>
            <a:r>
              <a:rPr lang="de-DE" altLang="zh-TW" sz="1400" b="0" dirty="0" smtClean="0">
                <a:solidFill>
                  <a:srgbClr val="000000"/>
                </a:solidFill>
                <a:ea typeface="華康中圓體"/>
                <a:cs typeface="Arial" charset="0"/>
              </a:rPr>
              <a:t>Hallander HO. Scand J Infect Dis 1999; 31:281</a:t>
            </a:r>
          </a:p>
        </p:txBody>
      </p:sp>
      <p:pic>
        <p:nvPicPr>
          <p:cNvPr id="9"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a:xfrm>
            <a:off x="6757987" y="5949280"/>
            <a:ext cx="2133600" cy="365125"/>
          </a:xfrm>
        </p:spPr>
        <p:txBody>
          <a:bodyPr/>
          <a:lstStyle/>
          <a:p>
            <a:fld id="{EE83A94C-4690-4F43-AE3E-D00503AB1F17}" type="slidenum">
              <a:rPr lang="zh-TW" altLang="en-US" smtClean="0"/>
              <a:t>18</a:t>
            </a:fld>
            <a:endParaRPr lang="zh-TW" altLang="en-US" dirty="0"/>
          </a:p>
        </p:txBody>
      </p:sp>
    </p:spTree>
    <p:custDataLst>
      <p:tags r:id="rId1"/>
    </p:custData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457200" y="687834"/>
            <a:ext cx="8229600" cy="796950"/>
          </a:xfrm>
        </p:spPr>
        <p:txBody>
          <a:bodyPr/>
          <a:lstStyle/>
          <a:p>
            <a:r>
              <a:rPr lang="en-US" altLang="zh-TW" dirty="0" err="1" smtClean="0"/>
              <a:t>Pertussis</a:t>
            </a:r>
            <a:r>
              <a:rPr lang="en-US" altLang="zh-TW" dirty="0" smtClean="0"/>
              <a:t>-like syndrome</a:t>
            </a:r>
            <a:br>
              <a:rPr lang="en-US" altLang="zh-TW" dirty="0" smtClean="0"/>
            </a:br>
            <a:r>
              <a:rPr lang="en-US" altLang="zh-TW" i="1" dirty="0" smtClean="0"/>
              <a:t>C. </a:t>
            </a:r>
            <a:r>
              <a:rPr lang="en-US" altLang="zh-TW" i="1" dirty="0" err="1" smtClean="0"/>
              <a:t>pneumoniae</a:t>
            </a:r>
            <a:r>
              <a:rPr lang="en-US" altLang="zh-TW" dirty="0" smtClean="0"/>
              <a:t>; Japan, 1994</a:t>
            </a:r>
            <a:endParaRPr lang="en-US" altLang="zh-TW" dirty="0"/>
          </a:p>
        </p:txBody>
      </p:sp>
      <p:sp>
        <p:nvSpPr>
          <p:cNvPr id="119811" name="Rectangle 3"/>
          <p:cNvSpPr>
            <a:spLocks noGrp="1" noChangeArrowheads="1"/>
          </p:cNvSpPr>
          <p:nvPr>
            <p:ph idx="1"/>
          </p:nvPr>
        </p:nvSpPr>
        <p:spPr>
          <a:xfrm>
            <a:off x="468312" y="1628775"/>
            <a:ext cx="8352159" cy="4525963"/>
          </a:xfrm>
        </p:spPr>
        <p:txBody>
          <a:bodyPr/>
          <a:lstStyle/>
          <a:p>
            <a:r>
              <a:rPr lang="en-US" altLang="zh-TW" dirty="0" smtClean="0"/>
              <a:t>Epidemic of a </a:t>
            </a:r>
            <a:r>
              <a:rPr lang="en-US" altLang="zh-TW" dirty="0" err="1" smtClean="0"/>
              <a:t>pertussis</a:t>
            </a:r>
            <a:r>
              <a:rPr lang="en-US" altLang="zh-TW" dirty="0" smtClean="0"/>
              <a:t>-like illness in a </a:t>
            </a:r>
            <a:r>
              <a:rPr lang="en-US" altLang="zh-TW" dirty="0" smtClean="0">
                <a:solidFill>
                  <a:srgbClr val="FF0000"/>
                </a:solidFill>
              </a:rPr>
              <a:t>junior high school </a:t>
            </a:r>
          </a:p>
          <a:p>
            <a:r>
              <a:rPr lang="en-US" altLang="zh-TW" dirty="0" smtClean="0"/>
              <a:t>136 students with severe cough</a:t>
            </a:r>
          </a:p>
          <a:p>
            <a:pPr lvl="1"/>
            <a:r>
              <a:rPr lang="en-US" altLang="zh-TW" dirty="0" smtClean="0"/>
              <a:t>Pneumonia 1, bronchitis 9, URI 126</a:t>
            </a:r>
          </a:p>
          <a:p>
            <a:r>
              <a:rPr lang="en-US" altLang="zh-TW" dirty="0" smtClean="0"/>
              <a:t>Mean duration of cough: URI 17.4 days, pneumonia 30 days</a:t>
            </a:r>
          </a:p>
          <a:p>
            <a:r>
              <a:rPr lang="en-US" altLang="zh-TW" i="1" dirty="0" smtClean="0">
                <a:solidFill>
                  <a:srgbClr val="FF0000"/>
                </a:solidFill>
              </a:rPr>
              <a:t>C. </a:t>
            </a:r>
            <a:r>
              <a:rPr lang="en-US" altLang="zh-TW" i="1" dirty="0" err="1" smtClean="0">
                <a:solidFill>
                  <a:srgbClr val="FF0000"/>
                </a:solidFill>
              </a:rPr>
              <a:t>pneumoniae</a:t>
            </a:r>
            <a:r>
              <a:rPr lang="en-US" altLang="zh-TW" i="1" dirty="0" smtClean="0">
                <a:solidFill>
                  <a:srgbClr val="FF0000"/>
                </a:solidFill>
              </a:rPr>
              <a:t> </a:t>
            </a:r>
            <a:r>
              <a:rPr lang="en-US" altLang="zh-TW" dirty="0" smtClean="0"/>
              <a:t>(serology or PCR): 40/46 </a:t>
            </a:r>
            <a:br>
              <a:rPr lang="en-US" altLang="zh-TW" dirty="0" smtClean="0"/>
            </a:br>
            <a:r>
              <a:rPr lang="en-US" altLang="zh-TW" dirty="0" smtClean="0"/>
              <a:t>(87%) (+)</a:t>
            </a:r>
            <a:endParaRPr lang="en-US" altLang="zh-TW" dirty="0"/>
          </a:p>
        </p:txBody>
      </p:sp>
      <p:sp>
        <p:nvSpPr>
          <p:cNvPr id="5" name="流程圖: 替代處理程序 4"/>
          <p:cNvSpPr/>
          <p:nvPr/>
        </p:nvSpPr>
        <p:spPr bwMode="auto">
          <a:xfrm>
            <a:off x="727075" y="6397625"/>
            <a:ext cx="5534025"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b="0" dirty="0">
                <a:solidFill>
                  <a:srgbClr val="000000"/>
                </a:solidFill>
                <a:latin typeface="華康中圓體"/>
                <a:ea typeface="華康中圓體"/>
                <a:cs typeface="Arial" charset="0"/>
              </a:rPr>
              <a:t>資料來源</a:t>
            </a:r>
            <a:r>
              <a:rPr kumimoji="0" lang="zh-TW" altLang="en-US" sz="1400" b="0" dirty="0" smtClean="0">
                <a:solidFill>
                  <a:srgbClr val="000000"/>
                </a:solidFill>
                <a:latin typeface="華康中圓體"/>
                <a:ea typeface="華康中圓體"/>
                <a:cs typeface="Arial" charset="0"/>
              </a:rPr>
              <a:t>：</a:t>
            </a:r>
            <a:r>
              <a:rPr lang="pt-BR" altLang="zh-TW" sz="1400" b="0" dirty="0" smtClean="0">
                <a:solidFill>
                  <a:srgbClr val="000000"/>
                </a:solidFill>
                <a:ea typeface="華康中圓體"/>
                <a:cs typeface="Arial" charset="0"/>
              </a:rPr>
              <a:t>Hagiwara K. Pediatr Infect Dis J 1999; 18:271</a:t>
            </a: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19</a:t>
            </a:fld>
            <a:endParaRPr lang="zh-TW" altLang="en-US"/>
          </a:p>
        </p:txBody>
      </p:sp>
    </p:spTree>
    <p:custDataLst>
      <p:tags r:id="rId1"/>
    </p:custDataLst>
    <p:extLst>
      <p:ext uri="{BB962C8B-B14F-4D97-AF65-F5344CB8AC3E}">
        <p14:creationId xmlns:p14="http://schemas.microsoft.com/office/powerpoint/2010/main" val="2564998235"/>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a:xfrm>
            <a:off x="457200" y="687834"/>
            <a:ext cx="8229600" cy="796950"/>
          </a:xfrm>
        </p:spPr>
        <p:txBody>
          <a:bodyPr/>
          <a:lstStyle/>
          <a:p>
            <a:r>
              <a:rPr lang="en-US" altLang="zh-TW" dirty="0" err="1" smtClean="0"/>
              <a:t>Pertussis</a:t>
            </a:r>
            <a:r>
              <a:rPr lang="en-US" altLang="zh-TW" dirty="0" smtClean="0"/>
              <a:t>-like syndrome</a:t>
            </a:r>
            <a:br>
              <a:rPr lang="en-US" altLang="zh-TW" dirty="0" smtClean="0"/>
            </a:br>
            <a:r>
              <a:rPr lang="en-US" altLang="zh-TW" i="1" dirty="0" smtClean="0"/>
              <a:t>C. trachomatis</a:t>
            </a:r>
            <a:r>
              <a:rPr lang="en-US" altLang="zh-TW" dirty="0" smtClean="0"/>
              <a:t>?</a:t>
            </a:r>
            <a:r>
              <a:rPr lang="en-US" altLang="zh-TW" baseline="30000" dirty="0" smtClean="0">
                <a:solidFill>
                  <a:srgbClr val="00B0F0"/>
                </a:solidFill>
              </a:rPr>
              <a:t>1</a:t>
            </a:r>
            <a:endParaRPr lang="en-US" altLang="zh-TW" baseline="30000" dirty="0">
              <a:solidFill>
                <a:srgbClr val="00B0F0"/>
              </a:solidFill>
            </a:endParaRPr>
          </a:p>
        </p:txBody>
      </p:sp>
      <p:sp>
        <p:nvSpPr>
          <p:cNvPr id="135171" name="Rectangle 3"/>
          <p:cNvSpPr>
            <a:spLocks noGrp="1" noChangeArrowheads="1"/>
          </p:cNvSpPr>
          <p:nvPr>
            <p:ph idx="1"/>
          </p:nvPr>
        </p:nvSpPr>
        <p:spPr/>
        <p:txBody>
          <a:bodyPr/>
          <a:lstStyle/>
          <a:p>
            <a:pPr>
              <a:spcBef>
                <a:spcPts val="0"/>
              </a:spcBef>
            </a:pPr>
            <a:r>
              <a:rPr lang="en-US" altLang="zh-TW" i="1" dirty="0" smtClean="0"/>
              <a:t>C. </a:t>
            </a:r>
            <a:r>
              <a:rPr lang="en-US" altLang="zh-TW" i="1" dirty="0" err="1" smtClean="0"/>
              <a:t>trachomatis</a:t>
            </a:r>
            <a:r>
              <a:rPr lang="en-US" altLang="zh-TW" i="1" dirty="0" smtClean="0"/>
              <a:t> </a:t>
            </a:r>
            <a:r>
              <a:rPr lang="en-US" altLang="zh-TW" dirty="0" smtClean="0"/>
              <a:t>pneumonia: 10–20% of infants born to women with infection.</a:t>
            </a:r>
          </a:p>
          <a:p>
            <a:pPr>
              <a:spcBef>
                <a:spcPts val="0"/>
              </a:spcBef>
            </a:pPr>
            <a:r>
              <a:rPr lang="en-US" altLang="zh-TW" dirty="0" smtClean="0"/>
              <a:t>Onset: usually between 1 and 3 mo</a:t>
            </a:r>
          </a:p>
          <a:p>
            <a:pPr>
              <a:spcBef>
                <a:spcPts val="0"/>
              </a:spcBef>
            </a:pPr>
            <a:r>
              <a:rPr lang="en-US" altLang="zh-TW" dirty="0" smtClean="0"/>
              <a:t>S/S:  </a:t>
            </a:r>
          </a:p>
          <a:p>
            <a:pPr lvl="1">
              <a:spcBef>
                <a:spcPts val="0"/>
              </a:spcBef>
            </a:pPr>
            <a:r>
              <a:rPr lang="en-US" altLang="zh-TW" dirty="0" smtClean="0"/>
              <a:t>Persistent cough, </a:t>
            </a:r>
            <a:r>
              <a:rPr lang="en-US" altLang="zh-TW" dirty="0" err="1" smtClean="0"/>
              <a:t>tachypnea</a:t>
            </a:r>
            <a:r>
              <a:rPr lang="en-US" altLang="zh-TW" dirty="0" smtClean="0"/>
              <a:t>, occasional </a:t>
            </a:r>
            <a:r>
              <a:rPr lang="en-US" altLang="zh-TW" dirty="0" err="1" smtClean="0"/>
              <a:t>räles</a:t>
            </a:r>
            <a:endParaRPr lang="en-US" altLang="zh-TW" dirty="0" smtClean="0"/>
          </a:p>
          <a:p>
            <a:pPr lvl="1">
              <a:spcBef>
                <a:spcPts val="0"/>
              </a:spcBef>
            </a:pPr>
            <a:r>
              <a:rPr lang="en-US" altLang="zh-TW" dirty="0" smtClean="0">
                <a:solidFill>
                  <a:srgbClr val="FF0000"/>
                </a:solidFill>
              </a:rPr>
              <a:t>No fever, wheezing uncommon</a:t>
            </a:r>
          </a:p>
          <a:p>
            <a:pPr lvl="1">
              <a:spcBef>
                <a:spcPts val="0"/>
              </a:spcBef>
            </a:pPr>
            <a:r>
              <a:rPr lang="en-US" altLang="zh-TW" dirty="0" smtClean="0">
                <a:solidFill>
                  <a:srgbClr val="FF0000"/>
                </a:solidFill>
              </a:rPr>
              <a:t>Staccato coughing </a:t>
            </a:r>
            <a:r>
              <a:rPr lang="en-US" altLang="zh-TW" dirty="0" smtClean="0"/>
              <a:t>that interfere with sleeping and eating are sometimes present.</a:t>
            </a:r>
            <a:r>
              <a:rPr lang="en-US" altLang="zh-TW" baseline="30000" dirty="0" smtClean="0">
                <a:solidFill>
                  <a:srgbClr val="00B0F0"/>
                </a:solidFill>
              </a:rPr>
              <a:t>2</a:t>
            </a:r>
            <a:r>
              <a:rPr lang="en-US" altLang="zh-TW" dirty="0" smtClean="0"/>
              <a:t> </a:t>
            </a:r>
          </a:p>
          <a:p>
            <a:pPr>
              <a:spcBef>
                <a:spcPts val="0"/>
              </a:spcBef>
            </a:pPr>
            <a:r>
              <a:rPr lang="en-US" altLang="zh-TW" dirty="0" err="1" smtClean="0">
                <a:solidFill>
                  <a:srgbClr val="FF0000"/>
                </a:solidFill>
              </a:rPr>
              <a:t>Pertussis</a:t>
            </a:r>
            <a:r>
              <a:rPr lang="en-US" altLang="zh-TW" dirty="0" smtClean="0">
                <a:solidFill>
                  <a:srgbClr val="FF0000"/>
                </a:solidFill>
              </a:rPr>
              <a:t>-like coughing</a:t>
            </a:r>
            <a:r>
              <a:rPr lang="en-US" altLang="zh-TW" baseline="30000" dirty="0" smtClean="0">
                <a:solidFill>
                  <a:srgbClr val="00B0F0"/>
                </a:solidFill>
              </a:rPr>
              <a:t>3,4</a:t>
            </a:r>
            <a:endParaRPr lang="en-US" altLang="zh-TW" baseline="30000" dirty="0">
              <a:solidFill>
                <a:srgbClr val="00B0F0"/>
              </a:solidFill>
            </a:endParaRPr>
          </a:p>
        </p:txBody>
      </p:sp>
      <p:sp>
        <p:nvSpPr>
          <p:cNvPr id="7" name="流程圖: 替代處理程序 6"/>
          <p:cNvSpPr/>
          <p:nvPr/>
        </p:nvSpPr>
        <p:spPr bwMode="auto">
          <a:xfrm>
            <a:off x="727076" y="5805264"/>
            <a:ext cx="6184364" cy="1055608"/>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marL="952500" indent="-952500">
              <a:defRPr/>
            </a:pPr>
            <a:r>
              <a:rPr kumimoji="0" lang="zh-TW" altLang="en-US" sz="1400" b="0" dirty="0">
                <a:solidFill>
                  <a:srgbClr val="000000"/>
                </a:solidFill>
                <a:latin typeface="華康中圓體"/>
                <a:ea typeface="華康中圓體"/>
                <a:cs typeface="Arial" charset="0"/>
              </a:rPr>
              <a:t>資料來源</a:t>
            </a:r>
            <a:r>
              <a:rPr kumimoji="0" lang="zh-TW" altLang="en-US" sz="1400" b="0" dirty="0" smtClean="0">
                <a:solidFill>
                  <a:srgbClr val="000000"/>
                </a:solidFill>
                <a:latin typeface="華康中圓體"/>
                <a:ea typeface="華康中圓體"/>
                <a:cs typeface="Arial" charset="0"/>
              </a:rPr>
              <a:t>：</a:t>
            </a:r>
            <a:r>
              <a:rPr lang="en-US" altLang="zh-TW" sz="1400" b="0" baseline="30000" dirty="0" smtClean="0">
                <a:solidFill>
                  <a:srgbClr val="000000"/>
                </a:solidFill>
                <a:ea typeface="華康中圓體"/>
                <a:cs typeface="Arial" charset="0"/>
              </a:rPr>
              <a:t>1</a:t>
            </a:r>
            <a:r>
              <a:rPr lang="en-US" altLang="zh-TW" sz="1400" b="0" dirty="0" smtClean="0">
                <a:solidFill>
                  <a:srgbClr val="000000"/>
                </a:solidFill>
                <a:ea typeface="華康中圓體"/>
                <a:cs typeface="Arial" charset="0"/>
              </a:rPr>
              <a:t>Nelson Textbook of Pediatrics, 17th </a:t>
            </a:r>
            <a:r>
              <a:rPr lang="en-US" altLang="zh-TW" sz="1400" b="0" dirty="0" err="1" smtClean="0">
                <a:solidFill>
                  <a:srgbClr val="000000"/>
                </a:solidFill>
                <a:ea typeface="華康中圓體"/>
                <a:cs typeface="Arial" charset="0"/>
              </a:rPr>
              <a:t>ed</a:t>
            </a:r>
            <a:r>
              <a:rPr lang="en-US" altLang="zh-TW" sz="1400" b="0" dirty="0" smtClean="0">
                <a:solidFill>
                  <a:srgbClr val="000000"/>
                </a:solidFill>
                <a:ea typeface="華康中圓體"/>
                <a:cs typeface="Arial" charset="0"/>
              </a:rPr>
              <a:t>, 2004</a:t>
            </a:r>
          </a:p>
          <a:p>
            <a:pPr marL="1009650" indent="-95250">
              <a:defRPr/>
            </a:pPr>
            <a:r>
              <a:rPr lang="en-US" altLang="zh-TW" sz="1400" b="0" baseline="30000" dirty="0" smtClean="0">
                <a:solidFill>
                  <a:srgbClr val="000000"/>
                </a:solidFill>
                <a:ea typeface="華康中圓體"/>
                <a:cs typeface="Arial" charset="0"/>
              </a:rPr>
              <a:t>2</a:t>
            </a:r>
            <a:r>
              <a:rPr lang="en-US" altLang="zh-TW" sz="1400" b="0" dirty="0" smtClean="0">
                <a:solidFill>
                  <a:srgbClr val="000000"/>
                </a:solidFill>
                <a:ea typeface="華康中圓體"/>
                <a:cs typeface="Arial" charset="0"/>
              </a:rPr>
              <a:t>Mandell Principles and Practice of Infectious Diseases, 6th </a:t>
            </a:r>
            <a:r>
              <a:rPr lang="en-US" altLang="zh-TW" sz="1400" b="0" dirty="0" err="1" smtClean="0">
                <a:solidFill>
                  <a:srgbClr val="000000"/>
                </a:solidFill>
                <a:ea typeface="華康中圓體"/>
                <a:cs typeface="Arial" charset="0"/>
              </a:rPr>
              <a:t>ed</a:t>
            </a:r>
            <a:r>
              <a:rPr lang="en-US" altLang="zh-TW" sz="1400" b="0" dirty="0" smtClean="0">
                <a:solidFill>
                  <a:srgbClr val="000000"/>
                </a:solidFill>
                <a:ea typeface="華康中圓體"/>
                <a:cs typeface="Arial" charset="0"/>
              </a:rPr>
              <a:t>, 2005</a:t>
            </a:r>
          </a:p>
          <a:p>
            <a:pPr marL="1009650" indent="-95250">
              <a:defRPr/>
            </a:pPr>
            <a:r>
              <a:rPr lang="en-US" altLang="zh-TW" sz="1400" b="0" baseline="30000" dirty="0" smtClean="0">
                <a:solidFill>
                  <a:srgbClr val="000000"/>
                </a:solidFill>
                <a:ea typeface="華康中圓體"/>
                <a:cs typeface="Arial" charset="0"/>
              </a:rPr>
              <a:t>3</a:t>
            </a:r>
            <a:r>
              <a:rPr lang="en-US" altLang="zh-TW" sz="1400" b="0" dirty="0" smtClean="0">
                <a:solidFill>
                  <a:srgbClr val="000000"/>
                </a:solidFill>
                <a:ea typeface="華康中圓體"/>
                <a:cs typeface="Arial" charset="0"/>
              </a:rPr>
              <a:t>Della Santa L. Minerva </a:t>
            </a:r>
            <a:r>
              <a:rPr lang="en-US" altLang="zh-TW" sz="1400" b="0" dirty="0" err="1" smtClean="0">
                <a:solidFill>
                  <a:srgbClr val="000000"/>
                </a:solidFill>
                <a:ea typeface="華康中圓體"/>
                <a:cs typeface="Arial" charset="0"/>
              </a:rPr>
              <a:t>Pediatrica</a:t>
            </a:r>
            <a:r>
              <a:rPr lang="en-US" altLang="zh-TW" sz="1400" b="0" dirty="0" smtClean="0">
                <a:solidFill>
                  <a:srgbClr val="000000"/>
                </a:solidFill>
                <a:ea typeface="華康中圓體"/>
                <a:cs typeface="Arial" charset="0"/>
              </a:rPr>
              <a:t> 1994; 46:201</a:t>
            </a:r>
          </a:p>
          <a:p>
            <a:pPr marL="1009650" indent="-95250">
              <a:defRPr/>
            </a:pPr>
            <a:r>
              <a:rPr lang="en-US" altLang="zh-TW" sz="1400" b="0" baseline="30000" dirty="0" smtClean="0">
                <a:solidFill>
                  <a:srgbClr val="000000"/>
                </a:solidFill>
                <a:ea typeface="華康中圓體"/>
                <a:cs typeface="Arial" charset="0"/>
              </a:rPr>
              <a:t>4</a:t>
            </a:r>
            <a:r>
              <a:rPr lang="en-US" altLang="zh-TW" sz="1400" b="0" dirty="0" smtClean="0">
                <a:solidFill>
                  <a:srgbClr val="000000"/>
                </a:solidFill>
                <a:ea typeface="華康中圓體"/>
                <a:cs typeface="Arial" charset="0"/>
              </a:rPr>
              <a:t>Garty B. </a:t>
            </a:r>
            <a:r>
              <a:rPr lang="en-US" altLang="zh-TW" sz="1400" b="0" dirty="0" err="1" smtClean="0">
                <a:solidFill>
                  <a:srgbClr val="000000"/>
                </a:solidFill>
                <a:ea typeface="華康中圓體"/>
                <a:cs typeface="Arial" charset="0"/>
              </a:rPr>
              <a:t>Harefuah</a:t>
            </a:r>
            <a:r>
              <a:rPr lang="en-US" altLang="zh-TW" sz="1400" b="0" dirty="0" smtClean="0">
                <a:solidFill>
                  <a:srgbClr val="000000"/>
                </a:solidFill>
                <a:ea typeface="華康中圓體"/>
                <a:cs typeface="Arial" charset="0"/>
              </a:rPr>
              <a:t> 1981; 100:324</a:t>
            </a:r>
          </a:p>
        </p:txBody>
      </p:sp>
      <p:pic>
        <p:nvPicPr>
          <p:cNvPr id="8"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20</a:t>
            </a:fld>
            <a:endParaRPr lang="zh-TW" altLang="en-US"/>
          </a:p>
        </p:txBody>
      </p:sp>
    </p:spTree>
    <p:custDataLst>
      <p:tags r:id="rId1"/>
    </p:custDataLst>
    <p:extLst>
      <p:ext uri="{BB962C8B-B14F-4D97-AF65-F5344CB8AC3E}">
        <p14:creationId xmlns:p14="http://schemas.microsoft.com/office/powerpoint/2010/main" val="4084308845"/>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a:xfrm>
            <a:off x="457200" y="687834"/>
            <a:ext cx="8435280" cy="796950"/>
          </a:xfrm>
        </p:spPr>
        <p:txBody>
          <a:bodyPr/>
          <a:lstStyle/>
          <a:p>
            <a:r>
              <a:rPr lang="en-US" altLang="zh-TW" i="1" dirty="0" smtClean="0"/>
              <a:t>   Chlamydia </a:t>
            </a:r>
            <a:r>
              <a:rPr lang="en-US" altLang="zh-TW" i="1" dirty="0" err="1" smtClean="0"/>
              <a:t>trachomatis</a:t>
            </a:r>
            <a:r>
              <a:rPr lang="en-US" altLang="zh-TW" dirty="0" smtClean="0"/>
              <a:t> pneumonia</a:t>
            </a:r>
            <a:br>
              <a:rPr lang="en-US" altLang="zh-TW" dirty="0" smtClean="0"/>
            </a:br>
            <a:r>
              <a:rPr lang="zh-TW" altLang="en-US" dirty="0" smtClean="0">
                <a:latin typeface="+mj-ea"/>
                <a:ea typeface="+mj-ea"/>
              </a:rPr>
              <a:t>馬偕醫院</a:t>
            </a:r>
            <a:r>
              <a:rPr lang="en-US" altLang="zh-TW" dirty="0" smtClean="0"/>
              <a:t>, 2005; N=30, Age: 10</a:t>
            </a:r>
            <a:r>
              <a:rPr lang="zh-TW" altLang="en-US" dirty="0" smtClean="0">
                <a:latin typeface="+mj-ea"/>
                <a:ea typeface="+mj-ea"/>
              </a:rPr>
              <a:t>天</a:t>
            </a:r>
            <a:r>
              <a:rPr lang="en-US" altLang="zh-TW" dirty="0" smtClean="0"/>
              <a:t>– 5</a:t>
            </a:r>
            <a:r>
              <a:rPr lang="zh-TW" altLang="en-US" dirty="0" smtClean="0">
                <a:latin typeface="+mj-ea"/>
                <a:ea typeface="+mj-ea"/>
              </a:rPr>
              <a:t>月</a:t>
            </a:r>
            <a:endParaRPr lang="zh-TW" altLang="en-GB" dirty="0">
              <a:latin typeface="+mj-ea"/>
              <a:ea typeface="+mj-ea"/>
            </a:endParaRPr>
          </a:p>
        </p:txBody>
      </p:sp>
      <p:graphicFrame>
        <p:nvGraphicFramePr>
          <p:cNvPr id="9" name="Object 50"/>
          <p:cNvGraphicFramePr>
            <a:graphicFrameLocks noChangeAspect="1"/>
          </p:cNvGraphicFramePr>
          <p:nvPr>
            <p:extLst>
              <p:ext uri="{D42A27DB-BD31-4B8C-83A1-F6EECF244321}">
                <p14:modId xmlns:p14="http://schemas.microsoft.com/office/powerpoint/2010/main" val="1488347010"/>
              </p:ext>
            </p:extLst>
          </p:nvPr>
        </p:nvGraphicFramePr>
        <p:xfrm>
          <a:off x="237306" y="1340768"/>
          <a:ext cx="8388350" cy="4989760"/>
        </p:xfrm>
        <a:graphic>
          <a:graphicData uri="http://schemas.openxmlformats.org/drawingml/2006/chart">
            <c:chart xmlns:c="http://schemas.openxmlformats.org/drawingml/2006/chart" xmlns:r="http://schemas.openxmlformats.org/officeDocument/2006/relationships" r:id="rId5"/>
          </a:graphicData>
        </a:graphic>
      </p:graphicFrame>
      <p:sp>
        <p:nvSpPr>
          <p:cNvPr id="218116" name="Text Box 4"/>
          <p:cNvSpPr txBox="1">
            <a:spLocks noChangeArrowheads="1"/>
          </p:cNvSpPr>
          <p:nvPr/>
        </p:nvSpPr>
        <p:spPr bwMode="auto">
          <a:xfrm>
            <a:off x="3851920" y="5924128"/>
            <a:ext cx="145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b="0" dirty="0">
                <a:latin typeface="Arial" pitchFamily="34" charset="0"/>
                <a:ea typeface="標楷體" panose="03000509000000000000" pitchFamily="65" charset="-120"/>
                <a:cs typeface="Arial" pitchFamily="34" charset="0"/>
              </a:rPr>
              <a:t>% </a:t>
            </a:r>
            <a:r>
              <a:rPr lang="zh-TW" altLang="en-US" b="0" dirty="0">
                <a:latin typeface="+mj-ea"/>
                <a:ea typeface="+mj-ea"/>
                <a:cs typeface="Arial" pitchFamily="34" charset="0"/>
              </a:rPr>
              <a:t>發生率</a:t>
            </a:r>
          </a:p>
        </p:txBody>
      </p:sp>
      <p:sp>
        <p:nvSpPr>
          <p:cNvPr id="218118" name="Text Box 6"/>
          <p:cNvSpPr txBox="1">
            <a:spLocks noChangeArrowheads="1"/>
          </p:cNvSpPr>
          <p:nvPr/>
        </p:nvSpPr>
        <p:spPr bwMode="auto">
          <a:xfrm>
            <a:off x="5076056" y="2524834"/>
            <a:ext cx="282641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dirty="0" err="1">
                <a:latin typeface="Arial" pitchFamily="34" charset="0"/>
                <a:cs typeface="Arial" pitchFamily="34" charset="0"/>
              </a:rPr>
              <a:t>Eosinophil</a:t>
            </a:r>
            <a:r>
              <a:rPr lang="en-US" altLang="zh-TW" sz="2000" dirty="0">
                <a:latin typeface="Arial" pitchFamily="34" charset="0"/>
                <a:cs typeface="Arial" pitchFamily="34" charset="0"/>
              </a:rPr>
              <a:t> ≥ 400/mm</a:t>
            </a:r>
            <a:r>
              <a:rPr lang="en-US" altLang="zh-TW" sz="2000" baseline="30000" dirty="0">
                <a:latin typeface="Arial" pitchFamily="34" charset="0"/>
                <a:cs typeface="Arial" pitchFamily="34" charset="0"/>
              </a:rPr>
              <a:t>3</a:t>
            </a:r>
          </a:p>
        </p:txBody>
      </p:sp>
      <p:sp>
        <p:nvSpPr>
          <p:cNvPr id="7" name="流程圖: 替代處理程序 6"/>
          <p:cNvSpPr/>
          <p:nvPr/>
        </p:nvSpPr>
        <p:spPr bwMode="auto">
          <a:xfrm>
            <a:off x="727075" y="6397625"/>
            <a:ext cx="5534025"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b="0" dirty="0">
                <a:solidFill>
                  <a:srgbClr val="000000"/>
                </a:solidFill>
                <a:latin typeface="華康中圓體(P)" panose="020F0500000000000000" pitchFamily="34" charset="-120"/>
                <a:ea typeface="華康中圓體(P)" panose="020F0500000000000000" pitchFamily="34" charset="-120"/>
                <a:cs typeface="Arial" charset="0"/>
              </a:rPr>
              <a:t>資料來源</a:t>
            </a:r>
            <a:r>
              <a:rPr kumimoji="0"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a:t>
            </a:r>
            <a:r>
              <a:rPr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姜義祺</a:t>
            </a:r>
            <a:r>
              <a:rPr lang="en-US" altLang="zh-TW" sz="1400" b="0" dirty="0" smtClean="0">
                <a:solidFill>
                  <a:srgbClr val="000000"/>
                </a:solidFill>
                <a:latin typeface="華康中圓體(P)" panose="020F0500000000000000" pitchFamily="34" charset="-120"/>
                <a:ea typeface="華康中圓體(P)" panose="020F0500000000000000" pitchFamily="34" charset="-120"/>
                <a:cs typeface="Arial" charset="0"/>
              </a:rPr>
              <a:t>. </a:t>
            </a:r>
            <a:r>
              <a:rPr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台兒醫誌 </a:t>
            </a:r>
            <a:r>
              <a:rPr lang="en-US" altLang="zh-TW" sz="1400" b="0" dirty="0" smtClean="0">
                <a:solidFill>
                  <a:srgbClr val="000000"/>
                </a:solidFill>
                <a:ea typeface="華康中圓體"/>
                <a:cs typeface="Arial" charset="0"/>
              </a:rPr>
              <a:t>2005; 46:284</a:t>
            </a:r>
          </a:p>
        </p:txBody>
      </p:sp>
      <p:pic>
        <p:nvPicPr>
          <p:cNvPr id="8" name="Picture 4" descr="E:\po2013010\3工程執行\06守住血汗錢，金融消費者必備護身符\02課程版型\書.png"/>
          <p:cNvPicPr>
            <a:picLocks noChangeAspect="1" noChangeArrowheads="1"/>
          </p:cNvPicPr>
          <p:nvPr>
            <p:custDataLst>
              <p:tags r:id="rId2"/>
            </p:custDataLst>
          </p:nvPr>
        </p:nvPicPr>
        <p:blipFill>
          <a:blip r:embed="rId6"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21</a:t>
            </a:fld>
            <a:endParaRPr lang="zh-TW" altLang="en-US"/>
          </a:p>
        </p:txBody>
      </p:sp>
    </p:spTree>
    <p:custDataLst>
      <p:tags r:id="rId1"/>
    </p:custDataLst>
  </p:cSld>
  <p:clrMapOvr>
    <a:masterClrMapping/>
  </p:clrMapOvr>
  <p:transition advClick="0">
    <p:pull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p:txBody>
          <a:bodyPr/>
          <a:lstStyle/>
          <a:p>
            <a:r>
              <a:rPr lang="zh-TW" altLang="en-US" dirty="0" smtClean="0">
                <a:latin typeface="+mj-ea"/>
                <a:ea typeface="+mj-ea"/>
              </a:rPr>
              <a:t>百日咳：併發症</a:t>
            </a:r>
            <a:r>
              <a:rPr lang="en-US" altLang="zh-TW" baseline="30000" dirty="0" smtClean="0">
                <a:solidFill>
                  <a:schemeClr val="accent5"/>
                </a:solidFill>
              </a:rPr>
              <a:t>1,2</a:t>
            </a:r>
            <a:endParaRPr lang="en-US" altLang="zh-TW" baseline="30000" dirty="0">
              <a:solidFill>
                <a:schemeClr val="accent5"/>
              </a:solidFill>
            </a:endParaRPr>
          </a:p>
        </p:txBody>
      </p:sp>
      <p:sp>
        <p:nvSpPr>
          <p:cNvPr id="129027" name="Rectangle 3"/>
          <p:cNvSpPr>
            <a:spLocks noGrp="1" noChangeArrowheads="1"/>
          </p:cNvSpPr>
          <p:nvPr>
            <p:ph idx="1"/>
          </p:nvPr>
        </p:nvSpPr>
        <p:spPr/>
        <p:txBody>
          <a:bodyPr/>
          <a:lstStyle/>
          <a:p>
            <a:pPr>
              <a:spcBef>
                <a:spcPts val="0"/>
              </a:spcBef>
            </a:pPr>
            <a:r>
              <a:rPr lang="en-US" altLang="zh-TW" dirty="0" smtClean="0">
                <a:solidFill>
                  <a:srgbClr val="FF0000"/>
                </a:solidFill>
              </a:rPr>
              <a:t>Incidence: 5-6%</a:t>
            </a:r>
          </a:p>
          <a:p>
            <a:pPr>
              <a:spcBef>
                <a:spcPts val="0"/>
              </a:spcBef>
            </a:pPr>
            <a:r>
              <a:rPr lang="en-US" altLang="zh-TW" dirty="0" smtClean="0">
                <a:solidFill>
                  <a:srgbClr val="FF0000"/>
                </a:solidFill>
              </a:rPr>
              <a:t>Mostly &lt; 6 mo</a:t>
            </a:r>
          </a:p>
          <a:p>
            <a:pPr lvl="1">
              <a:spcBef>
                <a:spcPts val="0"/>
              </a:spcBef>
            </a:pPr>
            <a:r>
              <a:rPr lang="en-US" altLang="zh-TW" dirty="0" smtClean="0">
                <a:solidFill>
                  <a:srgbClr val="FF0000"/>
                </a:solidFill>
              </a:rPr>
              <a:t>Bronchopneumonia: </a:t>
            </a:r>
            <a:r>
              <a:rPr lang="en-US" altLang="zh-TW" dirty="0" smtClean="0"/>
              <a:t>5% most common</a:t>
            </a:r>
          </a:p>
          <a:p>
            <a:pPr lvl="1">
              <a:spcBef>
                <a:spcPts val="0"/>
              </a:spcBef>
            </a:pPr>
            <a:r>
              <a:rPr lang="en-US" altLang="zh-TW" dirty="0" smtClean="0"/>
              <a:t>Encephalopathy: 1/100,000; convulsion, IICP</a:t>
            </a:r>
          </a:p>
          <a:p>
            <a:pPr lvl="2">
              <a:spcBef>
                <a:spcPts val="0"/>
              </a:spcBef>
            </a:pPr>
            <a:r>
              <a:rPr lang="en-US" altLang="zh-TW" dirty="0" smtClean="0"/>
              <a:t>Severe coughing? </a:t>
            </a:r>
            <a:r>
              <a:rPr lang="en-US" altLang="zh-TW" dirty="0" err="1" smtClean="0"/>
              <a:t>pertussis</a:t>
            </a:r>
            <a:r>
              <a:rPr lang="en-US" altLang="zh-TW" dirty="0" smtClean="0"/>
              <a:t> toxin?</a:t>
            </a:r>
          </a:p>
          <a:p>
            <a:pPr lvl="1">
              <a:spcBef>
                <a:spcPts val="0"/>
              </a:spcBef>
            </a:pPr>
            <a:r>
              <a:rPr lang="en-US" altLang="zh-TW" dirty="0" smtClean="0">
                <a:solidFill>
                  <a:srgbClr val="FF0000"/>
                </a:solidFill>
              </a:rPr>
              <a:t>Cerebral hemorrhage: </a:t>
            </a:r>
            <a:r>
              <a:rPr lang="en-US" altLang="zh-TW" dirty="0" smtClean="0"/>
              <a:t>venous congestion and increased pressure during cough</a:t>
            </a:r>
          </a:p>
          <a:p>
            <a:pPr>
              <a:spcBef>
                <a:spcPts val="0"/>
              </a:spcBef>
            </a:pPr>
            <a:r>
              <a:rPr lang="en-US" altLang="zh-TW" dirty="0" smtClean="0">
                <a:solidFill>
                  <a:srgbClr val="FF0000"/>
                </a:solidFill>
              </a:rPr>
              <a:t>Mortality</a:t>
            </a:r>
          </a:p>
          <a:p>
            <a:pPr lvl="1">
              <a:spcBef>
                <a:spcPts val="0"/>
              </a:spcBef>
            </a:pPr>
            <a:r>
              <a:rPr lang="en-US" altLang="zh-TW" dirty="0" smtClean="0"/>
              <a:t>Developed countries: </a:t>
            </a:r>
            <a:r>
              <a:rPr lang="en-US" altLang="zh-TW" dirty="0" smtClean="0">
                <a:solidFill>
                  <a:srgbClr val="FF0000"/>
                </a:solidFill>
              </a:rPr>
              <a:t>&lt; 1/1000</a:t>
            </a:r>
          </a:p>
          <a:p>
            <a:pPr lvl="1">
              <a:spcBef>
                <a:spcPts val="0"/>
              </a:spcBef>
            </a:pPr>
            <a:r>
              <a:rPr lang="en-US" altLang="zh-TW" dirty="0" smtClean="0"/>
              <a:t>Developing countries: </a:t>
            </a:r>
            <a:r>
              <a:rPr lang="en-US" altLang="zh-TW" dirty="0" smtClean="0">
                <a:solidFill>
                  <a:srgbClr val="FF0000"/>
                </a:solidFill>
              </a:rPr>
              <a:t>4% </a:t>
            </a:r>
            <a:r>
              <a:rPr lang="en-US" altLang="zh-TW" dirty="0" smtClean="0"/>
              <a:t>in infants, </a:t>
            </a:r>
            <a:r>
              <a:rPr lang="en-US" altLang="zh-TW" dirty="0" smtClean="0">
                <a:solidFill>
                  <a:srgbClr val="FF0000"/>
                </a:solidFill>
              </a:rPr>
              <a:t>1%</a:t>
            </a:r>
            <a:r>
              <a:rPr lang="en-US" altLang="zh-TW" dirty="0" smtClean="0"/>
              <a:t> in children </a:t>
            </a:r>
            <a:br>
              <a:rPr lang="en-US" altLang="zh-TW" dirty="0" smtClean="0"/>
            </a:br>
            <a:r>
              <a:rPr lang="en-US" altLang="zh-TW" dirty="0" smtClean="0"/>
              <a:t>1-4 yrs</a:t>
            </a:r>
            <a:endParaRPr lang="en-US" altLang="zh-TW" dirty="0"/>
          </a:p>
        </p:txBody>
      </p:sp>
      <p:sp>
        <p:nvSpPr>
          <p:cNvPr id="5" name="流程圖: 替代處理程序 4"/>
          <p:cNvSpPr/>
          <p:nvPr/>
        </p:nvSpPr>
        <p:spPr bwMode="auto">
          <a:xfrm>
            <a:off x="727075" y="6234494"/>
            <a:ext cx="6149181" cy="57888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baseline="30000" dirty="0" smtClean="0">
                <a:solidFill>
                  <a:srgbClr val="000000"/>
                </a:solidFill>
                <a:ea typeface="華康中圓體"/>
                <a:cs typeface="Arial" charset="0"/>
              </a:rPr>
              <a:t>1</a:t>
            </a:r>
            <a:r>
              <a:rPr lang="en-US" altLang="zh-TW" sz="1400" b="0" dirty="0" smtClean="0">
                <a:solidFill>
                  <a:srgbClr val="000000"/>
                </a:solidFill>
                <a:ea typeface="華康中圓體"/>
                <a:cs typeface="Arial" charset="0"/>
              </a:rPr>
              <a:t>Anonymous. Wkly </a:t>
            </a:r>
            <a:r>
              <a:rPr lang="en-US" altLang="zh-TW" sz="1400" b="0" dirty="0" err="1" smtClean="0">
                <a:solidFill>
                  <a:srgbClr val="000000"/>
                </a:solidFill>
                <a:ea typeface="華康中圓體"/>
                <a:cs typeface="Arial" charset="0"/>
              </a:rPr>
              <a:t>Epidemiol</a:t>
            </a:r>
            <a:r>
              <a:rPr lang="en-US" altLang="zh-TW" sz="1400" b="0" dirty="0" smtClean="0">
                <a:solidFill>
                  <a:srgbClr val="000000"/>
                </a:solidFill>
                <a:ea typeface="華康中圓體"/>
                <a:cs typeface="Arial" charset="0"/>
              </a:rPr>
              <a:t> </a:t>
            </a:r>
            <a:r>
              <a:rPr lang="en-US" altLang="zh-TW" sz="1400" b="0" dirty="0" err="1" smtClean="0">
                <a:solidFill>
                  <a:srgbClr val="000000"/>
                </a:solidFill>
                <a:ea typeface="華康中圓體"/>
                <a:cs typeface="Arial" charset="0"/>
              </a:rPr>
              <a:t>Rec</a:t>
            </a:r>
            <a:r>
              <a:rPr lang="en-US" altLang="zh-TW" sz="1400" b="0" dirty="0" smtClean="0">
                <a:solidFill>
                  <a:srgbClr val="000000"/>
                </a:solidFill>
                <a:ea typeface="華康中圓體"/>
                <a:cs typeface="Arial" charset="0"/>
              </a:rPr>
              <a:t> 2005; 80(4):29</a:t>
            </a:r>
          </a:p>
          <a:p>
            <a:pPr marL="985838" indent="-82550">
              <a:defRPr/>
            </a:pPr>
            <a:r>
              <a:rPr lang="en-US" altLang="zh-TW" sz="1400" b="0" baseline="30000" dirty="0" smtClean="0">
                <a:solidFill>
                  <a:srgbClr val="000000"/>
                </a:solidFill>
                <a:ea typeface="華康中圓體"/>
                <a:cs typeface="Arial" charset="0"/>
              </a:rPr>
              <a:t>2</a:t>
            </a:r>
            <a:r>
              <a:rPr lang="en-US" altLang="zh-TW" sz="1400" b="0" dirty="0" smtClean="0">
                <a:solidFill>
                  <a:srgbClr val="000000"/>
                </a:solidFill>
                <a:ea typeface="華康中圓體"/>
                <a:cs typeface="Arial" charset="0"/>
              </a:rPr>
              <a:t>Mandell Principles and Practice of Infectious Diseases, 6th </a:t>
            </a:r>
            <a:r>
              <a:rPr lang="en-US" altLang="zh-TW" sz="1400" b="0" dirty="0" err="1" smtClean="0">
                <a:solidFill>
                  <a:srgbClr val="000000"/>
                </a:solidFill>
                <a:ea typeface="華康中圓體"/>
                <a:cs typeface="Arial" charset="0"/>
              </a:rPr>
              <a:t>ed</a:t>
            </a:r>
            <a:r>
              <a:rPr lang="en-US" altLang="zh-TW" sz="1400" b="0" dirty="0" smtClean="0">
                <a:solidFill>
                  <a:srgbClr val="000000"/>
                </a:solidFill>
                <a:ea typeface="華康中圓體"/>
                <a:cs typeface="Arial" charset="0"/>
              </a:rPr>
              <a:t>, 2005</a:t>
            </a: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22</a:t>
            </a:fld>
            <a:endParaRPr lang="zh-TW" altLang="en-US"/>
          </a:p>
        </p:txBody>
      </p:sp>
    </p:spTree>
    <p:custDataLst>
      <p:tags r:id="rId1"/>
    </p:custData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6" name="Picture 6" descr="sample1"/>
          <p:cNvPicPr>
            <a:picLocks noChangeAspect="1" noChangeArrowheads="1"/>
          </p:cNvPicPr>
          <p:nvPr>
            <p:custDataLst>
              <p:tags r:id="rId2"/>
            </p:custDataLst>
          </p:nvPr>
        </p:nvPicPr>
        <p:blipFill>
          <a:blip r:embed="rId7" cstate="print">
            <a:extLst>
              <a:ext uri="{28A0092B-C50C-407E-A947-70E740481C1C}">
                <a14:useLocalDpi xmlns:a14="http://schemas.microsoft.com/office/drawing/2010/main" val="0"/>
              </a:ext>
            </a:extLst>
          </a:blip>
          <a:srcRect/>
          <a:stretch>
            <a:fillRect/>
          </a:stretch>
        </p:blipFill>
        <p:spPr bwMode="auto">
          <a:xfrm>
            <a:off x="6300192" y="1807716"/>
            <a:ext cx="2362200" cy="1765300"/>
          </a:xfrm>
          <a:prstGeom prst="rect">
            <a:avLst/>
          </a:prstGeom>
          <a:noFill/>
          <a:extLst>
            <a:ext uri="{909E8E84-426E-40DD-AFC4-6F175D3DCCD1}">
              <a14:hiddenFill xmlns:a14="http://schemas.microsoft.com/office/drawing/2010/main">
                <a:solidFill>
                  <a:srgbClr val="FFFFFF"/>
                </a:solidFill>
              </a14:hiddenFill>
            </a:ext>
          </a:extLst>
        </p:spPr>
      </p:pic>
      <p:sp>
        <p:nvSpPr>
          <p:cNvPr id="128002" name="Rectangle 2"/>
          <p:cNvSpPr>
            <a:spLocks noGrp="1" noChangeArrowheads="1"/>
          </p:cNvSpPr>
          <p:nvPr>
            <p:ph type="title"/>
          </p:nvPr>
        </p:nvSpPr>
        <p:spPr/>
        <p:txBody>
          <a:bodyPr/>
          <a:lstStyle/>
          <a:p>
            <a:r>
              <a:rPr lang="zh-TW" altLang="en-US" dirty="0" smtClean="0">
                <a:latin typeface="+mn-ea"/>
                <a:ea typeface="+mn-ea"/>
              </a:rPr>
              <a:t>百日咳</a:t>
            </a:r>
            <a:br>
              <a:rPr lang="zh-TW" altLang="en-US" dirty="0" smtClean="0">
                <a:latin typeface="+mn-ea"/>
                <a:ea typeface="+mn-ea"/>
              </a:rPr>
            </a:br>
            <a:r>
              <a:rPr lang="zh-TW" altLang="en-US" dirty="0" smtClean="0">
                <a:latin typeface="+mn-ea"/>
                <a:ea typeface="+mn-ea"/>
              </a:rPr>
              <a:t>肺炎併發症、住院與年齡</a:t>
            </a:r>
            <a:endParaRPr lang="zh-TW" altLang="en-US" dirty="0">
              <a:latin typeface="+mn-ea"/>
              <a:ea typeface="+mn-ea"/>
            </a:endParaRPr>
          </a:p>
        </p:txBody>
      </p:sp>
      <p:pic>
        <p:nvPicPr>
          <p:cNvPr id="128004" name="Picture 4" descr="pertussis_pneum"/>
          <p:cNvPicPr>
            <a:picLocks noChangeAspect="1" noChangeArrowheads="1"/>
          </p:cNvPicPr>
          <p:nvPr>
            <p:custDataLst>
              <p:tags r:id="rId3"/>
            </p:custDataLst>
          </p:nvPr>
        </p:nvPicPr>
        <p:blipFill>
          <a:blip r:embed="rId8" cstate="print">
            <a:extLst>
              <a:ext uri="{28A0092B-C50C-407E-A947-70E740481C1C}">
                <a14:useLocalDpi xmlns:a14="http://schemas.microsoft.com/office/drawing/2010/main" val="0"/>
              </a:ext>
            </a:extLst>
          </a:blip>
          <a:srcRect/>
          <a:stretch>
            <a:fillRect/>
          </a:stretch>
        </p:blipFill>
        <p:spPr bwMode="auto">
          <a:xfrm>
            <a:off x="251520" y="1628775"/>
            <a:ext cx="5832475" cy="4586288"/>
          </a:xfrm>
          <a:prstGeom prst="rect">
            <a:avLst/>
          </a:prstGeom>
          <a:noFill/>
          <a:extLst>
            <a:ext uri="{909E8E84-426E-40DD-AFC4-6F175D3DCCD1}">
              <a14:hiddenFill xmlns:a14="http://schemas.microsoft.com/office/drawing/2010/main">
                <a:solidFill>
                  <a:srgbClr val="FFFFFF"/>
                </a:solidFill>
              </a14:hiddenFill>
            </a:ext>
          </a:extLst>
        </p:spPr>
      </p:pic>
      <p:sp>
        <p:nvSpPr>
          <p:cNvPr id="9" name="流程圖: 替代處理程序 8"/>
          <p:cNvSpPr/>
          <p:nvPr/>
        </p:nvSpPr>
        <p:spPr bwMode="auto">
          <a:xfrm>
            <a:off x="727075" y="6397625"/>
            <a:ext cx="5534025"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b="0" dirty="0">
                <a:solidFill>
                  <a:srgbClr val="000000"/>
                </a:solidFill>
                <a:latin typeface="華康中圓體"/>
                <a:ea typeface="華康中圓體"/>
                <a:cs typeface="Arial" charset="0"/>
              </a:rPr>
              <a:t>資料來源</a:t>
            </a:r>
            <a:r>
              <a:rPr kumimoji="0" lang="zh-TW" altLang="en-US" sz="1400" b="0" dirty="0" smtClean="0">
                <a:solidFill>
                  <a:srgbClr val="000000"/>
                </a:solidFill>
                <a:latin typeface="華康中圓體"/>
                <a:ea typeface="華康中圓體"/>
                <a:cs typeface="Arial" charset="0"/>
              </a:rPr>
              <a:t>：</a:t>
            </a:r>
            <a:r>
              <a:rPr lang="en-US" altLang="zh-TW" sz="1400" b="0" dirty="0" smtClean="0">
                <a:solidFill>
                  <a:srgbClr val="000000"/>
                </a:solidFill>
                <a:ea typeface="華康中圓體"/>
                <a:cs typeface="Arial" charset="0"/>
              </a:rPr>
              <a:t>Gregory DS. Am </a:t>
            </a:r>
            <a:r>
              <a:rPr lang="en-US" altLang="zh-TW" sz="1400" b="0" dirty="0" err="1" smtClean="0">
                <a:solidFill>
                  <a:srgbClr val="000000"/>
                </a:solidFill>
                <a:ea typeface="華康中圓體"/>
                <a:cs typeface="Arial" charset="0"/>
              </a:rPr>
              <a:t>Fam</a:t>
            </a:r>
            <a:r>
              <a:rPr lang="en-US" altLang="zh-TW" sz="1400" b="0" dirty="0" smtClean="0">
                <a:solidFill>
                  <a:srgbClr val="000000"/>
                </a:solidFill>
                <a:ea typeface="華康中圓體"/>
                <a:cs typeface="Arial" charset="0"/>
              </a:rPr>
              <a:t> Physician 2006; 74:420 (CDC data)</a:t>
            </a:r>
          </a:p>
        </p:txBody>
      </p:sp>
      <p:pic>
        <p:nvPicPr>
          <p:cNvPr id="10" name="PPTShape_0" descr="E:\po2013010\3工程執行\06守住血汗錢，金融消費者必備護身符\02課程版型\書.png"/>
          <p:cNvPicPr>
            <a:picLocks noChangeAspect="1" noChangeArrowheads="1"/>
          </p:cNvPicPr>
          <p:nvPr>
            <p:custDataLst>
              <p:tags r:id="rId4"/>
            </p:custDataLst>
          </p:nvPr>
        </p:nvPicPr>
        <p:blipFill>
          <a:blip r:embed="rId9"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8" name="內容版面配置區 7"/>
          <p:cNvSpPr>
            <a:spLocks noGrp="1"/>
          </p:cNvSpPr>
          <p:nvPr>
            <p:ph idx="1"/>
          </p:nvPr>
        </p:nvSpPr>
        <p:spPr/>
        <p:txBody>
          <a:bodyPr/>
          <a:lstStyle/>
          <a:p>
            <a:endParaRPr lang="zh-TW" altLang="en-US"/>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23</a:t>
            </a:fld>
            <a:endParaRPr lang="zh-TW" altLang="en-US"/>
          </a:p>
        </p:txBody>
      </p:sp>
    </p:spTree>
    <p:custDataLst>
      <p:tags r:id="rId1"/>
    </p:custData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r>
              <a:rPr lang="zh-TW" altLang="en-US" dirty="0" smtClean="0">
                <a:latin typeface="+mj-ea"/>
                <a:ea typeface="+mj-ea"/>
              </a:rPr>
              <a:t>百日咳：標準治療</a:t>
            </a:r>
            <a:endParaRPr lang="en-US" altLang="zh-TW" dirty="0">
              <a:latin typeface="+mj-ea"/>
              <a:ea typeface="+mj-ea"/>
            </a:endParaRPr>
          </a:p>
        </p:txBody>
      </p:sp>
      <p:sp>
        <p:nvSpPr>
          <p:cNvPr id="142339" name="Rectangle 3"/>
          <p:cNvSpPr>
            <a:spLocks noGrp="1" noChangeArrowheads="1"/>
          </p:cNvSpPr>
          <p:nvPr>
            <p:ph idx="1"/>
          </p:nvPr>
        </p:nvSpPr>
        <p:spPr/>
        <p:txBody>
          <a:bodyPr/>
          <a:lstStyle/>
          <a:p>
            <a:pPr>
              <a:spcBef>
                <a:spcPts val="0"/>
              </a:spcBef>
            </a:pPr>
            <a:r>
              <a:rPr lang="en-US" altLang="zh-TW" dirty="0" smtClean="0">
                <a:solidFill>
                  <a:srgbClr val="FF0000"/>
                </a:solidFill>
              </a:rPr>
              <a:t>Erythromycin: esp. </a:t>
            </a:r>
            <a:r>
              <a:rPr lang="en-US" altLang="zh-TW" dirty="0" err="1" smtClean="0">
                <a:solidFill>
                  <a:srgbClr val="FF0000"/>
                </a:solidFill>
              </a:rPr>
              <a:t>estolate</a:t>
            </a:r>
            <a:r>
              <a:rPr lang="en-US" altLang="zh-TW" dirty="0" smtClean="0">
                <a:solidFill>
                  <a:srgbClr val="FF0000"/>
                </a:solidFill>
              </a:rPr>
              <a:t> 40 to 50 mg/kg/day, </a:t>
            </a:r>
            <a:r>
              <a:rPr lang="en-US" altLang="zh-TW" dirty="0" err="1" smtClean="0">
                <a:solidFill>
                  <a:srgbClr val="FF0000"/>
                </a:solidFill>
              </a:rPr>
              <a:t>qid</a:t>
            </a:r>
            <a:r>
              <a:rPr lang="en-US" altLang="zh-TW" dirty="0" smtClean="0">
                <a:solidFill>
                  <a:srgbClr val="FF0000"/>
                </a:solidFill>
              </a:rPr>
              <a:t>, 14 days.</a:t>
            </a:r>
          </a:p>
          <a:p>
            <a:pPr lvl="1">
              <a:spcBef>
                <a:spcPts val="0"/>
              </a:spcBef>
            </a:pPr>
            <a:r>
              <a:rPr lang="en-US" altLang="zh-TW" dirty="0" smtClean="0"/>
              <a:t>Infantile hypertrophic pyloric </a:t>
            </a:r>
            <a:r>
              <a:rPr lang="en-US" altLang="zh-TW" dirty="0" err="1" smtClean="0"/>
              <a:t>stenosis</a:t>
            </a:r>
            <a:r>
              <a:rPr lang="en-US" altLang="zh-TW" dirty="0" smtClean="0"/>
              <a:t>: </a:t>
            </a:r>
            <a:r>
              <a:rPr lang="en-US" altLang="zh-TW" dirty="0" smtClean="0">
                <a:sym typeface="Wingdings" panose="05000000000000000000" pitchFamily="2" charset="2"/>
              </a:rPr>
              <a:t> 7-10 folds</a:t>
            </a:r>
            <a:r>
              <a:rPr lang="en-US" altLang="zh-TW" dirty="0" smtClean="0"/>
              <a:t> in infants &lt;6 wk of age.</a:t>
            </a:r>
          </a:p>
          <a:p>
            <a:pPr>
              <a:spcBef>
                <a:spcPts val="0"/>
              </a:spcBef>
            </a:pPr>
            <a:r>
              <a:rPr lang="zh-TW" altLang="en-US" dirty="0" smtClean="0">
                <a:latin typeface="+mj-ea"/>
                <a:ea typeface="+mj-ea"/>
              </a:rPr>
              <a:t>可減輕症狀、縮短病程，避免傳染他人。</a:t>
            </a:r>
          </a:p>
          <a:p>
            <a:pPr>
              <a:spcBef>
                <a:spcPts val="0"/>
              </a:spcBef>
            </a:pPr>
            <a:r>
              <a:rPr lang="zh-TW" altLang="en-US" dirty="0" smtClean="0">
                <a:solidFill>
                  <a:srgbClr val="FF0000"/>
                </a:solidFill>
                <a:latin typeface="+mj-ea"/>
                <a:ea typeface="+mj-ea"/>
              </a:rPr>
              <a:t>在潛伏期與</a:t>
            </a:r>
            <a:r>
              <a:rPr lang="en-US" altLang="zh-TW" dirty="0" smtClean="0">
                <a:solidFill>
                  <a:srgbClr val="FF0000"/>
                </a:solidFill>
              </a:rPr>
              <a:t>catarrhal</a:t>
            </a:r>
            <a:r>
              <a:rPr lang="zh-TW" altLang="en-US" dirty="0" smtClean="0">
                <a:solidFill>
                  <a:srgbClr val="FF0000"/>
                </a:solidFill>
                <a:latin typeface="+mj-ea"/>
                <a:ea typeface="+mj-ea"/>
              </a:rPr>
              <a:t>初期有效，陣發期</a:t>
            </a:r>
            <a:r>
              <a:rPr lang="en-US" altLang="zh-TW" dirty="0" smtClean="0">
                <a:solidFill>
                  <a:srgbClr val="FF0000"/>
                </a:solidFill>
              </a:rPr>
              <a:t>(paroxysmal stage)</a:t>
            </a:r>
            <a:r>
              <a:rPr lang="zh-TW" altLang="en-US" dirty="0" smtClean="0">
                <a:solidFill>
                  <a:srgbClr val="FF0000"/>
                </a:solidFill>
                <a:latin typeface="+mj-ea"/>
                <a:ea typeface="+mj-ea"/>
              </a:rPr>
              <a:t>無法改變病程。</a:t>
            </a:r>
          </a:p>
          <a:p>
            <a:pPr lvl="1">
              <a:spcBef>
                <a:spcPts val="0"/>
              </a:spcBef>
            </a:pPr>
            <a:r>
              <a:rPr lang="en-US" altLang="zh-TW" dirty="0" smtClean="0"/>
              <a:t>With data on both sides, there continues to be </a:t>
            </a:r>
            <a:r>
              <a:rPr lang="en-US" altLang="zh-TW" dirty="0" smtClean="0">
                <a:solidFill>
                  <a:srgbClr val="FF0000"/>
                </a:solidFill>
              </a:rPr>
              <a:t>debate </a:t>
            </a:r>
            <a:r>
              <a:rPr lang="en-US" altLang="zh-TW" dirty="0" smtClean="0"/>
              <a:t>about the ability of erythromycin treatment to reduce severity and duration of disease, even when it is started during the paroxysmal phase.</a:t>
            </a:r>
            <a:r>
              <a:rPr lang="en-US" altLang="zh-TW" dirty="0" smtClean="0">
                <a:solidFill>
                  <a:schemeClr val="accent5"/>
                </a:solidFill>
              </a:rPr>
              <a:t>*</a:t>
            </a:r>
            <a:endParaRPr lang="en-US" altLang="zh-TW" dirty="0">
              <a:solidFill>
                <a:schemeClr val="accent5"/>
              </a:solidFill>
            </a:endParaRPr>
          </a:p>
        </p:txBody>
      </p:sp>
      <p:sp>
        <p:nvSpPr>
          <p:cNvPr id="5" name="流程圖: 替代處理程序 4"/>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a:solidFill>
                  <a:srgbClr val="000000"/>
                </a:solidFill>
                <a:latin typeface="華康中圓體"/>
                <a:ea typeface="華康中圓體"/>
                <a:cs typeface="Arial" charset="0"/>
              </a:rPr>
              <a:t>資料來源</a:t>
            </a:r>
            <a:r>
              <a:rPr kumimoji="0" lang="zh-TW" altLang="en-US" sz="1400" b="0" dirty="0" smtClean="0">
                <a:solidFill>
                  <a:srgbClr val="000000"/>
                </a:solidFill>
                <a:latin typeface="華康中圓體"/>
                <a:ea typeface="華康中圓體"/>
                <a:cs typeface="Arial" charset="0"/>
              </a:rPr>
              <a:t>：</a:t>
            </a:r>
            <a:r>
              <a:rPr lang="en-US" altLang="zh-TW" sz="1400" b="0" dirty="0" smtClean="0">
                <a:solidFill>
                  <a:srgbClr val="000000"/>
                </a:solidFill>
                <a:ea typeface="華康中圓體"/>
                <a:cs typeface="Arial" charset="0"/>
              </a:rPr>
              <a:t>*</a:t>
            </a:r>
            <a:r>
              <a:rPr lang="en-US" altLang="zh-TW" sz="1400" b="0" dirty="0" err="1" smtClean="0">
                <a:solidFill>
                  <a:srgbClr val="000000"/>
                </a:solidFill>
                <a:ea typeface="華康中圓體"/>
                <a:cs typeface="Arial" charset="0"/>
              </a:rPr>
              <a:t>Mandell</a:t>
            </a:r>
            <a:r>
              <a:rPr lang="en-US" altLang="zh-TW" sz="1400" b="0" dirty="0" smtClean="0">
                <a:solidFill>
                  <a:srgbClr val="000000"/>
                </a:solidFill>
                <a:ea typeface="華康中圓體"/>
                <a:cs typeface="Arial" charset="0"/>
              </a:rPr>
              <a:t> Principles and Practice of Infectious Diseases, 6th </a:t>
            </a:r>
            <a:r>
              <a:rPr lang="en-US" altLang="zh-TW" sz="1400" b="0" dirty="0" err="1" smtClean="0">
                <a:solidFill>
                  <a:srgbClr val="000000"/>
                </a:solidFill>
                <a:ea typeface="華康中圓體"/>
                <a:cs typeface="Arial" charset="0"/>
              </a:rPr>
              <a:t>ed</a:t>
            </a:r>
            <a:r>
              <a:rPr lang="en-US" altLang="zh-TW" sz="1400" b="0" dirty="0" smtClean="0">
                <a:solidFill>
                  <a:srgbClr val="000000"/>
                </a:solidFill>
                <a:ea typeface="華康中圓體"/>
                <a:cs typeface="Arial" charset="0"/>
              </a:rPr>
              <a:t>, 2005</a:t>
            </a: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24</a:t>
            </a:fld>
            <a:endParaRPr lang="zh-TW" altLang="en-US"/>
          </a:p>
        </p:txBody>
      </p:sp>
    </p:spTree>
    <p:custDataLst>
      <p:tags r:id="rId1"/>
    </p:custData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a:xfrm>
            <a:off x="544284" y="759842"/>
            <a:ext cx="8435280" cy="796950"/>
          </a:xfrm>
        </p:spPr>
        <p:txBody>
          <a:bodyPr/>
          <a:lstStyle/>
          <a:p>
            <a:r>
              <a:rPr lang="en-US" altLang="zh-TW" dirty="0" smtClean="0"/>
              <a:t>  Efficiency when treatment started at paroxysmal phase</a:t>
            </a:r>
            <a:endParaRPr lang="en-US" altLang="zh-TW" dirty="0"/>
          </a:p>
        </p:txBody>
      </p:sp>
      <p:sp>
        <p:nvSpPr>
          <p:cNvPr id="173059" name="Rectangle 3"/>
          <p:cNvSpPr>
            <a:spLocks noGrp="1" noChangeArrowheads="1"/>
          </p:cNvSpPr>
          <p:nvPr>
            <p:ph idx="1"/>
          </p:nvPr>
        </p:nvSpPr>
        <p:spPr/>
        <p:txBody>
          <a:bodyPr/>
          <a:lstStyle/>
          <a:p>
            <a:r>
              <a:rPr lang="en-US" altLang="zh-TW" smtClean="0">
                <a:solidFill>
                  <a:srgbClr val="FF0000"/>
                </a:solidFill>
              </a:rPr>
              <a:t>Controversial results </a:t>
            </a:r>
            <a:r>
              <a:rPr lang="en-US" altLang="zh-TW" smtClean="0"/>
              <a:t>have been reported about its efficiency when treatment was started during the paroxysmal phase.</a:t>
            </a:r>
          </a:p>
          <a:p>
            <a:r>
              <a:rPr lang="en-US" altLang="zh-TW" smtClean="0"/>
              <a:t>One German study reported </a:t>
            </a:r>
            <a:r>
              <a:rPr lang="en-US" altLang="zh-TW" smtClean="0">
                <a:solidFill>
                  <a:srgbClr val="FF0000"/>
                </a:solidFill>
              </a:rPr>
              <a:t>a decrease of coughing intensity, </a:t>
            </a:r>
            <a:r>
              <a:rPr lang="en-US" altLang="zh-TW" smtClean="0"/>
              <a:t>whereas other studies found </a:t>
            </a:r>
            <a:r>
              <a:rPr lang="en-US" altLang="zh-TW" smtClean="0">
                <a:solidFill>
                  <a:srgbClr val="FF0000"/>
                </a:solidFill>
              </a:rPr>
              <a:t>no effect.</a:t>
            </a:r>
          </a:p>
          <a:p>
            <a:r>
              <a:rPr lang="en-US" altLang="zh-TW" smtClean="0"/>
              <a:t>Although expert opinion on this point is somewhat </a:t>
            </a:r>
            <a:r>
              <a:rPr lang="en-US" altLang="zh-TW" smtClean="0">
                <a:solidFill>
                  <a:srgbClr val="FF0000"/>
                </a:solidFill>
              </a:rPr>
              <a:t>divided because of lack of clinical data,</a:t>
            </a:r>
            <a:r>
              <a:rPr lang="en-US" altLang="zh-TW" smtClean="0"/>
              <a:t> the </a:t>
            </a:r>
            <a:r>
              <a:rPr lang="en-US" altLang="zh-TW" i="1" smtClean="0"/>
              <a:t>Red Book </a:t>
            </a:r>
            <a:r>
              <a:rPr lang="en-US" altLang="zh-TW" smtClean="0"/>
              <a:t>summarizes that……</a:t>
            </a:r>
            <a:endParaRPr lang="en-US" altLang="zh-TW" dirty="0"/>
          </a:p>
        </p:txBody>
      </p:sp>
      <p:sp>
        <p:nvSpPr>
          <p:cNvPr id="5" name="流程圖: 替代處理程序 4"/>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a:solidFill>
                  <a:srgbClr val="000000"/>
                </a:solidFill>
                <a:latin typeface="華康中圓體"/>
                <a:ea typeface="華康中圓體"/>
                <a:cs typeface="Arial" charset="0"/>
              </a:rPr>
              <a:t>資料來源</a:t>
            </a:r>
            <a:r>
              <a:rPr kumimoji="0" lang="zh-TW" altLang="en-US" sz="1400" b="0" dirty="0" smtClean="0">
                <a:solidFill>
                  <a:srgbClr val="000000"/>
                </a:solidFill>
                <a:latin typeface="華康中圓體"/>
                <a:ea typeface="華康中圓體"/>
                <a:cs typeface="Arial" charset="0"/>
              </a:rPr>
              <a:t>：</a:t>
            </a:r>
            <a:r>
              <a:rPr lang="en-US" altLang="zh-TW" sz="1400" b="0" dirty="0" err="1" smtClean="0">
                <a:solidFill>
                  <a:srgbClr val="000000"/>
                </a:solidFill>
                <a:ea typeface="華康中圓體"/>
                <a:cs typeface="Arial" charset="0"/>
              </a:rPr>
              <a:t>Wirsing</a:t>
            </a:r>
            <a:r>
              <a:rPr lang="en-US" altLang="zh-TW" sz="1400" b="0" dirty="0" smtClean="0">
                <a:solidFill>
                  <a:srgbClr val="000000"/>
                </a:solidFill>
                <a:ea typeface="華康中圓體"/>
                <a:cs typeface="Arial" charset="0"/>
              </a:rPr>
              <a:t> von </a:t>
            </a:r>
            <a:r>
              <a:rPr lang="en-US" altLang="zh-TW" sz="1400" b="0" dirty="0" err="1" smtClean="0">
                <a:solidFill>
                  <a:srgbClr val="000000"/>
                </a:solidFill>
                <a:ea typeface="華康中圓體"/>
                <a:cs typeface="Arial" charset="0"/>
              </a:rPr>
              <a:t>König</a:t>
            </a:r>
            <a:r>
              <a:rPr lang="en-US" altLang="zh-TW" sz="1400" b="0" dirty="0" smtClean="0">
                <a:solidFill>
                  <a:srgbClr val="000000"/>
                </a:solidFill>
                <a:ea typeface="華康中圓體"/>
                <a:cs typeface="Arial" charset="0"/>
              </a:rPr>
              <a:t> CH. Pediatr Infect Dis J 2005; 24:S66</a:t>
            </a: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25</a:t>
            </a:fld>
            <a:endParaRPr lang="zh-TW" altLang="en-US"/>
          </a:p>
        </p:txBody>
      </p:sp>
    </p:spTree>
    <p:custDataLst>
      <p:tags r:id="rId1"/>
    </p:custData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r>
              <a:rPr lang="zh-TW" altLang="en-US" dirty="0" smtClean="0">
                <a:latin typeface="+mj-ea"/>
                <a:ea typeface="+mj-ea"/>
              </a:rPr>
              <a:t>百日咳</a:t>
            </a:r>
            <a:r>
              <a:rPr lang="zh-TW" altLang="en-US" dirty="0" smtClean="0"/>
              <a:t/>
            </a:r>
            <a:br>
              <a:rPr lang="zh-TW" altLang="en-US" dirty="0" smtClean="0"/>
            </a:br>
            <a:r>
              <a:rPr lang="en-US" altLang="zh-TW" dirty="0" smtClean="0"/>
              <a:t>Alternative therapy</a:t>
            </a:r>
            <a:endParaRPr lang="en-US" altLang="zh-TW" dirty="0"/>
          </a:p>
        </p:txBody>
      </p:sp>
      <p:sp>
        <p:nvSpPr>
          <p:cNvPr id="143363" name="Rectangle 3"/>
          <p:cNvSpPr>
            <a:spLocks noGrp="1" noChangeArrowheads="1"/>
          </p:cNvSpPr>
          <p:nvPr>
            <p:ph idx="1"/>
          </p:nvPr>
        </p:nvSpPr>
        <p:spPr/>
        <p:txBody>
          <a:bodyPr/>
          <a:lstStyle/>
          <a:p>
            <a:r>
              <a:rPr lang="en-US" altLang="zh-TW" dirty="0" smtClean="0">
                <a:solidFill>
                  <a:srgbClr val="FF0000"/>
                </a:solidFill>
              </a:rPr>
              <a:t>New </a:t>
            </a:r>
            <a:r>
              <a:rPr lang="en-US" altLang="zh-TW" dirty="0" err="1" smtClean="0">
                <a:solidFill>
                  <a:srgbClr val="FF0000"/>
                </a:solidFill>
              </a:rPr>
              <a:t>macrolide</a:t>
            </a:r>
            <a:r>
              <a:rPr lang="en-US" altLang="zh-TW" dirty="0" smtClean="0">
                <a:solidFill>
                  <a:srgbClr val="FF0000"/>
                </a:solidFill>
              </a:rPr>
              <a:t> antibiotics:</a:t>
            </a:r>
          </a:p>
          <a:p>
            <a:pPr lvl="1"/>
            <a:r>
              <a:rPr lang="en-US" altLang="zh-TW" dirty="0" smtClean="0"/>
              <a:t>Erythromycin </a:t>
            </a:r>
            <a:r>
              <a:rPr lang="en-US" altLang="zh-TW" dirty="0" err="1" smtClean="0"/>
              <a:t>estolate</a:t>
            </a:r>
            <a:r>
              <a:rPr lang="en-US" altLang="zh-TW" dirty="0" smtClean="0"/>
              <a:t> 40 mg/kg/day </a:t>
            </a:r>
            <a:r>
              <a:rPr lang="en-US" altLang="zh-TW" dirty="0" err="1" smtClean="0"/>
              <a:t>qid</a:t>
            </a:r>
            <a:r>
              <a:rPr lang="en-US" altLang="zh-TW" dirty="0" smtClean="0"/>
              <a:t>, 7 days </a:t>
            </a:r>
          </a:p>
          <a:p>
            <a:pPr lvl="1"/>
            <a:r>
              <a:rPr lang="en-US" altLang="zh-TW" dirty="0" err="1" smtClean="0"/>
              <a:t>Clarithromycin</a:t>
            </a:r>
            <a:r>
              <a:rPr lang="en-US" altLang="zh-TW" dirty="0" smtClean="0"/>
              <a:t> 15–20 mg/kg/day bid, 7 days</a:t>
            </a:r>
          </a:p>
          <a:p>
            <a:pPr lvl="1"/>
            <a:r>
              <a:rPr lang="en-US" altLang="zh-TW" dirty="0" err="1" smtClean="0"/>
              <a:t>Azithromycin</a:t>
            </a:r>
            <a:r>
              <a:rPr lang="en-US" altLang="zh-TW" dirty="0" smtClean="0"/>
              <a:t> 10-12 mg/kg/day </a:t>
            </a:r>
            <a:r>
              <a:rPr lang="en-US" altLang="zh-TW" dirty="0" err="1" smtClean="0"/>
              <a:t>qd</a:t>
            </a:r>
            <a:r>
              <a:rPr lang="en-US" altLang="zh-TW" dirty="0" smtClean="0"/>
              <a:t>, 5 days</a:t>
            </a:r>
            <a:r>
              <a:rPr lang="zh-TW" altLang="en-US" dirty="0" smtClean="0">
                <a:latin typeface="+mj-ea"/>
                <a:ea typeface="+mj-ea"/>
              </a:rPr>
              <a:t>（</a:t>
            </a:r>
            <a:r>
              <a:rPr lang="en-US" altLang="zh-TW" dirty="0" smtClean="0">
                <a:ea typeface="+mj-ea"/>
              </a:rPr>
              <a:t>1</a:t>
            </a:r>
            <a:r>
              <a:rPr lang="zh-TW" altLang="en-US" dirty="0" smtClean="0">
                <a:latin typeface="+mj-ea"/>
                <a:ea typeface="+mj-ea"/>
              </a:rPr>
              <a:t>月以下優先使用，</a:t>
            </a:r>
            <a:r>
              <a:rPr lang="en-US" altLang="zh-TW" dirty="0" smtClean="0">
                <a:ea typeface="+mj-ea"/>
              </a:rPr>
              <a:t>QT</a:t>
            </a:r>
            <a:r>
              <a:rPr lang="zh-TW" altLang="en-US" dirty="0" smtClean="0">
                <a:latin typeface="+mj-ea"/>
                <a:ea typeface="+mj-ea"/>
              </a:rPr>
              <a:t>間隔延長者小心使用）</a:t>
            </a:r>
            <a:endParaRPr lang="en-US" altLang="zh-TW" dirty="0" smtClean="0">
              <a:latin typeface="+mj-ea"/>
              <a:ea typeface="+mj-ea"/>
            </a:endParaRPr>
          </a:p>
          <a:p>
            <a:r>
              <a:rPr lang="en-US" altLang="zh-TW" dirty="0" err="1" smtClean="0"/>
              <a:t>Trimethoprim-sulfamethoxazole</a:t>
            </a:r>
            <a:r>
              <a:rPr lang="en-US" altLang="zh-TW" dirty="0" smtClean="0"/>
              <a:t>: alternative</a:t>
            </a:r>
            <a:endParaRPr lang="en-US" altLang="zh-TW" dirty="0"/>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26</a:t>
            </a:fld>
            <a:endParaRPr lang="zh-TW" altLang="en-US"/>
          </a:p>
        </p:txBody>
      </p:sp>
    </p:spTree>
    <p:custDataLst>
      <p:tags r:id="rId1"/>
    </p:custData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r>
              <a:rPr lang="zh-TW" altLang="en-US" dirty="0" smtClean="0">
                <a:latin typeface="+mj-ea"/>
                <a:ea typeface="+mj-ea"/>
              </a:rPr>
              <a:t>百日咳</a:t>
            </a:r>
            <a:r>
              <a:rPr lang="zh-TW" altLang="en-US" dirty="0" smtClean="0"/>
              <a:t/>
            </a:r>
            <a:br>
              <a:rPr lang="zh-TW" altLang="en-US" dirty="0" smtClean="0"/>
            </a:br>
            <a:r>
              <a:rPr lang="en-US" altLang="zh-TW" dirty="0" smtClean="0"/>
              <a:t>Symptomatic treatment</a:t>
            </a:r>
            <a:endParaRPr lang="en-US" altLang="zh-TW" dirty="0"/>
          </a:p>
        </p:txBody>
      </p:sp>
      <p:sp>
        <p:nvSpPr>
          <p:cNvPr id="145411" name="Rectangle 3"/>
          <p:cNvSpPr>
            <a:spLocks noGrp="1" noChangeArrowheads="1"/>
          </p:cNvSpPr>
          <p:nvPr>
            <p:ph idx="1"/>
          </p:nvPr>
        </p:nvSpPr>
        <p:spPr>
          <a:xfrm>
            <a:off x="468313" y="1484784"/>
            <a:ext cx="8229600" cy="4525963"/>
          </a:xfrm>
        </p:spPr>
        <p:txBody>
          <a:bodyPr/>
          <a:lstStyle/>
          <a:p>
            <a:pPr>
              <a:spcBef>
                <a:spcPts val="0"/>
              </a:spcBef>
            </a:pPr>
            <a:r>
              <a:rPr lang="en-US" altLang="zh-TW" sz="2200" dirty="0" smtClean="0">
                <a:solidFill>
                  <a:srgbClr val="FF0000"/>
                </a:solidFill>
              </a:rPr>
              <a:t>Steroid:</a:t>
            </a:r>
          </a:p>
          <a:p>
            <a:pPr lvl="1">
              <a:spcBef>
                <a:spcPts val="0"/>
              </a:spcBef>
            </a:pPr>
            <a:r>
              <a:rPr lang="en-US" altLang="zh-TW" sz="2000" dirty="0" smtClean="0"/>
              <a:t>May reduce the number, severity, and duration of cough paroxysms, but should be limited to infants with life-threatening </a:t>
            </a:r>
            <a:r>
              <a:rPr lang="en-US" altLang="zh-TW" sz="2000" dirty="0" err="1" smtClean="0"/>
              <a:t>pertussis</a:t>
            </a:r>
            <a:r>
              <a:rPr lang="en-US" altLang="zh-TW" sz="2000" dirty="0" smtClean="0"/>
              <a:t> (systemic).</a:t>
            </a:r>
            <a:r>
              <a:rPr lang="en-US" altLang="zh-TW" sz="2000" baseline="30000" dirty="0" smtClean="0"/>
              <a:t>1</a:t>
            </a:r>
            <a:r>
              <a:rPr lang="en-US" altLang="zh-TW" sz="2000" dirty="0" smtClean="0"/>
              <a:t> </a:t>
            </a:r>
          </a:p>
          <a:p>
            <a:pPr lvl="1">
              <a:spcBef>
                <a:spcPts val="0"/>
              </a:spcBef>
            </a:pPr>
            <a:r>
              <a:rPr lang="en-US" altLang="zh-TW" sz="2000" dirty="0" smtClean="0"/>
              <a:t>Not recommended.</a:t>
            </a:r>
            <a:r>
              <a:rPr lang="en-US" altLang="zh-TW" sz="2000" baseline="30000" dirty="0" smtClean="0">
                <a:solidFill>
                  <a:schemeClr val="accent5"/>
                </a:solidFill>
              </a:rPr>
              <a:t>2,3 </a:t>
            </a:r>
          </a:p>
          <a:p>
            <a:pPr lvl="1">
              <a:spcBef>
                <a:spcPts val="0"/>
              </a:spcBef>
            </a:pPr>
            <a:r>
              <a:rPr lang="en-US" altLang="zh-TW" sz="2000" dirty="0" smtClean="0"/>
              <a:t>Inhaled steroid: case report.</a:t>
            </a:r>
          </a:p>
          <a:p>
            <a:pPr>
              <a:spcBef>
                <a:spcPts val="0"/>
              </a:spcBef>
            </a:pPr>
            <a:r>
              <a:rPr lang="en-US" altLang="zh-TW" sz="2200" dirty="0" err="1" smtClean="0">
                <a:solidFill>
                  <a:srgbClr val="FF0000"/>
                </a:solidFill>
              </a:rPr>
              <a:t>Salbutamol</a:t>
            </a:r>
            <a:r>
              <a:rPr lang="en-US" altLang="zh-TW" sz="2200" dirty="0" smtClean="0">
                <a:solidFill>
                  <a:srgbClr val="FF0000"/>
                </a:solidFill>
              </a:rPr>
              <a:t>: </a:t>
            </a:r>
            <a:r>
              <a:rPr lang="el-GR" altLang="zh-TW" sz="2200" dirty="0" smtClean="0">
                <a:solidFill>
                  <a:srgbClr val="FF0000"/>
                </a:solidFill>
              </a:rPr>
              <a:t>β</a:t>
            </a:r>
            <a:r>
              <a:rPr lang="en-US" altLang="zh-TW" sz="2200" dirty="0" smtClean="0">
                <a:solidFill>
                  <a:srgbClr val="FF0000"/>
                </a:solidFill>
              </a:rPr>
              <a:t>2-adrenergic agonist</a:t>
            </a:r>
          </a:p>
          <a:p>
            <a:pPr lvl="1">
              <a:spcBef>
                <a:spcPts val="0"/>
              </a:spcBef>
            </a:pPr>
            <a:r>
              <a:rPr lang="en-US" altLang="zh-TW" sz="2000" dirty="0" smtClean="0"/>
              <a:t>Conflicting data about its efficacy.</a:t>
            </a:r>
            <a:r>
              <a:rPr lang="en-US" altLang="zh-TW" sz="2000" baseline="30000" dirty="0" smtClean="0">
                <a:solidFill>
                  <a:schemeClr val="accent5"/>
                </a:solidFill>
              </a:rPr>
              <a:t>1</a:t>
            </a:r>
          </a:p>
          <a:p>
            <a:pPr lvl="1">
              <a:spcBef>
                <a:spcPts val="0"/>
              </a:spcBef>
            </a:pPr>
            <a:r>
              <a:rPr lang="en-US" altLang="zh-TW" sz="2000" dirty="0" smtClean="0"/>
              <a:t>Not recommended.</a:t>
            </a:r>
            <a:r>
              <a:rPr lang="en-US" altLang="zh-TW" sz="2000" baseline="30000" dirty="0" smtClean="0">
                <a:solidFill>
                  <a:schemeClr val="accent5"/>
                </a:solidFill>
              </a:rPr>
              <a:t>2,3</a:t>
            </a:r>
          </a:p>
          <a:p>
            <a:pPr>
              <a:spcBef>
                <a:spcPts val="0"/>
              </a:spcBef>
            </a:pPr>
            <a:r>
              <a:rPr lang="en-US" altLang="zh-TW" sz="2200" dirty="0" smtClean="0">
                <a:solidFill>
                  <a:srgbClr val="FF0000"/>
                </a:solidFill>
              </a:rPr>
              <a:t>Cough suppressants, antihistamines: </a:t>
            </a:r>
            <a:r>
              <a:rPr lang="en-US" altLang="zh-TW" sz="2200" dirty="0" smtClean="0"/>
              <a:t>not effective.</a:t>
            </a:r>
            <a:r>
              <a:rPr lang="en-US" altLang="zh-TW" sz="2200" baseline="30000" dirty="0" smtClean="0">
                <a:solidFill>
                  <a:schemeClr val="accent5"/>
                </a:solidFill>
              </a:rPr>
              <a:t>1-3</a:t>
            </a:r>
          </a:p>
          <a:p>
            <a:pPr>
              <a:spcBef>
                <a:spcPts val="0"/>
              </a:spcBef>
            </a:pPr>
            <a:r>
              <a:rPr lang="en-US" altLang="zh-TW" sz="2200" dirty="0" err="1" smtClean="0">
                <a:solidFill>
                  <a:srgbClr val="FF0000"/>
                </a:solidFill>
              </a:rPr>
              <a:t>Pertussis</a:t>
            </a:r>
            <a:r>
              <a:rPr lang="en-US" altLang="zh-TW" sz="2200" dirty="0" smtClean="0">
                <a:solidFill>
                  <a:srgbClr val="FF0000"/>
                </a:solidFill>
              </a:rPr>
              <a:t> immune globulin, </a:t>
            </a:r>
            <a:r>
              <a:rPr lang="en-US" altLang="zh-TW" sz="2200" dirty="0" smtClean="0"/>
              <a:t>specifically those preparations containing anti-PT antibodies, may be useful.</a:t>
            </a:r>
            <a:r>
              <a:rPr lang="en-US" altLang="zh-TW" sz="2200" baseline="30000" dirty="0" smtClean="0">
                <a:solidFill>
                  <a:schemeClr val="accent5"/>
                </a:solidFill>
              </a:rPr>
              <a:t>1-3</a:t>
            </a:r>
          </a:p>
          <a:p>
            <a:pPr lvl="1">
              <a:spcBef>
                <a:spcPts val="0"/>
              </a:spcBef>
            </a:pPr>
            <a:r>
              <a:rPr lang="en-US" altLang="zh-TW" sz="2000" dirty="0" smtClean="0"/>
              <a:t>Nonspecific IG: not useful.</a:t>
            </a:r>
            <a:endParaRPr lang="en-US" altLang="zh-TW" sz="2000" dirty="0"/>
          </a:p>
        </p:txBody>
      </p:sp>
      <p:sp>
        <p:nvSpPr>
          <p:cNvPr id="5" name="流程圖: 替代處理程序 4"/>
          <p:cNvSpPr/>
          <p:nvPr/>
        </p:nvSpPr>
        <p:spPr bwMode="auto">
          <a:xfrm>
            <a:off x="727075" y="6040755"/>
            <a:ext cx="6149181" cy="817245"/>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a:solidFill>
                  <a:srgbClr val="000000"/>
                </a:solidFill>
                <a:latin typeface="華康中圓體"/>
                <a:ea typeface="華康中圓體"/>
                <a:cs typeface="Arial" charset="0"/>
              </a:rPr>
              <a:t>資料來源</a:t>
            </a:r>
            <a:r>
              <a:rPr kumimoji="0" lang="zh-TW" altLang="en-US" sz="1400" b="0" dirty="0" smtClean="0">
                <a:solidFill>
                  <a:srgbClr val="000000"/>
                </a:solidFill>
                <a:latin typeface="華康中圓體"/>
                <a:ea typeface="華康中圓體"/>
                <a:cs typeface="Arial" charset="0"/>
              </a:rPr>
              <a:t>：</a:t>
            </a:r>
            <a:r>
              <a:rPr lang="en-US" altLang="zh-TW" sz="1400" b="0" baseline="30000" dirty="0" smtClean="0">
                <a:solidFill>
                  <a:srgbClr val="000000"/>
                </a:solidFill>
                <a:ea typeface="華康中圓體"/>
                <a:cs typeface="Arial" charset="0"/>
              </a:rPr>
              <a:t>1</a:t>
            </a:r>
            <a:r>
              <a:rPr lang="en-US" altLang="zh-TW" sz="1400" b="0" dirty="0" smtClean="0">
                <a:solidFill>
                  <a:srgbClr val="000000"/>
                </a:solidFill>
                <a:ea typeface="華康中圓體"/>
                <a:cs typeface="Arial" charset="0"/>
              </a:rPr>
              <a:t>Mandell Principles and Practice of Infectious Diseases, 6th </a:t>
            </a:r>
            <a:r>
              <a:rPr lang="en-US" altLang="zh-TW" sz="1400" b="0" dirty="0" err="1" smtClean="0">
                <a:solidFill>
                  <a:srgbClr val="000000"/>
                </a:solidFill>
                <a:ea typeface="華康中圓體"/>
                <a:cs typeface="Arial" charset="0"/>
              </a:rPr>
              <a:t>ed</a:t>
            </a:r>
            <a:r>
              <a:rPr lang="en-US" altLang="zh-TW" sz="1400" b="0" dirty="0" smtClean="0">
                <a:solidFill>
                  <a:srgbClr val="000000"/>
                </a:solidFill>
                <a:ea typeface="華康中圓體"/>
                <a:cs typeface="Arial" charset="0"/>
              </a:rPr>
              <a:t>, 2005</a:t>
            </a:r>
          </a:p>
          <a:p>
            <a:pPr indent="925513">
              <a:defRPr/>
            </a:pPr>
            <a:r>
              <a:rPr lang="en-US" altLang="zh-TW" sz="1400" b="0" baseline="30000" dirty="0" smtClean="0">
                <a:solidFill>
                  <a:srgbClr val="000000"/>
                </a:solidFill>
                <a:ea typeface="華康中圓體"/>
                <a:cs typeface="Arial" charset="0"/>
              </a:rPr>
              <a:t>2</a:t>
            </a:r>
            <a:r>
              <a:rPr lang="en-US" altLang="zh-TW" sz="1400" b="0" dirty="0" smtClean="0">
                <a:solidFill>
                  <a:srgbClr val="000000"/>
                </a:solidFill>
                <a:ea typeface="華康中圓體"/>
                <a:cs typeface="Arial" charset="0"/>
              </a:rPr>
              <a:t>Rillay V. Cochrane Database </a:t>
            </a:r>
            <a:r>
              <a:rPr lang="en-US" altLang="zh-TW" sz="1400" b="0" dirty="0" err="1" smtClean="0">
                <a:solidFill>
                  <a:srgbClr val="000000"/>
                </a:solidFill>
                <a:ea typeface="華康中圓體"/>
                <a:cs typeface="Arial" charset="0"/>
              </a:rPr>
              <a:t>Syst</a:t>
            </a:r>
            <a:r>
              <a:rPr lang="en-US" altLang="zh-TW" sz="1400" b="0" dirty="0" smtClean="0">
                <a:solidFill>
                  <a:srgbClr val="000000"/>
                </a:solidFill>
                <a:ea typeface="華康中圓體"/>
                <a:cs typeface="Arial" charset="0"/>
              </a:rPr>
              <a:t> Rev 2003; (4):CD003257</a:t>
            </a:r>
          </a:p>
          <a:p>
            <a:pPr indent="925513">
              <a:defRPr/>
            </a:pPr>
            <a:r>
              <a:rPr lang="en-US" altLang="zh-TW" sz="1400" b="0" baseline="30000" dirty="0" smtClean="0">
                <a:solidFill>
                  <a:srgbClr val="000000"/>
                </a:solidFill>
                <a:ea typeface="華康中圓體"/>
                <a:cs typeface="Arial" charset="0"/>
              </a:rPr>
              <a:t>3</a:t>
            </a:r>
            <a:r>
              <a:rPr lang="en-US" altLang="zh-TW" sz="1400" b="0" dirty="0" smtClean="0">
                <a:solidFill>
                  <a:srgbClr val="000000"/>
                </a:solidFill>
                <a:ea typeface="華康中圓體"/>
                <a:cs typeface="Arial" charset="0"/>
              </a:rPr>
              <a:t>Nelson Textbook of Pediatrics, 17th </a:t>
            </a:r>
            <a:r>
              <a:rPr lang="en-US" altLang="zh-TW" sz="1400" b="0" dirty="0" err="1" smtClean="0">
                <a:solidFill>
                  <a:srgbClr val="000000"/>
                </a:solidFill>
                <a:ea typeface="華康中圓體"/>
                <a:cs typeface="Arial" charset="0"/>
              </a:rPr>
              <a:t>ed</a:t>
            </a:r>
            <a:r>
              <a:rPr lang="en-US" altLang="zh-TW" sz="1400" b="0" dirty="0" smtClean="0">
                <a:solidFill>
                  <a:srgbClr val="000000"/>
                </a:solidFill>
                <a:ea typeface="華康中圓體"/>
                <a:cs typeface="Arial" charset="0"/>
              </a:rPr>
              <a:t>, 2004</a:t>
            </a: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27</a:t>
            </a:fld>
            <a:endParaRPr lang="zh-TW" altLang="en-US"/>
          </a:p>
        </p:txBody>
      </p:sp>
    </p:spTree>
    <p:custDataLst>
      <p:tags r:id="rId1"/>
    </p:custData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r>
              <a:rPr lang="zh-TW" altLang="en-US" dirty="0" smtClean="0">
                <a:latin typeface="+mj-ea"/>
                <a:ea typeface="+mj-ea"/>
              </a:rPr>
              <a:t>百日咳</a:t>
            </a:r>
            <a:r>
              <a:rPr lang="zh-TW" altLang="en-US" dirty="0" smtClean="0"/>
              <a:t/>
            </a:r>
            <a:br>
              <a:rPr lang="zh-TW" altLang="en-US" dirty="0" smtClean="0"/>
            </a:br>
            <a:r>
              <a:rPr lang="en-US" altLang="zh-TW" dirty="0" smtClean="0"/>
              <a:t>Supportive therapy</a:t>
            </a:r>
            <a:endParaRPr lang="en-US" altLang="zh-TW" dirty="0"/>
          </a:p>
        </p:txBody>
      </p:sp>
      <p:sp>
        <p:nvSpPr>
          <p:cNvPr id="147459" name="Rectangle 3"/>
          <p:cNvSpPr>
            <a:spLocks noGrp="1" noChangeArrowheads="1"/>
          </p:cNvSpPr>
          <p:nvPr>
            <p:ph idx="1"/>
          </p:nvPr>
        </p:nvSpPr>
        <p:spPr/>
        <p:txBody>
          <a:bodyPr/>
          <a:lstStyle/>
          <a:p>
            <a:r>
              <a:rPr lang="en-US" altLang="zh-TW" dirty="0" smtClean="0"/>
              <a:t>Infants whose paroxysms repeatedly lead to life-threatening events despite passive delivery of oxygen or whose fatigue leads to </a:t>
            </a:r>
            <a:r>
              <a:rPr lang="en-US" altLang="zh-TW" dirty="0" err="1" smtClean="0"/>
              <a:t>hypercarbia</a:t>
            </a:r>
            <a:r>
              <a:rPr lang="en-US" altLang="zh-TW" dirty="0" smtClean="0"/>
              <a:t> require </a:t>
            </a:r>
            <a:r>
              <a:rPr lang="en-US" altLang="zh-TW" dirty="0" smtClean="0">
                <a:solidFill>
                  <a:srgbClr val="FF0000"/>
                </a:solidFill>
              </a:rPr>
              <a:t>intubation, paralysis, and ventilation. </a:t>
            </a:r>
          </a:p>
          <a:p>
            <a:r>
              <a:rPr lang="en-US" altLang="zh-TW" dirty="0" smtClean="0"/>
              <a:t>The benefit of a </a:t>
            </a:r>
            <a:r>
              <a:rPr lang="en-US" altLang="zh-TW" dirty="0" smtClean="0">
                <a:solidFill>
                  <a:srgbClr val="FF0000"/>
                </a:solidFill>
              </a:rPr>
              <a:t>quiet, dimly lighted, undisturbed, comforting environment</a:t>
            </a:r>
            <a:r>
              <a:rPr lang="en-US" altLang="zh-TW" dirty="0" smtClean="0"/>
              <a:t> cannot be overestimated or forfeited in a desire to monitor and intervene. </a:t>
            </a:r>
            <a:endParaRPr lang="en-US" altLang="zh-TW" dirty="0"/>
          </a:p>
        </p:txBody>
      </p:sp>
      <p:sp>
        <p:nvSpPr>
          <p:cNvPr id="5" name="流程圖: 替代處理程序 4"/>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a:solidFill>
                  <a:srgbClr val="000000"/>
                </a:solidFill>
                <a:latin typeface="華康中圓體"/>
                <a:ea typeface="華康中圓體"/>
                <a:cs typeface="Arial" charset="0"/>
              </a:rPr>
              <a:t>資料來源</a:t>
            </a:r>
            <a:r>
              <a:rPr kumimoji="0" lang="zh-TW" altLang="en-US" sz="1400" b="0" dirty="0" smtClean="0">
                <a:solidFill>
                  <a:srgbClr val="000000"/>
                </a:solidFill>
                <a:latin typeface="華康中圓體"/>
                <a:ea typeface="華康中圓體"/>
                <a:cs typeface="Arial" charset="0"/>
              </a:rPr>
              <a:t>：</a:t>
            </a:r>
            <a:r>
              <a:rPr lang="en-US" altLang="zh-TW" sz="1400" b="0" dirty="0" smtClean="0">
                <a:solidFill>
                  <a:srgbClr val="000000"/>
                </a:solidFill>
                <a:ea typeface="華康中圓體"/>
                <a:cs typeface="Arial" charset="0"/>
              </a:rPr>
              <a:t>Nelson Textbook of Pediatrics, 17th </a:t>
            </a:r>
            <a:r>
              <a:rPr lang="en-US" altLang="zh-TW" sz="1400" b="0" dirty="0" err="1" smtClean="0">
                <a:solidFill>
                  <a:srgbClr val="000000"/>
                </a:solidFill>
                <a:ea typeface="華康中圓體"/>
                <a:cs typeface="Arial" charset="0"/>
              </a:rPr>
              <a:t>ed</a:t>
            </a:r>
            <a:r>
              <a:rPr lang="en-US" altLang="zh-TW" sz="1400" b="0" dirty="0" smtClean="0">
                <a:solidFill>
                  <a:srgbClr val="000000"/>
                </a:solidFill>
                <a:ea typeface="華康中圓體"/>
                <a:cs typeface="Arial" charset="0"/>
              </a:rPr>
              <a:t>, 2004</a:t>
            </a: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28</a:t>
            </a:fld>
            <a:endParaRPr lang="zh-TW" altLang="en-US"/>
          </a:p>
        </p:txBody>
      </p:sp>
    </p:spTree>
    <p:custDataLst>
      <p:tags r:id="rId1"/>
    </p:custData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r>
              <a:rPr lang="zh-TW" altLang="en-US" dirty="0" smtClean="0">
                <a:latin typeface="+mj-ea"/>
                <a:ea typeface="+mj-ea"/>
              </a:rPr>
              <a:t>百日咳院內感染的分子生物學調查</a:t>
            </a:r>
            <a:endParaRPr lang="zh-TW" altLang="en-US" dirty="0">
              <a:latin typeface="+mj-ea"/>
              <a:ea typeface="+mj-ea"/>
            </a:endParaRPr>
          </a:p>
        </p:txBody>
      </p:sp>
      <p:sp>
        <p:nvSpPr>
          <p:cNvPr id="167939" name="Rectangle 3"/>
          <p:cNvSpPr>
            <a:spLocks noGrp="1" noChangeArrowheads="1"/>
          </p:cNvSpPr>
          <p:nvPr>
            <p:ph idx="1"/>
          </p:nvPr>
        </p:nvSpPr>
        <p:spPr>
          <a:xfrm>
            <a:off x="468312" y="1628775"/>
            <a:ext cx="8549564" cy="4525963"/>
          </a:xfrm>
        </p:spPr>
        <p:txBody>
          <a:bodyPr/>
          <a:lstStyle/>
          <a:p>
            <a:pPr>
              <a:spcBef>
                <a:spcPts val="0"/>
              </a:spcBef>
            </a:pPr>
            <a:r>
              <a:rPr lang="en-US" altLang="zh-TW" dirty="0" smtClean="0">
                <a:ea typeface="+mj-ea"/>
              </a:rPr>
              <a:t>2002</a:t>
            </a:r>
            <a:r>
              <a:rPr lang="zh-TW" altLang="en-US" dirty="0" smtClean="0">
                <a:latin typeface="+mj-ea"/>
                <a:ea typeface="+mj-ea"/>
              </a:rPr>
              <a:t>年</a:t>
            </a:r>
            <a:r>
              <a:rPr lang="en-US" altLang="zh-TW" dirty="0" smtClean="0">
                <a:ea typeface="+mj-ea"/>
              </a:rPr>
              <a:t>12</a:t>
            </a:r>
            <a:r>
              <a:rPr lang="zh-TW" altLang="en-US" dirty="0" smtClean="0">
                <a:latin typeface="+mj-ea"/>
                <a:ea typeface="+mj-ea"/>
              </a:rPr>
              <a:t>月</a:t>
            </a:r>
            <a:r>
              <a:rPr lang="en-US" altLang="zh-TW" dirty="0" smtClean="0">
                <a:ea typeface="+mj-ea"/>
              </a:rPr>
              <a:t>7</a:t>
            </a:r>
            <a:r>
              <a:rPr lang="zh-TW" altLang="en-US" dirty="0" smtClean="0">
                <a:latin typeface="+mj-ea"/>
                <a:ea typeface="+mj-ea"/>
              </a:rPr>
              <a:t>日有一名</a:t>
            </a:r>
            <a:r>
              <a:rPr lang="en-US" altLang="zh-TW" dirty="0" smtClean="0">
                <a:solidFill>
                  <a:srgbClr val="FF0000"/>
                </a:solidFill>
                <a:ea typeface="+mj-ea"/>
              </a:rPr>
              <a:t>3</a:t>
            </a:r>
            <a:r>
              <a:rPr lang="zh-TW" altLang="en-US" dirty="0" smtClean="0">
                <a:solidFill>
                  <a:srgbClr val="FF0000"/>
                </a:solidFill>
                <a:latin typeface="+mj-ea"/>
                <a:ea typeface="+mj-ea"/>
              </a:rPr>
              <a:t>個月大</a:t>
            </a:r>
            <a:r>
              <a:rPr lang="zh-TW" altLang="en-US" dirty="0" smtClean="0">
                <a:latin typeface="+mj-ea"/>
                <a:ea typeface="+mj-ea"/>
              </a:rPr>
              <a:t>的男嬰，因急遽咳</a:t>
            </a:r>
            <a:r>
              <a:rPr lang="en-US" altLang="zh-TW" dirty="0" smtClean="0">
                <a:latin typeface="+mj-ea"/>
                <a:ea typeface="+mj-ea"/>
              </a:rPr>
              <a:t/>
            </a:r>
            <a:br>
              <a:rPr lang="en-US" altLang="zh-TW" dirty="0" smtClean="0">
                <a:latin typeface="+mj-ea"/>
                <a:ea typeface="+mj-ea"/>
              </a:rPr>
            </a:br>
            <a:r>
              <a:rPr lang="zh-TW" altLang="en-US" dirty="0" smtClean="0">
                <a:latin typeface="+mj-ea"/>
                <a:ea typeface="+mj-ea"/>
              </a:rPr>
              <a:t>嗽合併發紺而入院，經診斷為疑似</a:t>
            </a:r>
            <a:r>
              <a:rPr lang="zh-TW" altLang="en-US" dirty="0" smtClean="0">
                <a:solidFill>
                  <a:srgbClr val="FF0000"/>
                </a:solidFill>
                <a:latin typeface="+mj-ea"/>
                <a:ea typeface="+mj-ea"/>
              </a:rPr>
              <a:t>百日咳</a:t>
            </a:r>
            <a:r>
              <a:rPr lang="zh-TW" altLang="en-US" dirty="0" smtClean="0">
                <a:latin typeface="+mj-ea"/>
                <a:ea typeface="+mj-ea"/>
              </a:rPr>
              <a:t>個案，</a:t>
            </a:r>
            <a:r>
              <a:rPr lang="en-US" altLang="zh-TW" dirty="0" smtClean="0">
                <a:latin typeface="+mj-ea"/>
                <a:ea typeface="+mj-ea"/>
              </a:rPr>
              <a:t/>
            </a:r>
            <a:br>
              <a:rPr lang="en-US" altLang="zh-TW" dirty="0" smtClean="0">
                <a:latin typeface="+mj-ea"/>
                <a:ea typeface="+mj-ea"/>
              </a:rPr>
            </a:br>
            <a:r>
              <a:rPr lang="zh-TW" altLang="en-US" dirty="0" smtClean="0">
                <a:latin typeface="+mj-ea"/>
                <a:ea typeface="+mj-ea"/>
              </a:rPr>
              <a:t>給予紅黴素治療。</a:t>
            </a:r>
          </a:p>
          <a:p>
            <a:pPr>
              <a:spcBef>
                <a:spcPts val="0"/>
              </a:spcBef>
            </a:pPr>
            <a:r>
              <a:rPr lang="zh-TW" altLang="en-US" dirty="0" smtClean="0">
                <a:latin typeface="+mj-ea"/>
                <a:ea typeface="+mj-ea"/>
              </a:rPr>
              <a:t>另一</a:t>
            </a:r>
            <a:r>
              <a:rPr lang="en-US" altLang="zh-TW" dirty="0" smtClean="0">
                <a:solidFill>
                  <a:srgbClr val="FF0000"/>
                </a:solidFill>
                <a:ea typeface="+mj-ea"/>
              </a:rPr>
              <a:t>4</a:t>
            </a:r>
            <a:r>
              <a:rPr lang="zh-TW" altLang="en-US" dirty="0" smtClean="0">
                <a:solidFill>
                  <a:srgbClr val="FF0000"/>
                </a:solidFill>
                <a:latin typeface="+mj-ea"/>
                <a:ea typeface="+mj-ea"/>
              </a:rPr>
              <a:t>個月大</a:t>
            </a:r>
            <a:r>
              <a:rPr lang="zh-TW" altLang="en-US" dirty="0" smtClean="0">
                <a:latin typeface="+mj-ea"/>
                <a:ea typeface="+mj-ea"/>
              </a:rPr>
              <a:t>的女嬰在</a:t>
            </a:r>
            <a:r>
              <a:rPr lang="en-US" altLang="zh-TW" dirty="0" smtClean="0">
                <a:ea typeface="+mj-ea"/>
              </a:rPr>
              <a:t>91</a:t>
            </a:r>
            <a:r>
              <a:rPr lang="zh-TW" altLang="en-US" dirty="0" smtClean="0">
                <a:latin typeface="+mj-ea"/>
                <a:ea typeface="+mj-ea"/>
              </a:rPr>
              <a:t>年</a:t>
            </a:r>
            <a:r>
              <a:rPr lang="en-US" altLang="zh-TW" dirty="0" smtClean="0">
                <a:ea typeface="+mj-ea"/>
              </a:rPr>
              <a:t>12</a:t>
            </a:r>
            <a:r>
              <a:rPr lang="zh-TW" altLang="en-US" dirty="0" smtClean="0">
                <a:latin typeface="+mj-ea"/>
                <a:ea typeface="+mj-ea"/>
              </a:rPr>
              <a:t>月</a:t>
            </a:r>
            <a:r>
              <a:rPr lang="en-US" altLang="zh-TW" dirty="0" smtClean="0">
                <a:ea typeface="+mj-ea"/>
              </a:rPr>
              <a:t>6</a:t>
            </a:r>
            <a:r>
              <a:rPr lang="zh-TW" altLang="en-US" dirty="0" smtClean="0">
                <a:latin typeface="+mj-ea"/>
                <a:ea typeface="+mj-ea"/>
              </a:rPr>
              <a:t>日因</a:t>
            </a:r>
            <a:r>
              <a:rPr lang="zh-TW" altLang="en-US" dirty="0" smtClean="0">
                <a:solidFill>
                  <a:srgbClr val="FF0000"/>
                </a:solidFill>
                <a:latin typeface="+mj-ea"/>
                <a:ea typeface="+mj-ea"/>
              </a:rPr>
              <a:t>蜂窩性組織</a:t>
            </a:r>
            <a:r>
              <a:rPr lang="en-US" altLang="zh-TW" dirty="0" smtClean="0">
                <a:solidFill>
                  <a:srgbClr val="FF0000"/>
                </a:solidFill>
                <a:latin typeface="+mj-ea"/>
                <a:ea typeface="+mj-ea"/>
              </a:rPr>
              <a:t/>
            </a:r>
            <a:br>
              <a:rPr lang="en-US" altLang="zh-TW" dirty="0" smtClean="0">
                <a:solidFill>
                  <a:srgbClr val="FF0000"/>
                </a:solidFill>
                <a:latin typeface="+mj-ea"/>
                <a:ea typeface="+mj-ea"/>
              </a:rPr>
            </a:br>
            <a:r>
              <a:rPr lang="zh-TW" altLang="en-US" dirty="0" smtClean="0">
                <a:solidFill>
                  <a:srgbClr val="FF0000"/>
                </a:solidFill>
                <a:latin typeface="+mj-ea"/>
                <a:ea typeface="+mj-ea"/>
              </a:rPr>
              <a:t>炎</a:t>
            </a:r>
            <a:r>
              <a:rPr lang="zh-TW" altLang="en-US" dirty="0" smtClean="0">
                <a:latin typeface="+mj-ea"/>
                <a:ea typeface="+mj-ea"/>
              </a:rPr>
              <a:t>住院治療。</a:t>
            </a:r>
          </a:p>
          <a:p>
            <a:pPr lvl="1" hangingPunct="1">
              <a:spcBef>
                <a:spcPts val="0"/>
              </a:spcBef>
            </a:pPr>
            <a:r>
              <a:rPr lang="en-US" altLang="zh-TW" dirty="0" smtClean="0">
                <a:ea typeface="+mj-ea"/>
              </a:rPr>
              <a:t>12</a:t>
            </a:r>
            <a:r>
              <a:rPr lang="zh-TW" altLang="en-US" dirty="0" smtClean="0">
                <a:latin typeface="+mj-ea"/>
                <a:ea typeface="+mj-ea"/>
              </a:rPr>
              <a:t>月</a:t>
            </a:r>
            <a:r>
              <a:rPr lang="en-US" altLang="zh-TW" dirty="0" smtClean="0">
                <a:ea typeface="+mj-ea"/>
              </a:rPr>
              <a:t>12</a:t>
            </a:r>
            <a:r>
              <a:rPr lang="zh-TW" altLang="en-US" dirty="0" smtClean="0">
                <a:latin typeface="+mj-ea"/>
                <a:ea typeface="+mj-ea"/>
              </a:rPr>
              <a:t>日出院後，自同月</a:t>
            </a:r>
            <a:r>
              <a:rPr lang="en-US" altLang="zh-TW" dirty="0" smtClean="0">
                <a:ea typeface="+mj-ea"/>
              </a:rPr>
              <a:t>31</a:t>
            </a:r>
            <a:r>
              <a:rPr lang="zh-TW" altLang="en-US" dirty="0" smtClean="0">
                <a:latin typeface="+mj-ea"/>
                <a:ea typeface="+mj-ea"/>
              </a:rPr>
              <a:t>日起持續</a:t>
            </a:r>
            <a:r>
              <a:rPr lang="zh-TW" altLang="en-US" dirty="0" smtClean="0">
                <a:solidFill>
                  <a:srgbClr val="FF0000"/>
                </a:solidFill>
                <a:latin typeface="+mj-ea"/>
                <a:ea typeface="+mj-ea"/>
              </a:rPr>
              <a:t>嚴重咳嗽</a:t>
            </a:r>
            <a:r>
              <a:rPr lang="en-US" altLang="zh-TW" dirty="0" smtClean="0">
                <a:solidFill>
                  <a:srgbClr val="FF0000"/>
                </a:solidFill>
                <a:ea typeface="+mj-ea"/>
              </a:rPr>
              <a:t>3</a:t>
            </a:r>
            <a:r>
              <a:rPr lang="zh-TW" altLang="en-US" dirty="0" smtClean="0">
                <a:solidFill>
                  <a:srgbClr val="FF0000"/>
                </a:solidFill>
                <a:latin typeface="+mj-ea"/>
                <a:ea typeface="+mj-ea"/>
              </a:rPr>
              <a:t>個禮拜。</a:t>
            </a:r>
          </a:p>
          <a:p>
            <a:pPr lvl="1">
              <a:spcBef>
                <a:spcPts val="0"/>
              </a:spcBef>
            </a:pPr>
            <a:r>
              <a:rPr lang="zh-TW" altLang="en-US" dirty="0" smtClean="0">
                <a:latin typeface="+mj-ea"/>
                <a:ea typeface="+mj-ea"/>
              </a:rPr>
              <a:t>陪同照顧的</a:t>
            </a:r>
            <a:r>
              <a:rPr lang="zh-TW" altLang="en-US" dirty="0" smtClean="0">
                <a:solidFill>
                  <a:srgbClr val="FF0000"/>
                </a:solidFill>
                <a:latin typeface="+mj-ea"/>
                <a:ea typeface="+mj-ea"/>
              </a:rPr>
              <a:t>母親</a:t>
            </a:r>
            <a:r>
              <a:rPr lang="zh-TW" altLang="en-US" dirty="0" smtClean="0">
                <a:latin typeface="+mj-ea"/>
                <a:ea typeface="+mj-ea"/>
              </a:rPr>
              <a:t>也有陣發性咳嗽的表現。</a:t>
            </a:r>
          </a:p>
          <a:p>
            <a:pPr lvl="1">
              <a:spcBef>
                <a:spcPts val="0"/>
              </a:spcBef>
            </a:pPr>
            <a:r>
              <a:rPr lang="zh-TW" altLang="en-US" dirty="0" smtClean="0">
                <a:latin typeface="+mj-ea"/>
                <a:ea typeface="+mj-ea"/>
              </a:rPr>
              <a:t>微生物學檢驗從</a:t>
            </a:r>
            <a:r>
              <a:rPr lang="zh-TW" altLang="en-US" dirty="0" smtClean="0">
                <a:solidFill>
                  <a:srgbClr val="FF0000"/>
                </a:solidFill>
                <a:latin typeface="+mj-ea"/>
                <a:ea typeface="+mj-ea"/>
              </a:rPr>
              <a:t>男嬰母親與伯母及女嬰</a:t>
            </a:r>
            <a:r>
              <a:rPr lang="zh-TW" altLang="en-US" dirty="0" smtClean="0">
                <a:latin typeface="+mj-ea"/>
                <a:ea typeface="+mj-ea"/>
              </a:rPr>
              <a:t>分離出百日咳</a:t>
            </a:r>
            <a:r>
              <a:rPr lang="en-US" altLang="zh-TW" dirty="0" smtClean="0">
                <a:latin typeface="+mj-ea"/>
                <a:ea typeface="+mj-ea"/>
              </a:rPr>
              <a:t/>
            </a:r>
            <a:br>
              <a:rPr lang="en-US" altLang="zh-TW" dirty="0" smtClean="0">
                <a:latin typeface="+mj-ea"/>
                <a:ea typeface="+mj-ea"/>
              </a:rPr>
            </a:br>
            <a:r>
              <a:rPr lang="zh-TW" altLang="en-US" dirty="0" smtClean="0">
                <a:latin typeface="+mj-ea"/>
                <a:ea typeface="+mj-ea"/>
              </a:rPr>
              <a:t>桿菌。</a:t>
            </a:r>
          </a:p>
          <a:p>
            <a:pPr lvl="1">
              <a:spcBef>
                <a:spcPts val="0"/>
              </a:spcBef>
            </a:pPr>
            <a:r>
              <a:rPr lang="zh-TW" altLang="en-US" dirty="0" smtClean="0">
                <a:latin typeface="+mj-ea"/>
                <a:ea typeface="+mj-ea"/>
              </a:rPr>
              <a:t>菌株之脈衝式電泳分子分型：</a:t>
            </a:r>
            <a:r>
              <a:rPr lang="zh-TW" altLang="en-US" dirty="0" smtClean="0">
                <a:solidFill>
                  <a:srgbClr val="FF0000"/>
                </a:solidFill>
                <a:latin typeface="+mj-ea"/>
                <a:ea typeface="+mj-ea"/>
              </a:rPr>
              <a:t>三者的百日咳菌株基因</a:t>
            </a:r>
            <a:r>
              <a:rPr lang="en-US" altLang="zh-TW" dirty="0" smtClean="0">
                <a:solidFill>
                  <a:srgbClr val="FF0000"/>
                </a:solidFill>
                <a:latin typeface="+mj-ea"/>
                <a:ea typeface="+mj-ea"/>
              </a:rPr>
              <a:t/>
            </a:r>
            <a:br>
              <a:rPr lang="en-US" altLang="zh-TW" dirty="0" smtClean="0">
                <a:solidFill>
                  <a:srgbClr val="FF0000"/>
                </a:solidFill>
                <a:latin typeface="+mj-ea"/>
                <a:ea typeface="+mj-ea"/>
              </a:rPr>
            </a:br>
            <a:r>
              <a:rPr lang="zh-TW" altLang="en-US" dirty="0" smtClean="0">
                <a:solidFill>
                  <a:srgbClr val="FF0000"/>
                </a:solidFill>
                <a:latin typeface="+mj-ea"/>
                <a:ea typeface="+mj-ea"/>
              </a:rPr>
              <a:t>圖譜相同</a:t>
            </a:r>
            <a:r>
              <a:rPr lang="zh-TW" altLang="en-US" dirty="0" smtClean="0">
                <a:latin typeface="+mj-ea"/>
                <a:ea typeface="+mj-ea"/>
              </a:rPr>
              <a:t>，推測此為一起院內感染事件。</a:t>
            </a:r>
            <a:endParaRPr lang="zh-TW" altLang="en-US" dirty="0">
              <a:latin typeface="+mj-ea"/>
              <a:ea typeface="+mj-ea"/>
            </a:endParaRPr>
          </a:p>
        </p:txBody>
      </p:sp>
      <p:sp>
        <p:nvSpPr>
          <p:cNvPr id="5" name="流程圖: 替代處理程序 4"/>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a:solidFill>
                  <a:srgbClr val="000000"/>
                </a:solidFill>
                <a:latin typeface="華康中圓體(P)" panose="020F0500000000000000" pitchFamily="34" charset="-120"/>
                <a:ea typeface="華康中圓體(P)" panose="020F0500000000000000" pitchFamily="34" charset="-120"/>
                <a:cs typeface="Arial" charset="0"/>
              </a:rPr>
              <a:t>資料來源</a:t>
            </a:r>
            <a:r>
              <a:rPr kumimoji="0"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a:t>
            </a:r>
            <a:r>
              <a:rPr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洪國禎等</a:t>
            </a:r>
            <a:r>
              <a:rPr lang="en-US" altLang="zh-TW" sz="1400" b="0" dirty="0" smtClean="0">
                <a:solidFill>
                  <a:srgbClr val="000000"/>
                </a:solidFill>
                <a:latin typeface="華康中圓體(P)" panose="020F0500000000000000" pitchFamily="34" charset="-120"/>
                <a:ea typeface="華康中圓體(P)" panose="020F0500000000000000" pitchFamily="34" charset="-120"/>
                <a:cs typeface="Arial" charset="0"/>
              </a:rPr>
              <a:t>. </a:t>
            </a:r>
            <a:r>
              <a:rPr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感控雜誌</a:t>
            </a:r>
            <a:r>
              <a:rPr lang="en-US" altLang="zh-TW" sz="1400" b="0" dirty="0" smtClean="0">
                <a:solidFill>
                  <a:srgbClr val="000000"/>
                </a:solidFill>
                <a:ea typeface="華康中圓體"/>
                <a:cs typeface="Arial" charset="0"/>
              </a:rPr>
              <a:t>2004;</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14:223 </a:t>
            </a:r>
            <a:r>
              <a:rPr lang="en-US" altLang="zh-TW" sz="1400" b="0" dirty="0" smtClean="0">
                <a:solidFill>
                  <a:srgbClr val="000000"/>
                </a:solidFill>
                <a:latin typeface="華康中圓體(P)" panose="020F0500000000000000" pitchFamily="34" charset="-120"/>
                <a:ea typeface="華康中圓體(P)" panose="020F0500000000000000" pitchFamily="34" charset="-120"/>
                <a:cs typeface="Arial" charset="0"/>
              </a:rPr>
              <a:t>(</a:t>
            </a:r>
            <a:r>
              <a:rPr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中國醫藥大學</a:t>
            </a:r>
            <a:r>
              <a:rPr lang="en-US" altLang="zh-TW" sz="1400" b="0" dirty="0" smtClean="0">
                <a:solidFill>
                  <a:srgbClr val="000000"/>
                </a:solidFill>
                <a:latin typeface="華康中圓體(P)" panose="020F0500000000000000" pitchFamily="34" charset="-120"/>
                <a:ea typeface="華康中圓體(P)" panose="020F0500000000000000" pitchFamily="34" charset="-120"/>
                <a:cs typeface="Arial" charset="0"/>
              </a:rPr>
              <a:t>) </a:t>
            </a: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29</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82" name="Rectangle 2"/>
          <p:cNvSpPr>
            <a:spLocks noGrp="1" noChangeArrowheads="1"/>
          </p:cNvSpPr>
          <p:nvPr>
            <p:ph type="title"/>
          </p:nvPr>
        </p:nvSpPr>
        <p:spPr/>
        <p:txBody>
          <a:bodyPr/>
          <a:lstStyle/>
          <a:p>
            <a:r>
              <a:rPr lang="zh-TW" altLang="en-US" dirty="0" smtClean="0">
                <a:latin typeface="+mj-ea"/>
                <a:ea typeface="+mj-ea"/>
              </a:rPr>
              <a:t>百日咳的感染管制</a:t>
            </a:r>
            <a:r>
              <a:rPr lang="en-US" altLang="zh-TW" dirty="0" smtClean="0"/>
              <a:t/>
            </a:r>
            <a:br>
              <a:rPr lang="en-US" altLang="zh-TW" dirty="0" smtClean="0"/>
            </a:br>
            <a:r>
              <a:rPr lang="en-US" altLang="zh-TW" dirty="0" smtClean="0"/>
              <a:t>Standard precaution</a:t>
            </a:r>
            <a:endParaRPr lang="en-US" altLang="zh-TW" dirty="0"/>
          </a:p>
        </p:txBody>
      </p:sp>
      <p:sp>
        <p:nvSpPr>
          <p:cNvPr id="583683" name="Rectangle 3"/>
          <p:cNvSpPr>
            <a:spLocks noGrp="1" noChangeArrowheads="1"/>
          </p:cNvSpPr>
          <p:nvPr>
            <p:ph idx="1"/>
          </p:nvPr>
        </p:nvSpPr>
        <p:spPr/>
        <p:txBody>
          <a:bodyPr/>
          <a:lstStyle/>
          <a:p>
            <a:r>
              <a:rPr lang="en-US" altLang="zh-TW" dirty="0" smtClean="0">
                <a:solidFill>
                  <a:srgbClr val="FF0000"/>
                </a:solidFill>
              </a:rPr>
              <a:t>Hand hygiene</a:t>
            </a:r>
            <a:r>
              <a:rPr lang="zh-TW" altLang="en-US" dirty="0" smtClean="0">
                <a:solidFill>
                  <a:srgbClr val="FF0000"/>
                </a:solidFill>
                <a:latin typeface="+mn-ea"/>
                <a:ea typeface="+mn-ea"/>
              </a:rPr>
              <a:t>：</a:t>
            </a:r>
            <a:r>
              <a:rPr lang="zh-TW" altLang="en-US" dirty="0" smtClean="0">
                <a:latin typeface="+mj-ea"/>
                <a:ea typeface="+mj-ea"/>
              </a:rPr>
              <a:t>接觸血液、體液、分泌物、滲出物、受污染器物之後；脫掉手套後、接觸病人之間。</a:t>
            </a:r>
          </a:p>
          <a:p>
            <a:r>
              <a:rPr lang="en-US" altLang="zh-TW" dirty="0" smtClean="0">
                <a:solidFill>
                  <a:srgbClr val="FF0000"/>
                </a:solidFill>
              </a:rPr>
              <a:t>Personal protective equipment</a:t>
            </a:r>
          </a:p>
          <a:p>
            <a:pPr lvl="1"/>
            <a:r>
              <a:rPr lang="en-US" altLang="zh-TW" dirty="0" smtClean="0">
                <a:solidFill>
                  <a:srgbClr val="FF0000"/>
                </a:solidFill>
              </a:rPr>
              <a:t>Gloves</a:t>
            </a:r>
            <a:r>
              <a:rPr lang="zh-TW" altLang="en-US" dirty="0" smtClean="0">
                <a:solidFill>
                  <a:srgbClr val="FF0000"/>
                </a:solidFill>
                <a:latin typeface="+mj-ea"/>
                <a:ea typeface="+mj-ea"/>
              </a:rPr>
              <a:t>：</a:t>
            </a:r>
            <a:r>
              <a:rPr lang="zh-TW" altLang="en-US" dirty="0" smtClean="0">
                <a:latin typeface="+mj-ea"/>
                <a:ea typeface="+mj-ea"/>
              </a:rPr>
              <a:t>接觸血液、體液、分泌物、滲出物、受污染器物；接觸黏膜與受損皮膚。</a:t>
            </a:r>
          </a:p>
          <a:p>
            <a:pPr lvl="1"/>
            <a:r>
              <a:rPr lang="en-US" altLang="zh-TW" dirty="0" smtClean="0">
                <a:solidFill>
                  <a:srgbClr val="FF0000"/>
                </a:solidFill>
              </a:rPr>
              <a:t>Gown</a:t>
            </a:r>
            <a:r>
              <a:rPr lang="zh-TW" altLang="en-US" dirty="0" smtClean="0">
                <a:solidFill>
                  <a:srgbClr val="FF0000"/>
                </a:solidFill>
                <a:latin typeface="+mj-ea"/>
                <a:ea typeface="+mj-ea"/>
              </a:rPr>
              <a:t>：</a:t>
            </a:r>
            <a:r>
              <a:rPr lang="zh-TW" altLang="en-US" dirty="0" smtClean="0">
                <a:latin typeface="+mj-ea"/>
                <a:ea typeface="+mj-ea"/>
              </a:rPr>
              <a:t>衣服或皮膚可能接觸到血液、體液、分泌物、滲出物時。</a:t>
            </a:r>
          </a:p>
          <a:p>
            <a:pPr lvl="1"/>
            <a:r>
              <a:rPr lang="en-US" altLang="zh-TW" dirty="0" smtClean="0">
                <a:solidFill>
                  <a:srgbClr val="FF0000"/>
                </a:solidFill>
              </a:rPr>
              <a:t>Mask</a:t>
            </a:r>
            <a:r>
              <a:rPr lang="zh-TW" altLang="en-US" dirty="0" smtClean="0">
                <a:solidFill>
                  <a:srgbClr val="FF0000"/>
                </a:solidFill>
                <a:latin typeface="+mn-ea"/>
                <a:ea typeface="+mn-ea"/>
              </a:rPr>
              <a:t>、</a:t>
            </a:r>
            <a:r>
              <a:rPr lang="en-US" altLang="zh-TW" dirty="0" smtClean="0">
                <a:solidFill>
                  <a:srgbClr val="FF0000"/>
                </a:solidFill>
              </a:rPr>
              <a:t>eye protection (goggles)</a:t>
            </a:r>
            <a:r>
              <a:rPr lang="zh-TW" altLang="en-US" dirty="0" smtClean="0">
                <a:solidFill>
                  <a:srgbClr val="FF0000"/>
                </a:solidFill>
                <a:latin typeface="+mn-ea"/>
                <a:ea typeface="+mn-ea"/>
              </a:rPr>
              <a:t>、</a:t>
            </a:r>
            <a:r>
              <a:rPr lang="en-US" altLang="zh-TW" dirty="0" smtClean="0">
                <a:solidFill>
                  <a:srgbClr val="FF0000"/>
                </a:solidFill>
              </a:rPr>
              <a:t>face shield</a:t>
            </a:r>
            <a:r>
              <a:rPr lang="zh-TW" altLang="en-US" dirty="0" smtClean="0">
                <a:solidFill>
                  <a:srgbClr val="FF0000"/>
                </a:solidFill>
                <a:latin typeface="+mj-ea"/>
                <a:ea typeface="+mj-ea"/>
              </a:rPr>
              <a:t>：</a:t>
            </a:r>
            <a:r>
              <a:rPr lang="zh-TW" altLang="en-US" dirty="0" smtClean="0">
                <a:latin typeface="+mj-ea"/>
                <a:ea typeface="+mj-ea"/>
              </a:rPr>
              <a:t>可能發生血液、體液、分泌物之潑濺時，尤其抽吸、氣管插管。</a:t>
            </a:r>
            <a:endParaRPr lang="zh-TW" altLang="en-US" dirty="0">
              <a:latin typeface="+mj-ea"/>
              <a:ea typeface="+mj-ea"/>
            </a:endParaRPr>
          </a:p>
        </p:txBody>
      </p:sp>
      <p:sp>
        <p:nvSpPr>
          <p:cNvPr id="5" name="流程圖: 替代處理程序 4"/>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a:solidFill>
                  <a:srgbClr val="000000"/>
                </a:solidFill>
                <a:latin typeface="華康中圓體"/>
                <a:ea typeface="華康中圓體"/>
                <a:cs typeface="Arial" charset="0"/>
              </a:rPr>
              <a:t>資料來源</a:t>
            </a:r>
            <a:r>
              <a:rPr kumimoji="0" lang="zh-TW" altLang="en-US" sz="1400" b="0" dirty="0" smtClean="0">
                <a:solidFill>
                  <a:srgbClr val="000000"/>
                </a:solidFill>
                <a:latin typeface="華康中圓體"/>
                <a:ea typeface="華康中圓體"/>
                <a:cs typeface="Arial" charset="0"/>
              </a:rPr>
              <a:t>：</a:t>
            </a:r>
            <a:r>
              <a:rPr lang="en-US" altLang="zh-TW" sz="1400" b="0" dirty="0" smtClean="0">
                <a:solidFill>
                  <a:srgbClr val="000000"/>
                </a:solidFill>
                <a:ea typeface="華康中圓體"/>
                <a:cs typeface="Arial" charset="0"/>
              </a:rPr>
              <a:t>CDC. Guideline for isolation precautions 2007</a:t>
            </a: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30</a:t>
            </a:fld>
            <a:endParaRPr lang="zh-TW" altLang="en-US"/>
          </a:p>
        </p:txBody>
      </p:sp>
    </p:spTree>
    <p:custDataLst>
      <p:tags r:id="rId1"/>
    </p:custDataLst>
    <p:extLst>
      <p:ext uri="{BB962C8B-B14F-4D97-AF65-F5344CB8AC3E}">
        <p14:creationId xmlns:p14="http://schemas.microsoft.com/office/powerpoint/2010/main" val="272994603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946" name="Rectangle 2"/>
          <p:cNvSpPr>
            <a:spLocks noGrp="1" noChangeArrowheads="1"/>
          </p:cNvSpPr>
          <p:nvPr>
            <p:ph type="title"/>
          </p:nvPr>
        </p:nvSpPr>
        <p:spPr/>
        <p:txBody>
          <a:bodyPr/>
          <a:lstStyle/>
          <a:p>
            <a:r>
              <a:rPr lang="zh-TW" altLang="en-US" dirty="0" smtClean="0">
                <a:latin typeface="+mj-ea"/>
                <a:ea typeface="+mj-ea"/>
              </a:rPr>
              <a:t>百日咳的感染管制</a:t>
            </a:r>
            <a:r>
              <a:rPr lang="en-US" altLang="zh-TW" dirty="0" smtClean="0">
                <a:latin typeface="+mj-ea"/>
                <a:ea typeface="+mj-ea"/>
              </a:rPr>
              <a:t/>
            </a:r>
            <a:br>
              <a:rPr lang="en-US" altLang="zh-TW" dirty="0" smtClean="0">
                <a:latin typeface="+mj-ea"/>
                <a:ea typeface="+mj-ea"/>
              </a:rPr>
            </a:br>
            <a:r>
              <a:rPr lang="en-US" altLang="zh-TW" dirty="0" smtClean="0"/>
              <a:t>Droplet precaution</a:t>
            </a:r>
            <a:endParaRPr lang="en-US" altLang="zh-TW" dirty="0"/>
          </a:p>
        </p:txBody>
      </p:sp>
      <p:sp>
        <p:nvSpPr>
          <p:cNvPr id="594947" name="Rectangle 3"/>
          <p:cNvSpPr>
            <a:spLocks noGrp="1" noChangeArrowheads="1"/>
          </p:cNvSpPr>
          <p:nvPr>
            <p:ph idx="1"/>
          </p:nvPr>
        </p:nvSpPr>
        <p:spPr/>
        <p:txBody>
          <a:bodyPr/>
          <a:lstStyle/>
          <a:p>
            <a:r>
              <a:rPr lang="zh-TW" altLang="en-US" dirty="0" smtClean="0">
                <a:solidFill>
                  <a:srgbClr val="FF0000"/>
                </a:solidFill>
                <a:latin typeface="+mj-ea"/>
                <a:ea typeface="+mj-ea"/>
              </a:rPr>
              <a:t>避免直接或間接接觸傳染、飛沫傳染</a:t>
            </a:r>
          </a:p>
          <a:p>
            <a:r>
              <a:rPr lang="zh-TW" altLang="en-US" dirty="0" smtClean="0">
                <a:solidFill>
                  <a:srgbClr val="FF0000"/>
                </a:solidFill>
                <a:latin typeface="+mj-ea"/>
                <a:ea typeface="+mj-ea"/>
              </a:rPr>
              <a:t>病人</a:t>
            </a:r>
          </a:p>
          <a:p>
            <a:pPr lvl="1"/>
            <a:r>
              <a:rPr lang="zh-TW" altLang="en-US" dirty="0" smtClean="0">
                <a:latin typeface="+mj-ea"/>
                <a:ea typeface="+mj-ea"/>
              </a:rPr>
              <a:t>最好住單人房</a:t>
            </a:r>
          </a:p>
          <a:p>
            <a:pPr lvl="1"/>
            <a:r>
              <a:rPr lang="zh-TW" altLang="en-US" dirty="0" smtClean="0">
                <a:latin typeface="+mj-ea"/>
                <a:ea typeface="+mj-ea"/>
              </a:rPr>
              <a:t>多人病房：病房間隔至少三碼</a:t>
            </a:r>
          </a:p>
          <a:p>
            <a:r>
              <a:rPr lang="en-US" altLang="zh-TW" dirty="0" smtClean="0">
                <a:solidFill>
                  <a:srgbClr val="FF0000"/>
                </a:solidFill>
              </a:rPr>
              <a:t>Droplet precaution</a:t>
            </a:r>
            <a:r>
              <a:rPr lang="zh-TW" altLang="en-US" dirty="0" smtClean="0">
                <a:solidFill>
                  <a:srgbClr val="FF0000"/>
                </a:solidFill>
                <a:latin typeface="+mj-ea"/>
                <a:ea typeface="+mj-ea"/>
              </a:rPr>
              <a:t>：</a:t>
            </a:r>
            <a:r>
              <a:rPr lang="zh-TW" altLang="en-US" dirty="0" smtClean="0">
                <a:latin typeface="+mj-ea"/>
                <a:ea typeface="+mj-ea"/>
              </a:rPr>
              <a:t>醫護人員戴口罩</a:t>
            </a:r>
            <a:endParaRPr lang="zh-TW" altLang="en-US" dirty="0">
              <a:latin typeface="+mj-ea"/>
              <a:ea typeface="+mj-ea"/>
            </a:endParaRPr>
          </a:p>
        </p:txBody>
      </p:sp>
      <p:sp>
        <p:nvSpPr>
          <p:cNvPr id="5" name="流程圖: 替代處理程序 4"/>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a:solidFill>
                  <a:srgbClr val="000000"/>
                </a:solidFill>
                <a:latin typeface="華康中圓體"/>
                <a:ea typeface="華康中圓體"/>
                <a:cs typeface="Arial" charset="0"/>
              </a:rPr>
              <a:t>資料來源</a:t>
            </a:r>
            <a:r>
              <a:rPr kumimoji="0" lang="zh-TW" altLang="en-US" sz="1400" b="0" dirty="0" smtClean="0">
                <a:solidFill>
                  <a:srgbClr val="000000"/>
                </a:solidFill>
                <a:latin typeface="華康中圓體"/>
                <a:ea typeface="華康中圓體"/>
                <a:cs typeface="Arial" charset="0"/>
              </a:rPr>
              <a:t>：</a:t>
            </a:r>
            <a:r>
              <a:rPr lang="en-US" altLang="zh-TW" sz="1400" b="0" dirty="0" smtClean="0">
                <a:solidFill>
                  <a:srgbClr val="000000"/>
                </a:solidFill>
                <a:ea typeface="華康中圓體"/>
                <a:cs typeface="Arial" charset="0"/>
              </a:rPr>
              <a:t>CDC. Guideline for isolation precautions 2007</a:t>
            </a: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31</a:t>
            </a:fld>
            <a:endParaRPr lang="zh-TW" altLang="en-US"/>
          </a:p>
        </p:txBody>
      </p:sp>
    </p:spTree>
    <p:custDataLst>
      <p:tags r:id="rId1"/>
    </p:custDataLst>
    <p:extLst>
      <p:ext uri="{BB962C8B-B14F-4D97-AF65-F5344CB8AC3E}">
        <p14:creationId xmlns:p14="http://schemas.microsoft.com/office/powerpoint/2010/main" val="9196394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r>
              <a:rPr lang="zh-TW" altLang="en-US" dirty="0" smtClean="0">
                <a:latin typeface="+mj-ea"/>
                <a:ea typeface="+mj-ea"/>
              </a:rPr>
              <a:t>百日咳</a:t>
            </a:r>
            <a:r>
              <a:rPr lang="zh-TW" altLang="en-US" dirty="0" smtClean="0"/>
              <a:t/>
            </a:r>
            <a:br>
              <a:rPr lang="zh-TW" altLang="en-US" dirty="0" smtClean="0"/>
            </a:br>
            <a:r>
              <a:rPr lang="en-US" altLang="zh-TW" dirty="0" smtClean="0"/>
              <a:t>Chemoprophylaxis</a:t>
            </a:r>
            <a:endParaRPr lang="en-US" altLang="zh-TW" dirty="0"/>
          </a:p>
        </p:txBody>
      </p:sp>
      <p:sp>
        <p:nvSpPr>
          <p:cNvPr id="166915" name="Rectangle 3"/>
          <p:cNvSpPr>
            <a:spLocks noGrp="1" noChangeArrowheads="1"/>
          </p:cNvSpPr>
          <p:nvPr>
            <p:ph idx="1"/>
          </p:nvPr>
        </p:nvSpPr>
        <p:spPr/>
        <p:txBody>
          <a:bodyPr/>
          <a:lstStyle/>
          <a:p>
            <a:r>
              <a:rPr lang="zh-TW" altLang="en-US" dirty="0" smtClean="0">
                <a:latin typeface="+mj-ea"/>
                <a:ea typeface="+mj-ea"/>
              </a:rPr>
              <a:t>所有家中的親密接觸者都需治療</a:t>
            </a:r>
          </a:p>
          <a:p>
            <a:pPr lvl="1"/>
            <a:r>
              <a:rPr lang="en-US" altLang="zh-TW" dirty="0" smtClean="0">
                <a:solidFill>
                  <a:srgbClr val="FF0000"/>
                </a:solidFill>
              </a:rPr>
              <a:t>Antibiotic (erythromycin or other </a:t>
            </a:r>
            <a:r>
              <a:rPr lang="en-US" altLang="zh-TW" dirty="0" err="1" smtClean="0">
                <a:solidFill>
                  <a:srgbClr val="FF0000"/>
                </a:solidFill>
              </a:rPr>
              <a:t>macrollides</a:t>
            </a:r>
            <a:r>
              <a:rPr lang="en-US" altLang="zh-TW" dirty="0" smtClean="0">
                <a:solidFill>
                  <a:srgbClr val="FF0000"/>
                </a:solidFill>
              </a:rPr>
              <a:t>) prophylaxis </a:t>
            </a:r>
            <a:r>
              <a:rPr lang="en-US" altLang="zh-TW" dirty="0" smtClean="0"/>
              <a:t>is recommended for prevention of disease in contacts of active cases; although not fully efficacious, this has been shown to be a major factor in controlling household transmission and outbreaks.</a:t>
            </a:r>
            <a:r>
              <a:rPr lang="en-US" altLang="zh-TW" dirty="0" smtClean="0">
                <a:solidFill>
                  <a:schemeClr val="accent5"/>
                </a:solidFill>
              </a:rPr>
              <a:t>*</a:t>
            </a:r>
          </a:p>
          <a:p>
            <a:r>
              <a:rPr lang="zh-TW" altLang="en-US" dirty="0" smtClean="0">
                <a:solidFill>
                  <a:srgbClr val="FF0000"/>
                </a:solidFill>
                <a:latin typeface="+mj-ea"/>
                <a:ea typeface="+mj-ea"/>
              </a:rPr>
              <a:t>病人隔離：治療後</a:t>
            </a:r>
            <a:r>
              <a:rPr lang="en-US" altLang="zh-TW" dirty="0" smtClean="0">
                <a:solidFill>
                  <a:srgbClr val="FF0000"/>
                </a:solidFill>
                <a:ea typeface="+mj-ea"/>
              </a:rPr>
              <a:t>5</a:t>
            </a:r>
            <a:r>
              <a:rPr lang="zh-TW" altLang="en-US" dirty="0" smtClean="0">
                <a:solidFill>
                  <a:srgbClr val="FF0000"/>
                </a:solidFill>
                <a:latin typeface="+mj-ea"/>
                <a:ea typeface="+mj-ea"/>
              </a:rPr>
              <a:t>天，或已經發病</a:t>
            </a:r>
            <a:r>
              <a:rPr lang="en-US" altLang="zh-TW" dirty="0" smtClean="0">
                <a:solidFill>
                  <a:srgbClr val="FF0000"/>
                </a:solidFill>
                <a:ea typeface="+mj-ea"/>
              </a:rPr>
              <a:t>3</a:t>
            </a:r>
            <a:r>
              <a:rPr lang="zh-TW" altLang="en-US" dirty="0" smtClean="0">
                <a:solidFill>
                  <a:srgbClr val="FF0000"/>
                </a:solidFill>
                <a:latin typeface="+mj-ea"/>
                <a:ea typeface="+mj-ea"/>
              </a:rPr>
              <a:t>週以上。</a:t>
            </a:r>
            <a:endParaRPr lang="zh-TW" altLang="en-US" dirty="0">
              <a:solidFill>
                <a:srgbClr val="FF0000"/>
              </a:solidFill>
              <a:latin typeface="+mj-ea"/>
              <a:ea typeface="+mj-ea"/>
            </a:endParaRPr>
          </a:p>
        </p:txBody>
      </p:sp>
      <p:sp>
        <p:nvSpPr>
          <p:cNvPr id="5" name="流程圖: 替代處理程序 4"/>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smtClean="0">
                <a:solidFill>
                  <a:srgbClr val="000000"/>
                </a:solidFill>
                <a:ea typeface="華康中圓體"/>
                <a:cs typeface="Arial" charset="0"/>
              </a:rPr>
              <a:t>*</a:t>
            </a:r>
            <a:r>
              <a:rPr lang="en-US" altLang="zh-TW" sz="1400" b="0" dirty="0" err="1" smtClean="0">
                <a:solidFill>
                  <a:srgbClr val="000000"/>
                </a:solidFill>
                <a:ea typeface="華康中圓體"/>
                <a:cs typeface="Arial" charset="0"/>
              </a:rPr>
              <a:t>Mandell</a:t>
            </a:r>
            <a:r>
              <a:rPr lang="en-US" altLang="zh-TW" sz="1400" b="0" dirty="0" smtClean="0">
                <a:solidFill>
                  <a:srgbClr val="000000"/>
                </a:solidFill>
                <a:ea typeface="華康中圓體"/>
                <a:cs typeface="Arial" charset="0"/>
              </a:rPr>
              <a:t> Principles and Practice of Infectious Diseases, 6th </a:t>
            </a:r>
            <a:r>
              <a:rPr lang="en-US" altLang="zh-TW" sz="1400" b="0" dirty="0" err="1" smtClean="0">
                <a:solidFill>
                  <a:srgbClr val="000000"/>
                </a:solidFill>
                <a:ea typeface="華康中圓體"/>
                <a:cs typeface="Arial" charset="0"/>
              </a:rPr>
              <a:t>ed</a:t>
            </a:r>
            <a:r>
              <a:rPr lang="en-US" altLang="zh-TW" sz="1400" b="0" dirty="0" smtClean="0">
                <a:solidFill>
                  <a:srgbClr val="000000"/>
                </a:solidFill>
                <a:ea typeface="華康中圓體"/>
                <a:cs typeface="Arial" charset="0"/>
              </a:rPr>
              <a:t>, 2005</a:t>
            </a: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32</a:t>
            </a:fld>
            <a:endParaRPr lang="zh-TW" altLang="en-US"/>
          </a:p>
        </p:txBody>
      </p:sp>
    </p:spTree>
    <p:custDataLst>
      <p:tags r:id="rId1"/>
    </p:custData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p:txBody>
          <a:bodyPr/>
          <a:lstStyle/>
          <a:p>
            <a:r>
              <a:rPr lang="zh-TW" altLang="en-US" dirty="0" smtClean="0">
                <a:latin typeface="+mj-ea"/>
                <a:ea typeface="+mj-ea"/>
              </a:rPr>
              <a:t>全細胞性百日咳疫苗</a:t>
            </a:r>
            <a:br>
              <a:rPr lang="zh-TW" altLang="en-US" dirty="0" smtClean="0">
                <a:latin typeface="+mj-ea"/>
                <a:ea typeface="+mj-ea"/>
              </a:rPr>
            </a:br>
            <a:r>
              <a:rPr lang="en-US" altLang="zh-TW" dirty="0" smtClean="0">
                <a:ea typeface="+mj-ea"/>
              </a:rPr>
              <a:t>Whole-cell </a:t>
            </a:r>
            <a:r>
              <a:rPr lang="en-US" altLang="zh-TW" dirty="0" err="1" smtClean="0">
                <a:ea typeface="+mj-ea"/>
              </a:rPr>
              <a:t>pertussis</a:t>
            </a:r>
            <a:r>
              <a:rPr lang="en-US" altLang="zh-TW" dirty="0" smtClean="0">
                <a:ea typeface="+mj-ea"/>
              </a:rPr>
              <a:t> vaccine</a:t>
            </a:r>
            <a:endParaRPr lang="en-US" altLang="zh-TW" dirty="0">
              <a:ea typeface="+mj-ea"/>
            </a:endParaRPr>
          </a:p>
        </p:txBody>
      </p:sp>
      <p:sp>
        <p:nvSpPr>
          <p:cNvPr id="148483" name="Rectangle 3"/>
          <p:cNvSpPr>
            <a:spLocks noGrp="1" noChangeArrowheads="1"/>
          </p:cNvSpPr>
          <p:nvPr>
            <p:ph idx="1"/>
          </p:nvPr>
        </p:nvSpPr>
        <p:spPr>
          <a:xfrm>
            <a:off x="468312" y="1628775"/>
            <a:ext cx="8675688" cy="4525963"/>
          </a:xfrm>
        </p:spPr>
        <p:txBody>
          <a:bodyPr/>
          <a:lstStyle/>
          <a:p>
            <a:r>
              <a:rPr lang="zh-TW" altLang="en-US" dirty="0" smtClean="0">
                <a:latin typeface="+mj-ea"/>
                <a:ea typeface="+mj-ea"/>
              </a:rPr>
              <a:t>非活化之百日咳菌懸浮液</a:t>
            </a:r>
          </a:p>
          <a:p>
            <a:r>
              <a:rPr lang="zh-TW" altLang="en-US" dirty="0" smtClean="0">
                <a:latin typeface="+mj-ea"/>
                <a:ea typeface="+mj-ea"/>
              </a:rPr>
              <a:t>保護效益：三劑以後</a:t>
            </a:r>
            <a:r>
              <a:rPr lang="en-US" altLang="zh-TW" dirty="0" smtClean="0">
                <a:ea typeface="+mj-ea"/>
              </a:rPr>
              <a:t>70-90%</a:t>
            </a:r>
          </a:p>
          <a:p>
            <a:r>
              <a:rPr lang="zh-TW" altLang="en-US" dirty="0" smtClean="0">
                <a:solidFill>
                  <a:srgbClr val="FF0000"/>
                </a:solidFill>
                <a:latin typeface="+mj-ea"/>
                <a:ea typeface="+mj-ea"/>
              </a:rPr>
              <a:t>輕度副作用發生率：</a:t>
            </a:r>
            <a:r>
              <a:rPr lang="en-US" altLang="zh-TW" dirty="0" smtClean="0">
                <a:solidFill>
                  <a:srgbClr val="FF0000"/>
                </a:solidFill>
                <a:ea typeface="+mj-ea"/>
              </a:rPr>
              <a:t>30-50%</a:t>
            </a:r>
          </a:p>
          <a:p>
            <a:pPr lvl="1"/>
            <a:r>
              <a:rPr lang="zh-TW" altLang="en-US" dirty="0" smtClean="0">
                <a:latin typeface="+mj-ea"/>
                <a:ea typeface="+mj-ea"/>
              </a:rPr>
              <a:t>局部腫痛、發燒、煩燥不安、哭鬧。</a:t>
            </a:r>
          </a:p>
          <a:p>
            <a:pPr hangingPunct="1"/>
            <a:r>
              <a:rPr lang="zh-TW" altLang="en-US" dirty="0" smtClean="0">
                <a:latin typeface="+mj-ea"/>
                <a:ea typeface="+mj-ea"/>
              </a:rPr>
              <a:t>嚴重反應：</a:t>
            </a:r>
            <a:r>
              <a:rPr lang="en-US" altLang="zh-TW" dirty="0" smtClean="0">
                <a:ea typeface="+mj-ea"/>
              </a:rPr>
              <a:t>40.5</a:t>
            </a:r>
            <a:r>
              <a:rPr lang="zh-TW" altLang="en-US" dirty="0" smtClean="0">
                <a:latin typeface="+mj-ea"/>
                <a:ea typeface="+mj-ea"/>
              </a:rPr>
              <a:t>度以上高燒、持續哭鬧</a:t>
            </a:r>
            <a:r>
              <a:rPr lang="en-US" altLang="zh-TW" dirty="0" smtClean="0">
                <a:ea typeface="+mj-ea"/>
              </a:rPr>
              <a:t>3</a:t>
            </a:r>
            <a:r>
              <a:rPr lang="zh-TW" altLang="en-US" dirty="0" smtClean="0">
                <a:latin typeface="+mj-ea"/>
                <a:ea typeface="+mj-ea"/>
              </a:rPr>
              <a:t>小時以上、低張力與反應狀態、抽搐。</a:t>
            </a:r>
            <a:endParaRPr lang="zh-TW" altLang="en-US" dirty="0">
              <a:latin typeface="+mj-ea"/>
              <a:ea typeface="+mj-ea"/>
            </a:endParaRPr>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33</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2"/>
          <p:cNvSpPr>
            <a:spLocks noGrp="1" noChangeArrowheads="1"/>
          </p:cNvSpPr>
          <p:nvPr>
            <p:ph type="title"/>
          </p:nvPr>
        </p:nvSpPr>
        <p:spPr/>
        <p:txBody>
          <a:bodyPr/>
          <a:lstStyle/>
          <a:p>
            <a:r>
              <a:rPr lang="zh-TW" altLang="en-US" dirty="0" smtClean="0">
                <a:latin typeface="+mj-ea"/>
                <a:ea typeface="+mj-ea"/>
              </a:rPr>
              <a:t>百日咳疫苗與疾病</a:t>
            </a:r>
            <a:r>
              <a:rPr lang="en-US" altLang="zh-TW" dirty="0" smtClean="0">
                <a:latin typeface="+mj-ea"/>
                <a:ea typeface="+mj-ea"/>
              </a:rPr>
              <a:t>–</a:t>
            </a:r>
            <a:r>
              <a:rPr lang="zh-TW" altLang="en-US" dirty="0" smtClean="0">
                <a:latin typeface="+mj-ea"/>
                <a:ea typeface="+mj-ea"/>
              </a:rPr>
              <a:t>北歐經驗</a:t>
            </a:r>
          </a:p>
        </p:txBody>
      </p:sp>
      <p:graphicFrame>
        <p:nvGraphicFramePr>
          <p:cNvPr id="2" name="Object 3"/>
          <p:cNvGraphicFramePr>
            <a:graphicFrameLocks noChangeAspect="1"/>
          </p:cNvGraphicFramePr>
          <p:nvPr>
            <p:extLst>
              <p:ext uri="{D42A27DB-BD31-4B8C-83A1-F6EECF244321}">
                <p14:modId xmlns:p14="http://schemas.microsoft.com/office/powerpoint/2010/main" val="2910598564"/>
              </p:ext>
            </p:extLst>
          </p:nvPr>
        </p:nvGraphicFramePr>
        <p:xfrm>
          <a:off x="806450" y="1433215"/>
          <a:ext cx="7766050" cy="4876105"/>
        </p:xfrm>
        <a:graphic>
          <a:graphicData uri="http://schemas.openxmlformats.org/drawingml/2006/chart">
            <c:chart xmlns:c="http://schemas.openxmlformats.org/drawingml/2006/chart" xmlns:r="http://schemas.openxmlformats.org/officeDocument/2006/relationships" r:id="rId5"/>
          </a:graphicData>
        </a:graphic>
      </p:graphicFrame>
      <p:sp>
        <p:nvSpPr>
          <p:cNvPr id="206852" name="Text Box 4"/>
          <p:cNvSpPr txBox="1">
            <a:spLocks noChangeArrowheads="1"/>
          </p:cNvSpPr>
          <p:nvPr/>
        </p:nvSpPr>
        <p:spPr bwMode="auto">
          <a:xfrm>
            <a:off x="107504" y="1177597"/>
            <a:ext cx="357020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rgbClr val="FF3300"/>
              </a:buClr>
              <a:buSzPct val="70000"/>
              <a:buFont typeface="Monotype Sorts" pitchFamily="2" charset="2"/>
              <a:buChar char="l"/>
              <a:defRPr sz="2400">
                <a:solidFill>
                  <a:srgbClr val="FFFF00"/>
                </a:solidFill>
                <a:latin typeface="Arial" panose="020B0604020202020204" pitchFamily="34" charset="0"/>
                <a:ea typeface="標楷體" panose="03000509000000000000" pitchFamily="65" charset="-120"/>
              </a:defRPr>
            </a:lvl1pPr>
            <a:lvl2pPr marL="742950" indent="-285750">
              <a:spcBef>
                <a:spcPct val="20000"/>
              </a:spcBef>
              <a:buClr>
                <a:srgbClr val="66FF33"/>
              </a:buClr>
              <a:buSzPct val="70000"/>
              <a:buFont typeface="Monotype Sorts" pitchFamily="2" charset="2"/>
              <a:buChar char="m"/>
              <a:defRPr sz="2400">
                <a:solidFill>
                  <a:schemeClr val="bg1"/>
                </a:solidFill>
                <a:latin typeface="Arial" panose="020B0604020202020204" pitchFamily="34" charset="0"/>
                <a:ea typeface="標楷體" panose="03000509000000000000" pitchFamily="65" charset="-120"/>
              </a:defRPr>
            </a:lvl2pPr>
            <a:lvl3pPr marL="1143000" indent="-228600">
              <a:spcBef>
                <a:spcPct val="20000"/>
              </a:spcBef>
              <a:buClr>
                <a:srgbClr val="FFFF00"/>
              </a:buClr>
              <a:buSzPct val="70000"/>
              <a:buFont typeface="Wingdings" panose="05000000000000000000" pitchFamily="2" charset="2"/>
              <a:buChar char="q"/>
              <a:defRPr sz="2400">
                <a:solidFill>
                  <a:schemeClr val="bg1"/>
                </a:solidFill>
                <a:latin typeface="Arial" panose="020B0604020202020204" pitchFamily="34" charset="0"/>
                <a:ea typeface="標楷體" panose="03000509000000000000" pitchFamily="65" charset="-120"/>
              </a:defRPr>
            </a:lvl3pPr>
            <a:lvl4pPr marL="1600200" indent="-228600">
              <a:spcBef>
                <a:spcPct val="20000"/>
              </a:spcBef>
              <a:buClr>
                <a:srgbClr val="66FF33"/>
              </a:buClr>
              <a:buSzPct val="70000"/>
              <a:buFont typeface="Wingdings" panose="05000000000000000000" pitchFamily="2" charset="2"/>
              <a:buChar char="v"/>
              <a:defRPr sz="2400">
                <a:solidFill>
                  <a:schemeClr val="bg1"/>
                </a:solidFill>
                <a:latin typeface="Arial" panose="020B0604020202020204" pitchFamily="34" charset="0"/>
                <a:ea typeface="標楷體" panose="03000509000000000000" pitchFamily="65" charset="-120"/>
              </a:defRPr>
            </a:lvl4pPr>
            <a:lvl5pPr marL="2057400" indent="-228600">
              <a:spcBef>
                <a:spcPct val="20000"/>
              </a:spcBef>
              <a:buChar char="»"/>
              <a:defRPr sz="2400">
                <a:solidFill>
                  <a:schemeClr val="bg1"/>
                </a:solidFill>
                <a:latin typeface="Arial" panose="020B0604020202020204" pitchFamily="34" charset="0"/>
                <a:ea typeface="標楷體" panose="03000509000000000000" pitchFamily="65" charset="-120"/>
              </a:defRPr>
            </a:lvl5pPr>
            <a:lvl6pPr marL="25146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6pPr>
            <a:lvl7pPr marL="29718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7pPr>
            <a:lvl8pPr marL="34290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8pPr>
            <a:lvl9pPr marL="38862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9pPr>
          </a:lstStyle>
          <a:p>
            <a:pPr>
              <a:spcBef>
                <a:spcPct val="0"/>
              </a:spcBef>
              <a:buClrTx/>
              <a:buSzTx/>
              <a:buFontTx/>
              <a:buNone/>
            </a:pPr>
            <a:r>
              <a:rPr lang="zh-TW" altLang="en-US" b="0" dirty="0">
                <a:solidFill>
                  <a:srgbClr val="FF0000"/>
                </a:solidFill>
                <a:latin typeface="+mj-ea"/>
                <a:ea typeface="+mj-ea"/>
              </a:rPr>
              <a:t>百日咳發生率</a:t>
            </a:r>
            <a:r>
              <a:rPr lang="en-US" altLang="zh-TW" b="0" dirty="0">
                <a:solidFill>
                  <a:srgbClr val="FF0000"/>
                </a:solidFill>
                <a:ea typeface="+mj-ea"/>
                <a:cs typeface="Arial" panose="020B0604020202020204" pitchFamily="34" charset="0"/>
              </a:rPr>
              <a:t>(/100,000)</a:t>
            </a:r>
          </a:p>
        </p:txBody>
      </p:sp>
      <p:sp>
        <p:nvSpPr>
          <p:cNvPr id="206855" name="Line 7"/>
          <p:cNvSpPr>
            <a:spLocks noChangeShapeType="1"/>
          </p:cNvSpPr>
          <p:nvPr/>
        </p:nvSpPr>
        <p:spPr bwMode="auto">
          <a:xfrm>
            <a:off x="4932040" y="2204864"/>
            <a:ext cx="863923" cy="431974"/>
          </a:xfrm>
          <a:prstGeom prst="line">
            <a:avLst/>
          </a:prstGeom>
          <a:noFill/>
          <a:ln w="38100">
            <a:solidFill>
              <a:srgbClr val="92D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06856" name="Freeform 8"/>
          <p:cNvSpPr>
            <a:spLocks/>
          </p:cNvSpPr>
          <p:nvPr/>
        </p:nvSpPr>
        <p:spPr bwMode="auto">
          <a:xfrm>
            <a:off x="1547813" y="4208463"/>
            <a:ext cx="5689600" cy="1249362"/>
          </a:xfrm>
          <a:custGeom>
            <a:avLst/>
            <a:gdLst>
              <a:gd name="T0" fmla="*/ 0 w 3584"/>
              <a:gd name="T1" fmla="*/ 2147483646 h 787"/>
              <a:gd name="T2" fmla="*/ 2147483646 w 3584"/>
              <a:gd name="T3" fmla="*/ 2147483646 h 787"/>
              <a:gd name="T4" fmla="*/ 2147483646 w 3584"/>
              <a:gd name="T5" fmla="*/ 2147483646 h 787"/>
              <a:gd name="T6" fmla="*/ 2147483646 w 3584"/>
              <a:gd name="T7" fmla="*/ 2147483646 h 787"/>
              <a:gd name="T8" fmla="*/ 2147483646 w 3584"/>
              <a:gd name="T9" fmla="*/ 2147483646 h 787"/>
              <a:gd name="T10" fmla="*/ 2147483646 w 3584"/>
              <a:gd name="T11" fmla="*/ 2147483646 h 787"/>
              <a:gd name="T12" fmla="*/ 2147483646 w 3584"/>
              <a:gd name="T13" fmla="*/ 2147483646 h 787"/>
              <a:gd name="T14" fmla="*/ 2147483646 w 3584"/>
              <a:gd name="T15" fmla="*/ 2147483646 h 787"/>
              <a:gd name="T16" fmla="*/ 2147483646 w 3584"/>
              <a:gd name="T17" fmla="*/ 2147483646 h 787"/>
              <a:gd name="T18" fmla="*/ 2147483646 w 3584"/>
              <a:gd name="T19" fmla="*/ 2147483646 h 787"/>
              <a:gd name="T20" fmla="*/ 2147483646 w 3584"/>
              <a:gd name="T21" fmla="*/ 2147483646 h 787"/>
              <a:gd name="T22" fmla="*/ 2147483646 w 3584"/>
              <a:gd name="T23" fmla="*/ 2147483646 h 787"/>
              <a:gd name="T24" fmla="*/ 2147483646 w 3584"/>
              <a:gd name="T25" fmla="*/ 2147483646 h 787"/>
              <a:gd name="T26" fmla="*/ 2147483646 w 3584"/>
              <a:gd name="T27" fmla="*/ 2147483646 h 787"/>
              <a:gd name="T28" fmla="*/ 2147483646 w 3584"/>
              <a:gd name="T29" fmla="*/ 2147483646 h 787"/>
              <a:gd name="T30" fmla="*/ 2147483646 w 3584"/>
              <a:gd name="T31" fmla="*/ 2147483646 h 787"/>
              <a:gd name="T32" fmla="*/ 2147483646 w 3584"/>
              <a:gd name="T33" fmla="*/ 2147483646 h 78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584" h="787">
                <a:moveTo>
                  <a:pt x="0" y="416"/>
                </a:moveTo>
                <a:cubicBezTo>
                  <a:pt x="38" y="272"/>
                  <a:pt x="76" y="129"/>
                  <a:pt x="136" y="144"/>
                </a:cubicBezTo>
                <a:cubicBezTo>
                  <a:pt x="196" y="159"/>
                  <a:pt x="295" y="484"/>
                  <a:pt x="363" y="507"/>
                </a:cubicBezTo>
                <a:cubicBezTo>
                  <a:pt x="431" y="530"/>
                  <a:pt x="491" y="325"/>
                  <a:pt x="544" y="280"/>
                </a:cubicBezTo>
                <a:cubicBezTo>
                  <a:pt x="597" y="235"/>
                  <a:pt x="619" y="243"/>
                  <a:pt x="680" y="235"/>
                </a:cubicBezTo>
                <a:cubicBezTo>
                  <a:pt x="741" y="227"/>
                  <a:pt x="831" y="243"/>
                  <a:pt x="907" y="235"/>
                </a:cubicBezTo>
                <a:cubicBezTo>
                  <a:pt x="983" y="227"/>
                  <a:pt x="1066" y="197"/>
                  <a:pt x="1134" y="189"/>
                </a:cubicBezTo>
                <a:cubicBezTo>
                  <a:pt x="1202" y="181"/>
                  <a:pt x="1247" y="212"/>
                  <a:pt x="1315" y="189"/>
                </a:cubicBezTo>
                <a:cubicBezTo>
                  <a:pt x="1383" y="166"/>
                  <a:pt x="1474" y="0"/>
                  <a:pt x="1542" y="53"/>
                </a:cubicBezTo>
                <a:cubicBezTo>
                  <a:pt x="1610" y="106"/>
                  <a:pt x="1656" y="424"/>
                  <a:pt x="1724" y="507"/>
                </a:cubicBezTo>
                <a:cubicBezTo>
                  <a:pt x="1792" y="590"/>
                  <a:pt x="1890" y="537"/>
                  <a:pt x="1950" y="552"/>
                </a:cubicBezTo>
                <a:cubicBezTo>
                  <a:pt x="2010" y="567"/>
                  <a:pt x="2033" y="583"/>
                  <a:pt x="2086" y="598"/>
                </a:cubicBezTo>
                <a:cubicBezTo>
                  <a:pt x="2139" y="613"/>
                  <a:pt x="2200" y="628"/>
                  <a:pt x="2268" y="643"/>
                </a:cubicBezTo>
                <a:cubicBezTo>
                  <a:pt x="2336" y="658"/>
                  <a:pt x="2367" y="673"/>
                  <a:pt x="2495" y="688"/>
                </a:cubicBezTo>
                <a:cubicBezTo>
                  <a:pt x="2623" y="703"/>
                  <a:pt x="2873" y="719"/>
                  <a:pt x="3039" y="734"/>
                </a:cubicBezTo>
                <a:cubicBezTo>
                  <a:pt x="3205" y="749"/>
                  <a:pt x="3402" y="771"/>
                  <a:pt x="3493" y="779"/>
                </a:cubicBezTo>
                <a:cubicBezTo>
                  <a:pt x="3584" y="787"/>
                  <a:pt x="3583" y="783"/>
                  <a:pt x="3583" y="779"/>
                </a:cubicBezTo>
              </a:path>
            </a:pathLst>
          </a:custGeom>
          <a:noFill/>
          <a:ln w="57150" cap="flat" cmpd="sng">
            <a:solidFill>
              <a:schemeClr val="accent5"/>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06857" name="Freeform 9"/>
          <p:cNvSpPr>
            <a:spLocks/>
          </p:cNvSpPr>
          <p:nvPr/>
        </p:nvSpPr>
        <p:spPr bwMode="auto">
          <a:xfrm>
            <a:off x="1547813" y="2192338"/>
            <a:ext cx="5976937" cy="3121025"/>
          </a:xfrm>
          <a:custGeom>
            <a:avLst/>
            <a:gdLst>
              <a:gd name="T0" fmla="*/ 0 w 3765"/>
              <a:gd name="T1" fmla="*/ 2147483646 h 1966"/>
              <a:gd name="T2" fmla="*/ 2147483646 w 3765"/>
              <a:gd name="T3" fmla="*/ 2147483646 h 1966"/>
              <a:gd name="T4" fmla="*/ 2147483646 w 3765"/>
              <a:gd name="T5" fmla="*/ 2147483646 h 1966"/>
              <a:gd name="T6" fmla="*/ 2147483646 w 3765"/>
              <a:gd name="T7" fmla="*/ 2147483646 h 1966"/>
              <a:gd name="T8" fmla="*/ 2147483646 w 3765"/>
              <a:gd name="T9" fmla="*/ 2147483646 h 1966"/>
              <a:gd name="T10" fmla="*/ 2147483646 w 3765"/>
              <a:gd name="T11" fmla="*/ 2147483646 h 1966"/>
              <a:gd name="T12" fmla="*/ 2147483646 w 3765"/>
              <a:gd name="T13" fmla="*/ 2147483646 h 1966"/>
              <a:gd name="T14" fmla="*/ 2147483646 w 3765"/>
              <a:gd name="T15" fmla="*/ 2147483646 h 1966"/>
              <a:gd name="T16" fmla="*/ 2147483646 w 3765"/>
              <a:gd name="T17" fmla="*/ 2147483646 h 1966"/>
              <a:gd name="T18" fmla="*/ 2147483646 w 3765"/>
              <a:gd name="T19" fmla="*/ 2147483646 h 1966"/>
              <a:gd name="T20" fmla="*/ 2147483646 w 3765"/>
              <a:gd name="T21" fmla="*/ 2147483646 h 1966"/>
              <a:gd name="T22" fmla="*/ 2147483646 w 3765"/>
              <a:gd name="T23" fmla="*/ 2147483646 h 1966"/>
              <a:gd name="T24" fmla="*/ 2147483646 w 3765"/>
              <a:gd name="T25" fmla="*/ 2147483646 h 1966"/>
              <a:gd name="T26" fmla="*/ 2147483646 w 3765"/>
              <a:gd name="T27" fmla="*/ 2147483646 h 1966"/>
              <a:gd name="T28" fmla="*/ 2147483646 w 3765"/>
              <a:gd name="T29" fmla="*/ 2147483646 h 1966"/>
              <a:gd name="T30" fmla="*/ 2147483646 w 3765"/>
              <a:gd name="T31" fmla="*/ 2147483646 h 1966"/>
              <a:gd name="T32" fmla="*/ 2147483646 w 3765"/>
              <a:gd name="T33" fmla="*/ 2147483646 h 1966"/>
              <a:gd name="T34" fmla="*/ 2147483646 w 3765"/>
              <a:gd name="T35" fmla="*/ 2147483646 h 196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765" h="1966">
                <a:moveTo>
                  <a:pt x="0" y="1686"/>
                </a:moveTo>
                <a:cubicBezTo>
                  <a:pt x="132" y="1826"/>
                  <a:pt x="265" y="1966"/>
                  <a:pt x="363" y="1868"/>
                </a:cubicBezTo>
                <a:cubicBezTo>
                  <a:pt x="461" y="1770"/>
                  <a:pt x="522" y="1271"/>
                  <a:pt x="590" y="1097"/>
                </a:cubicBezTo>
                <a:cubicBezTo>
                  <a:pt x="658" y="923"/>
                  <a:pt x="718" y="756"/>
                  <a:pt x="771" y="824"/>
                </a:cubicBezTo>
                <a:cubicBezTo>
                  <a:pt x="824" y="892"/>
                  <a:pt x="854" y="1422"/>
                  <a:pt x="907" y="1505"/>
                </a:cubicBezTo>
                <a:cubicBezTo>
                  <a:pt x="960" y="1588"/>
                  <a:pt x="1021" y="1293"/>
                  <a:pt x="1089" y="1323"/>
                </a:cubicBezTo>
                <a:cubicBezTo>
                  <a:pt x="1157" y="1353"/>
                  <a:pt x="1240" y="1678"/>
                  <a:pt x="1315" y="1686"/>
                </a:cubicBezTo>
                <a:cubicBezTo>
                  <a:pt x="1390" y="1694"/>
                  <a:pt x="1481" y="1535"/>
                  <a:pt x="1542" y="1369"/>
                </a:cubicBezTo>
                <a:cubicBezTo>
                  <a:pt x="1603" y="1203"/>
                  <a:pt x="1617" y="681"/>
                  <a:pt x="1678" y="688"/>
                </a:cubicBezTo>
                <a:cubicBezTo>
                  <a:pt x="1739" y="695"/>
                  <a:pt x="1845" y="1429"/>
                  <a:pt x="1905" y="1414"/>
                </a:cubicBezTo>
                <a:cubicBezTo>
                  <a:pt x="1965" y="1399"/>
                  <a:pt x="1981" y="621"/>
                  <a:pt x="2041" y="598"/>
                </a:cubicBezTo>
                <a:cubicBezTo>
                  <a:pt x="2101" y="575"/>
                  <a:pt x="2200" y="1172"/>
                  <a:pt x="2268" y="1278"/>
                </a:cubicBezTo>
                <a:cubicBezTo>
                  <a:pt x="2336" y="1384"/>
                  <a:pt x="2373" y="1422"/>
                  <a:pt x="2449" y="1233"/>
                </a:cubicBezTo>
                <a:cubicBezTo>
                  <a:pt x="2525" y="1044"/>
                  <a:pt x="2645" y="288"/>
                  <a:pt x="2721" y="144"/>
                </a:cubicBezTo>
                <a:cubicBezTo>
                  <a:pt x="2797" y="0"/>
                  <a:pt x="2827" y="326"/>
                  <a:pt x="2903" y="371"/>
                </a:cubicBezTo>
                <a:cubicBezTo>
                  <a:pt x="2979" y="416"/>
                  <a:pt x="3069" y="393"/>
                  <a:pt x="3175" y="416"/>
                </a:cubicBezTo>
                <a:cubicBezTo>
                  <a:pt x="3281" y="439"/>
                  <a:pt x="3440" y="545"/>
                  <a:pt x="3538" y="507"/>
                </a:cubicBezTo>
                <a:cubicBezTo>
                  <a:pt x="3636" y="469"/>
                  <a:pt x="3720" y="242"/>
                  <a:pt x="3765" y="189"/>
                </a:cubicBezTo>
              </a:path>
            </a:pathLst>
          </a:custGeom>
          <a:noFill/>
          <a:ln w="57150" cap="flat" cmpd="sng">
            <a:solidFill>
              <a:srgbClr val="92D05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06858" name="Text Box 10"/>
          <p:cNvSpPr txBox="1">
            <a:spLocks noChangeArrowheads="1"/>
          </p:cNvSpPr>
          <p:nvPr/>
        </p:nvSpPr>
        <p:spPr bwMode="auto">
          <a:xfrm>
            <a:off x="5580063" y="4076700"/>
            <a:ext cx="2648482" cy="830997"/>
          </a:xfrm>
          <a:prstGeom prst="rect">
            <a:avLst/>
          </a:prstGeom>
          <a:ln>
            <a:headEnd/>
            <a:tailEn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5"/>
          </a:lnRef>
          <a:fillRef idx="2">
            <a:schemeClr val="accent5"/>
          </a:fillRef>
          <a:effectRef idx="1">
            <a:schemeClr val="accent5"/>
          </a:effectRef>
          <a:fontRef idx="minor">
            <a:schemeClr val="dk1"/>
          </a:fontRef>
        </p:style>
        <p:txBody>
          <a:bodyPr wrap="none">
            <a:spAutoFit/>
          </a:bodyPr>
          <a:lstStyle>
            <a:lvl1pPr>
              <a:spcBef>
                <a:spcPct val="20000"/>
              </a:spcBef>
              <a:buClr>
                <a:srgbClr val="FF3300"/>
              </a:buClr>
              <a:buSzPct val="70000"/>
              <a:buFont typeface="Monotype Sorts" pitchFamily="2" charset="2"/>
              <a:buChar char="l"/>
              <a:defRPr sz="2400">
                <a:solidFill>
                  <a:srgbClr val="FFFF00"/>
                </a:solidFill>
                <a:latin typeface="Arial" panose="020B0604020202020204" pitchFamily="34" charset="0"/>
                <a:ea typeface="標楷體" panose="03000509000000000000" pitchFamily="65" charset="-120"/>
              </a:defRPr>
            </a:lvl1pPr>
            <a:lvl2pPr marL="742950" indent="-285750">
              <a:spcBef>
                <a:spcPct val="20000"/>
              </a:spcBef>
              <a:buClr>
                <a:srgbClr val="66FF33"/>
              </a:buClr>
              <a:buSzPct val="70000"/>
              <a:buFont typeface="Monotype Sorts" pitchFamily="2" charset="2"/>
              <a:buChar char="m"/>
              <a:defRPr sz="2400">
                <a:solidFill>
                  <a:schemeClr val="bg1"/>
                </a:solidFill>
                <a:latin typeface="Arial" panose="020B0604020202020204" pitchFamily="34" charset="0"/>
                <a:ea typeface="標楷體" panose="03000509000000000000" pitchFamily="65" charset="-120"/>
              </a:defRPr>
            </a:lvl2pPr>
            <a:lvl3pPr marL="1143000" indent="-228600">
              <a:spcBef>
                <a:spcPct val="20000"/>
              </a:spcBef>
              <a:buClr>
                <a:srgbClr val="FFFF00"/>
              </a:buClr>
              <a:buSzPct val="70000"/>
              <a:buFont typeface="Wingdings" panose="05000000000000000000" pitchFamily="2" charset="2"/>
              <a:buChar char="q"/>
              <a:defRPr sz="2400">
                <a:solidFill>
                  <a:schemeClr val="bg1"/>
                </a:solidFill>
                <a:latin typeface="Arial" panose="020B0604020202020204" pitchFamily="34" charset="0"/>
                <a:ea typeface="標楷體" panose="03000509000000000000" pitchFamily="65" charset="-120"/>
              </a:defRPr>
            </a:lvl3pPr>
            <a:lvl4pPr marL="1600200" indent="-228600">
              <a:spcBef>
                <a:spcPct val="20000"/>
              </a:spcBef>
              <a:buClr>
                <a:srgbClr val="66FF33"/>
              </a:buClr>
              <a:buSzPct val="70000"/>
              <a:buFont typeface="Wingdings" panose="05000000000000000000" pitchFamily="2" charset="2"/>
              <a:buChar char="v"/>
              <a:defRPr sz="2400">
                <a:solidFill>
                  <a:schemeClr val="bg1"/>
                </a:solidFill>
                <a:latin typeface="Arial" panose="020B0604020202020204" pitchFamily="34" charset="0"/>
                <a:ea typeface="標楷體" panose="03000509000000000000" pitchFamily="65" charset="-120"/>
              </a:defRPr>
            </a:lvl4pPr>
            <a:lvl5pPr marL="2057400" indent="-228600">
              <a:spcBef>
                <a:spcPct val="20000"/>
              </a:spcBef>
              <a:buChar char="»"/>
              <a:defRPr sz="2400">
                <a:solidFill>
                  <a:schemeClr val="bg1"/>
                </a:solidFill>
                <a:latin typeface="Arial" panose="020B0604020202020204" pitchFamily="34" charset="0"/>
                <a:ea typeface="標楷體" panose="03000509000000000000" pitchFamily="65" charset="-120"/>
              </a:defRPr>
            </a:lvl5pPr>
            <a:lvl6pPr marL="25146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6pPr>
            <a:lvl7pPr marL="29718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7pPr>
            <a:lvl8pPr marL="34290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8pPr>
            <a:lvl9pPr marL="38862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9pPr>
          </a:lstStyle>
          <a:p>
            <a:pPr>
              <a:spcBef>
                <a:spcPct val="0"/>
              </a:spcBef>
              <a:buClrTx/>
              <a:buSzTx/>
              <a:buFontTx/>
              <a:buNone/>
            </a:pPr>
            <a:r>
              <a:rPr lang="zh-TW" altLang="en-US" b="0" dirty="0">
                <a:solidFill>
                  <a:schemeClr val="tx1"/>
                </a:solidFill>
                <a:latin typeface="+mj-ea"/>
                <a:ea typeface="+mj-ea"/>
              </a:rPr>
              <a:t>挪威：</a:t>
            </a:r>
            <a:r>
              <a:rPr lang="en-US" altLang="zh-TW" b="0" dirty="0">
                <a:solidFill>
                  <a:schemeClr val="tx1"/>
                </a:solidFill>
                <a:cs typeface="Arial" pitchFamily="34" charset="0"/>
              </a:rPr>
              <a:t>92%</a:t>
            </a:r>
            <a:r>
              <a:rPr lang="zh-TW" altLang="en-US" b="0" dirty="0">
                <a:solidFill>
                  <a:schemeClr val="tx1"/>
                </a:solidFill>
                <a:latin typeface="+mj-ea"/>
                <a:ea typeface="+mj-ea"/>
              </a:rPr>
              <a:t>接種率</a:t>
            </a:r>
          </a:p>
          <a:p>
            <a:pPr>
              <a:spcBef>
                <a:spcPct val="0"/>
              </a:spcBef>
              <a:buClrTx/>
              <a:buSzTx/>
              <a:buFontTx/>
              <a:buNone/>
            </a:pPr>
            <a:r>
              <a:rPr lang="en-US" altLang="zh-TW" b="0" dirty="0">
                <a:solidFill>
                  <a:schemeClr val="tx1"/>
                </a:solidFill>
                <a:cs typeface="Arial" pitchFamily="34" charset="0"/>
              </a:rPr>
              <a:t>3</a:t>
            </a:r>
            <a:r>
              <a:rPr lang="zh-TW" altLang="en-US" b="0" dirty="0">
                <a:solidFill>
                  <a:schemeClr val="tx1"/>
                </a:solidFill>
                <a:latin typeface="+mj-ea"/>
                <a:ea typeface="+mj-ea"/>
              </a:rPr>
              <a:t>劑</a:t>
            </a:r>
            <a:r>
              <a:rPr lang="en-US" altLang="zh-TW" b="0" dirty="0">
                <a:solidFill>
                  <a:schemeClr val="tx1"/>
                </a:solidFill>
                <a:cs typeface="Arial" pitchFamily="34" charset="0"/>
              </a:rPr>
              <a:t>DTP</a:t>
            </a:r>
          </a:p>
        </p:txBody>
      </p:sp>
      <p:sp>
        <p:nvSpPr>
          <p:cNvPr id="206859" name="Line 11"/>
          <p:cNvSpPr>
            <a:spLocks noChangeShapeType="1"/>
          </p:cNvSpPr>
          <p:nvPr/>
        </p:nvSpPr>
        <p:spPr bwMode="auto">
          <a:xfrm flipH="1">
            <a:off x="5292725" y="4941888"/>
            <a:ext cx="287338" cy="287337"/>
          </a:xfrm>
          <a:prstGeom prst="line">
            <a:avLst/>
          </a:prstGeom>
          <a:noFill/>
          <a:ln w="38100">
            <a:solidFill>
              <a:srgbClr val="00B0F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2" name="流程圖: 替代處理程序 11"/>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err="1" smtClean="0">
                <a:solidFill>
                  <a:srgbClr val="000000"/>
                </a:solidFill>
                <a:ea typeface="華康中圓體"/>
                <a:cs typeface="Arial" charset="0"/>
              </a:rPr>
              <a:t>Gangarosa</a:t>
            </a:r>
            <a:r>
              <a:rPr lang="en-US" altLang="zh-TW" sz="1400" b="0" dirty="0" smtClean="0">
                <a:solidFill>
                  <a:srgbClr val="000000"/>
                </a:solidFill>
                <a:ea typeface="華康中圓體"/>
                <a:cs typeface="Arial" charset="0"/>
              </a:rPr>
              <a:t> EJ. Lancet 1998; 351:356</a:t>
            </a:r>
          </a:p>
        </p:txBody>
      </p:sp>
      <p:pic>
        <p:nvPicPr>
          <p:cNvPr id="13" name="Picture 4" descr="E:\po2013010\3工程執行\06守住血汗錢，金融消費者必備護身符\02課程版型\書.png"/>
          <p:cNvPicPr>
            <a:picLocks noChangeAspect="1" noChangeArrowheads="1"/>
          </p:cNvPicPr>
          <p:nvPr>
            <p:custDataLst>
              <p:tags r:id="rId2"/>
            </p:custDataLst>
          </p:nvPr>
        </p:nvPicPr>
        <p:blipFill>
          <a:blip r:embed="rId6"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06853" name="Text Box 5"/>
          <p:cNvSpPr txBox="1">
            <a:spLocks noChangeArrowheads="1"/>
          </p:cNvSpPr>
          <p:nvPr/>
        </p:nvSpPr>
        <p:spPr bwMode="auto">
          <a:xfrm>
            <a:off x="2627784" y="1772816"/>
            <a:ext cx="2339102" cy="461665"/>
          </a:xfrm>
          <a:prstGeom prst="rect">
            <a:avLst/>
          </a:prstGeom>
          <a:ln>
            <a:headEnd/>
            <a:tailEn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3"/>
          </a:lnRef>
          <a:fillRef idx="2">
            <a:schemeClr val="accent3"/>
          </a:fillRef>
          <a:effectRef idx="1">
            <a:schemeClr val="accent3"/>
          </a:effectRef>
          <a:fontRef idx="minor">
            <a:schemeClr val="dk1"/>
          </a:fontRef>
        </p:style>
        <p:txBody>
          <a:bodyPr wrap="none">
            <a:spAutoFit/>
          </a:bodyPr>
          <a:lstStyle>
            <a:lvl1pPr>
              <a:spcBef>
                <a:spcPct val="20000"/>
              </a:spcBef>
              <a:buClr>
                <a:srgbClr val="FF3300"/>
              </a:buClr>
              <a:buSzPct val="70000"/>
              <a:buFont typeface="Monotype Sorts" pitchFamily="2" charset="2"/>
              <a:buChar char="l"/>
              <a:defRPr sz="2400">
                <a:solidFill>
                  <a:srgbClr val="FFFF00"/>
                </a:solidFill>
                <a:latin typeface="Arial" panose="020B0604020202020204" pitchFamily="34" charset="0"/>
                <a:ea typeface="標楷體" panose="03000509000000000000" pitchFamily="65" charset="-120"/>
              </a:defRPr>
            </a:lvl1pPr>
            <a:lvl2pPr marL="742950" indent="-285750">
              <a:spcBef>
                <a:spcPct val="20000"/>
              </a:spcBef>
              <a:buClr>
                <a:srgbClr val="66FF33"/>
              </a:buClr>
              <a:buSzPct val="70000"/>
              <a:buFont typeface="Monotype Sorts" pitchFamily="2" charset="2"/>
              <a:buChar char="m"/>
              <a:defRPr sz="2400">
                <a:solidFill>
                  <a:schemeClr val="bg1"/>
                </a:solidFill>
                <a:latin typeface="Arial" panose="020B0604020202020204" pitchFamily="34" charset="0"/>
                <a:ea typeface="標楷體" panose="03000509000000000000" pitchFamily="65" charset="-120"/>
              </a:defRPr>
            </a:lvl2pPr>
            <a:lvl3pPr marL="1143000" indent="-228600">
              <a:spcBef>
                <a:spcPct val="20000"/>
              </a:spcBef>
              <a:buClr>
                <a:srgbClr val="FFFF00"/>
              </a:buClr>
              <a:buSzPct val="70000"/>
              <a:buFont typeface="Wingdings" panose="05000000000000000000" pitchFamily="2" charset="2"/>
              <a:buChar char="q"/>
              <a:defRPr sz="2400">
                <a:solidFill>
                  <a:schemeClr val="bg1"/>
                </a:solidFill>
                <a:latin typeface="Arial" panose="020B0604020202020204" pitchFamily="34" charset="0"/>
                <a:ea typeface="標楷體" panose="03000509000000000000" pitchFamily="65" charset="-120"/>
              </a:defRPr>
            </a:lvl3pPr>
            <a:lvl4pPr marL="1600200" indent="-228600">
              <a:spcBef>
                <a:spcPct val="20000"/>
              </a:spcBef>
              <a:buClr>
                <a:srgbClr val="66FF33"/>
              </a:buClr>
              <a:buSzPct val="70000"/>
              <a:buFont typeface="Wingdings" panose="05000000000000000000" pitchFamily="2" charset="2"/>
              <a:buChar char="v"/>
              <a:defRPr sz="2400">
                <a:solidFill>
                  <a:schemeClr val="bg1"/>
                </a:solidFill>
                <a:latin typeface="Arial" panose="020B0604020202020204" pitchFamily="34" charset="0"/>
                <a:ea typeface="標楷體" panose="03000509000000000000" pitchFamily="65" charset="-120"/>
              </a:defRPr>
            </a:lvl4pPr>
            <a:lvl5pPr marL="2057400" indent="-228600">
              <a:spcBef>
                <a:spcPct val="20000"/>
              </a:spcBef>
              <a:buChar char="»"/>
              <a:defRPr sz="2400">
                <a:solidFill>
                  <a:schemeClr val="bg1"/>
                </a:solidFill>
                <a:latin typeface="Arial" panose="020B0604020202020204" pitchFamily="34" charset="0"/>
                <a:ea typeface="標楷體" panose="03000509000000000000" pitchFamily="65" charset="-120"/>
              </a:defRPr>
            </a:lvl5pPr>
            <a:lvl6pPr marL="25146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6pPr>
            <a:lvl7pPr marL="29718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7pPr>
            <a:lvl8pPr marL="34290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8pPr>
            <a:lvl9pPr marL="38862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9pPr>
          </a:lstStyle>
          <a:p>
            <a:pPr>
              <a:spcBef>
                <a:spcPct val="0"/>
              </a:spcBef>
              <a:buClrTx/>
              <a:buSzTx/>
              <a:buFontTx/>
              <a:buNone/>
            </a:pPr>
            <a:r>
              <a:rPr lang="zh-TW" altLang="en-US" b="0" dirty="0">
                <a:solidFill>
                  <a:schemeClr val="tx1"/>
                </a:solidFill>
                <a:latin typeface="+mj-ea"/>
                <a:ea typeface="+mj-ea"/>
              </a:rPr>
              <a:t>瑞典：不用</a:t>
            </a:r>
            <a:r>
              <a:rPr lang="en-US" altLang="zh-TW" b="0" dirty="0">
                <a:solidFill>
                  <a:schemeClr val="tx1"/>
                </a:solidFill>
                <a:cs typeface="Arial" pitchFamily="34" charset="0"/>
              </a:rPr>
              <a:t>DTP</a:t>
            </a:r>
          </a:p>
        </p:txBody>
      </p:sp>
      <p:sp>
        <p:nvSpPr>
          <p:cNvPr id="3" name="投影片編號版面配置區 2"/>
          <p:cNvSpPr>
            <a:spLocks noGrp="1"/>
          </p:cNvSpPr>
          <p:nvPr>
            <p:ph type="sldNum" sz="quarter" idx="10"/>
          </p:nvPr>
        </p:nvSpPr>
        <p:spPr/>
        <p:txBody>
          <a:bodyPr/>
          <a:lstStyle/>
          <a:p>
            <a:fld id="{EE83A94C-4690-4F43-AE3E-D00503AB1F17}" type="slidenum">
              <a:rPr lang="zh-TW" altLang="en-US" smtClean="0"/>
              <a:t>34</a:t>
            </a:fld>
            <a:endParaRPr lang="zh-TW" altLang="en-US"/>
          </a:p>
        </p:txBody>
      </p:sp>
    </p:spTree>
    <p:custDataLst>
      <p:tags r:id="rId1"/>
    </p:custDataLst>
    <p:extLst>
      <p:ext uri="{BB962C8B-B14F-4D97-AF65-F5344CB8AC3E}">
        <p14:creationId xmlns:p14="http://schemas.microsoft.com/office/powerpoint/2010/main" val="980532520"/>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2"/>
          <p:cNvSpPr>
            <a:spLocks noGrp="1" noChangeArrowheads="1"/>
          </p:cNvSpPr>
          <p:nvPr>
            <p:ph type="title"/>
          </p:nvPr>
        </p:nvSpPr>
        <p:spPr/>
        <p:txBody>
          <a:bodyPr/>
          <a:lstStyle/>
          <a:p>
            <a:r>
              <a:rPr lang="zh-TW" altLang="en-US" dirty="0" smtClean="0">
                <a:latin typeface="+mj-ea"/>
                <a:ea typeface="+mj-ea"/>
              </a:rPr>
              <a:t>百日咳疫苗與疾病</a:t>
            </a:r>
            <a:r>
              <a:rPr lang="en-US" altLang="zh-TW" dirty="0" smtClean="0">
                <a:latin typeface="+mj-ea"/>
                <a:ea typeface="+mj-ea"/>
              </a:rPr>
              <a:t>–</a:t>
            </a:r>
            <a:r>
              <a:rPr lang="zh-TW" altLang="en-US" dirty="0" smtClean="0">
                <a:latin typeface="+mj-ea"/>
                <a:ea typeface="+mj-ea"/>
              </a:rPr>
              <a:t>日本經驗</a:t>
            </a:r>
          </a:p>
        </p:txBody>
      </p:sp>
      <p:graphicFrame>
        <p:nvGraphicFramePr>
          <p:cNvPr id="2" name="Object 3"/>
          <p:cNvGraphicFramePr>
            <a:graphicFrameLocks noChangeAspect="1"/>
          </p:cNvGraphicFramePr>
          <p:nvPr>
            <p:extLst>
              <p:ext uri="{D42A27DB-BD31-4B8C-83A1-F6EECF244321}">
                <p14:modId xmlns:p14="http://schemas.microsoft.com/office/powerpoint/2010/main" val="2601298552"/>
              </p:ext>
            </p:extLst>
          </p:nvPr>
        </p:nvGraphicFramePr>
        <p:xfrm>
          <a:off x="877888" y="1433215"/>
          <a:ext cx="7766050" cy="5020121"/>
        </p:xfrm>
        <a:graphic>
          <a:graphicData uri="http://schemas.openxmlformats.org/drawingml/2006/chart">
            <c:chart xmlns:c="http://schemas.openxmlformats.org/drawingml/2006/chart" xmlns:r="http://schemas.openxmlformats.org/officeDocument/2006/relationships" r:id="rId5"/>
          </a:graphicData>
        </a:graphic>
      </p:graphicFrame>
      <p:sp>
        <p:nvSpPr>
          <p:cNvPr id="208901" name="Text Box 5"/>
          <p:cNvSpPr txBox="1">
            <a:spLocks noChangeArrowheads="1"/>
          </p:cNvSpPr>
          <p:nvPr/>
        </p:nvSpPr>
        <p:spPr bwMode="auto">
          <a:xfrm>
            <a:off x="5724525" y="3713163"/>
            <a:ext cx="2041525" cy="850900"/>
          </a:xfrm>
          <a:prstGeom prst="rect">
            <a:avLst/>
          </a:prstGeom>
          <a:ln>
            <a:headEnd/>
            <a:tailEn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5"/>
          </a:lnRef>
          <a:fillRef idx="2">
            <a:schemeClr val="accent5"/>
          </a:fillRef>
          <a:effectRef idx="1">
            <a:schemeClr val="accent5"/>
          </a:effectRef>
          <a:fontRef idx="minor">
            <a:schemeClr val="dk1"/>
          </a:fontRef>
        </p:style>
        <p:txBody>
          <a:bodyPr wrap="none">
            <a:spAutoFit/>
          </a:bodyPr>
          <a:lstStyle>
            <a:lvl1pPr>
              <a:spcBef>
                <a:spcPct val="20000"/>
              </a:spcBef>
              <a:buClr>
                <a:srgbClr val="FF3300"/>
              </a:buClr>
              <a:buSzPct val="70000"/>
              <a:buFont typeface="Monotype Sorts" pitchFamily="2" charset="2"/>
              <a:buChar char="l"/>
              <a:defRPr sz="2400">
                <a:solidFill>
                  <a:srgbClr val="FFFF00"/>
                </a:solidFill>
                <a:latin typeface="Arial" panose="020B0604020202020204" pitchFamily="34" charset="0"/>
                <a:ea typeface="標楷體" panose="03000509000000000000" pitchFamily="65" charset="-120"/>
              </a:defRPr>
            </a:lvl1pPr>
            <a:lvl2pPr marL="742950" indent="-285750">
              <a:spcBef>
                <a:spcPct val="20000"/>
              </a:spcBef>
              <a:buClr>
                <a:srgbClr val="66FF33"/>
              </a:buClr>
              <a:buSzPct val="70000"/>
              <a:buFont typeface="Monotype Sorts" pitchFamily="2" charset="2"/>
              <a:buChar char="m"/>
              <a:defRPr sz="2400">
                <a:solidFill>
                  <a:schemeClr val="bg1"/>
                </a:solidFill>
                <a:latin typeface="Arial" panose="020B0604020202020204" pitchFamily="34" charset="0"/>
                <a:ea typeface="標楷體" panose="03000509000000000000" pitchFamily="65" charset="-120"/>
              </a:defRPr>
            </a:lvl2pPr>
            <a:lvl3pPr marL="1143000" indent="-228600">
              <a:spcBef>
                <a:spcPct val="20000"/>
              </a:spcBef>
              <a:buClr>
                <a:srgbClr val="FFFF00"/>
              </a:buClr>
              <a:buSzPct val="70000"/>
              <a:buFont typeface="Wingdings" panose="05000000000000000000" pitchFamily="2" charset="2"/>
              <a:buChar char="q"/>
              <a:defRPr sz="2400">
                <a:solidFill>
                  <a:schemeClr val="bg1"/>
                </a:solidFill>
                <a:latin typeface="Arial" panose="020B0604020202020204" pitchFamily="34" charset="0"/>
                <a:ea typeface="標楷體" panose="03000509000000000000" pitchFamily="65" charset="-120"/>
              </a:defRPr>
            </a:lvl3pPr>
            <a:lvl4pPr marL="1600200" indent="-228600">
              <a:spcBef>
                <a:spcPct val="20000"/>
              </a:spcBef>
              <a:buClr>
                <a:srgbClr val="66FF33"/>
              </a:buClr>
              <a:buSzPct val="70000"/>
              <a:buFont typeface="Wingdings" panose="05000000000000000000" pitchFamily="2" charset="2"/>
              <a:buChar char="v"/>
              <a:defRPr sz="2400">
                <a:solidFill>
                  <a:schemeClr val="bg1"/>
                </a:solidFill>
                <a:latin typeface="Arial" panose="020B0604020202020204" pitchFamily="34" charset="0"/>
                <a:ea typeface="標楷體" panose="03000509000000000000" pitchFamily="65" charset="-120"/>
              </a:defRPr>
            </a:lvl4pPr>
            <a:lvl5pPr marL="2057400" indent="-228600">
              <a:spcBef>
                <a:spcPct val="20000"/>
              </a:spcBef>
              <a:buChar char="»"/>
              <a:defRPr sz="2400">
                <a:solidFill>
                  <a:schemeClr val="bg1"/>
                </a:solidFill>
                <a:latin typeface="Arial" panose="020B0604020202020204" pitchFamily="34" charset="0"/>
                <a:ea typeface="標楷體" panose="03000509000000000000" pitchFamily="65" charset="-120"/>
              </a:defRPr>
            </a:lvl5pPr>
            <a:lvl6pPr marL="25146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6pPr>
            <a:lvl7pPr marL="29718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7pPr>
            <a:lvl8pPr marL="34290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8pPr>
            <a:lvl9pPr marL="38862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9pPr>
          </a:lstStyle>
          <a:p>
            <a:pPr>
              <a:spcBef>
                <a:spcPct val="0"/>
              </a:spcBef>
              <a:buClrTx/>
              <a:buSzTx/>
              <a:buFontTx/>
              <a:buNone/>
            </a:pPr>
            <a:r>
              <a:rPr lang="en-US" altLang="zh-TW" b="0" dirty="0">
                <a:solidFill>
                  <a:schemeClr val="tx1"/>
                </a:solidFill>
              </a:rPr>
              <a:t>1981</a:t>
            </a:r>
          </a:p>
          <a:p>
            <a:pPr>
              <a:spcBef>
                <a:spcPct val="0"/>
              </a:spcBef>
              <a:buClrTx/>
              <a:buSzTx/>
              <a:buFontTx/>
              <a:buNone/>
            </a:pPr>
            <a:r>
              <a:rPr lang="zh-TW" altLang="en-US" b="0" dirty="0">
                <a:solidFill>
                  <a:schemeClr val="tx1"/>
                </a:solidFill>
                <a:latin typeface="+mj-ea"/>
                <a:ea typeface="+mj-ea"/>
              </a:rPr>
              <a:t>非細胞性疫苗</a:t>
            </a:r>
          </a:p>
        </p:txBody>
      </p:sp>
      <p:sp>
        <p:nvSpPr>
          <p:cNvPr id="208902" name="Rectangle 6"/>
          <p:cNvSpPr>
            <a:spLocks noChangeArrowheads="1"/>
          </p:cNvSpPr>
          <p:nvPr/>
        </p:nvSpPr>
        <p:spPr bwMode="auto">
          <a:xfrm>
            <a:off x="3995738" y="1700807"/>
            <a:ext cx="936625" cy="3960441"/>
          </a:xfrm>
          <a:prstGeom prst="rect">
            <a:avLst/>
          </a:prstGeom>
          <a:ln>
            <a:headEnd/>
            <a:tailEn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6"/>
          </a:lnRef>
          <a:fillRef idx="2">
            <a:schemeClr val="accent6"/>
          </a:fillRef>
          <a:effectRef idx="1">
            <a:schemeClr val="accent6"/>
          </a:effectRef>
          <a:fontRef idx="minor">
            <a:schemeClr val="dk1"/>
          </a:fontRef>
        </p:style>
        <p:txBody>
          <a:bodyPr wrap="none" anchor="ctr"/>
          <a:lstStyle>
            <a:lvl1pPr>
              <a:spcBef>
                <a:spcPct val="20000"/>
              </a:spcBef>
              <a:buClr>
                <a:srgbClr val="FF3300"/>
              </a:buClr>
              <a:buSzPct val="70000"/>
              <a:buFont typeface="Monotype Sorts" pitchFamily="2" charset="2"/>
              <a:buChar char="l"/>
              <a:defRPr sz="2400">
                <a:solidFill>
                  <a:srgbClr val="FFFF00"/>
                </a:solidFill>
                <a:latin typeface="Arial" panose="020B0604020202020204" pitchFamily="34" charset="0"/>
                <a:ea typeface="標楷體" panose="03000509000000000000" pitchFamily="65" charset="-120"/>
              </a:defRPr>
            </a:lvl1pPr>
            <a:lvl2pPr marL="742950" indent="-285750">
              <a:spcBef>
                <a:spcPct val="20000"/>
              </a:spcBef>
              <a:buClr>
                <a:srgbClr val="66FF33"/>
              </a:buClr>
              <a:buSzPct val="70000"/>
              <a:buFont typeface="Monotype Sorts" pitchFamily="2" charset="2"/>
              <a:buChar char="m"/>
              <a:defRPr sz="2400">
                <a:solidFill>
                  <a:schemeClr val="bg1"/>
                </a:solidFill>
                <a:latin typeface="Arial" panose="020B0604020202020204" pitchFamily="34" charset="0"/>
                <a:ea typeface="標楷體" panose="03000509000000000000" pitchFamily="65" charset="-120"/>
              </a:defRPr>
            </a:lvl2pPr>
            <a:lvl3pPr marL="1143000" indent="-228600">
              <a:spcBef>
                <a:spcPct val="20000"/>
              </a:spcBef>
              <a:buClr>
                <a:srgbClr val="FFFF00"/>
              </a:buClr>
              <a:buSzPct val="70000"/>
              <a:buFont typeface="Wingdings" panose="05000000000000000000" pitchFamily="2" charset="2"/>
              <a:buChar char="q"/>
              <a:defRPr sz="2400">
                <a:solidFill>
                  <a:schemeClr val="bg1"/>
                </a:solidFill>
                <a:latin typeface="Arial" panose="020B0604020202020204" pitchFamily="34" charset="0"/>
                <a:ea typeface="標楷體" panose="03000509000000000000" pitchFamily="65" charset="-120"/>
              </a:defRPr>
            </a:lvl3pPr>
            <a:lvl4pPr marL="1600200" indent="-228600">
              <a:spcBef>
                <a:spcPct val="20000"/>
              </a:spcBef>
              <a:buClr>
                <a:srgbClr val="66FF33"/>
              </a:buClr>
              <a:buSzPct val="70000"/>
              <a:buFont typeface="Wingdings" panose="05000000000000000000" pitchFamily="2" charset="2"/>
              <a:buChar char="v"/>
              <a:defRPr sz="2400">
                <a:solidFill>
                  <a:schemeClr val="bg1"/>
                </a:solidFill>
                <a:latin typeface="Arial" panose="020B0604020202020204" pitchFamily="34" charset="0"/>
                <a:ea typeface="標楷體" panose="03000509000000000000" pitchFamily="65" charset="-120"/>
              </a:defRPr>
            </a:lvl4pPr>
            <a:lvl5pPr marL="2057400" indent="-228600">
              <a:spcBef>
                <a:spcPct val="20000"/>
              </a:spcBef>
              <a:buChar char="»"/>
              <a:defRPr sz="2400">
                <a:solidFill>
                  <a:schemeClr val="bg1"/>
                </a:solidFill>
                <a:latin typeface="Arial" panose="020B0604020202020204" pitchFamily="34" charset="0"/>
                <a:ea typeface="標楷體" panose="03000509000000000000" pitchFamily="65" charset="-120"/>
              </a:defRPr>
            </a:lvl5pPr>
            <a:lvl6pPr marL="25146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6pPr>
            <a:lvl7pPr marL="29718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7pPr>
            <a:lvl8pPr marL="34290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8pPr>
            <a:lvl9pPr marL="38862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9pPr>
          </a:lstStyle>
          <a:p>
            <a:pPr>
              <a:spcBef>
                <a:spcPct val="0"/>
              </a:spcBef>
              <a:buClrTx/>
              <a:buSzTx/>
              <a:buFontTx/>
              <a:buNone/>
            </a:pPr>
            <a:endParaRPr lang="zh-TW" altLang="en-US" dirty="0">
              <a:solidFill>
                <a:schemeClr val="accent6">
                  <a:lumMod val="75000"/>
                </a:schemeClr>
              </a:solidFill>
              <a:latin typeface="Arial Black" panose="020B0A04020102020204" pitchFamily="34" charset="0"/>
              <a:ea typeface="新細明體" panose="02020500000000000000" pitchFamily="18" charset="-120"/>
            </a:endParaRPr>
          </a:p>
        </p:txBody>
      </p:sp>
      <p:sp>
        <p:nvSpPr>
          <p:cNvPr id="208904" name="Freeform 8"/>
          <p:cNvSpPr>
            <a:spLocks/>
          </p:cNvSpPr>
          <p:nvPr/>
        </p:nvSpPr>
        <p:spPr bwMode="auto">
          <a:xfrm>
            <a:off x="1476375" y="2348880"/>
            <a:ext cx="6769100" cy="3287712"/>
          </a:xfrm>
          <a:custGeom>
            <a:avLst/>
            <a:gdLst>
              <a:gd name="T0" fmla="*/ 0 w 4218"/>
              <a:gd name="T1" fmla="*/ 2147483646 h 2079"/>
              <a:gd name="T2" fmla="*/ 2147483646 w 4218"/>
              <a:gd name="T3" fmla="*/ 2147483646 h 2079"/>
              <a:gd name="T4" fmla="*/ 2147483646 w 4218"/>
              <a:gd name="T5" fmla="*/ 2147483646 h 2079"/>
              <a:gd name="T6" fmla="*/ 2147483646 w 4218"/>
              <a:gd name="T7" fmla="*/ 2147483646 h 2079"/>
              <a:gd name="T8" fmla="*/ 2147483646 w 4218"/>
              <a:gd name="T9" fmla="*/ 2147483646 h 2079"/>
              <a:gd name="T10" fmla="*/ 2147483646 w 4218"/>
              <a:gd name="T11" fmla="*/ 2147483646 h 2079"/>
              <a:gd name="T12" fmla="*/ 2147483646 w 4218"/>
              <a:gd name="T13" fmla="*/ 2147483646 h 2079"/>
              <a:gd name="T14" fmla="*/ 2147483646 w 4218"/>
              <a:gd name="T15" fmla="*/ 2147483646 h 2079"/>
              <a:gd name="T16" fmla="*/ 2147483646 w 4218"/>
              <a:gd name="T17" fmla="*/ 2147483646 h 2079"/>
              <a:gd name="T18" fmla="*/ 2147483646 w 4218"/>
              <a:gd name="T19" fmla="*/ 2147483646 h 2079"/>
              <a:gd name="T20" fmla="*/ 2147483646 w 4218"/>
              <a:gd name="T21" fmla="*/ 2147483646 h 2079"/>
              <a:gd name="T22" fmla="*/ 2147483646 w 4218"/>
              <a:gd name="T23" fmla="*/ 2147483646 h 2079"/>
              <a:gd name="T24" fmla="*/ 2147483646 w 4218"/>
              <a:gd name="T25" fmla="*/ 2147483646 h 2079"/>
              <a:gd name="T26" fmla="*/ 2147483646 w 4218"/>
              <a:gd name="T27" fmla="*/ 2147483646 h 2079"/>
              <a:gd name="T28" fmla="*/ 2147483646 w 4218"/>
              <a:gd name="T29" fmla="*/ 2147483646 h 2079"/>
              <a:gd name="T30" fmla="*/ 2147483646 w 4218"/>
              <a:gd name="T31" fmla="*/ 2147483646 h 2079"/>
              <a:gd name="T32" fmla="*/ 2147483646 w 4218"/>
              <a:gd name="T33" fmla="*/ 2147483646 h 2079"/>
              <a:gd name="T34" fmla="*/ 2147483646 w 4218"/>
              <a:gd name="T35" fmla="*/ 2147483646 h 2079"/>
              <a:gd name="T36" fmla="*/ 2147483646 w 4218"/>
              <a:gd name="T37" fmla="*/ 2147483646 h 2079"/>
              <a:gd name="T38" fmla="*/ 2147483646 w 4218"/>
              <a:gd name="T39" fmla="*/ 2147483646 h 2079"/>
              <a:gd name="T40" fmla="*/ 2147483646 w 4218"/>
              <a:gd name="T41" fmla="*/ 2147483646 h 2079"/>
              <a:gd name="T42" fmla="*/ 2147483646 w 4218"/>
              <a:gd name="T43" fmla="*/ 2147483646 h 2079"/>
              <a:gd name="T44" fmla="*/ 2147483646 w 4218"/>
              <a:gd name="T45" fmla="*/ 2147483646 h 2079"/>
              <a:gd name="T46" fmla="*/ 2147483646 w 4218"/>
              <a:gd name="T47" fmla="*/ 2147483646 h 2079"/>
              <a:gd name="T48" fmla="*/ 2147483646 w 4218"/>
              <a:gd name="T49" fmla="*/ 2147483646 h 2079"/>
              <a:gd name="T50" fmla="*/ 2147483646 w 4218"/>
              <a:gd name="T51" fmla="*/ 2147483646 h 2079"/>
              <a:gd name="T52" fmla="*/ 2147483646 w 4218"/>
              <a:gd name="T53" fmla="*/ 2147483646 h 207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4218" h="2079">
                <a:moveTo>
                  <a:pt x="0" y="1164"/>
                </a:moveTo>
                <a:cubicBezTo>
                  <a:pt x="26" y="1042"/>
                  <a:pt x="53" y="921"/>
                  <a:pt x="91" y="846"/>
                </a:cubicBezTo>
                <a:cubicBezTo>
                  <a:pt x="129" y="771"/>
                  <a:pt x="189" y="831"/>
                  <a:pt x="227" y="710"/>
                </a:cubicBezTo>
                <a:cubicBezTo>
                  <a:pt x="265" y="589"/>
                  <a:pt x="287" y="0"/>
                  <a:pt x="317" y="121"/>
                </a:cubicBezTo>
                <a:cubicBezTo>
                  <a:pt x="347" y="242"/>
                  <a:pt x="378" y="1156"/>
                  <a:pt x="408" y="1436"/>
                </a:cubicBezTo>
                <a:cubicBezTo>
                  <a:pt x="438" y="1716"/>
                  <a:pt x="469" y="1746"/>
                  <a:pt x="499" y="1799"/>
                </a:cubicBezTo>
                <a:cubicBezTo>
                  <a:pt x="529" y="1852"/>
                  <a:pt x="560" y="1830"/>
                  <a:pt x="590" y="1754"/>
                </a:cubicBezTo>
                <a:cubicBezTo>
                  <a:pt x="620" y="1678"/>
                  <a:pt x="657" y="1368"/>
                  <a:pt x="680" y="1345"/>
                </a:cubicBezTo>
                <a:cubicBezTo>
                  <a:pt x="703" y="1322"/>
                  <a:pt x="711" y="1535"/>
                  <a:pt x="726" y="1618"/>
                </a:cubicBezTo>
                <a:cubicBezTo>
                  <a:pt x="741" y="1701"/>
                  <a:pt x="748" y="1791"/>
                  <a:pt x="771" y="1844"/>
                </a:cubicBezTo>
                <a:cubicBezTo>
                  <a:pt x="794" y="1897"/>
                  <a:pt x="809" y="1935"/>
                  <a:pt x="862" y="1935"/>
                </a:cubicBezTo>
                <a:cubicBezTo>
                  <a:pt x="915" y="1935"/>
                  <a:pt x="1021" y="1837"/>
                  <a:pt x="1089" y="1844"/>
                </a:cubicBezTo>
                <a:cubicBezTo>
                  <a:pt x="1157" y="1851"/>
                  <a:pt x="1210" y="1965"/>
                  <a:pt x="1270" y="1980"/>
                </a:cubicBezTo>
                <a:cubicBezTo>
                  <a:pt x="1330" y="1995"/>
                  <a:pt x="1360" y="1935"/>
                  <a:pt x="1451" y="1935"/>
                </a:cubicBezTo>
                <a:cubicBezTo>
                  <a:pt x="1542" y="1935"/>
                  <a:pt x="1716" y="2018"/>
                  <a:pt x="1814" y="1980"/>
                </a:cubicBezTo>
                <a:cubicBezTo>
                  <a:pt x="1912" y="1942"/>
                  <a:pt x="1973" y="1806"/>
                  <a:pt x="2041" y="1708"/>
                </a:cubicBezTo>
                <a:cubicBezTo>
                  <a:pt x="2109" y="1610"/>
                  <a:pt x="2178" y="1391"/>
                  <a:pt x="2223" y="1391"/>
                </a:cubicBezTo>
                <a:cubicBezTo>
                  <a:pt x="2268" y="1391"/>
                  <a:pt x="2260" y="1610"/>
                  <a:pt x="2313" y="1708"/>
                </a:cubicBezTo>
                <a:cubicBezTo>
                  <a:pt x="2366" y="1806"/>
                  <a:pt x="2427" y="1927"/>
                  <a:pt x="2540" y="1980"/>
                </a:cubicBezTo>
                <a:cubicBezTo>
                  <a:pt x="2653" y="2033"/>
                  <a:pt x="2850" y="2018"/>
                  <a:pt x="2994" y="2026"/>
                </a:cubicBezTo>
                <a:cubicBezTo>
                  <a:pt x="3138" y="2034"/>
                  <a:pt x="3304" y="2026"/>
                  <a:pt x="3402" y="2026"/>
                </a:cubicBezTo>
                <a:cubicBezTo>
                  <a:pt x="3500" y="2026"/>
                  <a:pt x="3530" y="2026"/>
                  <a:pt x="3583" y="2026"/>
                </a:cubicBezTo>
                <a:cubicBezTo>
                  <a:pt x="3636" y="2026"/>
                  <a:pt x="3666" y="2019"/>
                  <a:pt x="3719" y="2026"/>
                </a:cubicBezTo>
                <a:cubicBezTo>
                  <a:pt x="3772" y="2033"/>
                  <a:pt x="3871" y="2079"/>
                  <a:pt x="3901" y="2071"/>
                </a:cubicBezTo>
                <a:cubicBezTo>
                  <a:pt x="3931" y="2063"/>
                  <a:pt x="3878" y="1987"/>
                  <a:pt x="3901" y="1980"/>
                </a:cubicBezTo>
                <a:cubicBezTo>
                  <a:pt x="3924" y="1973"/>
                  <a:pt x="3984" y="2018"/>
                  <a:pt x="4037" y="2026"/>
                </a:cubicBezTo>
                <a:cubicBezTo>
                  <a:pt x="4090" y="2034"/>
                  <a:pt x="4188" y="2026"/>
                  <a:pt x="4218" y="2026"/>
                </a:cubicBezTo>
              </a:path>
            </a:pathLst>
          </a:custGeom>
          <a:noFill/>
          <a:ln w="57150" cap="flat" cmpd="sng">
            <a:solidFill>
              <a:schemeClr val="accent5"/>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08905" name="Text Box 9"/>
          <p:cNvSpPr txBox="1">
            <a:spLocks noChangeArrowheads="1"/>
          </p:cNvSpPr>
          <p:nvPr/>
        </p:nvSpPr>
        <p:spPr bwMode="auto">
          <a:xfrm>
            <a:off x="4067175" y="1773238"/>
            <a:ext cx="306045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rgbClr val="FF3300"/>
              </a:buClr>
              <a:buSzPct val="70000"/>
              <a:buFont typeface="Monotype Sorts" pitchFamily="2" charset="2"/>
              <a:buChar char="l"/>
              <a:defRPr sz="2400">
                <a:solidFill>
                  <a:srgbClr val="FFFF00"/>
                </a:solidFill>
                <a:latin typeface="Arial" panose="020B0604020202020204" pitchFamily="34" charset="0"/>
                <a:ea typeface="標楷體" panose="03000509000000000000" pitchFamily="65" charset="-120"/>
              </a:defRPr>
            </a:lvl1pPr>
            <a:lvl2pPr marL="742950" indent="-285750">
              <a:spcBef>
                <a:spcPct val="20000"/>
              </a:spcBef>
              <a:buClr>
                <a:srgbClr val="66FF33"/>
              </a:buClr>
              <a:buSzPct val="70000"/>
              <a:buFont typeface="Monotype Sorts" pitchFamily="2" charset="2"/>
              <a:buChar char="m"/>
              <a:defRPr sz="2400">
                <a:solidFill>
                  <a:schemeClr val="bg1"/>
                </a:solidFill>
                <a:latin typeface="Arial" panose="020B0604020202020204" pitchFamily="34" charset="0"/>
                <a:ea typeface="標楷體" panose="03000509000000000000" pitchFamily="65" charset="-120"/>
              </a:defRPr>
            </a:lvl2pPr>
            <a:lvl3pPr marL="1143000" indent="-228600">
              <a:spcBef>
                <a:spcPct val="20000"/>
              </a:spcBef>
              <a:buClr>
                <a:srgbClr val="FFFF00"/>
              </a:buClr>
              <a:buSzPct val="70000"/>
              <a:buFont typeface="Wingdings" panose="05000000000000000000" pitchFamily="2" charset="2"/>
              <a:buChar char="q"/>
              <a:defRPr sz="2400">
                <a:solidFill>
                  <a:schemeClr val="bg1"/>
                </a:solidFill>
                <a:latin typeface="Arial" panose="020B0604020202020204" pitchFamily="34" charset="0"/>
                <a:ea typeface="標楷體" panose="03000509000000000000" pitchFamily="65" charset="-120"/>
              </a:defRPr>
            </a:lvl3pPr>
            <a:lvl4pPr marL="1600200" indent="-228600">
              <a:spcBef>
                <a:spcPct val="20000"/>
              </a:spcBef>
              <a:buClr>
                <a:srgbClr val="66FF33"/>
              </a:buClr>
              <a:buSzPct val="70000"/>
              <a:buFont typeface="Wingdings" panose="05000000000000000000" pitchFamily="2" charset="2"/>
              <a:buChar char="v"/>
              <a:defRPr sz="2400">
                <a:solidFill>
                  <a:schemeClr val="bg1"/>
                </a:solidFill>
                <a:latin typeface="Arial" panose="020B0604020202020204" pitchFamily="34" charset="0"/>
                <a:ea typeface="標楷體" panose="03000509000000000000" pitchFamily="65" charset="-120"/>
              </a:defRPr>
            </a:lvl4pPr>
            <a:lvl5pPr marL="2057400" indent="-228600">
              <a:spcBef>
                <a:spcPct val="20000"/>
              </a:spcBef>
              <a:buChar char="»"/>
              <a:defRPr sz="2400">
                <a:solidFill>
                  <a:schemeClr val="bg1"/>
                </a:solidFill>
                <a:latin typeface="Arial" panose="020B0604020202020204" pitchFamily="34" charset="0"/>
                <a:ea typeface="標楷體" panose="03000509000000000000" pitchFamily="65" charset="-120"/>
              </a:defRPr>
            </a:lvl5pPr>
            <a:lvl6pPr marL="25146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6pPr>
            <a:lvl7pPr marL="29718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7pPr>
            <a:lvl8pPr marL="34290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8pPr>
            <a:lvl9pPr marL="38862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9pPr>
          </a:lstStyle>
          <a:p>
            <a:pPr>
              <a:spcBef>
                <a:spcPct val="0"/>
              </a:spcBef>
              <a:buClrTx/>
              <a:buSzTx/>
              <a:buFontTx/>
              <a:buNone/>
            </a:pPr>
            <a:r>
              <a:rPr lang="en-US" altLang="zh-TW" dirty="0">
                <a:solidFill>
                  <a:srgbClr val="C00000"/>
                </a:solidFill>
              </a:rPr>
              <a:t>2</a:t>
            </a:r>
            <a:r>
              <a:rPr lang="zh-TW" altLang="en-US" dirty="0">
                <a:solidFill>
                  <a:srgbClr val="C00000"/>
                </a:solidFill>
                <a:latin typeface="+mj-ea"/>
                <a:ea typeface="+mj-ea"/>
              </a:rPr>
              <a:t>名嬰兒注射疫苗後</a:t>
            </a:r>
          </a:p>
          <a:p>
            <a:pPr>
              <a:spcBef>
                <a:spcPct val="0"/>
              </a:spcBef>
              <a:buClrTx/>
              <a:buSzTx/>
              <a:buFontTx/>
              <a:buNone/>
            </a:pPr>
            <a:r>
              <a:rPr lang="en-US" altLang="zh-TW" dirty="0">
                <a:solidFill>
                  <a:srgbClr val="C00000"/>
                </a:solidFill>
              </a:rPr>
              <a:t>24</a:t>
            </a:r>
            <a:r>
              <a:rPr lang="zh-TW" altLang="en-US" dirty="0">
                <a:solidFill>
                  <a:srgbClr val="C00000"/>
                </a:solidFill>
                <a:latin typeface="+mj-ea"/>
                <a:ea typeface="+mj-ea"/>
              </a:rPr>
              <a:t>小時內</a:t>
            </a:r>
            <a:r>
              <a:rPr lang="zh-TW" altLang="en-US" dirty="0" smtClean="0">
                <a:solidFill>
                  <a:srgbClr val="C00000"/>
                </a:solidFill>
                <a:latin typeface="+mj-ea"/>
                <a:ea typeface="+mj-ea"/>
              </a:rPr>
              <a:t>死亡，</a:t>
            </a:r>
            <a:r>
              <a:rPr lang="en-US" altLang="zh-TW" dirty="0" smtClean="0">
                <a:solidFill>
                  <a:srgbClr val="C00000"/>
                </a:solidFill>
              </a:rPr>
              <a:t>1974</a:t>
            </a:r>
            <a:endParaRPr lang="en-US" altLang="zh-TW" dirty="0">
              <a:solidFill>
                <a:srgbClr val="C00000"/>
              </a:solidFill>
            </a:endParaRPr>
          </a:p>
        </p:txBody>
      </p:sp>
      <p:sp>
        <p:nvSpPr>
          <p:cNvPr id="208906" name="Text Box 10"/>
          <p:cNvSpPr txBox="1">
            <a:spLocks noChangeArrowheads="1"/>
          </p:cNvSpPr>
          <p:nvPr/>
        </p:nvSpPr>
        <p:spPr bwMode="auto">
          <a:xfrm>
            <a:off x="4211638" y="2852738"/>
            <a:ext cx="595035"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rgbClr val="FF3300"/>
              </a:buClr>
              <a:buSzPct val="70000"/>
              <a:buFont typeface="Monotype Sorts" pitchFamily="2" charset="2"/>
              <a:buChar char="l"/>
              <a:defRPr sz="2400">
                <a:solidFill>
                  <a:srgbClr val="FFFF00"/>
                </a:solidFill>
                <a:latin typeface="Arial" panose="020B0604020202020204" pitchFamily="34" charset="0"/>
                <a:ea typeface="標楷體" panose="03000509000000000000" pitchFamily="65" charset="-120"/>
              </a:defRPr>
            </a:lvl1pPr>
            <a:lvl2pPr marL="742950" indent="-285750">
              <a:spcBef>
                <a:spcPct val="20000"/>
              </a:spcBef>
              <a:buClr>
                <a:srgbClr val="66FF33"/>
              </a:buClr>
              <a:buSzPct val="70000"/>
              <a:buFont typeface="Monotype Sorts" pitchFamily="2" charset="2"/>
              <a:buChar char="m"/>
              <a:defRPr sz="2400">
                <a:solidFill>
                  <a:schemeClr val="bg1"/>
                </a:solidFill>
                <a:latin typeface="Arial" panose="020B0604020202020204" pitchFamily="34" charset="0"/>
                <a:ea typeface="標楷體" panose="03000509000000000000" pitchFamily="65" charset="-120"/>
              </a:defRPr>
            </a:lvl2pPr>
            <a:lvl3pPr marL="1143000" indent="-228600">
              <a:spcBef>
                <a:spcPct val="20000"/>
              </a:spcBef>
              <a:buClr>
                <a:srgbClr val="FFFF00"/>
              </a:buClr>
              <a:buSzPct val="70000"/>
              <a:buFont typeface="Wingdings" panose="05000000000000000000" pitchFamily="2" charset="2"/>
              <a:buChar char="q"/>
              <a:defRPr sz="2400">
                <a:solidFill>
                  <a:schemeClr val="bg1"/>
                </a:solidFill>
                <a:latin typeface="Arial" panose="020B0604020202020204" pitchFamily="34" charset="0"/>
                <a:ea typeface="標楷體" panose="03000509000000000000" pitchFamily="65" charset="-120"/>
              </a:defRPr>
            </a:lvl3pPr>
            <a:lvl4pPr marL="1600200" indent="-228600">
              <a:spcBef>
                <a:spcPct val="20000"/>
              </a:spcBef>
              <a:buClr>
                <a:srgbClr val="66FF33"/>
              </a:buClr>
              <a:buSzPct val="70000"/>
              <a:buFont typeface="Wingdings" panose="05000000000000000000" pitchFamily="2" charset="2"/>
              <a:buChar char="v"/>
              <a:defRPr sz="2400">
                <a:solidFill>
                  <a:schemeClr val="bg1"/>
                </a:solidFill>
                <a:latin typeface="Arial" panose="020B0604020202020204" pitchFamily="34" charset="0"/>
                <a:ea typeface="標楷體" panose="03000509000000000000" pitchFamily="65" charset="-120"/>
              </a:defRPr>
            </a:lvl4pPr>
            <a:lvl5pPr marL="2057400" indent="-228600">
              <a:spcBef>
                <a:spcPct val="20000"/>
              </a:spcBef>
              <a:buChar char="»"/>
              <a:defRPr sz="2400">
                <a:solidFill>
                  <a:schemeClr val="bg1"/>
                </a:solidFill>
                <a:latin typeface="Arial" panose="020B0604020202020204" pitchFamily="34" charset="0"/>
                <a:ea typeface="標楷體" panose="03000509000000000000" pitchFamily="65" charset="-120"/>
              </a:defRPr>
            </a:lvl5pPr>
            <a:lvl6pPr marL="25146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6pPr>
            <a:lvl7pPr marL="29718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7pPr>
            <a:lvl8pPr marL="34290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8pPr>
            <a:lvl9pPr marL="38862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9pPr>
          </a:lstStyle>
          <a:p>
            <a:pPr>
              <a:spcBef>
                <a:spcPct val="0"/>
              </a:spcBef>
              <a:buClrTx/>
              <a:buSzTx/>
              <a:buFontTx/>
              <a:buNone/>
            </a:pPr>
            <a:r>
              <a:rPr lang="zh-TW" altLang="en-US" sz="3200" dirty="0">
                <a:solidFill>
                  <a:schemeClr val="accent6">
                    <a:lumMod val="50000"/>
                  </a:schemeClr>
                </a:solidFill>
                <a:latin typeface="+mj-ea"/>
                <a:ea typeface="+mj-ea"/>
              </a:rPr>
              <a:t>停</a:t>
            </a:r>
          </a:p>
          <a:p>
            <a:pPr>
              <a:spcBef>
                <a:spcPct val="0"/>
              </a:spcBef>
              <a:buClrTx/>
              <a:buSzTx/>
              <a:buFontTx/>
              <a:buNone/>
            </a:pPr>
            <a:r>
              <a:rPr lang="zh-TW" altLang="en-US" sz="3200" dirty="0">
                <a:solidFill>
                  <a:schemeClr val="accent6">
                    <a:lumMod val="50000"/>
                  </a:schemeClr>
                </a:solidFill>
                <a:latin typeface="+mj-ea"/>
                <a:ea typeface="+mj-ea"/>
              </a:rPr>
              <a:t>用</a:t>
            </a:r>
          </a:p>
          <a:p>
            <a:pPr>
              <a:spcBef>
                <a:spcPct val="0"/>
              </a:spcBef>
              <a:buClrTx/>
              <a:buSzTx/>
              <a:buFontTx/>
              <a:buNone/>
            </a:pPr>
            <a:r>
              <a:rPr lang="zh-TW" altLang="en-US" sz="3200" dirty="0">
                <a:solidFill>
                  <a:schemeClr val="accent6">
                    <a:lumMod val="50000"/>
                  </a:schemeClr>
                </a:solidFill>
                <a:latin typeface="+mj-ea"/>
                <a:ea typeface="+mj-ea"/>
              </a:rPr>
              <a:t>疫</a:t>
            </a:r>
          </a:p>
          <a:p>
            <a:pPr>
              <a:spcBef>
                <a:spcPct val="0"/>
              </a:spcBef>
              <a:buClrTx/>
              <a:buSzTx/>
              <a:buFontTx/>
              <a:buNone/>
            </a:pPr>
            <a:r>
              <a:rPr lang="zh-TW" altLang="en-US" sz="3200" dirty="0">
                <a:solidFill>
                  <a:schemeClr val="accent6">
                    <a:lumMod val="50000"/>
                  </a:schemeClr>
                </a:solidFill>
                <a:latin typeface="+mj-ea"/>
                <a:ea typeface="+mj-ea"/>
              </a:rPr>
              <a:t>苗</a:t>
            </a:r>
          </a:p>
        </p:txBody>
      </p:sp>
      <p:sp>
        <p:nvSpPr>
          <p:cNvPr id="208907" name="Text Box 11"/>
          <p:cNvSpPr txBox="1">
            <a:spLocks noChangeArrowheads="1"/>
          </p:cNvSpPr>
          <p:nvPr/>
        </p:nvSpPr>
        <p:spPr bwMode="auto">
          <a:xfrm>
            <a:off x="1403350" y="1628775"/>
            <a:ext cx="2041525" cy="850900"/>
          </a:xfrm>
          <a:prstGeom prst="rect">
            <a:avLst/>
          </a:prstGeom>
          <a:ln>
            <a:headEnd/>
            <a:tailEn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5"/>
          </a:lnRef>
          <a:fillRef idx="2">
            <a:schemeClr val="accent5"/>
          </a:fillRef>
          <a:effectRef idx="1">
            <a:schemeClr val="accent5"/>
          </a:effectRef>
          <a:fontRef idx="minor">
            <a:schemeClr val="dk1"/>
          </a:fontRef>
        </p:style>
        <p:txBody>
          <a:bodyPr wrap="none">
            <a:spAutoFit/>
          </a:bodyPr>
          <a:lstStyle>
            <a:lvl1pPr>
              <a:spcBef>
                <a:spcPct val="20000"/>
              </a:spcBef>
              <a:buClr>
                <a:srgbClr val="FF3300"/>
              </a:buClr>
              <a:buSzPct val="70000"/>
              <a:buFont typeface="Monotype Sorts" pitchFamily="2" charset="2"/>
              <a:buChar char="l"/>
              <a:defRPr sz="2400">
                <a:solidFill>
                  <a:srgbClr val="FFFF00"/>
                </a:solidFill>
                <a:latin typeface="Arial" panose="020B0604020202020204" pitchFamily="34" charset="0"/>
                <a:ea typeface="標楷體" panose="03000509000000000000" pitchFamily="65" charset="-120"/>
              </a:defRPr>
            </a:lvl1pPr>
            <a:lvl2pPr marL="742950" indent="-285750">
              <a:spcBef>
                <a:spcPct val="20000"/>
              </a:spcBef>
              <a:buClr>
                <a:srgbClr val="66FF33"/>
              </a:buClr>
              <a:buSzPct val="70000"/>
              <a:buFont typeface="Monotype Sorts" pitchFamily="2" charset="2"/>
              <a:buChar char="m"/>
              <a:defRPr sz="2400">
                <a:solidFill>
                  <a:schemeClr val="bg1"/>
                </a:solidFill>
                <a:latin typeface="Arial" panose="020B0604020202020204" pitchFamily="34" charset="0"/>
                <a:ea typeface="標楷體" panose="03000509000000000000" pitchFamily="65" charset="-120"/>
              </a:defRPr>
            </a:lvl2pPr>
            <a:lvl3pPr marL="1143000" indent="-228600">
              <a:spcBef>
                <a:spcPct val="20000"/>
              </a:spcBef>
              <a:buClr>
                <a:srgbClr val="FFFF00"/>
              </a:buClr>
              <a:buSzPct val="70000"/>
              <a:buFont typeface="Wingdings" panose="05000000000000000000" pitchFamily="2" charset="2"/>
              <a:buChar char="q"/>
              <a:defRPr sz="2400">
                <a:solidFill>
                  <a:schemeClr val="bg1"/>
                </a:solidFill>
                <a:latin typeface="Arial" panose="020B0604020202020204" pitchFamily="34" charset="0"/>
                <a:ea typeface="標楷體" panose="03000509000000000000" pitchFamily="65" charset="-120"/>
              </a:defRPr>
            </a:lvl3pPr>
            <a:lvl4pPr marL="1600200" indent="-228600">
              <a:spcBef>
                <a:spcPct val="20000"/>
              </a:spcBef>
              <a:buClr>
                <a:srgbClr val="66FF33"/>
              </a:buClr>
              <a:buSzPct val="70000"/>
              <a:buFont typeface="Wingdings" panose="05000000000000000000" pitchFamily="2" charset="2"/>
              <a:buChar char="v"/>
              <a:defRPr sz="2400">
                <a:solidFill>
                  <a:schemeClr val="bg1"/>
                </a:solidFill>
                <a:latin typeface="Arial" panose="020B0604020202020204" pitchFamily="34" charset="0"/>
                <a:ea typeface="標楷體" panose="03000509000000000000" pitchFamily="65" charset="-120"/>
              </a:defRPr>
            </a:lvl4pPr>
            <a:lvl5pPr marL="2057400" indent="-228600">
              <a:spcBef>
                <a:spcPct val="20000"/>
              </a:spcBef>
              <a:buChar char="»"/>
              <a:defRPr sz="2400">
                <a:solidFill>
                  <a:schemeClr val="bg1"/>
                </a:solidFill>
                <a:latin typeface="Arial" panose="020B0604020202020204" pitchFamily="34" charset="0"/>
                <a:ea typeface="標楷體" panose="03000509000000000000" pitchFamily="65" charset="-120"/>
              </a:defRPr>
            </a:lvl5pPr>
            <a:lvl6pPr marL="25146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6pPr>
            <a:lvl7pPr marL="29718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7pPr>
            <a:lvl8pPr marL="34290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8pPr>
            <a:lvl9pPr marL="38862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9pPr>
          </a:lstStyle>
          <a:p>
            <a:pPr>
              <a:spcBef>
                <a:spcPct val="0"/>
              </a:spcBef>
              <a:buClrTx/>
              <a:buSzTx/>
              <a:buFontTx/>
              <a:buNone/>
            </a:pPr>
            <a:r>
              <a:rPr lang="en-US" altLang="zh-TW" b="0" dirty="0">
                <a:solidFill>
                  <a:schemeClr val="tx1"/>
                </a:solidFill>
              </a:rPr>
              <a:t>1947 </a:t>
            </a:r>
          </a:p>
          <a:p>
            <a:pPr>
              <a:spcBef>
                <a:spcPct val="0"/>
              </a:spcBef>
              <a:buClrTx/>
              <a:buSzTx/>
              <a:buFontTx/>
              <a:buNone/>
            </a:pPr>
            <a:r>
              <a:rPr lang="en-US" altLang="zh-TW" b="0" dirty="0">
                <a:solidFill>
                  <a:schemeClr val="tx1"/>
                </a:solidFill>
              </a:rPr>
              <a:t>DTP</a:t>
            </a:r>
            <a:r>
              <a:rPr lang="zh-TW" altLang="en-US" b="0" dirty="0">
                <a:solidFill>
                  <a:schemeClr val="tx1"/>
                </a:solidFill>
                <a:latin typeface="+mj-ea"/>
                <a:ea typeface="+mj-ea"/>
              </a:rPr>
              <a:t>開始使用</a:t>
            </a:r>
          </a:p>
        </p:txBody>
      </p:sp>
      <p:sp>
        <p:nvSpPr>
          <p:cNvPr id="208908" name="Line 12"/>
          <p:cNvSpPr>
            <a:spLocks noChangeShapeType="1"/>
          </p:cNvSpPr>
          <p:nvPr/>
        </p:nvSpPr>
        <p:spPr bwMode="auto">
          <a:xfrm flipH="1">
            <a:off x="5220071" y="4581525"/>
            <a:ext cx="504453" cy="503659"/>
          </a:xfrm>
          <a:prstGeom prst="line">
            <a:avLst/>
          </a:prstGeom>
          <a:noFill/>
          <a:ln w="38100">
            <a:solidFill>
              <a:srgbClr val="00B0F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4" name="流程圖: 替代處理程序 13"/>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err="1" smtClean="0">
                <a:solidFill>
                  <a:srgbClr val="000000"/>
                </a:solidFill>
                <a:ea typeface="華康中圓體"/>
                <a:cs typeface="Arial" charset="0"/>
              </a:rPr>
              <a:t>Gangarosa</a:t>
            </a:r>
            <a:r>
              <a:rPr lang="en-US" altLang="zh-TW" sz="1400" b="0" dirty="0" smtClean="0">
                <a:solidFill>
                  <a:srgbClr val="000000"/>
                </a:solidFill>
                <a:ea typeface="華康中圓體"/>
                <a:cs typeface="Arial" charset="0"/>
              </a:rPr>
              <a:t> EJ. Lancet 1998;</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351:356</a:t>
            </a:r>
          </a:p>
        </p:txBody>
      </p:sp>
      <p:pic>
        <p:nvPicPr>
          <p:cNvPr id="16" name="Picture 4" descr="E:\po2013010\3工程執行\06守住血汗錢，金融消費者必備護身符\02課程版型\書.png"/>
          <p:cNvPicPr>
            <a:picLocks noChangeAspect="1" noChangeArrowheads="1"/>
          </p:cNvPicPr>
          <p:nvPr>
            <p:custDataLst>
              <p:tags r:id="rId2"/>
            </p:custDataLst>
          </p:nvPr>
        </p:nvPicPr>
        <p:blipFill>
          <a:blip r:embed="rId6"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17" name="Text Box 4"/>
          <p:cNvSpPr txBox="1">
            <a:spLocks noChangeArrowheads="1"/>
          </p:cNvSpPr>
          <p:nvPr/>
        </p:nvSpPr>
        <p:spPr bwMode="auto">
          <a:xfrm>
            <a:off x="107504" y="1177597"/>
            <a:ext cx="357020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rgbClr val="FF3300"/>
              </a:buClr>
              <a:buSzPct val="70000"/>
              <a:buFont typeface="Monotype Sorts" pitchFamily="2" charset="2"/>
              <a:buChar char="l"/>
              <a:defRPr sz="2400">
                <a:solidFill>
                  <a:srgbClr val="FFFF00"/>
                </a:solidFill>
                <a:latin typeface="Arial" panose="020B0604020202020204" pitchFamily="34" charset="0"/>
                <a:ea typeface="標楷體" panose="03000509000000000000" pitchFamily="65" charset="-120"/>
              </a:defRPr>
            </a:lvl1pPr>
            <a:lvl2pPr marL="742950" indent="-285750">
              <a:spcBef>
                <a:spcPct val="20000"/>
              </a:spcBef>
              <a:buClr>
                <a:srgbClr val="66FF33"/>
              </a:buClr>
              <a:buSzPct val="70000"/>
              <a:buFont typeface="Monotype Sorts" pitchFamily="2" charset="2"/>
              <a:buChar char="m"/>
              <a:defRPr sz="2400">
                <a:solidFill>
                  <a:schemeClr val="bg1"/>
                </a:solidFill>
                <a:latin typeface="Arial" panose="020B0604020202020204" pitchFamily="34" charset="0"/>
                <a:ea typeface="標楷體" panose="03000509000000000000" pitchFamily="65" charset="-120"/>
              </a:defRPr>
            </a:lvl2pPr>
            <a:lvl3pPr marL="1143000" indent="-228600">
              <a:spcBef>
                <a:spcPct val="20000"/>
              </a:spcBef>
              <a:buClr>
                <a:srgbClr val="FFFF00"/>
              </a:buClr>
              <a:buSzPct val="70000"/>
              <a:buFont typeface="Wingdings" panose="05000000000000000000" pitchFamily="2" charset="2"/>
              <a:buChar char="q"/>
              <a:defRPr sz="2400">
                <a:solidFill>
                  <a:schemeClr val="bg1"/>
                </a:solidFill>
                <a:latin typeface="Arial" panose="020B0604020202020204" pitchFamily="34" charset="0"/>
                <a:ea typeface="標楷體" panose="03000509000000000000" pitchFamily="65" charset="-120"/>
              </a:defRPr>
            </a:lvl3pPr>
            <a:lvl4pPr marL="1600200" indent="-228600">
              <a:spcBef>
                <a:spcPct val="20000"/>
              </a:spcBef>
              <a:buClr>
                <a:srgbClr val="66FF33"/>
              </a:buClr>
              <a:buSzPct val="70000"/>
              <a:buFont typeface="Wingdings" panose="05000000000000000000" pitchFamily="2" charset="2"/>
              <a:buChar char="v"/>
              <a:defRPr sz="2400">
                <a:solidFill>
                  <a:schemeClr val="bg1"/>
                </a:solidFill>
                <a:latin typeface="Arial" panose="020B0604020202020204" pitchFamily="34" charset="0"/>
                <a:ea typeface="標楷體" panose="03000509000000000000" pitchFamily="65" charset="-120"/>
              </a:defRPr>
            </a:lvl4pPr>
            <a:lvl5pPr marL="2057400" indent="-228600">
              <a:spcBef>
                <a:spcPct val="20000"/>
              </a:spcBef>
              <a:buChar char="»"/>
              <a:defRPr sz="2400">
                <a:solidFill>
                  <a:schemeClr val="bg1"/>
                </a:solidFill>
                <a:latin typeface="Arial" panose="020B0604020202020204" pitchFamily="34" charset="0"/>
                <a:ea typeface="標楷體" panose="03000509000000000000" pitchFamily="65" charset="-120"/>
              </a:defRPr>
            </a:lvl5pPr>
            <a:lvl6pPr marL="25146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6pPr>
            <a:lvl7pPr marL="29718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7pPr>
            <a:lvl8pPr marL="34290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8pPr>
            <a:lvl9pPr marL="3886200" indent="-228600" eaLnBrk="0" fontAlgn="base" hangingPunct="0">
              <a:spcBef>
                <a:spcPct val="20000"/>
              </a:spcBef>
              <a:spcAft>
                <a:spcPct val="0"/>
              </a:spcAft>
              <a:buChar char="»"/>
              <a:defRPr sz="2400">
                <a:solidFill>
                  <a:schemeClr val="bg1"/>
                </a:solidFill>
                <a:latin typeface="Arial" panose="020B0604020202020204" pitchFamily="34" charset="0"/>
                <a:ea typeface="標楷體" panose="03000509000000000000" pitchFamily="65" charset="-120"/>
              </a:defRPr>
            </a:lvl9pPr>
          </a:lstStyle>
          <a:p>
            <a:pPr>
              <a:spcBef>
                <a:spcPct val="0"/>
              </a:spcBef>
              <a:buClrTx/>
              <a:buSzTx/>
              <a:buFontTx/>
              <a:buNone/>
            </a:pPr>
            <a:r>
              <a:rPr lang="zh-TW" altLang="en-US" b="0" dirty="0">
                <a:solidFill>
                  <a:srgbClr val="FF0000"/>
                </a:solidFill>
                <a:latin typeface="+mj-ea"/>
                <a:ea typeface="+mj-ea"/>
              </a:rPr>
              <a:t>百日咳發生率</a:t>
            </a:r>
            <a:r>
              <a:rPr lang="en-US" altLang="zh-TW" b="0" dirty="0">
                <a:solidFill>
                  <a:srgbClr val="FF0000"/>
                </a:solidFill>
                <a:cs typeface="Arial" pitchFamily="34" charset="0"/>
              </a:rPr>
              <a:t>(/100,000)</a:t>
            </a:r>
          </a:p>
        </p:txBody>
      </p:sp>
      <p:sp>
        <p:nvSpPr>
          <p:cNvPr id="3" name="投影片編號版面配置區 2"/>
          <p:cNvSpPr>
            <a:spLocks noGrp="1"/>
          </p:cNvSpPr>
          <p:nvPr>
            <p:ph type="sldNum" sz="quarter" idx="10"/>
          </p:nvPr>
        </p:nvSpPr>
        <p:spPr/>
        <p:txBody>
          <a:bodyPr/>
          <a:lstStyle/>
          <a:p>
            <a:fld id="{EE83A94C-4690-4F43-AE3E-D00503AB1F17}" type="slidenum">
              <a:rPr lang="zh-TW" altLang="en-US" smtClean="0"/>
              <a:t>35</a:t>
            </a:fld>
            <a:endParaRPr lang="zh-TW" altLang="en-US"/>
          </a:p>
        </p:txBody>
      </p:sp>
    </p:spTree>
    <p:custDataLst>
      <p:tags r:id="rId1"/>
    </p:custDataLst>
    <p:extLst>
      <p:ext uri="{BB962C8B-B14F-4D97-AF65-F5344CB8AC3E}">
        <p14:creationId xmlns:p14="http://schemas.microsoft.com/office/powerpoint/2010/main" val="3549667938"/>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lstStyle/>
          <a:p>
            <a:r>
              <a:rPr lang="en-US" altLang="zh-TW" dirty="0" smtClean="0"/>
              <a:t>Attachment of </a:t>
            </a:r>
            <a:r>
              <a:rPr lang="en-US" altLang="zh-TW" i="1" dirty="0" err="1" smtClean="0"/>
              <a:t>Bordetella</a:t>
            </a:r>
            <a:r>
              <a:rPr lang="en-US" altLang="zh-TW" i="1" dirty="0" smtClean="0"/>
              <a:t> </a:t>
            </a:r>
            <a:r>
              <a:rPr lang="en-US" altLang="zh-TW" i="1" dirty="0" err="1" smtClean="0"/>
              <a:t>pertussis</a:t>
            </a:r>
            <a:endParaRPr lang="en-US" altLang="zh-TW" i="1" dirty="0"/>
          </a:p>
        </p:txBody>
      </p:sp>
      <p:sp>
        <p:nvSpPr>
          <p:cNvPr id="172035" name="Rectangle 3"/>
          <p:cNvSpPr>
            <a:spLocks noGrp="1" noChangeArrowheads="1"/>
          </p:cNvSpPr>
          <p:nvPr>
            <p:ph idx="1"/>
          </p:nvPr>
        </p:nvSpPr>
        <p:spPr/>
        <p:txBody>
          <a:bodyPr/>
          <a:lstStyle/>
          <a:p>
            <a:endParaRPr lang="en-US" altLang="zh-TW" dirty="0" smtClean="0"/>
          </a:p>
          <a:p>
            <a:endParaRPr lang="en-US" altLang="zh-TW" dirty="0" smtClean="0"/>
          </a:p>
          <a:p>
            <a:endParaRPr lang="en-US" altLang="zh-TW" dirty="0" smtClean="0"/>
          </a:p>
          <a:p>
            <a:endParaRPr lang="en-US" altLang="zh-TW" dirty="0" smtClean="0"/>
          </a:p>
          <a:p>
            <a:endParaRPr lang="en-US" altLang="zh-TW" dirty="0" smtClean="0"/>
          </a:p>
          <a:p>
            <a:endParaRPr lang="en-US" altLang="zh-TW" dirty="0" smtClean="0"/>
          </a:p>
          <a:p>
            <a:endParaRPr lang="en-US" altLang="zh-TW" dirty="0" smtClean="0"/>
          </a:p>
          <a:p>
            <a:endParaRPr lang="en-US" altLang="zh-TW" dirty="0" smtClean="0"/>
          </a:p>
          <a:p>
            <a:r>
              <a:rPr lang="en-US" altLang="zh-TW" dirty="0" smtClean="0">
                <a:solidFill>
                  <a:srgbClr val="FF0000"/>
                </a:solidFill>
              </a:rPr>
              <a:t>Others: </a:t>
            </a:r>
            <a:r>
              <a:rPr lang="en-US" altLang="zh-TW" dirty="0" err="1" smtClean="0"/>
              <a:t>pertactin</a:t>
            </a:r>
            <a:r>
              <a:rPr lang="en-US" altLang="zh-TW" dirty="0" smtClean="0"/>
              <a:t>, </a:t>
            </a:r>
            <a:r>
              <a:rPr lang="en-US" altLang="zh-TW" dirty="0" err="1" smtClean="0"/>
              <a:t>fimbriae</a:t>
            </a:r>
            <a:endParaRPr lang="en-US" altLang="zh-TW" dirty="0"/>
          </a:p>
        </p:txBody>
      </p:sp>
      <p:pic>
        <p:nvPicPr>
          <p:cNvPr id="172037" name="Picture 5" descr="pertussis_pt"/>
          <p:cNvPicPr>
            <a:picLocks noChangeAspect="1" noChangeArrowheads="1"/>
          </p:cNvPicPr>
          <p:nvPr>
            <p:custDataLst>
              <p:tags r:id="rId2"/>
            </p:custDataLst>
          </p:nvPr>
        </p:nvPicPr>
        <p:blipFill>
          <a:blip r:embed="rId6" cstate="print">
            <a:extLst>
              <a:ext uri="{28A0092B-C50C-407E-A947-70E740481C1C}">
                <a14:useLocalDpi xmlns:a14="http://schemas.microsoft.com/office/drawing/2010/main" val="0"/>
              </a:ext>
            </a:extLst>
          </a:blip>
          <a:srcRect/>
          <a:stretch>
            <a:fillRect/>
          </a:stretch>
        </p:blipFill>
        <p:spPr bwMode="auto">
          <a:xfrm>
            <a:off x="1666875" y="1342231"/>
            <a:ext cx="5810250" cy="4391025"/>
          </a:xfrm>
          <a:prstGeom prst="rect">
            <a:avLst/>
          </a:prstGeom>
          <a:noFill/>
          <a:extLst>
            <a:ext uri="{909E8E84-426E-40DD-AFC4-6F175D3DCCD1}">
              <a14:hiddenFill xmlns:a14="http://schemas.microsoft.com/office/drawing/2010/main">
                <a:solidFill>
                  <a:srgbClr val="FFFFFF"/>
                </a:solidFill>
              </a14:hiddenFill>
            </a:ext>
          </a:extLst>
        </p:spPr>
      </p:pic>
      <p:sp>
        <p:nvSpPr>
          <p:cNvPr id="6" name="流程圖: 替代處理程序 5"/>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err="1" smtClean="0"/>
              <a:t>Tozzi</a:t>
            </a:r>
            <a:r>
              <a:rPr lang="en-US" altLang="zh-TW" sz="1400" b="0" dirty="0" smtClean="0"/>
              <a:t> AE, et al. Can Med Assoc J 2005; 172 (4):509.</a:t>
            </a:r>
            <a:endParaRPr lang="en-US" altLang="zh-TW" sz="1400" b="0" dirty="0" smtClean="0">
              <a:solidFill>
                <a:srgbClr val="000000"/>
              </a:solidFill>
              <a:ea typeface="華康中圓體"/>
              <a:cs typeface="Arial" charset="0"/>
            </a:endParaRPr>
          </a:p>
        </p:txBody>
      </p:sp>
      <p:pic>
        <p:nvPicPr>
          <p:cNvPr id="7" name="Picture 4"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36</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r>
              <a:rPr lang="zh-TW" altLang="en-US" dirty="0" smtClean="0">
                <a:latin typeface="+mj-ea"/>
                <a:ea typeface="+mj-ea"/>
              </a:rPr>
              <a:t>非細胞性百日咳疫苗</a:t>
            </a:r>
            <a:br>
              <a:rPr lang="zh-TW" altLang="en-US" dirty="0" smtClean="0">
                <a:latin typeface="+mj-ea"/>
                <a:ea typeface="+mj-ea"/>
              </a:rPr>
            </a:br>
            <a:r>
              <a:rPr lang="en-US" altLang="zh-TW" dirty="0" err="1" smtClean="0">
                <a:ea typeface="+mj-ea"/>
              </a:rPr>
              <a:t>Acellular</a:t>
            </a:r>
            <a:r>
              <a:rPr lang="en-US" altLang="zh-TW" dirty="0" smtClean="0">
                <a:ea typeface="+mj-ea"/>
              </a:rPr>
              <a:t> pertussis vaccine</a:t>
            </a:r>
            <a:endParaRPr lang="en-US" altLang="zh-TW" dirty="0">
              <a:ea typeface="+mj-ea"/>
            </a:endParaRPr>
          </a:p>
        </p:txBody>
      </p:sp>
      <p:sp>
        <p:nvSpPr>
          <p:cNvPr id="160771" name="Rectangle 3"/>
          <p:cNvSpPr>
            <a:spLocks noGrp="1" noChangeArrowheads="1"/>
          </p:cNvSpPr>
          <p:nvPr>
            <p:ph idx="1"/>
          </p:nvPr>
        </p:nvSpPr>
        <p:spPr>
          <a:xfrm>
            <a:off x="468312" y="1628775"/>
            <a:ext cx="8352160" cy="4525963"/>
          </a:xfrm>
        </p:spPr>
        <p:txBody>
          <a:bodyPr/>
          <a:lstStyle/>
          <a:p>
            <a:pPr>
              <a:spcBef>
                <a:spcPts val="0"/>
              </a:spcBef>
            </a:pPr>
            <a:r>
              <a:rPr lang="zh-TW" altLang="en-US" sz="2400" dirty="0" smtClean="0">
                <a:solidFill>
                  <a:srgbClr val="FF0000"/>
                </a:solidFill>
                <a:latin typeface="+mj-ea"/>
                <a:ea typeface="+mj-ea"/>
              </a:rPr>
              <a:t>純化具保護效力之抗原，去除不必要之菌體成份。</a:t>
            </a:r>
          </a:p>
          <a:p>
            <a:pPr>
              <a:spcBef>
                <a:spcPts val="0"/>
              </a:spcBef>
            </a:pPr>
            <a:r>
              <a:rPr lang="zh-TW" altLang="en-US" sz="2400" dirty="0" smtClean="0">
                <a:latin typeface="+mj-ea"/>
                <a:ea typeface="+mj-ea"/>
              </a:rPr>
              <a:t>含</a:t>
            </a:r>
            <a:r>
              <a:rPr lang="en-US" altLang="zh-TW" sz="2400" dirty="0" smtClean="0">
                <a:ea typeface="+mj-ea"/>
              </a:rPr>
              <a:t>pertussis toxin (PT)</a:t>
            </a:r>
            <a:r>
              <a:rPr lang="zh-TW" altLang="en-US" sz="2400" dirty="0" smtClean="0">
                <a:latin typeface="+mj-ea"/>
                <a:ea typeface="+mj-ea"/>
              </a:rPr>
              <a:t>、</a:t>
            </a:r>
            <a:r>
              <a:rPr lang="en-US" altLang="zh-TW" sz="2400" dirty="0" smtClean="0">
                <a:ea typeface="+mj-ea"/>
              </a:rPr>
              <a:t>filamentous </a:t>
            </a:r>
            <a:r>
              <a:rPr lang="en-US" altLang="zh-TW" sz="2400" dirty="0" err="1" smtClean="0">
                <a:ea typeface="+mj-ea"/>
              </a:rPr>
              <a:t>hemagglutinin</a:t>
            </a:r>
            <a:r>
              <a:rPr lang="en-US" altLang="zh-TW" sz="2400" dirty="0" smtClean="0">
                <a:ea typeface="+mj-ea"/>
              </a:rPr>
              <a:t> (FHA) </a:t>
            </a:r>
            <a:r>
              <a:rPr lang="zh-TW" altLang="en-US" sz="2400" dirty="0" smtClean="0">
                <a:latin typeface="+mj-ea"/>
                <a:ea typeface="+mj-ea"/>
              </a:rPr>
              <a:t>等最多</a:t>
            </a:r>
            <a:r>
              <a:rPr lang="en-US" altLang="zh-TW" sz="2400" dirty="0" smtClean="0">
                <a:ea typeface="+mj-ea"/>
              </a:rPr>
              <a:t>5</a:t>
            </a:r>
            <a:r>
              <a:rPr lang="zh-TW" altLang="en-US" sz="2400" dirty="0" smtClean="0">
                <a:latin typeface="+mj-ea"/>
                <a:ea typeface="+mj-ea"/>
              </a:rPr>
              <a:t>種抗原</a:t>
            </a:r>
          </a:p>
          <a:p>
            <a:pPr lvl="1">
              <a:spcBef>
                <a:spcPts val="0"/>
              </a:spcBef>
            </a:pPr>
            <a:r>
              <a:rPr lang="zh-TW" altLang="en-US" sz="2200" dirty="0" smtClean="0">
                <a:latin typeface="+mj-ea"/>
                <a:ea typeface="+mj-ea"/>
              </a:rPr>
              <a:t>日本化血研：</a:t>
            </a:r>
            <a:r>
              <a:rPr lang="en-US" altLang="zh-TW" sz="2200" dirty="0" smtClean="0">
                <a:ea typeface="+mj-ea"/>
              </a:rPr>
              <a:t>PT</a:t>
            </a:r>
            <a:r>
              <a:rPr lang="zh-TW" altLang="en-US" sz="2200" dirty="0" smtClean="0">
                <a:latin typeface="+mj-ea"/>
                <a:ea typeface="+mj-ea"/>
              </a:rPr>
              <a:t>、</a:t>
            </a:r>
            <a:r>
              <a:rPr lang="en-US" altLang="zh-TW" sz="2200" dirty="0" smtClean="0">
                <a:ea typeface="+mj-ea"/>
              </a:rPr>
              <a:t>FHA</a:t>
            </a:r>
          </a:p>
          <a:p>
            <a:pPr lvl="1">
              <a:spcBef>
                <a:spcPts val="0"/>
              </a:spcBef>
            </a:pPr>
            <a:r>
              <a:rPr lang="en-US" altLang="zh-TW" sz="2200" dirty="0" smtClean="0">
                <a:ea typeface="+mj-ea"/>
              </a:rPr>
              <a:t>GSK:</a:t>
            </a:r>
            <a:r>
              <a:rPr lang="zh-TW" altLang="en-US" sz="2200" dirty="0" smtClean="0">
                <a:ea typeface="+mj-ea"/>
              </a:rPr>
              <a:t> </a:t>
            </a:r>
            <a:r>
              <a:rPr lang="en-US" altLang="zh-TW" sz="2200" dirty="0" smtClean="0">
                <a:ea typeface="+mj-ea"/>
              </a:rPr>
              <a:t>PT</a:t>
            </a:r>
            <a:r>
              <a:rPr lang="zh-TW" altLang="en-US" sz="2200" dirty="0" smtClean="0">
                <a:latin typeface="+mj-ea"/>
                <a:ea typeface="+mj-ea"/>
              </a:rPr>
              <a:t>、</a:t>
            </a:r>
            <a:r>
              <a:rPr lang="en-US" altLang="zh-TW" sz="2200" dirty="0" smtClean="0">
                <a:ea typeface="+mj-ea"/>
              </a:rPr>
              <a:t>FHA</a:t>
            </a:r>
            <a:r>
              <a:rPr lang="zh-TW" altLang="en-US" sz="2200" dirty="0" smtClean="0">
                <a:latin typeface="+mj-ea"/>
                <a:ea typeface="+mj-ea"/>
              </a:rPr>
              <a:t>、</a:t>
            </a:r>
            <a:r>
              <a:rPr lang="en-US" altLang="zh-TW" sz="2200" dirty="0" err="1" smtClean="0">
                <a:ea typeface="+mj-ea"/>
              </a:rPr>
              <a:t>pertactin</a:t>
            </a:r>
            <a:endParaRPr lang="en-US" altLang="zh-TW" sz="2200" dirty="0" smtClean="0">
              <a:ea typeface="+mj-ea"/>
            </a:endParaRPr>
          </a:p>
          <a:p>
            <a:pPr lvl="1">
              <a:spcBef>
                <a:spcPts val="0"/>
              </a:spcBef>
            </a:pPr>
            <a:r>
              <a:rPr lang="en-US" altLang="zh-TW" sz="2200" dirty="0" err="1" smtClean="0">
                <a:ea typeface="+mj-ea"/>
              </a:rPr>
              <a:t>Sanofi</a:t>
            </a:r>
            <a:r>
              <a:rPr lang="en-US" altLang="zh-TW" sz="2200" dirty="0" smtClean="0">
                <a:ea typeface="+mj-ea"/>
              </a:rPr>
              <a:t>-Aventis:</a:t>
            </a:r>
            <a:r>
              <a:rPr lang="zh-TW" altLang="en-US" sz="2200" dirty="0" smtClean="0">
                <a:ea typeface="+mj-ea"/>
              </a:rPr>
              <a:t> </a:t>
            </a:r>
            <a:r>
              <a:rPr lang="en-US" altLang="zh-TW" sz="2200" dirty="0" smtClean="0">
                <a:ea typeface="+mj-ea"/>
              </a:rPr>
              <a:t>PT</a:t>
            </a:r>
            <a:r>
              <a:rPr lang="zh-TW" altLang="en-US" sz="2200" dirty="0" smtClean="0">
                <a:latin typeface="+mj-ea"/>
                <a:ea typeface="+mj-ea"/>
              </a:rPr>
              <a:t>、</a:t>
            </a:r>
            <a:r>
              <a:rPr lang="en-US" altLang="zh-TW" sz="2200" dirty="0" smtClean="0">
                <a:ea typeface="+mj-ea"/>
              </a:rPr>
              <a:t>FHA</a:t>
            </a:r>
            <a:r>
              <a:rPr lang="zh-TW" altLang="en-US" sz="2200" dirty="0" smtClean="0">
                <a:latin typeface="+mj-ea"/>
                <a:ea typeface="+mj-ea"/>
              </a:rPr>
              <a:t>、</a:t>
            </a:r>
            <a:r>
              <a:rPr lang="en-US" altLang="zh-TW" sz="2200" dirty="0" err="1" smtClean="0">
                <a:ea typeface="+mj-ea"/>
              </a:rPr>
              <a:t>pertactin</a:t>
            </a:r>
            <a:r>
              <a:rPr lang="zh-TW" altLang="en-US" sz="2200" dirty="0" smtClean="0">
                <a:latin typeface="+mj-ea"/>
                <a:ea typeface="+mj-ea"/>
              </a:rPr>
              <a:t>、</a:t>
            </a:r>
            <a:r>
              <a:rPr lang="en-US" altLang="zh-TW" sz="2200" dirty="0" err="1" smtClean="0">
                <a:ea typeface="+mj-ea"/>
              </a:rPr>
              <a:t>fimbriae</a:t>
            </a:r>
            <a:r>
              <a:rPr lang="en-US" altLang="zh-TW" sz="2200" dirty="0" smtClean="0">
                <a:ea typeface="+mj-ea"/>
              </a:rPr>
              <a:t> type 2 and 3</a:t>
            </a:r>
          </a:p>
          <a:p>
            <a:pPr>
              <a:spcBef>
                <a:spcPts val="0"/>
              </a:spcBef>
            </a:pPr>
            <a:r>
              <a:rPr lang="zh-TW" altLang="en-US" sz="2400" dirty="0" smtClean="0">
                <a:solidFill>
                  <a:srgbClr val="FF0000"/>
                </a:solidFill>
                <a:latin typeface="+mj-ea"/>
                <a:ea typeface="+mj-ea"/>
              </a:rPr>
              <a:t>保護效果</a:t>
            </a:r>
          </a:p>
          <a:p>
            <a:pPr lvl="1">
              <a:spcBef>
                <a:spcPts val="0"/>
              </a:spcBef>
            </a:pPr>
            <a:r>
              <a:rPr lang="en-US" altLang="zh-TW" sz="2200" dirty="0" smtClean="0">
                <a:ea typeface="+mj-ea"/>
              </a:rPr>
              <a:t>AAP 2006:</a:t>
            </a:r>
            <a:r>
              <a:rPr lang="zh-TW" altLang="en-US" sz="2200" dirty="0" smtClean="0">
                <a:ea typeface="+mj-ea"/>
              </a:rPr>
              <a:t> </a:t>
            </a:r>
            <a:r>
              <a:rPr lang="zh-TW" altLang="en-US" sz="2200" dirty="0" smtClean="0">
                <a:latin typeface="+mj-ea"/>
                <a:ea typeface="+mj-ea"/>
              </a:rPr>
              <a:t>雖然成分不同，但保護效力似乎差不多。</a:t>
            </a:r>
          </a:p>
          <a:p>
            <a:pPr lvl="1">
              <a:spcBef>
                <a:spcPts val="0"/>
              </a:spcBef>
            </a:pPr>
            <a:r>
              <a:rPr lang="en-US" altLang="zh-TW" sz="2200" dirty="0" smtClean="0">
                <a:ea typeface="+mj-ea"/>
              </a:rPr>
              <a:t>WHO 2005:</a:t>
            </a:r>
            <a:r>
              <a:rPr lang="en-US" altLang="zh-TW" sz="2200" baseline="30000" dirty="0" smtClean="0">
                <a:solidFill>
                  <a:schemeClr val="accent5"/>
                </a:solidFill>
                <a:ea typeface="+mj-ea"/>
              </a:rPr>
              <a:t>1</a:t>
            </a:r>
          </a:p>
          <a:p>
            <a:pPr lvl="2">
              <a:spcBef>
                <a:spcPts val="0"/>
              </a:spcBef>
            </a:pPr>
            <a:r>
              <a:rPr lang="en-US" altLang="zh-TW" dirty="0" smtClean="0">
                <a:ea typeface="+mj-ea"/>
              </a:rPr>
              <a:t>Whole cell</a:t>
            </a:r>
            <a:r>
              <a:rPr lang="zh-TW" altLang="en-US" dirty="0" smtClean="0">
                <a:latin typeface="+mj-ea"/>
                <a:ea typeface="+mj-ea"/>
              </a:rPr>
              <a:t>與</a:t>
            </a:r>
            <a:r>
              <a:rPr lang="en-US" altLang="zh-TW" dirty="0" err="1" smtClean="0">
                <a:ea typeface="+mj-ea"/>
              </a:rPr>
              <a:t>acellular</a:t>
            </a:r>
            <a:r>
              <a:rPr lang="zh-TW" altLang="en-US" dirty="0" smtClean="0">
                <a:latin typeface="+mj-ea"/>
                <a:ea typeface="+mj-ea"/>
              </a:rPr>
              <a:t>最佳保護效益大約</a:t>
            </a:r>
            <a:r>
              <a:rPr lang="en-US" altLang="zh-TW" dirty="0" smtClean="0">
                <a:solidFill>
                  <a:srgbClr val="FF0000"/>
                </a:solidFill>
                <a:ea typeface="+mj-ea"/>
              </a:rPr>
              <a:t>85%</a:t>
            </a:r>
          </a:p>
          <a:p>
            <a:pPr lvl="2">
              <a:spcBef>
                <a:spcPts val="0"/>
              </a:spcBef>
            </a:pPr>
            <a:r>
              <a:rPr lang="zh-TW" altLang="en-US" dirty="0" smtClean="0">
                <a:latin typeface="+mj-ea"/>
                <a:ea typeface="+mj-ea"/>
              </a:rPr>
              <a:t>保護期限：</a:t>
            </a:r>
            <a:r>
              <a:rPr lang="en-US" altLang="zh-TW" dirty="0" smtClean="0">
                <a:solidFill>
                  <a:srgbClr val="FF0000"/>
                </a:solidFill>
                <a:ea typeface="+mj-ea"/>
              </a:rPr>
              <a:t>6-12 years </a:t>
            </a:r>
            <a:r>
              <a:rPr lang="en-US" altLang="zh-TW" dirty="0" smtClean="0">
                <a:ea typeface="+mj-ea"/>
              </a:rPr>
              <a:t>(whole cell ≈ </a:t>
            </a:r>
            <a:r>
              <a:rPr lang="en-US" altLang="zh-TW" dirty="0" err="1" smtClean="0">
                <a:ea typeface="+mj-ea"/>
              </a:rPr>
              <a:t>acellular</a:t>
            </a:r>
            <a:r>
              <a:rPr lang="en-US" altLang="zh-TW" dirty="0" smtClean="0">
                <a:ea typeface="+mj-ea"/>
              </a:rPr>
              <a:t> ≈ natural infection)</a:t>
            </a:r>
            <a:endParaRPr lang="en-US" altLang="zh-TW" dirty="0">
              <a:ea typeface="+mj-ea"/>
            </a:endParaRPr>
          </a:p>
        </p:txBody>
      </p:sp>
      <p:sp>
        <p:nvSpPr>
          <p:cNvPr id="5" name="流程圖: 替代處理程序 4"/>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baseline="30000" dirty="0" smtClean="0">
                <a:solidFill>
                  <a:srgbClr val="000000"/>
                </a:solidFill>
                <a:ea typeface="華康中圓體"/>
                <a:cs typeface="Arial" charset="0"/>
              </a:rPr>
              <a:t>1</a:t>
            </a:r>
            <a:r>
              <a:rPr lang="en-US" altLang="zh-TW" sz="1400" b="0" dirty="0" smtClean="0">
                <a:solidFill>
                  <a:srgbClr val="000000"/>
                </a:solidFill>
                <a:ea typeface="華康中圓體"/>
                <a:cs typeface="Arial" charset="0"/>
              </a:rPr>
              <a:t>Anonymous. Wkly </a:t>
            </a:r>
            <a:r>
              <a:rPr lang="en-US" altLang="zh-TW" sz="1400" b="0" dirty="0" err="1" smtClean="0">
                <a:solidFill>
                  <a:srgbClr val="000000"/>
                </a:solidFill>
                <a:ea typeface="華康中圓體"/>
                <a:cs typeface="Arial" charset="0"/>
              </a:rPr>
              <a:t>Epidemiol</a:t>
            </a:r>
            <a:r>
              <a:rPr lang="en-US" altLang="zh-TW" sz="1400" b="0" dirty="0" smtClean="0">
                <a:solidFill>
                  <a:srgbClr val="000000"/>
                </a:solidFill>
                <a:ea typeface="華康中圓體"/>
                <a:cs typeface="Arial" charset="0"/>
              </a:rPr>
              <a:t> </a:t>
            </a:r>
            <a:r>
              <a:rPr lang="en-US" altLang="zh-TW" sz="1400" b="0" dirty="0" err="1" smtClean="0">
                <a:solidFill>
                  <a:srgbClr val="000000"/>
                </a:solidFill>
                <a:ea typeface="華康中圓體"/>
                <a:cs typeface="Arial" charset="0"/>
              </a:rPr>
              <a:t>Rec</a:t>
            </a:r>
            <a:r>
              <a:rPr lang="en-US" altLang="zh-TW" sz="1400" b="0" dirty="0" smtClean="0">
                <a:solidFill>
                  <a:srgbClr val="000000"/>
                </a:solidFill>
                <a:ea typeface="華康中圓體"/>
                <a:cs typeface="Arial" charset="0"/>
              </a:rPr>
              <a:t> 2005;</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80(4):29</a:t>
            </a: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37</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a:xfrm>
            <a:off x="457200" y="692696"/>
            <a:ext cx="8229600" cy="796950"/>
          </a:xfrm>
        </p:spPr>
        <p:txBody>
          <a:bodyPr/>
          <a:lstStyle/>
          <a:p>
            <a:r>
              <a:rPr lang="en-US" altLang="zh-TW" dirty="0" smtClean="0"/>
              <a:t>Duration of </a:t>
            </a:r>
            <a:r>
              <a:rPr lang="en-US" altLang="zh-TW" dirty="0" err="1" smtClean="0"/>
              <a:t>pertussis</a:t>
            </a:r>
            <a:r>
              <a:rPr lang="en-US" altLang="zh-TW" dirty="0" smtClean="0"/>
              <a:t> immunity</a:t>
            </a:r>
            <a:br>
              <a:rPr lang="en-US" altLang="zh-TW" dirty="0" smtClean="0"/>
            </a:br>
            <a:r>
              <a:rPr lang="en-US" altLang="zh-TW" dirty="0" smtClean="0"/>
              <a:t>Natural infection</a:t>
            </a:r>
            <a:endParaRPr lang="en-US" altLang="zh-TW" dirty="0"/>
          </a:p>
        </p:txBody>
      </p:sp>
      <p:sp>
        <p:nvSpPr>
          <p:cNvPr id="168963" name="Rectangle 3"/>
          <p:cNvSpPr>
            <a:spLocks noGrp="1" noChangeArrowheads="1"/>
          </p:cNvSpPr>
          <p:nvPr>
            <p:ph idx="1"/>
          </p:nvPr>
        </p:nvSpPr>
        <p:spPr/>
        <p:txBody>
          <a:bodyPr/>
          <a:lstStyle/>
          <a:p>
            <a:pPr>
              <a:tabLst>
                <a:tab pos="3143250" algn="ctr"/>
                <a:tab pos="6100763" algn="ctr"/>
              </a:tabLst>
            </a:pPr>
            <a:r>
              <a:rPr lang="en-US" altLang="zh-TW" sz="2800" dirty="0" smtClean="0">
                <a:solidFill>
                  <a:srgbClr val="FF0000"/>
                </a:solidFill>
              </a:rPr>
              <a:t>Overall estimate: </a:t>
            </a:r>
            <a:r>
              <a:rPr lang="en-US" altLang="zh-TW" sz="2800" b="1" dirty="0" smtClean="0">
                <a:solidFill>
                  <a:srgbClr val="FF0000"/>
                </a:solidFill>
              </a:rPr>
              <a:t>7-20 years</a:t>
            </a:r>
          </a:p>
          <a:p>
            <a:pPr>
              <a:tabLst>
                <a:tab pos="3143250" algn="ctr"/>
                <a:tab pos="6100763" algn="ctr"/>
              </a:tabLst>
            </a:pPr>
            <a:endParaRPr lang="en-US" altLang="zh-TW" sz="1050" b="1" dirty="0" smtClean="0">
              <a:solidFill>
                <a:srgbClr val="FF0000"/>
              </a:solidFill>
            </a:endParaRPr>
          </a:p>
          <a:p>
            <a:pPr>
              <a:buFont typeface="Wingdings" panose="05000000000000000000" pitchFamily="2" charset="2"/>
              <a:buNone/>
              <a:tabLst>
                <a:tab pos="3143250" algn="ctr"/>
                <a:tab pos="6100763" algn="ctr"/>
              </a:tabLst>
            </a:pPr>
            <a:r>
              <a:rPr lang="en-US" altLang="zh-TW" sz="2800" dirty="0" smtClean="0"/>
              <a:t>Study site	Study year	Estimate of protection</a:t>
            </a:r>
          </a:p>
          <a:p>
            <a:pPr>
              <a:buFont typeface="Wingdings" panose="05000000000000000000" pitchFamily="2" charset="2"/>
              <a:buNone/>
              <a:tabLst>
                <a:tab pos="3143250" algn="ctr"/>
                <a:tab pos="6100763" algn="ctr"/>
              </a:tabLst>
            </a:pPr>
            <a:endParaRPr lang="en-US" altLang="zh-TW" sz="1100" dirty="0" smtClean="0"/>
          </a:p>
          <a:p>
            <a:pPr>
              <a:buFont typeface="Wingdings" panose="05000000000000000000" pitchFamily="2" charset="2"/>
              <a:buNone/>
              <a:tabLst>
                <a:tab pos="3143250" algn="ctr"/>
                <a:tab pos="6100763" algn="ctr"/>
              </a:tabLst>
            </a:pPr>
            <a:r>
              <a:rPr lang="en-US" altLang="zh-TW" sz="2800" dirty="0" smtClean="0"/>
              <a:t>U.S.	1902	</a:t>
            </a:r>
            <a:r>
              <a:rPr lang="en-US" altLang="zh-TW" sz="2800" dirty="0" smtClean="0">
                <a:solidFill>
                  <a:srgbClr val="FF0000"/>
                </a:solidFill>
              </a:rPr>
              <a:t>nearly lifelong</a:t>
            </a:r>
          </a:p>
          <a:p>
            <a:pPr>
              <a:buFont typeface="Wingdings" panose="05000000000000000000" pitchFamily="2" charset="2"/>
              <a:buNone/>
              <a:tabLst>
                <a:tab pos="3143250" algn="ctr"/>
                <a:tab pos="6100763" algn="ctr"/>
              </a:tabLst>
            </a:pPr>
            <a:r>
              <a:rPr lang="en-US" altLang="zh-TW" sz="2800" dirty="0" smtClean="0"/>
              <a:t>Not applicable	1951</a:t>
            </a:r>
            <a:r>
              <a:rPr lang="en-US" altLang="zh-TW" sz="2800" dirty="0" smtClean="0">
                <a:solidFill>
                  <a:srgbClr val="FFFFFF"/>
                </a:solidFill>
              </a:rPr>
              <a:t>	</a:t>
            </a:r>
            <a:r>
              <a:rPr lang="en-US" altLang="zh-TW" sz="2800" dirty="0" smtClean="0">
                <a:solidFill>
                  <a:srgbClr val="FF0000"/>
                </a:solidFill>
              </a:rPr>
              <a:t>nearly lifelong</a:t>
            </a:r>
          </a:p>
          <a:p>
            <a:pPr>
              <a:buFont typeface="Wingdings" panose="05000000000000000000" pitchFamily="2" charset="2"/>
              <a:buNone/>
              <a:tabLst>
                <a:tab pos="3143250" algn="ctr"/>
                <a:tab pos="6100763" algn="ctr"/>
              </a:tabLst>
            </a:pPr>
            <a:r>
              <a:rPr lang="en-US" altLang="zh-TW" sz="2800" dirty="0" smtClean="0"/>
              <a:t>Germany	1995</a:t>
            </a:r>
            <a:r>
              <a:rPr lang="en-US" altLang="zh-TW" sz="2800" dirty="0" smtClean="0">
                <a:solidFill>
                  <a:srgbClr val="FFFFFF"/>
                </a:solidFill>
              </a:rPr>
              <a:t>	</a:t>
            </a:r>
            <a:r>
              <a:rPr lang="en-US" altLang="zh-TW" sz="2800" dirty="0" smtClean="0">
                <a:solidFill>
                  <a:srgbClr val="FF0000"/>
                </a:solidFill>
              </a:rPr>
              <a:t>20 years</a:t>
            </a:r>
          </a:p>
          <a:p>
            <a:pPr>
              <a:buFont typeface="Wingdings" panose="05000000000000000000" pitchFamily="2" charset="2"/>
              <a:buNone/>
              <a:tabLst>
                <a:tab pos="3143250" algn="ctr"/>
                <a:tab pos="6100763" algn="ctr"/>
              </a:tabLst>
            </a:pPr>
            <a:r>
              <a:rPr lang="en-US" altLang="zh-TW" sz="2800" dirty="0" smtClean="0"/>
              <a:t>U.K.	1997</a:t>
            </a:r>
            <a:r>
              <a:rPr lang="en-US" altLang="zh-TW" sz="2800" dirty="0" smtClean="0">
                <a:solidFill>
                  <a:srgbClr val="FFFFFF"/>
                </a:solidFill>
              </a:rPr>
              <a:t>	</a:t>
            </a:r>
            <a:r>
              <a:rPr lang="en-US" altLang="zh-TW" sz="2800" dirty="0" smtClean="0">
                <a:solidFill>
                  <a:srgbClr val="FF0000"/>
                </a:solidFill>
              </a:rPr>
              <a:t>7-10 years</a:t>
            </a:r>
          </a:p>
          <a:p>
            <a:pPr>
              <a:buFont typeface="Wingdings" panose="05000000000000000000" pitchFamily="2" charset="2"/>
              <a:buNone/>
              <a:tabLst>
                <a:tab pos="3143250" algn="ctr"/>
                <a:tab pos="6100763" algn="ctr"/>
              </a:tabLst>
            </a:pPr>
            <a:r>
              <a:rPr lang="en-US" altLang="zh-TW" sz="2800" dirty="0" smtClean="0"/>
              <a:t>Netherlands	2002</a:t>
            </a:r>
            <a:r>
              <a:rPr lang="en-US" altLang="zh-TW" sz="2800" dirty="0" smtClean="0">
                <a:solidFill>
                  <a:srgbClr val="FFFFFF"/>
                </a:solidFill>
              </a:rPr>
              <a:t>	</a:t>
            </a:r>
            <a:r>
              <a:rPr lang="en-US" altLang="zh-TW" sz="2800" dirty="0" smtClean="0">
                <a:solidFill>
                  <a:srgbClr val="FF0000"/>
                </a:solidFill>
              </a:rPr>
              <a:t>3.5-12 years</a:t>
            </a:r>
          </a:p>
          <a:p>
            <a:pPr>
              <a:buFont typeface="Wingdings" panose="05000000000000000000" pitchFamily="2" charset="2"/>
              <a:buNone/>
              <a:tabLst>
                <a:tab pos="3143250" algn="ctr"/>
                <a:tab pos="6100763" algn="ctr"/>
              </a:tabLst>
            </a:pPr>
            <a:endParaRPr lang="en-US" altLang="zh-TW" sz="2800" dirty="0">
              <a:solidFill>
                <a:srgbClr val="FFFFFF"/>
              </a:solidFill>
            </a:endParaRPr>
          </a:p>
        </p:txBody>
      </p:sp>
      <p:sp>
        <p:nvSpPr>
          <p:cNvPr id="168968" name="Line 8"/>
          <p:cNvSpPr>
            <a:spLocks noChangeShapeType="1"/>
          </p:cNvSpPr>
          <p:nvPr/>
        </p:nvSpPr>
        <p:spPr bwMode="auto">
          <a:xfrm>
            <a:off x="468313" y="2276872"/>
            <a:ext cx="8280400"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68969" name="Line 9"/>
          <p:cNvSpPr>
            <a:spLocks noChangeShapeType="1"/>
          </p:cNvSpPr>
          <p:nvPr/>
        </p:nvSpPr>
        <p:spPr bwMode="auto">
          <a:xfrm>
            <a:off x="468313" y="2924944"/>
            <a:ext cx="8280400"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68970" name="Line 10"/>
          <p:cNvSpPr>
            <a:spLocks noChangeShapeType="1"/>
          </p:cNvSpPr>
          <p:nvPr/>
        </p:nvSpPr>
        <p:spPr bwMode="auto">
          <a:xfrm>
            <a:off x="468313" y="5733256"/>
            <a:ext cx="8280400"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8" name="流程圖: 替代處理程序 7"/>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smtClean="0">
                <a:solidFill>
                  <a:srgbClr val="000000"/>
                </a:solidFill>
                <a:ea typeface="華康中圓體"/>
                <a:cs typeface="Arial" charset="0"/>
              </a:rPr>
              <a:t>Wendelboe AM. Pediatr Infect Dis 2005;</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24:S58</a:t>
            </a:r>
          </a:p>
        </p:txBody>
      </p:sp>
      <p:pic>
        <p:nvPicPr>
          <p:cNvPr id="9"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38</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a:xfrm>
            <a:off x="457200" y="687834"/>
            <a:ext cx="8229600" cy="796950"/>
          </a:xfrm>
        </p:spPr>
        <p:txBody>
          <a:bodyPr/>
          <a:lstStyle/>
          <a:p>
            <a:r>
              <a:rPr lang="en-US" altLang="zh-TW" dirty="0"/>
              <a:t>Duration of </a:t>
            </a:r>
            <a:r>
              <a:rPr lang="en-US" altLang="zh-TW" dirty="0" err="1"/>
              <a:t>pertussis</a:t>
            </a:r>
            <a:r>
              <a:rPr lang="en-US" altLang="zh-TW" dirty="0"/>
              <a:t> immunity</a:t>
            </a:r>
            <a:br>
              <a:rPr lang="en-US" altLang="zh-TW" dirty="0"/>
            </a:br>
            <a:r>
              <a:rPr lang="en-US" altLang="zh-TW" dirty="0"/>
              <a:t>Whole-cell </a:t>
            </a:r>
            <a:r>
              <a:rPr lang="en-US" altLang="zh-TW" dirty="0" err="1"/>
              <a:t>pertussis</a:t>
            </a:r>
            <a:r>
              <a:rPr lang="en-US" altLang="zh-TW" dirty="0"/>
              <a:t> vaccine</a:t>
            </a:r>
          </a:p>
        </p:txBody>
      </p:sp>
      <p:sp>
        <p:nvSpPr>
          <p:cNvPr id="169987" name="Rectangle 3"/>
          <p:cNvSpPr>
            <a:spLocks noGrp="1" noChangeArrowheads="1"/>
          </p:cNvSpPr>
          <p:nvPr>
            <p:ph idx="1"/>
          </p:nvPr>
        </p:nvSpPr>
        <p:spPr/>
        <p:txBody>
          <a:bodyPr/>
          <a:lstStyle/>
          <a:p>
            <a:pPr>
              <a:tabLst>
                <a:tab pos="3143250" algn="ctr"/>
                <a:tab pos="6100763" algn="ctr"/>
              </a:tabLst>
            </a:pPr>
            <a:r>
              <a:rPr lang="en-US" altLang="zh-TW" sz="2800" dirty="0">
                <a:solidFill>
                  <a:srgbClr val="FF0000"/>
                </a:solidFill>
              </a:rPr>
              <a:t>Overall estimate: </a:t>
            </a:r>
            <a:r>
              <a:rPr lang="en-US" altLang="zh-TW" sz="2800" b="1" dirty="0">
                <a:solidFill>
                  <a:srgbClr val="FF0000"/>
                </a:solidFill>
              </a:rPr>
              <a:t>4-12 years</a:t>
            </a:r>
          </a:p>
          <a:p>
            <a:pPr>
              <a:buFont typeface="Wingdings" panose="05000000000000000000" pitchFamily="2" charset="2"/>
              <a:buNone/>
              <a:tabLst>
                <a:tab pos="3143250" algn="ctr"/>
                <a:tab pos="6100763" algn="ctr"/>
              </a:tabLst>
            </a:pPr>
            <a:endParaRPr lang="en-US" altLang="zh-TW" sz="200" dirty="0"/>
          </a:p>
          <a:p>
            <a:pPr>
              <a:buFont typeface="Wingdings" panose="05000000000000000000" pitchFamily="2" charset="2"/>
              <a:buNone/>
              <a:tabLst>
                <a:tab pos="3143250" algn="ctr"/>
                <a:tab pos="6100763" algn="ctr"/>
              </a:tabLst>
            </a:pPr>
            <a:r>
              <a:rPr lang="en-US" altLang="zh-TW" sz="2400" dirty="0"/>
              <a:t>Study site	Study year	Estimate of protection</a:t>
            </a:r>
          </a:p>
          <a:p>
            <a:pPr>
              <a:buFont typeface="Wingdings" panose="05000000000000000000" pitchFamily="2" charset="2"/>
              <a:buNone/>
              <a:tabLst>
                <a:tab pos="3143250" algn="ctr"/>
                <a:tab pos="6100763" algn="ctr"/>
              </a:tabLst>
            </a:pPr>
            <a:r>
              <a:rPr lang="en-US" altLang="zh-TW" sz="2400" dirty="0"/>
              <a:t>U.S.	1965</a:t>
            </a:r>
            <a:r>
              <a:rPr lang="en-US" altLang="zh-TW" sz="2400" dirty="0">
                <a:solidFill>
                  <a:srgbClr val="FFFFFF"/>
                </a:solidFill>
              </a:rPr>
              <a:t>	</a:t>
            </a:r>
            <a:r>
              <a:rPr lang="en-US" altLang="zh-TW" sz="2400" dirty="0">
                <a:solidFill>
                  <a:srgbClr val="FF0000"/>
                </a:solidFill>
              </a:rPr>
              <a:t>12 years</a:t>
            </a:r>
          </a:p>
          <a:p>
            <a:pPr>
              <a:buFont typeface="Wingdings" panose="05000000000000000000" pitchFamily="2" charset="2"/>
              <a:buNone/>
              <a:tabLst>
                <a:tab pos="3143250" algn="ctr"/>
                <a:tab pos="6100763" algn="ctr"/>
              </a:tabLst>
            </a:pPr>
            <a:r>
              <a:rPr lang="en-US" altLang="zh-TW" sz="2400" dirty="0"/>
              <a:t>U.K.	1988</a:t>
            </a:r>
            <a:r>
              <a:rPr lang="en-US" altLang="zh-TW" sz="2400" dirty="0">
                <a:solidFill>
                  <a:srgbClr val="FFFFFF"/>
                </a:solidFill>
              </a:rPr>
              <a:t>	</a:t>
            </a:r>
            <a:r>
              <a:rPr lang="en-US" altLang="zh-TW" sz="2400" dirty="0">
                <a:solidFill>
                  <a:srgbClr val="FF0000"/>
                </a:solidFill>
              </a:rPr>
              <a:t>4 years</a:t>
            </a:r>
          </a:p>
          <a:p>
            <a:pPr>
              <a:buFont typeface="Wingdings" panose="05000000000000000000" pitchFamily="2" charset="2"/>
              <a:buNone/>
              <a:tabLst>
                <a:tab pos="3143250" algn="ctr"/>
                <a:tab pos="6100763" algn="ctr"/>
              </a:tabLst>
            </a:pPr>
            <a:r>
              <a:rPr lang="en-US" altLang="zh-TW" sz="2400" dirty="0"/>
              <a:t>U.S.	1993</a:t>
            </a:r>
            <a:r>
              <a:rPr lang="en-US" altLang="zh-TW" sz="2400" dirty="0">
                <a:solidFill>
                  <a:srgbClr val="FFFFFF"/>
                </a:solidFill>
              </a:rPr>
              <a:t>	</a:t>
            </a:r>
            <a:r>
              <a:rPr lang="en-US" altLang="zh-TW" sz="2400" dirty="0">
                <a:solidFill>
                  <a:srgbClr val="FF0000"/>
                </a:solidFill>
              </a:rPr>
              <a:t>4-6 years</a:t>
            </a:r>
          </a:p>
          <a:p>
            <a:pPr>
              <a:buFont typeface="Wingdings" panose="05000000000000000000" pitchFamily="2" charset="2"/>
              <a:buNone/>
              <a:tabLst>
                <a:tab pos="3143250" algn="ctr"/>
                <a:tab pos="6100763" algn="ctr"/>
              </a:tabLst>
            </a:pPr>
            <a:r>
              <a:rPr lang="en-US" altLang="zh-TW" sz="2400" dirty="0"/>
              <a:t>U.K.	1993</a:t>
            </a:r>
            <a:r>
              <a:rPr lang="en-US" altLang="zh-TW" sz="2400" dirty="0">
                <a:solidFill>
                  <a:srgbClr val="FFFFFF"/>
                </a:solidFill>
              </a:rPr>
              <a:t>	</a:t>
            </a:r>
            <a:r>
              <a:rPr lang="en-US" altLang="zh-TW" sz="2400" dirty="0">
                <a:solidFill>
                  <a:srgbClr val="FF0000"/>
                </a:solidFill>
              </a:rPr>
              <a:t>8 years</a:t>
            </a:r>
          </a:p>
          <a:p>
            <a:pPr>
              <a:buFont typeface="Wingdings" panose="05000000000000000000" pitchFamily="2" charset="2"/>
              <a:buNone/>
              <a:tabLst>
                <a:tab pos="3143250" algn="ctr"/>
                <a:tab pos="6100763" algn="ctr"/>
              </a:tabLst>
            </a:pPr>
            <a:r>
              <a:rPr lang="en-US" altLang="zh-TW" sz="2400" dirty="0"/>
              <a:t>Denmark	1994</a:t>
            </a:r>
            <a:r>
              <a:rPr lang="en-US" altLang="zh-TW" sz="2400" dirty="0">
                <a:solidFill>
                  <a:srgbClr val="FFFFFF"/>
                </a:solidFill>
              </a:rPr>
              <a:t>	</a:t>
            </a:r>
            <a:r>
              <a:rPr lang="en-US" altLang="zh-TW" sz="2400" dirty="0">
                <a:solidFill>
                  <a:srgbClr val="FF0000"/>
                </a:solidFill>
              </a:rPr>
              <a:t>10 years</a:t>
            </a:r>
          </a:p>
          <a:p>
            <a:pPr>
              <a:buFont typeface="Wingdings" panose="05000000000000000000" pitchFamily="2" charset="2"/>
              <a:buNone/>
              <a:tabLst>
                <a:tab pos="3143250" algn="ctr"/>
                <a:tab pos="6100763" algn="ctr"/>
              </a:tabLst>
            </a:pPr>
            <a:r>
              <a:rPr lang="en-US" altLang="zh-TW" sz="2400" dirty="0"/>
              <a:t>Finland, Switzerland	1996</a:t>
            </a:r>
            <a:r>
              <a:rPr lang="en-US" altLang="zh-TW" sz="2400" dirty="0">
                <a:solidFill>
                  <a:srgbClr val="FFFFFF"/>
                </a:solidFill>
              </a:rPr>
              <a:t>	</a:t>
            </a:r>
            <a:r>
              <a:rPr lang="en-US" altLang="zh-TW" sz="2400" dirty="0">
                <a:solidFill>
                  <a:srgbClr val="FF0000"/>
                </a:solidFill>
              </a:rPr>
              <a:t>5-10 years</a:t>
            </a:r>
          </a:p>
          <a:p>
            <a:pPr>
              <a:buFont typeface="Wingdings" panose="05000000000000000000" pitchFamily="2" charset="2"/>
              <a:buNone/>
              <a:tabLst>
                <a:tab pos="3143250" algn="ctr"/>
                <a:tab pos="6100763" algn="ctr"/>
              </a:tabLst>
            </a:pPr>
            <a:r>
              <a:rPr lang="en-US" altLang="zh-TW" sz="2400" dirty="0"/>
              <a:t>U.K.	1999</a:t>
            </a:r>
            <a:r>
              <a:rPr lang="en-US" altLang="zh-TW" sz="2400" dirty="0">
                <a:solidFill>
                  <a:srgbClr val="FFFFFF"/>
                </a:solidFill>
              </a:rPr>
              <a:t>	</a:t>
            </a:r>
            <a:r>
              <a:rPr lang="en-US" altLang="zh-TW" sz="2400" dirty="0">
                <a:solidFill>
                  <a:srgbClr val="FF0000"/>
                </a:solidFill>
              </a:rPr>
              <a:t>5-14 years</a:t>
            </a:r>
          </a:p>
          <a:p>
            <a:pPr>
              <a:buFont typeface="Wingdings" panose="05000000000000000000" pitchFamily="2" charset="2"/>
              <a:buNone/>
              <a:tabLst>
                <a:tab pos="3143250" algn="ctr"/>
                <a:tab pos="6100763" algn="ctr"/>
              </a:tabLst>
            </a:pPr>
            <a:r>
              <a:rPr lang="en-US" altLang="zh-TW" sz="2400" dirty="0"/>
              <a:t>Australia	2003</a:t>
            </a:r>
            <a:r>
              <a:rPr lang="en-US" altLang="zh-TW" sz="2400" dirty="0">
                <a:solidFill>
                  <a:srgbClr val="FAFD00"/>
                </a:solidFill>
              </a:rPr>
              <a:t>	</a:t>
            </a:r>
            <a:r>
              <a:rPr lang="en-US" altLang="zh-TW" sz="2400" dirty="0">
                <a:solidFill>
                  <a:srgbClr val="FF0000"/>
                </a:solidFill>
              </a:rPr>
              <a:t>6-9 years</a:t>
            </a:r>
          </a:p>
          <a:p>
            <a:pPr>
              <a:buFont typeface="Wingdings" panose="05000000000000000000" pitchFamily="2" charset="2"/>
              <a:buNone/>
              <a:tabLst>
                <a:tab pos="3143250" algn="ctr"/>
                <a:tab pos="6100763" algn="ctr"/>
              </a:tabLst>
            </a:pPr>
            <a:endParaRPr lang="en-US" altLang="zh-TW" sz="2400" dirty="0">
              <a:solidFill>
                <a:srgbClr val="FFFFFF"/>
              </a:solidFill>
            </a:endParaRPr>
          </a:p>
        </p:txBody>
      </p:sp>
      <p:sp>
        <p:nvSpPr>
          <p:cNvPr id="169989" name="Line 5"/>
          <p:cNvSpPr>
            <a:spLocks noChangeShapeType="1"/>
          </p:cNvSpPr>
          <p:nvPr/>
        </p:nvSpPr>
        <p:spPr bwMode="auto">
          <a:xfrm>
            <a:off x="468313" y="2133600"/>
            <a:ext cx="8280400"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69990" name="Line 6"/>
          <p:cNvSpPr>
            <a:spLocks noChangeShapeType="1"/>
          </p:cNvSpPr>
          <p:nvPr/>
        </p:nvSpPr>
        <p:spPr bwMode="auto">
          <a:xfrm>
            <a:off x="468313" y="2636838"/>
            <a:ext cx="8280400"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69991" name="Line 7"/>
          <p:cNvSpPr>
            <a:spLocks noChangeShapeType="1"/>
          </p:cNvSpPr>
          <p:nvPr/>
        </p:nvSpPr>
        <p:spPr bwMode="auto">
          <a:xfrm>
            <a:off x="468313" y="6093296"/>
            <a:ext cx="8280400"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8" name="流程圖: 替代處理程序 7"/>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smtClean="0">
                <a:solidFill>
                  <a:srgbClr val="000000"/>
                </a:solidFill>
                <a:ea typeface="華康中圓體"/>
                <a:cs typeface="Arial" charset="0"/>
              </a:rPr>
              <a:t>Wendelboe AM. Pediatr Infect Dis 2005;</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24:S58</a:t>
            </a:r>
          </a:p>
        </p:txBody>
      </p:sp>
      <p:pic>
        <p:nvPicPr>
          <p:cNvPr id="9"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39</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a:xfrm>
            <a:off x="457200" y="656302"/>
            <a:ext cx="8229600" cy="796950"/>
          </a:xfrm>
        </p:spPr>
        <p:txBody>
          <a:bodyPr/>
          <a:lstStyle/>
          <a:p>
            <a:r>
              <a:rPr lang="en-US" altLang="zh-TW" sz="3600" dirty="0"/>
              <a:t>Duration of </a:t>
            </a:r>
            <a:r>
              <a:rPr lang="en-US" altLang="zh-TW" sz="3600" dirty="0" err="1"/>
              <a:t>pertussis</a:t>
            </a:r>
            <a:r>
              <a:rPr lang="en-US" altLang="zh-TW" sz="3600" dirty="0"/>
              <a:t> immunity</a:t>
            </a:r>
            <a:br>
              <a:rPr lang="en-US" altLang="zh-TW" sz="3600" dirty="0"/>
            </a:br>
            <a:r>
              <a:rPr lang="en-US" altLang="zh-TW" sz="3200" dirty="0" err="1"/>
              <a:t>Acellular</a:t>
            </a:r>
            <a:r>
              <a:rPr lang="en-US" altLang="zh-TW" sz="3200" dirty="0"/>
              <a:t> </a:t>
            </a:r>
            <a:r>
              <a:rPr lang="en-US" altLang="zh-TW" sz="3200" dirty="0" err="1"/>
              <a:t>pertussis</a:t>
            </a:r>
            <a:r>
              <a:rPr lang="en-US" altLang="zh-TW" sz="3200" dirty="0"/>
              <a:t> vaccine</a:t>
            </a:r>
          </a:p>
        </p:txBody>
      </p:sp>
      <p:sp>
        <p:nvSpPr>
          <p:cNvPr id="171011" name="Rectangle 3"/>
          <p:cNvSpPr>
            <a:spLocks noGrp="1" noChangeArrowheads="1"/>
          </p:cNvSpPr>
          <p:nvPr>
            <p:ph idx="1"/>
          </p:nvPr>
        </p:nvSpPr>
        <p:spPr/>
        <p:txBody>
          <a:bodyPr/>
          <a:lstStyle/>
          <a:p>
            <a:pPr>
              <a:lnSpc>
                <a:spcPct val="115000"/>
              </a:lnSpc>
              <a:tabLst>
                <a:tab pos="2244725" algn="ctr"/>
                <a:tab pos="3948113" algn="ctr"/>
                <a:tab pos="6373813" algn="ctr"/>
              </a:tabLst>
            </a:pPr>
            <a:r>
              <a:rPr lang="en-US" altLang="zh-TW" sz="2800" dirty="0">
                <a:solidFill>
                  <a:srgbClr val="FF0000"/>
                </a:solidFill>
              </a:rPr>
              <a:t>Overall estimate: </a:t>
            </a:r>
            <a:r>
              <a:rPr lang="en-US" altLang="zh-TW" sz="2800" b="1" dirty="0">
                <a:solidFill>
                  <a:srgbClr val="FF0000"/>
                </a:solidFill>
              </a:rPr>
              <a:t>≤ whole-cell </a:t>
            </a:r>
            <a:r>
              <a:rPr lang="en-US" altLang="zh-TW" sz="2800" b="1" dirty="0" smtClean="0">
                <a:solidFill>
                  <a:srgbClr val="FF0000"/>
                </a:solidFill>
              </a:rPr>
              <a:t>vaccine</a:t>
            </a:r>
          </a:p>
          <a:p>
            <a:pPr>
              <a:lnSpc>
                <a:spcPct val="115000"/>
              </a:lnSpc>
              <a:tabLst>
                <a:tab pos="2244725" algn="ctr"/>
                <a:tab pos="3948113" algn="ctr"/>
                <a:tab pos="6373813" algn="ctr"/>
              </a:tabLst>
            </a:pPr>
            <a:endParaRPr lang="en-US" altLang="zh-TW" sz="400" dirty="0"/>
          </a:p>
          <a:p>
            <a:pPr>
              <a:lnSpc>
                <a:spcPct val="115000"/>
              </a:lnSpc>
              <a:buFont typeface="Wingdings" panose="05000000000000000000" pitchFamily="2" charset="2"/>
              <a:buNone/>
              <a:tabLst>
                <a:tab pos="2244725" algn="ctr"/>
                <a:tab pos="3948113" algn="ctr"/>
                <a:tab pos="6373813" algn="ctr"/>
              </a:tabLst>
            </a:pPr>
            <a:r>
              <a:rPr lang="en-US" altLang="zh-TW" sz="2400" dirty="0"/>
              <a:t>Study site	Study year	Component	Estimate of protection</a:t>
            </a:r>
          </a:p>
          <a:p>
            <a:pPr>
              <a:lnSpc>
                <a:spcPct val="115000"/>
              </a:lnSpc>
              <a:buFont typeface="Wingdings" panose="05000000000000000000" pitchFamily="2" charset="2"/>
              <a:buNone/>
              <a:tabLst>
                <a:tab pos="2244725" algn="ctr"/>
                <a:tab pos="3948113" algn="ctr"/>
                <a:tab pos="6373813" algn="ctr"/>
              </a:tabLst>
            </a:pPr>
            <a:endParaRPr lang="en-US" altLang="zh-TW" sz="900" dirty="0">
              <a:solidFill>
                <a:srgbClr val="FFFFFF"/>
              </a:solidFill>
            </a:endParaRPr>
          </a:p>
          <a:p>
            <a:pPr>
              <a:lnSpc>
                <a:spcPct val="115000"/>
              </a:lnSpc>
              <a:buFont typeface="Wingdings" panose="05000000000000000000" pitchFamily="2" charset="2"/>
              <a:buNone/>
              <a:tabLst>
                <a:tab pos="2244725" algn="ctr"/>
                <a:tab pos="3948113" algn="ctr"/>
                <a:tab pos="6373813" algn="ctr"/>
              </a:tabLst>
            </a:pPr>
            <a:r>
              <a:rPr lang="en-US" altLang="zh-TW" sz="2400" dirty="0"/>
              <a:t>Senegal	1997	4	</a:t>
            </a:r>
            <a:r>
              <a:rPr lang="en-US" altLang="zh-TW" sz="2400" dirty="0">
                <a:solidFill>
                  <a:srgbClr val="FF0000"/>
                </a:solidFill>
              </a:rPr>
              <a:t>shorter than </a:t>
            </a:r>
            <a:r>
              <a:rPr lang="en-US" altLang="zh-TW" sz="2400" dirty="0" err="1">
                <a:solidFill>
                  <a:srgbClr val="FF0000"/>
                </a:solidFill>
              </a:rPr>
              <a:t>wP</a:t>
            </a:r>
            <a:endParaRPr lang="en-US" altLang="zh-TW" sz="2400" dirty="0">
              <a:solidFill>
                <a:srgbClr val="FF0000"/>
              </a:solidFill>
            </a:endParaRPr>
          </a:p>
          <a:p>
            <a:pPr>
              <a:lnSpc>
                <a:spcPct val="115000"/>
              </a:lnSpc>
              <a:buFont typeface="Wingdings" panose="05000000000000000000" pitchFamily="2" charset="2"/>
              <a:buNone/>
              <a:tabLst>
                <a:tab pos="2244725" algn="ctr"/>
                <a:tab pos="3948113" algn="ctr"/>
                <a:tab pos="6373813" algn="ctr"/>
              </a:tabLst>
            </a:pPr>
            <a:r>
              <a:rPr lang="en-US" altLang="zh-TW" sz="2400" dirty="0"/>
              <a:t>Sweden	1999	2</a:t>
            </a:r>
            <a:r>
              <a:rPr lang="en-US" altLang="zh-TW" sz="2400" dirty="0">
                <a:solidFill>
                  <a:srgbClr val="FFFFFF"/>
                </a:solidFill>
              </a:rPr>
              <a:t>	</a:t>
            </a:r>
            <a:r>
              <a:rPr lang="en-US" altLang="zh-TW" sz="2400" dirty="0">
                <a:solidFill>
                  <a:srgbClr val="FF0000"/>
                </a:solidFill>
              </a:rPr>
              <a:t>5.5 years</a:t>
            </a:r>
          </a:p>
          <a:p>
            <a:pPr>
              <a:lnSpc>
                <a:spcPct val="115000"/>
              </a:lnSpc>
              <a:buFont typeface="Wingdings" panose="05000000000000000000" pitchFamily="2" charset="2"/>
              <a:buNone/>
              <a:tabLst>
                <a:tab pos="2244725" algn="ctr"/>
                <a:tab pos="3948113" algn="ctr"/>
                <a:tab pos="6373813" algn="ctr"/>
              </a:tabLst>
            </a:pPr>
            <a:r>
              <a:rPr lang="en-US" altLang="zh-TW" sz="2400" dirty="0"/>
              <a:t>Italy	2001	3</a:t>
            </a:r>
            <a:r>
              <a:rPr lang="en-US" altLang="zh-TW" sz="2400" dirty="0">
                <a:solidFill>
                  <a:srgbClr val="FFFFFF"/>
                </a:solidFill>
              </a:rPr>
              <a:t>	</a:t>
            </a:r>
            <a:r>
              <a:rPr lang="en-US" altLang="zh-TW" sz="2400" dirty="0">
                <a:solidFill>
                  <a:srgbClr val="FF0000"/>
                </a:solidFill>
              </a:rPr>
              <a:t>6 years</a:t>
            </a:r>
          </a:p>
          <a:p>
            <a:pPr>
              <a:lnSpc>
                <a:spcPct val="115000"/>
              </a:lnSpc>
              <a:buFont typeface="Wingdings" panose="05000000000000000000" pitchFamily="2" charset="2"/>
              <a:buNone/>
              <a:tabLst>
                <a:tab pos="2244725" algn="ctr"/>
                <a:tab pos="3948113" algn="ctr"/>
                <a:tab pos="6373813" algn="ctr"/>
              </a:tabLst>
            </a:pPr>
            <a:r>
              <a:rPr lang="en-US" altLang="zh-TW" sz="2400" dirty="0"/>
              <a:t>Germany	2002	4</a:t>
            </a:r>
            <a:r>
              <a:rPr lang="en-US" altLang="zh-TW" sz="2400" dirty="0">
                <a:solidFill>
                  <a:srgbClr val="FFFFFF"/>
                </a:solidFill>
              </a:rPr>
              <a:t>	</a:t>
            </a:r>
            <a:r>
              <a:rPr lang="en-US" altLang="zh-TW" sz="2400" dirty="0">
                <a:solidFill>
                  <a:srgbClr val="FF0000"/>
                </a:solidFill>
              </a:rPr>
              <a:t>6 years</a:t>
            </a:r>
          </a:p>
          <a:p>
            <a:pPr>
              <a:lnSpc>
                <a:spcPct val="115000"/>
              </a:lnSpc>
              <a:buFont typeface="Wingdings" panose="05000000000000000000" pitchFamily="2" charset="2"/>
              <a:buNone/>
              <a:tabLst>
                <a:tab pos="2244725" algn="ctr"/>
                <a:tab pos="3948113" algn="ctr"/>
                <a:tab pos="6373813" algn="ctr"/>
              </a:tabLst>
            </a:pPr>
            <a:endParaRPr lang="en-US" altLang="zh-TW" sz="2400" dirty="0">
              <a:solidFill>
                <a:srgbClr val="FAFD00"/>
              </a:solidFill>
            </a:endParaRPr>
          </a:p>
          <a:p>
            <a:pPr>
              <a:lnSpc>
                <a:spcPct val="115000"/>
              </a:lnSpc>
              <a:buFont typeface="Wingdings" panose="05000000000000000000" pitchFamily="2" charset="2"/>
              <a:buNone/>
              <a:tabLst>
                <a:tab pos="2244725" algn="ctr"/>
                <a:tab pos="3948113" algn="ctr"/>
                <a:tab pos="6373813" algn="ctr"/>
              </a:tabLst>
            </a:pPr>
            <a:endParaRPr lang="en-US" altLang="zh-TW" sz="2400" dirty="0">
              <a:solidFill>
                <a:srgbClr val="FFFFFF"/>
              </a:solidFill>
            </a:endParaRPr>
          </a:p>
        </p:txBody>
      </p:sp>
      <p:sp>
        <p:nvSpPr>
          <p:cNvPr id="171013" name="Line 5"/>
          <p:cNvSpPr>
            <a:spLocks noChangeShapeType="1"/>
          </p:cNvSpPr>
          <p:nvPr/>
        </p:nvSpPr>
        <p:spPr bwMode="auto">
          <a:xfrm>
            <a:off x="468313" y="2276872"/>
            <a:ext cx="8280400"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71014" name="Line 6"/>
          <p:cNvSpPr>
            <a:spLocks noChangeShapeType="1"/>
          </p:cNvSpPr>
          <p:nvPr/>
        </p:nvSpPr>
        <p:spPr bwMode="auto">
          <a:xfrm>
            <a:off x="468313" y="2780928"/>
            <a:ext cx="8280400"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71015" name="Line 7"/>
          <p:cNvSpPr>
            <a:spLocks noChangeShapeType="1"/>
          </p:cNvSpPr>
          <p:nvPr/>
        </p:nvSpPr>
        <p:spPr bwMode="auto">
          <a:xfrm>
            <a:off x="468313" y="5013176"/>
            <a:ext cx="8280400"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8" name="流程圖: 替代處理程序 7"/>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smtClean="0">
                <a:solidFill>
                  <a:srgbClr val="000000"/>
                </a:solidFill>
                <a:ea typeface="華康中圓體"/>
                <a:cs typeface="Arial" charset="0"/>
              </a:rPr>
              <a:t>Wendelboe AM. Pediatr Infect Dis 2005;</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24:S58</a:t>
            </a:r>
          </a:p>
        </p:txBody>
      </p:sp>
      <p:pic>
        <p:nvPicPr>
          <p:cNvPr id="9"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40</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a:xfrm>
            <a:off x="457200" y="652220"/>
            <a:ext cx="8229600" cy="796950"/>
          </a:xfrm>
        </p:spPr>
        <p:txBody>
          <a:bodyPr/>
          <a:lstStyle/>
          <a:p>
            <a:r>
              <a:rPr lang="zh-TW" altLang="en-US" dirty="0" smtClean="0">
                <a:latin typeface="+mj-ea"/>
                <a:ea typeface="+mj-ea"/>
              </a:rPr>
              <a:t>成人型三合一疫苗</a:t>
            </a:r>
            <a:br>
              <a:rPr lang="zh-TW" altLang="en-US" dirty="0" smtClean="0">
                <a:latin typeface="+mj-ea"/>
                <a:ea typeface="+mj-ea"/>
              </a:rPr>
            </a:br>
            <a:r>
              <a:rPr lang="en-US" altLang="zh-TW" dirty="0" err="1" smtClean="0"/>
              <a:t>dTpa</a:t>
            </a:r>
            <a:r>
              <a:rPr lang="en-US" altLang="zh-TW" dirty="0" smtClean="0"/>
              <a:t> for adults</a:t>
            </a:r>
            <a:endParaRPr lang="en-US" altLang="zh-TW" dirty="0"/>
          </a:p>
        </p:txBody>
      </p:sp>
      <p:sp>
        <p:nvSpPr>
          <p:cNvPr id="162819" name="Rectangle 3"/>
          <p:cNvSpPr>
            <a:spLocks noGrp="1" noChangeArrowheads="1"/>
          </p:cNvSpPr>
          <p:nvPr>
            <p:ph idx="1"/>
          </p:nvPr>
        </p:nvSpPr>
        <p:spPr/>
        <p:txBody>
          <a:bodyPr/>
          <a:lstStyle/>
          <a:p>
            <a:r>
              <a:rPr lang="zh-TW" altLang="en-US" dirty="0" smtClean="0">
                <a:latin typeface="+mj-ea"/>
                <a:ea typeface="+mj-ea"/>
              </a:rPr>
              <a:t>台灣預防接種諮詢小組建議於入小學時接種</a:t>
            </a:r>
          </a:p>
          <a:p>
            <a:r>
              <a:rPr lang="zh-TW" altLang="en-US" dirty="0" smtClean="0">
                <a:latin typeface="+mj-ea"/>
                <a:ea typeface="+mj-ea"/>
              </a:rPr>
              <a:t>成分</a:t>
            </a:r>
          </a:p>
          <a:p>
            <a:pPr lvl="1"/>
            <a:r>
              <a:rPr lang="en-US" altLang="zh-TW" dirty="0" smtClean="0"/>
              <a:t>d: </a:t>
            </a:r>
            <a:r>
              <a:rPr lang="zh-TW" altLang="en-US" dirty="0" smtClean="0">
                <a:latin typeface="+mj-ea"/>
                <a:ea typeface="+mj-ea"/>
              </a:rPr>
              <a:t>減量白喉疫苗</a:t>
            </a:r>
          </a:p>
          <a:p>
            <a:pPr lvl="1"/>
            <a:r>
              <a:rPr lang="en-US" altLang="zh-TW" dirty="0" smtClean="0"/>
              <a:t>pa: </a:t>
            </a:r>
            <a:r>
              <a:rPr lang="zh-TW" altLang="en-US" dirty="0" smtClean="0">
                <a:latin typeface="+mj-ea"/>
                <a:ea typeface="+mj-ea"/>
              </a:rPr>
              <a:t>減量非細胞性百日咳疫苗</a:t>
            </a:r>
          </a:p>
          <a:p>
            <a:pPr lvl="2"/>
            <a:r>
              <a:rPr lang="en-US" altLang="zh-TW" dirty="0" smtClean="0"/>
              <a:t>GSK: </a:t>
            </a:r>
            <a:r>
              <a:rPr lang="en-US" altLang="zh-TW" dirty="0" err="1" smtClean="0"/>
              <a:t>pertussis</a:t>
            </a:r>
            <a:r>
              <a:rPr lang="en-US" altLang="zh-TW" dirty="0" smtClean="0"/>
              <a:t> toxin, filamentous </a:t>
            </a:r>
            <a:r>
              <a:rPr lang="en-US" altLang="zh-TW" dirty="0" err="1" smtClean="0"/>
              <a:t>hemagglutinin</a:t>
            </a:r>
            <a:r>
              <a:rPr lang="en-US" altLang="zh-TW" dirty="0" smtClean="0"/>
              <a:t>, </a:t>
            </a:r>
            <a:r>
              <a:rPr lang="en-US" altLang="zh-TW" dirty="0" err="1" smtClean="0"/>
              <a:t>pertactin</a:t>
            </a:r>
            <a:r>
              <a:rPr lang="en-US" altLang="zh-TW" dirty="0" smtClean="0"/>
              <a:t> </a:t>
            </a:r>
          </a:p>
          <a:p>
            <a:pPr lvl="2"/>
            <a:r>
              <a:rPr lang="en-US" altLang="zh-TW" dirty="0" err="1" smtClean="0"/>
              <a:t>Sanofi</a:t>
            </a:r>
            <a:r>
              <a:rPr lang="en-US" altLang="zh-TW" dirty="0" smtClean="0"/>
              <a:t>-Aventis: </a:t>
            </a:r>
            <a:r>
              <a:rPr lang="en-US" altLang="zh-TW" dirty="0" err="1" smtClean="0"/>
              <a:t>pertussis</a:t>
            </a:r>
            <a:r>
              <a:rPr lang="en-US" altLang="zh-TW" dirty="0" smtClean="0"/>
              <a:t> toxin, filamentous </a:t>
            </a:r>
            <a:r>
              <a:rPr lang="en-US" altLang="zh-TW" dirty="0" err="1" smtClean="0"/>
              <a:t>hemagglutinin</a:t>
            </a:r>
            <a:r>
              <a:rPr lang="en-US" altLang="zh-TW" dirty="0" smtClean="0"/>
              <a:t>, </a:t>
            </a:r>
            <a:r>
              <a:rPr lang="en-US" altLang="zh-TW" dirty="0" err="1" smtClean="0"/>
              <a:t>pertactin</a:t>
            </a:r>
            <a:r>
              <a:rPr lang="en-US" altLang="zh-TW" dirty="0" smtClean="0"/>
              <a:t>, </a:t>
            </a:r>
            <a:r>
              <a:rPr lang="en-US" altLang="zh-TW" dirty="0" err="1" smtClean="0"/>
              <a:t>fimbriae</a:t>
            </a:r>
            <a:r>
              <a:rPr lang="en-US" altLang="zh-TW" dirty="0" smtClean="0"/>
              <a:t> 2 &amp; 3.</a:t>
            </a:r>
            <a:endParaRPr lang="en-US" altLang="zh-TW" dirty="0"/>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41</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4" name="Rectangle 2"/>
          <p:cNvSpPr>
            <a:spLocks noGrp="1" noChangeArrowheads="1"/>
          </p:cNvSpPr>
          <p:nvPr>
            <p:ph type="title"/>
          </p:nvPr>
        </p:nvSpPr>
        <p:spPr>
          <a:xfrm>
            <a:off x="457200" y="683752"/>
            <a:ext cx="8229600" cy="796950"/>
          </a:xfrm>
        </p:spPr>
        <p:txBody>
          <a:bodyPr/>
          <a:lstStyle/>
          <a:p>
            <a:r>
              <a:rPr lang="en-US" altLang="zh-TW" dirty="0" err="1" smtClean="0"/>
              <a:t>Tdap</a:t>
            </a:r>
            <a:r>
              <a:rPr lang="en-US" altLang="zh-TW" dirty="0" smtClean="0"/>
              <a:t> for adults</a:t>
            </a:r>
            <a:br>
              <a:rPr lang="en-US" altLang="zh-TW" dirty="0" smtClean="0"/>
            </a:br>
            <a:r>
              <a:rPr lang="en-US" altLang="zh-TW" dirty="0" smtClean="0"/>
              <a:t>2010, ACIP, CDC, USA</a:t>
            </a:r>
          </a:p>
        </p:txBody>
      </p:sp>
      <p:sp>
        <p:nvSpPr>
          <p:cNvPr id="463875" name="Rectangle 3"/>
          <p:cNvSpPr>
            <a:spLocks noGrp="1" noChangeArrowheads="1"/>
          </p:cNvSpPr>
          <p:nvPr>
            <p:ph idx="1"/>
          </p:nvPr>
        </p:nvSpPr>
        <p:spPr>
          <a:xfrm>
            <a:off x="468312" y="1628775"/>
            <a:ext cx="8675687" cy="4525963"/>
          </a:xfrm>
        </p:spPr>
        <p:txBody>
          <a:bodyPr/>
          <a:lstStyle/>
          <a:p>
            <a:r>
              <a:rPr lang="en-US" altLang="zh-TW" dirty="0" smtClean="0"/>
              <a:t>2009: 16,858 </a:t>
            </a:r>
            <a:r>
              <a:rPr lang="en-US" altLang="zh-TW" dirty="0" err="1" smtClean="0"/>
              <a:t>pertussis</a:t>
            </a:r>
            <a:r>
              <a:rPr lang="en-US" altLang="zh-TW" dirty="0" smtClean="0"/>
              <a:t> cases and 12 infant deaths. </a:t>
            </a:r>
          </a:p>
        </p:txBody>
      </p:sp>
      <p:pic>
        <p:nvPicPr>
          <p:cNvPr id="215045" name="圖片 3"/>
          <p:cNvPicPr>
            <a:picLocks noChangeAspect="1"/>
          </p:cNvPicPr>
          <p:nvPr>
            <p:custDataLst>
              <p:tags r:id="rId2"/>
            </p:custDataLst>
          </p:nvPr>
        </p:nvPicPr>
        <p:blipFill>
          <a:blip r:embed="rId6" cstate="print">
            <a:extLst>
              <a:ext uri="{28A0092B-C50C-407E-A947-70E740481C1C}">
                <a14:useLocalDpi xmlns:a14="http://schemas.microsoft.com/office/drawing/2010/main" val="0"/>
              </a:ext>
            </a:extLst>
          </a:blip>
          <a:srcRect/>
          <a:stretch>
            <a:fillRect/>
          </a:stretch>
        </p:blipFill>
        <p:spPr bwMode="auto">
          <a:xfrm>
            <a:off x="1219200" y="2107654"/>
            <a:ext cx="6734175"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流程圖: 替代處理程序 5"/>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smtClean="0">
                <a:solidFill>
                  <a:srgbClr val="000000"/>
                </a:solidFill>
                <a:ea typeface="華康中圓體"/>
                <a:cs typeface="Arial" charset="0"/>
              </a:rPr>
              <a:t>ACIP. MMWR 2006;</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55:RR-17    ACIP. MMWR 2011;</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60(1):13</a:t>
            </a:r>
          </a:p>
        </p:txBody>
      </p:sp>
      <p:pic>
        <p:nvPicPr>
          <p:cNvPr id="7" name="Picture 4"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42</a:t>
            </a:fld>
            <a:endParaRPr lang="zh-TW" altLang="en-US"/>
          </a:p>
        </p:txBody>
      </p:sp>
    </p:spTree>
    <p:custDataLst>
      <p:tags r:id="rId1"/>
    </p:custDataLst>
    <p:extLst>
      <p:ext uri="{BB962C8B-B14F-4D97-AF65-F5344CB8AC3E}">
        <p14:creationId xmlns:p14="http://schemas.microsoft.com/office/powerpoint/2010/main" val="75583842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4" name="Rectangle 2"/>
          <p:cNvSpPr>
            <a:spLocks noGrp="1" noChangeArrowheads="1"/>
          </p:cNvSpPr>
          <p:nvPr>
            <p:ph type="title"/>
          </p:nvPr>
        </p:nvSpPr>
        <p:spPr>
          <a:xfrm>
            <a:off x="457200" y="687834"/>
            <a:ext cx="8229600" cy="796950"/>
          </a:xfrm>
        </p:spPr>
        <p:txBody>
          <a:bodyPr/>
          <a:lstStyle/>
          <a:p>
            <a:r>
              <a:rPr lang="en-US" altLang="zh-TW" dirty="0" smtClean="0"/>
              <a:t>Routine </a:t>
            </a:r>
            <a:r>
              <a:rPr lang="en-US" altLang="zh-TW" dirty="0" err="1" smtClean="0"/>
              <a:t>Tdap</a:t>
            </a:r>
            <a:r>
              <a:rPr lang="en-US" altLang="zh-TW" dirty="0" smtClean="0"/>
              <a:t> vaccination</a:t>
            </a:r>
            <a:br>
              <a:rPr lang="en-US" altLang="zh-TW" dirty="0" smtClean="0"/>
            </a:br>
            <a:r>
              <a:rPr lang="en-US" altLang="zh-TW" dirty="0" smtClean="0"/>
              <a:t>2010, ACIP, CDC, USA</a:t>
            </a:r>
          </a:p>
        </p:txBody>
      </p:sp>
      <p:sp>
        <p:nvSpPr>
          <p:cNvPr id="463875" name="Rectangle 3"/>
          <p:cNvSpPr>
            <a:spLocks noGrp="1" noChangeArrowheads="1"/>
          </p:cNvSpPr>
          <p:nvPr>
            <p:ph idx="1"/>
          </p:nvPr>
        </p:nvSpPr>
        <p:spPr/>
        <p:txBody>
          <a:bodyPr/>
          <a:lstStyle/>
          <a:p>
            <a:pPr>
              <a:spcBef>
                <a:spcPts val="0"/>
              </a:spcBef>
            </a:pPr>
            <a:r>
              <a:rPr lang="en-US" altLang="zh-TW" dirty="0" smtClean="0">
                <a:solidFill>
                  <a:srgbClr val="FF0000"/>
                </a:solidFill>
              </a:rPr>
              <a:t>Close contact of infants &lt; 12 mo</a:t>
            </a:r>
          </a:p>
          <a:p>
            <a:pPr>
              <a:spcBef>
                <a:spcPts val="0"/>
              </a:spcBef>
            </a:pPr>
            <a:r>
              <a:rPr lang="en-US" altLang="zh-TW" dirty="0" smtClean="0">
                <a:solidFill>
                  <a:srgbClr val="FF0000"/>
                </a:solidFill>
              </a:rPr>
              <a:t>All pregnant women </a:t>
            </a:r>
          </a:p>
          <a:p>
            <a:pPr lvl="1">
              <a:spcBef>
                <a:spcPts val="0"/>
              </a:spcBef>
            </a:pPr>
            <a:r>
              <a:rPr lang="en-US" altLang="zh-TW" dirty="0" smtClean="0"/>
              <a:t>Optimal timing: 27 and 36 weeks gestation.</a:t>
            </a:r>
          </a:p>
          <a:p>
            <a:pPr lvl="1">
              <a:spcBef>
                <a:spcPts val="0"/>
              </a:spcBef>
            </a:pPr>
            <a:r>
              <a:rPr lang="en-US" altLang="zh-TW" dirty="0" smtClean="0"/>
              <a:t>If not vaccination, give </a:t>
            </a:r>
            <a:r>
              <a:rPr lang="en-US" altLang="zh-TW" dirty="0" err="1" smtClean="0"/>
              <a:t>Tdap</a:t>
            </a:r>
            <a:r>
              <a:rPr lang="en-US" altLang="zh-TW" dirty="0" smtClean="0"/>
              <a:t> immediately </a:t>
            </a:r>
            <a:r>
              <a:rPr lang="en-US" altLang="zh-TW" dirty="0" smtClean="0">
                <a:solidFill>
                  <a:srgbClr val="FF0000"/>
                </a:solidFill>
              </a:rPr>
              <a:t>postpartum.</a:t>
            </a:r>
          </a:p>
          <a:p>
            <a:pPr>
              <a:spcBef>
                <a:spcPts val="0"/>
              </a:spcBef>
            </a:pPr>
            <a:r>
              <a:rPr lang="en-US" altLang="zh-TW" dirty="0" smtClean="0">
                <a:solidFill>
                  <a:srgbClr val="FF0000"/>
                </a:solidFill>
              </a:rPr>
              <a:t>Health-care personnel</a:t>
            </a:r>
          </a:p>
          <a:p>
            <a:pPr>
              <a:spcBef>
                <a:spcPts val="0"/>
              </a:spcBef>
            </a:pPr>
            <a:r>
              <a:rPr lang="en-US" altLang="zh-TW" dirty="0" smtClean="0"/>
              <a:t>Adults aged </a:t>
            </a:r>
            <a:r>
              <a:rPr lang="en-US" altLang="zh-TW" dirty="0" smtClean="0">
                <a:solidFill>
                  <a:srgbClr val="FF0000"/>
                </a:solidFill>
              </a:rPr>
              <a:t>19-64 years</a:t>
            </a:r>
          </a:p>
          <a:p>
            <a:pPr>
              <a:spcBef>
                <a:spcPts val="0"/>
              </a:spcBef>
            </a:pPr>
            <a:r>
              <a:rPr lang="en-US" altLang="zh-TW" dirty="0" smtClean="0"/>
              <a:t>Adults Aged </a:t>
            </a:r>
            <a:r>
              <a:rPr lang="en-US" altLang="zh-TW" dirty="0" smtClean="0">
                <a:solidFill>
                  <a:srgbClr val="FF0000"/>
                </a:solidFill>
              </a:rPr>
              <a:t>65 years and older</a:t>
            </a:r>
          </a:p>
          <a:p>
            <a:pPr lvl="1">
              <a:spcBef>
                <a:spcPts val="0"/>
              </a:spcBef>
            </a:pPr>
            <a:r>
              <a:rPr lang="en-US" altLang="zh-TW" dirty="0" smtClean="0"/>
              <a:t>Close contact with an infant aged less than 12 months: </a:t>
            </a:r>
            <a:r>
              <a:rPr lang="en-US" altLang="zh-TW" dirty="0" smtClean="0">
                <a:solidFill>
                  <a:srgbClr val="FF0000"/>
                </a:solidFill>
              </a:rPr>
              <a:t>should</a:t>
            </a:r>
            <a:r>
              <a:rPr lang="en-US" altLang="zh-TW" dirty="0" smtClean="0"/>
              <a:t> receive a single dose of </a:t>
            </a:r>
            <a:r>
              <a:rPr lang="en-US" altLang="zh-TW" dirty="0" err="1" smtClean="0"/>
              <a:t>Tdap</a:t>
            </a:r>
            <a:r>
              <a:rPr lang="en-US" altLang="zh-TW" dirty="0" smtClean="0"/>
              <a:t>.</a:t>
            </a:r>
          </a:p>
          <a:p>
            <a:pPr lvl="1">
              <a:spcBef>
                <a:spcPts val="0"/>
              </a:spcBef>
            </a:pPr>
            <a:r>
              <a:rPr lang="en-US" altLang="zh-TW" dirty="0" smtClean="0"/>
              <a:t>Other adults ages 65 years and older </a:t>
            </a:r>
            <a:r>
              <a:rPr lang="en-US" altLang="zh-TW" dirty="0" smtClean="0">
                <a:solidFill>
                  <a:srgbClr val="FF0000"/>
                </a:solidFill>
              </a:rPr>
              <a:t>may be </a:t>
            </a:r>
            <a:r>
              <a:rPr lang="en-US" altLang="zh-TW" dirty="0" smtClean="0"/>
              <a:t>given a single dose of </a:t>
            </a:r>
            <a:r>
              <a:rPr lang="en-US" altLang="zh-TW" dirty="0" err="1" smtClean="0"/>
              <a:t>Tdap</a:t>
            </a:r>
            <a:r>
              <a:rPr lang="en-US" altLang="zh-TW" dirty="0" smtClean="0"/>
              <a:t>.</a:t>
            </a:r>
          </a:p>
        </p:txBody>
      </p:sp>
      <p:sp>
        <p:nvSpPr>
          <p:cNvPr id="5" name="流程圖: 替代處理程序 4"/>
          <p:cNvSpPr/>
          <p:nvPr/>
        </p:nvSpPr>
        <p:spPr bwMode="auto">
          <a:xfrm>
            <a:off x="727075" y="6021288"/>
            <a:ext cx="6149181" cy="817245"/>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baseline="30000" dirty="0" smtClean="0">
                <a:solidFill>
                  <a:srgbClr val="000000"/>
                </a:solidFill>
                <a:ea typeface="華康中圓體"/>
                <a:cs typeface="Arial" charset="0"/>
              </a:rPr>
              <a:t>1</a:t>
            </a:r>
            <a:r>
              <a:rPr lang="en-US" altLang="zh-TW" sz="1400" b="0" dirty="0" smtClean="0">
                <a:solidFill>
                  <a:srgbClr val="000000"/>
                </a:solidFill>
                <a:ea typeface="華康中圓體"/>
                <a:cs typeface="Arial" charset="0"/>
              </a:rPr>
              <a:t>ACIP. MMWR 2006;</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55:RR-17</a:t>
            </a:r>
          </a:p>
          <a:p>
            <a:pPr indent="903288">
              <a:defRPr/>
            </a:pPr>
            <a:r>
              <a:rPr lang="en-US" altLang="zh-TW" sz="1400" b="0" baseline="30000" dirty="0" smtClean="0">
                <a:solidFill>
                  <a:srgbClr val="000000"/>
                </a:solidFill>
                <a:ea typeface="華康中圓體"/>
                <a:cs typeface="Arial" charset="0"/>
              </a:rPr>
              <a:t>2</a:t>
            </a:r>
            <a:r>
              <a:rPr lang="en-US" altLang="zh-TW" sz="1400" b="0" dirty="0" smtClean="0">
                <a:solidFill>
                  <a:srgbClr val="000000"/>
                </a:solidFill>
                <a:ea typeface="華康中圓體"/>
                <a:cs typeface="Arial" charset="0"/>
              </a:rPr>
              <a:t>ACIP. MMWR 2011;</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60(1):13</a:t>
            </a:r>
          </a:p>
          <a:p>
            <a:pPr indent="903288">
              <a:defRPr/>
            </a:pPr>
            <a:r>
              <a:rPr lang="en-US" altLang="zh-TW" sz="1400" b="0" baseline="30000" dirty="0" smtClean="0">
                <a:solidFill>
                  <a:srgbClr val="000000"/>
                </a:solidFill>
                <a:ea typeface="華康中圓體"/>
                <a:cs typeface="Arial" charset="0"/>
              </a:rPr>
              <a:t>3</a:t>
            </a:r>
            <a:r>
              <a:rPr lang="en-US" altLang="zh-TW" sz="1400" b="0" dirty="0" smtClean="0">
                <a:solidFill>
                  <a:srgbClr val="000000"/>
                </a:solidFill>
                <a:ea typeface="華康中圓體"/>
                <a:cs typeface="Arial" charset="0"/>
              </a:rPr>
              <a:t>ACIP. MMWR 2013;</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62(7):131</a:t>
            </a: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43</a:t>
            </a:fld>
            <a:endParaRPr lang="zh-TW" altLang="en-US"/>
          </a:p>
        </p:txBody>
      </p:sp>
    </p:spTree>
    <p:custDataLst>
      <p:tags r:id="rId1"/>
    </p:custDataLst>
    <p:extLst>
      <p:ext uri="{BB962C8B-B14F-4D97-AF65-F5344CB8AC3E}">
        <p14:creationId xmlns:p14="http://schemas.microsoft.com/office/powerpoint/2010/main" val="174841809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3217" name="Rectangle 2"/>
          <p:cNvSpPr>
            <a:spLocks noGrp="1" noChangeArrowheads="1"/>
          </p:cNvSpPr>
          <p:nvPr>
            <p:ph type="title"/>
          </p:nvPr>
        </p:nvSpPr>
        <p:spPr>
          <a:xfrm>
            <a:off x="457200" y="687834"/>
            <a:ext cx="8229600" cy="796950"/>
          </a:xfrm>
        </p:spPr>
        <p:txBody>
          <a:bodyPr/>
          <a:lstStyle/>
          <a:p>
            <a:r>
              <a:rPr lang="en-US" altLang="zh-TW" dirty="0" smtClean="0"/>
              <a:t>Resurgence of </a:t>
            </a:r>
            <a:r>
              <a:rPr lang="en-US" altLang="zh-TW" dirty="0" err="1" smtClean="0"/>
              <a:t>pertussis</a:t>
            </a:r>
            <a:r>
              <a:rPr lang="en-US" altLang="zh-TW" dirty="0" smtClean="0"/>
              <a:t/>
            </a:r>
            <a:br>
              <a:rPr lang="en-US" altLang="zh-TW" dirty="0" smtClean="0"/>
            </a:br>
            <a:r>
              <a:rPr lang="en-US" altLang="zh-TW" dirty="0" smtClean="0"/>
              <a:t>Australia</a:t>
            </a:r>
            <a:endParaRPr lang="en-US" dirty="0" smtClean="0"/>
          </a:p>
        </p:txBody>
      </p:sp>
      <p:pic>
        <p:nvPicPr>
          <p:cNvPr id="6" name="圖片 5"/>
          <p:cNvPicPr>
            <a:picLocks noChangeAspect="1"/>
          </p:cNvPicPr>
          <p:nvPr>
            <p:custDataLst>
              <p:tags r:id="rId2"/>
            </p:custDataLst>
          </p:nvPr>
        </p:nvPicPr>
        <p:blipFill>
          <a:blip r:embed="rId6" cstate="print">
            <a:extLst>
              <a:ext uri="{28A0092B-C50C-407E-A947-70E740481C1C}">
                <a14:useLocalDpi xmlns:a14="http://schemas.microsoft.com/office/drawing/2010/main" val="0"/>
              </a:ext>
            </a:extLst>
          </a:blip>
          <a:stretch>
            <a:fillRect/>
          </a:stretch>
        </p:blipFill>
        <p:spPr>
          <a:xfrm>
            <a:off x="179512" y="1599406"/>
            <a:ext cx="8601075" cy="4133850"/>
          </a:xfrm>
          <a:prstGeom prst="rect">
            <a:avLst/>
          </a:prstGeom>
        </p:spPr>
      </p:pic>
      <p:sp>
        <p:nvSpPr>
          <p:cNvPr id="7" name="流程圖: 替代處理程序 6"/>
          <p:cNvSpPr/>
          <p:nvPr/>
        </p:nvSpPr>
        <p:spPr bwMode="auto">
          <a:xfrm>
            <a:off x="727075" y="6021288"/>
            <a:ext cx="6149181" cy="817245"/>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smtClean="0">
                <a:solidFill>
                  <a:srgbClr val="000000"/>
                </a:solidFill>
                <a:ea typeface="華康中圓體"/>
                <a:cs typeface="Arial" charset="0"/>
              </a:rPr>
              <a:t>http://www.who.int/immunization/sage/meetings/2014/april/presentations_background_docs/en/</a:t>
            </a:r>
          </a:p>
        </p:txBody>
      </p:sp>
      <p:pic>
        <p:nvPicPr>
          <p:cNvPr id="8" name="Picture 4"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9" name="內容版面配置區 8"/>
          <p:cNvSpPr>
            <a:spLocks noGrp="1"/>
          </p:cNvSpPr>
          <p:nvPr>
            <p:ph idx="1"/>
          </p:nvPr>
        </p:nvSpPr>
        <p:spPr/>
        <p:txBody>
          <a:bodyPr/>
          <a:lstStyle/>
          <a:p>
            <a:endParaRPr lang="zh-TW" altLang="en-US"/>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44</a:t>
            </a:fld>
            <a:endParaRPr lang="zh-TW" altLang="en-US"/>
          </a:p>
        </p:txBody>
      </p:sp>
    </p:spTree>
    <p:custDataLst>
      <p:tags r:id="rId1"/>
    </p:custDataLst>
    <p:extLst>
      <p:ext uri="{BB962C8B-B14F-4D97-AF65-F5344CB8AC3E}">
        <p14:creationId xmlns:p14="http://schemas.microsoft.com/office/powerpoint/2010/main" val="40411755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4" name="Rectangle 2"/>
          <p:cNvSpPr>
            <a:spLocks noGrp="1" noChangeArrowheads="1"/>
          </p:cNvSpPr>
          <p:nvPr>
            <p:ph type="title"/>
          </p:nvPr>
        </p:nvSpPr>
        <p:spPr>
          <a:xfrm>
            <a:off x="0" y="620688"/>
            <a:ext cx="9144000" cy="796950"/>
          </a:xfrm>
        </p:spPr>
        <p:txBody>
          <a:bodyPr/>
          <a:lstStyle/>
          <a:p>
            <a:r>
              <a:rPr lang="zh-TW" altLang="en-US" sz="2800" dirty="0" smtClean="0">
                <a:latin typeface="+mj-ea"/>
                <a:ea typeface="+mj-ea"/>
              </a:rPr>
              <a:t>非細胞性百日咳疫苗可預防疾病，</a:t>
            </a:r>
            <a:r>
              <a:rPr lang="en-US" altLang="zh-TW" sz="2800" dirty="0" smtClean="0">
                <a:latin typeface="+mj-ea"/>
                <a:ea typeface="+mj-ea"/>
              </a:rPr>
              <a:t/>
            </a:r>
            <a:br>
              <a:rPr lang="en-US" altLang="zh-TW" sz="2800" dirty="0" smtClean="0">
                <a:latin typeface="+mj-ea"/>
                <a:ea typeface="+mj-ea"/>
              </a:rPr>
            </a:br>
            <a:r>
              <a:rPr lang="zh-TW" altLang="en-US" sz="2800" dirty="0" smtClean="0">
                <a:latin typeface="+mj-ea"/>
                <a:ea typeface="+mj-ea"/>
              </a:rPr>
              <a:t>但無法預防感染與傳染</a:t>
            </a:r>
            <a:r>
              <a:rPr lang="en-US" altLang="zh-TW" sz="2800" dirty="0" smtClean="0">
                <a:ea typeface="+mj-ea"/>
              </a:rPr>
              <a:t>Baboon study, 2014, USA(1/5)</a:t>
            </a:r>
          </a:p>
        </p:txBody>
      </p:sp>
      <p:pic>
        <p:nvPicPr>
          <p:cNvPr id="5" name="圖片 4"/>
          <p:cNvPicPr>
            <a:picLocks noChangeAspect="1"/>
          </p:cNvPicPr>
          <p:nvPr>
            <p:custDataLst>
              <p:tags r:id="rId2"/>
            </p:custDataLst>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71600" y="2657417"/>
            <a:ext cx="7132784" cy="3723911"/>
          </a:xfrm>
          <a:prstGeom prst="rect">
            <a:avLst/>
          </a:prstGeom>
        </p:spPr>
      </p:pic>
      <p:sp>
        <p:nvSpPr>
          <p:cNvPr id="6" name="Text Box 5"/>
          <p:cNvSpPr txBox="1">
            <a:spLocks noChangeArrowheads="1"/>
          </p:cNvSpPr>
          <p:nvPr/>
        </p:nvSpPr>
        <p:spPr bwMode="auto">
          <a:xfrm>
            <a:off x="1547664" y="1572325"/>
            <a:ext cx="6336704" cy="992579"/>
          </a:xfrm>
          <a:prstGeom prst="rect">
            <a:avLst/>
          </a:prstGeom>
          <a:ln>
            <a:headEnd/>
            <a:tailEn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3"/>
          </a:lnRef>
          <a:fillRef idx="2">
            <a:schemeClr val="accent3"/>
          </a:fillRef>
          <a:effectRef idx="1">
            <a:schemeClr val="accent3"/>
          </a:effectRef>
          <a:fontRef idx="minor">
            <a:schemeClr val="dk1"/>
          </a:fontRef>
        </p:style>
        <p:txBody>
          <a:bodyPr wrap="square">
            <a:spAutoFit/>
          </a:bodyPr>
          <a:lstStyle/>
          <a:p>
            <a:pPr marL="0" indent="0" algn="ctr">
              <a:spcBef>
                <a:spcPts val="300"/>
              </a:spcBef>
              <a:buNone/>
              <a:defRPr/>
            </a:pPr>
            <a:r>
              <a:rPr lang="zh-TW" altLang="en-US" sz="2800" dirty="0">
                <a:solidFill>
                  <a:schemeClr val="tx1"/>
                </a:solidFill>
                <a:effectLst>
                  <a:outerShdw blurRad="38100" dist="38100" dir="2700000" algn="tl">
                    <a:srgbClr val="000000">
                      <a:alpha val="43137"/>
                    </a:srgbClr>
                  </a:outerShdw>
                </a:effectLst>
                <a:latin typeface="+mj-ea"/>
                <a:ea typeface="+mj-ea"/>
              </a:rPr>
              <a:t>全細胞與非細胞疫苗均可預防</a:t>
            </a:r>
            <a:r>
              <a:rPr lang="zh-TW" altLang="en-US" sz="2800" dirty="0" smtClean="0">
                <a:solidFill>
                  <a:schemeClr val="tx1"/>
                </a:solidFill>
                <a:effectLst>
                  <a:outerShdw blurRad="38100" dist="38100" dir="2700000" algn="tl">
                    <a:srgbClr val="000000">
                      <a:alpha val="43137"/>
                    </a:srgbClr>
                  </a:outerShdw>
                </a:effectLst>
                <a:latin typeface="+mj-ea"/>
                <a:ea typeface="+mj-ea"/>
              </a:rPr>
              <a:t>疾病</a:t>
            </a:r>
            <a:endParaRPr lang="en-US" altLang="zh-TW" sz="2800" dirty="0" smtClean="0">
              <a:solidFill>
                <a:schemeClr val="tx1"/>
              </a:solidFill>
              <a:effectLst>
                <a:outerShdw blurRad="38100" dist="38100" dir="2700000" algn="tl">
                  <a:srgbClr val="000000">
                    <a:alpha val="43137"/>
                  </a:srgbClr>
                </a:outerShdw>
              </a:effectLst>
              <a:latin typeface="+mj-ea"/>
              <a:ea typeface="+mj-ea"/>
            </a:endParaRPr>
          </a:p>
          <a:p>
            <a:pPr marL="0" indent="0" algn="ctr">
              <a:spcBef>
                <a:spcPts val="300"/>
              </a:spcBef>
              <a:buNone/>
              <a:defRPr/>
            </a:pPr>
            <a:r>
              <a:rPr lang="zh-TW" altLang="en-US" sz="2800" dirty="0" smtClean="0">
                <a:solidFill>
                  <a:schemeClr val="tx1"/>
                </a:solidFill>
                <a:effectLst>
                  <a:outerShdw blurRad="38100" dist="38100" dir="2700000" algn="tl">
                    <a:srgbClr val="000000">
                      <a:alpha val="43137"/>
                    </a:srgbClr>
                  </a:outerShdw>
                </a:effectLst>
                <a:latin typeface="+mj-ea"/>
                <a:ea typeface="+mj-ea"/>
              </a:rPr>
              <a:t>（以</a:t>
            </a:r>
            <a:r>
              <a:rPr lang="zh-TW" altLang="en-US" sz="2800" dirty="0">
                <a:solidFill>
                  <a:schemeClr val="tx1"/>
                </a:solidFill>
                <a:effectLst>
                  <a:outerShdw blurRad="38100" dist="38100" dir="2700000" algn="tl">
                    <a:srgbClr val="000000">
                      <a:alpha val="43137"/>
                    </a:srgbClr>
                  </a:outerShdw>
                </a:effectLst>
                <a:latin typeface="+mj-ea"/>
                <a:ea typeface="+mj-ea"/>
              </a:rPr>
              <a:t>白血球數代表疾病</a:t>
            </a:r>
            <a:r>
              <a:rPr lang="zh-TW" altLang="en-US" sz="2800" dirty="0" smtClean="0">
                <a:solidFill>
                  <a:schemeClr val="tx1"/>
                </a:solidFill>
                <a:effectLst>
                  <a:outerShdw blurRad="38100" dist="38100" dir="2700000" algn="tl">
                    <a:srgbClr val="000000">
                      <a:alpha val="43137"/>
                    </a:srgbClr>
                  </a:outerShdw>
                </a:effectLst>
                <a:latin typeface="+mj-ea"/>
                <a:ea typeface="+mj-ea"/>
              </a:rPr>
              <a:t>活力）</a:t>
            </a:r>
            <a:endParaRPr lang="en-US" altLang="zh-TW" sz="2800" dirty="0">
              <a:solidFill>
                <a:schemeClr val="tx1"/>
              </a:solidFill>
              <a:effectLst>
                <a:outerShdw blurRad="38100" dist="38100" dir="2700000" algn="tl">
                  <a:srgbClr val="000000">
                    <a:alpha val="43137"/>
                  </a:srgbClr>
                </a:outerShdw>
              </a:effectLst>
              <a:latin typeface="+mj-ea"/>
              <a:ea typeface="+mj-ea"/>
            </a:endParaRPr>
          </a:p>
        </p:txBody>
      </p:sp>
      <p:sp>
        <p:nvSpPr>
          <p:cNvPr id="7" name="流程圖: 替代處理程序 6"/>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err="1" smtClean="0">
                <a:solidFill>
                  <a:srgbClr val="000000"/>
                </a:solidFill>
                <a:ea typeface="華康中圓體"/>
                <a:cs typeface="Arial" charset="0"/>
              </a:rPr>
              <a:t>Warfel</a:t>
            </a:r>
            <a:r>
              <a:rPr lang="en-US" altLang="zh-TW" sz="1400" b="0" dirty="0" smtClean="0">
                <a:solidFill>
                  <a:srgbClr val="000000"/>
                </a:solidFill>
                <a:ea typeface="華康中圓體"/>
                <a:cs typeface="Arial" charset="0"/>
              </a:rPr>
              <a:t> JM. PNAS 2014;</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111(2):787</a:t>
            </a:r>
          </a:p>
        </p:txBody>
      </p:sp>
      <p:pic>
        <p:nvPicPr>
          <p:cNvPr id="9" name="PPTShape_0"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45</a:t>
            </a:fld>
            <a:endParaRPr lang="zh-TW" altLang="en-US"/>
          </a:p>
        </p:txBody>
      </p:sp>
    </p:spTree>
    <p:custDataLst>
      <p:tags r:id="rId1"/>
    </p:custDataLst>
    <p:extLst>
      <p:ext uri="{BB962C8B-B14F-4D97-AF65-F5344CB8AC3E}">
        <p14:creationId xmlns:p14="http://schemas.microsoft.com/office/powerpoint/2010/main" val="172112555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4" name="Rectangle 2"/>
          <p:cNvSpPr>
            <a:spLocks noGrp="1" noChangeArrowheads="1"/>
          </p:cNvSpPr>
          <p:nvPr>
            <p:ph type="title"/>
          </p:nvPr>
        </p:nvSpPr>
        <p:spPr>
          <a:xfrm>
            <a:off x="0" y="620688"/>
            <a:ext cx="9144000" cy="796950"/>
          </a:xfrm>
        </p:spPr>
        <p:txBody>
          <a:bodyPr/>
          <a:lstStyle/>
          <a:p>
            <a:r>
              <a:rPr lang="zh-TW" altLang="en-US" sz="2800" dirty="0" smtClean="0">
                <a:latin typeface="+mj-ea"/>
                <a:ea typeface="+mj-ea"/>
              </a:rPr>
              <a:t>非細胞性百日咳疫苗可預防疾病，</a:t>
            </a:r>
            <a:r>
              <a:rPr lang="en-US" altLang="zh-TW" sz="2800" dirty="0" smtClean="0">
                <a:latin typeface="+mj-ea"/>
                <a:ea typeface="+mj-ea"/>
              </a:rPr>
              <a:t/>
            </a:r>
            <a:br>
              <a:rPr lang="en-US" altLang="zh-TW" sz="2800" dirty="0" smtClean="0">
                <a:latin typeface="+mj-ea"/>
                <a:ea typeface="+mj-ea"/>
              </a:rPr>
            </a:br>
            <a:r>
              <a:rPr lang="zh-TW" altLang="en-US" sz="2800" dirty="0" smtClean="0">
                <a:latin typeface="+mj-ea"/>
                <a:ea typeface="+mj-ea"/>
              </a:rPr>
              <a:t>但無法預防感染與傳染</a:t>
            </a:r>
            <a:r>
              <a:rPr lang="en-US" altLang="zh-TW" sz="2800" dirty="0" smtClean="0">
                <a:ea typeface="+mj-ea"/>
              </a:rPr>
              <a:t>Baboon study, 2014, USA(2/5)</a:t>
            </a:r>
          </a:p>
        </p:txBody>
      </p:sp>
      <p:pic>
        <p:nvPicPr>
          <p:cNvPr id="4" name="圖片 3"/>
          <p:cNvPicPr>
            <a:picLocks noChangeAspect="1"/>
          </p:cNvPicPr>
          <p:nvPr>
            <p:custDataLst>
              <p:tags r:id="rId2"/>
            </p:custDataLst>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387946" y="1828378"/>
            <a:ext cx="5848350" cy="4552950"/>
          </a:xfrm>
          <a:prstGeom prst="rect">
            <a:avLst/>
          </a:prstGeom>
        </p:spPr>
      </p:pic>
      <p:sp>
        <p:nvSpPr>
          <p:cNvPr id="6" name="Text Box 5"/>
          <p:cNvSpPr txBox="1">
            <a:spLocks noChangeArrowheads="1"/>
          </p:cNvSpPr>
          <p:nvPr/>
        </p:nvSpPr>
        <p:spPr bwMode="auto">
          <a:xfrm>
            <a:off x="2267744" y="1609636"/>
            <a:ext cx="4608512" cy="523220"/>
          </a:xfrm>
          <a:prstGeom prst="rect">
            <a:avLst/>
          </a:prstGeom>
          <a:ln>
            <a:headEnd/>
            <a:tailEn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3"/>
          </a:lnRef>
          <a:fillRef idx="2">
            <a:schemeClr val="accent3"/>
          </a:fillRef>
          <a:effectRef idx="1">
            <a:schemeClr val="accent3"/>
          </a:effectRef>
          <a:fontRef idx="minor">
            <a:schemeClr val="dk1"/>
          </a:fontRef>
        </p:style>
        <p:txBody>
          <a:bodyPr wrap="square">
            <a:spAutoFit/>
          </a:bodyPr>
          <a:lstStyle/>
          <a:p>
            <a:pPr marL="0" indent="0" algn="ctr">
              <a:spcBef>
                <a:spcPts val="300"/>
              </a:spcBef>
              <a:buNone/>
              <a:defRPr/>
            </a:pPr>
            <a:r>
              <a:rPr lang="zh-TW" altLang="en-US" sz="2800" dirty="0" smtClean="0">
                <a:solidFill>
                  <a:schemeClr val="tx1"/>
                </a:solidFill>
                <a:effectLst>
                  <a:outerShdw blurRad="38100" dist="38100" dir="2700000" algn="tl">
                    <a:srgbClr val="000000">
                      <a:alpha val="43137"/>
                    </a:srgbClr>
                  </a:outerShdw>
                </a:effectLst>
                <a:latin typeface="+mj-ea"/>
                <a:ea typeface="+mj-ea"/>
              </a:rPr>
              <a:t>非</a:t>
            </a:r>
            <a:r>
              <a:rPr lang="zh-TW" altLang="en-US" sz="2800" dirty="0">
                <a:solidFill>
                  <a:schemeClr val="tx1"/>
                </a:solidFill>
                <a:effectLst>
                  <a:outerShdw blurRad="38100" dist="38100" dir="2700000" algn="tl">
                    <a:srgbClr val="000000">
                      <a:alpha val="43137"/>
                    </a:srgbClr>
                  </a:outerShdw>
                </a:effectLst>
                <a:latin typeface="+mj-ea"/>
                <a:ea typeface="+mj-ea"/>
              </a:rPr>
              <a:t>細胞</a:t>
            </a:r>
            <a:r>
              <a:rPr lang="zh-TW" altLang="en-US" sz="2800" dirty="0" smtClean="0">
                <a:solidFill>
                  <a:schemeClr val="tx1"/>
                </a:solidFill>
                <a:effectLst>
                  <a:outerShdw blurRad="38100" dist="38100" dir="2700000" algn="tl">
                    <a:srgbClr val="000000">
                      <a:alpha val="43137"/>
                    </a:srgbClr>
                  </a:outerShdw>
                </a:effectLst>
                <a:latin typeface="+mj-ea"/>
                <a:ea typeface="+mj-ea"/>
              </a:rPr>
              <a:t>疫苗較慢清除病原</a:t>
            </a:r>
            <a:endParaRPr lang="en-US" altLang="zh-TW" sz="2800" dirty="0">
              <a:solidFill>
                <a:schemeClr val="tx1"/>
              </a:solidFill>
              <a:effectLst>
                <a:outerShdw blurRad="38100" dist="38100" dir="2700000" algn="tl">
                  <a:srgbClr val="000000">
                    <a:alpha val="43137"/>
                  </a:srgbClr>
                </a:outerShdw>
              </a:effectLst>
              <a:latin typeface="+mj-ea"/>
              <a:ea typeface="+mj-ea"/>
            </a:endParaRPr>
          </a:p>
        </p:txBody>
      </p:sp>
      <p:sp>
        <p:nvSpPr>
          <p:cNvPr id="7" name="流程圖: 替代處理程序 6"/>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err="1" smtClean="0">
                <a:solidFill>
                  <a:srgbClr val="000000"/>
                </a:solidFill>
                <a:ea typeface="華康中圓體"/>
                <a:cs typeface="Arial" charset="0"/>
              </a:rPr>
              <a:t>Warfel</a:t>
            </a:r>
            <a:r>
              <a:rPr lang="en-US" altLang="zh-TW" sz="1400" b="0" dirty="0" smtClean="0">
                <a:solidFill>
                  <a:srgbClr val="000000"/>
                </a:solidFill>
                <a:ea typeface="華康中圓體"/>
                <a:cs typeface="Arial" charset="0"/>
              </a:rPr>
              <a:t> JM. PNAS 2014;</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111(2):787</a:t>
            </a:r>
          </a:p>
        </p:txBody>
      </p:sp>
      <p:pic>
        <p:nvPicPr>
          <p:cNvPr id="8" name="Picture 4"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46</a:t>
            </a:fld>
            <a:endParaRPr lang="zh-TW" altLang="en-US"/>
          </a:p>
        </p:txBody>
      </p:sp>
    </p:spTree>
    <p:custDataLst>
      <p:tags r:id="rId1"/>
    </p:custDataLst>
    <p:extLst>
      <p:ext uri="{BB962C8B-B14F-4D97-AF65-F5344CB8AC3E}">
        <p14:creationId xmlns:p14="http://schemas.microsoft.com/office/powerpoint/2010/main" val="109561536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4" name="Rectangle 2"/>
          <p:cNvSpPr>
            <a:spLocks noGrp="1" noChangeArrowheads="1"/>
          </p:cNvSpPr>
          <p:nvPr>
            <p:ph type="title"/>
          </p:nvPr>
        </p:nvSpPr>
        <p:spPr>
          <a:xfrm>
            <a:off x="0" y="620688"/>
            <a:ext cx="9144000" cy="796950"/>
          </a:xfrm>
        </p:spPr>
        <p:txBody>
          <a:bodyPr/>
          <a:lstStyle/>
          <a:p>
            <a:r>
              <a:rPr lang="zh-TW" altLang="en-US" sz="2800" dirty="0" smtClean="0">
                <a:latin typeface="+mj-ea"/>
                <a:ea typeface="+mj-ea"/>
              </a:rPr>
              <a:t>非細胞性百日咳疫苗可預防疾病，</a:t>
            </a:r>
            <a:r>
              <a:rPr lang="en-US" altLang="zh-TW" sz="2800" dirty="0" smtClean="0">
                <a:latin typeface="+mj-ea"/>
                <a:ea typeface="+mj-ea"/>
              </a:rPr>
              <a:t/>
            </a:r>
            <a:br>
              <a:rPr lang="en-US" altLang="zh-TW" sz="2800" dirty="0" smtClean="0">
                <a:latin typeface="+mj-ea"/>
                <a:ea typeface="+mj-ea"/>
              </a:rPr>
            </a:br>
            <a:r>
              <a:rPr lang="zh-TW" altLang="en-US" sz="2800" dirty="0" smtClean="0">
                <a:latin typeface="+mj-ea"/>
                <a:ea typeface="+mj-ea"/>
              </a:rPr>
              <a:t>但無法預防感染與傳染</a:t>
            </a:r>
            <a:r>
              <a:rPr lang="en-US" altLang="zh-TW" sz="2800" dirty="0" smtClean="0">
                <a:ea typeface="+mj-ea"/>
              </a:rPr>
              <a:t>Baboon study, 2014, USA(3/5)</a:t>
            </a:r>
          </a:p>
        </p:txBody>
      </p:sp>
      <p:sp>
        <p:nvSpPr>
          <p:cNvPr id="6" name="Text Box 5"/>
          <p:cNvSpPr txBox="1">
            <a:spLocks noChangeArrowheads="1"/>
          </p:cNvSpPr>
          <p:nvPr/>
        </p:nvSpPr>
        <p:spPr bwMode="auto">
          <a:xfrm>
            <a:off x="1505791" y="1556792"/>
            <a:ext cx="6048672" cy="523220"/>
          </a:xfrm>
          <a:prstGeom prst="rect">
            <a:avLst/>
          </a:prstGeom>
          <a:ln>
            <a:headEnd/>
            <a:tailEn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3"/>
          </a:lnRef>
          <a:fillRef idx="2">
            <a:schemeClr val="accent3"/>
          </a:fillRef>
          <a:effectRef idx="1">
            <a:schemeClr val="accent3"/>
          </a:effectRef>
          <a:fontRef idx="minor">
            <a:schemeClr val="dk1"/>
          </a:fontRef>
        </p:style>
        <p:txBody>
          <a:bodyPr wrap="square">
            <a:spAutoFit/>
          </a:bodyPr>
          <a:lstStyle/>
          <a:p>
            <a:pPr marL="0" indent="0" algn="ctr">
              <a:spcBef>
                <a:spcPts val="300"/>
              </a:spcBef>
              <a:buNone/>
              <a:defRPr/>
            </a:pPr>
            <a:r>
              <a:rPr lang="zh-TW" altLang="en-US" sz="2800" dirty="0" smtClean="0">
                <a:solidFill>
                  <a:schemeClr val="tx1"/>
                </a:solidFill>
                <a:effectLst>
                  <a:outerShdw blurRad="38100" dist="38100" dir="2700000" algn="tl">
                    <a:srgbClr val="000000">
                      <a:alpha val="43137"/>
                    </a:srgbClr>
                  </a:outerShdw>
                </a:effectLst>
                <a:latin typeface="+mj-ea"/>
                <a:ea typeface="+mj-ea"/>
              </a:rPr>
              <a:t>非</a:t>
            </a:r>
            <a:r>
              <a:rPr lang="zh-TW" altLang="en-US" sz="2800" dirty="0">
                <a:solidFill>
                  <a:schemeClr val="tx1"/>
                </a:solidFill>
                <a:effectLst>
                  <a:outerShdw blurRad="38100" dist="38100" dir="2700000" algn="tl">
                    <a:srgbClr val="000000">
                      <a:alpha val="43137"/>
                    </a:srgbClr>
                  </a:outerShdw>
                </a:effectLst>
                <a:latin typeface="+mj-ea"/>
                <a:ea typeface="+mj-ea"/>
              </a:rPr>
              <a:t>細胞</a:t>
            </a:r>
            <a:r>
              <a:rPr lang="zh-TW" altLang="en-US" sz="2800" dirty="0" smtClean="0">
                <a:solidFill>
                  <a:schemeClr val="tx1"/>
                </a:solidFill>
                <a:effectLst>
                  <a:outerShdw blurRad="38100" dist="38100" dir="2700000" algn="tl">
                    <a:srgbClr val="000000">
                      <a:alpha val="43137"/>
                    </a:srgbClr>
                  </a:outerShdw>
                </a:effectLst>
                <a:latin typeface="+mj-ea"/>
                <a:ea typeface="+mj-ea"/>
              </a:rPr>
              <a:t>疫苗無法清除移生細菌</a:t>
            </a:r>
            <a:endParaRPr lang="en-US" altLang="zh-TW" sz="2800" dirty="0">
              <a:solidFill>
                <a:schemeClr val="tx1"/>
              </a:solidFill>
              <a:effectLst>
                <a:outerShdw blurRad="38100" dist="38100" dir="2700000" algn="tl">
                  <a:srgbClr val="000000">
                    <a:alpha val="43137"/>
                  </a:srgbClr>
                </a:outerShdw>
              </a:effectLst>
              <a:latin typeface="+mj-ea"/>
              <a:ea typeface="+mj-ea"/>
            </a:endParaRPr>
          </a:p>
        </p:txBody>
      </p:sp>
      <p:pic>
        <p:nvPicPr>
          <p:cNvPr id="5" name="圖片 4"/>
          <p:cNvPicPr>
            <a:picLocks noChangeAspect="1"/>
          </p:cNvPicPr>
          <p:nvPr>
            <p:custDataLst>
              <p:tags r:id="rId2"/>
            </p:custDataLst>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10627" y="2032595"/>
            <a:ext cx="7239000" cy="4276725"/>
          </a:xfrm>
          <a:prstGeom prst="rect">
            <a:avLst/>
          </a:prstGeom>
        </p:spPr>
      </p:pic>
      <p:sp>
        <p:nvSpPr>
          <p:cNvPr id="7" name="流程圖: 替代處理程序 6"/>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err="1" smtClean="0">
                <a:solidFill>
                  <a:srgbClr val="000000"/>
                </a:solidFill>
                <a:ea typeface="華康中圓體"/>
                <a:cs typeface="Arial" charset="0"/>
              </a:rPr>
              <a:t>Warfel</a:t>
            </a:r>
            <a:r>
              <a:rPr lang="en-US" altLang="zh-TW" sz="1400" b="0" dirty="0" smtClean="0">
                <a:solidFill>
                  <a:srgbClr val="000000"/>
                </a:solidFill>
                <a:ea typeface="華康中圓體"/>
                <a:cs typeface="Arial" charset="0"/>
              </a:rPr>
              <a:t> JM. PNAS 2014;</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111(2):787</a:t>
            </a:r>
          </a:p>
        </p:txBody>
      </p:sp>
      <p:pic>
        <p:nvPicPr>
          <p:cNvPr id="9" name="PPTShape_0"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47</a:t>
            </a:fld>
            <a:endParaRPr lang="zh-TW" altLang="en-US"/>
          </a:p>
        </p:txBody>
      </p:sp>
    </p:spTree>
    <p:custDataLst>
      <p:tags r:id="rId1"/>
    </p:custDataLst>
    <p:extLst>
      <p:ext uri="{BB962C8B-B14F-4D97-AF65-F5344CB8AC3E}">
        <p14:creationId xmlns:p14="http://schemas.microsoft.com/office/powerpoint/2010/main" val="193867114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4" name="Rectangle 2"/>
          <p:cNvSpPr>
            <a:spLocks noGrp="1" noChangeArrowheads="1"/>
          </p:cNvSpPr>
          <p:nvPr>
            <p:ph type="title"/>
          </p:nvPr>
        </p:nvSpPr>
        <p:spPr>
          <a:xfrm>
            <a:off x="0" y="620688"/>
            <a:ext cx="9144000" cy="796950"/>
          </a:xfrm>
        </p:spPr>
        <p:txBody>
          <a:bodyPr/>
          <a:lstStyle/>
          <a:p>
            <a:r>
              <a:rPr lang="zh-TW" altLang="en-US" sz="2800" dirty="0" smtClean="0">
                <a:latin typeface="+mj-ea"/>
                <a:ea typeface="+mj-ea"/>
              </a:rPr>
              <a:t>非細胞性百日咳疫苗可預防疾病，</a:t>
            </a:r>
            <a:r>
              <a:rPr lang="en-US" altLang="zh-TW" sz="2800" dirty="0" smtClean="0">
                <a:latin typeface="+mj-ea"/>
                <a:ea typeface="+mj-ea"/>
              </a:rPr>
              <a:t/>
            </a:r>
            <a:br>
              <a:rPr lang="en-US" altLang="zh-TW" sz="2800" dirty="0" smtClean="0">
                <a:latin typeface="+mj-ea"/>
                <a:ea typeface="+mj-ea"/>
              </a:rPr>
            </a:br>
            <a:r>
              <a:rPr lang="zh-TW" altLang="en-US" sz="2800" dirty="0" smtClean="0">
                <a:latin typeface="+mj-ea"/>
                <a:ea typeface="+mj-ea"/>
              </a:rPr>
              <a:t>但無法預防感染與傳染</a:t>
            </a:r>
            <a:r>
              <a:rPr lang="en-US" altLang="zh-TW" sz="2800" dirty="0" smtClean="0">
                <a:ea typeface="+mj-ea"/>
              </a:rPr>
              <a:t>Baboon study, 2014, USA(4/5)</a:t>
            </a:r>
          </a:p>
        </p:txBody>
      </p:sp>
      <p:sp>
        <p:nvSpPr>
          <p:cNvPr id="6" name="Text Box 5"/>
          <p:cNvSpPr txBox="1">
            <a:spLocks noChangeArrowheads="1"/>
          </p:cNvSpPr>
          <p:nvPr/>
        </p:nvSpPr>
        <p:spPr bwMode="auto">
          <a:xfrm>
            <a:off x="1505791" y="1476073"/>
            <a:ext cx="6048672" cy="523220"/>
          </a:xfrm>
          <a:prstGeom prst="rect">
            <a:avLst/>
          </a:prstGeom>
          <a:ln>
            <a:headEnd/>
            <a:tailEn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3"/>
          </a:lnRef>
          <a:fillRef idx="2">
            <a:schemeClr val="accent3"/>
          </a:fillRef>
          <a:effectRef idx="1">
            <a:schemeClr val="accent3"/>
          </a:effectRef>
          <a:fontRef idx="minor">
            <a:schemeClr val="dk1"/>
          </a:fontRef>
        </p:style>
        <p:txBody>
          <a:bodyPr wrap="square">
            <a:spAutoFit/>
          </a:bodyPr>
          <a:lstStyle/>
          <a:p>
            <a:pPr marL="0" indent="0" algn="ctr">
              <a:spcBef>
                <a:spcPts val="300"/>
              </a:spcBef>
              <a:buNone/>
              <a:defRPr/>
            </a:pPr>
            <a:r>
              <a:rPr lang="zh-TW" altLang="en-US" sz="2800" dirty="0" smtClean="0">
                <a:solidFill>
                  <a:schemeClr val="tx1"/>
                </a:solidFill>
                <a:effectLst>
                  <a:outerShdw blurRad="38100" dist="38100" dir="2700000" algn="tl">
                    <a:srgbClr val="000000">
                      <a:alpha val="43137"/>
                    </a:srgbClr>
                  </a:outerShdw>
                </a:effectLst>
                <a:latin typeface="+mj-ea"/>
                <a:ea typeface="+mj-ea"/>
              </a:rPr>
              <a:t>非</a:t>
            </a:r>
            <a:r>
              <a:rPr lang="zh-TW" altLang="en-US" sz="2800" dirty="0">
                <a:solidFill>
                  <a:schemeClr val="tx1"/>
                </a:solidFill>
                <a:effectLst>
                  <a:outerShdw blurRad="38100" dist="38100" dir="2700000" algn="tl">
                    <a:srgbClr val="000000">
                      <a:alpha val="43137"/>
                    </a:srgbClr>
                  </a:outerShdw>
                </a:effectLst>
                <a:latin typeface="+mj-ea"/>
                <a:ea typeface="+mj-ea"/>
              </a:rPr>
              <a:t>細胞</a:t>
            </a:r>
            <a:r>
              <a:rPr lang="zh-TW" altLang="en-US" sz="2800" dirty="0" smtClean="0">
                <a:solidFill>
                  <a:schemeClr val="tx1"/>
                </a:solidFill>
                <a:effectLst>
                  <a:outerShdw blurRad="38100" dist="38100" dir="2700000" algn="tl">
                    <a:srgbClr val="000000">
                      <a:alpha val="43137"/>
                    </a:srgbClr>
                  </a:outerShdw>
                </a:effectLst>
                <a:latin typeface="+mj-ea"/>
                <a:ea typeface="+mj-ea"/>
              </a:rPr>
              <a:t>疫苗無法阻止傳染</a:t>
            </a:r>
            <a:endParaRPr lang="en-US" altLang="zh-TW" sz="2800" dirty="0">
              <a:solidFill>
                <a:schemeClr val="tx1"/>
              </a:solidFill>
              <a:effectLst>
                <a:outerShdw blurRad="38100" dist="38100" dir="2700000" algn="tl">
                  <a:srgbClr val="000000">
                    <a:alpha val="43137"/>
                  </a:srgbClr>
                </a:outerShdw>
              </a:effectLst>
              <a:latin typeface="+mj-ea"/>
              <a:ea typeface="+mj-ea"/>
            </a:endParaRPr>
          </a:p>
        </p:txBody>
      </p:sp>
      <p:pic>
        <p:nvPicPr>
          <p:cNvPr id="3" name="圖片 2"/>
          <p:cNvPicPr>
            <a:picLocks noChangeAspect="1"/>
          </p:cNvPicPr>
          <p:nvPr>
            <p:custDataLst>
              <p:tags r:id="rId2"/>
            </p:custDataLst>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71600" y="1983475"/>
            <a:ext cx="6264696" cy="4397853"/>
          </a:xfrm>
          <a:prstGeom prst="rect">
            <a:avLst/>
          </a:prstGeom>
        </p:spPr>
      </p:pic>
      <p:sp>
        <p:nvSpPr>
          <p:cNvPr id="7" name="流程圖: 替代處理程序 6"/>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err="1" smtClean="0">
                <a:solidFill>
                  <a:srgbClr val="000000"/>
                </a:solidFill>
                <a:ea typeface="華康中圓體"/>
                <a:cs typeface="Arial" charset="0"/>
              </a:rPr>
              <a:t>Warfel</a:t>
            </a:r>
            <a:r>
              <a:rPr lang="en-US" altLang="zh-TW" sz="1400" b="0" dirty="0" smtClean="0">
                <a:solidFill>
                  <a:srgbClr val="000000"/>
                </a:solidFill>
                <a:ea typeface="華康中圓體"/>
                <a:cs typeface="Arial" charset="0"/>
              </a:rPr>
              <a:t> JM. PNAS 2014;</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111(2):787</a:t>
            </a:r>
          </a:p>
        </p:txBody>
      </p:sp>
      <p:pic>
        <p:nvPicPr>
          <p:cNvPr id="9" name="Picture 4"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48</a:t>
            </a:fld>
            <a:endParaRPr lang="zh-TW" altLang="en-US"/>
          </a:p>
        </p:txBody>
      </p:sp>
    </p:spTree>
    <p:custDataLst>
      <p:tags r:id="rId1"/>
    </p:custDataLst>
    <p:extLst>
      <p:ext uri="{BB962C8B-B14F-4D97-AF65-F5344CB8AC3E}">
        <p14:creationId xmlns:p14="http://schemas.microsoft.com/office/powerpoint/2010/main" val="345791333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4" name="Rectangle 2"/>
          <p:cNvSpPr>
            <a:spLocks noGrp="1" noChangeArrowheads="1"/>
          </p:cNvSpPr>
          <p:nvPr>
            <p:ph type="title"/>
          </p:nvPr>
        </p:nvSpPr>
        <p:spPr>
          <a:xfrm>
            <a:off x="0" y="620688"/>
            <a:ext cx="9144000" cy="796950"/>
          </a:xfrm>
        </p:spPr>
        <p:txBody>
          <a:bodyPr/>
          <a:lstStyle/>
          <a:p>
            <a:r>
              <a:rPr lang="zh-TW" altLang="en-US" sz="2800" dirty="0" smtClean="0">
                <a:latin typeface="+mn-ea"/>
                <a:ea typeface="+mn-ea"/>
              </a:rPr>
              <a:t>非細胞性百日咳疫苗可預防疾病，</a:t>
            </a:r>
            <a:r>
              <a:rPr lang="en-US" altLang="zh-TW" sz="2800" dirty="0" smtClean="0">
                <a:latin typeface="+mn-ea"/>
                <a:ea typeface="+mn-ea"/>
              </a:rPr>
              <a:t/>
            </a:r>
            <a:br>
              <a:rPr lang="en-US" altLang="zh-TW" sz="2800" dirty="0" smtClean="0">
                <a:latin typeface="+mn-ea"/>
                <a:ea typeface="+mn-ea"/>
              </a:rPr>
            </a:br>
            <a:r>
              <a:rPr lang="zh-TW" altLang="en-US" sz="2800" dirty="0" smtClean="0">
                <a:latin typeface="+mn-ea"/>
                <a:ea typeface="+mn-ea"/>
              </a:rPr>
              <a:t>但無法預防感染與傳染</a:t>
            </a:r>
            <a:r>
              <a:rPr lang="en-US" altLang="zh-TW" sz="2800" dirty="0" smtClean="0">
                <a:ea typeface="+mn-ea"/>
              </a:rPr>
              <a:t>Baboon study, 2014, USA(5/5)</a:t>
            </a:r>
          </a:p>
        </p:txBody>
      </p:sp>
      <p:sp>
        <p:nvSpPr>
          <p:cNvPr id="6" name="內容版面配置區 5"/>
          <p:cNvSpPr>
            <a:spLocks noGrp="1"/>
          </p:cNvSpPr>
          <p:nvPr>
            <p:ph idx="1"/>
          </p:nvPr>
        </p:nvSpPr>
        <p:spPr/>
        <p:txBody>
          <a:bodyPr/>
          <a:lstStyle/>
          <a:p>
            <a:r>
              <a:rPr lang="zh-TW" altLang="en-US" dirty="0" smtClean="0">
                <a:latin typeface="+mn-ea"/>
                <a:ea typeface="+mn-ea"/>
                <a:sym typeface="Wingdings" panose="05000000000000000000" pitchFamily="2" charset="2"/>
              </a:rPr>
              <a:t>自然感染、全細胞與非細胞百日咳疫苗都可以</a:t>
            </a:r>
            <a:r>
              <a:rPr lang="zh-TW" altLang="en-US" dirty="0" smtClean="0">
                <a:solidFill>
                  <a:srgbClr val="FF0000"/>
                </a:solidFill>
                <a:latin typeface="+mn-ea"/>
                <a:ea typeface="+mn-ea"/>
                <a:sym typeface="Wingdings" panose="05000000000000000000" pitchFamily="2" charset="2"/>
              </a:rPr>
              <a:t>減少有症狀的疾病</a:t>
            </a:r>
            <a:endParaRPr lang="en-US" altLang="zh-TW" dirty="0" smtClean="0">
              <a:solidFill>
                <a:srgbClr val="FF0000"/>
              </a:solidFill>
              <a:latin typeface="+mn-ea"/>
              <a:ea typeface="+mn-ea"/>
              <a:sym typeface="Wingdings" panose="05000000000000000000" pitchFamily="2" charset="2"/>
            </a:endParaRPr>
          </a:p>
          <a:p>
            <a:r>
              <a:rPr lang="zh-TW" altLang="en-US" dirty="0" smtClean="0">
                <a:latin typeface="+mn-ea"/>
                <a:ea typeface="+mn-ea"/>
                <a:sym typeface="Wingdings" panose="05000000000000000000" pitchFamily="2" charset="2"/>
              </a:rPr>
              <a:t>疾病與傳染</a:t>
            </a:r>
            <a:endParaRPr lang="en-US" altLang="zh-TW" dirty="0" smtClean="0">
              <a:latin typeface="+mn-ea"/>
              <a:ea typeface="+mn-ea"/>
              <a:sym typeface="Wingdings" panose="05000000000000000000" pitchFamily="2" charset="2"/>
            </a:endParaRPr>
          </a:p>
          <a:p>
            <a:pPr lvl="1"/>
            <a:r>
              <a:rPr lang="zh-TW" altLang="en-US" dirty="0" smtClean="0">
                <a:solidFill>
                  <a:srgbClr val="FF0000"/>
                </a:solidFill>
                <a:latin typeface="+mn-ea"/>
                <a:ea typeface="+mn-ea"/>
                <a:sym typeface="Wingdings" panose="05000000000000000000" pitchFamily="2" charset="2"/>
              </a:rPr>
              <a:t>自然感染 </a:t>
            </a:r>
            <a:r>
              <a:rPr lang="en-US" altLang="zh-TW" dirty="0" smtClean="0">
                <a:solidFill>
                  <a:srgbClr val="FF0000"/>
                </a:solidFill>
                <a:latin typeface="+mn-ea"/>
                <a:ea typeface="+mn-ea"/>
                <a:sym typeface="Wingdings" panose="05000000000000000000" pitchFamily="2" charset="2"/>
              </a:rPr>
              <a:t>&gt; </a:t>
            </a:r>
            <a:r>
              <a:rPr lang="zh-TW" altLang="en-US" dirty="0" smtClean="0">
                <a:solidFill>
                  <a:srgbClr val="FF0000"/>
                </a:solidFill>
                <a:latin typeface="+mn-ea"/>
                <a:ea typeface="+mn-ea"/>
                <a:sym typeface="Wingdings" panose="05000000000000000000" pitchFamily="2" charset="2"/>
              </a:rPr>
              <a:t>全細胞疫苗 </a:t>
            </a:r>
            <a:r>
              <a:rPr lang="en-US" altLang="zh-TW" dirty="0" smtClean="0">
                <a:solidFill>
                  <a:srgbClr val="FF0000"/>
                </a:solidFill>
                <a:latin typeface="+mn-ea"/>
                <a:ea typeface="+mn-ea"/>
                <a:sym typeface="Wingdings" panose="05000000000000000000" pitchFamily="2" charset="2"/>
              </a:rPr>
              <a:t>&gt; </a:t>
            </a:r>
            <a:r>
              <a:rPr lang="zh-TW" altLang="en-US" dirty="0" smtClean="0">
                <a:solidFill>
                  <a:srgbClr val="FF0000"/>
                </a:solidFill>
                <a:latin typeface="+mn-ea"/>
                <a:ea typeface="+mn-ea"/>
                <a:sym typeface="Wingdings" panose="05000000000000000000" pitchFamily="2" charset="2"/>
              </a:rPr>
              <a:t>非細胞疫苗</a:t>
            </a:r>
            <a:endParaRPr lang="en-US" altLang="zh-TW" dirty="0" smtClean="0">
              <a:solidFill>
                <a:srgbClr val="FF0000"/>
              </a:solidFill>
              <a:latin typeface="+mn-ea"/>
              <a:ea typeface="+mn-ea"/>
              <a:sym typeface="Wingdings" panose="05000000000000000000" pitchFamily="2" charset="2"/>
            </a:endParaRPr>
          </a:p>
          <a:p>
            <a:r>
              <a:rPr lang="zh-TW" altLang="en-US" dirty="0" smtClean="0">
                <a:latin typeface="+mn-ea"/>
                <a:ea typeface="+mn-ea"/>
                <a:sym typeface="Wingdings" panose="05000000000000000000" pitchFamily="2" charset="2"/>
              </a:rPr>
              <a:t>免疫反應</a:t>
            </a:r>
            <a:endParaRPr lang="en-US" altLang="zh-TW" dirty="0" smtClean="0">
              <a:latin typeface="+mn-ea"/>
              <a:ea typeface="+mn-ea"/>
              <a:sym typeface="Wingdings" panose="05000000000000000000" pitchFamily="2" charset="2"/>
            </a:endParaRPr>
          </a:p>
          <a:p>
            <a:pPr lvl="1"/>
            <a:r>
              <a:rPr lang="zh-TW" altLang="en-US" dirty="0" smtClean="0">
                <a:latin typeface="+mn-ea"/>
                <a:ea typeface="+mn-ea"/>
                <a:sym typeface="Wingdings" panose="05000000000000000000" pitchFamily="2" charset="2"/>
              </a:rPr>
              <a:t>全細胞疫苗引起</a:t>
            </a:r>
            <a:r>
              <a:rPr lang="en-US" altLang="zh-TW" dirty="0" smtClean="0">
                <a:solidFill>
                  <a:srgbClr val="FF0000"/>
                </a:solidFill>
                <a:ea typeface="+mn-ea"/>
                <a:sym typeface="Wingdings" panose="05000000000000000000" pitchFamily="2" charset="2"/>
              </a:rPr>
              <a:t>Th1</a:t>
            </a:r>
            <a:r>
              <a:rPr lang="zh-TW" altLang="en-US" dirty="0" smtClean="0">
                <a:solidFill>
                  <a:srgbClr val="FF0000"/>
                </a:solidFill>
                <a:latin typeface="+mn-ea"/>
                <a:ea typeface="+mn-ea"/>
                <a:sym typeface="Wingdings" panose="05000000000000000000" pitchFamily="2" charset="2"/>
              </a:rPr>
              <a:t>與</a:t>
            </a:r>
            <a:r>
              <a:rPr lang="en-US" altLang="zh-TW" dirty="0" smtClean="0">
                <a:solidFill>
                  <a:srgbClr val="FF0000"/>
                </a:solidFill>
                <a:ea typeface="+mn-ea"/>
                <a:sym typeface="Wingdings" panose="05000000000000000000" pitchFamily="2" charset="2"/>
              </a:rPr>
              <a:t>Th17 memory</a:t>
            </a:r>
            <a:r>
              <a:rPr lang="en-US" altLang="zh-TW" dirty="0" smtClean="0">
                <a:ea typeface="+mn-ea"/>
                <a:sym typeface="Wingdings" panose="05000000000000000000" pitchFamily="2" charset="2"/>
              </a:rPr>
              <a:t> (Th11: bacterial clearance)</a:t>
            </a:r>
          </a:p>
          <a:p>
            <a:pPr lvl="1"/>
            <a:r>
              <a:rPr lang="zh-TW" altLang="en-US" dirty="0" smtClean="0">
                <a:latin typeface="+mn-ea"/>
                <a:ea typeface="+mn-ea"/>
                <a:sym typeface="Wingdings" panose="05000000000000000000" pitchFamily="2" charset="2"/>
              </a:rPr>
              <a:t>非細胞疫苗引起</a:t>
            </a:r>
            <a:r>
              <a:rPr lang="en-US" altLang="zh-TW" dirty="0" smtClean="0">
                <a:solidFill>
                  <a:srgbClr val="FF0000"/>
                </a:solidFill>
                <a:ea typeface="+mn-ea"/>
                <a:sym typeface="Wingdings" panose="05000000000000000000" pitchFamily="2" charset="2"/>
              </a:rPr>
              <a:t>Th2</a:t>
            </a:r>
            <a:r>
              <a:rPr lang="zh-TW" altLang="en-US" dirty="0" smtClean="0">
                <a:solidFill>
                  <a:srgbClr val="FF0000"/>
                </a:solidFill>
                <a:latin typeface="+mn-ea"/>
                <a:ea typeface="+mn-ea"/>
                <a:sym typeface="Wingdings" panose="05000000000000000000" pitchFamily="2" charset="2"/>
              </a:rPr>
              <a:t>反應</a:t>
            </a:r>
            <a:r>
              <a:rPr lang="zh-TW" altLang="en-US" dirty="0" smtClean="0">
                <a:latin typeface="+mn-ea"/>
                <a:ea typeface="+mn-ea"/>
                <a:sym typeface="Wingdings" panose="05000000000000000000" pitchFamily="2" charset="2"/>
              </a:rPr>
              <a:t>，</a:t>
            </a:r>
            <a:r>
              <a:rPr lang="en-US" altLang="zh-TW" dirty="0" smtClean="0">
                <a:ea typeface="+mn-ea"/>
                <a:sym typeface="Wingdings" panose="05000000000000000000" pitchFamily="2" charset="2"/>
              </a:rPr>
              <a:t>Th1</a:t>
            </a:r>
            <a:r>
              <a:rPr lang="zh-TW" altLang="en-US" dirty="0" smtClean="0">
                <a:latin typeface="+mn-ea"/>
                <a:ea typeface="+mn-ea"/>
                <a:sym typeface="Wingdings" panose="05000000000000000000" pitchFamily="2" charset="2"/>
              </a:rPr>
              <a:t>與</a:t>
            </a:r>
            <a:r>
              <a:rPr lang="en-US" altLang="zh-TW" dirty="0" smtClean="0">
                <a:ea typeface="+mn-ea"/>
                <a:sym typeface="Wingdings" panose="05000000000000000000" pitchFamily="2" charset="2"/>
              </a:rPr>
              <a:t>Th17</a:t>
            </a:r>
            <a:r>
              <a:rPr lang="zh-TW" altLang="en-US" dirty="0" smtClean="0">
                <a:latin typeface="+mn-ea"/>
                <a:ea typeface="+mn-ea"/>
                <a:sym typeface="Wingdings" panose="05000000000000000000" pitchFamily="2" charset="2"/>
              </a:rPr>
              <a:t>反應較弱。</a:t>
            </a:r>
            <a:endParaRPr lang="en-US" altLang="zh-TW" dirty="0" smtClean="0">
              <a:latin typeface="+mn-ea"/>
              <a:ea typeface="+mn-ea"/>
              <a:sym typeface="Wingdings" panose="05000000000000000000" pitchFamily="2" charset="2"/>
            </a:endParaRPr>
          </a:p>
          <a:p>
            <a:endParaRPr lang="zh-TW" altLang="en-US" dirty="0">
              <a:latin typeface="+mn-ea"/>
              <a:ea typeface="+mn-ea"/>
            </a:endParaRPr>
          </a:p>
        </p:txBody>
      </p:sp>
      <p:sp>
        <p:nvSpPr>
          <p:cNvPr id="5" name="流程圖: 替代處理程序 4"/>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err="1" smtClean="0">
                <a:solidFill>
                  <a:srgbClr val="000000"/>
                </a:solidFill>
                <a:ea typeface="華康中圓體"/>
                <a:cs typeface="Arial" charset="0"/>
              </a:rPr>
              <a:t>Warfel</a:t>
            </a:r>
            <a:r>
              <a:rPr lang="en-US" altLang="zh-TW" sz="1400" b="0" dirty="0" smtClean="0">
                <a:solidFill>
                  <a:srgbClr val="000000"/>
                </a:solidFill>
                <a:ea typeface="華康中圓體"/>
                <a:cs typeface="Arial" charset="0"/>
              </a:rPr>
              <a:t> JM. PNAS 2014;</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111(2):787</a:t>
            </a:r>
          </a:p>
        </p:txBody>
      </p:sp>
      <p:pic>
        <p:nvPicPr>
          <p:cNvPr id="7"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49</a:t>
            </a:fld>
            <a:endParaRPr lang="zh-TW" altLang="en-US"/>
          </a:p>
        </p:txBody>
      </p:sp>
    </p:spTree>
    <p:custDataLst>
      <p:tags r:id="rId1"/>
    </p:custDataLst>
    <p:extLst>
      <p:ext uri="{BB962C8B-B14F-4D97-AF65-F5344CB8AC3E}">
        <p14:creationId xmlns:p14="http://schemas.microsoft.com/office/powerpoint/2010/main" val="62310329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3217" name="Rectangle 2"/>
          <p:cNvSpPr>
            <a:spLocks noGrp="1" noChangeArrowheads="1"/>
          </p:cNvSpPr>
          <p:nvPr>
            <p:ph type="title"/>
          </p:nvPr>
        </p:nvSpPr>
        <p:spPr>
          <a:xfrm>
            <a:off x="457200" y="687834"/>
            <a:ext cx="8229600" cy="796950"/>
          </a:xfrm>
        </p:spPr>
        <p:txBody>
          <a:bodyPr/>
          <a:lstStyle/>
          <a:p>
            <a:r>
              <a:rPr lang="en-US" altLang="zh-TW" dirty="0" smtClean="0"/>
              <a:t>SAGE Meeting on Immunization</a:t>
            </a:r>
            <a:br>
              <a:rPr lang="en-US" altLang="zh-TW" dirty="0" smtClean="0"/>
            </a:br>
            <a:r>
              <a:rPr lang="en-US" altLang="zh-TW" dirty="0" smtClean="0"/>
              <a:t>WHO, 2014</a:t>
            </a:r>
            <a:endParaRPr lang="en-US" dirty="0" smtClean="0"/>
          </a:p>
        </p:txBody>
      </p:sp>
      <p:sp>
        <p:nvSpPr>
          <p:cNvPr id="2313218" name="Rectangle 3"/>
          <p:cNvSpPr>
            <a:spLocks noGrp="1" noChangeArrowheads="1"/>
          </p:cNvSpPr>
          <p:nvPr>
            <p:ph idx="1"/>
          </p:nvPr>
        </p:nvSpPr>
        <p:spPr/>
        <p:txBody>
          <a:bodyPr/>
          <a:lstStyle/>
          <a:p>
            <a:pPr>
              <a:spcBef>
                <a:spcPts val="0"/>
              </a:spcBef>
            </a:pPr>
            <a:r>
              <a:rPr lang="en-US" altLang="zh-TW" sz="2700" dirty="0" smtClean="0"/>
              <a:t>Licensed </a:t>
            </a:r>
            <a:r>
              <a:rPr lang="en-US" altLang="zh-TW" sz="2700" dirty="0" err="1" smtClean="0"/>
              <a:t>aP</a:t>
            </a:r>
            <a:r>
              <a:rPr lang="en-US" altLang="zh-TW" sz="2700" dirty="0" smtClean="0"/>
              <a:t> vaccines have </a:t>
            </a:r>
            <a:r>
              <a:rPr lang="en-US" altLang="zh-TW" sz="2700" dirty="0" smtClean="0">
                <a:solidFill>
                  <a:srgbClr val="FF0000"/>
                </a:solidFill>
              </a:rPr>
              <a:t>lower initial efficacy, faster waning of immunity, and possibly a reduced impact on transmission.</a:t>
            </a:r>
          </a:p>
          <a:p>
            <a:pPr>
              <a:spcBef>
                <a:spcPts val="0"/>
              </a:spcBef>
            </a:pPr>
            <a:r>
              <a:rPr lang="en-US" altLang="zh-TW" sz="2700" dirty="0" smtClean="0"/>
              <a:t>The use of </a:t>
            </a:r>
            <a:r>
              <a:rPr lang="en-US" altLang="zh-TW" sz="2700" dirty="0" err="1" smtClean="0">
                <a:solidFill>
                  <a:srgbClr val="FF0000"/>
                </a:solidFill>
              </a:rPr>
              <a:t>aP</a:t>
            </a:r>
            <a:r>
              <a:rPr lang="en-US" altLang="zh-TW" sz="2700" dirty="0" smtClean="0">
                <a:solidFill>
                  <a:srgbClr val="FF0000"/>
                </a:solidFill>
              </a:rPr>
              <a:t> vaccines will result in a resurgence of </a:t>
            </a:r>
            <a:r>
              <a:rPr lang="en-US" altLang="zh-TW" sz="2700" dirty="0" err="1" smtClean="0">
                <a:solidFill>
                  <a:srgbClr val="FF0000"/>
                </a:solidFill>
              </a:rPr>
              <a:t>pertussis</a:t>
            </a:r>
            <a:r>
              <a:rPr lang="en-US" altLang="zh-TW" sz="2700" dirty="0" smtClean="0">
                <a:solidFill>
                  <a:srgbClr val="FF0000"/>
                </a:solidFill>
              </a:rPr>
              <a:t> </a:t>
            </a:r>
            <a:r>
              <a:rPr lang="en-US" altLang="zh-TW" sz="2700" dirty="0" smtClean="0"/>
              <a:t>after a number of years and this resurgence might also lead to an increased risk of death in those too young to be vaccinated. </a:t>
            </a:r>
          </a:p>
          <a:p>
            <a:pPr>
              <a:spcBef>
                <a:spcPts val="0"/>
              </a:spcBef>
            </a:pPr>
            <a:r>
              <a:rPr lang="en-US" altLang="zh-TW" sz="2700" dirty="0" smtClean="0"/>
              <a:t>The use of </a:t>
            </a:r>
            <a:r>
              <a:rPr lang="en-US" altLang="zh-TW" sz="2700" dirty="0" err="1" smtClean="0">
                <a:solidFill>
                  <a:srgbClr val="FF0000"/>
                </a:solidFill>
              </a:rPr>
              <a:t>aP</a:t>
            </a:r>
            <a:r>
              <a:rPr lang="en-US" altLang="zh-TW" sz="2700" dirty="0" smtClean="0">
                <a:solidFill>
                  <a:srgbClr val="FF0000"/>
                </a:solidFill>
              </a:rPr>
              <a:t> vaccines </a:t>
            </a:r>
            <a:r>
              <a:rPr lang="en-US" altLang="zh-TW" sz="2700" dirty="0" smtClean="0"/>
              <a:t>should only be considered if </a:t>
            </a:r>
            <a:r>
              <a:rPr lang="en-US" altLang="zh-TW" sz="2700" dirty="0" smtClean="0">
                <a:solidFill>
                  <a:srgbClr val="FF0000"/>
                </a:solidFill>
              </a:rPr>
              <a:t>large numbers of doses </a:t>
            </a:r>
            <a:r>
              <a:rPr lang="en-US" altLang="zh-TW" sz="2700" dirty="0" smtClean="0"/>
              <a:t>may be included in the national immunization schedules.</a:t>
            </a:r>
          </a:p>
        </p:txBody>
      </p:sp>
      <p:sp>
        <p:nvSpPr>
          <p:cNvPr id="6" name="流程圖: 替代處理程序 5"/>
          <p:cNvSpPr/>
          <p:nvPr/>
        </p:nvSpPr>
        <p:spPr bwMode="auto">
          <a:xfrm>
            <a:off x="727075" y="6021288"/>
            <a:ext cx="6149181" cy="817245"/>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smtClean="0">
                <a:solidFill>
                  <a:srgbClr val="000000"/>
                </a:solidFill>
                <a:ea typeface="華康中圓體"/>
                <a:cs typeface="Arial" charset="0"/>
              </a:rPr>
              <a:t>http://www.who.int/immunization/sage/meetings/2014/april/presentations_background_docs/en/</a:t>
            </a:r>
          </a:p>
        </p:txBody>
      </p:sp>
      <p:pic>
        <p:nvPicPr>
          <p:cNvPr id="7"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50</a:t>
            </a:fld>
            <a:endParaRPr lang="zh-TW" altLang="en-US"/>
          </a:p>
        </p:txBody>
      </p:sp>
    </p:spTree>
    <p:custDataLst>
      <p:tags r:id="rId1"/>
    </p:custDataLst>
    <p:extLst>
      <p:ext uri="{BB962C8B-B14F-4D97-AF65-F5344CB8AC3E}">
        <p14:creationId xmlns:p14="http://schemas.microsoft.com/office/powerpoint/2010/main" val="27068118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a:xfrm>
            <a:off x="457200" y="687834"/>
            <a:ext cx="8229600" cy="796950"/>
          </a:xfrm>
        </p:spPr>
        <p:txBody>
          <a:bodyPr/>
          <a:lstStyle/>
          <a:p>
            <a:r>
              <a:rPr lang="en-US" altLang="zh-TW" dirty="0" err="1" smtClean="0"/>
              <a:t>Pertussis</a:t>
            </a:r>
            <a:r>
              <a:rPr lang="en-US" altLang="zh-TW" dirty="0" smtClean="0"/>
              <a:t> in patients with </a:t>
            </a:r>
            <a:br>
              <a:rPr lang="en-US" altLang="zh-TW" dirty="0" smtClean="0"/>
            </a:br>
            <a:r>
              <a:rPr lang="en-US" altLang="zh-TW" dirty="0" smtClean="0"/>
              <a:t>prolonged cough</a:t>
            </a:r>
            <a:r>
              <a:rPr lang="zh-TW" altLang="en-US" dirty="0" smtClean="0"/>
              <a:t> </a:t>
            </a:r>
            <a:r>
              <a:rPr lang="zh-TW" altLang="en-US" dirty="0" smtClean="0">
                <a:latin typeface="+mn-ea"/>
                <a:ea typeface="+mn-ea"/>
              </a:rPr>
              <a:t>台灣</a:t>
            </a:r>
            <a:endParaRPr lang="en-US" altLang="zh-TW" dirty="0">
              <a:latin typeface="+mn-ea"/>
              <a:ea typeface="+mn-ea"/>
            </a:endParaRPr>
          </a:p>
        </p:txBody>
      </p:sp>
      <p:sp>
        <p:nvSpPr>
          <p:cNvPr id="163843" name="Rectangle 3"/>
          <p:cNvSpPr>
            <a:spLocks noGrp="1" noChangeArrowheads="1"/>
          </p:cNvSpPr>
          <p:nvPr>
            <p:ph idx="1"/>
          </p:nvPr>
        </p:nvSpPr>
        <p:spPr/>
        <p:txBody>
          <a:bodyPr/>
          <a:lstStyle/>
          <a:p>
            <a:pPr>
              <a:spcBef>
                <a:spcPct val="5000"/>
              </a:spcBef>
              <a:tabLst>
                <a:tab pos="2782888" algn="ctr"/>
                <a:tab pos="3763963" algn="ctr"/>
                <a:tab pos="4757738" algn="ctr"/>
                <a:tab pos="5922963" algn="ctr"/>
                <a:tab pos="7089775" algn="ctr"/>
              </a:tabLst>
            </a:pPr>
            <a:r>
              <a:rPr lang="en-US" altLang="zh-TW" sz="2400" dirty="0" smtClean="0">
                <a:solidFill>
                  <a:srgbClr val="FF0000"/>
                </a:solidFill>
              </a:rPr>
              <a:t>Cough &gt; 1 week: N = 111</a:t>
            </a:r>
          </a:p>
          <a:p>
            <a:pPr>
              <a:spcBef>
                <a:spcPct val="5000"/>
              </a:spcBef>
              <a:buFont typeface="Wingdings" panose="05000000000000000000" pitchFamily="2" charset="2"/>
              <a:buNone/>
              <a:tabLst>
                <a:tab pos="2782888" algn="ctr"/>
                <a:tab pos="3763963" algn="ctr"/>
                <a:tab pos="4757738" algn="ctr"/>
                <a:tab pos="5922963" algn="ctr"/>
                <a:tab pos="7089775" algn="ctr"/>
              </a:tabLst>
            </a:pPr>
            <a:r>
              <a:rPr lang="en-US" altLang="zh-TW" sz="2400" dirty="0" smtClean="0">
                <a:solidFill>
                  <a:srgbClr val="FFFFFF"/>
                </a:solidFill>
              </a:rPr>
              <a:t>			</a:t>
            </a:r>
            <a:r>
              <a:rPr lang="en-US" altLang="zh-TW" sz="2400" dirty="0" smtClean="0"/>
              <a:t>	Age (years)</a:t>
            </a:r>
          </a:p>
          <a:p>
            <a:pPr>
              <a:spcBef>
                <a:spcPct val="5000"/>
              </a:spcBef>
              <a:buFont typeface="Wingdings" panose="05000000000000000000" pitchFamily="2" charset="2"/>
              <a:buNone/>
              <a:tabLst>
                <a:tab pos="2782888" algn="ctr"/>
                <a:tab pos="3763963" algn="ctr"/>
                <a:tab pos="4757738" algn="ctr"/>
                <a:tab pos="5922963" algn="ctr"/>
                <a:tab pos="7089775" algn="ctr"/>
              </a:tabLst>
            </a:pPr>
            <a:r>
              <a:rPr lang="en-US" altLang="zh-TW" sz="2400" dirty="0" smtClean="0"/>
              <a:t>		1-4	5-9 	10-19	≥20	Total</a:t>
            </a:r>
          </a:p>
          <a:p>
            <a:pPr>
              <a:spcBef>
                <a:spcPct val="5000"/>
              </a:spcBef>
              <a:buFont typeface="Wingdings" panose="05000000000000000000" pitchFamily="2" charset="2"/>
              <a:buNone/>
              <a:tabLst>
                <a:tab pos="2782888" algn="ctr"/>
                <a:tab pos="3763963" algn="ctr"/>
                <a:tab pos="4757738" algn="ctr"/>
                <a:tab pos="5922963" algn="ctr"/>
                <a:tab pos="7089775" algn="ctr"/>
              </a:tabLst>
            </a:pPr>
            <a:r>
              <a:rPr lang="en-US" altLang="zh-TW" sz="2400" dirty="0" smtClean="0">
                <a:solidFill>
                  <a:srgbClr val="FF0000"/>
                </a:solidFill>
              </a:rPr>
              <a:t>PT </a:t>
            </a:r>
            <a:r>
              <a:rPr lang="en-US" altLang="zh-TW" sz="2400" dirty="0" err="1" smtClean="0">
                <a:solidFill>
                  <a:srgbClr val="FF0000"/>
                </a:solidFill>
              </a:rPr>
              <a:t>IgG</a:t>
            </a:r>
            <a:r>
              <a:rPr lang="en-US" altLang="zh-TW" sz="2400" dirty="0" smtClean="0">
                <a:solidFill>
                  <a:srgbClr val="FF0000"/>
                </a:solidFill>
              </a:rPr>
              <a:t> </a:t>
            </a:r>
          </a:p>
          <a:p>
            <a:pPr>
              <a:spcBef>
                <a:spcPct val="5000"/>
              </a:spcBef>
              <a:buFont typeface="Wingdings" panose="05000000000000000000" pitchFamily="2" charset="2"/>
              <a:buNone/>
              <a:tabLst>
                <a:tab pos="2782888" algn="ctr"/>
                <a:tab pos="3763963" algn="ctr"/>
                <a:tab pos="4757738" algn="ctr"/>
                <a:tab pos="5922963" algn="ctr"/>
                <a:tab pos="7089775" algn="ctr"/>
              </a:tabLst>
            </a:pPr>
            <a:r>
              <a:rPr lang="en-US" altLang="zh-TW" sz="2400" dirty="0" smtClean="0">
                <a:solidFill>
                  <a:srgbClr val="FF0000"/>
                </a:solidFill>
              </a:rPr>
              <a:t>	&gt; 100 EU/ml</a:t>
            </a:r>
            <a:r>
              <a:rPr lang="en-US" altLang="zh-TW" sz="2400" dirty="0" smtClean="0">
                <a:solidFill>
                  <a:srgbClr val="FFFFFF"/>
                </a:solidFill>
              </a:rPr>
              <a:t>	</a:t>
            </a:r>
            <a:r>
              <a:rPr lang="en-US" altLang="zh-TW" sz="2400" dirty="0" smtClean="0"/>
              <a:t>0	1	1	3	5</a:t>
            </a:r>
          </a:p>
          <a:p>
            <a:pPr>
              <a:spcBef>
                <a:spcPct val="5000"/>
              </a:spcBef>
              <a:buFont typeface="Wingdings" panose="05000000000000000000" pitchFamily="2" charset="2"/>
              <a:buNone/>
              <a:tabLst>
                <a:tab pos="2782888" algn="ctr"/>
                <a:tab pos="3763963" algn="ctr"/>
                <a:tab pos="4757738" algn="ctr"/>
                <a:tab pos="5922963" algn="ctr"/>
                <a:tab pos="7089775" algn="ctr"/>
              </a:tabLst>
            </a:pPr>
            <a:r>
              <a:rPr lang="en-US" altLang="zh-TW" sz="2400" dirty="0" smtClean="0">
                <a:solidFill>
                  <a:srgbClr val="FF0000"/>
                </a:solidFill>
              </a:rPr>
              <a:t>PT </a:t>
            </a:r>
            <a:r>
              <a:rPr lang="en-US" altLang="zh-TW" sz="2400" dirty="0" err="1" smtClean="0">
                <a:solidFill>
                  <a:srgbClr val="FF0000"/>
                </a:solidFill>
              </a:rPr>
              <a:t>IgA</a:t>
            </a:r>
            <a:endParaRPr lang="en-US" altLang="zh-TW" sz="2400" dirty="0" smtClean="0">
              <a:solidFill>
                <a:srgbClr val="FF0000"/>
              </a:solidFill>
            </a:endParaRPr>
          </a:p>
          <a:p>
            <a:pPr>
              <a:spcBef>
                <a:spcPct val="5000"/>
              </a:spcBef>
              <a:buFont typeface="Wingdings" panose="05000000000000000000" pitchFamily="2" charset="2"/>
              <a:buNone/>
              <a:tabLst>
                <a:tab pos="2782888" algn="ctr"/>
                <a:tab pos="3763963" algn="ctr"/>
                <a:tab pos="4757738" algn="ctr"/>
                <a:tab pos="5922963" algn="ctr"/>
                <a:tab pos="7089775" algn="ctr"/>
              </a:tabLst>
            </a:pPr>
            <a:r>
              <a:rPr lang="en-US" altLang="zh-TW" sz="2400" dirty="0" smtClean="0">
                <a:solidFill>
                  <a:srgbClr val="FF0000"/>
                </a:solidFill>
              </a:rPr>
              <a:t>	&gt; 20 EU/ml</a:t>
            </a:r>
            <a:r>
              <a:rPr lang="en-US" altLang="zh-TW" sz="2400" dirty="0" smtClean="0">
                <a:solidFill>
                  <a:srgbClr val="FFFFFF"/>
                </a:solidFill>
              </a:rPr>
              <a:t>	</a:t>
            </a:r>
            <a:r>
              <a:rPr lang="en-US" altLang="zh-TW" sz="2400" dirty="0" smtClean="0"/>
              <a:t>0	0	1	5	6</a:t>
            </a:r>
          </a:p>
          <a:p>
            <a:pPr>
              <a:spcBef>
                <a:spcPct val="5000"/>
              </a:spcBef>
              <a:buFont typeface="Wingdings" panose="05000000000000000000" pitchFamily="2" charset="2"/>
              <a:buNone/>
              <a:tabLst>
                <a:tab pos="2782888" algn="ctr"/>
                <a:tab pos="3763963" algn="ctr"/>
                <a:tab pos="4757738" algn="ctr"/>
                <a:tab pos="5922963" algn="ctr"/>
                <a:tab pos="7089775" algn="ctr"/>
              </a:tabLst>
            </a:pPr>
            <a:r>
              <a:rPr lang="en-US" altLang="zh-TW" sz="2400" dirty="0" smtClean="0"/>
              <a:t>PCR</a:t>
            </a:r>
            <a:r>
              <a:rPr lang="en-US" altLang="zh-TW" sz="2400" dirty="0" smtClean="0">
                <a:solidFill>
                  <a:srgbClr val="FFFFFF"/>
                </a:solidFill>
              </a:rPr>
              <a:t>	</a:t>
            </a:r>
            <a:r>
              <a:rPr lang="en-US" altLang="zh-TW" sz="2400" dirty="0" smtClean="0"/>
              <a:t>0	0	</a:t>
            </a:r>
            <a:r>
              <a:rPr lang="en-US" altLang="zh-TW" sz="2400" dirty="0" smtClean="0">
                <a:solidFill>
                  <a:srgbClr val="FF0000"/>
                </a:solidFill>
              </a:rPr>
              <a:t>1</a:t>
            </a:r>
            <a:r>
              <a:rPr lang="en-US" altLang="zh-TW" sz="2400" dirty="0" smtClean="0"/>
              <a:t>	0	1</a:t>
            </a:r>
          </a:p>
          <a:p>
            <a:pPr>
              <a:spcBef>
                <a:spcPct val="5000"/>
              </a:spcBef>
              <a:buFont typeface="Wingdings" panose="05000000000000000000" pitchFamily="2" charset="2"/>
              <a:buNone/>
              <a:tabLst>
                <a:tab pos="2782888" algn="ctr"/>
                <a:tab pos="3763963" algn="ctr"/>
                <a:tab pos="4757738" algn="ctr"/>
                <a:tab pos="5922963" algn="ctr"/>
                <a:tab pos="7089775" algn="ctr"/>
              </a:tabLst>
            </a:pPr>
            <a:r>
              <a:rPr lang="en-US" altLang="zh-TW" sz="2400" dirty="0" smtClean="0"/>
              <a:t>Culture	0	0	0	0	0</a:t>
            </a:r>
          </a:p>
          <a:p>
            <a:pPr>
              <a:spcBef>
                <a:spcPts val="600"/>
              </a:spcBef>
              <a:tabLst>
                <a:tab pos="2782888" algn="ctr"/>
                <a:tab pos="3763963" algn="ctr"/>
                <a:tab pos="4757738" algn="ctr"/>
                <a:tab pos="5922963" algn="ctr"/>
                <a:tab pos="7089775" algn="ctr"/>
              </a:tabLst>
            </a:pPr>
            <a:r>
              <a:rPr lang="en-US" altLang="zh-TW" sz="2400" i="1" dirty="0" smtClean="0"/>
              <a:t>B. </a:t>
            </a:r>
            <a:r>
              <a:rPr lang="en-US" altLang="zh-TW" sz="2400" i="1" dirty="0" err="1" smtClean="0"/>
              <a:t>pertussis</a:t>
            </a:r>
            <a:r>
              <a:rPr lang="en-US" altLang="zh-TW" sz="2400" dirty="0" smtClean="0"/>
              <a:t>(+): </a:t>
            </a:r>
            <a:r>
              <a:rPr lang="en-US" altLang="zh-TW" sz="2400" dirty="0" smtClean="0">
                <a:solidFill>
                  <a:srgbClr val="FF0000"/>
                </a:solidFill>
              </a:rPr>
              <a:t>7% </a:t>
            </a:r>
            <a:r>
              <a:rPr lang="en-US" altLang="zh-TW" sz="2400" dirty="0" smtClean="0">
                <a:solidFill>
                  <a:srgbClr val="FFFFFF"/>
                </a:solidFill>
              </a:rPr>
              <a:t>(8/111)</a:t>
            </a:r>
          </a:p>
          <a:p>
            <a:pPr>
              <a:spcBef>
                <a:spcPct val="5000"/>
              </a:spcBef>
              <a:tabLst>
                <a:tab pos="2782888" algn="ctr"/>
                <a:tab pos="3763963" algn="ctr"/>
                <a:tab pos="4757738" algn="ctr"/>
                <a:tab pos="5922963" algn="ctr"/>
                <a:tab pos="7089775" algn="ctr"/>
              </a:tabLst>
            </a:pPr>
            <a:r>
              <a:rPr lang="en-US" altLang="zh-TW" sz="2400" dirty="0" smtClean="0"/>
              <a:t>Serology: 33 samples</a:t>
            </a:r>
          </a:p>
          <a:p>
            <a:pPr lvl="1">
              <a:spcBef>
                <a:spcPct val="5000"/>
              </a:spcBef>
              <a:tabLst>
                <a:tab pos="2782888" algn="ctr"/>
                <a:tab pos="3763963" algn="ctr"/>
                <a:tab pos="4757738" algn="ctr"/>
                <a:tab pos="5922963" algn="ctr"/>
                <a:tab pos="7089775" algn="ctr"/>
              </a:tabLst>
            </a:pPr>
            <a:r>
              <a:rPr lang="en-US" altLang="zh-TW" sz="2400" dirty="0" smtClean="0">
                <a:solidFill>
                  <a:schemeClr val="tx1"/>
                </a:solidFill>
              </a:rPr>
              <a:t>Presumed </a:t>
            </a:r>
            <a:r>
              <a:rPr lang="en-US" altLang="zh-TW" sz="2400" i="1" dirty="0" smtClean="0">
                <a:solidFill>
                  <a:schemeClr val="tx1"/>
                </a:solidFill>
              </a:rPr>
              <a:t>B. </a:t>
            </a:r>
            <a:r>
              <a:rPr lang="en-US" altLang="zh-TW" sz="2400" i="1" dirty="0" err="1" smtClean="0">
                <a:solidFill>
                  <a:schemeClr val="tx1"/>
                </a:solidFill>
              </a:rPr>
              <a:t>pertussis</a:t>
            </a:r>
            <a:r>
              <a:rPr lang="en-US" altLang="zh-TW" sz="2400" dirty="0" smtClean="0">
                <a:solidFill>
                  <a:schemeClr val="tx1"/>
                </a:solidFill>
              </a:rPr>
              <a:t> prevalence rate: </a:t>
            </a:r>
            <a:r>
              <a:rPr lang="en-US" altLang="zh-TW" sz="2400" dirty="0" smtClean="0">
                <a:solidFill>
                  <a:srgbClr val="FF0000"/>
                </a:solidFill>
              </a:rPr>
              <a:t>21%</a:t>
            </a:r>
            <a:endParaRPr lang="en-US" altLang="zh-TW" sz="2400" dirty="0">
              <a:solidFill>
                <a:srgbClr val="FF0000"/>
              </a:solidFill>
            </a:endParaRPr>
          </a:p>
        </p:txBody>
      </p:sp>
      <p:sp>
        <p:nvSpPr>
          <p:cNvPr id="163845" name="Line 5"/>
          <p:cNvSpPr>
            <a:spLocks noChangeShapeType="1"/>
          </p:cNvSpPr>
          <p:nvPr/>
        </p:nvSpPr>
        <p:spPr bwMode="auto">
          <a:xfrm>
            <a:off x="295062" y="2060848"/>
            <a:ext cx="8351838"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63846" name="Line 6"/>
          <p:cNvSpPr>
            <a:spLocks noChangeShapeType="1"/>
          </p:cNvSpPr>
          <p:nvPr/>
        </p:nvSpPr>
        <p:spPr bwMode="auto">
          <a:xfrm>
            <a:off x="2916238" y="2464430"/>
            <a:ext cx="5759450"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63847" name="Line 7"/>
          <p:cNvSpPr>
            <a:spLocks noChangeShapeType="1"/>
          </p:cNvSpPr>
          <p:nvPr/>
        </p:nvSpPr>
        <p:spPr bwMode="auto">
          <a:xfrm>
            <a:off x="295062" y="2824470"/>
            <a:ext cx="8351838"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63848" name="Line 8"/>
          <p:cNvSpPr>
            <a:spLocks noChangeShapeType="1"/>
          </p:cNvSpPr>
          <p:nvPr/>
        </p:nvSpPr>
        <p:spPr bwMode="auto">
          <a:xfrm>
            <a:off x="295062" y="5157192"/>
            <a:ext cx="8351838" cy="0"/>
          </a:xfrm>
          <a:prstGeom prst="line">
            <a:avLst/>
          </a:prstGeom>
          <a:noFill/>
          <a:ln w="381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9" name="流程圖: 替代處理程序 8"/>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en-US" altLang="zh-TW" sz="1400" b="0" dirty="0" err="1" smtClean="0">
                <a:solidFill>
                  <a:srgbClr val="000000"/>
                </a:solidFill>
                <a:ea typeface="華康中圓體"/>
                <a:cs typeface="Arial" charset="0"/>
              </a:rPr>
              <a:t>Hu</a:t>
            </a:r>
            <a:r>
              <a:rPr lang="en-US" altLang="zh-TW" sz="1400" b="0" dirty="0" smtClean="0">
                <a:solidFill>
                  <a:srgbClr val="000000"/>
                </a:solidFill>
                <a:ea typeface="華康中圓體"/>
                <a:cs typeface="Arial" charset="0"/>
              </a:rPr>
              <a:t> JJ. J </a:t>
            </a:r>
            <a:r>
              <a:rPr lang="en-US" altLang="zh-TW" sz="1400" b="0" dirty="0" err="1" smtClean="0">
                <a:solidFill>
                  <a:srgbClr val="000000"/>
                </a:solidFill>
                <a:ea typeface="華康中圓體"/>
                <a:cs typeface="Arial" charset="0"/>
              </a:rPr>
              <a:t>Microbiol</a:t>
            </a:r>
            <a:r>
              <a:rPr lang="en-US" altLang="zh-TW" sz="1400" b="0" dirty="0" smtClean="0">
                <a:solidFill>
                  <a:srgbClr val="000000"/>
                </a:solidFill>
                <a:ea typeface="華康中圓體"/>
                <a:cs typeface="Arial" charset="0"/>
              </a:rPr>
              <a:t> </a:t>
            </a:r>
            <a:r>
              <a:rPr lang="en-US" altLang="zh-TW" sz="1400" b="0" dirty="0" err="1" smtClean="0">
                <a:solidFill>
                  <a:srgbClr val="000000"/>
                </a:solidFill>
                <a:ea typeface="華康中圓體"/>
                <a:cs typeface="Arial" charset="0"/>
              </a:rPr>
              <a:t>Immunol</a:t>
            </a:r>
            <a:r>
              <a:rPr lang="en-US" altLang="zh-TW" sz="1400" b="0" dirty="0" smtClean="0">
                <a:solidFill>
                  <a:srgbClr val="000000"/>
                </a:solidFill>
                <a:ea typeface="華康中圓體"/>
                <a:cs typeface="Arial" charset="0"/>
              </a:rPr>
              <a:t> Infect 2006;</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39:54</a:t>
            </a:r>
          </a:p>
        </p:txBody>
      </p:sp>
      <p:pic>
        <p:nvPicPr>
          <p:cNvPr id="10"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51</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r>
              <a:rPr lang="zh-TW" altLang="en-US" dirty="0" smtClean="0">
                <a:latin typeface="+mn-ea"/>
                <a:ea typeface="+mn-ea"/>
              </a:rPr>
              <a:t>甲國小 </a:t>
            </a:r>
            <a:br>
              <a:rPr lang="zh-TW" altLang="en-US" dirty="0" smtClean="0">
                <a:latin typeface="+mn-ea"/>
                <a:ea typeface="+mn-ea"/>
              </a:rPr>
            </a:br>
            <a:r>
              <a:rPr lang="en-US" altLang="zh-TW" dirty="0" smtClean="0"/>
              <a:t>1997 </a:t>
            </a:r>
            <a:r>
              <a:rPr lang="zh-TW" altLang="en-US" dirty="0" smtClean="0">
                <a:latin typeface="+mn-ea"/>
                <a:ea typeface="+mn-ea"/>
              </a:rPr>
              <a:t>台北市</a:t>
            </a:r>
            <a:endParaRPr lang="zh-TW" altLang="en-US" dirty="0">
              <a:latin typeface="+mn-ea"/>
              <a:ea typeface="+mn-ea"/>
            </a:endParaRPr>
          </a:p>
        </p:txBody>
      </p:sp>
      <p:sp>
        <p:nvSpPr>
          <p:cNvPr id="94211" name="Rectangle 3"/>
          <p:cNvSpPr>
            <a:spLocks noGrp="1" noChangeArrowheads="1"/>
          </p:cNvSpPr>
          <p:nvPr>
            <p:ph idx="1"/>
          </p:nvPr>
        </p:nvSpPr>
        <p:spPr/>
        <p:txBody>
          <a:bodyPr/>
          <a:lstStyle/>
          <a:p>
            <a:r>
              <a:rPr lang="zh-TW" altLang="en-US" dirty="0" smtClean="0">
                <a:solidFill>
                  <a:srgbClr val="FF0000"/>
                </a:solidFill>
                <a:latin typeface="+mj-ea"/>
                <a:ea typeface="+mj-ea"/>
              </a:rPr>
              <a:t>學生：</a:t>
            </a:r>
            <a:r>
              <a:rPr lang="zh-TW" altLang="en-US" dirty="0" smtClean="0">
                <a:latin typeface="+mj-ea"/>
                <a:ea typeface="+mj-ea"/>
              </a:rPr>
              <a:t>均接種過四劑疫苗，</a:t>
            </a:r>
            <a:r>
              <a:rPr lang="en-US" altLang="zh-TW" dirty="0" smtClean="0"/>
              <a:t>N=33</a:t>
            </a:r>
            <a:r>
              <a:rPr lang="zh-TW" altLang="en-US" dirty="0" smtClean="0"/>
              <a:t>。</a:t>
            </a:r>
            <a:endParaRPr lang="en-US" altLang="zh-TW" dirty="0" smtClean="0"/>
          </a:p>
          <a:p>
            <a:pPr lvl="1"/>
            <a:r>
              <a:rPr lang="en-US" altLang="zh-TW" dirty="0" smtClean="0"/>
              <a:t>Culture: 1(+)</a:t>
            </a:r>
          </a:p>
          <a:p>
            <a:pPr lvl="1"/>
            <a:r>
              <a:rPr lang="en-US" altLang="zh-TW" dirty="0" err="1" smtClean="0"/>
              <a:t>IgA</a:t>
            </a:r>
            <a:r>
              <a:rPr lang="en-US" altLang="zh-TW" dirty="0" smtClean="0"/>
              <a:t>: </a:t>
            </a:r>
            <a:r>
              <a:rPr lang="en-US" altLang="zh-TW" dirty="0" smtClean="0">
                <a:solidFill>
                  <a:srgbClr val="FF0000"/>
                </a:solidFill>
              </a:rPr>
              <a:t>6</a:t>
            </a:r>
            <a:r>
              <a:rPr lang="en-US" altLang="zh-TW" dirty="0" smtClean="0"/>
              <a:t>(+), </a:t>
            </a:r>
            <a:r>
              <a:rPr lang="en-US" altLang="zh-TW" dirty="0" err="1" smtClean="0"/>
              <a:t>IgM</a:t>
            </a:r>
            <a:r>
              <a:rPr lang="en-US" altLang="zh-TW" dirty="0" smtClean="0"/>
              <a:t>: all negative</a:t>
            </a:r>
          </a:p>
          <a:p>
            <a:pPr lvl="1"/>
            <a:r>
              <a:rPr lang="en-US" altLang="zh-TW" dirty="0" smtClean="0"/>
              <a:t>PCR: 28(+)</a:t>
            </a:r>
          </a:p>
          <a:p>
            <a:pPr lvl="1"/>
            <a:r>
              <a:rPr lang="en-US" altLang="zh-TW" dirty="0" smtClean="0"/>
              <a:t>Cough: 18; </a:t>
            </a:r>
            <a:r>
              <a:rPr lang="en-US" altLang="zh-TW" dirty="0" err="1" smtClean="0"/>
              <a:t>spamodic</a:t>
            </a:r>
            <a:r>
              <a:rPr lang="en-US" altLang="zh-TW" dirty="0" smtClean="0"/>
              <a:t> cough: </a:t>
            </a:r>
            <a:r>
              <a:rPr lang="en-US" altLang="zh-TW" dirty="0" smtClean="0">
                <a:solidFill>
                  <a:srgbClr val="FF0000"/>
                </a:solidFill>
              </a:rPr>
              <a:t>3</a:t>
            </a:r>
          </a:p>
          <a:p>
            <a:r>
              <a:rPr lang="zh-TW" altLang="en-US" dirty="0" smtClean="0">
                <a:solidFill>
                  <a:srgbClr val="FF0000"/>
                </a:solidFill>
                <a:latin typeface="+mn-ea"/>
                <a:ea typeface="+mn-ea"/>
              </a:rPr>
              <a:t>老師：</a:t>
            </a:r>
            <a:r>
              <a:rPr lang="en-US" altLang="zh-TW" dirty="0" smtClean="0"/>
              <a:t>culture (-), PCR(+), spasmodic cough(+)</a:t>
            </a:r>
          </a:p>
          <a:p>
            <a:r>
              <a:rPr lang="zh-TW" altLang="en-US" dirty="0" smtClean="0">
                <a:solidFill>
                  <a:srgbClr val="FF0000"/>
                </a:solidFill>
                <a:latin typeface="+mn-ea"/>
                <a:ea typeface="+mn-ea"/>
              </a:rPr>
              <a:t>學生家屬：</a:t>
            </a:r>
            <a:r>
              <a:rPr lang="en-US" altLang="zh-TW" dirty="0" smtClean="0"/>
              <a:t>1/3 culture and PCR(+), no cough</a:t>
            </a:r>
          </a:p>
          <a:p>
            <a:r>
              <a:rPr lang="zh-TW" altLang="en-US" dirty="0" smtClean="0">
                <a:solidFill>
                  <a:srgbClr val="FF0000"/>
                </a:solidFill>
                <a:latin typeface="+mn-ea"/>
                <a:ea typeface="+mn-ea"/>
              </a:rPr>
              <a:t>百日咳病例：</a:t>
            </a:r>
            <a:r>
              <a:rPr lang="en-US" altLang="zh-TW" dirty="0" smtClean="0">
                <a:solidFill>
                  <a:srgbClr val="FF0000"/>
                </a:solidFill>
              </a:rPr>
              <a:t>1 </a:t>
            </a:r>
            <a:r>
              <a:rPr lang="en-US" altLang="zh-TW" dirty="0" smtClean="0">
                <a:solidFill>
                  <a:srgbClr val="FF0000"/>
                </a:solidFill>
                <a:sym typeface="Wingdings 3" panose="05040102010807070707" pitchFamily="18" charset="2"/>
              </a:rPr>
              <a:t> 4</a:t>
            </a:r>
            <a:endParaRPr lang="en-US" altLang="zh-TW" dirty="0">
              <a:solidFill>
                <a:srgbClr val="FF0000"/>
              </a:solidFill>
              <a:sym typeface="Wingdings" panose="05000000000000000000" pitchFamily="2" charset="2"/>
            </a:endParaRPr>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52</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zh-TW" altLang="en-US" dirty="0" smtClean="0">
                <a:latin typeface="+mn-ea"/>
                <a:ea typeface="+mn-ea"/>
              </a:rPr>
              <a:t>乙國小</a:t>
            </a:r>
            <a:r>
              <a:rPr lang="zh-TW" altLang="en-US" dirty="0" smtClean="0"/>
              <a:t/>
            </a:r>
            <a:br>
              <a:rPr lang="zh-TW" altLang="en-US" dirty="0" smtClean="0"/>
            </a:br>
            <a:r>
              <a:rPr lang="en-US" altLang="zh-TW" dirty="0" smtClean="0"/>
              <a:t>1997 </a:t>
            </a:r>
            <a:r>
              <a:rPr lang="zh-TW" altLang="en-US" dirty="0" smtClean="0">
                <a:latin typeface="+mn-ea"/>
                <a:ea typeface="+mn-ea"/>
              </a:rPr>
              <a:t>台北市</a:t>
            </a:r>
            <a:endParaRPr lang="zh-TW" altLang="en-US" dirty="0">
              <a:latin typeface="+mn-ea"/>
              <a:ea typeface="+mn-ea"/>
            </a:endParaRPr>
          </a:p>
        </p:txBody>
      </p:sp>
      <p:sp>
        <p:nvSpPr>
          <p:cNvPr id="95235" name="Rectangle 3"/>
          <p:cNvSpPr>
            <a:spLocks noGrp="1" noChangeArrowheads="1"/>
          </p:cNvSpPr>
          <p:nvPr>
            <p:ph idx="1"/>
          </p:nvPr>
        </p:nvSpPr>
        <p:spPr/>
        <p:txBody>
          <a:bodyPr/>
          <a:lstStyle/>
          <a:p>
            <a:pPr>
              <a:spcBef>
                <a:spcPts val="0"/>
              </a:spcBef>
            </a:pPr>
            <a:r>
              <a:rPr lang="zh-TW" altLang="en-US" dirty="0" smtClean="0">
                <a:solidFill>
                  <a:srgbClr val="FF0000"/>
                </a:solidFill>
                <a:latin typeface="+mj-ea"/>
                <a:ea typeface="+mj-ea"/>
              </a:rPr>
              <a:t>學生：</a:t>
            </a:r>
            <a:r>
              <a:rPr lang="en-US" altLang="zh-TW" dirty="0" smtClean="0"/>
              <a:t>N=31</a:t>
            </a:r>
            <a:r>
              <a:rPr lang="zh-TW" altLang="en-US" dirty="0" smtClean="0">
                <a:latin typeface="+mj-ea"/>
                <a:ea typeface="+mj-ea"/>
              </a:rPr>
              <a:t>，</a:t>
            </a:r>
            <a:r>
              <a:rPr lang="en-US" altLang="zh-TW" dirty="0" smtClean="0"/>
              <a:t>27</a:t>
            </a:r>
            <a:r>
              <a:rPr lang="zh-TW" altLang="en-US" dirty="0" smtClean="0">
                <a:latin typeface="+mj-ea"/>
                <a:ea typeface="+mj-ea"/>
              </a:rPr>
              <a:t>名接種過四劑疫苗，</a:t>
            </a:r>
            <a:r>
              <a:rPr lang="en-US" altLang="zh-TW" dirty="0" smtClean="0">
                <a:ea typeface="+mj-ea"/>
              </a:rPr>
              <a:t>4</a:t>
            </a:r>
            <a:r>
              <a:rPr lang="zh-TW" altLang="en-US" dirty="0" smtClean="0">
                <a:latin typeface="+mj-ea"/>
                <a:ea typeface="+mj-ea"/>
              </a:rPr>
              <a:t>名接種三劑。</a:t>
            </a:r>
          </a:p>
          <a:p>
            <a:pPr lvl="1">
              <a:spcBef>
                <a:spcPts val="0"/>
              </a:spcBef>
            </a:pPr>
            <a:r>
              <a:rPr lang="en-US" altLang="zh-TW" dirty="0" smtClean="0"/>
              <a:t>Culture(+): </a:t>
            </a:r>
            <a:r>
              <a:rPr lang="en-US" altLang="zh-TW" dirty="0" smtClean="0">
                <a:solidFill>
                  <a:srgbClr val="FF0000"/>
                </a:solidFill>
              </a:rPr>
              <a:t>2</a:t>
            </a:r>
          </a:p>
          <a:p>
            <a:pPr lvl="1">
              <a:spcBef>
                <a:spcPts val="0"/>
              </a:spcBef>
            </a:pPr>
            <a:r>
              <a:rPr lang="en-US" altLang="zh-TW" dirty="0" err="1" smtClean="0"/>
              <a:t>IgA</a:t>
            </a:r>
            <a:r>
              <a:rPr lang="en-US" altLang="zh-TW" dirty="0" smtClean="0"/>
              <a:t>(+): 16, </a:t>
            </a:r>
            <a:r>
              <a:rPr lang="en-US" altLang="zh-TW" dirty="0" err="1" smtClean="0"/>
              <a:t>IgM</a:t>
            </a:r>
            <a:r>
              <a:rPr lang="en-US" altLang="zh-TW" dirty="0" smtClean="0"/>
              <a:t>: all negative</a:t>
            </a:r>
          </a:p>
          <a:p>
            <a:pPr lvl="1">
              <a:spcBef>
                <a:spcPts val="0"/>
              </a:spcBef>
            </a:pPr>
            <a:r>
              <a:rPr lang="en-US" altLang="zh-TW" dirty="0" smtClean="0"/>
              <a:t>PCR(+): 20</a:t>
            </a:r>
          </a:p>
          <a:p>
            <a:pPr lvl="1">
              <a:spcBef>
                <a:spcPts val="0"/>
              </a:spcBef>
            </a:pPr>
            <a:r>
              <a:rPr lang="en-US" altLang="zh-TW" dirty="0" smtClean="0"/>
              <a:t>Cough:</a:t>
            </a:r>
            <a:r>
              <a:rPr lang="zh-TW" altLang="en-US" dirty="0" smtClean="0"/>
              <a:t> </a:t>
            </a:r>
            <a:r>
              <a:rPr lang="en-US" altLang="zh-TW" dirty="0" smtClean="0"/>
              <a:t>17, spasmodic: </a:t>
            </a:r>
            <a:r>
              <a:rPr lang="en-US" altLang="zh-TW" dirty="0" smtClean="0">
                <a:solidFill>
                  <a:srgbClr val="FF0000"/>
                </a:solidFill>
              </a:rPr>
              <a:t>10</a:t>
            </a:r>
          </a:p>
          <a:p>
            <a:pPr>
              <a:spcBef>
                <a:spcPts val="0"/>
              </a:spcBef>
            </a:pPr>
            <a:r>
              <a:rPr lang="zh-TW" altLang="en-US" dirty="0" smtClean="0">
                <a:solidFill>
                  <a:srgbClr val="FF0000"/>
                </a:solidFill>
                <a:latin typeface="+mj-ea"/>
                <a:ea typeface="+mj-ea"/>
              </a:rPr>
              <a:t>老師：</a:t>
            </a:r>
            <a:r>
              <a:rPr lang="en-US" altLang="zh-TW" dirty="0" smtClean="0"/>
              <a:t>N=4, culture(-), PCR(+): </a:t>
            </a:r>
            <a:r>
              <a:rPr lang="en-US" altLang="zh-TW" dirty="0" smtClean="0">
                <a:solidFill>
                  <a:srgbClr val="FF0000"/>
                </a:solidFill>
              </a:rPr>
              <a:t>1</a:t>
            </a:r>
            <a:r>
              <a:rPr lang="en-US" altLang="zh-TW" dirty="0" smtClean="0"/>
              <a:t>, </a:t>
            </a:r>
            <a:r>
              <a:rPr lang="en-US" altLang="zh-TW" dirty="0" err="1" smtClean="0"/>
              <a:t>IgA</a:t>
            </a:r>
            <a:r>
              <a:rPr lang="en-US" altLang="zh-TW" dirty="0" smtClean="0"/>
              <a:t>(+): 1, spasmodic cough: 1</a:t>
            </a:r>
          </a:p>
          <a:p>
            <a:pPr>
              <a:spcBef>
                <a:spcPts val="0"/>
              </a:spcBef>
            </a:pPr>
            <a:r>
              <a:rPr lang="zh-TW" altLang="en-US" dirty="0" smtClean="0">
                <a:solidFill>
                  <a:srgbClr val="FF0000"/>
                </a:solidFill>
                <a:latin typeface="+mj-ea"/>
                <a:ea typeface="+mj-ea"/>
              </a:rPr>
              <a:t>學生家屬：</a:t>
            </a:r>
            <a:r>
              <a:rPr lang="en-US" altLang="zh-TW" dirty="0" smtClean="0"/>
              <a:t>N=4, culture(+): 1, PCR(+): 3, </a:t>
            </a:r>
            <a:r>
              <a:rPr lang="en-US" altLang="zh-TW" dirty="0" err="1" smtClean="0"/>
              <a:t>IgA</a:t>
            </a:r>
            <a:r>
              <a:rPr lang="en-US" altLang="zh-TW" dirty="0" smtClean="0"/>
              <a:t>/</a:t>
            </a:r>
            <a:r>
              <a:rPr lang="en-US" altLang="zh-TW" dirty="0" err="1" smtClean="0"/>
              <a:t>IgM</a:t>
            </a:r>
            <a:r>
              <a:rPr lang="en-US" altLang="zh-TW" dirty="0" smtClean="0"/>
              <a:t>: all (-), spasmodic cough: 1</a:t>
            </a:r>
          </a:p>
          <a:p>
            <a:pPr>
              <a:spcBef>
                <a:spcPts val="0"/>
              </a:spcBef>
            </a:pPr>
            <a:r>
              <a:rPr lang="zh-TW" altLang="en-US" dirty="0" smtClean="0">
                <a:solidFill>
                  <a:srgbClr val="FF0000"/>
                </a:solidFill>
                <a:latin typeface="+mj-ea"/>
                <a:ea typeface="+mj-ea"/>
              </a:rPr>
              <a:t>百日咳病例：</a:t>
            </a:r>
            <a:r>
              <a:rPr lang="en-US" altLang="zh-TW" dirty="0" smtClean="0">
                <a:solidFill>
                  <a:srgbClr val="FF0000"/>
                </a:solidFill>
              </a:rPr>
              <a:t>1 </a:t>
            </a:r>
            <a:r>
              <a:rPr lang="en-US" altLang="zh-TW" dirty="0" smtClean="0">
                <a:solidFill>
                  <a:srgbClr val="FF0000"/>
                </a:solidFill>
                <a:sym typeface="Wingdings 3" panose="05040102010807070707" pitchFamily="18" charset="2"/>
              </a:rPr>
              <a:t> 12</a:t>
            </a:r>
            <a:endParaRPr lang="en-US" altLang="zh-TW" dirty="0">
              <a:solidFill>
                <a:srgbClr val="FF0000"/>
              </a:solidFill>
              <a:sym typeface="Wingdings 3" panose="05040102010807070707" pitchFamily="18" charset="2"/>
            </a:endParaRPr>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53</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a:xfrm>
            <a:off x="457200" y="687834"/>
            <a:ext cx="8229600" cy="796950"/>
          </a:xfrm>
        </p:spPr>
        <p:txBody>
          <a:bodyPr/>
          <a:lstStyle/>
          <a:p>
            <a:r>
              <a:rPr lang="zh-TW" altLang="en-US" dirty="0" smtClean="0">
                <a:latin typeface="+mn-ea"/>
                <a:ea typeface="+mn-ea"/>
              </a:rPr>
              <a:t>台灣地區百日咳報告與確定病例</a:t>
            </a:r>
            <a:br>
              <a:rPr lang="zh-TW" altLang="en-US" dirty="0" smtClean="0">
                <a:latin typeface="+mn-ea"/>
                <a:ea typeface="+mn-ea"/>
              </a:rPr>
            </a:br>
            <a:r>
              <a:rPr lang="en-US" altLang="zh-TW" dirty="0" smtClean="0"/>
              <a:t>1993-2004</a:t>
            </a:r>
            <a:endParaRPr lang="en-US" altLang="zh-TW" dirty="0"/>
          </a:p>
        </p:txBody>
      </p:sp>
      <p:pic>
        <p:nvPicPr>
          <p:cNvPr id="192517" name="Picture 5" descr="pertussis01"/>
          <p:cNvPicPr>
            <a:picLocks noChangeAspect="1" noChangeArrowheads="1"/>
          </p:cNvPicPr>
          <p:nvPr>
            <p:custDataLst>
              <p:tags r:id="rId2"/>
            </p:custDataLst>
          </p:nvPr>
        </p:nvPicPr>
        <p:blipFill>
          <a:blip r:embed="rId6" cstate="print">
            <a:extLst>
              <a:ext uri="{28A0092B-C50C-407E-A947-70E740481C1C}">
                <a14:useLocalDpi xmlns:a14="http://schemas.microsoft.com/office/drawing/2010/main" val="0"/>
              </a:ext>
            </a:extLst>
          </a:blip>
          <a:srcRect/>
          <a:stretch>
            <a:fillRect/>
          </a:stretch>
        </p:blipFill>
        <p:spPr bwMode="auto">
          <a:xfrm>
            <a:off x="539750" y="1635026"/>
            <a:ext cx="7920038" cy="4386262"/>
          </a:xfrm>
          <a:prstGeom prst="rect">
            <a:avLst/>
          </a:prstGeom>
          <a:noFill/>
          <a:extLst>
            <a:ext uri="{909E8E84-426E-40DD-AFC4-6F175D3DCCD1}">
              <a14:hiddenFill xmlns:a14="http://schemas.microsoft.com/office/drawing/2010/main">
                <a:solidFill>
                  <a:srgbClr val="FFFFFF"/>
                </a:solidFill>
              </a14:hiddenFill>
            </a:ext>
          </a:extLst>
        </p:spPr>
      </p:pic>
      <p:sp>
        <p:nvSpPr>
          <p:cNvPr id="6" name="流程圖: 替代處理程序 5"/>
          <p:cNvSpPr/>
          <p:nvPr/>
        </p:nvSpPr>
        <p:spPr bwMode="auto">
          <a:xfrm>
            <a:off x="727075" y="6397625"/>
            <a:ext cx="6149181"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b="0" dirty="0" smtClean="0">
                <a:solidFill>
                  <a:srgbClr val="000000"/>
                </a:solidFill>
                <a:latin typeface="華康中圓體"/>
                <a:ea typeface="華康中圓體"/>
                <a:cs typeface="Arial" charset="0"/>
              </a:rPr>
              <a:t>資料來源：</a:t>
            </a:r>
            <a:r>
              <a:rPr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李佳琳</a:t>
            </a:r>
            <a:r>
              <a:rPr lang="en-US" altLang="zh-TW" sz="1400" b="0" dirty="0" smtClean="0">
                <a:solidFill>
                  <a:srgbClr val="000000"/>
                </a:solidFill>
                <a:latin typeface="華康中圓體(P)" panose="020F0500000000000000" pitchFamily="34" charset="-120"/>
                <a:ea typeface="華康中圓體(P)" panose="020F0500000000000000" pitchFamily="34" charset="-120"/>
                <a:cs typeface="Arial" charset="0"/>
              </a:rPr>
              <a:t>. </a:t>
            </a:r>
            <a:r>
              <a:rPr lang="zh-TW" altLang="en-US" sz="1400" b="0" dirty="0" smtClean="0">
                <a:solidFill>
                  <a:srgbClr val="000000"/>
                </a:solidFill>
                <a:latin typeface="華康中圓體(P)" panose="020F0500000000000000" pitchFamily="34" charset="-120"/>
                <a:ea typeface="華康中圓體(P)" panose="020F0500000000000000" pitchFamily="34" charset="-120"/>
                <a:cs typeface="Arial" charset="0"/>
              </a:rPr>
              <a:t>疫情報導 </a:t>
            </a:r>
            <a:r>
              <a:rPr lang="en-US" altLang="zh-TW" sz="1400" b="0" dirty="0" smtClean="0">
                <a:solidFill>
                  <a:srgbClr val="000000"/>
                </a:solidFill>
                <a:ea typeface="華康中圓體"/>
                <a:cs typeface="Arial" charset="0"/>
              </a:rPr>
              <a:t>2006;</a:t>
            </a:r>
            <a:r>
              <a:rPr lang="zh-TW" altLang="en-US" sz="1400" b="0" dirty="0" smtClean="0">
                <a:solidFill>
                  <a:srgbClr val="000000"/>
                </a:solidFill>
                <a:ea typeface="華康中圓體"/>
                <a:cs typeface="Arial" charset="0"/>
              </a:rPr>
              <a:t> </a:t>
            </a:r>
            <a:r>
              <a:rPr lang="en-US" altLang="zh-TW" sz="1400" b="0" dirty="0" smtClean="0">
                <a:solidFill>
                  <a:srgbClr val="000000"/>
                </a:solidFill>
                <a:ea typeface="華康中圓體"/>
                <a:cs typeface="Arial" charset="0"/>
              </a:rPr>
              <a:t>22:682</a:t>
            </a:r>
          </a:p>
        </p:txBody>
      </p:sp>
      <p:pic>
        <p:nvPicPr>
          <p:cNvPr id="8" name="Picture 4"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80655"/>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7" name="內容版面配置區 6"/>
          <p:cNvSpPr>
            <a:spLocks noGrp="1"/>
          </p:cNvSpPr>
          <p:nvPr>
            <p:ph idx="1"/>
          </p:nvPr>
        </p:nvSpPr>
        <p:spPr/>
        <p:txBody>
          <a:bodyPr/>
          <a:lstStyle/>
          <a:p>
            <a:endParaRPr lang="zh-TW" altLang="en-US"/>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54</a:t>
            </a:fld>
            <a:endParaRPr lang="zh-TW" altLang="en-US"/>
          </a:p>
        </p:txBody>
      </p:sp>
    </p:spTree>
    <p:custDataLst>
      <p:tags r:id="rId1"/>
    </p:custData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ChangeArrowheads="1"/>
          </p:cNvSpPr>
          <p:nvPr>
            <p:ph type="title"/>
          </p:nvPr>
        </p:nvSpPr>
        <p:spPr/>
        <p:txBody>
          <a:bodyPr/>
          <a:lstStyle/>
          <a:p>
            <a:r>
              <a:rPr lang="zh-TW" altLang="en-US" dirty="0" smtClean="0">
                <a:latin typeface="+mj-ea"/>
                <a:ea typeface="+mj-ea"/>
              </a:rPr>
              <a:t>百日咳</a:t>
            </a:r>
            <a:br>
              <a:rPr lang="zh-TW" altLang="en-US" dirty="0" smtClean="0">
                <a:latin typeface="+mj-ea"/>
                <a:ea typeface="+mj-ea"/>
              </a:rPr>
            </a:br>
            <a:r>
              <a:rPr lang="zh-TW" altLang="en-US" dirty="0" smtClean="0">
                <a:latin typeface="+mj-ea"/>
                <a:ea typeface="+mj-ea"/>
              </a:rPr>
              <a:t>診斷要點</a:t>
            </a:r>
            <a:endParaRPr lang="zh-TW" altLang="en-US" dirty="0">
              <a:latin typeface="+mj-ea"/>
              <a:ea typeface="+mj-ea"/>
            </a:endParaRPr>
          </a:p>
        </p:txBody>
      </p:sp>
      <p:sp>
        <p:nvSpPr>
          <p:cNvPr id="197635" name="Rectangle 3"/>
          <p:cNvSpPr>
            <a:spLocks noGrp="1" noChangeArrowheads="1"/>
          </p:cNvSpPr>
          <p:nvPr>
            <p:ph idx="1"/>
          </p:nvPr>
        </p:nvSpPr>
        <p:spPr/>
        <p:txBody>
          <a:bodyPr/>
          <a:lstStyle/>
          <a:p>
            <a:r>
              <a:rPr lang="zh-TW" altLang="en-US" smtClean="0">
                <a:latin typeface="+mj-ea"/>
                <a:ea typeface="+mj-ea"/>
              </a:rPr>
              <a:t>咳嗽很久且呼吸音正常</a:t>
            </a:r>
          </a:p>
          <a:p>
            <a:r>
              <a:rPr lang="zh-TW" altLang="en-US" smtClean="0">
                <a:latin typeface="+mj-ea"/>
                <a:ea typeface="+mj-ea"/>
              </a:rPr>
              <a:t>陣發性連續咳嗽</a:t>
            </a:r>
          </a:p>
          <a:p>
            <a:r>
              <a:rPr lang="zh-TW" altLang="en-US" smtClean="0">
                <a:latin typeface="+mj-ea"/>
                <a:ea typeface="+mj-ea"/>
              </a:rPr>
              <a:t>大多無發燒</a:t>
            </a:r>
          </a:p>
          <a:p>
            <a:r>
              <a:rPr lang="zh-TW" altLang="en-US" smtClean="0">
                <a:latin typeface="+mj-ea"/>
                <a:ea typeface="+mj-ea"/>
              </a:rPr>
              <a:t>群聚史、接觸史</a:t>
            </a:r>
          </a:p>
          <a:p>
            <a:r>
              <a:rPr lang="zh-TW" altLang="en-US" smtClean="0">
                <a:latin typeface="+mj-ea"/>
                <a:ea typeface="+mj-ea"/>
              </a:rPr>
              <a:t>淋巴球增多</a:t>
            </a:r>
            <a:endParaRPr lang="zh-TW" altLang="en-US" dirty="0">
              <a:latin typeface="+mj-ea"/>
              <a:ea typeface="+mj-ea"/>
            </a:endParaRPr>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55</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r>
              <a:rPr lang="zh-TW" altLang="en-US" dirty="0" smtClean="0">
                <a:latin typeface="+mj-ea"/>
                <a:ea typeface="+mj-ea"/>
              </a:rPr>
              <a:t>百日咳</a:t>
            </a:r>
            <a:r>
              <a:rPr lang="zh-TW" altLang="en-US" dirty="0" smtClean="0"/>
              <a:t/>
            </a:r>
            <a:br>
              <a:rPr lang="zh-TW" altLang="en-US" dirty="0" smtClean="0"/>
            </a:br>
            <a:r>
              <a:rPr lang="en-US" altLang="zh-TW" dirty="0" smtClean="0"/>
              <a:t>An underdiagnosed disease</a:t>
            </a:r>
            <a:endParaRPr lang="en-US" altLang="zh-TW" dirty="0"/>
          </a:p>
        </p:txBody>
      </p:sp>
      <p:sp>
        <p:nvSpPr>
          <p:cNvPr id="96259" name="Rectangle 3"/>
          <p:cNvSpPr>
            <a:spLocks noGrp="1" noChangeArrowheads="1"/>
          </p:cNvSpPr>
          <p:nvPr>
            <p:ph idx="1"/>
          </p:nvPr>
        </p:nvSpPr>
        <p:spPr/>
        <p:txBody>
          <a:bodyPr/>
          <a:lstStyle/>
          <a:p>
            <a:r>
              <a:rPr lang="zh-TW" altLang="en-US" dirty="0" smtClean="0">
                <a:latin typeface="+mn-ea"/>
                <a:ea typeface="+mn-ea"/>
              </a:rPr>
              <a:t>某醫院住院醫師</a:t>
            </a:r>
          </a:p>
          <a:p>
            <a:pPr lvl="1"/>
            <a:r>
              <a:rPr lang="zh-TW" altLang="en-US" dirty="0" smtClean="0">
                <a:latin typeface="+mn-ea"/>
                <a:ea typeface="+mn-ea"/>
              </a:rPr>
              <a:t>無</a:t>
            </a:r>
            <a:r>
              <a:rPr lang="en-US" altLang="zh-TW" dirty="0" smtClean="0"/>
              <a:t>spasmodic cough?</a:t>
            </a:r>
          </a:p>
          <a:p>
            <a:pPr lvl="1"/>
            <a:r>
              <a:rPr lang="en-US" altLang="zh-TW" dirty="0" smtClean="0"/>
              <a:t>“Ghost-like appearance”</a:t>
            </a:r>
          </a:p>
          <a:p>
            <a:r>
              <a:rPr lang="zh-TW" altLang="en-US" dirty="0" smtClean="0">
                <a:latin typeface="+mn-ea"/>
                <a:ea typeface="+mn-ea"/>
              </a:rPr>
              <a:t>某醫院感控小組</a:t>
            </a:r>
          </a:p>
          <a:p>
            <a:pPr lvl="1"/>
            <a:r>
              <a:rPr lang="zh-TW" altLang="en-US" dirty="0" smtClean="0">
                <a:latin typeface="+mn-ea"/>
                <a:ea typeface="+mn-ea"/>
              </a:rPr>
              <a:t>內科演講</a:t>
            </a:r>
          </a:p>
          <a:p>
            <a:pPr lvl="1"/>
            <a:r>
              <a:rPr lang="en-US" altLang="zh-TW" dirty="0" smtClean="0"/>
              <a:t>No. of cases: 4</a:t>
            </a:r>
          </a:p>
          <a:p>
            <a:pPr lvl="2"/>
            <a:r>
              <a:rPr lang="en-US" altLang="zh-TW" dirty="0" smtClean="0"/>
              <a:t>Culture: 1(+)</a:t>
            </a:r>
          </a:p>
          <a:p>
            <a:pPr lvl="2"/>
            <a:r>
              <a:rPr lang="en-US" altLang="zh-TW" dirty="0" err="1" smtClean="0"/>
              <a:t>IgA</a:t>
            </a:r>
            <a:r>
              <a:rPr lang="en-US" altLang="zh-TW" dirty="0" smtClean="0"/>
              <a:t>: 2(+), </a:t>
            </a:r>
            <a:r>
              <a:rPr lang="en-US" altLang="zh-TW" dirty="0" err="1" smtClean="0"/>
              <a:t>IgM</a:t>
            </a:r>
            <a:r>
              <a:rPr lang="en-US" altLang="zh-TW" dirty="0" smtClean="0"/>
              <a:t>: all negative; PCR: 2(+)</a:t>
            </a:r>
          </a:p>
          <a:p>
            <a:pPr lvl="2"/>
            <a:r>
              <a:rPr lang="en-US" altLang="zh-TW" dirty="0" smtClean="0"/>
              <a:t>Spasmodic cough: 4</a:t>
            </a:r>
          </a:p>
          <a:p>
            <a:r>
              <a:rPr lang="zh-TW" altLang="en-US" dirty="0" smtClean="0">
                <a:latin typeface="+mn-ea"/>
                <a:ea typeface="+mn-ea"/>
              </a:rPr>
              <a:t>某診所醫師：</a:t>
            </a:r>
            <a:r>
              <a:rPr lang="en-US" altLang="zh-TW" dirty="0" smtClean="0">
                <a:latin typeface="+mn-ea"/>
                <a:ea typeface="+mn-ea"/>
              </a:rPr>
              <a:t>”</a:t>
            </a:r>
            <a:r>
              <a:rPr lang="zh-TW" altLang="en-US" dirty="0" smtClean="0">
                <a:latin typeface="標楷體" panose="03000509000000000000" pitchFamily="65" charset="-120"/>
              </a:rPr>
              <a:t>現在是什麼時代了</a:t>
            </a:r>
            <a:r>
              <a:rPr lang="en-US" altLang="zh-TW" dirty="0" smtClean="0"/>
              <a:t>…….”</a:t>
            </a:r>
            <a:endParaRPr lang="en-US" altLang="zh-TW" dirty="0"/>
          </a:p>
        </p:txBody>
      </p:sp>
      <p:sp>
        <p:nvSpPr>
          <p:cNvPr id="2" name="投影片編號版面配置區 1"/>
          <p:cNvSpPr>
            <a:spLocks noGrp="1"/>
          </p:cNvSpPr>
          <p:nvPr>
            <p:ph type="sldNum" sz="quarter" idx="10"/>
          </p:nvPr>
        </p:nvSpPr>
        <p:spPr/>
        <p:txBody>
          <a:bodyPr/>
          <a:lstStyle/>
          <a:p>
            <a:fld id="{EE83A94C-4690-4F43-AE3E-D00503AB1F17}" type="slidenum">
              <a:rPr lang="zh-TW" altLang="en-US" smtClean="0"/>
              <a:t>56</a:t>
            </a:fld>
            <a:endParaRPr lang="zh-TW" altLang="en-US"/>
          </a:p>
        </p:txBody>
      </p:sp>
    </p:spTree>
    <p:custDataLst>
      <p:tags r:id="rId1"/>
    </p:custData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標題 4"/>
          <p:cNvSpPr>
            <a:spLocks noGrp="1"/>
          </p:cNvSpPr>
          <p:nvPr>
            <p:ph type="ctrTitle"/>
          </p:nvPr>
        </p:nvSpPr>
        <p:spPr/>
        <p:txBody>
          <a:bodyPr/>
          <a:lstStyle/>
          <a:p>
            <a:r>
              <a:rPr lang="zh-TW" altLang="en-US" dirty="0" smtClean="0">
                <a:latin typeface="+mj-ea"/>
                <a:ea typeface="+mj-ea"/>
              </a:rPr>
              <a:t>課程結束</a:t>
            </a:r>
            <a:endParaRPr lang="zh-TW" altLang="en-US" dirty="0">
              <a:latin typeface="+mj-ea"/>
              <a:ea typeface="+mj-ea"/>
            </a:endParaRPr>
          </a:p>
        </p:txBody>
      </p:sp>
      <p:sp>
        <p:nvSpPr>
          <p:cNvPr id="8" name="副標題 7"/>
          <p:cNvSpPr>
            <a:spLocks noGrp="1"/>
          </p:cNvSpPr>
          <p:nvPr>
            <p:ph type="subTitle" idx="1"/>
          </p:nvPr>
        </p:nvSpPr>
        <p:spPr/>
        <p:txBody>
          <a:bodyPr/>
          <a:lstStyle/>
          <a:p>
            <a:endParaRPr lang="zh-TW" altLang="en-US"/>
          </a:p>
        </p:txBody>
      </p:sp>
      <p:pic>
        <p:nvPicPr>
          <p:cNvPr id="10" name="Picture 3"/>
          <p:cNvPicPr>
            <a:picLocks noChangeAspect="1" noChangeArrowheads="1"/>
          </p:cNvPicPr>
          <p:nvPr>
            <p:custDataLst>
              <p:tags r:id="rId2"/>
            </p:custDataLst>
          </p:nvPr>
        </p:nvPicPr>
        <p:blipFill>
          <a:blip r:embed="rId5" cstate="print">
            <a:extLst>
              <a:ext uri="{28A0092B-C50C-407E-A947-70E740481C1C}">
                <a14:useLocalDpi xmlns:a14="http://schemas.microsoft.com/office/drawing/2010/main" val="0"/>
              </a:ext>
            </a:extLst>
          </a:blip>
          <a:srcRect/>
          <a:stretch>
            <a:fillRect/>
          </a:stretch>
        </p:blipFill>
        <p:spPr bwMode="auto">
          <a:xfrm>
            <a:off x="7980363" y="9525"/>
            <a:ext cx="1154112" cy="61595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投影片編號版面配置區 1"/>
          <p:cNvSpPr>
            <a:spLocks noGrp="1"/>
          </p:cNvSpPr>
          <p:nvPr>
            <p:ph type="sldNum" sz="quarter" idx="10"/>
          </p:nvPr>
        </p:nvSpPr>
        <p:spPr/>
        <p:txBody>
          <a:bodyPr/>
          <a:lstStyle/>
          <a:p>
            <a:fld id="{EE83A94C-4690-4F43-AE3E-D00503AB1F17}" type="slidenum">
              <a:rPr lang="zh-TW" altLang="en-US" smtClean="0"/>
              <a:t>57</a:t>
            </a:fld>
            <a:endParaRPr lang="zh-TW"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COUNT" val="57"/>
  <p:tag name="ARTICULATE_PROJECT_CHECK" val="0"/>
  <p:tag name="PRESENTATION_PLAYLIST_COUNT" val="0"/>
  <p:tag name="PRESENTATION_PRESENTER_SLIDE_LEVEL" val="0"/>
  <p:tag name="ARTICULATE_PRESENTER_VERSION" val="6"/>
  <p:tag name="LMS_COMPLETION_TITLE" val="百日咳鑑別診斷、預防、治療與醫院感染管制"/>
  <p:tag name="LMS_COMPLETION_ID" val="百日咳鑑別診斷、預防、治療與醫院感染管制"/>
  <p:tag name="LMS_COMPLETION_VERSION" val="1.0"/>
  <p:tag name="LMS_COMPLETION_DURATION" val="1:00:00"/>
  <p:tag name="LMS_COMPLETION_SCO_TITLE" val="百日咳鑑別診斷、預防、治療與醫院感染管制"/>
  <p:tag name="LMS_COMPLETION_SCO_ID" val="百日咳鑑別診斷、預防、治療與醫院感染管制"/>
  <p:tag name="LMS_COMPLETION_EDITION" val="0"/>
  <p:tag name="LMS_COMPLETION_THRESHOLD" val="57"/>
  <p:tag name="LMS_COMPLETION_METHOD" val="VIEW"/>
  <p:tag name="PUBLISH_TITLE" val="百日咳鑑別診斷、預防、治療與醫院感染管制"/>
  <p:tag name="ARTICULATE_PUBLISH_PATH" val="D:\PO2014033\19百日咳鑑別診斷、預防、治療與醫院感染管制\07成品檔"/>
  <p:tag name="ARTICULATE_LOGO" val="(None selected)"/>
  <p:tag name="ARTICULATE_PRESENTER" val="(None selected)"/>
  <p:tag name="ARTICULATE_PRESENTER_GUID" val="9869030842"/>
  <p:tag name="ARTICULATE_LMS" val="0"/>
  <p:tag name="ARTICULATE_TEMPLATE" val="po2013025"/>
  <p:tag name="ARTICULATE_TEMPLATE_GUID" val="aa58fe36-a465-4935-a378-d59148d11333"/>
  <p:tag name="LMS_PUBLISH" val="Yes"/>
  <p:tag name="PRESENTER_PREVIEW_MODE" val="0"/>
  <p:tag name="PRESENTER_PREVIEW_START" val="1"/>
  <p:tag name="LMS_PROTOCOL_METHOD" val="SCORM"/>
  <p:tag name="LMS_PROTOCOL_VERSION" val="1.2"/>
  <p:tag name="LAUNCHINNEWWINDOW" val="0"/>
  <p:tag name="LASTPUBLISHED" val="D:\PO2014033\19百日咳鑑別診斷、預防、治療與醫院感染管制\07成品檔\19\player.html"/>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鑑別診斷、預防、治療與醫院感染管制&lt;/font&gt;"/>
  <p:tag name="ARTICULATE_SLIDE_GUID" val="e22f9e46-5aa7-4b77-b6e9-512c85b5c4cb"/>
  <p:tag name="ARTICULATE_SLIDE_PAUSE" val="0"/>
  <p:tag name="ARTICULATE_NAV_LEVEL" val="1"/>
  <p:tag name="ARTICULATE_PLAYLIST_ID" val="-1"/>
  <p:tag name="ARTICULATE_LOCK_SLIDE" val="0"/>
  <p:tag name="ARTICULATE_SLIDE_NAV"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lt;i&gt;Bordetella&lt;/i&gt; Species&lt;/font&gt;"/>
  <p:tag name="ARTICULATE_SLIDE_GUID" val="01530cb6-c800-4e82-ae79-2286febb3622"/>
  <p:tag name="ARTICULATE_SLIDE_PAUSE" val="0"/>
  <p:tag name="ARTICULATE_NAV_LEVEL" val="1"/>
  <p:tag name="ARTICULATE_PLAYLIST_ID" val="-1"/>
  <p:tag name="ARTICULATE_LOCK_SLIDE" val="0"/>
  <p:tag name="ARTICULATE_SLIDE_NAV" val="2"/>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流行病學&lt;/font&gt;"/>
  <p:tag name="ARTICULATE_SLIDE_GUID" val="bf864a6c-3df9-49c2-8aa4-4d9831c5900a"/>
  <p:tag name="ARTICULATE_SLIDE_PAUSE" val="0"/>
  <p:tag name="ARTICULATE_NAV_LEVEL" val="1"/>
  <p:tag name="ARTICULATE_PLAYLIST_ID" val="-1"/>
  <p:tag name="ARTICULATE_LOCK_SLIDE" val="0"/>
  <p:tag name="ARTICULATE_SLIDE_NAV" val="3"/>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台灣地區百日咳確定病例數台灣疾病管制署，1993-2012&lt;/font&gt;"/>
  <p:tag name="ARTICULATE_SLIDE_GUID" val="11f75f4c-9cac-4a36-9947-15282b837ba2"/>
  <p:tag name="ARTICULATE_SLIDE_PAUSE" val="0"/>
  <p:tag name="ARTICULATE_NAV_LEVEL" val="1"/>
  <p:tag name="ARTICULATE_PLAYLIST_ID" val="-1"/>
  <p:tag name="ARTICULATE_LOCK_SLIDE" val="0"/>
  <p:tag name="ARTICULATE_SLIDE_NAV" val="4"/>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依年齡別之百日咳確定病例數1993-2004&lt;/font&gt;"/>
  <p:tag name="ARTICULATE_SLIDE_GUID" val="aa096ae9-7a27-4e79-b13a-443ee84adb64"/>
  <p:tag name="ARTICULATE_SLIDE_PAUSE" val="0"/>
  <p:tag name="ARTICULATE_NAV_LEVEL" val="1"/>
  <p:tag name="ARTICULATE_PLAYLIST_ID" val="-1"/>
  <p:tag name="ARTICULATE_LOCK_SLIDE" val="0"/>
  <p:tag name="ARTICULATE_SLIDE_NAV" val="5"/>
</p:tagLst>
</file>

<file path=ppt/tags/tag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確定病例之月份分佈1993-2004&lt;/font&gt;"/>
  <p:tag name="ARTICULATE_SLIDE_GUID" val="3157a399-1b97-4114-b10d-2ad9411150fe"/>
  <p:tag name="ARTICULATE_SLIDE_PAUSE" val="0"/>
  <p:tag name="ARTICULATE_NAV_LEVEL" val="1"/>
  <p:tag name="ARTICULATE_PLAYLIST_ID" val="-1"/>
  <p:tag name="ARTICULATE_LOCK_SLIDE" val="0"/>
  <p:tag name="ARTICULATE_SLIDE_NAV" val="6"/>
</p:tagLst>
</file>

<file path=ppt/tags/tag9.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臨床表徵&lt;/font&gt;"/>
  <p:tag name="ARTICULATE_SLIDE_GUID" val="5da7a79d-047b-4680-b85a-64069475e27b"/>
  <p:tag name="ARTICULATE_SLIDE_PAUSE" val="0"/>
  <p:tag name="ARTICULATE_NAV_LEVEL" val="1"/>
  <p:tag name="ARTICULATE_PLAYLIST_ID" val="-1"/>
  <p:tag name="ARTICULATE_LOCK_SLIDE" val="0"/>
  <p:tag name="ARTICULATE_SLIDE_NAV" val="7"/>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典型咳嗽&lt;/font&gt;"/>
  <p:tag name="ARTICULATE_SLIDE_GUID" val="91b81615-c85f-4be1-bf25-d5c4e508b1f0"/>
  <p:tag name="ARTICULATE_SLIDE_PAUSE" val="0"/>
  <p:tag name="ARTICULATE_NAV_LEVEL" val="1"/>
  <p:tag name="ARTICULATE_PLAYLIST_ID" val="-1"/>
  <p:tag name="ARTICULATE_LOCK_SLIDE" val="0"/>
  <p:tag name="ARTICULATE_SLIDE_NAV" val="8"/>
</p:tagLst>
</file>

<file path=ppt/tags/tag12.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YB7HWYMe.files\slide0001_image001.jpg"/>
</p:tagLst>
</file>

<file path=ppt/tags/tag1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其他臨床表現&lt;/font&gt;"/>
  <p:tag name="ARTICULATE_SLIDE_GUID" val="b2aa1d1f-9fd5-4962-b6d5-eff750a50f06"/>
  <p:tag name="ARTICULATE_SLIDE_PAUSE" val="0"/>
  <p:tag name="ARTICULATE_NAV_LEVEL" val="1"/>
  <p:tag name="ARTICULATE_PLAYLIST_ID" val="-1"/>
  <p:tag name="ARTICULATE_LOCK_SLIDE" val="0"/>
  <p:tag name="ARTICULATE_SLIDE_NAV" val="9"/>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實驗室診斷&lt;/font&gt;"/>
  <p:tag name="ARTICULATE_SLIDE_GUID" val="f319b27b-8d01-4911-b3db-8c41e8e9e8f6"/>
  <p:tag name="ARTICULATE_SLIDE_PAUSE" val="0"/>
  <p:tag name="ARTICULATE_NAV_LEVEL" val="1"/>
  <p:tag name="ARTICULATE_PLAYLIST_ID" val="-1"/>
  <p:tag name="ARTICULATE_LOCK_SLIDE" val="0"/>
  <p:tag name="ARTICULATE_SLIDE_NAV" val="10"/>
</p:tagLst>
</file>

<file path=ppt/tags/tag1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7.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9eQjZdv7.files\slide0001_image001.jpg"/>
</p:tagLst>
</file>

<file path=ppt/tags/tag1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細菌培養&lt;/font&gt;"/>
  <p:tag name="ARTICULATE_SLIDE_GUID" val="d897061f-69a7-4c68-bf18-5ff114bd8111"/>
  <p:tag name="ARTICULATE_NAV_LEVEL" val="1"/>
  <p:tag name="ARTICULATE_PLAYLIST_ID" val="-1"/>
  <p:tag name="ARTICULATE_LOCK_SLIDE" val="0"/>
  <p:tag name="ARTICULATE_SLIDE_PAUSE" val="0"/>
  <p:tag name="ARTICULATE_SLIDE_NAV" val="1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1月12天男嬰長期咳嗽&lt;/font&gt;"/>
  <p:tag name="ARTICULATE_SLIDE_GUID" val="8f7b6350-715a-4b0e-9d00-6f707529e2cf"/>
  <p:tag name="ARTICULATE_SLIDE_PAUSE" val="0"/>
  <p:tag name="ARTICULATE_NAV_LEVEL" val="1"/>
  <p:tag name="ARTICULATE_PLAYLIST_ID" val="-1"/>
  <p:tag name="ARTICULATE_LOCK_SLIDE" val="0"/>
  <p:tag name="ARTICULATE_SLIDE_NAV" val="12"/>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8da270a5-14f5-4fa5-98b5-fcf4db1f97da"/>
  <p:tag name="ARTICULATE_SLIDE_PAUSE" val="0"/>
  <p:tag name="ARTICULATE_NAV_LEVEL" val="1"/>
  <p:tag name="ARTICULATE_HIDE_SLIDE" val="1"/>
  <p:tag name="ARTICULATE_PLAYLIST_ID" val="-1"/>
  <p:tag name="ARTICULATE_LOCK_SLIDE" val="0"/>
  <p:tag name="ARTICULATE_SLIDE_NAV" val="13"/>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440a3d22-bf57-46ec-801e-8494e4093db7"/>
  <p:tag name="ARTICULATE_SLIDE_PAUSE" val="0"/>
  <p:tag name="ARTICULATE_NAV_LEVEL" val="1"/>
  <p:tag name="ARTICULATE_HIDE_SLIDE" val="1"/>
  <p:tag name="ARTICULATE_PLAYLIST_ID" val="-1"/>
  <p:tag name="ARTICULATE_LOCK_SLIDE" val="0"/>
  <p:tag name="ARTICULATE_SLIDE_NAV" val="14"/>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4b975380-0a81-4680-9493-0807f6b80e7a"/>
  <p:tag name="ARTICULATE_TITLE_TAG" val="&lt;font size=&quot;+5&quot;&gt;類百日咳疾病&lt;br&gt;Pertussis-like illness&lt;br&gt;3月女嬰&lt;/font&gt;"/>
  <p:tag name="ARTICULATE_SLIDE_PAUSE" val="0"/>
  <p:tag name="ARTICULATE_NAV_LEVEL" val="1"/>
  <p:tag name="ARTICULATE_PLAYLIST_ID" val="-1"/>
  <p:tag name="ARTICULATE_LOCK_SLIDE" val="0"/>
  <p:tag name="ARTICULATE_SLIDE_NAV" val="15"/>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類百日咳疾病 Pertussis-like illness3月女嬰(2/2)"/>
  <p:tag name="ARTICULATE_SLIDE_GUID" val="fc36db06-ff98-4f12-992d-d28f3f1edf10"/>
  <p:tag name="ARTICULATE_SLIDE_PAUSE" val="0"/>
  <p:tag name="ARTICULATE_NAV_LEVEL" val="1"/>
  <p:tag name="ARTICULATE_HIDE_SLIDE" val="1"/>
  <p:tag name="ARTICULATE_PLAYLIST_ID" val="-1"/>
  <p:tag name="ARTICULATE_LOCK_SLIDE" val="0"/>
  <p:tag name="ARTICULATE_SLIDE_NAV" val="16"/>
</p:tagLst>
</file>

<file path=ppt/tags/tag25.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vGhVSXfX.files\slide0001_image001.png"/>
</p:tagLst>
</file>

<file path=ppt/tags/tag2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2e9ea0a0-d4e9-4a92-8cf6-5ceafef9d6a2"/>
  <p:tag name="ARTICULATE_TITLE_TAG" val="&lt;font size=&quot;+5&quot;&gt;類百日咳疾病&lt;br&gt;Pertussis-like illness&lt;br&gt;多種病原，德國&lt;/font&gt;"/>
  <p:tag name="ARTICULATE_SLIDE_PAUSE" val="0"/>
  <p:tag name="ARTICULATE_NAV_LEVEL" val="1"/>
  <p:tag name="ARTICULATE_PLAYLIST_ID" val="-1"/>
  <p:tag name="ARTICULATE_LOCK_SLIDE" val="0"/>
  <p:tag name="ARTICULATE_SLIDE_NAV" val="17"/>
</p:tagLst>
</file>

<file path=ppt/tags/tag2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29.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類百日咳疾病的非典型病原瑞典百日咳疫苗研究，1992-5&lt;/font&gt;"/>
  <p:tag name="ARTICULATE_SLIDE_GUID" val="999f2096-6048-4d4a-a280-3e6b5f4ab078"/>
  <p:tag name="ARTICULATE_SLIDE_PAUSE" val="0"/>
  <p:tag name="ARTICULATE_NAV_LEVEL" val="1"/>
  <p:tag name="ARTICULATE_PLAYLIST_ID" val="-1"/>
  <p:tag name="ARTICULATE_LOCK_SLIDE" val="0"/>
  <p:tag name="ARTICULATE_SLIDE_NAV" val="18"/>
</p:tagLst>
</file>

<file path=ppt/tags/tag31.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118be3d5-44f5-40f9-8c4d-50f6bbc78d3a"/>
  <p:tag name="ARTICULATE_TITLE_TAG" val="&lt;font size=&quot;+5&quot;&gt;Pertussis-like syndrome&lt;i&gt;&lt;br&gt;C. pneumoniae&lt;/i&gt;; Japan, 1994&lt;/font&gt;"/>
  <p:tag name="ARTICULATE_SLIDE_PAUSE" val="0"/>
  <p:tag name="ARTICULATE_NAV_LEVEL" val="1"/>
  <p:tag name="ARTICULATE_PLAYLIST_ID" val="-1"/>
  <p:tag name="ARTICULATE_LOCK_SLIDE" val="0"/>
  <p:tag name="ARTICULATE_SLIDE_NAV" val="19"/>
</p:tagLst>
</file>

<file path=ppt/tags/tag3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d8ef33f5-bd7d-46ae-91ab-4bbee2170f86"/>
  <p:tag name="ARTICULATE_TITLE_TAG" val="&lt;font size=&quot;+5&quot;&gt;Pertussis-like syndrome&lt;i&gt;&lt;br&gt;C. trachomatis&lt;/i&gt;?&lt;/font&gt;"/>
  <p:tag name="ARTICULATE_NAV_LEVEL" val="1"/>
  <p:tag name="ARTICULATE_PLAYLIST_ID" val="-1"/>
  <p:tag name="ARTICULATE_LOCK_SLIDE" val="0"/>
  <p:tag name="ARTICULATE_SLIDE_PAUSE" val="0"/>
  <p:tag name="ARTICULATE_SLIDE_NAV" val="20"/>
</p:tagLst>
</file>

<file path=ppt/tags/tag3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lt;i&gt;Chlamydia trachomatis&lt;/i&gt; pneumonia馬偕醫院, 2005; N=30, Age: 10天– 5月&lt;/font&gt;"/>
  <p:tag name="ARTICULATE_SLIDE_GUID" val="7af4e822-cc76-412d-9a99-01f8d2bd6798"/>
  <p:tag name="ARTICULATE_SLIDE_PAUSE" val="0"/>
  <p:tag name="ARTICULATE_NAV_LEVEL" val="1"/>
  <p:tag name="ARTICULATE_PLAYLIST_ID" val="-1"/>
  <p:tag name="ARTICULATE_LOCK_SLIDE" val="0"/>
  <p:tag name="ARTICULATE_SLIDE_NAV" val="21"/>
</p:tagLst>
</file>

<file path=ppt/tags/tag3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併發症&lt;/font&gt;"/>
  <p:tag name="ARTICULATE_SLIDE_GUID" val="5c8861c3-603c-45c7-a91f-e6b077232366"/>
  <p:tag name="ARTICULATE_SLIDE_PAUSE" val="0"/>
  <p:tag name="ARTICULATE_NAV_LEVEL" val="1"/>
  <p:tag name="ARTICULATE_PLAYLIST_ID" val="-1"/>
  <p:tag name="ARTICULATE_LOCK_SLIDE" val="0"/>
  <p:tag name="ARTICULATE_SLIDE_NAV" val="22"/>
</p:tagLst>
</file>

<file path=ppt/tags/tag39.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肺炎併發症、住院與年齡&lt;/font&gt;"/>
  <p:tag name="ARTICULATE_SLIDE_GUID" val="8dc6eb1c-8f9a-4019-95bf-f95130507216"/>
  <p:tag name="ARTICULATE_SLIDE_PAUSE" val="0"/>
  <p:tag name="ARTICULATE_NAV_LEVEL" val="1"/>
  <p:tag name="ARTICULATE_PLAYLIST_ID" val="-1"/>
  <p:tag name="ARTICULATE_LOCK_SLIDE" val="0"/>
  <p:tag name="ARTICULATE_SLIDE_NAV" val="23"/>
</p:tagLst>
</file>

<file path=ppt/tags/tag41.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SJfKuRBK.files\slide0001_image001.jpg"/>
</p:tagLst>
</file>

<file path=ppt/tags/tag42.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wQeKzsml.files\slide0001_image001.png"/>
</p:tagLst>
</file>

<file path=ppt/tags/tag4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標準治療&lt;/font&gt;"/>
  <p:tag name="ARTICULATE_SLIDE_GUID" val="5f386769-5ea5-4168-8e24-1b10debaae5c"/>
  <p:tag name="ARTICULATE_NAV_LEVEL" val="1"/>
  <p:tag name="ARTICULATE_PLAYLIST_ID" val="-1"/>
  <p:tag name="ARTICULATE_LOCK_SLIDE" val="0"/>
  <p:tag name="ARTICULATE_SLIDE_PAUSE" val="0"/>
  <p:tag name="ARTICULATE_SLIDE_NAV" val="24"/>
</p:tagLst>
</file>

<file path=ppt/tags/tag4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Efficiency when treatment started at paroxysmal phase&lt;/font&gt;"/>
  <p:tag name="ARTICULATE_SLIDE_GUID" val="15bcb8fd-61c1-42d1-966d-e6cf60773d97"/>
  <p:tag name="ARTICULATE_SLIDE_PAUSE" val="0"/>
  <p:tag name="ARTICULATE_NAV_LEVEL" val="1"/>
  <p:tag name="ARTICULATE_PLAYLIST_ID" val="-1"/>
  <p:tag name="ARTICULATE_LOCK_SLIDE" val="0"/>
  <p:tag name="ARTICULATE_SLIDE_NAV" val="25"/>
</p:tagLst>
</file>

<file path=ppt/tags/tag4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Alternative therapy&lt;/font&gt;"/>
  <p:tag name="ARTICULATE_SLIDE_GUID" val="d31a1ff9-d680-4909-a51f-3b9710bcf4e3"/>
  <p:tag name="ARTICULATE_SLIDE_PAUSE" val="0"/>
  <p:tag name="ARTICULATE_NAV_LEVEL" val="1"/>
  <p:tag name="ARTICULATE_PLAYLIST_ID" val="-1"/>
  <p:tag name="ARTICULATE_LOCK_SLIDE" val="0"/>
  <p:tag name="ARTICULATE_SLIDE_NAV" val="26"/>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Symptomatic treatment&lt;/font&gt;"/>
  <p:tag name="ARTICULATE_SLIDE_GUID" val="469db3a8-b103-4b2b-8ba3-17fa7c6bd583"/>
  <p:tag name="ARTICULATE_SLIDE_PAUSE" val="0"/>
  <p:tag name="ARTICULATE_NAV_LEVEL" val="1"/>
  <p:tag name="ARTICULATE_PLAYLIST_ID" val="-1"/>
  <p:tag name="ARTICULATE_LOCK_SLIDE" val="0"/>
  <p:tag name="ARTICULATE_SLIDE_NAV" val="27"/>
</p:tagLst>
</file>

<file path=ppt/tags/tag5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Supportive therapy&lt;/font&gt;"/>
  <p:tag name="ARTICULATE_SLIDE_GUID" val="e3af3968-ac24-4be2-bb49-c36207e2574c"/>
  <p:tag name="ARTICULATE_SLIDE_PAUSE" val="0"/>
  <p:tag name="ARTICULATE_NAV_LEVEL" val="1"/>
  <p:tag name="ARTICULATE_PLAYLIST_ID" val="-1"/>
  <p:tag name="ARTICULATE_LOCK_SLIDE" val="0"/>
  <p:tag name="ARTICULATE_SLIDE_NAV" val="28"/>
</p:tagLst>
</file>

<file path=ppt/tags/tag5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院內感染的分子生物學調查&lt;/font&gt;"/>
  <p:tag name="ARTICULATE_SLIDE_GUID" val="03128277-86cd-42b4-9d7c-baae1acab8b3"/>
  <p:tag name="ARTICULATE_SLIDE_PAUSE" val="0"/>
  <p:tag name="ARTICULATE_NAV_LEVEL" val="1"/>
  <p:tag name="ARTICULATE_PLAYLIST_ID" val="-1"/>
  <p:tag name="ARTICULATE_LOCK_SLIDE" val="0"/>
  <p:tag name="ARTICULATE_SLIDE_NAV" val="29"/>
</p:tagLst>
</file>

<file path=ppt/tags/tag5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的感染管制Standard precaution&lt;/font&gt;"/>
  <p:tag name="ARTICULATE_SLIDE_GUID" val="890cb1f5-cf79-442b-869c-bb48c3a73d45"/>
  <p:tag name="ARTICULATE_SLIDE_PAUSE" val="0"/>
  <p:tag name="ARTICULATE_NAV_LEVEL" val="1"/>
  <p:tag name="ARTICULATE_PLAYLIST_ID" val="-1"/>
  <p:tag name="ARTICULATE_LOCK_SLIDE" val="0"/>
  <p:tag name="ARTICULATE_SLIDE_NAV" val="30"/>
</p:tagLst>
</file>

<file path=ppt/tags/tag5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的感染管制Droplet precaution&lt;/font&gt;"/>
  <p:tag name="ARTICULATE_SLIDE_GUID" val="4134065e-1479-4e15-ac28-6f63cebb5ef6"/>
  <p:tag name="ARTICULATE_SLIDE_PAUSE" val="0"/>
  <p:tag name="ARTICULATE_NAV_LEVEL" val="1"/>
  <p:tag name="ARTICULATE_PLAYLIST_ID" val="-1"/>
  <p:tag name="ARTICULATE_LOCK_SLIDE" val="0"/>
  <p:tag name="ARTICULATE_SLIDE_NAV" val="31"/>
</p:tagLst>
</file>

<file path=ppt/tags/tag5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Chemoprophylaxis&lt;/font&gt;"/>
  <p:tag name="ARTICULATE_SLIDE_GUID" val="998bcf5e-8679-416d-862f-32686aec5796"/>
  <p:tag name="ARTICULATE_SLIDE_PAUSE" val="0"/>
  <p:tag name="ARTICULATE_NAV_LEVEL" val="1"/>
  <p:tag name="ARTICULATE_PLAYLIST_ID" val="-1"/>
  <p:tag name="ARTICULATE_LOCK_SLIDE" val="0"/>
  <p:tag name="ARTICULATE_SLIDE_NAV" val="32"/>
</p:tagLst>
</file>

<file path=ppt/tags/tag6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全細胞性百日咳疫苗Whole-cell pertussis vaccine&lt;/font&gt;"/>
  <p:tag name="ARTICULATE_SLIDE_GUID" val="0819c9bb-57c5-4879-b0cf-168c84ec88ae"/>
  <p:tag name="ARTICULATE_NAV_LEVEL" val="1"/>
  <p:tag name="ARTICULATE_PLAYLIST_ID" val="-1"/>
  <p:tag name="ARTICULATE_LOCK_SLIDE" val="0"/>
  <p:tag name="ARTICULATE_SLIDE_PAUSE" val="0"/>
  <p:tag name="ARTICULATE_SLIDE_NAV" val="33"/>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疫苗與疾病–北歐經驗&lt;/font&gt;"/>
  <p:tag name="ARTICULATE_SLIDE_GUID" val="a21f1a55-4d8c-4703-902f-fab15c1d2072"/>
  <p:tag name="ARTICULATE_SLIDE_PAUSE" val="0"/>
  <p:tag name="ARTICULATE_NAV_LEVEL" val="1"/>
  <p:tag name="ARTICULATE_PLAYLIST_ID" val="-1"/>
  <p:tag name="ARTICULATE_LOCK_SLIDE" val="0"/>
  <p:tag name="ARTICULATE_SLIDE_NAV" val="34"/>
</p:tagLst>
</file>

<file path=ppt/tags/tag6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疫苗與疾病–日本經驗&lt;/font&gt;"/>
  <p:tag name="ARTICULATE_SLIDE_GUID" val="50345f0e-afdc-4503-b55c-5d6224bdd2d9"/>
  <p:tag name="ARTICULATE_NAV_LEVEL" val="1"/>
  <p:tag name="ARTICULATE_PLAYLIST_ID" val="-1"/>
  <p:tag name="ARTICULATE_LOCK_SLIDE" val="0"/>
  <p:tag name="ARTICULATE_SLIDE_PAUSE" val="0"/>
  <p:tag name="ARTICULATE_SLIDE_NAV" val="35"/>
</p:tagLst>
</file>

<file path=ppt/tags/tag6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66.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Attachment of &lt;i&gt;Bordetella pertussis&lt;/i&gt;&lt;/font&gt;"/>
  <p:tag name="ARTICULATE_SLIDE_GUID" val="1123e02b-b107-47af-bcef-0a29d1c64d58"/>
  <p:tag name="ARTICULATE_SLIDE_PAUSE" val="0"/>
  <p:tag name="ARTICULATE_NAV_LEVEL" val="1"/>
  <p:tag name="ARTICULATE_PLAYLIST_ID" val="-1"/>
  <p:tag name="ARTICULATE_LOCK_SLIDE" val="0"/>
  <p:tag name="ARTICULATE_SLIDE_NAV" val="36"/>
</p:tagLst>
</file>

<file path=ppt/tags/tag67.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YToyfwJy.files\slide0001_image001.gif"/>
</p:tagLst>
</file>

<file path=ppt/tags/tag6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69.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非細胞性百日咳疫苗Acellular pertussis vaccine&lt;/font&gt;"/>
  <p:tag name="ARTICULATE_SLIDE_GUID" val="de7d2641-ffe6-4934-9152-17c354c52b0d"/>
  <p:tag name="ARTICULATE_SLIDE_PAUSE" val="0"/>
  <p:tag name="ARTICULATE_NAV_LEVEL" val="1"/>
  <p:tag name="ARTICULATE_PLAYLIST_ID" val="-1"/>
  <p:tag name="ARTICULATE_LOCK_SLIDE" val="0"/>
  <p:tag name="ARTICULATE_SLIDE_NAV" val="37"/>
</p:tagLst>
</file>

<file path=ppt/tags/tag7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71.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Duration of pertussis immunityNatural infection&lt;/font&gt;"/>
  <p:tag name="ARTICULATE_SLIDE_GUID" val="9edf5b87-1a54-4c3e-a4c5-0a11d73b285f"/>
  <p:tag name="ARTICULATE_SLIDE_PAUSE" val="0"/>
  <p:tag name="ARTICULATE_NAV_LEVEL" val="1"/>
  <p:tag name="ARTICULATE_PLAYLIST_ID" val="-1"/>
  <p:tag name="ARTICULATE_LOCK_SLIDE" val="0"/>
  <p:tag name="ARTICULATE_SLIDE_NAV" val="38"/>
</p:tagLst>
</file>

<file path=ppt/tags/tag7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73.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Duration of pertussis immunityWhole-cell pertussis vaccine&lt;/font&gt;"/>
  <p:tag name="ARTICULATE_SLIDE_GUID" val="e4b9eef3-fdde-4cf3-9d12-c94273ebbcdb"/>
  <p:tag name="ARTICULATE_SLIDE_PAUSE" val="0"/>
  <p:tag name="ARTICULATE_NAV_LEVEL" val="1"/>
  <p:tag name="ARTICULATE_PLAYLIST_ID" val="-1"/>
  <p:tag name="ARTICULATE_LOCK_SLIDE" val="0"/>
  <p:tag name="ARTICULATE_SLIDE_NAV" val="39"/>
</p:tagLst>
</file>

<file path=ppt/tags/tag7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75.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Duration of pertussis immunityAcellular pertussis vaccine&lt;/font&gt;"/>
  <p:tag name="ARTICULATE_SLIDE_GUID" val="c2c7e5b2-ccdd-41a6-a02f-e14f5ac13aee"/>
  <p:tag name="ARTICULATE_SLIDE_PAUSE" val="0"/>
  <p:tag name="ARTICULATE_NAV_LEVEL" val="1"/>
  <p:tag name="ARTICULATE_PLAYLIST_ID" val="-1"/>
  <p:tag name="ARTICULATE_LOCK_SLIDE" val="0"/>
  <p:tag name="ARTICULATE_SLIDE_NAV" val="40"/>
</p:tagLst>
</file>

<file path=ppt/tags/tag7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77.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成人型三合一疫苗dTpa for adults&lt;/font&gt;"/>
  <p:tag name="ARTICULATE_SLIDE_GUID" val="fc38fd44-17ca-47c9-8384-5e3eaff4ca3f"/>
  <p:tag name="ARTICULATE_SLIDE_PAUSE" val="0"/>
  <p:tag name="ARTICULATE_NAV_LEVEL" val="1"/>
  <p:tag name="ARTICULATE_PLAYLIST_ID" val="-1"/>
  <p:tag name="ARTICULATE_LOCK_SLIDE" val="0"/>
  <p:tag name="ARTICULATE_SLIDE_NAV" val="41"/>
</p:tagLst>
</file>

<file path=ppt/tags/tag78.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Tdap for adults2010, ACIP, CDC, USA&lt;/font&gt;"/>
  <p:tag name="ARTICULATE_SLIDE_GUID" val="ae4cc813-e2f5-4200-91ca-19cb495c4829"/>
  <p:tag name="ARTICULATE_SLIDE_PAUSE" val="0"/>
  <p:tag name="ARTICULATE_NAV_LEVEL" val="1"/>
  <p:tag name="ARTICULATE_PLAYLIST_ID" val="-1"/>
  <p:tag name="ARTICULATE_LOCK_SLIDE" val="0"/>
  <p:tag name="ARTICULATE_SLIDE_NAV" val="42"/>
</p:tagLst>
</file>

<file path=ppt/tags/tag79.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mVjEnnxQ.files\slide0001_image001.gif"/>
</p:tagLst>
</file>

<file path=ppt/tags/tag8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81.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Routine Tdap vaccination2010, ACIP, CDC, USA&lt;/font&gt;"/>
  <p:tag name="ARTICULATE_SLIDE_GUID" val="6ffb632e-169b-4b8c-b860-ea683381a6b8"/>
  <p:tag name="ARTICULATE_SLIDE_PAUSE" val="0"/>
  <p:tag name="ARTICULATE_NAV_LEVEL" val="1"/>
  <p:tag name="ARTICULATE_PLAYLIST_ID" val="-1"/>
  <p:tag name="ARTICULATE_LOCK_SLIDE" val="0"/>
  <p:tag name="ARTICULATE_SLIDE_NAV" val="43"/>
</p:tagLst>
</file>

<file path=ppt/tags/tag8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83.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df9bc89d-ccf7-476a-86e7-759b6b6dc2c7"/>
  <p:tag name="ARTICULATE_TITLE_TAG" val="&lt;font size=&quot;+5&quot;&gt;Resurgence of pertussis Australia&lt;/font&gt;"/>
  <p:tag name="ARTICULATE_SLIDE_PAUSE" val="0"/>
  <p:tag name="ARTICULATE_NAV_LEVEL" val="1"/>
  <p:tag name="ARTICULATE_PLAYLIST_ID" val="-1"/>
  <p:tag name="ARTICULATE_LOCK_SLIDE" val="0"/>
  <p:tag name="ARTICULATE_SLIDE_NAV" val="44"/>
</p:tagLst>
</file>

<file path=ppt/tags/tag84.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g9YPLzu2.files\slide0001_image001.gif"/>
</p:tagLst>
</file>

<file path=ppt/tags/tag8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86.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非細胞性百日咳疫苗可預防疾病，但無法預防感染與傳染 Baboon study, 2014, USA&lt;/font&gt;"/>
  <p:tag name="ARTICULATE_SLIDE_GUID" val="82fb0cec-8297-4416-a16e-fabc0ed079f4"/>
  <p:tag name="ARTICULATE_SLIDE_PAUSE" val="0"/>
  <p:tag name="ARTICULATE_NAV_LEVEL" val="1"/>
  <p:tag name="ARTICULATE_PLAYLIST_ID" val="-1"/>
  <p:tag name="ARTICULATE_LOCK_SLIDE" val="0"/>
  <p:tag name="ARTICULATE_SLIDE_NAV" val="45"/>
</p:tagLst>
</file>

<file path=ppt/tags/tag8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8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89.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ab6b4ca8-1fad-4b32-b6d6-a2e55040cfa7"/>
  <p:tag name="ARTICULATE_SLIDE_PAUSE" val="0"/>
  <p:tag name="ARTICULATE_NAV_LEVEL" val="1"/>
  <p:tag name="ARTICULATE_HIDE_SLIDE" val="1"/>
  <p:tag name="ARTICULATE_PLAYLIST_ID" val="-1"/>
  <p:tag name="ARTICULATE_LOCK_SLIDE" val="0"/>
  <p:tag name="ARTICULATE_SLIDE_NAV" val="46"/>
</p:tagLst>
</file>

<file path=ppt/tags/tag9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1.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2.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a056f412-3cd1-44d2-a077-b7485cca63b2"/>
  <p:tag name="ARTICULATE_SLIDE_PAUSE" val="0"/>
  <p:tag name="ARTICULATE_NAV_LEVEL" val="1"/>
  <p:tag name="ARTICULATE_HIDE_SLIDE" val="1"/>
  <p:tag name="ARTICULATE_PLAYLIST_ID" val="-1"/>
  <p:tag name="ARTICULATE_LOCK_SLIDE" val="0"/>
  <p:tag name="ARTICULATE_SLIDE_NAV" val="47"/>
</p:tagLst>
</file>

<file path=ppt/tags/tag9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5.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1b0b0055-c95b-4b3a-ad75-5fd64a1c6049"/>
  <p:tag name="ARTICULATE_SLIDE_PAUSE" val="0"/>
  <p:tag name="ARTICULATE_NAV_LEVEL" val="1"/>
  <p:tag name="ARTICULATE_HIDE_SLIDE" val="1"/>
  <p:tag name="ARTICULATE_PLAYLIST_ID" val="-1"/>
  <p:tag name="ARTICULATE_LOCK_SLIDE" val="0"/>
  <p:tag name="ARTICULATE_SLIDE_NAV" val="48"/>
</p:tagLst>
</file>

<file path=ppt/tags/tag9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8.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335a8e26-26db-43f6-b7c1-0a58441d5da9"/>
  <p:tag name="ARTICULATE_NAV_LEVEL" val="1"/>
  <p:tag name="ARTICULATE_HIDE_SLIDE" val="1"/>
  <p:tag name="ARTICULATE_PLAYLIST_ID" val="-1"/>
  <p:tag name="ARTICULATE_LOCK_SLIDE" val="0"/>
  <p:tag name="ARTICULATE_SLIDE_PAUSE" val="0"/>
  <p:tag name="ARTICULATE_SLIDE_NAV" val="49"/>
</p:tagLst>
</file>

<file path=ppt/tags/tag99.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00.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3f748b85-498a-4a79-9baa-fa333fbd39f8"/>
  <p:tag name="ARTICULATE_TITLE_TAG" val="&lt;font size=&quot;+5&quot;&gt;SAGE Meeting on Immunization WHO, 2014&lt;/font&gt;"/>
  <p:tag name="ARTICULATE_NAV_LEVEL" val="1"/>
  <p:tag name="ARTICULATE_PLAYLIST_ID" val="-1"/>
  <p:tag name="ARTICULATE_LOCK_SLIDE" val="0"/>
  <p:tag name="ARTICULATE_SLIDE_PAUSE" val="0"/>
  <p:tag name="ARTICULATE_SLIDE_NAV" val="50"/>
</p:tagLst>
</file>

<file path=ppt/tags/tag101.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02.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Pertussis in patients with prolonged cough 台灣&lt;/font&gt;"/>
  <p:tag name="ARTICULATE_SLIDE_GUID" val="84939e50-7fce-4320-8701-2627948d4b30"/>
  <p:tag name="ARTICULATE_SLIDE_PAUSE" val="0"/>
  <p:tag name="ARTICULATE_NAV_LEVEL" val="1"/>
  <p:tag name="ARTICULATE_PLAYLIST_ID" val="-1"/>
  <p:tag name="ARTICULATE_LOCK_SLIDE" val="0"/>
  <p:tag name="ARTICULATE_SLIDE_NAV" val="51"/>
</p:tagLst>
</file>

<file path=ppt/tags/tag10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04.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甲國小 1997 台北市&lt;/font&gt;"/>
  <p:tag name="ARTICULATE_SLIDE_GUID" val="80a3acab-56ce-430f-a8fd-d9b3e90193e1"/>
  <p:tag name="ARTICULATE_NAV_LEVEL" val="1"/>
  <p:tag name="ARTICULATE_PLAYLIST_ID" val="-1"/>
  <p:tag name="ARTICULATE_LOCK_SLIDE" val="0"/>
  <p:tag name="ARTICULATE_SLIDE_PAUSE" val="0"/>
  <p:tag name="ARTICULATE_SLIDE_NAV" val="52"/>
</p:tagLst>
</file>

<file path=ppt/tags/tag105.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ae42e23d-dd22-42f7-99ff-11a90eafe988"/>
  <p:tag name="ARTICULATE_TITLE_TAG" val="&lt;font size=&quot;+5&quot;&gt;乙國小 1997 台北市&lt;/font&gt;"/>
  <p:tag name="ARTICULATE_SLIDE_PAUSE" val="0"/>
  <p:tag name="ARTICULATE_NAV_LEVEL" val="1"/>
  <p:tag name="ARTICULATE_PLAYLIST_ID" val="-1"/>
  <p:tag name="ARTICULATE_LOCK_SLIDE" val="0"/>
  <p:tag name="ARTICULATE_SLIDE_NAV" val="53"/>
</p:tagLst>
</file>

<file path=ppt/tags/tag106.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台灣地區百日咳報告與確定病例1993-2004&lt;/font&gt;"/>
  <p:tag name="ARTICULATE_SLIDE_GUID" val="007edb60-1dc5-4e10-aa89-194971dbb35d"/>
  <p:tag name="ARTICULATE_SLIDE_PAUSE" val="0"/>
  <p:tag name="ARTICULATE_NAV_LEVEL" val="1"/>
  <p:tag name="ARTICULATE_PLAYLIST_ID" val="-1"/>
  <p:tag name="ARTICULATE_LOCK_SLIDE" val="0"/>
  <p:tag name="ARTICULATE_SLIDE_NAV" val="54"/>
</p:tagLst>
</file>

<file path=ppt/tags/tag107.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jJjMaXxG.files\slide0001_image001.png"/>
</p:tagLst>
</file>

<file path=ppt/tags/tag10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09.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診斷要點&lt;/font&gt;"/>
  <p:tag name="ARTICULATE_SLIDE_GUID" val="1e774e34-eb65-44d4-b4f9-f7ff9c053f9c"/>
  <p:tag name="ARTICULATE_SLIDE_PAUSE" val="0"/>
  <p:tag name="ARTICULATE_NAV_LEVEL" val="1"/>
  <p:tag name="ARTICULATE_PLAYLIST_ID" val="-1"/>
  <p:tag name="ARTICULATE_LOCK_SLIDE" val="0"/>
  <p:tag name="ARTICULATE_SLIDE_NAV" val="55"/>
</p:tagLst>
</file>

<file path=ppt/tags/tag110.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TITLE_TAG" val="&lt;font size=&quot;+5&quot;&gt;百日咳An underdiagnosed disease&lt;/font&gt;"/>
  <p:tag name="ARTICULATE_SLIDE_GUID" val="8e60c823-d89c-43f8-bb8c-27dee2cfe063"/>
  <p:tag name="ARTICULATE_SLIDE_PAUSE" val="0"/>
  <p:tag name="ARTICULATE_NAV_LEVEL" val="1"/>
  <p:tag name="ARTICULATE_PLAYLIST_ID" val="-1"/>
  <p:tag name="ARTICULATE_LOCK_SLIDE" val="0"/>
  <p:tag name="ARTICULATE_SLIDE_NAV" val="56"/>
</p:tagLst>
</file>

<file path=ppt/tags/tag111.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SLIDE_GUID" val="9552f963-f5fc-4f98-bfe6-03a3f1b05ff6"/>
  <p:tag name="ARTICULATE_SLIDE_PAUSE" val="0"/>
  <p:tag name="ARTICULATE_NAV_LEVEL" val="1"/>
  <p:tag name="ARTICULATE_HIDE_SLIDE" val="1"/>
  <p:tag name="ARTICULATE_PLAYLIST_ID" val="-1"/>
  <p:tag name="ARTICULATE_LOCK_SLIDE" val="0"/>
  <p:tag name="ARTICULATE_SLIDE_NAV" val="57"/>
</p:tagLst>
</file>

<file path=ppt/tags/tag112.xml><?xml version="1.0" encoding="utf-8"?>
<p:tagLst xmlns:a="http://schemas.openxmlformats.org/drawingml/2006/main" xmlns:r="http://schemas.openxmlformats.org/officeDocument/2006/relationships" xmlns:p="http://schemas.openxmlformats.org/presentationml/2006/main">
  <p:tag name="ARTICULATE_PUBLISH_MODE" val="2"/>
</p:tagLst>
</file>

<file path=ppt/theme/theme1.xml><?xml version="1.0" encoding="utf-8"?>
<a:theme xmlns:a="http://schemas.openxmlformats.org/drawingml/2006/main" name="8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訂 2">
      <a:majorFont>
        <a:latin typeface="Calibri"/>
        <a:ea typeface="標楷體"/>
        <a:cs typeface=""/>
      </a:majorFont>
      <a:minorFont>
        <a:latin typeface="Calibri"/>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2836</TotalTime>
  <Pages>35</Pages>
  <Words>3005</Words>
  <Application>Microsoft Office PowerPoint</Application>
  <PresentationFormat>如螢幕大小 (4:3)</PresentationFormat>
  <Paragraphs>473</Paragraphs>
  <Slides>57</Slides>
  <Notes>57</Notes>
  <HiddenSlides>0</HiddenSlides>
  <MMClips>0</MMClips>
  <ScaleCrop>false</ScaleCrop>
  <HeadingPairs>
    <vt:vector size="4" baseType="variant">
      <vt:variant>
        <vt:lpstr>佈景主題</vt:lpstr>
      </vt:variant>
      <vt:variant>
        <vt:i4>1</vt:i4>
      </vt:variant>
      <vt:variant>
        <vt:lpstr>投影片標題</vt:lpstr>
      </vt:variant>
      <vt:variant>
        <vt:i4>57</vt:i4>
      </vt:variant>
    </vt:vector>
  </HeadingPairs>
  <TitlesOfParts>
    <vt:vector size="58" baseType="lpstr">
      <vt:lpstr>8_Office 佈景主題</vt:lpstr>
      <vt:lpstr>百日咳鑑別診斷、預防、 治療與醫院感染管制</vt:lpstr>
      <vt:lpstr>Bordetella Species</vt:lpstr>
      <vt:lpstr>百日咳流行病學</vt:lpstr>
      <vt:lpstr>台灣地區百日咳確定病例數 台灣疾病管制署，1993-2012</vt:lpstr>
      <vt:lpstr>依年齡別之百日咳確定病例數 1993-2004</vt:lpstr>
      <vt:lpstr>百日咳確定病例之月份分佈 1993-2004</vt:lpstr>
      <vt:lpstr>百日咳－臨床表徵</vt:lpstr>
      <vt:lpstr>百日咳－典型咳嗽</vt:lpstr>
      <vt:lpstr>百日咳－其他臨床表現</vt:lpstr>
      <vt:lpstr>百日咳－實驗室診斷</vt:lpstr>
      <vt:lpstr>百日咳－細菌培養</vt:lpstr>
      <vt:lpstr>1月12天男嬰長期咳嗽(1/3)</vt:lpstr>
      <vt:lpstr>1月12天男嬰長期咳嗽(2/3)</vt:lpstr>
      <vt:lpstr>1月12天男嬰長期咳嗽(3/3)</vt:lpstr>
      <vt:lpstr>   類百日咳疾病Pertussis-like illness 3月女嬰(1/2)</vt:lpstr>
      <vt:lpstr>   類百日咳疾病Pertussis-like illness 3月女嬰(2/2)</vt:lpstr>
      <vt:lpstr>   類百日咳疾病Pertussis-like illness 多種病原，德國</vt:lpstr>
      <vt:lpstr>類百日咳疾病的非典型病原 瑞典百日咳疫苗研究，1992-5</vt:lpstr>
      <vt:lpstr>Pertussis-like syndrome C. pneumoniae; Japan, 1994</vt:lpstr>
      <vt:lpstr>Pertussis-like syndrome C. trachomatis?1</vt:lpstr>
      <vt:lpstr>   Chlamydia trachomatis pneumonia 馬偕醫院, 2005; N=30, Age: 10天– 5月</vt:lpstr>
      <vt:lpstr>百日咳：併發症1,2</vt:lpstr>
      <vt:lpstr>百日咳 肺炎併發症、住院與年齡</vt:lpstr>
      <vt:lpstr>百日咳：標準治療</vt:lpstr>
      <vt:lpstr>  Efficiency when treatment started at paroxysmal phase</vt:lpstr>
      <vt:lpstr>百日咳 Alternative therapy</vt:lpstr>
      <vt:lpstr>百日咳 Symptomatic treatment</vt:lpstr>
      <vt:lpstr>百日咳 Supportive therapy</vt:lpstr>
      <vt:lpstr>百日咳院內感染的分子生物學調查</vt:lpstr>
      <vt:lpstr>百日咳的感染管制 Standard precaution</vt:lpstr>
      <vt:lpstr>百日咳的感染管制 Droplet precaution</vt:lpstr>
      <vt:lpstr>百日咳 Chemoprophylaxis</vt:lpstr>
      <vt:lpstr>全細胞性百日咳疫苗 Whole-cell pertussis vaccine</vt:lpstr>
      <vt:lpstr>百日咳疫苗與疾病–北歐經驗</vt:lpstr>
      <vt:lpstr>百日咳疫苗與疾病–日本經驗</vt:lpstr>
      <vt:lpstr>Attachment of Bordetella pertussis</vt:lpstr>
      <vt:lpstr>非細胞性百日咳疫苗 Acellular pertussis vaccine</vt:lpstr>
      <vt:lpstr>Duration of pertussis immunity Natural infection</vt:lpstr>
      <vt:lpstr>Duration of pertussis immunity Whole-cell pertussis vaccine</vt:lpstr>
      <vt:lpstr>Duration of pertussis immunity Acellular pertussis vaccine</vt:lpstr>
      <vt:lpstr>成人型三合一疫苗 dTpa for adults</vt:lpstr>
      <vt:lpstr>Tdap for adults 2010, ACIP, CDC, USA</vt:lpstr>
      <vt:lpstr>Routine Tdap vaccination 2010, ACIP, CDC, USA</vt:lpstr>
      <vt:lpstr>Resurgence of pertussis Australia</vt:lpstr>
      <vt:lpstr>非細胞性百日咳疫苗可預防疾病， 但無法預防感染與傳染Baboon study, 2014, USA(1/5)</vt:lpstr>
      <vt:lpstr>非細胞性百日咳疫苗可預防疾病， 但無法預防感染與傳染Baboon study, 2014, USA(2/5)</vt:lpstr>
      <vt:lpstr>非細胞性百日咳疫苗可預防疾病， 但無法預防感染與傳染Baboon study, 2014, USA(3/5)</vt:lpstr>
      <vt:lpstr>非細胞性百日咳疫苗可預防疾病， 但無法預防感染與傳染Baboon study, 2014, USA(4/5)</vt:lpstr>
      <vt:lpstr>非細胞性百日咳疫苗可預防疾病， 但無法預防感染與傳染Baboon study, 2014, USA(5/5)</vt:lpstr>
      <vt:lpstr>SAGE Meeting on Immunization WHO, 2014</vt:lpstr>
      <vt:lpstr>Pertussis in patients with  prolonged cough 台灣</vt:lpstr>
      <vt:lpstr>甲國小  1997 台北市</vt:lpstr>
      <vt:lpstr>乙國小 1997 台北市</vt:lpstr>
      <vt:lpstr>台灣地區百日咳報告與確定病例 1993-2004</vt:lpstr>
      <vt:lpstr>百日咳 診斷要點</vt:lpstr>
      <vt:lpstr>百日咳 An underdiagnosed disease</vt:lpstr>
      <vt:lpstr>課程結束</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Pertussis Clinical Diagnosis and Management</dc:title>
  <dc:creator>Ping-Ing Lee</dc:creator>
  <dc:description>花蓮門諾 10/27/2007_x000d_
Sanofi 5/24/2008</dc:description>
  <cp:lastModifiedBy>呂宛蓁</cp:lastModifiedBy>
  <cp:revision>478</cp:revision>
  <cp:lastPrinted>1601-01-01T00:00:00Z</cp:lastPrinted>
  <dcterms:created xsi:type="dcterms:W3CDTF">1998-06-01T20:41:40Z</dcterms:created>
  <dcterms:modified xsi:type="dcterms:W3CDTF">2014-11-11T01:27:37Z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7BA97347-9E4E-498C-0000-4D1B114C0000</vt:lpwstr>
  </property>
  <property fmtid="{D5CDD505-2E9C-101B-9397-08002B2CF9AE}" pid="3" name="ArticulatePath">
    <vt:lpwstr>PERT7a - 複製</vt:lpwstr>
  </property>
  <property fmtid="{D5CDD505-2E9C-101B-9397-08002B2CF9AE}" pid="4" name="ArticulateUseProject">
    <vt:lpwstr>1</vt:lpwstr>
  </property>
  <property fmtid="{D5CDD505-2E9C-101B-9397-08002B2CF9AE}" pid="5" name="ArticulateProjectFull">
    <vt:lpwstr>D:\PO2014033\19百日咳鑑別診斷、預防、治療與醫院感染管制\06專案檔\PO2014033_李秉穎_百日咳_專案_V0-2-0\19.ppta</vt:lpwstr>
  </property>
</Properties>
</file>