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735763" cy="986631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62" y="-7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5596A1-9A16-4415-AB74-87C9C79F9E50}" type="datetimeFigureOut">
              <a:rPr lang="zh-TW" altLang="en-US"/>
              <a:pPr>
                <a:defRPr/>
              </a:pPr>
              <a:t>2013/4/30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50D90-30F4-45A5-9661-1A884BE9A31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7A880-5D72-4682-85E1-14280CC4DD87}" type="datetimeFigureOut">
              <a:rPr lang="zh-TW" altLang="en-US"/>
              <a:pPr>
                <a:defRPr/>
              </a:pPr>
              <a:t>2013/4/30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31FEB-E72D-4A0B-8C3A-DE8EBC54F70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67741-9FEF-425E-B8B1-3EC856901929}" type="datetimeFigureOut">
              <a:rPr lang="zh-TW" altLang="en-US"/>
              <a:pPr>
                <a:defRPr/>
              </a:pPr>
              <a:t>2013/4/30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14886-FDE6-45A1-9CD0-0B1ECD9A535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549DD-C921-48B1-AE43-7EB898581532}" type="datetimeFigureOut">
              <a:rPr lang="zh-TW" altLang="en-US"/>
              <a:pPr>
                <a:defRPr/>
              </a:pPr>
              <a:t>2013/4/30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A0407-6F1D-418E-AEAD-26292C00016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1D5B0-F77C-4CE7-A337-0EB27AD9AF5F}" type="datetimeFigureOut">
              <a:rPr lang="zh-TW" altLang="en-US"/>
              <a:pPr>
                <a:defRPr/>
              </a:pPr>
              <a:t>2013/4/30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9C4B2D-4D94-4378-AD5A-3DAEAF1DCCF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8A634-60FA-4F80-B31B-271D5EAA93F1}" type="datetimeFigureOut">
              <a:rPr lang="zh-TW" altLang="en-US"/>
              <a:pPr>
                <a:defRPr/>
              </a:pPr>
              <a:t>2013/4/30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FBA62-CBC9-4044-AF46-536AFA867A6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B17F5-17BB-4851-A54B-F043CD215A2B}" type="datetimeFigureOut">
              <a:rPr lang="zh-TW" altLang="en-US"/>
              <a:pPr>
                <a:defRPr/>
              </a:pPr>
              <a:t>2013/4/30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4C2D4-2BA8-411F-A9B7-D43508CB917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74B0E-B325-45F0-81C8-6C17DF546827}" type="datetimeFigureOut">
              <a:rPr lang="zh-TW" altLang="en-US"/>
              <a:pPr>
                <a:defRPr/>
              </a:pPr>
              <a:t>2013/4/30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6105C-052F-4CB7-9679-7B2D4FEAC3F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5AF6C-89CD-4F8E-A3FF-DC24DD3A139F}" type="datetimeFigureOut">
              <a:rPr lang="zh-TW" altLang="en-US"/>
              <a:pPr>
                <a:defRPr/>
              </a:pPr>
              <a:t>2013/4/30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7ED20-BC01-4BF4-AE46-4A7E4457A44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83909-AF38-4C04-9440-5B7252F7C564}" type="datetimeFigureOut">
              <a:rPr lang="zh-TW" altLang="en-US"/>
              <a:pPr>
                <a:defRPr/>
              </a:pPr>
              <a:t>2013/4/30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F28F5-801E-4C77-8F97-FEB988A9689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243CB-F2E6-4635-BEEF-AD5FD18A64AC}" type="datetimeFigureOut">
              <a:rPr lang="zh-TW" altLang="en-US"/>
              <a:pPr>
                <a:defRPr/>
              </a:pPr>
              <a:t>2013/4/30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AD2F8-A4F7-4F05-8F59-B717674EB25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FC52994-4216-4EE4-9673-4F36D938BDBB}" type="datetimeFigureOut">
              <a:rPr lang="zh-TW" altLang="en-US"/>
              <a:pPr>
                <a:defRPr/>
              </a:pPr>
              <a:t>2013/4/30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071BFD9-7F69-49DD-A587-0BE157E49DC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標題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zh-TW" sz="3600" smtClean="0">
                <a:ea typeface="標楷體" pitchFamily="65" charset="-120"/>
              </a:rPr>
              <a:t>Travel Notice and Its Definition</a:t>
            </a:r>
            <a:endParaRPr lang="zh-TW" altLang="en-US" sz="3600" smtClean="0">
              <a:ea typeface="標楷體" pitchFamily="65" charset="-120"/>
            </a:endParaRPr>
          </a:p>
        </p:txBody>
      </p:sp>
      <p:graphicFrame>
        <p:nvGraphicFramePr>
          <p:cNvPr id="13343" name="Group 31"/>
          <p:cNvGraphicFramePr>
            <a:graphicFrameLocks noGrp="1"/>
          </p:cNvGraphicFramePr>
          <p:nvPr>
            <p:ph idx="1"/>
          </p:nvPr>
        </p:nvGraphicFramePr>
        <p:xfrm>
          <a:off x="323850" y="1125538"/>
          <a:ext cx="8424863" cy="3762375"/>
        </p:xfrm>
        <a:graphic>
          <a:graphicData uri="http://schemas.openxmlformats.org/drawingml/2006/table">
            <a:tbl>
              <a:tblPr/>
              <a:tblGrid>
                <a:gridCol w="1223963"/>
                <a:gridCol w="1655762"/>
                <a:gridCol w="2435225"/>
                <a:gridCol w="3109913"/>
              </a:tblGrid>
              <a:tr h="5746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Notice Level</a:t>
                      </a: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Definition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Traveler Action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Risk to Travelers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Level 1: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Watch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Practice usual precautions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新細明體" charset="-120"/>
                        </a:rPr>
                        <a:t>Reminder to follow 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新細明體" charset="-120"/>
                        </a:rPr>
                        <a:t>usual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新細明體" charset="-120"/>
                        </a:rPr>
                        <a:t> precautions for this destination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新細明體" charset="-120"/>
                        </a:rPr>
                        <a:t>Usual baseline risk or slightly above baseline risk for destination and limited impact to the traveler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96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Level 2: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Alert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Enhance vigilance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新細明體" charset="-120"/>
                        </a:rPr>
                        <a:t>Follow </a:t>
                      </a:r>
                      <a:r>
                        <a:rPr kumimoji="0" lang="en-US" altLang="zh-TW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新細明體" charset="-120"/>
                        </a:rPr>
                        <a:t>enhanced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新細明體" charset="-120"/>
                        </a:rPr>
                        <a:t> precautions for this destination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新細明體" charset="-120"/>
                        </a:rPr>
                        <a:t>Increased risk in defined settings or associated with specific risk factors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5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Level 3: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標楷體" pitchFamily="65" charset="-120"/>
                        </a:rPr>
                        <a:t>Warning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新細明體" charset="-120"/>
                        </a:rPr>
                        <a:t>Avoid all non-essential travel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9525" marR="9525" marT="9525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新細明體" charset="-120"/>
                        </a:rPr>
                        <a:t>Avoid all non-essential travel to this destination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新細明體" charset="-120"/>
                        </a:rPr>
                        <a:t>High risk to travelers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標楷體" pitchFamily="65" charset="-120"/>
                      </a:endParaRPr>
                    </a:p>
                  </a:txBody>
                  <a:tcPr marL="17780" marR="177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41" name="矩形 5"/>
          <p:cNvSpPr>
            <a:spLocks noChangeArrowheads="1"/>
          </p:cNvSpPr>
          <p:nvPr/>
        </p:nvSpPr>
        <p:spPr bwMode="auto">
          <a:xfrm>
            <a:off x="179388" y="4941888"/>
            <a:ext cx="8643937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>
              <a:lnSpc>
                <a:spcPts val="2400"/>
              </a:lnSpc>
            </a:pPr>
            <a:r>
              <a:rPr kumimoji="0" lang="en-US" altLang="zh-TW" sz="140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Note :           1.</a:t>
            </a:r>
            <a:r>
              <a:rPr kumimoji="0" lang="en-US" altLang="zh-TW" sz="1400">
                <a:solidFill>
                  <a:srgbClr val="000000"/>
                </a:solidFill>
                <a:latin typeface="Calibri" pitchFamily="34" charset="0"/>
              </a:rPr>
              <a:t>We have adopted the same notice level used by the U.S. Centers for Disease Control and Prevention.</a:t>
            </a:r>
            <a:r>
              <a:rPr kumimoji="0" lang="zh-TW" altLang="en-US" sz="140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 </a:t>
            </a:r>
          </a:p>
          <a:p>
            <a:pPr fontAlgn="ctr">
              <a:lnSpc>
                <a:spcPts val="2400"/>
              </a:lnSpc>
            </a:pPr>
            <a:r>
              <a:rPr kumimoji="0" lang="en-US" altLang="zh-TW" sz="1400">
                <a:solidFill>
                  <a:srgbClr val="000000"/>
                </a:solidFill>
                <a:latin typeface="Calibri" pitchFamily="34" charset="0"/>
                <a:ea typeface="標楷體" pitchFamily="65" charset="-120"/>
              </a:rPr>
              <a:t>	2.</a:t>
            </a:r>
            <a:r>
              <a:rPr kumimoji="0" lang="en-US" altLang="zh-TW" sz="1400">
                <a:solidFill>
                  <a:srgbClr val="000000"/>
                </a:solidFill>
                <a:latin typeface="Calibri" pitchFamily="34" charset="0"/>
              </a:rPr>
              <a:t>On April 25, 2013, we have issued Level 2: Alert for travelers visiting areas affected by H7N9 in China, 	including Shanghai, Jiangsu Province, Zhejiang Province, Anhui Province, Beijing, Henan Province and 	Shandong Province. </a:t>
            </a:r>
          </a:p>
          <a:p>
            <a:pPr fontAlgn="ctr">
              <a:lnSpc>
                <a:spcPts val="2400"/>
              </a:lnSpc>
            </a:pPr>
            <a:r>
              <a:rPr kumimoji="0" lang="en-US" altLang="zh-TW" sz="1400">
                <a:solidFill>
                  <a:srgbClr val="000000"/>
                </a:solidFill>
                <a:latin typeface="Calibri" pitchFamily="34" charset="0"/>
              </a:rPr>
              <a:t>	</a:t>
            </a:r>
            <a:r>
              <a:rPr kumimoji="0" lang="en-US" altLang="zh-TW" sz="1400">
                <a:latin typeface="Calibri" pitchFamily="34" charset="0"/>
                <a:ea typeface="標楷體" pitchFamily="65" charset="-120"/>
              </a:rPr>
              <a:t>3.</a:t>
            </a:r>
            <a:r>
              <a:rPr kumimoji="0" lang="en-US" altLang="zh-TW" sz="1400">
                <a:solidFill>
                  <a:srgbClr val="000000"/>
                </a:solidFill>
                <a:latin typeface="Calibri" pitchFamily="34" charset="0"/>
              </a:rPr>
              <a:t>Taiwan CDC will update the travel health notice accordingly.  Any changes to the travel health notice 	will be made at 2pm everyday.  </a:t>
            </a:r>
            <a:endParaRPr kumimoji="0" lang="zh-TW" altLang="en-US" sz="1400">
              <a:latin typeface="Calibri" pitchFamily="34" charset="0"/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156</Words>
  <Application>Microsoft Office PowerPoint</Application>
  <PresentationFormat>On-screen Show (4:3)</PresentationFormat>
  <Paragraphs>23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簡報設計範本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Arial</vt:lpstr>
      <vt:lpstr>新細明體</vt:lpstr>
      <vt:lpstr>Calibri</vt:lpstr>
      <vt:lpstr>標楷體</vt:lpstr>
      <vt:lpstr>Office 佈景主題</vt:lpstr>
      <vt:lpstr>Travel Notice and Its Definition</vt:lpstr>
    </vt:vector>
  </TitlesOfParts>
  <Company>CDC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H7N9流感旅遊警示分級表及意涵</dc:title>
  <dc:creator>王若珊</dc:creator>
  <cp:lastModifiedBy>donna</cp:lastModifiedBy>
  <cp:revision>22</cp:revision>
  <cp:lastPrinted>2013-04-25T03:03:54Z</cp:lastPrinted>
  <dcterms:created xsi:type="dcterms:W3CDTF">2013-04-25T02:47:25Z</dcterms:created>
  <dcterms:modified xsi:type="dcterms:W3CDTF">2013-04-30T02:10:24Z</dcterms:modified>
</cp:coreProperties>
</file>