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68" r:id="rId2"/>
    <p:sldId id="272" r:id="rId3"/>
    <p:sldId id="290" r:id="rId4"/>
    <p:sldId id="293" r:id="rId5"/>
    <p:sldId id="283" r:id="rId6"/>
    <p:sldId id="274" r:id="rId7"/>
    <p:sldId id="286" r:id="rId8"/>
    <p:sldId id="287" r:id="rId9"/>
    <p:sldId id="288" r:id="rId10"/>
    <p:sldId id="292" r:id="rId11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FB4"/>
    <a:srgbClr val="B3A797"/>
    <a:srgbClr val="F9F3ED"/>
    <a:srgbClr val="F5EADF"/>
    <a:srgbClr val="E9DAC5"/>
    <a:srgbClr val="F7EEE5"/>
    <a:srgbClr val="E1E1E1"/>
    <a:srgbClr val="DEDEDE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07" autoAdjust="0"/>
  </p:normalViewPr>
  <p:slideViewPr>
    <p:cSldViewPr snapToGrid="0" showGuides="1">
      <p:cViewPr varScale="1">
        <p:scale>
          <a:sx n="80" d="100"/>
          <a:sy n="80" d="100"/>
        </p:scale>
        <p:origin x="120" y="57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65E33-9EC9-4DF7-8172-85B170D7FC73}" type="datetimeFigureOut">
              <a:rPr lang="zh-TW" altLang="en-US" smtClean="0"/>
              <a:t>2019/4/8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9443E-D8BB-4B6A-BA36-68F4E1E24D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3523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4/8/2019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副標題 2"/>
          <p:cNvSpPr txBox="1">
            <a:spLocks/>
          </p:cNvSpPr>
          <p:nvPr/>
        </p:nvSpPr>
        <p:spPr>
          <a:xfrm>
            <a:off x="1211250" y="2357760"/>
            <a:ext cx="9964749" cy="1728564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600"/>
              </a:spcBef>
              <a:buNone/>
              <a:defRPr/>
            </a:pPr>
            <a:r>
              <a:rPr lang="en-US" altLang="zh-TW" sz="4000" b="1" dirty="0" err="1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sz="40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</a:rPr>
              <a:t>資料自動介</a:t>
            </a:r>
            <a:r>
              <a:rPr lang="zh-TW" altLang="en-US" sz="40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</a:rPr>
              <a:t>接輔導說明</a:t>
            </a:r>
            <a:endParaRPr lang="en-US" altLang="zh-TW" sz="40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001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71982" y="1255713"/>
            <a:ext cx="9191217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推廣模組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通報架構說明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時程規劃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輔導時程說明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簡報大綱</a:t>
            </a:r>
          </a:p>
        </p:txBody>
      </p:sp>
    </p:spTree>
    <p:extLst>
      <p:ext uri="{BB962C8B-B14F-4D97-AF65-F5344CB8AC3E}">
        <p14:creationId xmlns:p14="http://schemas.microsoft.com/office/powerpoint/2010/main" val="369762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71982" y="1255713"/>
            <a:ext cx="9191217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實驗室</a:t>
            </a:r>
            <a:r>
              <a:rPr lang="zh-TW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傳染病自動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通報(</a:t>
            </a:r>
            <a:r>
              <a:rPr lang="zh-TW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每日通報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(LAD 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實驗室傳染病自動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通報(每日</a:t>
            </a: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總收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(LAM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抗生素抗藥性管理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通報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(AUR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急診</a:t>
            </a:r>
            <a:r>
              <a:rPr lang="zh-TW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上傳ICD10</a:t>
            </a:r>
            <a:r>
              <a:rPr lang="zh-TW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通報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(ICD10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推廣模組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97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193" y="1864491"/>
            <a:ext cx="1346495" cy="1346531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723830" y="3314320"/>
            <a:ext cx="2618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醫療院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含醫學中心、區域醫院、地區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Flowchart: Multidocument 5"/>
          <p:cNvSpPr/>
          <p:nvPr/>
        </p:nvSpPr>
        <p:spPr bwMode="auto">
          <a:xfrm>
            <a:off x="4600954" y="2022152"/>
            <a:ext cx="2181954" cy="1259785"/>
          </a:xfrm>
          <a:prstGeom prst="flowChartMultidocument">
            <a:avLst/>
          </a:prstGeom>
          <a:solidFill>
            <a:schemeClr val="accent6">
              <a:lumMod val="10000"/>
              <a:lumOff val="90000"/>
            </a:schemeClr>
          </a:solidFill>
          <a:ln>
            <a:solidFill>
              <a:schemeClr val="accent6">
                <a:lumMod val="50000"/>
                <a:lumOff val="50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egoe UI" pitchFamily="34" charset="0"/>
              </a:rPr>
              <a:t>XML </a:t>
            </a:r>
            <a:r>
              <a:rPr 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egoe UI" pitchFamily="34" charset="0"/>
              </a:rPr>
              <a:t>DATA</a:t>
            </a:r>
          </a:p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egoe UI" pitchFamily="34" charset="0"/>
              </a:rPr>
              <a:t>(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egoe UI" pitchFamily="34" charset="0"/>
              </a:rPr>
              <a:t>加密</a:t>
            </a:r>
            <a:r>
              <a:rPr 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egoe UI" pitchFamily="34" charset="0"/>
              </a:rPr>
              <a:t>)</a:t>
            </a:r>
          </a:p>
        </p:txBody>
      </p:sp>
      <p:sp>
        <p:nvSpPr>
          <p:cNvPr id="24" name="Down Arrow 6"/>
          <p:cNvSpPr/>
          <p:nvPr/>
        </p:nvSpPr>
        <p:spPr bwMode="auto">
          <a:xfrm rot="16200000">
            <a:off x="3337372" y="2243991"/>
            <a:ext cx="265789" cy="81610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6" name="Down Arrow 6"/>
          <p:cNvSpPr/>
          <p:nvPr/>
        </p:nvSpPr>
        <p:spPr bwMode="auto">
          <a:xfrm rot="16200000">
            <a:off x="8173146" y="2243989"/>
            <a:ext cx="265789" cy="81610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7164618" y="2877404"/>
            <a:ext cx="2201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呼叫</a:t>
            </a:r>
            <a:r>
              <a:rPr lang="en-US" altLang="zh-TW" sz="2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SSL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連線模式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9172" y="1935406"/>
            <a:ext cx="1016223" cy="1346531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9506213" y="3385235"/>
            <a:ext cx="1802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署端接收主機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通報</a:t>
            </a:r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</a:rPr>
              <a:t>架構</a:t>
            </a:r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說明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6989" y="1486719"/>
            <a:ext cx="6687629" cy="30275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437458" y="4807238"/>
            <a:ext cx="7310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醫療院所透過院內程式取得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HIS/LIS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之資料，並轉成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XML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格式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目前通報模組採用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XML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CSV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橋接之醫療院所，可採用既有通報檔案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53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時程規劃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文字版面配置區 2"/>
          <p:cNvSpPr txBox="1">
            <a:spLocks/>
          </p:cNvSpPr>
          <p:nvPr/>
        </p:nvSpPr>
        <p:spPr bwMode="auto">
          <a:xfrm>
            <a:off x="468544" y="1288414"/>
            <a:ext cx="3006951" cy="457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65" tIns="40083" rIns="80165" bIns="40083"/>
          <a:lstStyle>
            <a:lvl1pPr marL="390525" indent="-390525" defTabSz="1042988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3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1pPr>
            <a:lvl2pPr marL="742950" indent="-285750" defTabSz="1042988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2pPr>
            <a:lvl3pPr marL="1143000" indent="-228600" defTabSz="1042988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3pPr>
            <a:lvl4pPr marL="1600200" indent="-228600" defTabSz="1042988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4pPr>
            <a:lvl5pPr marL="2057400" indent="-228600" defTabSz="1042988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5pPr>
            <a:lvl6pPr marL="2514600" indent="-228600" defTabSz="1042988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6pPr>
            <a:lvl7pPr marL="2971800" indent="-228600" defTabSz="1042988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7pPr>
            <a:lvl8pPr marL="3429000" indent="-228600" defTabSz="1042988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8pPr>
            <a:lvl9pPr marL="3886200" indent="-228600" defTabSz="1042988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20000"/>
              </a:spcBef>
              <a:buClrTx/>
              <a:buFontTx/>
              <a:buChar char="•"/>
            </a:pPr>
            <a:r>
              <a:rPr lang="zh-TW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</a:rPr>
              <a:t>工作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</a:rPr>
              <a:t>時程規畫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</a:rPr>
              <a:t>：</a:t>
            </a:r>
          </a:p>
        </p:txBody>
      </p:sp>
      <p:sp>
        <p:nvSpPr>
          <p:cNvPr id="6" name="五邊形 5"/>
          <p:cNvSpPr/>
          <p:nvPr/>
        </p:nvSpPr>
        <p:spPr>
          <a:xfrm>
            <a:off x="8627623" y="1875457"/>
            <a:ext cx="2880000" cy="77311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正式切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換</a:t>
            </a:r>
          </a:p>
        </p:txBody>
      </p:sp>
      <p:sp>
        <p:nvSpPr>
          <p:cNvPr id="7" name="五邊形 6"/>
          <p:cNvSpPr/>
          <p:nvPr/>
        </p:nvSpPr>
        <p:spPr>
          <a:xfrm>
            <a:off x="6141394" y="1875456"/>
            <a:ext cx="2880000" cy="773113"/>
          </a:xfrm>
          <a:prstGeom prst="homePlate">
            <a:avLst/>
          </a:prstGeom>
          <a:solidFill>
            <a:srgbClr val="DEE884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第三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階段通報調校</a:t>
            </a:r>
            <a:endParaRPr lang="en-US" altLang="zh-TW" sz="20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 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+ 120D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手繪多邊形 7"/>
          <p:cNvSpPr/>
          <p:nvPr/>
        </p:nvSpPr>
        <p:spPr>
          <a:xfrm>
            <a:off x="661049" y="3530493"/>
            <a:ext cx="1199571" cy="561874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輔導廠商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五邊形 8"/>
          <p:cNvSpPr/>
          <p:nvPr/>
        </p:nvSpPr>
        <p:spPr>
          <a:xfrm>
            <a:off x="3668001" y="1884188"/>
            <a:ext cx="2880000" cy="773113"/>
          </a:xfrm>
          <a:prstGeom prst="homePlate">
            <a:avLst/>
          </a:prstGeom>
          <a:solidFill>
            <a:srgbClr val="E9AFD6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第二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階段測試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通報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期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 </a:t>
            </a:r>
            <a:r>
              <a:rPr lang="en-US" altLang="zh-TW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+ 6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10" name="手繪多邊形 9"/>
          <p:cNvSpPr/>
          <p:nvPr/>
        </p:nvSpPr>
        <p:spPr>
          <a:xfrm>
            <a:off x="661050" y="4993049"/>
            <a:ext cx="1199570" cy="521533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醫院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五邊形 10"/>
          <p:cNvSpPr/>
          <p:nvPr/>
        </p:nvSpPr>
        <p:spPr>
          <a:xfrm>
            <a:off x="1141266" y="1875455"/>
            <a:ext cx="2880000" cy="773113"/>
          </a:xfrm>
          <a:prstGeom prst="homePlate">
            <a:avLst/>
          </a:pr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第一階段建置期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 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+ 30D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1967136" y="2964758"/>
            <a:ext cx="2267980" cy="762248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協助院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端技術支援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4102653" y="5006326"/>
            <a:ext cx="2689412" cy="652780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9AFD6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院端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資料通報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測試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手繪多邊形 13"/>
          <p:cNvSpPr/>
          <p:nvPr/>
        </p:nvSpPr>
        <p:spPr>
          <a:xfrm>
            <a:off x="1968002" y="3817001"/>
            <a:ext cx="7522487" cy="561874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提供諮詢服務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手繪多邊形 14"/>
          <p:cNvSpPr/>
          <p:nvPr/>
        </p:nvSpPr>
        <p:spPr>
          <a:xfrm>
            <a:off x="6925715" y="5006326"/>
            <a:ext cx="2798253" cy="652781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DEE884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通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報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調校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手繪多邊形 15"/>
          <p:cNvSpPr/>
          <p:nvPr/>
        </p:nvSpPr>
        <p:spPr>
          <a:xfrm>
            <a:off x="2113217" y="5456832"/>
            <a:ext cx="1755957" cy="575000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通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報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資料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準備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2112873" y="4717690"/>
            <a:ext cx="1756301" cy="615026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建置通報模組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手繪多邊形 17"/>
          <p:cNvSpPr/>
          <p:nvPr/>
        </p:nvSpPr>
        <p:spPr>
          <a:xfrm>
            <a:off x="4341632" y="2964758"/>
            <a:ext cx="5292010" cy="762248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9AFD6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協助檢視院端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通報狀況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062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輔導時程說明</a:t>
            </a:r>
            <a:r>
              <a:rPr lang="en-US" altLang="zh-TW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(1/4)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0" name="手繪多邊形 19"/>
          <p:cNvSpPr/>
          <p:nvPr/>
        </p:nvSpPr>
        <p:spPr>
          <a:xfrm>
            <a:off x="805894" y="1279392"/>
            <a:ext cx="1868955" cy="4638953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FBB53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第一階段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建置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)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</a:t>
            </a:r>
            <a:r>
              <a:rPr lang="en-US" altLang="zh-TW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+30D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>
          <a:xfrm>
            <a:off x="2902889" y="1380841"/>
            <a:ext cx="7819654" cy="4798578"/>
          </a:xfrm>
          <a:prstGeom prst="rect">
            <a:avLst/>
          </a:prstGeom>
        </p:spPr>
        <p:txBody>
          <a:bodyPr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輔導廠商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</a:t>
            </a:r>
            <a:r>
              <a:rPr lang="en-US" altLang="zh-TW" b="1" dirty="0" err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建置文件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</a:t>
            </a:r>
            <a:r>
              <a:rPr lang="en-US" altLang="zh-TW" b="1" dirty="0" err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範例程式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.NET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版本原始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程式碼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提供建置技術諮詢服務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問題收集及整理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研讀</a:t>
            </a:r>
            <a:r>
              <a:rPr lang="en-US" altLang="zh-TW" b="1" dirty="0" err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介接文件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建置</a:t>
            </a:r>
            <a:r>
              <a:rPr lang="en-US" altLang="zh-TW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程式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(XML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字串、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XML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檔案、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CSV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檔案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通報上傳資料準備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(LAD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LAM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ICD10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AUR)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署內防火牆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開通</a:t>
            </a:r>
            <a:endParaRPr lang="en-US" altLang="zh-TW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1337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輔導時程說明</a:t>
            </a:r>
            <a:r>
              <a:rPr lang="en-US" altLang="zh-TW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(2/4)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0" name="手繪多邊形 19"/>
          <p:cNvSpPr/>
          <p:nvPr/>
        </p:nvSpPr>
        <p:spPr>
          <a:xfrm>
            <a:off x="805894" y="1279392"/>
            <a:ext cx="1868955" cy="4638953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E9AFD6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第二階段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測試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)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+60D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>
          <a:xfrm>
            <a:off x="2902889" y="1380841"/>
            <a:ext cx="7819654" cy="4537504"/>
          </a:xfrm>
          <a:prstGeom prst="rect">
            <a:avLst/>
          </a:prstGeom>
        </p:spPr>
        <p:txBody>
          <a:bodyPr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輔導廠商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提供技術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諮詢服務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問題收集及整理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採用</a:t>
            </a:r>
            <a:r>
              <a:rPr lang="en-US" altLang="zh-TW" b="1" dirty="0" err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WebAPI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程式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測試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通報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(LAD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LAM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ICD10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AUR)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007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546" y="1380841"/>
            <a:ext cx="5789203" cy="428401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4092" y="2583833"/>
            <a:ext cx="4406737" cy="3662904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輔導時程說明</a:t>
            </a:r>
            <a:r>
              <a:rPr lang="en-US" altLang="zh-TW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(3/4)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0" name="手繪多邊形 19"/>
          <p:cNvSpPr/>
          <p:nvPr/>
        </p:nvSpPr>
        <p:spPr>
          <a:xfrm>
            <a:off x="805894" y="1279392"/>
            <a:ext cx="1868955" cy="4638953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rgbClr val="DEE884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第三階段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調校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)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+120D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>
          <a:xfrm>
            <a:off x="2902889" y="1380841"/>
            <a:ext cx="7819654" cy="4537504"/>
          </a:xfrm>
          <a:prstGeom prst="rect">
            <a:avLst/>
          </a:prstGeom>
        </p:spPr>
        <p:txBody>
          <a:bodyPr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輔導廠商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提供技術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諮詢服務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問題收集及整理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通報異常調校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填寫整合測試報告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填寫正式上線申請單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6329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輔導時程說明</a:t>
            </a:r>
            <a:r>
              <a:rPr lang="en-US" altLang="zh-TW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(4/4)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0" name="手繪多邊形 19"/>
          <p:cNvSpPr/>
          <p:nvPr/>
        </p:nvSpPr>
        <p:spPr>
          <a:xfrm>
            <a:off x="805894" y="1279392"/>
            <a:ext cx="1868955" cy="4638953"/>
          </a:xfrm>
          <a:custGeom>
            <a:avLst/>
            <a:gdLst>
              <a:gd name="connsiteX0" fmla="*/ 0 w 1671762"/>
              <a:gd name="connsiteY0" fmla="*/ 86561 h 865612"/>
              <a:gd name="connsiteX1" fmla="*/ 86561 w 1671762"/>
              <a:gd name="connsiteY1" fmla="*/ 0 h 865612"/>
              <a:gd name="connsiteX2" fmla="*/ 1585201 w 1671762"/>
              <a:gd name="connsiteY2" fmla="*/ 0 h 865612"/>
              <a:gd name="connsiteX3" fmla="*/ 1671762 w 1671762"/>
              <a:gd name="connsiteY3" fmla="*/ 86561 h 865612"/>
              <a:gd name="connsiteX4" fmla="*/ 1671762 w 1671762"/>
              <a:gd name="connsiteY4" fmla="*/ 779051 h 865612"/>
              <a:gd name="connsiteX5" fmla="*/ 1585201 w 1671762"/>
              <a:gd name="connsiteY5" fmla="*/ 865612 h 865612"/>
              <a:gd name="connsiteX6" fmla="*/ 86561 w 1671762"/>
              <a:gd name="connsiteY6" fmla="*/ 865612 h 865612"/>
              <a:gd name="connsiteX7" fmla="*/ 0 w 1671762"/>
              <a:gd name="connsiteY7" fmla="*/ 779051 h 865612"/>
              <a:gd name="connsiteX8" fmla="*/ 0 w 1671762"/>
              <a:gd name="connsiteY8" fmla="*/ 86561 h 865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1762" h="865612">
                <a:moveTo>
                  <a:pt x="0" y="86561"/>
                </a:moveTo>
                <a:cubicBezTo>
                  <a:pt x="0" y="38755"/>
                  <a:pt x="38755" y="0"/>
                  <a:pt x="86561" y="0"/>
                </a:cubicBezTo>
                <a:lnTo>
                  <a:pt x="1585201" y="0"/>
                </a:lnTo>
                <a:cubicBezTo>
                  <a:pt x="1633007" y="0"/>
                  <a:pt x="1671762" y="38755"/>
                  <a:pt x="1671762" y="86561"/>
                </a:cubicBezTo>
                <a:lnTo>
                  <a:pt x="1671762" y="779051"/>
                </a:lnTo>
                <a:cubicBezTo>
                  <a:pt x="1671762" y="826857"/>
                  <a:pt x="1633007" y="865612"/>
                  <a:pt x="1585201" y="865612"/>
                </a:cubicBezTo>
                <a:lnTo>
                  <a:pt x="86561" y="865612"/>
                </a:lnTo>
                <a:cubicBezTo>
                  <a:pt x="38755" y="865612"/>
                  <a:pt x="0" y="826857"/>
                  <a:pt x="0" y="779051"/>
                </a:cubicBezTo>
                <a:lnTo>
                  <a:pt x="0" y="86561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78693" tIns="78693" rIns="78693" bIns="78693" spcCol="1270" anchor="ctr"/>
          <a:lstStyle/>
          <a:p>
            <a:pPr algn="ctr" defTabSz="622300">
              <a:lnSpc>
                <a:spcPct val="9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正式上線</a:t>
            </a:r>
            <a:endPara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 defTabSz="622300">
              <a:lnSpc>
                <a:spcPct val="90000"/>
              </a:lnSpc>
            </a:pP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起始日</a:t>
            </a:r>
            <a:r>
              <a:rPr lang="en-US" altLang="zh-TW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+</a:t>
            </a:r>
            <a:r>
              <a:rPr lang="en-US" altLang="zh-TW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121D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>
          <a:xfrm>
            <a:off x="2902889" y="1380841"/>
            <a:ext cx="7819654" cy="4537504"/>
          </a:xfrm>
          <a:prstGeom prst="rect">
            <a:avLst/>
          </a:prstGeom>
        </p:spPr>
        <p:txBody>
          <a:bodyPr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輔導廠商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協助切換模組正式上線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關閉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(LAD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LAM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ICD10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AUR) Gateway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模組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795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71982" y="1255713"/>
            <a:ext cx="919121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客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服聯絡電話：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  <a:defRPr/>
            </a:pP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02-2395-9825#3952 (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諮詢人員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  <a:defRPr/>
            </a:pP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Blip>
                <a:blip r:embed="rId2"/>
              </a:buBlip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客</a:t>
            </a: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服聯絡</a:t>
            </a:r>
            <a:r>
              <a:rPr lang="en-US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Mail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  <a:defRPr/>
            </a:pP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cdcHL7@cdc.gov.tw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577853" y="396551"/>
            <a:ext cx="11066748" cy="8591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400" b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anose="020B0604030504040204" pitchFamily="34" charset="-120"/>
                <a:cs typeface="+mn-cs"/>
              </a:rPr>
              <a:t>客服諮詢</a:t>
            </a:r>
            <a:endParaRPr lang="zh-TW" altLang="en-US" sz="4400" b="1" dirty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54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Retrospect">
    <a:dk1>
      <a:sysClr val="windowText" lastClr="000000"/>
    </a:dk1>
    <a:lt1>
      <a:sysClr val="window" lastClr="FFFFFF"/>
    </a:lt1>
    <a:dk2>
      <a:srgbClr val="455F51"/>
    </a:dk2>
    <a:lt2>
      <a:srgbClr val="E2DFCC"/>
    </a:lt2>
    <a:accent1>
      <a:srgbClr val="99CB38"/>
    </a:accent1>
    <a:accent2>
      <a:srgbClr val="63A537"/>
    </a:accent2>
    <a:accent3>
      <a:srgbClr val="37A76F"/>
    </a:accent3>
    <a:accent4>
      <a:srgbClr val="44C1A3"/>
    </a:accent4>
    <a:accent5>
      <a:srgbClr val="4EB3CF"/>
    </a:accent5>
    <a:accent6>
      <a:srgbClr val="51C3F9"/>
    </a:accent6>
    <a:hlink>
      <a:srgbClr val="6B9F25"/>
    </a:hlink>
    <a:folHlink>
      <a:srgbClr val="B26B0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2608</TotalTime>
  <Words>422</Words>
  <Application>Microsoft Office PowerPoint</Application>
  <PresentationFormat>寬螢幕</PresentationFormat>
  <Paragraphs>86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8" baseType="lpstr">
      <vt:lpstr>微軟正黑體</vt:lpstr>
      <vt:lpstr>新細明體</vt:lpstr>
      <vt:lpstr>Arial</vt:lpstr>
      <vt:lpstr>Calibri</vt:lpstr>
      <vt:lpstr>Calibri Light</vt:lpstr>
      <vt:lpstr>Segoe UI</vt:lpstr>
      <vt:lpstr>Wingdings</vt:lpstr>
      <vt:lpstr>回顧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楊祥麟</dc:creator>
  <cp:lastModifiedBy>徐啟勝</cp:lastModifiedBy>
  <cp:revision>358</cp:revision>
  <cp:lastPrinted>2017-04-27T06:20:41Z</cp:lastPrinted>
  <dcterms:created xsi:type="dcterms:W3CDTF">2017-04-11T04:01:34Z</dcterms:created>
  <dcterms:modified xsi:type="dcterms:W3CDTF">2019-04-08T09:07:46Z</dcterms:modified>
</cp:coreProperties>
</file>