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72" r:id="rId3"/>
  </p:sldMasterIdLst>
  <p:notesMasterIdLst>
    <p:notesMasterId r:id="rId27"/>
  </p:notesMasterIdLst>
  <p:sldIdLst>
    <p:sldId id="256" r:id="rId4"/>
    <p:sldId id="273" r:id="rId5"/>
    <p:sldId id="279" r:id="rId6"/>
    <p:sldId id="280" r:id="rId7"/>
    <p:sldId id="284" r:id="rId8"/>
    <p:sldId id="272" r:id="rId9"/>
    <p:sldId id="257" r:id="rId10"/>
    <p:sldId id="259" r:id="rId11"/>
    <p:sldId id="260" r:id="rId12"/>
    <p:sldId id="278" r:id="rId13"/>
    <p:sldId id="261" r:id="rId14"/>
    <p:sldId id="269" r:id="rId15"/>
    <p:sldId id="281" r:id="rId16"/>
    <p:sldId id="262" r:id="rId17"/>
    <p:sldId id="282" r:id="rId18"/>
    <p:sldId id="277" r:id="rId19"/>
    <p:sldId id="276" r:id="rId20"/>
    <p:sldId id="263" r:id="rId21"/>
    <p:sldId id="265" r:id="rId22"/>
    <p:sldId id="266" r:id="rId23"/>
    <p:sldId id="283" r:id="rId24"/>
    <p:sldId id="267" r:id="rId25"/>
    <p:sldId id="270" r:id="rId2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778" autoAdjust="0"/>
  </p:normalViewPr>
  <p:slideViewPr>
    <p:cSldViewPr>
      <p:cViewPr>
        <p:scale>
          <a:sx n="80" d="100"/>
          <a:sy n="80" d="100"/>
        </p:scale>
        <p:origin x="-780" y="-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5DA56D-CC58-4BAE-A77E-1BA37CB8B830}" type="datetimeFigureOut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2815AC-C4A1-4DB7-82ED-33438C7E20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9005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D794-CD30-4176-A95B-DC70B4725191}" type="slidenum">
              <a:rPr lang="zh-TW" altLang="en-US" smtClean="0">
                <a:solidFill>
                  <a:prstClr val="black"/>
                </a:solidFill>
              </a:rPr>
              <a:pPr/>
              <a:t>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8043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D794-CD30-4176-A95B-DC70B4725191}" type="slidenum">
              <a:rPr lang="zh-TW" altLang="en-US" smtClean="0">
                <a:solidFill>
                  <a:prstClr val="black"/>
                </a:solidFill>
              </a:rPr>
              <a:pPr/>
              <a:t>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0642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video 18</a:t>
            </a:r>
            <a:endParaRPr lang="zh-TW" altLang="en-US" dirty="0" smtClean="0"/>
          </a:p>
          <a:p>
            <a:r>
              <a:rPr lang="zh-TW" altLang="en-US" dirty="0" smtClean="0"/>
              <a:t>給完局部麻醉後清洗傷口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815AC-C4A1-4DB7-82ED-33438C7E203E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4775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video 58</a:t>
            </a:r>
          </a:p>
          <a:p>
            <a:r>
              <a:rPr lang="zh-TW" altLang="en-US" dirty="0" smtClean="0"/>
              <a:t>給予免疫球蛋白，傷口的邊緣和基底部也要被浸潤到，可以看到有部分</a:t>
            </a:r>
            <a:r>
              <a:rPr lang="en-US" altLang="zh-TW" dirty="0" smtClean="0"/>
              <a:t>RIG</a:t>
            </a:r>
            <a:r>
              <a:rPr lang="zh-TW" altLang="en-US" dirty="0" smtClean="0"/>
              <a:t>微微</a:t>
            </a:r>
            <a:r>
              <a:rPr lang="en-US" altLang="zh-TW" dirty="0" smtClean="0"/>
              <a:t>oozing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815AC-C4A1-4DB7-82ED-33438C7E203E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05785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D794-CD30-4176-A95B-DC70B4725191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50984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D794-CD30-4176-A95B-DC70B4725191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84491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1D794-CD30-4176-A95B-DC70B4725191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0751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D7135-1A7B-4042-B6DB-0FBF6E5F5172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6489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485A9-5449-4D50-8170-C130D07A9012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0547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4F538-7C2F-4CD5-A652-A73C827E1480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4957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9ABDE-A7E0-4D39-A0B8-326D88B9EE2D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7843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1E087-D5AA-4020-8AFB-9D2483BFCC0C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1895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1303D-D037-4AF1-A649-C00E596ADFE9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5659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A0FE4-6452-4A87-B493-84F630EF0842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658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3BD6-29A5-466C-B2C2-AD6E3F5F56F0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4504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27FC-A8DF-4C71-9CF6-EA565AD1DD9A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7332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3B619-0EEC-4210-A7CD-3086453EB488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2738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3D6-55F0-4A6B-A6B9-E4B2A780849B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7211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4310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latin typeface="Arial" pitchFamily="34" charset="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>
                <a:latin typeface="Arial" pitchFamily="34" charset="0"/>
                <a:ea typeface="標楷體" pitchFamily="65" charset="-120"/>
              </a:defRPr>
            </a:lvl1pPr>
            <a:lvl2pPr>
              <a:defRPr baseline="0">
                <a:latin typeface="Arial" pitchFamily="34" charset="0"/>
                <a:ea typeface="標楷體" pitchFamily="65" charset="-120"/>
              </a:defRPr>
            </a:lvl2pPr>
            <a:lvl3pPr>
              <a:defRPr baseline="0">
                <a:latin typeface="Arial" pitchFamily="34" charset="0"/>
                <a:ea typeface="標楷體" pitchFamily="65" charset="-120"/>
              </a:defRPr>
            </a:lvl3pPr>
            <a:lvl4pPr>
              <a:defRPr baseline="0">
                <a:latin typeface="Arial" pitchFamily="34" charset="0"/>
                <a:ea typeface="標楷體" pitchFamily="65" charset="-120"/>
              </a:defRPr>
            </a:lvl4pPr>
            <a:lvl5pPr>
              <a:defRPr baseline="0">
                <a:latin typeface="Arial" pitchFamily="34" charset="0"/>
                <a:ea typeface="標楷體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113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5446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1825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635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1604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4866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6370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5034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5213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6372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5739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latin typeface="Arial" pitchFamily="34" charset="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>
                <a:latin typeface="Arial" pitchFamily="34" charset="0"/>
                <a:ea typeface="標楷體" pitchFamily="65" charset="-120"/>
              </a:defRPr>
            </a:lvl1pPr>
            <a:lvl2pPr>
              <a:defRPr baseline="0">
                <a:latin typeface="Arial" pitchFamily="34" charset="0"/>
                <a:ea typeface="標楷體" pitchFamily="65" charset="-120"/>
              </a:defRPr>
            </a:lvl2pPr>
            <a:lvl3pPr>
              <a:defRPr baseline="0">
                <a:latin typeface="Arial" pitchFamily="34" charset="0"/>
                <a:ea typeface="標楷體" pitchFamily="65" charset="-120"/>
              </a:defRPr>
            </a:lvl3pPr>
            <a:lvl4pPr>
              <a:defRPr baseline="0">
                <a:latin typeface="Arial" pitchFamily="34" charset="0"/>
                <a:ea typeface="標楷體" pitchFamily="65" charset="-120"/>
              </a:defRPr>
            </a:lvl4pPr>
            <a:lvl5pPr>
              <a:defRPr baseline="0">
                <a:latin typeface="Arial" pitchFamily="34" charset="0"/>
                <a:ea typeface="標楷體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583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8334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2606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6877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9312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6648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7001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5060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4173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109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E6FBD-9054-4BCB-9014-390FD6535453}" type="datetime1">
              <a:rPr lang="zh-TW" altLang="en-US" smtClean="0"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198FB-33D0-470F-A1CC-AA1520C0AC9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7781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標楷體" pitchFamily="65" charset="-120"/>
          <a:ea typeface="標楷體" pitchFamily="65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23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ACE20-68F6-4D4E-89C4-42642AD9E8B6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2013/7/31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67143-EE79-453F-B6CB-FC27DC24E0D3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301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4" Type="http://schemas.openxmlformats.org/officeDocument/2006/relationships/hyperlink" Target="http://www.cdc.gov.tw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dc.gov.tw/professional/submenu.aspx?treeid=beac9c103df952c4&amp;nowtreeid=beac9c103df952c4" TargetMode="External"/><Relationship Id="rId2" Type="http://schemas.openxmlformats.org/officeDocument/2006/relationships/hyperlink" Target="http://www.cdc.gov.tw/professional/index.aspx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dc.gov.tw/professional/themanet.aspx?did=625&amp;treeid=beac9c103df952c4&amp;nowtreeid=a82747e31ac365ec" TargetMode="External"/><Relationship Id="rId4" Type="http://schemas.openxmlformats.org/officeDocument/2006/relationships/hyperlink" Target="http://www.cdc.gov.tw/professional/submenu.aspx?treeid=beac9c103df952c4&amp;nowtreeid=06d4eebe224f2a9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疑似狂犬病動物咬傷</a:t>
            </a:r>
            <a:r>
              <a:rPr lang="zh-TW" altLang="en-US" dirty="0"/>
              <a:t>之暴露後傷口</a:t>
            </a:r>
            <a:r>
              <a:rPr lang="zh-TW" altLang="en-US" dirty="0" smtClean="0"/>
              <a:t>處理</a:t>
            </a:r>
            <a:r>
              <a:rPr lang="zh-TW" altLang="en-US" dirty="0" smtClean="0">
                <a:latin typeface="標楷體"/>
                <a:ea typeface="標楷體"/>
              </a:rPr>
              <a:t>，</a:t>
            </a:r>
            <a:r>
              <a:rPr lang="zh-TW" altLang="en-US" dirty="0" smtClean="0"/>
              <a:t>免疫球蛋白及疫苗使用實務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4581128"/>
            <a:ext cx="6400800" cy="1752600"/>
          </a:xfrm>
        </p:spPr>
        <p:txBody>
          <a:bodyPr/>
          <a:lstStyle/>
          <a:p>
            <a:r>
              <a:rPr lang="zh-TW" altLang="en-US" dirty="0"/>
              <a:t>衛生福利部疾病管制署</a:t>
            </a:r>
          </a:p>
        </p:txBody>
      </p:sp>
    </p:spTree>
    <p:extLst>
      <p:ext uri="{BB962C8B-B14F-4D97-AF65-F5344CB8AC3E}">
        <p14:creationId xmlns:p14="http://schemas.microsoft.com/office/powerpoint/2010/main" val="311685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暴露傷口等級</a:t>
            </a:r>
            <a:r>
              <a:rPr lang="zh-TW" altLang="en-US" dirty="0"/>
              <a:t>分級</a:t>
            </a:r>
            <a:endParaRPr lang="en-US" altLang="zh-TW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9699303"/>
              </p:ext>
            </p:extLst>
          </p:nvPr>
        </p:nvGraphicFramePr>
        <p:xfrm>
          <a:off x="467544" y="1556792"/>
          <a:ext cx="8352927" cy="49685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40833"/>
                <a:gridCol w="5027975"/>
                <a:gridCol w="1784119"/>
              </a:tblGrid>
              <a:tr h="4039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種類</a:t>
                      </a:r>
                      <a:endParaRPr lang="zh-TW" sz="2400" kern="1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接觸類型</a:t>
                      </a:r>
                      <a:endParaRPr lang="zh-TW" sz="2400" kern="10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暴露分類</a:t>
                      </a:r>
                      <a:endParaRPr lang="zh-TW" sz="2400" kern="10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054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24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第一類</a:t>
                      </a:r>
                      <a:endParaRPr lang="zh-TW" altLang="zh-TW" sz="2400" kern="1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觸摸或餵食動物、完整皮膚被動物舔舐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無暴露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167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第二類</a:t>
                      </a:r>
                      <a:endParaRPr lang="zh-TW" sz="2400" kern="1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裸露皮膚的輕微咬傷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没有流血的小抓傷或擦傷</a:t>
                      </a:r>
                      <a:endParaRPr lang="zh-TW" sz="2400" kern="10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輕微暴露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424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第三類</a:t>
                      </a:r>
                      <a:endParaRPr lang="zh-TW" sz="2400" kern="1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傷及真皮層的單一或多處咬傷或抓傷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動物在有破損的皮膚舔舐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黏膜直接遭動物唾液汙染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暴露於蝙蝠</a:t>
                      </a:r>
                      <a:endParaRPr lang="zh-TW" sz="2400" kern="1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嚴重暴露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2400" kern="1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2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7164288" y="5246320"/>
            <a:ext cx="1584176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dirty="0"/>
              <a:t>出</a:t>
            </a:r>
            <a:r>
              <a:rPr lang="zh-TW" altLang="en-US" dirty="0" smtClean="0"/>
              <a:t>血的傷口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4548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WHO</a:t>
            </a:r>
            <a:r>
              <a:rPr lang="zh-TW" altLang="en-US" dirty="0" smtClean="0"/>
              <a:t> 暴露後治療建議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7097493"/>
              </p:ext>
            </p:extLst>
          </p:nvPr>
        </p:nvGraphicFramePr>
        <p:xfrm>
          <a:off x="1331640" y="1700808"/>
          <a:ext cx="6730794" cy="3035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4512"/>
                <a:gridCol w="1717682"/>
                <a:gridCol w="1867065"/>
                <a:gridCol w="1991535"/>
              </a:tblGrid>
              <a:tr h="428763">
                <a:tc>
                  <a:txBody>
                    <a:bodyPr/>
                    <a:lstStyle/>
                    <a:p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20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種類</a:t>
                      </a:r>
                      <a:endParaRPr lang="zh-TW" altLang="zh-TW" sz="2000" kern="1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87394" marR="87394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771773">
                <a:tc>
                  <a:txBody>
                    <a:bodyPr/>
                    <a:lstStyle/>
                    <a:p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第一類</a:t>
                      </a:r>
                      <a:endParaRPr lang="zh-TW" altLang="zh-TW" sz="2000" kern="100" dirty="0" smtClean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  <a:p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20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第二類</a:t>
                      </a:r>
                      <a:endParaRPr lang="zh-TW" altLang="zh-TW" sz="2000" kern="1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87394" marR="87394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kern="100" dirty="0" smtClean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第三類</a:t>
                      </a:r>
                      <a:endParaRPr lang="zh-TW" altLang="zh-TW" sz="2000" kern="100" dirty="0" smtClean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  <a:p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</a:tr>
              <a:tr h="875760"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未曾接種疫苗者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無</a:t>
                      </a:r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傷口處理</a:t>
                      </a:r>
                      <a:r>
                        <a:rPr lang="en-US" altLang="zh-TW" sz="2000" dirty="0" smtClean="0">
                          <a:latin typeface="標楷體" pitchFamily="65" charset="-120"/>
                          <a:ea typeface="標楷體" pitchFamily="65" charset="-120"/>
                        </a:rPr>
                        <a:t>+</a:t>
                      </a:r>
                    </a:p>
                    <a:p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疫苗</a:t>
                      </a:r>
                      <a:r>
                        <a:rPr lang="en-US" altLang="zh-TW" sz="2000" dirty="0" smtClean="0">
                          <a:latin typeface="標楷體" pitchFamily="65" charset="-120"/>
                          <a:ea typeface="標楷體" pitchFamily="65" charset="-120"/>
                        </a:rPr>
                        <a:t>(5)</a:t>
                      </a:r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傷口處理</a:t>
                      </a:r>
                      <a:r>
                        <a:rPr lang="en-US" altLang="zh-TW" sz="2000" dirty="0" smtClean="0">
                          <a:latin typeface="標楷體" pitchFamily="65" charset="-120"/>
                          <a:ea typeface="標楷體" pitchFamily="65" charset="-120"/>
                        </a:rPr>
                        <a:t>+</a:t>
                      </a:r>
                    </a:p>
                    <a:p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疫苗</a:t>
                      </a:r>
                      <a:r>
                        <a:rPr lang="en-US" altLang="zh-TW" sz="2000" dirty="0" smtClean="0">
                          <a:latin typeface="標楷體" pitchFamily="65" charset="-120"/>
                          <a:ea typeface="標楷體" pitchFamily="65" charset="-120"/>
                        </a:rPr>
                        <a:t>(5)+</a:t>
                      </a:r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 </a:t>
                      </a:r>
                      <a:r>
                        <a:rPr lang="en-US" altLang="zh-TW" sz="2000" dirty="0" smtClean="0">
                          <a:latin typeface="標楷體" pitchFamily="65" charset="-120"/>
                          <a:ea typeface="標楷體" pitchFamily="65" charset="-120"/>
                        </a:rPr>
                        <a:t>HRIG</a:t>
                      </a:r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</a:tr>
              <a:tr h="959103"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標楷體" pitchFamily="65" charset="-120"/>
                          <a:ea typeface="標楷體" pitchFamily="65" charset="-120"/>
                        </a:rPr>
                        <a:t>已接種暴露前疫苗者</a:t>
                      </a:r>
                      <a:endParaRPr lang="zh-TW" altLang="en-US" sz="18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無</a:t>
                      </a:r>
                    </a:p>
                    <a:p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傷口處理</a:t>
                      </a:r>
                      <a:r>
                        <a:rPr lang="en-US" altLang="zh-TW" sz="2000" dirty="0" smtClean="0">
                          <a:latin typeface="標楷體" pitchFamily="65" charset="-120"/>
                          <a:ea typeface="標楷體" pitchFamily="65" charset="-120"/>
                        </a:rPr>
                        <a:t>+</a:t>
                      </a:r>
                    </a:p>
                    <a:p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疫苗</a:t>
                      </a:r>
                      <a:r>
                        <a:rPr lang="en-US" altLang="zh-TW" sz="2000" dirty="0" smtClean="0">
                          <a:latin typeface="標楷體" pitchFamily="65" charset="-120"/>
                          <a:ea typeface="標楷體" pitchFamily="65" charset="-120"/>
                        </a:rPr>
                        <a:t>(2)</a:t>
                      </a:r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傷口處理</a:t>
                      </a:r>
                      <a:r>
                        <a:rPr lang="en-US" altLang="zh-TW" sz="2000" dirty="0" smtClean="0">
                          <a:latin typeface="標楷體" pitchFamily="65" charset="-120"/>
                          <a:ea typeface="標楷體" pitchFamily="65" charset="-120"/>
                        </a:rPr>
                        <a:t>+</a:t>
                      </a:r>
                    </a:p>
                    <a:p>
                      <a:r>
                        <a:rPr lang="zh-TW" altLang="en-US" sz="2000" dirty="0" smtClean="0">
                          <a:latin typeface="標楷體" pitchFamily="65" charset="-120"/>
                          <a:ea typeface="標楷體" pitchFamily="65" charset="-120"/>
                        </a:rPr>
                        <a:t>疫苗</a:t>
                      </a:r>
                      <a:r>
                        <a:rPr lang="en-US" altLang="zh-TW" sz="2000" dirty="0" smtClean="0">
                          <a:latin typeface="標楷體" pitchFamily="65" charset="-120"/>
                          <a:ea typeface="標楷體" pitchFamily="65" charset="-120"/>
                        </a:rPr>
                        <a:t>(2)</a:t>
                      </a:r>
                      <a:endParaRPr lang="zh-TW" altLang="en-US" sz="2000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87394" marR="87394"/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3275856" y="638132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 </a:t>
            </a:r>
            <a:r>
              <a:rPr lang="en-US" altLang="zh-TW" dirty="0" smtClean="0"/>
              <a:t>):</a:t>
            </a:r>
            <a:r>
              <a:rPr lang="zh-TW" altLang="en-US" dirty="0" smtClean="0"/>
              <a:t> 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疫苗劑數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052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b="1" dirty="0" smtClean="0">
                <a:latin typeface="標楷體" pitchFamily="65" charset="-120"/>
              </a:rPr>
              <a:t>國內動物咬傷後後免疫球蛋白使用對象</a:t>
            </a:r>
            <a:endParaRPr lang="zh-TW" altLang="en-US" sz="3600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41" y="1674796"/>
            <a:ext cx="7886758" cy="4376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5076056" y="6165304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b="1" dirty="0" smtClean="0">
                <a:solidFill>
                  <a:srgbClr val="FF0000"/>
                </a:solidFill>
              </a:rPr>
              <a:t>2013.7.31 </a:t>
            </a:r>
            <a:r>
              <a:rPr lang="zh-TW" altLang="en-US" b="1" dirty="0" smtClean="0">
                <a:solidFill>
                  <a:srgbClr val="FF0000"/>
                </a:solidFill>
              </a:rPr>
              <a:t>公告</a:t>
            </a:r>
            <a:endParaRPr lang="en-US" altLang="zh-TW" b="1" dirty="0" smtClean="0">
              <a:solidFill>
                <a:srgbClr val="FF0000"/>
              </a:solidFill>
            </a:endParaRPr>
          </a:p>
          <a:p>
            <a:pPr algn="ctr"/>
            <a:r>
              <a:rPr lang="en-US" altLang="zh-TW" dirty="0">
                <a:hlinkClick r:id="rId4"/>
              </a:rPr>
              <a:t>http://</a:t>
            </a:r>
            <a:r>
              <a:rPr lang="en-US" altLang="zh-TW" dirty="0" smtClean="0">
                <a:hlinkClick r:id="rId4"/>
              </a:rPr>
              <a:t>www.cdc.gov.tw</a:t>
            </a:r>
            <a:endParaRPr lang="en-US" altLang="zh-TW" dirty="0"/>
          </a:p>
          <a:p>
            <a:pPr algn="ctr"/>
            <a:endParaRPr lang="zh-TW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34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90500"/>
            <a:ext cx="8496945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243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第三類傷口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963" y="2443163"/>
            <a:ext cx="5172075" cy="197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2915816" y="5934670"/>
            <a:ext cx="60486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Association for Prevention &amp; Control of Rabies in India (APCRI</a:t>
            </a:r>
            <a:r>
              <a:rPr lang="en-US" altLang="zh-TW" dirty="0" smtClean="0"/>
              <a:t>)</a:t>
            </a:r>
            <a:r>
              <a:rPr lang="zh-TW" altLang="en-US" dirty="0" smtClean="0"/>
              <a:t> </a:t>
            </a:r>
            <a:endParaRPr lang="en-US" altLang="zh-TW" dirty="0" smtClean="0"/>
          </a:p>
          <a:p>
            <a:r>
              <a:rPr lang="en-US" altLang="zh-TW" dirty="0" smtClean="0"/>
              <a:t>First </a:t>
            </a:r>
            <a:r>
              <a:rPr lang="en-US" altLang="zh-TW" dirty="0"/>
              <a:t>edition, 2009</a:t>
            </a:r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308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暴露後</a:t>
            </a:r>
            <a:r>
              <a:rPr lang="zh-TW" altLang="en-US" dirty="0"/>
              <a:t>傷口</a:t>
            </a:r>
            <a:r>
              <a:rPr lang="zh-TW" altLang="en-US" dirty="0" smtClean="0"/>
              <a:t>處理的目的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儘快</a:t>
            </a:r>
            <a:r>
              <a:rPr lang="zh-TW" altLang="en-US" dirty="0" smtClean="0">
                <a:latin typeface="新細明體"/>
                <a:ea typeface="新細明體"/>
              </a:rPr>
              <a:t>、</a:t>
            </a:r>
            <a:r>
              <a:rPr lang="zh-TW" altLang="en-US" dirty="0" smtClean="0"/>
              <a:t>儘可能降低傷口內病毒含量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被可疑動物咬、抓傷後，應</a:t>
            </a:r>
            <a:r>
              <a:rPr lang="zh-TW" altLang="en-US" b="1" u="sng" dirty="0" smtClean="0"/>
              <a:t>立即</a:t>
            </a:r>
            <a:r>
              <a:rPr lang="zh-TW" altLang="en-US" dirty="0" smtClean="0"/>
              <a:t>進行受傷部位的徹底清洗和消毒處理</a:t>
            </a:r>
          </a:p>
          <a:p>
            <a:pPr lvl="1"/>
            <a:r>
              <a:rPr lang="zh-TW" altLang="en-US" dirty="0" smtClean="0"/>
              <a:t>無法</a:t>
            </a:r>
            <a:r>
              <a:rPr lang="zh-TW" altLang="en-US" dirty="0"/>
              <a:t>沖洗掉的病毒及進入深處的</a:t>
            </a:r>
            <a:r>
              <a:rPr lang="zh-TW" altLang="en-US" dirty="0" smtClean="0"/>
              <a:t>病毒</a:t>
            </a:r>
            <a:r>
              <a:rPr lang="en-US" altLang="zh-TW" dirty="0" smtClean="0"/>
              <a:t>: </a:t>
            </a:r>
            <a:r>
              <a:rPr lang="zh-TW" altLang="en-US" dirty="0" smtClean="0"/>
              <a:t>需要被動免疫</a:t>
            </a:r>
            <a:r>
              <a:rPr lang="zh-TW" altLang="en-US" dirty="0"/>
              <a:t>製</a:t>
            </a:r>
            <a:r>
              <a:rPr lang="zh-TW" altLang="en-US" dirty="0" smtClean="0"/>
              <a:t>劑</a:t>
            </a:r>
            <a:r>
              <a:rPr lang="en-US" altLang="zh-TW" dirty="0" smtClean="0"/>
              <a:t>(</a:t>
            </a:r>
            <a:r>
              <a:rPr lang="zh-TW" altLang="en-US" dirty="0" smtClean="0"/>
              <a:t>免疫球蛋白</a:t>
            </a:r>
            <a:r>
              <a:rPr lang="en-US" altLang="zh-TW" dirty="0" smtClean="0"/>
              <a:t>)</a:t>
            </a:r>
            <a:r>
              <a:rPr lang="zh-TW" altLang="en-US" dirty="0" smtClean="0"/>
              <a:t>清除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可降低發病率和延長潛伏期</a:t>
            </a:r>
          </a:p>
          <a:p>
            <a:r>
              <a:rPr lang="zh-TW" altLang="en-US" dirty="0" smtClean="0"/>
              <a:t>儘快提高被咬傷者的免疫能力</a:t>
            </a:r>
            <a:r>
              <a:rPr lang="en-US" altLang="zh-TW" dirty="0" smtClean="0"/>
              <a:t>(</a:t>
            </a:r>
            <a:r>
              <a:rPr lang="zh-TW" altLang="en-US" dirty="0" smtClean="0"/>
              <a:t>疫苗</a:t>
            </a:r>
            <a:r>
              <a:rPr lang="en-US" altLang="zh-TW" dirty="0" smtClean="0"/>
              <a:t>)</a:t>
            </a:r>
            <a:endParaRPr lang="zh-TW" altLang="en-US" dirty="0" smtClean="0"/>
          </a:p>
          <a:p>
            <a:r>
              <a:rPr lang="zh-TW" altLang="en-US" b="1" dirty="0" smtClean="0">
                <a:solidFill>
                  <a:srgbClr val="FF0000"/>
                </a:solidFill>
              </a:rPr>
              <a:t>處理越早，風險越小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884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處理實務</a:t>
            </a:r>
            <a:r>
              <a:rPr lang="en-US" altLang="zh-TW" dirty="0" smtClean="0"/>
              <a:t>(1)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檢查受傷情況</a:t>
            </a:r>
            <a:r>
              <a:rPr lang="en-US" altLang="zh-TW" dirty="0" smtClean="0"/>
              <a:t>(</a:t>
            </a:r>
            <a:r>
              <a:rPr lang="zh-TW" altLang="en-US" dirty="0" smtClean="0"/>
              <a:t>神經，血管等</a:t>
            </a:r>
            <a:r>
              <a:rPr lang="en-US" altLang="zh-TW" dirty="0" smtClean="0"/>
              <a:t>)</a:t>
            </a:r>
            <a:r>
              <a:rPr lang="zh-TW" altLang="en-US" dirty="0" smtClean="0"/>
              <a:t>並且記錄</a:t>
            </a:r>
            <a:endParaRPr lang="en-US" altLang="zh-TW" dirty="0" smtClean="0"/>
          </a:p>
          <a:p>
            <a:r>
              <a:rPr lang="zh-TW" altLang="en-US" dirty="0" smtClean="0"/>
              <a:t>無菌敷料保護</a:t>
            </a:r>
            <a:r>
              <a:rPr lang="zh-TW" altLang="en-US" dirty="0"/>
              <a:t>傷口</a:t>
            </a:r>
            <a:r>
              <a:rPr lang="zh-TW" altLang="en-US" dirty="0" smtClean="0"/>
              <a:t>，用肥皂水清洗傷口周圍</a:t>
            </a:r>
            <a:r>
              <a:rPr lang="zh-TW" altLang="en-US" dirty="0"/>
              <a:t>，範圍</a:t>
            </a:r>
            <a:r>
              <a:rPr lang="en-US" altLang="zh-TW" dirty="0" smtClean="0"/>
              <a:t>15</a:t>
            </a:r>
            <a:r>
              <a:rPr lang="zh-TW" altLang="en-US" dirty="0" smtClean="0"/>
              <a:t> </a:t>
            </a:r>
            <a:r>
              <a:rPr lang="en-US" altLang="zh-TW" dirty="0" smtClean="0"/>
              <a:t>cm</a:t>
            </a:r>
            <a:r>
              <a:rPr lang="zh-TW" altLang="en-US" dirty="0" smtClean="0"/>
              <a:t>，最好是</a:t>
            </a:r>
            <a:r>
              <a:rPr lang="zh-TW" altLang="en-US" dirty="0"/>
              <a:t>兩遍 </a:t>
            </a:r>
            <a:endParaRPr lang="en-US" altLang="zh-TW" dirty="0" smtClean="0"/>
          </a:p>
          <a:p>
            <a:r>
              <a:rPr lang="zh-TW" altLang="en-US" dirty="0"/>
              <a:t>消毒：再以優</a:t>
            </a:r>
            <a:r>
              <a:rPr lang="zh-TW" altLang="en-US" dirty="0" smtClean="0"/>
              <a:t>碘</a:t>
            </a:r>
            <a:r>
              <a:rPr lang="en-US" altLang="zh-TW" dirty="0" smtClean="0"/>
              <a:t>(</a:t>
            </a:r>
            <a:r>
              <a:rPr lang="en-US" altLang="zh-TW" dirty="0" err="1"/>
              <a:t>povidine</a:t>
            </a:r>
            <a:r>
              <a:rPr lang="en-US" altLang="zh-TW" dirty="0"/>
              <a:t>-iodine solution</a:t>
            </a:r>
            <a:r>
              <a:rPr lang="en-US" altLang="zh-TW" dirty="0" smtClean="0"/>
              <a:t>)</a:t>
            </a:r>
            <a:r>
              <a:rPr lang="zh-TW" altLang="en-US" dirty="0" smtClean="0"/>
              <a:t>消毒</a:t>
            </a:r>
            <a:endParaRPr lang="zh-TW" altLang="en-US" dirty="0"/>
          </a:p>
          <a:p>
            <a:r>
              <a:rPr lang="zh-TW" altLang="en-US" dirty="0" smtClean="0"/>
              <a:t>局部麻醉 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8</a:t>
            </a:fld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33056"/>
            <a:ext cx="3330370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93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處理實務</a:t>
            </a:r>
            <a:r>
              <a:rPr lang="en-US" altLang="zh-TW" dirty="0" smtClean="0"/>
              <a:t>(2)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dirty="0" smtClean="0"/>
              <a:t>傷口沖洗 </a:t>
            </a:r>
          </a:p>
          <a:p>
            <a:pPr lvl="1"/>
            <a:r>
              <a:rPr lang="zh-TW" altLang="en-US" dirty="0" smtClean="0"/>
              <a:t>使用一定壓力的流動清水（自來水）沖傷口 </a:t>
            </a:r>
          </a:p>
          <a:p>
            <a:pPr lvl="1"/>
            <a:r>
              <a:rPr lang="zh-TW" altLang="en-US" dirty="0" smtClean="0"/>
              <a:t>用肥皂水清洗傷口，較深傷口沖洗時，用注射器伸入傷口深部進行灌注清洗 </a:t>
            </a:r>
          </a:p>
          <a:p>
            <a:pPr lvl="1"/>
            <a:r>
              <a:rPr lang="zh-TW" altLang="en-US" dirty="0" smtClean="0">
                <a:solidFill>
                  <a:srgbClr val="FF0000"/>
                </a:solidFill>
              </a:rPr>
              <a:t>交替至少</a:t>
            </a:r>
            <a:r>
              <a:rPr lang="en-US" altLang="zh-TW" dirty="0" smtClean="0">
                <a:solidFill>
                  <a:srgbClr val="FF0000"/>
                </a:solidFill>
              </a:rPr>
              <a:t>15</a:t>
            </a:r>
            <a:r>
              <a:rPr lang="zh-TW" altLang="en-US" dirty="0" smtClean="0">
                <a:solidFill>
                  <a:srgbClr val="FF0000"/>
                </a:solidFill>
              </a:rPr>
              <a:t>分鐘 </a:t>
            </a:r>
          </a:p>
          <a:p>
            <a:pPr lvl="1"/>
            <a:r>
              <a:rPr lang="zh-TW" altLang="en-US" dirty="0" smtClean="0"/>
              <a:t>用生理食鹽水將傷口洗淨，然後用無菌棉將傷口處殘留液吸盡，避免在傷口處殘留肥皂水 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清創消毒傷口</a:t>
            </a:r>
          </a:p>
          <a:p>
            <a:pPr lvl="1"/>
            <a:r>
              <a:rPr lang="zh-TW" altLang="en-US" dirty="0" smtClean="0"/>
              <a:t>沖洗清除</a:t>
            </a:r>
            <a:r>
              <a:rPr lang="zh-TW" altLang="en-US" dirty="0"/>
              <a:t>傷口碎爛壞死組織</a:t>
            </a:r>
            <a:r>
              <a:rPr lang="zh-TW" altLang="en-US" dirty="0" smtClean="0"/>
              <a:t>後</a:t>
            </a:r>
            <a:r>
              <a:rPr lang="zh-TW" altLang="en-US" dirty="0" smtClean="0"/>
              <a:t>用優碘塗擦傷</a:t>
            </a:r>
            <a:r>
              <a:rPr lang="zh-TW" altLang="en-US" dirty="0" smtClean="0"/>
              <a:t>口</a:t>
            </a:r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704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影片</a:t>
            </a:r>
            <a:r>
              <a:rPr lang="en-US" altLang="zh-TW" dirty="0" smtClean="0"/>
              <a:t>:</a:t>
            </a:r>
            <a:r>
              <a:rPr lang="zh-TW" altLang="en-US" dirty="0" smtClean="0"/>
              <a:t>傷口處理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10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5148064" y="6237312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感謝王傳林</a:t>
            </a:r>
            <a:r>
              <a:rPr lang="zh-TW" altLang="en-US" dirty="0"/>
              <a:t>醫師提供</a:t>
            </a:r>
          </a:p>
        </p:txBody>
      </p:sp>
      <p:pic>
        <p:nvPicPr>
          <p:cNvPr id="6" name="18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7584" y="1628800"/>
            <a:ext cx="7174904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09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傷口縫合原則 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zh-TW" altLang="zh-TW" dirty="0" smtClean="0"/>
              <a:t>如果可能的話，避免縫合傷口</a:t>
            </a:r>
            <a:endParaRPr lang="en-US" altLang="zh-TW" dirty="0" smtClean="0"/>
          </a:p>
          <a:p>
            <a:r>
              <a:rPr lang="zh-TW" altLang="en-US" dirty="0" smtClean="0"/>
              <a:t>傷口</a:t>
            </a:r>
            <a:r>
              <a:rPr lang="zh-TW" altLang="en-US" dirty="0"/>
              <a:t>較大或者面部</a:t>
            </a:r>
            <a:r>
              <a:rPr lang="zh-TW" altLang="en-US" dirty="0" smtClean="0"/>
              <a:t>重傷需縫合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清</a:t>
            </a:r>
            <a:r>
              <a:rPr lang="zh-TW" altLang="en-US" dirty="0"/>
              <a:t>創消毒後</a:t>
            </a:r>
            <a:r>
              <a:rPr lang="zh-TW" altLang="en-US" dirty="0" smtClean="0"/>
              <a:t>，先用狂犬病免疫</a:t>
            </a:r>
            <a:r>
              <a:rPr lang="zh-TW" altLang="en-US" dirty="0"/>
              <a:t>球蛋白作傷口周圍的浸潤注射，使抗體浸潤到組織中，以中和病毒。數小時後（不少於</a:t>
            </a:r>
            <a:r>
              <a:rPr lang="en-US" altLang="zh-TW" b="1" dirty="0"/>
              <a:t>2</a:t>
            </a:r>
            <a:r>
              <a:rPr lang="zh-TW" altLang="en-US" dirty="0"/>
              <a:t>小時）再行縫合和包紮</a:t>
            </a:r>
            <a:r>
              <a:rPr lang="zh-TW" altLang="en-US" dirty="0" smtClean="0"/>
              <a:t>；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傷口</a:t>
            </a:r>
            <a:r>
              <a:rPr lang="zh-TW" altLang="en-US" dirty="0"/>
              <a:t>深而大者應當放置引流條，以利於傷口污染物及分泌物的排出 </a:t>
            </a:r>
            <a:endParaRPr lang="en-US" altLang="zh-TW" dirty="0" smtClean="0"/>
          </a:p>
          <a:p>
            <a:pPr lvl="1"/>
            <a:r>
              <a:rPr lang="zh-TW" altLang="zh-TW" dirty="0" smtClean="0"/>
              <a:t>抗生素、破傷風疫苗或破傷風免疫球蛋白的施予，應如同其他抓咬傷口的處理一樣</a:t>
            </a:r>
            <a:endParaRPr lang="en-US" altLang="zh-TW" dirty="0" smtClean="0"/>
          </a:p>
          <a:p>
            <a:r>
              <a:rPr lang="zh-TW" altLang="en-US" dirty="0" smtClean="0"/>
              <a:t>就診</a:t>
            </a:r>
            <a:r>
              <a:rPr lang="zh-TW" altLang="en-US" dirty="0" smtClean="0"/>
              <a:t>時，假如</a:t>
            </a:r>
            <a:r>
              <a:rPr lang="zh-TW" altLang="en-US" dirty="0" smtClean="0"/>
              <a:t>傷口已結痂則不進行傷口處理</a:t>
            </a:r>
            <a:endParaRPr lang="en-US" altLang="zh-TW" dirty="0" smtClean="0"/>
          </a:p>
          <a:p>
            <a:r>
              <a:rPr lang="zh-TW" altLang="en-US" dirty="0" smtClean="0"/>
              <a:t>傷口</a:t>
            </a:r>
            <a:r>
              <a:rPr lang="zh-TW" altLang="en-US" dirty="0"/>
              <a:t>已</a:t>
            </a:r>
            <a:r>
              <a:rPr lang="zh-TW" altLang="en-US" dirty="0" smtClean="0"/>
              <a:t>縫合</a:t>
            </a:r>
            <a:r>
              <a:rPr lang="en-US" altLang="zh-TW" dirty="0" smtClean="0"/>
              <a:t>/</a:t>
            </a:r>
            <a:r>
              <a:rPr lang="zh-TW" altLang="en-US" dirty="0" smtClean="0"/>
              <a:t>癒合，</a:t>
            </a:r>
            <a:r>
              <a:rPr lang="zh-TW" altLang="en-US" dirty="0"/>
              <a:t>原則上不主張拆除</a:t>
            </a:r>
            <a:r>
              <a:rPr lang="zh-TW" altLang="en-US" dirty="0" smtClean="0"/>
              <a:t>，應</a:t>
            </a:r>
            <a:r>
              <a:rPr lang="zh-TW" altLang="en-US" dirty="0"/>
              <a:t>在傷口周圍浸潤注射被動免疫製劑 </a:t>
            </a:r>
          </a:p>
          <a:p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034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狂犬病免疫球蛋白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196752"/>
            <a:ext cx="8363272" cy="5256584"/>
          </a:xfrm>
        </p:spPr>
        <p:txBody>
          <a:bodyPr>
            <a:normAutofit fontScale="70000" lnSpcReduction="20000"/>
          </a:bodyPr>
          <a:lstStyle/>
          <a:p>
            <a:r>
              <a:rPr lang="zh-TW" altLang="en-US" dirty="0" smtClean="0"/>
              <a:t>應在具有處理</a:t>
            </a:r>
            <a:r>
              <a:rPr lang="en-US" altLang="zh-TW" dirty="0" smtClean="0"/>
              <a:t>anaphylactic shock</a:t>
            </a:r>
            <a:r>
              <a:rPr lang="zh-TW" altLang="en-US" dirty="0" smtClean="0"/>
              <a:t>的醫療機構給予</a:t>
            </a:r>
            <a:endParaRPr lang="en-US" altLang="zh-TW" dirty="0" smtClean="0"/>
          </a:p>
          <a:p>
            <a:r>
              <a:rPr lang="zh-TW" altLang="en-US" dirty="0"/>
              <a:t>所有傷口均應浸潤注射免疫</a:t>
            </a:r>
            <a:r>
              <a:rPr lang="zh-TW" altLang="en-US" dirty="0" smtClean="0"/>
              <a:t>球蛋白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zh-TW" kern="100" dirty="0">
                <a:solidFill>
                  <a:srgbClr val="000000"/>
                </a:solidFill>
                <a:latin typeface="Calibri"/>
                <a:ea typeface="標楷體"/>
                <a:cs typeface="細明體"/>
              </a:rPr>
              <a:t>人類狂犬病免疫</a:t>
            </a:r>
            <a:r>
              <a:rPr lang="zh-TW" altLang="zh-TW" kern="100" dirty="0" smtClean="0">
                <a:solidFill>
                  <a:srgbClr val="000000"/>
                </a:solidFill>
                <a:latin typeface="Calibri"/>
                <a:ea typeface="標楷體"/>
                <a:cs typeface="細明體"/>
              </a:rPr>
              <a:t>球蛋白</a:t>
            </a:r>
            <a:r>
              <a:rPr lang="zh-TW" altLang="en-US" kern="100" dirty="0" smtClean="0">
                <a:solidFill>
                  <a:srgbClr val="000000"/>
                </a:solidFill>
                <a:latin typeface="Calibri"/>
                <a:ea typeface="標楷體"/>
                <a:cs typeface="細明體"/>
              </a:rPr>
              <a:t> </a:t>
            </a:r>
            <a:r>
              <a:rPr lang="en-US" altLang="zh-TW" kern="100" dirty="0" smtClean="0">
                <a:solidFill>
                  <a:srgbClr val="000000"/>
                </a:solidFill>
                <a:cs typeface="細明體"/>
              </a:rPr>
              <a:t>(</a:t>
            </a:r>
            <a:r>
              <a:rPr lang="en-US" altLang="zh-TW" dirty="0" smtClean="0"/>
              <a:t>Human </a:t>
            </a:r>
            <a:r>
              <a:rPr lang="en-US" altLang="zh-TW" dirty="0" smtClean="0"/>
              <a:t>rabies </a:t>
            </a:r>
            <a:r>
              <a:rPr lang="en-US" altLang="zh-TW" dirty="0" smtClean="0"/>
              <a:t>immunoglobulin, HRIG</a:t>
            </a:r>
            <a:r>
              <a:rPr lang="en-US" altLang="zh-TW" dirty="0" smtClean="0"/>
              <a:t>)</a:t>
            </a:r>
          </a:p>
          <a:p>
            <a:pPr lvl="1"/>
            <a:r>
              <a:rPr lang="zh-TW" altLang="zh-TW" dirty="0" smtClean="0"/>
              <a:t>使用劑量為</a:t>
            </a:r>
            <a:r>
              <a:rPr lang="en-US" altLang="zh-TW" dirty="0" smtClean="0"/>
              <a:t>20 IU/Kg</a:t>
            </a:r>
          </a:p>
          <a:p>
            <a:pPr lvl="1"/>
            <a:r>
              <a:rPr lang="zh-TW" altLang="en-US" dirty="0" smtClean="0"/>
              <a:t>內含</a:t>
            </a:r>
            <a:r>
              <a:rPr lang="en-US" altLang="zh-TW" dirty="0" smtClean="0"/>
              <a:t>150</a:t>
            </a:r>
            <a:r>
              <a:rPr lang="zh-TW" altLang="en-US" dirty="0" smtClean="0"/>
              <a:t> </a:t>
            </a:r>
            <a:r>
              <a:rPr lang="en-US" altLang="zh-TW" dirty="0" smtClean="0"/>
              <a:t>IU/ml; </a:t>
            </a:r>
            <a:r>
              <a:rPr lang="zh-TW" altLang="en-US" dirty="0" smtClean="0"/>
              <a:t>有</a:t>
            </a:r>
            <a:r>
              <a:rPr lang="en-US" altLang="zh-TW" dirty="0" smtClean="0"/>
              <a:t>2 ml</a:t>
            </a:r>
            <a:r>
              <a:rPr lang="en-US" altLang="zh-TW" dirty="0" smtClean="0"/>
              <a:t>(</a:t>
            </a:r>
            <a:r>
              <a:rPr lang="zh-TW" altLang="en-US" dirty="0" smtClean="0"/>
              <a:t>換算為體重</a:t>
            </a:r>
            <a:r>
              <a:rPr lang="en-US" altLang="zh-TW" dirty="0" smtClean="0"/>
              <a:t>15 </a:t>
            </a:r>
            <a:r>
              <a:rPr lang="en-US" altLang="zh-TW" dirty="0" smtClean="0"/>
              <a:t>Kg)</a:t>
            </a:r>
            <a:r>
              <a:rPr lang="zh-TW" altLang="en-US" dirty="0" smtClean="0"/>
              <a:t>和</a:t>
            </a:r>
            <a:r>
              <a:rPr lang="en-US" altLang="zh-TW" dirty="0" smtClean="0"/>
              <a:t>10 ml(75 Kg)</a:t>
            </a:r>
            <a:r>
              <a:rPr lang="zh-TW" altLang="en-US" dirty="0" smtClean="0"/>
              <a:t>劑型</a:t>
            </a:r>
            <a:endParaRPr lang="en-US" altLang="zh-TW" dirty="0" smtClean="0"/>
          </a:p>
          <a:p>
            <a:r>
              <a:rPr lang="zh-TW" altLang="zh-TW" kern="100" dirty="0">
                <a:solidFill>
                  <a:srgbClr val="000000"/>
                </a:solidFill>
                <a:cs typeface="細明體"/>
              </a:rPr>
              <a:t>經純化馬狂犬病免疫</a:t>
            </a:r>
            <a:r>
              <a:rPr lang="zh-TW" altLang="zh-TW" kern="100" dirty="0" smtClean="0">
                <a:solidFill>
                  <a:srgbClr val="000000"/>
                </a:solidFill>
                <a:cs typeface="細明體"/>
              </a:rPr>
              <a:t>球蛋白</a:t>
            </a:r>
            <a:r>
              <a:rPr lang="zh-TW" altLang="en-US" kern="100" dirty="0" smtClean="0">
                <a:solidFill>
                  <a:srgbClr val="000000"/>
                </a:solidFill>
                <a:cs typeface="細明體"/>
              </a:rPr>
              <a:t> </a:t>
            </a:r>
            <a:r>
              <a:rPr lang="en-US" altLang="zh-TW" kern="100" dirty="0" smtClean="0">
                <a:solidFill>
                  <a:srgbClr val="000000"/>
                </a:solidFill>
                <a:cs typeface="細明體"/>
              </a:rPr>
              <a:t>(purified </a:t>
            </a:r>
            <a:r>
              <a:rPr lang="en-US" altLang="zh-TW" dirty="0" smtClean="0"/>
              <a:t>Equine </a:t>
            </a:r>
            <a:r>
              <a:rPr lang="en-US" altLang="zh-TW" dirty="0" smtClean="0"/>
              <a:t>rabies </a:t>
            </a:r>
            <a:r>
              <a:rPr lang="en-US" altLang="zh-TW" dirty="0" smtClean="0"/>
              <a:t>immunoglobulin, </a:t>
            </a:r>
            <a:r>
              <a:rPr lang="en-US" altLang="zh-TW" dirty="0" err="1" smtClean="0"/>
              <a:t>pERIG</a:t>
            </a:r>
            <a:r>
              <a:rPr lang="en-US" altLang="zh-TW" dirty="0" smtClean="0"/>
              <a:t>)</a:t>
            </a:r>
          </a:p>
          <a:p>
            <a:pPr lvl="1"/>
            <a:r>
              <a:rPr lang="zh-TW" altLang="zh-TW" dirty="0" smtClean="0"/>
              <a:t>使用劑量為</a:t>
            </a:r>
            <a:r>
              <a:rPr lang="en-US" altLang="zh-TW" dirty="0"/>
              <a:t>4</a:t>
            </a:r>
            <a:r>
              <a:rPr lang="en-US" altLang="zh-TW" dirty="0" smtClean="0"/>
              <a:t>0 IU/Kg</a:t>
            </a:r>
          </a:p>
          <a:p>
            <a:pPr lvl="1"/>
            <a:r>
              <a:rPr lang="en-US" altLang="zh-TW" dirty="0" smtClean="0"/>
              <a:t>5 ml/vial </a:t>
            </a:r>
            <a:r>
              <a:rPr lang="zh-TW" altLang="en-US" dirty="0" smtClean="0"/>
              <a:t>含有</a:t>
            </a:r>
            <a:r>
              <a:rPr lang="en-US" altLang="zh-TW" dirty="0" smtClean="0"/>
              <a:t>1000</a:t>
            </a:r>
            <a:r>
              <a:rPr lang="zh-TW" altLang="en-US" dirty="0" smtClean="0"/>
              <a:t> </a:t>
            </a:r>
            <a:r>
              <a:rPr lang="en-US" altLang="zh-TW" dirty="0" smtClean="0"/>
              <a:t>IU</a:t>
            </a:r>
            <a:r>
              <a:rPr lang="zh-TW" altLang="en-US" dirty="0" smtClean="0"/>
              <a:t> </a:t>
            </a:r>
            <a:r>
              <a:rPr lang="en-US" altLang="zh-TW" dirty="0" smtClean="0"/>
              <a:t>(</a:t>
            </a:r>
            <a:r>
              <a:rPr lang="zh-TW" altLang="en-US" dirty="0"/>
              <a:t>換算為體重</a:t>
            </a:r>
            <a:r>
              <a:rPr lang="en-US" altLang="zh-TW" dirty="0" smtClean="0"/>
              <a:t>25 </a:t>
            </a:r>
            <a:r>
              <a:rPr lang="en-US" altLang="zh-TW" dirty="0" smtClean="0"/>
              <a:t>Kg)</a:t>
            </a:r>
          </a:p>
          <a:p>
            <a:pPr lvl="1"/>
            <a:r>
              <a:rPr lang="en-US" altLang="zh-TW" dirty="0" smtClean="0"/>
              <a:t>WHO:</a:t>
            </a:r>
            <a:r>
              <a:rPr lang="zh-TW" altLang="en-US" dirty="0" smtClean="0"/>
              <a:t> 不</a:t>
            </a:r>
            <a:r>
              <a:rPr lang="zh-TW" altLang="en-US" dirty="0" smtClean="0"/>
              <a:t>建議給予</a:t>
            </a:r>
            <a:r>
              <a:rPr lang="en-US" altLang="zh-TW" dirty="0" smtClean="0"/>
              <a:t>ERIG</a:t>
            </a:r>
            <a:r>
              <a:rPr lang="zh-TW" altLang="en-US" dirty="0" smtClean="0"/>
              <a:t>前做</a:t>
            </a:r>
            <a:r>
              <a:rPr lang="en-US" altLang="zh-TW" dirty="0" smtClean="0"/>
              <a:t>skin </a:t>
            </a:r>
            <a:r>
              <a:rPr lang="en-US" altLang="zh-TW" dirty="0" smtClean="0"/>
              <a:t>test</a:t>
            </a:r>
            <a:r>
              <a:rPr lang="zh-TW" altLang="en-US" dirty="0" smtClean="0"/>
              <a:t> </a:t>
            </a:r>
            <a:r>
              <a:rPr lang="en-US" altLang="zh-TW" dirty="0" smtClean="0"/>
              <a:t>(</a:t>
            </a:r>
            <a:r>
              <a:rPr lang="zh-TW" altLang="en-US" dirty="0" smtClean="0"/>
              <a:t>無法有效預測</a:t>
            </a:r>
            <a:r>
              <a:rPr lang="en-US" altLang="zh-TW" dirty="0" smtClean="0"/>
              <a:t>anaphylaxis</a:t>
            </a:r>
            <a:r>
              <a:rPr lang="zh-TW" altLang="en-US" dirty="0" smtClean="0"/>
              <a:t>且考慮疾病的嚴重性</a:t>
            </a:r>
            <a:r>
              <a:rPr lang="en-US" altLang="zh-TW" dirty="0" smtClean="0"/>
              <a:t>); </a:t>
            </a:r>
            <a:r>
              <a:rPr lang="zh-TW" altLang="en-US" dirty="0" smtClean="0"/>
              <a:t>然</a:t>
            </a:r>
            <a:r>
              <a:rPr lang="zh-TW" altLang="en-US" dirty="0" smtClean="0"/>
              <a:t>仿單上仍</a:t>
            </a:r>
            <a:r>
              <a:rPr lang="zh-TW" altLang="en-US" dirty="0" smtClean="0"/>
              <a:t>建議做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不</a:t>
            </a:r>
            <a:r>
              <a:rPr lang="zh-TW" altLang="en-US" dirty="0"/>
              <a:t>因為</a:t>
            </a:r>
            <a:r>
              <a:rPr lang="en-US" altLang="zh-TW" dirty="0" smtClean="0"/>
              <a:t>skin test positive</a:t>
            </a:r>
            <a:r>
              <a:rPr lang="zh-TW" altLang="en-US" dirty="0" smtClean="0"/>
              <a:t>認定為</a:t>
            </a:r>
            <a:r>
              <a:rPr lang="en-US" altLang="zh-TW" dirty="0" smtClean="0"/>
              <a:t>contraindication</a:t>
            </a:r>
            <a:r>
              <a:rPr lang="zh-TW" altLang="en-US" dirty="0" smtClean="0"/>
              <a:t>而不給</a:t>
            </a:r>
            <a:r>
              <a:rPr lang="en-US" altLang="zh-TW" dirty="0" smtClean="0"/>
              <a:t>ERIG</a:t>
            </a:r>
          </a:p>
          <a:p>
            <a:pPr lvl="2"/>
            <a:endParaRPr lang="en-US" altLang="zh-TW" dirty="0" smtClean="0"/>
          </a:p>
          <a:p>
            <a:r>
              <a:rPr lang="zh-TW" altLang="en-US" dirty="0"/>
              <a:t>當全部傷口浸潤注射後，尚有剩餘免疫球蛋白製劑時，應將其注射到最接近患肢同側的深部肌肉（如</a:t>
            </a:r>
            <a:r>
              <a:rPr lang="en-US" altLang="zh-TW" dirty="0"/>
              <a:t>:</a:t>
            </a:r>
            <a:r>
              <a:rPr lang="zh-TW" altLang="en-US" dirty="0"/>
              <a:t>肌肉注射於同側的上臂肌肉或同側大腿外側肌群），以避免影響疫苗的效果</a:t>
            </a:r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63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狂犬病免疫球蛋白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13</a:t>
            </a:fld>
            <a:endParaRPr lang="zh-TW" altLang="en-US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67"/>
          <a:stretch/>
        </p:blipFill>
        <p:spPr bwMode="auto">
          <a:xfrm>
            <a:off x="1115616" y="1700808"/>
            <a:ext cx="6768752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90625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如何給予狂犬病免疫</a:t>
            </a:r>
            <a:r>
              <a:rPr lang="zh-TW" altLang="en-US" dirty="0" smtClean="0"/>
              <a:t>球蛋白</a:t>
            </a:r>
            <a:r>
              <a:rPr lang="en-US" altLang="zh-TW" dirty="0" smtClean="0"/>
              <a:t>(1)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400" dirty="0"/>
              <a:t>在傷口</a:t>
            </a:r>
            <a:r>
              <a:rPr lang="zh-TW" altLang="en-US" sz="2400" dirty="0" smtClean="0"/>
              <a:t>內</a:t>
            </a:r>
            <a:r>
              <a:rPr lang="zh-TW" altLang="en-US" sz="2400" dirty="0"/>
              <a:t>先</a:t>
            </a:r>
            <a:r>
              <a:rPr lang="zh-TW" altLang="en-US" sz="2400" dirty="0" smtClean="0"/>
              <a:t>滴</a:t>
            </a:r>
            <a:r>
              <a:rPr lang="zh-TW" altLang="en-US" sz="2400" dirty="0"/>
              <a:t>數</a:t>
            </a:r>
            <a:r>
              <a:rPr lang="zh-TW" altLang="en-US" sz="2400" dirty="0" smtClean="0"/>
              <a:t>滴</a:t>
            </a:r>
            <a:r>
              <a:rPr lang="zh-TW" altLang="en-US" sz="2400" dirty="0"/>
              <a:t>狂犬病免疫球蛋白</a:t>
            </a:r>
            <a:endParaRPr lang="zh-TW" altLang="en-US" sz="2400" dirty="0"/>
          </a:p>
          <a:p>
            <a:r>
              <a:rPr lang="zh-TW" altLang="en-US" sz="2400" dirty="0" smtClean="0"/>
              <a:t>距</a:t>
            </a:r>
            <a:r>
              <a:rPr lang="zh-TW" altLang="en-US" sz="2400" dirty="0"/>
              <a:t>傷口緣約</a:t>
            </a:r>
            <a:r>
              <a:rPr lang="en-US" altLang="zh-TW" sz="2400" dirty="0"/>
              <a:t>0.5-1cm</a:t>
            </a:r>
            <a:r>
              <a:rPr lang="zh-TW" altLang="en-US" sz="2400" dirty="0"/>
              <a:t>沿傷口縱軸進針</a:t>
            </a:r>
            <a:r>
              <a:rPr lang="en-US" altLang="zh-TW" sz="2400" dirty="0" smtClean="0"/>
              <a:t>,</a:t>
            </a:r>
            <a:r>
              <a:rPr lang="zh-TW" altLang="en-US" sz="2400" dirty="0" smtClean="0"/>
              <a:t>進</a:t>
            </a:r>
            <a:r>
              <a:rPr lang="zh-TW" altLang="en-US" sz="2400" dirty="0"/>
              <a:t>針深度應超過傷口的</a:t>
            </a:r>
            <a:r>
              <a:rPr lang="zh-TW" altLang="en-US" sz="2400" dirty="0" smtClean="0"/>
              <a:t>深度。先進</a:t>
            </a:r>
            <a:r>
              <a:rPr lang="zh-TW" altLang="en-US" sz="2400" dirty="0"/>
              <a:t>針至傷口基底部，邊注射藥液邊退針，並轉換方向於傷口邊緣注射</a:t>
            </a:r>
            <a:r>
              <a:rPr lang="en-US" altLang="zh-TW" sz="2400" dirty="0"/>
              <a:t>(</a:t>
            </a:r>
            <a:r>
              <a:rPr lang="zh-TW" altLang="en-US" sz="2400" dirty="0"/>
              <a:t>取對應兩點呈垂直和左右方向做環形全層注射</a:t>
            </a:r>
            <a:r>
              <a:rPr lang="en-US" altLang="zh-TW" sz="2400" dirty="0"/>
              <a:t>)</a:t>
            </a:r>
            <a:r>
              <a:rPr lang="zh-TW" altLang="en-US" sz="2400" dirty="0"/>
              <a:t>，避免多次重複針刺進</a:t>
            </a:r>
            <a:r>
              <a:rPr lang="zh-TW" altLang="en-US" sz="2400" dirty="0" smtClean="0"/>
              <a:t>傷口</a:t>
            </a:r>
            <a:endParaRPr lang="en-US" altLang="zh-TW" sz="2400" dirty="0" smtClean="0"/>
          </a:p>
          <a:p>
            <a:r>
              <a:rPr lang="zh-TW" altLang="zh-TW" sz="2400" dirty="0" smtClean="0"/>
              <a:t>請</a:t>
            </a:r>
            <a:r>
              <a:rPr lang="zh-TW" altLang="zh-TW" sz="2400" dirty="0"/>
              <a:t>避免直接從傷口內進針，以免將病毒帶入深部</a:t>
            </a:r>
            <a:r>
              <a:rPr lang="zh-TW" altLang="zh-TW" sz="2400" dirty="0" smtClean="0"/>
              <a:t>組織</a:t>
            </a:r>
            <a:endParaRPr lang="en-US" altLang="zh-TW" sz="2400" dirty="0" smtClean="0"/>
          </a:p>
          <a:p>
            <a:r>
              <a:rPr lang="zh-TW" altLang="en-US" sz="2400" dirty="0" smtClean="0"/>
              <a:t>避免</a:t>
            </a:r>
            <a:r>
              <a:rPr lang="zh-TW" altLang="en-US" sz="2400" dirty="0"/>
              <a:t>狂犬病免疫球蛋白打進</a:t>
            </a:r>
            <a:r>
              <a:rPr lang="zh-TW" altLang="en-US" sz="2400" dirty="0" smtClean="0"/>
              <a:t>血管</a:t>
            </a:r>
            <a:endParaRPr lang="en-US" altLang="zh-TW" sz="24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3347864" y="6237312"/>
            <a:ext cx="2304256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778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如何給予狂犬病免疫球蛋白</a:t>
            </a:r>
            <a:r>
              <a:rPr lang="en-US" altLang="zh-TW" dirty="0" smtClean="0"/>
              <a:t>(2)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600" dirty="0"/>
              <a:t>傷口嚴重或有多處傷口（特別是幼兒），按常規劑量不足以浸潤注射傷口周圍時，可用生理鹽水將被動免疫製劑適當稀釋</a:t>
            </a:r>
            <a:r>
              <a:rPr lang="en-US" altLang="zh-TW" sz="2600" dirty="0"/>
              <a:t>2</a:t>
            </a:r>
            <a:r>
              <a:rPr lang="zh-TW" altLang="en-US" sz="2600" dirty="0"/>
              <a:t>～</a:t>
            </a:r>
            <a:r>
              <a:rPr lang="en-US" altLang="zh-TW" sz="2600" dirty="0"/>
              <a:t>3 </a:t>
            </a:r>
            <a:r>
              <a:rPr lang="zh-TW" altLang="en-US" sz="2600" dirty="0"/>
              <a:t>倍，再進行浸潤注射</a:t>
            </a:r>
          </a:p>
          <a:p>
            <a:r>
              <a:rPr lang="zh-TW" altLang="en-US" sz="2600" dirty="0" smtClean="0"/>
              <a:t>免疫</a:t>
            </a:r>
            <a:r>
              <a:rPr lang="zh-TW" altLang="en-US" sz="2600" dirty="0"/>
              <a:t>球蛋白不可與疫苗置於同一</a:t>
            </a:r>
            <a:r>
              <a:rPr lang="zh-TW" altLang="en-US" sz="2600" dirty="0" smtClean="0"/>
              <a:t>注射器</a:t>
            </a:r>
            <a:r>
              <a:rPr lang="zh-TW" altLang="en-US" sz="2600" dirty="0"/>
              <a:t>或</a:t>
            </a:r>
            <a:r>
              <a:rPr lang="zh-TW" altLang="en-US" sz="2600" dirty="0" smtClean="0"/>
              <a:t>同一位置施</a:t>
            </a:r>
            <a:r>
              <a:rPr lang="zh-TW" altLang="en-US" sz="2600" dirty="0"/>
              <a:t>打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12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影片</a:t>
            </a:r>
            <a:r>
              <a:rPr lang="en-US" altLang="zh-TW" dirty="0" smtClean="0"/>
              <a:t>:</a:t>
            </a:r>
            <a:r>
              <a:rPr lang="zh-TW" altLang="en-US" dirty="0" smtClean="0"/>
              <a:t>如何給予免疫球蛋白</a:t>
            </a:r>
            <a:endParaRPr lang="zh-TW" altLang="en-US" dirty="0"/>
          </a:p>
        </p:txBody>
      </p:sp>
      <p:pic>
        <p:nvPicPr>
          <p:cNvPr id="7" name="58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9592" y="1600200"/>
            <a:ext cx="7344816" cy="4525963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16</a:t>
            </a:fld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5148064" y="6237312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感謝王傳林</a:t>
            </a:r>
            <a:r>
              <a:rPr lang="zh-TW" altLang="en-US" dirty="0"/>
              <a:t>醫師提供</a:t>
            </a:r>
          </a:p>
        </p:txBody>
      </p:sp>
    </p:spTree>
    <p:extLst>
      <p:ext uri="{BB962C8B-B14F-4D97-AF65-F5344CB8AC3E}">
        <p14:creationId xmlns:p14="http://schemas.microsoft.com/office/powerpoint/2010/main" val="1469735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76672"/>
            <a:ext cx="8496945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4007157" y="6459417"/>
            <a:ext cx="50943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i="1" dirty="0"/>
              <a:t>MMWR </a:t>
            </a:r>
            <a:r>
              <a:rPr lang="en-US" altLang="zh-TW" i="1" dirty="0" err="1"/>
              <a:t>Recomm</a:t>
            </a:r>
            <a:r>
              <a:rPr lang="en-US" altLang="zh-TW" i="1" dirty="0"/>
              <a:t> Rep. 2010 Mar 19;59(RR-2):1-9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47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免疫球蛋白</a:t>
            </a:r>
            <a:r>
              <a:rPr lang="zh-TW" altLang="en-US" dirty="0" smtClean="0"/>
              <a:t>使用</a:t>
            </a:r>
            <a:r>
              <a:rPr lang="zh-TW" altLang="en-US" dirty="0" smtClean="0"/>
              <a:t>注意事項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zh-TW" altLang="zh-TW" sz="2400" dirty="0" smtClean="0">
                <a:latin typeface="+mn-ea"/>
              </a:rPr>
              <a:t>可</a:t>
            </a:r>
            <a:r>
              <a:rPr lang="zh-TW" altLang="zh-TW" sz="2400" dirty="0">
                <a:latin typeface="+mn-ea"/>
              </a:rPr>
              <a:t>與疫苗同時施打，最遲不要超過</a:t>
            </a:r>
            <a:r>
              <a:rPr lang="zh-TW" altLang="zh-TW" sz="2400" b="1" dirty="0">
                <a:solidFill>
                  <a:srgbClr val="FF0000"/>
                </a:solidFill>
                <a:latin typeface="+mn-ea"/>
              </a:rPr>
              <a:t>首劑疫苗施打後</a:t>
            </a:r>
            <a:r>
              <a:rPr lang="en-US" altLang="zh-TW" sz="2400" b="1" dirty="0">
                <a:solidFill>
                  <a:srgbClr val="FF0000"/>
                </a:solidFill>
                <a:latin typeface="+mn-ea"/>
              </a:rPr>
              <a:t>7 </a:t>
            </a:r>
            <a:r>
              <a:rPr lang="zh-TW" altLang="zh-TW" sz="2400" b="1" dirty="0">
                <a:solidFill>
                  <a:srgbClr val="FF0000"/>
                </a:solidFill>
                <a:latin typeface="+mn-ea"/>
              </a:rPr>
              <a:t>天</a:t>
            </a:r>
            <a:r>
              <a:rPr lang="en-US" altLang="zh-TW" sz="2400" dirty="0">
                <a:latin typeface="+mn-ea"/>
              </a:rPr>
              <a:t>(</a:t>
            </a:r>
            <a:r>
              <a:rPr lang="zh-TW" altLang="zh-TW" sz="2400" dirty="0">
                <a:latin typeface="+mn-ea"/>
              </a:rPr>
              <a:t>非以被咬傷暴露的日期計算</a:t>
            </a:r>
            <a:r>
              <a:rPr lang="en-US" altLang="zh-TW" sz="2400" dirty="0">
                <a:latin typeface="+mn-ea"/>
              </a:rPr>
              <a:t>)</a:t>
            </a:r>
            <a:r>
              <a:rPr lang="zh-TW" altLang="zh-TW" sz="2400" dirty="0">
                <a:latin typeface="+mn-ea"/>
              </a:rPr>
              <a:t>，只可單劑使用</a:t>
            </a:r>
            <a:r>
              <a:rPr lang="zh-TW" altLang="zh-TW" sz="2400" dirty="0" smtClean="0">
                <a:latin typeface="+mn-ea"/>
              </a:rPr>
              <a:t>，儘</a:t>
            </a:r>
            <a:r>
              <a:rPr lang="zh-TW" altLang="zh-TW" sz="2400" dirty="0">
                <a:latin typeface="+mn-ea"/>
              </a:rPr>
              <a:t>可能地以浸潤注射傷口</a:t>
            </a:r>
            <a:r>
              <a:rPr lang="zh-TW" altLang="zh-TW" sz="2400" dirty="0" smtClean="0">
                <a:latin typeface="+mn-ea"/>
              </a:rPr>
              <a:t>為主</a:t>
            </a:r>
            <a:endParaRPr lang="en-US" altLang="zh-TW" sz="2400" dirty="0">
              <a:latin typeface="+mn-ea"/>
            </a:endParaRPr>
          </a:p>
          <a:p>
            <a:pPr marL="342900" lvl="1" indent="-342900">
              <a:buFont typeface="Arial" pitchFamily="34" charset="0"/>
              <a:buChar char="•"/>
            </a:pPr>
            <a:r>
              <a:rPr lang="zh-TW" altLang="zh-TW" sz="2400" dirty="0" smtClean="0">
                <a:latin typeface="+mn-ea"/>
              </a:rPr>
              <a:t>若</a:t>
            </a:r>
            <a:r>
              <a:rPr lang="zh-TW" altLang="zh-TW" sz="2400" dirty="0">
                <a:latin typeface="+mn-ea"/>
              </a:rPr>
              <a:t>疫苗施打已超過</a:t>
            </a:r>
            <a:r>
              <a:rPr lang="en-US" altLang="zh-TW" sz="2400" dirty="0">
                <a:latin typeface="+mn-ea"/>
              </a:rPr>
              <a:t>7</a:t>
            </a:r>
            <a:r>
              <a:rPr lang="zh-TW" altLang="zh-TW" sz="2400" dirty="0">
                <a:latin typeface="+mn-ea"/>
              </a:rPr>
              <a:t>天，因為身體已產生免疫力，此時不需要再給予</a:t>
            </a:r>
            <a:r>
              <a:rPr lang="en-US" altLang="zh-TW" sz="2400" dirty="0">
                <a:latin typeface="+mn-ea"/>
              </a:rPr>
              <a:t>HRIG</a:t>
            </a:r>
            <a:r>
              <a:rPr lang="zh-TW" altLang="zh-TW" sz="2400" dirty="0">
                <a:latin typeface="+mn-ea"/>
              </a:rPr>
              <a:t>的被動免疫</a:t>
            </a:r>
            <a:r>
              <a:rPr lang="zh-TW" altLang="zh-TW" sz="2400" dirty="0" smtClean="0">
                <a:latin typeface="+mn-ea"/>
              </a:rPr>
              <a:t>保護</a:t>
            </a:r>
            <a:endParaRPr lang="en-US" altLang="zh-TW" sz="2400" dirty="0" smtClean="0">
              <a:latin typeface="+mn-ea"/>
            </a:endParaRPr>
          </a:p>
          <a:p>
            <a:pPr lvl="0"/>
            <a:r>
              <a:rPr lang="zh-TW" altLang="en-US" sz="2400" dirty="0">
                <a:latin typeface="+mn-ea"/>
              </a:rPr>
              <a:t>若傷口位於手指，注意</a:t>
            </a:r>
            <a:r>
              <a:rPr lang="zh-TW" altLang="en-US" sz="2400" dirty="0">
                <a:latin typeface="+mn-ea"/>
              </a:rPr>
              <a:t>注射免疫球蛋白時</a:t>
            </a:r>
            <a:r>
              <a:rPr lang="zh-TW" altLang="en-US" sz="2400" dirty="0">
                <a:latin typeface="+mn-ea"/>
              </a:rPr>
              <a:t>要避免</a:t>
            </a:r>
            <a:r>
              <a:rPr lang="en-US" altLang="zh-TW" sz="2400" dirty="0">
                <a:latin typeface="+mn-ea"/>
              </a:rPr>
              <a:t>compartment syndrome</a:t>
            </a:r>
            <a:r>
              <a:rPr lang="zh-TW" altLang="en-US" sz="2400" dirty="0">
                <a:latin typeface="+mn-ea"/>
              </a:rPr>
              <a:t>，</a:t>
            </a:r>
            <a:r>
              <a:rPr lang="zh-TW" altLang="en-US" sz="2400" dirty="0">
                <a:latin typeface="+mn-ea"/>
              </a:rPr>
              <a:t>剩餘免疫球蛋白打</a:t>
            </a:r>
            <a:r>
              <a:rPr lang="zh-TW" altLang="en-US" sz="2400" dirty="0">
                <a:latin typeface="+mn-ea"/>
              </a:rPr>
              <a:t>在傷口同側肢端肌肉</a:t>
            </a:r>
            <a:r>
              <a:rPr lang="zh-TW" altLang="en-US" sz="2400" dirty="0" smtClean="0">
                <a:latin typeface="+mn-ea"/>
              </a:rPr>
              <a:t>注射</a:t>
            </a:r>
            <a:endParaRPr lang="en-US" altLang="zh-TW" sz="2400" dirty="0" smtClean="0">
              <a:latin typeface="+mn-ea"/>
            </a:endParaRPr>
          </a:p>
          <a:p>
            <a:pPr marL="342900" lvl="1" indent="-342900">
              <a:buFont typeface="Arial" pitchFamily="34" charset="0"/>
              <a:buChar char="•"/>
            </a:pPr>
            <a:r>
              <a:rPr lang="zh-TW" altLang="zh-TW" sz="2400" dirty="0" smtClean="0">
                <a:latin typeface="+mn-ea"/>
              </a:rPr>
              <a:t>已</a:t>
            </a:r>
            <a:r>
              <a:rPr lang="zh-TW" altLang="zh-TW" sz="2400" dirty="0">
                <a:latin typeface="+mn-ea"/>
              </a:rPr>
              <a:t>接受暴露前預防接種或曾接受完整暴露後預防接種之民眾，</a:t>
            </a:r>
            <a:r>
              <a:rPr lang="zh-TW" altLang="zh-TW" sz="2400" b="1" u="sng" dirty="0">
                <a:latin typeface="+mn-ea"/>
              </a:rPr>
              <a:t>不須</a:t>
            </a:r>
            <a:r>
              <a:rPr lang="zh-TW" altLang="zh-TW" sz="2400" dirty="0">
                <a:latin typeface="+mn-ea"/>
              </a:rPr>
              <a:t>給予</a:t>
            </a:r>
            <a:r>
              <a:rPr lang="en-US" altLang="zh-TW" sz="2400" dirty="0">
                <a:latin typeface="+mn-ea"/>
              </a:rPr>
              <a:t>HRIG</a:t>
            </a:r>
            <a:endParaRPr lang="zh-TW" altLang="zh-TW" sz="2400" dirty="0">
              <a:latin typeface="+mn-ea"/>
            </a:endParaRPr>
          </a:p>
          <a:p>
            <a:pPr marL="0" indent="-400050"/>
            <a:endParaRPr lang="zh-TW" altLang="zh-TW" dirty="0"/>
          </a:p>
          <a:p>
            <a:pPr marL="457200" lvl="1" indent="-457200">
              <a:buFont typeface="Arial" pitchFamily="34" charset="0"/>
              <a:buChar char="•"/>
            </a:pPr>
            <a:endParaRPr lang="zh-TW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730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狂犬病疫苗使用</a:t>
            </a:r>
            <a:r>
              <a:rPr lang="zh-TW" altLang="en-US" dirty="0"/>
              <a:t>注意事項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6347048" cy="4525963"/>
          </a:xfrm>
        </p:spPr>
        <p:txBody>
          <a:bodyPr>
            <a:normAutofit fontScale="92500" lnSpcReduction="10000"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zh-TW" altLang="zh-TW" sz="2600" dirty="0">
                <a:latin typeface="+mn-ea"/>
              </a:rPr>
              <a:t>疫苗最好於三角肌部位以肌肉注射方式</a:t>
            </a:r>
            <a:r>
              <a:rPr lang="zh-TW" altLang="zh-TW" sz="2600" dirty="0" smtClean="0">
                <a:latin typeface="+mn-ea"/>
              </a:rPr>
              <a:t>接種</a:t>
            </a:r>
            <a:endParaRPr lang="en-US" altLang="zh-TW" sz="2600" dirty="0" smtClean="0">
              <a:latin typeface="+mn-ea"/>
            </a:endParaRPr>
          </a:p>
          <a:p>
            <a:pPr marL="742950" lvl="2" indent="-342900"/>
            <a:r>
              <a:rPr lang="en-US" altLang="zh-TW" sz="2200" dirty="0" smtClean="0">
                <a:latin typeface="+mn-ea"/>
              </a:rPr>
              <a:t>&lt;2</a:t>
            </a:r>
            <a:r>
              <a:rPr lang="zh-TW" altLang="en-US" sz="2200" dirty="0" smtClean="0">
                <a:latin typeface="+mn-ea"/>
              </a:rPr>
              <a:t>歲</a:t>
            </a:r>
            <a:r>
              <a:rPr lang="en-US" altLang="zh-TW" sz="2200" dirty="0" smtClean="0">
                <a:latin typeface="+mn-ea"/>
              </a:rPr>
              <a:t>:</a:t>
            </a:r>
            <a:r>
              <a:rPr lang="zh-TW" altLang="en-US" sz="2200" dirty="0" smtClean="0">
                <a:latin typeface="+mn-ea"/>
              </a:rPr>
              <a:t> 大腿前外側區域</a:t>
            </a:r>
            <a:endParaRPr lang="zh-TW" altLang="zh-TW" sz="2200" dirty="0">
              <a:latin typeface="+mn-ea"/>
            </a:endParaRPr>
          </a:p>
          <a:p>
            <a:r>
              <a:rPr lang="zh-TW" altLang="zh-TW" sz="2600" dirty="0">
                <a:latin typeface="+mn-ea"/>
              </a:rPr>
              <a:t>若與單量的免疫球蛋白同時接種</a:t>
            </a:r>
            <a:r>
              <a:rPr lang="zh-TW" altLang="zh-TW" sz="2600" dirty="0" smtClean="0">
                <a:latin typeface="+mn-ea"/>
              </a:rPr>
              <a:t>，</a:t>
            </a:r>
            <a:r>
              <a:rPr lang="zh-TW" altLang="en-US" sz="2600" dirty="0">
                <a:latin typeface="+mn-ea"/>
              </a:rPr>
              <a:t>建議接種於患肢的對</a:t>
            </a:r>
            <a:r>
              <a:rPr lang="zh-TW" altLang="en-US" sz="2600" dirty="0" smtClean="0">
                <a:latin typeface="+mn-ea"/>
              </a:rPr>
              <a:t>側</a:t>
            </a:r>
            <a:endParaRPr lang="en-US" altLang="zh-TW" sz="2600" dirty="0" smtClean="0">
              <a:latin typeface="+mn-ea"/>
            </a:endParaRPr>
          </a:p>
          <a:p>
            <a:r>
              <a:rPr lang="zh-TW" altLang="zh-TW" sz="2600" dirty="0" smtClean="0">
                <a:latin typeface="+mn-ea"/>
              </a:rPr>
              <a:t>完整</a:t>
            </a:r>
            <a:r>
              <a:rPr lang="zh-TW" altLang="zh-TW" sz="2600" dirty="0">
                <a:latin typeface="+mn-ea"/>
              </a:rPr>
              <a:t>的暴露後疫苗共</a:t>
            </a:r>
            <a:r>
              <a:rPr lang="en-US" altLang="zh-TW" sz="2600" dirty="0">
                <a:latin typeface="+mn-ea"/>
              </a:rPr>
              <a:t>5</a:t>
            </a:r>
            <a:r>
              <a:rPr lang="zh-TW" altLang="zh-TW" sz="2600" dirty="0">
                <a:latin typeface="+mn-ea"/>
              </a:rPr>
              <a:t>劑，接種時程為第</a:t>
            </a:r>
            <a:r>
              <a:rPr lang="en-US" altLang="zh-TW" sz="2600" dirty="0">
                <a:latin typeface="+mn-ea"/>
              </a:rPr>
              <a:t>0</a:t>
            </a:r>
            <a:r>
              <a:rPr lang="zh-TW" altLang="zh-TW" sz="2600" dirty="0">
                <a:latin typeface="+mn-ea"/>
              </a:rPr>
              <a:t>天</a:t>
            </a:r>
            <a:r>
              <a:rPr lang="en-US" altLang="zh-TW" sz="2600" dirty="0">
                <a:latin typeface="+mn-ea"/>
              </a:rPr>
              <a:t>(</a:t>
            </a:r>
            <a:r>
              <a:rPr lang="zh-TW" altLang="zh-TW" sz="2600" dirty="0">
                <a:latin typeface="+mn-ea"/>
              </a:rPr>
              <a:t>接種第一劑當天為第</a:t>
            </a:r>
            <a:r>
              <a:rPr lang="en-US" altLang="zh-TW" sz="2600" dirty="0">
                <a:latin typeface="+mn-ea"/>
              </a:rPr>
              <a:t>0</a:t>
            </a:r>
            <a:r>
              <a:rPr lang="zh-TW" altLang="zh-TW" sz="2600" dirty="0">
                <a:latin typeface="+mn-ea"/>
              </a:rPr>
              <a:t>天</a:t>
            </a:r>
            <a:r>
              <a:rPr lang="en-US" altLang="zh-TW" sz="2600" dirty="0">
                <a:latin typeface="+mn-ea"/>
              </a:rPr>
              <a:t>)</a:t>
            </a:r>
            <a:r>
              <a:rPr lang="zh-TW" altLang="zh-TW" sz="2600" dirty="0">
                <a:latin typeface="+mn-ea"/>
              </a:rPr>
              <a:t>，及第</a:t>
            </a:r>
            <a:r>
              <a:rPr lang="en-US" altLang="zh-TW" sz="2600" dirty="0">
                <a:latin typeface="+mn-ea"/>
              </a:rPr>
              <a:t>3</a:t>
            </a:r>
            <a:r>
              <a:rPr lang="zh-TW" altLang="zh-TW" sz="2600" dirty="0">
                <a:latin typeface="+mn-ea"/>
              </a:rPr>
              <a:t>、</a:t>
            </a:r>
            <a:r>
              <a:rPr lang="en-US" altLang="zh-TW" sz="2600" dirty="0">
                <a:latin typeface="+mn-ea"/>
              </a:rPr>
              <a:t>7</a:t>
            </a:r>
            <a:r>
              <a:rPr lang="zh-TW" altLang="zh-TW" sz="2600" dirty="0">
                <a:latin typeface="+mn-ea"/>
              </a:rPr>
              <a:t>、</a:t>
            </a:r>
            <a:r>
              <a:rPr lang="en-US" altLang="zh-TW" sz="2600" dirty="0">
                <a:latin typeface="+mn-ea"/>
              </a:rPr>
              <a:t>14 </a:t>
            </a:r>
            <a:r>
              <a:rPr lang="zh-TW" altLang="zh-TW" sz="2600" dirty="0">
                <a:latin typeface="+mn-ea"/>
              </a:rPr>
              <a:t>及</a:t>
            </a:r>
            <a:r>
              <a:rPr lang="en-US" altLang="zh-TW" sz="2600" dirty="0">
                <a:latin typeface="+mn-ea"/>
              </a:rPr>
              <a:t>28 </a:t>
            </a:r>
            <a:r>
              <a:rPr lang="zh-TW" altLang="zh-TW" sz="2600" dirty="0">
                <a:latin typeface="+mn-ea"/>
              </a:rPr>
              <a:t>天施行，懷孕婦女或小孩仍可使用此疫苗。</a:t>
            </a:r>
          </a:p>
          <a:p>
            <a:r>
              <a:rPr lang="zh-TW" altLang="zh-TW" sz="2600" dirty="0">
                <a:latin typeface="+mn-ea"/>
              </a:rPr>
              <a:t>已接受暴露前預防接種或曾接受完整暴露後預防接種之</a:t>
            </a:r>
            <a:r>
              <a:rPr lang="zh-TW" altLang="zh-TW" sz="2600" dirty="0" smtClean="0">
                <a:latin typeface="+mn-ea"/>
              </a:rPr>
              <a:t>民眾</a:t>
            </a:r>
            <a:r>
              <a:rPr lang="en-US" altLang="zh-TW" sz="2600" dirty="0" smtClean="0">
                <a:latin typeface="+mn-ea"/>
              </a:rPr>
              <a:t>(</a:t>
            </a:r>
            <a:r>
              <a:rPr lang="zh-TW" altLang="en-US" sz="2600" dirty="0" smtClean="0">
                <a:latin typeface="+mn-ea"/>
              </a:rPr>
              <a:t>免疫</a:t>
            </a:r>
            <a:r>
              <a:rPr lang="zh-TW" altLang="en-US" sz="2600" dirty="0">
                <a:latin typeface="+mn-ea"/>
              </a:rPr>
              <a:t>功能不全者除外</a:t>
            </a:r>
            <a:r>
              <a:rPr lang="en-US" altLang="zh-TW" sz="2600" dirty="0">
                <a:latin typeface="+mn-ea"/>
              </a:rPr>
              <a:t>)</a:t>
            </a:r>
            <a:r>
              <a:rPr lang="zh-TW" altLang="zh-TW" sz="2600" dirty="0" smtClean="0">
                <a:latin typeface="+mn-ea"/>
              </a:rPr>
              <a:t>，</a:t>
            </a:r>
            <a:r>
              <a:rPr lang="zh-TW" altLang="zh-TW" sz="2600" dirty="0">
                <a:latin typeface="+mn-ea"/>
              </a:rPr>
              <a:t>只須接種</a:t>
            </a:r>
            <a:r>
              <a:rPr lang="en-US" altLang="zh-TW" sz="2600" dirty="0">
                <a:latin typeface="+mn-ea"/>
              </a:rPr>
              <a:t>2</a:t>
            </a:r>
            <a:r>
              <a:rPr lang="zh-TW" altLang="zh-TW" sz="2600" dirty="0">
                <a:latin typeface="+mn-ea"/>
              </a:rPr>
              <a:t>劑疫苗，於第</a:t>
            </a:r>
            <a:r>
              <a:rPr lang="en-US" altLang="zh-TW" sz="2600" dirty="0">
                <a:latin typeface="+mn-ea"/>
              </a:rPr>
              <a:t>0</a:t>
            </a:r>
            <a:r>
              <a:rPr lang="zh-TW" altLang="zh-TW" sz="2600" dirty="0">
                <a:latin typeface="+mn-ea"/>
              </a:rPr>
              <a:t>、</a:t>
            </a:r>
            <a:r>
              <a:rPr lang="en-US" altLang="zh-TW" sz="2600" dirty="0">
                <a:latin typeface="+mn-ea"/>
              </a:rPr>
              <a:t>3</a:t>
            </a:r>
            <a:r>
              <a:rPr lang="zh-TW" altLang="zh-TW" sz="2600" dirty="0">
                <a:latin typeface="+mn-ea"/>
              </a:rPr>
              <a:t>天各施打一劑疫苗。</a:t>
            </a:r>
          </a:p>
          <a:p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356992"/>
            <a:ext cx="2160240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508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接種後注意事項及副作用</a:t>
            </a:r>
            <a:r>
              <a:rPr lang="en-US" altLang="zh-TW" dirty="0" smtClean="0"/>
              <a:t>(1)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zh-TW" altLang="zh-TW" sz="2600" dirty="0" smtClean="0"/>
              <a:t>接種</a:t>
            </a:r>
            <a:r>
              <a:rPr lang="zh-TW" altLang="zh-TW" sz="2600" dirty="0"/>
              <a:t>狂犬病疫苗</a:t>
            </a:r>
            <a:r>
              <a:rPr lang="zh-TW" altLang="zh-TW" sz="2600" dirty="0" smtClean="0"/>
              <a:t>或</a:t>
            </a:r>
            <a:r>
              <a:rPr lang="en-US" altLang="zh-TW" sz="2600" dirty="0" smtClean="0"/>
              <a:t>RIG</a:t>
            </a:r>
            <a:r>
              <a:rPr lang="zh-TW" altLang="zh-TW" sz="2600" dirty="0" smtClean="0"/>
              <a:t>後</a:t>
            </a:r>
            <a:r>
              <a:rPr lang="zh-TW" altLang="zh-TW" sz="2600" dirty="0"/>
              <a:t>，可能會有注射部位酸痛、紅腫、搔癢等局部反應，少數人可能出現全身性反應，包括頭痛、頭暈、噁心、肌肉酸痛、發燒、蕁麻疹等，一般症狀輕微且為自限性，多半在</a:t>
            </a:r>
            <a:r>
              <a:rPr lang="en-US" altLang="zh-TW" sz="2600" dirty="0"/>
              <a:t>1</a:t>
            </a:r>
            <a:r>
              <a:rPr lang="zh-TW" altLang="zh-TW" sz="2600" dirty="0"/>
              <a:t>至</a:t>
            </a:r>
            <a:r>
              <a:rPr lang="en-US" altLang="zh-TW" sz="2600" dirty="0"/>
              <a:t>2</a:t>
            </a:r>
            <a:r>
              <a:rPr lang="zh-TW" altLang="zh-TW" sz="2600" dirty="0"/>
              <a:t>天內</a:t>
            </a:r>
            <a:r>
              <a:rPr lang="zh-TW" altLang="zh-TW" sz="2600" dirty="0" smtClean="0"/>
              <a:t>康復</a:t>
            </a:r>
            <a:endParaRPr lang="en-US" altLang="zh-TW" sz="2600" dirty="0" smtClean="0"/>
          </a:p>
          <a:p>
            <a:r>
              <a:rPr lang="zh-TW" altLang="zh-TW" sz="2600" dirty="0"/>
              <a:t>罕見的立即型過敏反應、甚至過敏性休克等副作用極少</a:t>
            </a:r>
            <a:r>
              <a:rPr lang="zh-TW" altLang="zh-TW" sz="2600" dirty="0" smtClean="0"/>
              <a:t>發生</a:t>
            </a:r>
            <a:r>
              <a:rPr lang="en-US" altLang="zh-TW" sz="2600" dirty="0" smtClean="0"/>
              <a:t>(ERIG </a:t>
            </a:r>
            <a:r>
              <a:rPr lang="zh-TW" altLang="en-US" sz="2600" dirty="0" smtClean="0"/>
              <a:t>約</a:t>
            </a:r>
            <a:r>
              <a:rPr lang="en-US" altLang="zh-TW" sz="2600" dirty="0" smtClean="0"/>
              <a:t>15</a:t>
            </a:r>
            <a:r>
              <a:rPr lang="zh-TW" altLang="en-US" sz="2600" dirty="0" smtClean="0"/>
              <a:t>萬分之一</a:t>
            </a:r>
            <a:r>
              <a:rPr lang="en-US" altLang="zh-TW" sz="2600" dirty="0" smtClean="0"/>
              <a:t>)</a:t>
            </a:r>
            <a:r>
              <a:rPr lang="zh-TW" altLang="zh-TW" sz="2600" dirty="0" smtClean="0"/>
              <a:t>，</a:t>
            </a:r>
            <a:r>
              <a:rPr lang="zh-TW" altLang="zh-TW" sz="2600" dirty="0"/>
              <a:t>若不幸發生，通常於注射後幾分鐘至幾小時內即出現症狀</a:t>
            </a:r>
            <a:r>
              <a:rPr lang="zh-TW" altLang="zh-TW" sz="2600" dirty="0" smtClean="0"/>
              <a:t>。</a:t>
            </a:r>
            <a:r>
              <a:rPr lang="en-US" altLang="zh-TW" sz="2600" dirty="0" smtClean="0"/>
              <a:t>Serum sickness (ERIG)</a:t>
            </a:r>
            <a:r>
              <a:rPr lang="zh-TW" altLang="en-US" sz="2600" dirty="0" smtClean="0"/>
              <a:t>約</a:t>
            </a:r>
            <a:r>
              <a:rPr lang="en-US" altLang="zh-TW" sz="2600" dirty="0" smtClean="0"/>
              <a:t>1-3%</a:t>
            </a:r>
          </a:p>
          <a:p>
            <a:r>
              <a:rPr lang="zh-TW" altLang="zh-TW" sz="2600" dirty="0" smtClean="0"/>
              <a:t>極</a:t>
            </a:r>
            <a:r>
              <a:rPr lang="zh-TW" altLang="zh-TW" sz="2600" dirty="0"/>
              <a:t>少數接種者在注射狂犬病疫苗後，可能引發包括</a:t>
            </a:r>
            <a:r>
              <a:rPr lang="en-US" altLang="zh-TW" sz="2600" dirty="0" err="1"/>
              <a:t>Guillain</a:t>
            </a:r>
            <a:r>
              <a:rPr lang="en-US" altLang="zh-TW" sz="2600" dirty="0"/>
              <a:t>-Barr</a:t>
            </a:r>
            <a:r>
              <a:rPr lang="zh-TW" altLang="zh-TW" sz="2600" dirty="0"/>
              <a:t>é症候群在內的罕見神經系統不良反應，惟發生的機率極低，如果真的發生，多數病患在治療後也能完全</a:t>
            </a:r>
            <a:r>
              <a:rPr lang="zh-TW" altLang="zh-TW" sz="2600" dirty="0" smtClean="0"/>
              <a:t>康復</a:t>
            </a:r>
            <a:endParaRPr lang="en-US" altLang="zh-TW" sz="2600" dirty="0" smtClean="0"/>
          </a:p>
          <a:p>
            <a:endParaRPr lang="zh-TW" altLang="zh-TW" dirty="0"/>
          </a:p>
          <a:p>
            <a:pPr lvl="0"/>
            <a:endParaRPr lang="zh-TW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922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21</a:t>
            </a:fld>
            <a:endParaRPr lang="zh-TW" altLang="en-US"/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209923300"/>
              </p:ext>
            </p:extLst>
          </p:nvPr>
        </p:nvGraphicFramePr>
        <p:xfrm>
          <a:off x="539552" y="332656"/>
          <a:ext cx="7920879" cy="6343315"/>
        </p:xfrm>
        <a:graphic>
          <a:graphicData uri="http://schemas.openxmlformats.org/drawingml/2006/table">
            <a:tbl>
              <a:tblPr firstRow="1" firstCol="1" bandRow="1"/>
              <a:tblGrid>
                <a:gridCol w="1122260"/>
                <a:gridCol w="3202327"/>
                <a:gridCol w="3596292"/>
              </a:tblGrid>
              <a:tr h="27036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品項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細明體"/>
                        </a:rPr>
                        <a:t>人類狂犬病免疫球蛋白</a:t>
                      </a: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(HRIG)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細明體"/>
                        </a:rPr>
                        <a:t>經純化馬狂犬病免疫球蛋白</a:t>
                      </a: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(</a:t>
                      </a:r>
                      <a:r>
                        <a:rPr lang="en-US" sz="2000" b="1" kern="100" dirty="0" err="1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pERIG</a:t>
                      </a:r>
                      <a:r>
                        <a:rPr lang="en-US" sz="2000" b="1" kern="100" dirty="0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)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38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細明體"/>
                        </a:rPr>
                        <a:t>商品名稱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kern="100" dirty="0" err="1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Hyperrab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kern="100" dirty="0" err="1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Favirab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3509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b="1" kern="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細明體"/>
                        </a:rPr>
                        <a:t>劑量</a:t>
                      </a:r>
                      <a:endParaRPr lang="zh-TW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20 IU/kg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40 IU/kg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946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b="1" kern="100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IU/ml</a:t>
                      </a:r>
                      <a:endParaRPr lang="zh-TW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150 IU/ml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200 IU/ml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383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b="1" kern="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細明體"/>
                        </a:rPr>
                        <a:t>禁忌症</a:t>
                      </a:r>
                      <a:endParaRPr lang="zh-TW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細明體"/>
                        </a:rPr>
                        <a:t>無</a:t>
                      </a:r>
                      <a:endParaRPr lang="zh-TW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細明體"/>
                        </a:rPr>
                        <a:t>已知對馬蛋白過敏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2612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細明體"/>
                        </a:rPr>
                        <a:t>副作用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可能出現接種部位疼痛及輕微的發燒；於免疫球蛋白缺乏患者身上重複接種可能會造成過敏反應。極少數可能有急性神經血管性水腫</a:t>
                      </a:r>
                      <a:r>
                        <a:rPr lang="en-US" sz="2000" kern="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(angioneurotic edema)</a:t>
                      </a:r>
                      <a:r>
                        <a:rPr lang="zh-TW" sz="2000" kern="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、皮疹、腎病症候群、過敏性休克等嚴重不良反應。</a:t>
                      </a:r>
                      <a:endParaRPr lang="zh-TW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000" kern="100">
                          <a:solidFill>
                            <a:srgbClr val="000000"/>
                          </a:solidFill>
                          <a:effectLst/>
                          <a:latin typeface="標楷體"/>
                          <a:ea typeface="新細明體"/>
                          <a:cs typeface="Times New Roman"/>
                        </a:rPr>
                        <a:t> </a:t>
                      </a:r>
                      <a:endParaRPr lang="zh-TW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副作用發作機率小於</a:t>
                      </a:r>
                      <a:r>
                        <a:rPr lang="en-US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10%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：立即的過敏反應包含低血壓、呼吸喘或尋麻疹。極少數人</a:t>
                      </a:r>
                      <a:r>
                        <a:rPr lang="en-US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(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小於萬分之一</a:t>
                      </a:r>
                      <a:r>
                        <a:rPr lang="en-US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)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可能有嚴重反應如神經血管性水腫</a:t>
                      </a:r>
                      <a:r>
                        <a:rPr lang="en-US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(</a:t>
                      </a:r>
                      <a:r>
                        <a:rPr lang="en-US" sz="2000" kern="1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angioneurotic</a:t>
                      </a:r>
                      <a:r>
                        <a:rPr lang="en-US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 edema)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或過敏性休克。延遲性的過敏反應可能在</a:t>
                      </a:r>
                      <a:r>
                        <a:rPr lang="en-US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6</a:t>
                      </a:r>
                      <a:r>
                        <a:rPr lang="zh-TW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天後發生，包含發燒、皮膚癢、紅疹、尋麻疹、淋巴結腫大及關節疼痛。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36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b="1" kern="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注意事項</a:t>
                      </a:r>
                      <a:endParaRPr lang="zh-TW" sz="2000" kern="10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標楷體"/>
                          <a:cs typeface="Times New Roman"/>
                        </a:rPr>
                        <a:t>應在有急救設備之醫療院所執行，其餘詳見仿單說明。</a:t>
                      </a:r>
                      <a:endParaRPr lang="zh-TW" sz="2000" kern="100" dirty="0">
                        <a:solidFill>
                          <a:srgbClr val="000000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05867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接種後注意事項及副作用</a:t>
            </a:r>
            <a:r>
              <a:rPr lang="en-US" altLang="zh-TW" dirty="0" smtClean="0"/>
              <a:t>(2)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sz="2400" dirty="0"/>
              <a:t>為了能在罕見的立即型過敏反應或過敏性休克事件發生後，能立即進行醫療處置，注射狂犬病疫苗或免疫球蛋白後，應讓病患於提供注射單位或附近稍做休息，並觀察至少</a:t>
            </a:r>
            <a:r>
              <a:rPr lang="en-US" altLang="zh-TW" sz="2400" dirty="0"/>
              <a:t>30</a:t>
            </a:r>
            <a:r>
              <a:rPr lang="zh-TW" altLang="zh-TW" sz="2400" dirty="0"/>
              <a:t>分鐘以上，待無不適後再離</a:t>
            </a:r>
            <a:r>
              <a:rPr lang="zh-TW" altLang="zh-TW" sz="2400" dirty="0" smtClean="0"/>
              <a:t>開</a:t>
            </a:r>
            <a:endParaRPr lang="en-US" altLang="zh-TW" sz="2400" dirty="0" smtClean="0"/>
          </a:p>
          <a:p>
            <a:endParaRPr lang="zh-TW" altLang="zh-TW" sz="2400" dirty="0"/>
          </a:p>
          <a:p>
            <a:pPr lvl="0"/>
            <a:r>
              <a:rPr lang="zh-TW" altLang="zh-TW" sz="2400" dirty="0"/>
              <a:t>如遇</a:t>
            </a:r>
            <a:r>
              <a:rPr lang="zh-TW" altLang="en-US" sz="2400" dirty="0"/>
              <a:t>接種後</a:t>
            </a:r>
            <a:r>
              <a:rPr lang="zh-TW" altLang="zh-TW" sz="2400" dirty="0"/>
              <a:t>發生嚴重不良事件之個案時，應立即填列嚴重不良事件通報單，同時通報衛生局並副知疾病管制</a:t>
            </a:r>
            <a:r>
              <a:rPr lang="zh-TW" altLang="zh-TW" sz="2400" dirty="0" smtClean="0"/>
              <a:t>局</a:t>
            </a:r>
            <a:endParaRPr lang="zh-TW" altLang="zh-TW" sz="2400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358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en-US" dirty="0" smtClean="0"/>
              <a:t>感謝您的聆聽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3429000"/>
            <a:ext cx="8229600" cy="1684784"/>
          </a:xfrm>
        </p:spPr>
        <p:txBody>
          <a:bodyPr>
            <a:normAutofit fontScale="85000" lnSpcReduction="20000"/>
          </a:bodyPr>
          <a:lstStyle/>
          <a:p>
            <a:r>
              <a:rPr lang="zh-TW" altLang="en-US" dirty="0" smtClean="0"/>
              <a:t>感謝北京大學</a:t>
            </a:r>
            <a:r>
              <a:rPr lang="zh-TW" altLang="en-US" dirty="0"/>
              <a:t>人民</a:t>
            </a:r>
            <a:r>
              <a:rPr lang="zh-TW" altLang="en-US" dirty="0" smtClean="0"/>
              <a:t>醫院王傳林醫師</a:t>
            </a:r>
            <a:r>
              <a:rPr lang="zh-TW" altLang="en-US" dirty="0"/>
              <a:t>熱心</a:t>
            </a:r>
            <a:r>
              <a:rPr lang="zh-TW" altLang="en-US" dirty="0" smtClean="0"/>
              <a:t>提供豐富的</a:t>
            </a:r>
            <a:r>
              <a:rPr lang="zh-TW" altLang="en-US" dirty="0" smtClean="0"/>
              <a:t>資料</a:t>
            </a:r>
            <a:endParaRPr lang="en-US" altLang="zh-TW" dirty="0" smtClean="0"/>
          </a:p>
          <a:p>
            <a:r>
              <a:rPr lang="zh-TW" altLang="en-US" dirty="0">
                <a:hlinkClick r:id="rId2"/>
              </a:rPr>
              <a:t>其他資料請</a:t>
            </a:r>
            <a:r>
              <a:rPr lang="zh-TW" altLang="en-US" dirty="0" smtClean="0">
                <a:hlinkClick r:id="rId2"/>
              </a:rPr>
              <a:t>見</a:t>
            </a:r>
            <a:r>
              <a:rPr lang="en-US" altLang="zh-TW" dirty="0" smtClean="0">
                <a:hlinkClick r:id="rId2"/>
              </a:rPr>
              <a:t>:</a:t>
            </a:r>
            <a:r>
              <a:rPr lang="zh-TW" altLang="en-US" dirty="0" smtClean="0">
                <a:hlinkClick r:id="rId2"/>
              </a:rPr>
              <a:t> </a:t>
            </a:r>
            <a:r>
              <a:rPr lang="en-US" altLang="zh-TW" dirty="0" smtClean="0">
                <a:hlinkClick r:id="rId2"/>
              </a:rPr>
              <a:t>www.cdc.gov.tw </a:t>
            </a:r>
            <a:r>
              <a:rPr lang="en-US" altLang="zh-TW" dirty="0" smtClean="0">
                <a:sym typeface="Wingdings" pitchFamily="2" charset="2"/>
                <a:hlinkClick r:id="rId2"/>
              </a:rPr>
              <a:t></a:t>
            </a:r>
          </a:p>
          <a:p>
            <a:pPr lvl="1"/>
            <a:r>
              <a:rPr lang="zh-TW" altLang="en-US" dirty="0" smtClean="0">
                <a:hlinkClick r:id="rId2"/>
              </a:rPr>
              <a:t>首頁</a:t>
            </a:r>
            <a:r>
              <a:rPr lang="zh-TW" altLang="en-US" dirty="0"/>
              <a:t> </a:t>
            </a:r>
            <a:r>
              <a:rPr lang="en-US" altLang="zh-TW" dirty="0"/>
              <a:t>&gt; </a:t>
            </a:r>
            <a:r>
              <a:rPr lang="zh-TW" altLang="en-US" dirty="0">
                <a:hlinkClick r:id="rId3"/>
              </a:rPr>
              <a:t>傳染病介紹</a:t>
            </a:r>
            <a:r>
              <a:rPr lang="zh-TW" altLang="en-US" dirty="0"/>
              <a:t> </a:t>
            </a:r>
            <a:r>
              <a:rPr lang="en-US" altLang="zh-TW" dirty="0"/>
              <a:t>&gt; </a:t>
            </a:r>
            <a:r>
              <a:rPr lang="zh-TW" altLang="en-US" dirty="0">
                <a:hlinkClick r:id="rId4"/>
              </a:rPr>
              <a:t>第一類法定傳染病</a:t>
            </a:r>
            <a:r>
              <a:rPr lang="zh-TW" altLang="en-US" dirty="0"/>
              <a:t> </a:t>
            </a:r>
            <a:r>
              <a:rPr lang="en-US" altLang="zh-TW" dirty="0"/>
              <a:t>&gt; </a:t>
            </a:r>
            <a:r>
              <a:rPr lang="zh-TW" altLang="en-US" dirty="0">
                <a:hlinkClick r:id="rId5"/>
              </a:rPr>
              <a:t>狂犬病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198FB-33D0-470F-A1CC-AA1520C0AC95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052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1707</Words>
  <Application>Microsoft Office PowerPoint</Application>
  <PresentationFormat>如螢幕大小 (4:3)</PresentationFormat>
  <Paragraphs>182</Paragraphs>
  <Slides>23</Slides>
  <Notes>7</Notes>
  <HiddenSlides>0</HiddenSlides>
  <MMClips>2</MMClips>
  <ScaleCrop>false</ScaleCrop>
  <HeadingPairs>
    <vt:vector size="4" baseType="variant">
      <vt:variant>
        <vt:lpstr>佈景主題</vt:lpstr>
      </vt:variant>
      <vt:variant>
        <vt:i4>3</vt:i4>
      </vt:variant>
      <vt:variant>
        <vt:lpstr>投影片標題</vt:lpstr>
      </vt:variant>
      <vt:variant>
        <vt:i4>23</vt:i4>
      </vt:variant>
    </vt:vector>
  </HeadingPairs>
  <TitlesOfParts>
    <vt:vector size="26" baseType="lpstr">
      <vt:lpstr>Office 佈景主題</vt:lpstr>
      <vt:lpstr>1_Office 佈景主題</vt:lpstr>
      <vt:lpstr>2_Office 佈景主題</vt:lpstr>
      <vt:lpstr>疑似狂犬病動物咬傷之暴露後傷口處理，免疫球蛋白及疫苗使用實務</vt:lpstr>
      <vt:lpstr>暴露傷口等級分級</vt:lpstr>
      <vt:lpstr>WHO 暴露後治療建議</vt:lpstr>
      <vt:lpstr>國內動物咬傷後後免疫球蛋白使用對象</vt:lpstr>
      <vt:lpstr>PowerPoint 簡報</vt:lpstr>
      <vt:lpstr>第三類傷口</vt:lpstr>
      <vt:lpstr>暴露後傷口處理的目的</vt:lpstr>
      <vt:lpstr>處理實務(1)</vt:lpstr>
      <vt:lpstr>處理實務(2)</vt:lpstr>
      <vt:lpstr>影片:傷口處理</vt:lpstr>
      <vt:lpstr>傷口縫合原則 </vt:lpstr>
      <vt:lpstr>狂犬病免疫球蛋白</vt:lpstr>
      <vt:lpstr>狂犬病免疫球蛋白</vt:lpstr>
      <vt:lpstr>如何給予狂犬病免疫球蛋白(1)</vt:lpstr>
      <vt:lpstr>如何給予狂犬病免疫球蛋白(2)</vt:lpstr>
      <vt:lpstr>影片:如何給予免疫球蛋白</vt:lpstr>
      <vt:lpstr>PowerPoint 簡報</vt:lpstr>
      <vt:lpstr>免疫球蛋白使用注意事項</vt:lpstr>
      <vt:lpstr>狂犬病疫苗使用注意事項</vt:lpstr>
      <vt:lpstr>接種後注意事項及副作用(1)</vt:lpstr>
      <vt:lpstr>PowerPoint 簡報</vt:lpstr>
      <vt:lpstr>接種後注意事項及副作用(2)</vt:lpstr>
      <vt:lpstr>感謝您的聆聽</vt:lpstr>
    </vt:vector>
  </TitlesOfParts>
  <Company>cdc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李品慧</dc:creator>
  <cp:lastModifiedBy>.</cp:lastModifiedBy>
  <cp:revision>47</cp:revision>
  <dcterms:created xsi:type="dcterms:W3CDTF">2013-07-29T05:54:42Z</dcterms:created>
  <dcterms:modified xsi:type="dcterms:W3CDTF">2013-07-31T11:48:37Z</dcterms:modified>
</cp:coreProperties>
</file>