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876" r:id="rId1"/>
  </p:sldMasterIdLst>
  <p:notesMasterIdLst>
    <p:notesMasterId r:id="rId41"/>
  </p:notesMasterIdLst>
  <p:sldIdLst>
    <p:sldId id="346" r:id="rId2"/>
    <p:sldId id="334" r:id="rId3"/>
    <p:sldId id="338" r:id="rId4"/>
    <p:sldId id="341" r:id="rId5"/>
    <p:sldId id="344" r:id="rId6"/>
    <p:sldId id="335" r:id="rId7"/>
    <p:sldId id="333" r:id="rId8"/>
    <p:sldId id="336" r:id="rId9"/>
    <p:sldId id="369" r:id="rId10"/>
    <p:sldId id="366" r:id="rId11"/>
    <p:sldId id="340" r:id="rId12"/>
    <p:sldId id="339" r:id="rId13"/>
    <p:sldId id="367" r:id="rId14"/>
    <p:sldId id="342" r:id="rId15"/>
    <p:sldId id="347" r:id="rId16"/>
    <p:sldId id="348" r:id="rId17"/>
    <p:sldId id="368" r:id="rId18"/>
    <p:sldId id="349" r:id="rId19"/>
    <p:sldId id="350" r:id="rId20"/>
    <p:sldId id="352" r:id="rId21"/>
    <p:sldId id="351" r:id="rId22"/>
    <p:sldId id="355" r:id="rId23"/>
    <p:sldId id="358" r:id="rId24"/>
    <p:sldId id="356" r:id="rId25"/>
    <p:sldId id="357" r:id="rId26"/>
    <p:sldId id="360" r:id="rId27"/>
    <p:sldId id="353" r:id="rId28"/>
    <p:sldId id="371" r:id="rId29"/>
    <p:sldId id="370" r:id="rId30"/>
    <p:sldId id="361" r:id="rId31"/>
    <p:sldId id="372" r:id="rId32"/>
    <p:sldId id="363" r:id="rId33"/>
    <p:sldId id="374" r:id="rId34"/>
    <p:sldId id="373" r:id="rId35"/>
    <p:sldId id="375" r:id="rId36"/>
    <p:sldId id="376" r:id="rId37"/>
    <p:sldId id="359" r:id="rId38"/>
    <p:sldId id="364" r:id="rId39"/>
    <p:sldId id="365" r:id="rId40"/>
  </p:sldIdLst>
  <p:sldSz cx="12192000" cy="6858000"/>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95554"/>
    <a:srgbClr val="E6F6EC"/>
    <a:srgbClr val="3B856C"/>
    <a:srgbClr val="38B26F"/>
    <a:srgbClr val="43A160"/>
    <a:srgbClr val="76C27D"/>
    <a:srgbClr val="3F975A"/>
    <a:srgbClr val="7DD6EB"/>
    <a:srgbClr val="86D9E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801" autoAdjust="0"/>
    <p:restoredTop sz="95550" autoAdjust="0"/>
  </p:normalViewPr>
  <p:slideViewPr>
    <p:cSldViewPr snapToGrid="0">
      <p:cViewPr varScale="1">
        <p:scale>
          <a:sx n="104" d="100"/>
          <a:sy n="104" d="100"/>
        </p:scale>
        <p:origin x="516" y="108"/>
      </p:cViewPr>
      <p:guideLst/>
    </p:cSldViewPr>
  </p:slideViewPr>
  <p:outlineViewPr>
    <p:cViewPr>
      <p:scale>
        <a:sx n="20" d="100"/>
        <a:sy n="20" d="100"/>
      </p:scale>
      <p:origin x="0" y="0"/>
    </p:cViewPr>
  </p:outlineViewPr>
  <p:notesTextViewPr>
    <p:cViewPr>
      <p:scale>
        <a:sx n="3" d="2"/>
        <a:sy n="3" d="2"/>
      </p:scale>
      <p:origin x="0" y="0"/>
    </p:cViewPr>
  </p:notesTextViewPr>
  <p:sorterViewPr>
    <p:cViewPr>
      <p:scale>
        <a:sx n="100" d="100"/>
        <a:sy n="100" d="100"/>
      </p:scale>
      <p:origin x="0" y="0"/>
    </p:cViewPr>
  </p:sorterViewPr>
  <p:notesViewPr>
    <p:cSldViewPr snapToGrid="0">
      <p:cViewPr varScale="1">
        <p:scale>
          <a:sx n="78" d="100"/>
          <a:sy n="78" d="100"/>
        </p:scale>
        <p:origin x="3996"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14763" y="0"/>
            <a:ext cx="2919412" cy="495300"/>
          </a:xfrm>
          <a:prstGeom prst="rect">
            <a:avLst/>
          </a:prstGeom>
        </p:spPr>
        <p:txBody>
          <a:bodyPr vert="horz" lIns="91440" tIns="45720" rIns="91440" bIns="45720" rtlCol="0"/>
          <a:lstStyle>
            <a:lvl1pPr algn="r">
              <a:defRPr sz="1200"/>
            </a:lvl1pPr>
          </a:lstStyle>
          <a:p>
            <a:fld id="{09E1ECC4-864E-4CB3-90F4-5F7F318599A0}" type="datetimeFigureOut">
              <a:rPr lang="zh-TW" altLang="en-US" smtClean="0"/>
              <a:t>2026/8/28</a:t>
            </a:fld>
            <a:endParaRPr lang="zh-TW" altLang="en-US"/>
          </a:p>
        </p:txBody>
      </p:sp>
      <p:sp>
        <p:nvSpPr>
          <p:cNvPr id="4" name="投影片影像版面配置區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3100" y="4748213"/>
            <a:ext cx="5389563" cy="3884612"/>
          </a:xfrm>
          <a:prstGeom prst="rect">
            <a:avLst/>
          </a:prstGeom>
        </p:spPr>
        <p:txBody>
          <a:bodyPr vert="horz" lIns="91440" tIns="45720" rIns="91440" bIns="45720"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371013"/>
            <a:ext cx="2919413" cy="4953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14763" y="9371013"/>
            <a:ext cx="2919412" cy="495300"/>
          </a:xfrm>
          <a:prstGeom prst="rect">
            <a:avLst/>
          </a:prstGeom>
        </p:spPr>
        <p:txBody>
          <a:bodyPr vert="horz" lIns="91440" tIns="45720" rIns="91440" bIns="45720" rtlCol="0" anchor="b"/>
          <a:lstStyle>
            <a:lvl1pPr algn="r">
              <a:defRPr sz="1200"/>
            </a:lvl1pPr>
          </a:lstStyle>
          <a:p>
            <a:fld id="{C2A99609-3D8A-41D4-B8E8-17B94930D671}" type="slidenum">
              <a:rPr lang="zh-TW" altLang="en-US" smtClean="0"/>
              <a:t>‹#›</a:t>
            </a:fld>
            <a:endParaRPr lang="zh-TW" altLang="en-US"/>
          </a:p>
        </p:txBody>
      </p:sp>
    </p:spTree>
    <p:extLst>
      <p:ext uri="{BB962C8B-B14F-4D97-AF65-F5344CB8AC3E}">
        <p14:creationId xmlns:p14="http://schemas.microsoft.com/office/powerpoint/2010/main" val="455768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2</a:t>
            </a:fld>
            <a:endParaRPr lang="zh-TW" altLang="en-US"/>
          </a:p>
        </p:txBody>
      </p:sp>
    </p:spTree>
    <p:extLst>
      <p:ext uri="{BB962C8B-B14F-4D97-AF65-F5344CB8AC3E}">
        <p14:creationId xmlns:p14="http://schemas.microsoft.com/office/powerpoint/2010/main" val="40878881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3</a:t>
            </a:fld>
            <a:endParaRPr lang="zh-TW" altLang="en-US"/>
          </a:p>
        </p:txBody>
      </p:sp>
    </p:spTree>
    <p:extLst>
      <p:ext uri="{BB962C8B-B14F-4D97-AF65-F5344CB8AC3E}">
        <p14:creationId xmlns:p14="http://schemas.microsoft.com/office/powerpoint/2010/main" val="25181304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4</a:t>
            </a:fld>
            <a:endParaRPr lang="zh-TW" altLang="en-US"/>
          </a:p>
        </p:txBody>
      </p:sp>
    </p:spTree>
    <p:extLst>
      <p:ext uri="{BB962C8B-B14F-4D97-AF65-F5344CB8AC3E}">
        <p14:creationId xmlns:p14="http://schemas.microsoft.com/office/powerpoint/2010/main" val="17462553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5</a:t>
            </a:fld>
            <a:endParaRPr lang="zh-TW" altLang="en-US"/>
          </a:p>
        </p:txBody>
      </p:sp>
    </p:spTree>
    <p:extLst>
      <p:ext uri="{BB962C8B-B14F-4D97-AF65-F5344CB8AC3E}">
        <p14:creationId xmlns:p14="http://schemas.microsoft.com/office/powerpoint/2010/main" val="16040236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6</a:t>
            </a:fld>
            <a:endParaRPr lang="zh-TW" altLang="en-US"/>
          </a:p>
        </p:txBody>
      </p:sp>
    </p:spTree>
    <p:extLst>
      <p:ext uri="{BB962C8B-B14F-4D97-AF65-F5344CB8AC3E}">
        <p14:creationId xmlns:p14="http://schemas.microsoft.com/office/powerpoint/2010/main" val="36338798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7</a:t>
            </a:fld>
            <a:endParaRPr lang="zh-TW" altLang="en-US"/>
          </a:p>
        </p:txBody>
      </p:sp>
    </p:spTree>
    <p:extLst>
      <p:ext uri="{BB962C8B-B14F-4D97-AF65-F5344CB8AC3E}">
        <p14:creationId xmlns:p14="http://schemas.microsoft.com/office/powerpoint/2010/main" val="7750692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8</a:t>
            </a:fld>
            <a:endParaRPr lang="zh-TW" altLang="en-US"/>
          </a:p>
        </p:txBody>
      </p:sp>
    </p:spTree>
    <p:extLst>
      <p:ext uri="{BB962C8B-B14F-4D97-AF65-F5344CB8AC3E}">
        <p14:creationId xmlns:p14="http://schemas.microsoft.com/office/powerpoint/2010/main" val="3857921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9</a:t>
            </a:fld>
            <a:endParaRPr lang="zh-TW" altLang="en-US"/>
          </a:p>
        </p:txBody>
      </p:sp>
    </p:spTree>
    <p:extLst>
      <p:ext uri="{BB962C8B-B14F-4D97-AF65-F5344CB8AC3E}">
        <p14:creationId xmlns:p14="http://schemas.microsoft.com/office/powerpoint/2010/main" val="18671031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10</a:t>
            </a:fld>
            <a:endParaRPr lang="zh-TW" altLang="en-US"/>
          </a:p>
        </p:txBody>
      </p:sp>
    </p:spTree>
    <p:extLst>
      <p:ext uri="{BB962C8B-B14F-4D97-AF65-F5344CB8AC3E}">
        <p14:creationId xmlns:p14="http://schemas.microsoft.com/office/powerpoint/2010/main" val="21095763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11</a:t>
            </a:fld>
            <a:endParaRPr lang="zh-TW" altLang="en-US"/>
          </a:p>
        </p:txBody>
      </p:sp>
    </p:spTree>
    <p:extLst>
      <p:ext uri="{BB962C8B-B14F-4D97-AF65-F5344CB8AC3E}">
        <p14:creationId xmlns:p14="http://schemas.microsoft.com/office/powerpoint/2010/main" val="1441425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12</a:t>
            </a:fld>
            <a:endParaRPr lang="zh-TW" altLang="en-US"/>
          </a:p>
        </p:txBody>
      </p:sp>
    </p:spTree>
    <p:extLst>
      <p:ext uri="{BB962C8B-B14F-4D97-AF65-F5344CB8AC3E}">
        <p14:creationId xmlns:p14="http://schemas.microsoft.com/office/powerpoint/2010/main" val="23433549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13</a:t>
            </a:fld>
            <a:endParaRPr lang="zh-TW" altLang="en-US"/>
          </a:p>
        </p:txBody>
      </p:sp>
    </p:spTree>
    <p:extLst>
      <p:ext uri="{BB962C8B-B14F-4D97-AF65-F5344CB8AC3E}">
        <p14:creationId xmlns:p14="http://schemas.microsoft.com/office/powerpoint/2010/main" val="39072099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14</a:t>
            </a:fld>
            <a:endParaRPr lang="zh-TW" altLang="en-US"/>
          </a:p>
        </p:txBody>
      </p:sp>
    </p:spTree>
    <p:extLst>
      <p:ext uri="{BB962C8B-B14F-4D97-AF65-F5344CB8AC3E}">
        <p14:creationId xmlns:p14="http://schemas.microsoft.com/office/powerpoint/2010/main" val="2836839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15</a:t>
            </a:fld>
            <a:endParaRPr lang="zh-TW" altLang="en-US"/>
          </a:p>
        </p:txBody>
      </p:sp>
    </p:spTree>
    <p:extLst>
      <p:ext uri="{BB962C8B-B14F-4D97-AF65-F5344CB8AC3E}">
        <p14:creationId xmlns:p14="http://schemas.microsoft.com/office/powerpoint/2010/main" val="3675505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16</a:t>
            </a:fld>
            <a:endParaRPr lang="zh-TW" altLang="en-US"/>
          </a:p>
        </p:txBody>
      </p:sp>
    </p:spTree>
    <p:extLst>
      <p:ext uri="{BB962C8B-B14F-4D97-AF65-F5344CB8AC3E}">
        <p14:creationId xmlns:p14="http://schemas.microsoft.com/office/powerpoint/2010/main" val="6479239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17</a:t>
            </a:fld>
            <a:endParaRPr lang="zh-TW" altLang="en-US"/>
          </a:p>
        </p:txBody>
      </p:sp>
    </p:spTree>
    <p:extLst>
      <p:ext uri="{BB962C8B-B14F-4D97-AF65-F5344CB8AC3E}">
        <p14:creationId xmlns:p14="http://schemas.microsoft.com/office/powerpoint/2010/main" val="23424606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18</a:t>
            </a:fld>
            <a:endParaRPr lang="zh-TW" altLang="en-US"/>
          </a:p>
        </p:txBody>
      </p:sp>
    </p:spTree>
    <p:extLst>
      <p:ext uri="{BB962C8B-B14F-4D97-AF65-F5344CB8AC3E}">
        <p14:creationId xmlns:p14="http://schemas.microsoft.com/office/powerpoint/2010/main" val="19996406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19</a:t>
            </a:fld>
            <a:endParaRPr lang="zh-TW" altLang="en-US"/>
          </a:p>
        </p:txBody>
      </p:sp>
    </p:spTree>
    <p:extLst>
      <p:ext uri="{BB962C8B-B14F-4D97-AF65-F5344CB8AC3E}">
        <p14:creationId xmlns:p14="http://schemas.microsoft.com/office/powerpoint/2010/main" val="36682721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20</a:t>
            </a:fld>
            <a:endParaRPr lang="zh-TW" altLang="en-US"/>
          </a:p>
        </p:txBody>
      </p:sp>
    </p:spTree>
    <p:extLst>
      <p:ext uri="{BB962C8B-B14F-4D97-AF65-F5344CB8AC3E}">
        <p14:creationId xmlns:p14="http://schemas.microsoft.com/office/powerpoint/2010/main" val="2639392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21</a:t>
            </a:fld>
            <a:endParaRPr lang="zh-TW" altLang="en-US"/>
          </a:p>
        </p:txBody>
      </p:sp>
    </p:spTree>
    <p:extLst>
      <p:ext uri="{BB962C8B-B14F-4D97-AF65-F5344CB8AC3E}">
        <p14:creationId xmlns:p14="http://schemas.microsoft.com/office/powerpoint/2010/main" val="387622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22</a:t>
            </a:fld>
            <a:endParaRPr lang="zh-TW" altLang="en-US"/>
          </a:p>
        </p:txBody>
      </p:sp>
    </p:spTree>
    <p:extLst>
      <p:ext uri="{BB962C8B-B14F-4D97-AF65-F5344CB8AC3E}">
        <p14:creationId xmlns:p14="http://schemas.microsoft.com/office/powerpoint/2010/main" val="26001078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23</a:t>
            </a:fld>
            <a:endParaRPr lang="zh-TW" altLang="en-US"/>
          </a:p>
        </p:txBody>
      </p:sp>
    </p:spTree>
    <p:extLst>
      <p:ext uri="{BB962C8B-B14F-4D97-AF65-F5344CB8AC3E}">
        <p14:creationId xmlns:p14="http://schemas.microsoft.com/office/powerpoint/2010/main" val="26330910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24</a:t>
            </a:fld>
            <a:endParaRPr lang="zh-TW" altLang="en-US"/>
          </a:p>
        </p:txBody>
      </p:sp>
    </p:spTree>
    <p:extLst>
      <p:ext uri="{BB962C8B-B14F-4D97-AF65-F5344CB8AC3E}">
        <p14:creationId xmlns:p14="http://schemas.microsoft.com/office/powerpoint/2010/main" val="3047951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25</a:t>
            </a:fld>
            <a:endParaRPr lang="zh-TW" altLang="en-US"/>
          </a:p>
        </p:txBody>
      </p:sp>
    </p:spTree>
    <p:extLst>
      <p:ext uri="{BB962C8B-B14F-4D97-AF65-F5344CB8AC3E}">
        <p14:creationId xmlns:p14="http://schemas.microsoft.com/office/powerpoint/2010/main" val="13598937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26</a:t>
            </a:fld>
            <a:endParaRPr lang="zh-TW" altLang="en-US"/>
          </a:p>
        </p:txBody>
      </p:sp>
    </p:spTree>
    <p:extLst>
      <p:ext uri="{BB962C8B-B14F-4D97-AF65-F5344CB8AC3E}">
        <p14:creationId xmlns:p14="http://schemas.microsoft.com/office/powerpoint/2010/main" val="21303161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27</a:t>
            </a:fld>
            <a:endParaRPr lang="zh-TW" altLang="en-US"/>
          </a:p>
        </p:txBody>
      </p:sp>
    </p:spTree>
    <p:extLst>
      <p:ext uri="{BB962C8B-B14F-4D97-AF65-F5344CB8AC3E}">
        <p14:creationId xmlns:p14="http://schemas.microsoft.com/office/powerpoint/2010/main" val="3993389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28</a:t>
            </a:fld>
            <a:endParaRPr lang="zh-TW" altLang="en-US"/>
          </a:p>
        </p:txBody>
      </p:sp>
    </p:spTree>
    <p:extLst>
      <p:ext uri="{BB962C8B-B14F-4D97-AF65-F5344CB8AC3E}">
        <p14:creationId xmlns:p14="http://schemas.microsoft.com/office/powerpoint/2010/main" val="33034377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29</a:t>
            </a:fld>
            <a:endParaRPr lang="zh-TW" altLang="en-US"/>
          </a:p>
        </p:txBody>
      </p:sp>
    </p:spTree>
    <p:extLst>
      <p:ext uri="{BB962C8B-B14F-4D97-AF65-F5344CB8AC3E}">
        <p14:creationId xmlns:p14="http://schemas.microsoft.com/office/powerpoint/2010/main" val="41579404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30</a:t>
            </a:fld>
            <a:endParaRPr lang="zh-TW" altLang="en-US"/>
          </a:p>
        </p:txBody>
      </p:sp>
    </p:spTree>
    <p:extLst>
      <p:ext uri="{BB962C8B-B14F-4D97-AF65-F5344CB8AC3E}">
        <p14:creationId xmlns:p14="http://schemas.microsoft.com/office/powerpoint/2010/main" val="17345069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31</a:t>
            </a:fld>
            <a:endParaRPr lang="zh-TW" altLang="en-US"/>
          </a:p>
        </p:txBody>
      </p:sp>
    </p:spTree>
    <p:extLst>
      <p:ext uri="{BB962C8B-B14F-4D97-AF65-F5344CB8AC3E}">
        <p14:creationId xmlns:p14="http://schemas.microsoft.com/office/powerpoint/2010/main" val="37651013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32</a:t>
            </a:fld>
            <a:endParaRPr lang="zh-TW" altLang="en-US"/>
          </a:p>
        </p:txBody>
      </p:sp>
    </p:spTree>
    <p:extLst>
      <p:ext uri="{BB962C8B-B14F-4D97-AF65-F5344CB8AC3E}">
        <p14:creationId xmlns:p14="http://schemas.microsoft.com/office/powerpoint/2010/main" val="21100142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33</a:t>
            </a:fld>
            <a:endParaRPr lang="zh-TW" altLang="en-US"/>
          </a:p>
        </p:txBody>
      </p:sp>
    </p:spTree>
    <p:extLst>
      <p:ext uri="{BB962C8B-B14F-4D97-AF65-F5344CB8AC3E}">
        <p14:creationId xmlns:p14="http://schemas.microsoft.com/office/powerpoint/2010/main" val="18831034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34</a:t>
            </a:fld>
            <a:endParaRPr lang="zh-TW" altLang="en-US"/>
          </a:p>
        </p:txBody>
      </p:sp>
    </p:spTree>
    <p:extLst>
      <p:ext uri="{BB962C8B-B14F-4D97-AF65-F5344CB8AC3E}">
        <p14:creationId xmlns:p14="http://schemas.microsoft.com/office/powerpoint/2010/main" val="41868563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35</a:t>
            </a:fld>
            <a:endParaRPr lang="zh-TW" altLang="en-US"/>
          </a:p>
        </p:txBody>
      </p:sp>
    </p:spTree>
    <p:extLst>
      <p:ext uri="{BB962C8B-B14F-4D97-AF65-F5344CB8AC3E}">
        <p14:creationId xmlns:p14="http://schemas.microsoft.com/office/powerpoint/2010/main" val="29983255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36</a:t>
            </a:fld>
            <a:endParaRPr lang="zh-TW" altLang="en-US"/>
          </a:p>
        </p:txBody>
      </p:sp>
    </p:spTree>
    <p:extLst>
      <p:ext uri="{BB962C8B-B14F-4D97-AF65-F5344CB8AC3E}">
        <p14:creationId xmlns:p14="http://schemas.microsoft.com/office/powerpoint/2010/main" val="20956669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37</a:t>
            </a:fld>
            <a:endParaRPr lang="zh-TW" altLang="en-US"/>
          </a:p>
        </p:txBody>
      </p:sp>
    </p:spTree>
    <p:extLst>
      <p:ext uri="{BB962C8B-B14F-4D97-AF65-F5344CB8AC3E}">
        <p14:creationId xmlns:p14="http://schemas.microsoft.com/office/powerpoint/2010/main" val="249013850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38</a:t>
            </a:fld>
            <a:endParaRPr lang="zh-TW" altLang="en-US"/>
          </a:p>
        </p:txBody>
      </p:sp>
    </p:spTree>
    <p:extLst>
      <p:ext uri="{BB962C8B-B14F-4D97-AF65-F5344CB8AC3E}">
        <p14:creationId xmlns:p14="http://schemas.microsoft.com/office/powerpoint/2010/main" val="217665900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409575" y="1233488"/>
            <a:ext cx="5916613" cy="33289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2A99609-3D8A-41D4-B8E8-17B94930D671}" type="slidenum">
              <a:rPr lang="zh-TW" altLang="en-US" smtClean="0"/>
              <a:t>39</a:t>
            </a:fld>
            <a:endParaRPr lang="zh-TW" altLang="en-US"/>
          </a:p>
        </p:txBody>
      </p:sp>
    </p:spTree>
    <p:extLst>
      <p:ext uri="{BB962C8B-B14F-4D97-AF65-F5344CB8AC3E}">
        <p14:creationId xmlns:p14="http://schemas.microsoft.com/office/powerpoint/2010/main" val="36676843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Ref idx="1001">
        <a:schemeClr val="bg1"/>
      </p:bgRef>
    </p:bg>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zh-TW" altLang="en-US"/>
              <a:t>按一下以編輯母片標題樣式</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zh-TW" altLang="en-US"/>
              <a:t>按一下以編輯母片子標題樣式</a:t>
            </a:r>
            <a:endParaRPr lang="en-US" dirty="0"/>
          </a:p>
        </p:txBody>
      </p:sp>
      <p:sp>
        <p:nvSpPr>
          <p:cNvPr id="4" name="Date Placeholder 3"/>
          <p:cNvSpPr>
            <a:spLocks noGrp="1"/>
          </p:cNvSpPr>
          <p:nvPr>
            <p:ph type="dt" sz="half" idx="10"/>
          </p:nvPr>
        </p:nvSpPr>
        <p:spPr/>
        <p:txBody>
          <a:bodyPr/>
          <a:lstStyle>
            <a:lvl1pPr algn="l">
              <a:defRPr/>
            </a:lvl1pPr>
          </a:lstStyle>
          <a:p>
            <a:fld id="{3D360CD5-68FC-45B1-A9FD-32B1ED0B7F9E}" type="datetime1">
              <a:rPr lang="zh-TW" altLang="en-US" smtClean="0"/>
              <a:t>2026/8/28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01C1F0E-7CEB-46D2-832B-397C65510FAD}" type="slidenum">
              <a:rPr lang="zh-TW" altLang="en-US" smtClean="0"/>
              <a:t>‹#›</a:t>
            </a:fld>
            <a:endParaRPr lang="zh-TW" altLang="en-US" dirty="0"/>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9" name="圖片 8">
            <a:extLst>
              <a:ext uri="{FF2B5EF4-FFF2-40B4-BE49-F238E27FC236}">
                <a16:creationId xmlns:a16="http://schemas.microsoft.com/office/drawing/2014/main" id="{872D1ACB-0B4C-4207-8801-102E4707A709}"/>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415205" y="434823"/>
            <a:ext cx="1217845" cy="1217845"/>
          </a:xfrm>
          <a:prstGeom prst="rect">
            <a:avLst/>
          </a:prstGeom>
          <a:effectLst/>
        </p:spPr>
      </p:pic>
    </p:spTree>
    <p:extLst>
      <p:ext uri="{BB962C8B-B14F-4D97-AF65-F5344CB8AC3E}">
        <p14:creationId xmlns:p14="http://schemas.microsoft.com/office/powerpoint/2010/main" val="109235019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65970A1E-4FF5-47A9-B61E-BAD43F5722E6}" type="datetime1">
              <a:rPr lang="zh-TW" altLang="en-US" smtClean="0"/>
              <a:t>2026/8/28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01C1F0E-7CEB-46D2-832B-397C65510FAD}" type="slidenum">
              <a:rPr lang="zh-TW" altLang="en-US" smtClean="0"/>
              <a:t>‹#›</a:t>
            </a:fld>
            <a:endParaRPr lang="zh-TW" altLang="en-US"/>
          </a:p>
        </p:txBody>
      </p:sp>
    </p:spTree>
    <p:extLst>
      <p:ext uri="{BB962C8B-B14F-4D97-AF65-F5344CB8AC3E}">
        <p14:creationId xmlns:p14="http://schemas.microsoft.com/office/powerpoint/2010/main" val="2032687323"/>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zh-TW" altLang="en-US"/>
              <a:t>按一下以編輯母片標題樣式</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fld id="{F32E3463-5DD7-401B-AFFC-EF0FB7867B46}" type="datetime1">
              <a:rPr lang="zh-TW" altLang="en-US" smtClean="0"/>
              <a:t>2026/8/28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01C1F0E-7CEB-46D2-832B-397C65510FAD}" type="slidenum">
              <a:rPr lang="zh-TW" altLang="en-US" smtClean="0"/>
              <a:t>‹#›</a:t>
            </a:fld>
            <a:endParaRPr lang="zh-TW" altLang="en-US" dirty="0"/>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1186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兩個內容">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65970A1E-4FF5-47A9-B61E-BAD43F5722E6}" type="datetime1">
              <a:rPr lang="zh-TW" altLang="en-US" smtClean="0"/>
              <a:t>2026/8/28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F01C1F0E-7CEB-46D2-832B-397C65510FAD}" type="slidenum">
              <a:rPr lang="zh-TW" altLang="en-US" smtClean="0"/>
              <a:t>‹#›</a:t>
            </a:fld>
            <a:endParaRPr lang="zh-TW" altLang="en-US"/>
          </a:p>
        </p:txBody>
      </p:sp>
    </p:spTree>
    <p:extLst>
      <p:ext uri="{BB962C8B-B14F-4D97-AF65-F5344CB8AC3E}">
        <p14:creationId xmlns:p14="http://schemas.microsoft.com/office/powerpoint/2010/main" val="1513845098"/>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較">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zh-TW" altLang="en-US"/>
              <a:t>編輯母片文字樣式</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65970A1E-4FF5-47A9-B61E-BAD43F5722E6}" type="datetime1">
              <a:rPr lang="zh-TW" altLang="en-US" smtClean="0"/>
              <a:t>2026/8/28</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F01C1F0E-7CEB-46D2-832B-397C65510FAD}" type="slidenum">
              <a:rPr lang="zh-TW" altLang="en-US" smtClean="0"/>
              <a:t>‹#›</a:t>
            </a:fld>
            <a:endParaRPr lang="zh-TW" altLang="en-US"/>
          </a:p>
        </p:txBody>
      </p:sp>
    </p:spTree>
    <p:extLst>
      <p:ext uri="{BB962C8B-B14F-4D97-AF65-F5344CB8AC3E}">
        <p14:creationId xmlns:p14="http://schemas.microsoft.com/office/powerpoint/2010/main" val="2093966712"/>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CB7D9378-5B16-4CB6-A8D8-3352343F7220}" type="datetime1">
              <a:rPr lang="zh-TW" altLang="en-US" smtClean="0"/>
              <a:t>2026/8/28</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F01C1F0E-7CEB-46D2-832B-397C65510FAD}" type="slidenum">
              <a:rPr lang="zh-TW" altLang="en-US" smtClean="0"/>
              <a:t>‹#›</a:t>
            </a:fld>
            <a:endParaRPr lang="zh-TW" altLang="en-US"/>
          </a:p>
        </p:txBody>
      </p:sp>
    </p:spTree>
    <p:extLst>
      <p:ext uri="{BB962C8B-B14F-4D97-AF65-F5344CB8AC3E}">
        <p14:creationId xmlns:p14="http://schemas.microsoft.com/office/powerpoint/2010/main" val="2360204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D42385-79B7-43BF-A188-C7D1843B0CDF}" type="datetime1">
              <a:rPr lang="zh-TW" altLang="en-US" smtClean="0"/>
              <a:t>2026/8/28</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a:xfrm>
            <a:off x="11688792" y="6470704"/>
            <a:ext cx="389626" cy="274320"/>
          </a:xfrm>
        </p:spPr>
        <p:txBody>
          <a:bodyPr/>
          <a:lstStyle>
            <a:lvl1pPr algn="ctr">
              <a:defRPr sz="1200"/>
            </a:lvl1pPr>
          </a:lstStyle>
          <a:p>
            <a:fld id="{F01C1F0E-7CEB-46D2-832B-397C65510FAD}" type="slidenum">
              <a:rPr lang="zh-TW" altLang="en-US" smtClean="0"/>
              <a:pPr/>
              <a:t>‹#›</a:t>
            </a:fld>
            <a:endParaRPr lang="zh-TW" altLang="en-US"/>
          </a:p>
        </p:txBody>
      </p:sp>
    </p:spTree>
    <p:extLst>
      <p:ext uri="{BB962C8B-B14F-4D97-AF65-F5344CB8AC3E}">
        <p14:creationId xmlns:p14="http://schemas.microsoft.com/office/powerpoint/2010/main" val="2919633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zh-TW" altLang="en-US"/>
              <a:t>按一下以編輯母片標題樣式</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Date Placeholder 4"/>
          <p:cNvSpPr>
            <a:spLocks noGrp="1"/>
          </p:cNvSpPr>
          <p:nvPr>
            <p:ph type="dt" sz="half" idx="10"/>
          </p:nvPr>
        </p:nvSpPr>
        <p:spPr/>
        <p:txBody>
          <a:bodyPr/>
          <a:lstStyle/>
          <a:p>
            <a:fld id="{477A1E06-3DA4-43A7-A185-F4D22D82BF46}" type="datetime1">
              <a:rPr lang="zh-TW" altLang="en-US" smtClean="0"/>
              <a:t>2026/8/28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a:xfrm>
            <a:off x="11686722" y="6470704"/>
            <a:ext cx="417576" cy="274320"/>
          </a:xfrm>
        </p:spPr>
        <p:txBody>
          <a:bodyPr/>
          <a:lstStyle>
            <a:lvl1pPr algn="ctr">
              <a:defRPr sz="1200"/>
            </a:lvl1pPr>
          </a:lstStyle>
          <a:p>
            <a:fld id="{F01C1F0E-7CEB-46D2-832B-397C65510FAD}" type="slidenum">
              <a:rPr lang="zh-TW" altLang="en-US" smtClean="0"/>
              <a:pPr/>
              <a:t>‹#›</a:t>
            </a:fld>
            <a:endParaRPr lang="zh-TW" altLang="en-US"/>
          </a:p>
        </p:txBody>
      </p:sp>
    </p:spTree>
    <p:extLst>
      <p:ext uri="{BB962C8B-B14F-4D97-AF65-F5344CB8AC3E}">
        <p14:creationId xmlns:p14="http://schemas.microsoft.com/office/powerpoint/2010/main" val="2054972472"/>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Date Placeholder 4"/>
          <p:cNvSpPr>
            <a:spLocks noGrp="1"/>
          </p:cNvSpPr>
          <p:nvPr>
            <p:ph type="dt" sz="half" idx="10"/>
          </p:nvPr>
        </p:nvSpPr>
        <p:spPr/>
        <p:txBody>
          <a:bodyPr/>
          <a:lstStyle/>
          <a:p>
            <a:fld id="{FA8A8FF9-D5C8-4776-9C6A-2B433F17E9E9}" type="datetime1">
              <a:rPr lang="zh-TW" altLang="en-US" smtClean="0"/>
              <a:t>2026/8/28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F01C1F0E-7CEB-46D2-832B-397C65510FAD}" type="slidenum">
              <a:rPr lang="zh-TW" altLang="en-US" smtClean="0"/>
              <a:t>‹#›</a:t>
            </a:fld>
            <a:endParaRPr lang="zh-TW" altLang="en-US"/>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8082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65970A1E-4FF5-47A9-B61E-BAD43F5722E6}" type="datetime1">
              <a:rPr lang="zh-TW" altLang="en-US" smtClean="0"/>
              <a:t>2026/8/28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01C1F0E-7CEB-46D2-832B-397C65510FAD}" type="slidenum">
              <a:rPr lang="zh-TW" altLang="en-US" smtClean="0"/>
              <a:t>‹#›</a:t>
            </a:fld>
            <a:endParaRPr lang="zh-TW" altLang="en-US"/>
          </a:p>
        </p:txBody>
      </p:sp>
    </p:spTree>
    <p:extLst>
      <p:ext uri="{BB962C8B-B14F-4D97-AF65-F5344CB8AC3E}">
        <p14:creationId xmlns:p14="http://schemas.microsoft.com/office/powerpoint/2010/main" val="27738081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D766A914-7B9B-437E-A13A-ABFDE408CCFE}" type="datetime1">
              <a:rPr lang="zh-TW" altLang="en-US" smtClean="0"/>
              <a:t>2026/8/28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01C1F0E-7CEB-46D2-832B-397C65510FAD}" type="slidenum">
              <a:rPr lang="zh-TW" altLang="en-US" smtClean="0"/>
              <a:t>‹#›</a:t>
            </a:fld>
            <a:endParaRPr lang="zh-TW" altLang="en-US"/>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7455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65970A1E-4FF5-47A9-B61E-BAD43F5722E6}" type="datetime1">
              <a:rPr lang="zh-TW" altLang="en-US" smtClean="0"/>
              <a:t>2026/8/28</a:t>
            </a:fld>
            <a:endParaRPr lang="zh-TW" altLang="en-US"/>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zh-TW" altLang="en-US"/>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F01C1F0E-7CEB-46D2-832B-397C65510FAD}" type="slidenum">
              <a:rPr lang="zh-TW" altLang="en-US" smtClean="0"/>
              <a:pPr/>
              <a:t>‹#›</a:t>
            </a:fld>
            <a:endParaRPr lang="zh-TW" altLang="en-US"/>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0135038"/>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hdr="0" ftr="0" dt="0"/>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9216" userDrawn="1">
          <p15:clr>
            <a:srgbClr val="F26B43"/>
          </p15:clr>
        </p15:guide>
        <p15:guide id="2" pos="1248" userDrawn="1">
          <p15:clr>
            <a:srgbClr val="F26B43"/>
          </p15:clr>
        </p15:guide>
        <p15:guide id="3" pos="1152" userDrawn="1">
          <p15:clr>
            <a:srgbClr val="F26B43"/>
          </p15:clr>
        </p15:guide>
        <p15:guide id="4" orient="horz" pos="1368" userDrawn="1">
          <p15:clr>
            <a:srgbClr val="F26B43"/>
          </p15:clr>
        </p15:guide>
        <p15:guide id="5" orient="horz" pos="1440" userDrawn="1">
          <p15:clr>
            <a:srgbClr val="F26B43"/>
          </p15:clr>
        </p15:guide>
        <p15:guide id="6" orient="horz" pos="3696" userDrawn="1">
          <p15:clr>
            <a:srgbClr val="F26B43"/>
          </p15:clr>
        </p15:guide>
        <p15:guide id="7" orient="horz" pos="432" userDrawn="1">
          <p15:clr>
            <a:srgbClr val="F26B43"/>
          </p15:clr>
        </p15:guide>
        <p15:guide id="8" orient="horz" pos="1512" userDrawn="1">
          <p15:clr>
            <a:srgbClr val="F26B43"/>
          </p15:clr>
        </p15:guide>
        <p15:guide id="9" pos="6912" userDrawn="1">
          <p15:clr>
            <a:srgbClr val="F26B43"/>
          </p15:clr>
        </p15:guide>
        <p15:guide id="10" pos="936" userDrawn="1">
          <p15:clr>
            <a:srgbClr val="F26B43"/>
          </p15:clr>
        </p15:guide>
        <p15:guide id="11" pos="864"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gov.tw/HBK" TargetMode="External"/><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DFAB12AF-9342-4E6F-92CD-0ED2C1D129B2}"/>
              </a:ext>
            </a:extLst>
          </p:cNvPr>
          <p:cNvSpPr txBox="1"/>
          <p:nvPr/>
        </p:nvSpPr>
        <p:spPr>
          <a:xfrm>
            <a:off x="2007228" y="1921776"/>
            <a:ext cx="8177542" cy="2616101"/>
          </a:xfrm>
          <a:prstGeom prst="rect">
            <a:avLst/>
          </a:prstGeom>
          <a:noFill/>
        </p:spPr>
        <p:txBody>
          <a:bodyPr wrap="square" rtlCol="0">
            <a:spAutoFit/>
          </a:bodyPr>
          <a:lstStyle/>
          <a:p>
            <a:pPr algn="ctr">
              <a:lnSpc>
                <a:spcPct val="150000"/>
              </a:lnSpc>
              <a:spcBef>
                <a:spcPts val="1200"/>
              </a:spcBef>
            </a:pPr>
            <a:r>
              <a:rPr lang="zh-TW" altLang="zh-TW" sz="4400" b="1" dirty="0">
                <a:latin typeface="Times New Roman" panose="02020603050405020304" pitchFamily="18" charset="0"/>
                <a:ea typeface="+mj-ea"/>
                <a:cs typeface="Times New Roman" panose="02020603050405020304" pitchFamily="18" charset="0"/>
              </a:rPr>
              <a:t>中東呼吸症候群冠狀病毒感染症</a:t>
            </a:r>
            <a:endParaRPr lang="en-US" altLang="zh-TW" sz="4400" b="1" dirty="0">
              <a:latin typeface="Times New Roman" panose="02020603050405020304" pitchFamily="18" charset="0"/>
              <a:ea typeface="+mj-ea"/>
              <a:cs typeface="Times New Roman" panose="02020603050405020304" pitchFamily="18" charset="0"/>
            </a:endParaRPr>
          </a:p>
          <a:p>
            <a:pPr algn="ctr">
              <a:lnSpc>
                <a:spcPct val="150000"/>
              </a:lnSpc>
              <a:spcBef>
                <a:spcPts val="600"/>
              </a:spcBef>
            </a:pPr>
            <a:r>
              <a:rPr lang="en-US" altLang="zh-TW" sz="2800" b="1"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800" b="1" dirty="0">
                <a:latin typeface="微軟正黑體" panose="020B0604030504040204" pitchFamily="34" charset="-120"/>
                <a:ea typeface="微軟正黑體" panose="020B0604030504040204" pitchFamily="34" charset="-120"/>
                <a:cs typeface="Times New Roman" panose="02020603050405020304" pitchFamily="18" charset="0"/>
              </a:rPr>
              <a:t> </a:t>
            </a:r>
            <a:r>
              <a:rPr lang="en-US" altLang="zh-TW" sz="2800" b="1" dirty="0">
                <a:latin typeface="Times New Roman" panose="02020603050405020304" pitchFamily="18" charset="0"/>
                <a:cs typeface="Times New Roman" panose="02020603050405020304" pitchFamily="18" charset="0"/>
              </a:rPr>
              <a:t>Middle East Respiratory Syndrome Coronavirus</a:t>
            </a:r>
          </a:p>
          <a:p>
            <a:pPr algn="ctr">
              <a:spcBef>
                <a:spcPts val="600"/>
              </a:spcBef>
            </a:pPr>
            <a:r>
              <a:rPr lang="en-US" altLang="zh-TW" sz="2800" b="1" dirty="0">
                <a:latin typeface="Times New Roman" panose="02020603050405020304" pitchFamily="18" charset="0"/>
                <a:cs typeface="Times New Roman" panose="02020603050405020304" pitchFamily="18" charset="0"/>
              </a:rPr>
              <a:t> </a:t>
            </a:r>
            <a:r>
              <a:rPr lang="en-US" altLang="zh-TW" sz="2800" b="1" dirty="0">
                <a:latin typeface="+mn-ea"/>
                <a:cs typeface="Times New Roman" panose="02020603050405020304" pitchFamily="18" charset="0"/>
              </a:rPr>
              <a:t>[</a:t>
            </a:r>
            <a:r>
              <a:rPr lang="zh-TW" altLang="en-US" sz="2800" b="1" dirty="0">
                <a:latin typeface="+mn-ea"/>
                <a:cs typeface="Times New Roman" panose="02020603050405020304" pitchFamily="18" charset="0"/>
              </a:rPr>
              <a:t> </a:t>
            </a:r>
            <a:r>
              <a:rPr lang="en-US" altLang="zh-TW" sz="2800" b="1" dirty="0">
                <a:latin typeface="Times New Roman" panose="02020603050405020304" pitchFamily="18" charset="0"/>
                <a:cs typeface="Times New Roman" panose="02020603050405020304" pitchFamily="18" charset="0"/>
              </a:rPr>
              <a:t>MERS-</a:t>
            </a:r>
            <a:r>
              <a:rPr lang="en-US" altLang="zh-TW" sz="2800" b="1" dirty="0" err="1">
                <a:latin typeface="Times New Roman" panose="02020603050405020304" pitchFamily="18" charset="0"/>
                <a:cs typeface="Times New Roman" panose="02020603050405020304" pitchFamily="18" charset="0"/>
              </a:rPr>
              <a:t>CoV</a:t>
            </a:r>
            <a:r>
              <a:rPr lang="zh-TW" altLang="en-US" sz="2800" b="1" dirty="0">
                <a:latin typeface="Times New Roman" panose="02020603050405020304" pitchFamily="18" charset="0"/>
                <a:cs typeface="Times New Roman" panose="02020603050405020304" pitchFamily="18" charset="0"/>
              </a:rPr>
              <a:t> </a:t>
            </a:r>
            <a:r>
              <a:rPr lang="en-US" altLang="zh-TW" sz="2800" b="1" dirty="0">
                <a:latin typeface="+mn-ea"/>
                <a:cs typeface="Times New Roman" panose="02020603050405020304" pitchFamily="18" charset="0"/>
              </a:rPr>
              <a:t>] </a:t>
            </a:r>
            <a:r>
              <a:rPr lang="en-US" altLang="zh-TW" sz="2800" b="1" dirty="0">
                <a:latin typeface="Times New Roman" panose="02020603050405020304" pitchFamily="18" charset="0"/>
                <a:cs typeface="Times New Roman" panose="02020603050405020304" pitchFamily="18" charset="0"/>
              </a:rPr>
              <a:t>Infection</a:t>
            </a:r>
            <a:r>
              <a:rPr lang="zh-TW" altLang="en-US" sz="2800" b="1" dirty="0">
                <a:latin typeface="Times New Roman" panose="02020603050405020304" pitchFamily="18" charset="0"/>
                <a:cs typeface="Times New Roman" panose="02020603050405020304" pitchFamily="18" charset="0"/>
              </a:rPr>
              <a:t> </a:t>
            </a:r>
            <a:r>
              <a:rPr lang="en-US" altLang="zh-TW" sz="2800" dirty="0">
                <a:latin typeface="微軟正黑體" panose="020B0604030504040204" pitchFamily="34" charset="-120"/>
                <a:ea typeface="微軟正黑體" panose="020B0604030504040204" pitchFamily="34" charset="-120"/>
                <a:cs typeface="Times New Roman" panose="02020603050405020304" pitchFamily="18" charset="0"/>
              </a:rPr>
              <a:t>)</a:t>
            </a:r>
            <a:br>
              <a:rPr lang="en-US" altLang="zh-TW" sz="2800" b="1" dirty="0">
                <a:latin typeface="Times New Roman" panose="02020603050405020304" pitchFamily="18" charset="0"/>
                <a:ea typeface="+mj-ea"/>
                <a:cs typeface="Times New Roman" panose="02020603050405020304" pitchFamily="18" charset="0"/>
              </a:rPr>
            </a:br>
            <a:endParaRPr lang="zh-TW" altLang="en-US" sz="1600" dirty="0">
              <a:latin typeface="Times New Roman" panose="02020603050405020304" pitchFamily="18" charset="0"/>
              <a:ea typeface="+mj-ea"/>
              <a:cs typeface="Times New Roman" panose="02020603050405020304" pitchFamily="18" charset="0"/>
            </a:endParaRPr>
          </a:p>
        </p:txBody>
      </p:sp>
      <p:sp>
        <p:nvSpPr>
          <p:cNvPr id="5" name="副標題 2">
            <a:extLst>
              <a:ext uri="{FF2B5EF4-FFF2-40B4-BE49-F238E27FC236}">
                <a16:creationId xmlns:a16="http://schemas.microsoft.com/office/drawing/2014/main" id="{DF1DAFA3-DB01-48A0-8E3D-73C470DE584A}"/>
              </a:ext>
            </a:extLst>
          </p:cNvPr>
          <p:cNvSpPr txBox="1">
            <a:spLocks/>
          </p:cNvSpPr>
          <p:nvPr/>
        </p:nvSpPr>
        <p:spPr>
          <a:xfrm>
            <a:off x="2596837" y="5163487"/>
            <a:ext cx="6998329" cy="1282580"/>
          </a:xfrm>
          <a:prstGeom prst="rect">
            <a:avLst/>
          </a:prstGeom>
          <a:solidFill>
            <a:schemeClr val="bg1"/>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zh-TW" altLang="en-US" dirty="0">
                <a:latin typeface="+mj-ea"/>
                <a:ea typeface="+mj-ea"/>
                <a:cs typeface="Times New Roman" panose="02020603050405020304" pitchFamily="18" charset="0"/>
              </a:rPr>
              <a:t>疾病管制署</a:t>
            </a:r>
            <a:endParaRPr lang="en-US" altLang="zh-TW" dirty="0">
              <a:latin typeface="+mj-ea"/>
              <a:ea typeface="+mj-ea"/>
              <a:cs typeface="Times New Roman" panose="02020603050405020304" pitchFamily="18" charset="0"/>
            </a:endParaRPr>
          </a:p>
          <a:p>
            <a:r>
              <a:rPr lang="en-US" altLang="zh-TW" dirty="0">
                <a:latin typeface="+mj-ea"/>
                <a:ea typeface="+mj-ea"/>
                <a:cs typeface="Times New Roman" panose="02020603050405020304" pitchFamily="18" charset="0"/>
              </a:rPr>
              <a:t>115.08</a:t>
            </a:r>
            <a:endParaRPr lang="zh-TW" altLang="en-US" dirty="0">
              <a:latin typeface="+mj-ea"/>
              <a:ea typeface="+mj-ea"/>
              <a:cs typeface="Times New Roman" panose="02020603050405020304" pitchFamily="18" charset="0"/>
            </a:endParaRPr>
          </a:p>
        </p:txBody>
      </p:sp>
    </p:spTree>
    <p:extLst>
      <p:ext uri="{BB962C8B-B14F-4D97-AF65-F5344CB8AC3E}">
        <p14:creationId xmlns:p14="http://schemas.microsoft.com/office/powerpoint/2010/main" val="3925452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2</a:t>
            </a:fld>
            <a:endParaRPr lang="zh-TW" altLang="en-US" dirty="0"/>
          </a:p>
        </p:txBody>
      </p:sp>
      <p:sp>
        <p:nvSpPr>
          <p:cNvPr id="3" name="標題 1">
            <a:extLst>
              <a:ext uri="{FF2B5EF4-FFF2-40B4-BE49-F238E27FC236}">
                <a16:creationId xmlns:a16="http://schemas.microsoft.com/office/drawing/2014/main" id="{E032F542-C481-4C08-8C5B-3C6C65801428}"/>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致病原</a:t>
            </a:r>
            <a:r>
              <a:rPr lang="en-US" altLang="zh-TW" sz="2400" b="1" dirty="0">
                <a:solidFill>
                  <a:srgbClr val="395554"/>
                </a:solidFill>
                <a:latin typeface="+mj-ea"/>
                <a:cs typeface="Times New Roman" panose="02020603050405020304" pitchFamily="18" charset="0"/>
              </a:rPr>
              <a:t>(1/2)</a:t>
            </a:r>
            <a:endParaRPr lang="zh-TW" altLang="en-US" sz="2400" b="1" dirty="0">
              <a:solidFill>
                <a:srgbClr val="395554"/>
              </a:solidFill>
              <a:latin typeface="+mj-ea"/>
              <a:cs typeface="Times New Roman" panose="02020603050405020304" pitchFamily="18" charset="0"/>
            </a:endParaRPr>
          </a:p>
        </p:txBody>
      </p:sp>
      <p:pic>
        <p:nvPicPr>
          <p:cNvPr id="5" name="圖片 1">
            <a:extLst>
              <a:ext uri="{FF2B5EF4-FFF2-40B4-BE49-F238E27FC236}">
                <a16:creationId xmlns:a16="http://schemas.microsoft.com/office/drawing/2014/main" id="{CE959F5B-AE0A-45E4-8BE9-7166DAB6A0C6}"/>
              </a:ext>
            </a:extLst>
          </p:cNvPr>
          <p:cNvPicPr>
            <a:picLocks noChangeAspect="1"/>
          </p:cNvPicPr>
          <p:nvPr/>
        </p:nvPicPr>
        <p:blipFill>
          <a:blip r:embed="rId3"/>
          <a:stretch>
            <a:fillRect/>
          </a:stretch>
        </p:blipFill>
        <p:spPr>
          <a:xfrm>
            <a:off x="1772846" y="3127159"/>
            <a:ext cx="2800273" cy="3067964"/>
          </a:xfrm>
          <a:prstGeom prst="rect">
            <a:avLst/>
          </a:prstGeom>
          <a:noFill/>
          <a:ln cap="flat">
            <a:noFill/>
          </a:ln>
        </p:spPr>
      </p:pic>
      <p:grpSp>
        <p:nvGrpSpPr>
          <p:cNvPr id="15" name="群組 14">
            <a:extLst>
              <a:ext uri="{FF2B5EF4-FFF2-40B4-BE49-F238E27FC236}">
                <a16:creationId xmlns:a16="http://schemas.microsoft.com/office/drawing/2014/main" id="{934E86CF-E731-4A6D-9595-77DAEDD9E894}"/>
              </a:ext>
            </a:extLst>
          </p:cNvPr>
          <p:cNvGrpSpPr/>
          <p:nvPr/>
        </p:nvGrpSpPr>
        <p:grpSpPr>
          <a:xfrm>
            <a:off x="5627176" y="3127157"/>
            <a:ext cx="4521764" cy="3068046"/>
            <a:chOff x="4261217" y="3186536"/>
            <a:chExt cx="3959330" cy="2901839"/>
          </a:xfrm>
        </p:grpSpPr>
        <p:pic>
          <p:nvPicPr>
            <p:cNvPr id="12" name="圖片 11">
              <a:extLst>
                <a:ext uri="{FF2B5EF4-FFF2-40B4-BE49-F238E27FC236}">
                  <a16:creationId xmlns:a16="http://schemas.microsoft.com/office/drawing/2014/main" id="{13A13288-EF17-4806-BC87-D1EE57FA46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61217" y="3186536"/>
              <a:ext cx="3959330" cy="2901761"/>
            </a:xfrm>
            <a:prstGeom prst="rect">
              <a:avLst/>
            </a:prstGeom>
            <a:ln>
              <a:solidFill>
                <a:schemeClr val="bg1"/>
              </a:solidFill>
            </a:ln>
          </p:spPr>
        </p:pic>
        <p:sp>
          <p:nvSpPr>
            <p:cNvPr id="13" name="矩形 12">
              <a:extLst>
                <a:ext uri="{FF2B5EF4-FFF2-40B4-BE49-F238E27FC236}">
                  <a16:creationId xmlns:a16="http://schemas.microsoft.com/office/drawing/2014/main" id="{C7634A91-8C67-4600-ADC1-8BAE23F45EB5}"/>
                </a:ext>
              </a:extLst>
            </p:cNvPr>
            <p:cNvSpPr/>
            <p:nvPr/>
          </p:nvSpPr>
          <p:spPr>
            <a:xfrm>
              <a:off x="4268957" y="5805482"/>
              <a:ext cx="316871" cy="2828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TW" altLang="en-US" dirty="0"/>
            </a:p>
          </p:txBody>
        </p:sp>
        <p:sp>
          <p:nvSpPr>
            <p:cNvPr id="14" name="矩形 13">
              <a:extLst>
                <a:ext uri="{FF2B5EF4-FFF2-40B4-BE49-F238E27FC236}">
                  <a16:creationId xmlns:a16="http://schemas.microsoft.com/office/drawing/2014/main" id="{2BC4347B-80ED-427C-8E02-D0F596C927C2}"/>
                </a:ext>
              </a:extLst>
            </p:cNvPr>
            <p:cNvSpPr/>
            <p:nvPr/>
          </p:nvSpPr>
          <p:spPr>
            <a:xfrm>
              <a:off x="7007375" y="5796920"/>
              <a:ext cx="1205619" cy="2828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TW" altLang="en-US" dirty="0"/>
            </a:p>
          </p:txBody>
        </p:sp>
      </p:grpSp>
      <p:sp>
        <p:nvSpPr>
          <p:cNvPr id="16" name="內容版面配置區 2">
            <a:extLst>
              <a:ext uri="{FF2B5EF4-FFF2-40B4-BE49-F238E27FC236}">
                <a16:creationId xmlns:a16="http://schemas.microsoft.com/office/drawing/2014/main" id="{7B89B98B-8792-4226-828E-C42B67251C38}"/>
              </a:ext>
            </a:extLst>
          </p:cNvPr>
          <p:cNvSpPr txBox="1">
            <a:spLocks/>
          </p:cNvSpPr>
          <p:nvPr/>
        </p:nvSpPr>
        <p:spPr>
          <a:xfrm>
            <a:off x="456197" y="6172333"/>
            <a:ext cx="8338242" cy="59323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tx1"/>
                </a:solidFill>
                <a:latin typeface="Times New Roman" panose="02020603050405020304" pitchFamily="18" charset="0"/>
                <a:cs typeface="Times New Roman" panose="02020603050405020304" pitchFamily="18" charset="0"/>
              </a:rPr>
              <a:t>From: </a:t>
            </a:r>
            <a:endParaRPr lang="en-US" altLang="zh-TW" sz="1000" dirty="0">
              <a:solidFill>
                <a:schemeClr val="tx1"/>
              </a:solidFill>
              <a:latin typeface="Times New Roman" panose="02020603050405020304" pitchFamily="18" charset="0"/>
              <a:cs typeface="Times New Roman" panose="02020603050405020304" pitchFamily="18" charset="0"/>
            </a:endParaRPr>
          </a:p>
          <a:p>
            <a:pPr marL="0" indent="0" algn="just">
              <a:spcBef>
                <a:spcPts val="0"/>
              </a:spcBef>
              <a:buNone/>
            </a:pPr>
            <a:r>
              <a:rPr lang="en-US" altLang="zh-TW" sz="1000" dirty="0">
                <a:solidFill>
                  <a:srgbClr val="000000"/>
                </a:solidFill>
                <a:latin typeface="Garamond" pitchFamily="18"/>
                <a:ea typeface="新細明體" pitchFamily="2"/>
                <a:cs typeface="Lucida Sans" pitchFamily="2"/>
              </a:rPr>
              <a:t>1. CMAJ. 2014 Jun 10; 186(9): E303–E304.</a:t>
            </a:r>
          </a:p>
          <a:p>
            <a:pPr marL="0" indent="0" algn="just">
              <a:spcBef>
                <a:spcPts val="0"/>
              </a:spcBef>
              <a:buNone/>
            </a:pPr>
            <a:r>
              <a:rPr lang="en-US" altLang="zh-TW" sz="1000" dirty="0">
                <a:solidFill>
                  <a:schemeClr val="tx1"/>
                </a:solidFill>
                <a:latin typeface="Times New Roman" panose="02020603050405020304" pitchFamily="18" charset="0"/>
                <a:cs typeface="Times New Roman" panose="02020603050405020304" pitchFamily="18" charset="0"/>
              </a:rPr>
              <a:t>2. </a:t>
            </a:r>
            <a:r>
              <a:rPr lang="en-US" altLang="zh-TW" sz="1000" dirty="0" err="1">
                <a:solidFill>
                  <a:schemeClr val="tx1"/>
                </a:solidFill>
                <a:latin typeface="Times New Roman" panose="02020603050405020304" pitchFamily="18" charset="0"/>
                <a:cs typeface="Times New Roman" panose="02020603050405020304" pitchFamily="18" charset="0"/>
              </a:rPr>
              <a:t>Transl</a:t>
            </a:r>
            <a:r>
              <a:rPr lang="en-US" altLang="zh-TW" sz="1000" dirty="0">
                <a:solidFill>
                  <a:schemeClr val="tx1"/>
                </a:solidFill>
                <a:latin typeface="Times New Roman" panose="02020603050405020304" pitchFamily="18" charset="0"/>
                <a:cs typeface="Times New Roman" panose="02020603050405020304" pitchFamily="18" charset="0"/>
              </a:rPr>
              <a:t> Res. 2022 Apr; 242: 20–37. Published online 2021 Nov 19. </a:t>
            </a:r>
            <a:r>
              <a:rPr lang="en-US" altLang="zh-TW" sz="1000" dirty="0" err="1">
                <a:solidFill>
                  <a:schemeClr val="tx1"/>
                </a:solidFill>
                <a:latin typeface="Times New Roman" panose="02020603050405020304" pitchFamily="18" charset="0"/>
                <a:cs typeface="Times New Roman" panose="02020603050405020304" pitchFamily="18" charset="0"/>
              </a:rPr>
              <a:t>doi</a:t>
            </a:r>
            <a:r>
              <a:rPr lang="en-US" altLang="zh-TW" sz="1000" dirty="0">
                <a:solidFill>
                  <a:schemeClr val="tx1"/>
                </a:solidFill>
                <a:latin typeface="Times New Roman" panose="02020603050405020304" pitchFamily="18" charset="0"/>
                <a:cs typeface="Times New Roman" panose="02020603050405020304" pitchFamily="18" charset="0"/>
              </a:rPr>
              <a:t>: 10.1016/j.trsl.2021.11.007</a:t>
            </a:r>
          </a:p>
          <a:p>
            <a:pPr marL="0" indent="0" algn="just">
              <a:spcBef>
                <a:spcPts val="1200"/>
              </a:spcBef>
              <a:buNone/>
            </a:pPr>
            <a:endParaRPr lang="en-US" altLang="zh-TW" sz="1000" dirty="0">
              <a:solidFill>
                <a:schemeClr val="tx1"/>
              </a:solidFill>
              <a:latin typeface="Times New Roman" panose="02020603050405020304" pitchFamily="18" charset="0"/>
              <a:cs typeface="Times New Roman" panose="02020603050405020304" pitchFamily="18" charset="0"/>
            </a:endParaRPr>
          </a:p>
        </p:txBody>
      </p:sp>
      <p:sp>
        <p:nvSpPr>
          <p:cNvPr id="17" name="內容版面配置區 2">
            <a:extLst>
              <a:ext uri="{FF2B5EF4-FFF2-40B4-BE49-F238E27FC236}">
                <a16:creationId xmlns:a16="http://schemas.microsoft.com/office/drawing/2014/main" id="{6D7C4FC1-EECF-4BDE-9C9A-BB618CD9500E}"/>
              </a:ext>
            </a:extLst>
          </p:cNvPr>
          <p:cNvSpPr txBox="1">
            <a:spLocks/>
          </p:cNvSpPr>
          <p:nvPr/>
        </p:nvSpPr>
        <p:spPr>
          <a:xfrm>
            <a:off x="438150" y="867622"/>
            <a:ext cx="11315700" cy="2232752"/>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2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中東呼吸症候群冠狀病毒</a:t>
            </a:r>
            <a:r>
              <a:rPr lang="en-US" altLang="zh-TW" sz="2600" dirty="0">
                <a:solidFill>
                  <a:schemeClr val="tx1"/>
                </a:solidFill>
                <a:latin typeface="微軟正黑體" panose="020B0604030504040204" pitchFamily="34" charset="-120"/>
                <a:cs typeface="Times New Roman" panose="02020603050405020304" pitchFamily="18" charset="0"/>
              </a:rPr>
              <a:t>(</a:t>
            </a:r>
            <a:r>
              <a:rPr lang="en-US" altLang="zh-TW" sz="2600" i="1" dirty="0">
                <a:solidFill>
                  <a:schemeClr val="tx1"/>
                </a:solidFill>
                <a:latin typeface="Times New Roman" panose="02020603050405020304" pitchFamily="18" charset="0"/>
                <a:cs typeface="Times New Roman" panose="02020603050405020304" pitchFamily="18" charset="0"/>
              </a:rPr>
              <a:t>Middle East respiratory syndrome</a:t>
            </a:r>
            <a:r>
              <a:rPr lang="zh-TW" altLang="en-US" sz="2600" i="1" dirty="0">
                <a:solidFill>
                  <a:schemeClr val="tx1"/>
                </a:solidFill>
                <a:latin typeface="Times New Roman" panose="02020603050405020304" pitchFamily="18" charset="0"/>
                <a:cs typeface="Times New Roman" panose="02020603050405020304" pitchFamily="18" charset="0"/>
              </a:rPr>
              <a:t> </a:t>
            </a:r>
            <a:r>
              <a:rPr lang="en-US" altLang="zh-TW" sz="2600" i="1" dirty="0">
                <a:solidFill>
                  <a:schemeClr val="tx1"/>
                </a:solidFill>
                <a:latin typeface="Times New Roman" panose="02020603050405020304" pitchFamily="18" charset="0"/>
                <a:cs typeface="Times New Roman" panose="02020603050405020304" pitchFamily="18" charset="0"/>
              </a:rPr>
              <a:t>coronavirus</a:t>
            </a:r>
            <a:r>
              <a:rPr lang="en-US" altLang="zh-TW" sz="2600" dirty="0">
                <a:solidFill>
                  <a:schemeClr val="tx1"/>
                </a:solidFill>
                <a:latin typeface="微軟正黑體" panose="020B0604030504040204" pitchFamily="34" charset="-120"/>
                <a:cs typeface="Times New Roman" panose="02020603050405020304" pitchFamily="18" charset="0"/>
              </a:rPr>
              <a:t> [</a:t>
            </a:r>
            <a:r>
              <a:rPr lang="en-US" altLang="zh-TW" sz="2600" dirty="0">
                <a:solidFill>
                  <a:schemeClr val="tx1"/>
                </a:solidFill>
                <a:latin typeface="Times New Roman" panose="02020603050405020304" pitchFamily="18" charset="0"/>
                <a:cs typeface="Times New Roman" panose="02020603050405020304" pitchFamily="18" charset="0"/>
              </a:rPr>
              <a:t>MERS-</a:t>
            </a:r>
            <a:r>
              <a:rPr lang="en-US" altLang="zh-TW" sz="2600" dirty="0" err="1">
                <a:solidFill>
                  <a:schemeClr val="tx1"/>
                </a:solidFill>
                <a:latin typeface="Times New Roman" panose="02020603050405020304" pitchFamily="18" charset="0"/>
                <a:cs typeface="Times New Roman" panose="02020603050405020304" pitchFamily="18" charset="0"/>
              </a:rPr>
              <a:t>CoV</a:t>
            </a:r>
            <a:r>
              <a:rPr lang="en-US" altLang="zh-TW" sz="2600" dirty="0">
                <a:solidFill>
                  <a:schemeClr val="tx1"/>
                </a:solidFill>
                <a:latin typeface="微軟正黑體" panose="020B0604030504040204" pitchFamily="34" charset="-120"/>
                <a:cs typeface="Times New Roman" panose="02020603050405020304" pitchFamily="18" charset="0"/>
              </a:rPr>
              <a:t>])</a:t>
            </a:r>
          </a:p>
          <a:p>
            <a:pPr algn="just">
              <a:spcBef>
                <a:spcPts val="1200"/>
              </a:spcBef>
              <a:buClr>
                <a:schemeClr val="accent2">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cs typeface="Times New Roman" panose="02020603050405020304" pitchFamily="18" charset="0"/>
              </a:rPr>
              <a:t>屬於冠狀病毒科</a:t>
            </a:r>
            <a:r>
              <a:rPr lang="en-US" altLang="zh-TW" sz="2600" dirty="0">
                <a:solidFill>
                  <a:schemeClr val="tx1"/>
                </a:solidFill>
                <a:latin typeface="微軟正黑體" panose="020B0604030504040204" pitchFamily="34" charset="-120"/>
                <a:cs typeface="Times New Roman" panose="02020603050405020304" pitchFamily="18" charset="0"/>
              </a:rPr>
              <a:t>(</a:t>
            </a:r>
            <a:r>
              <a:rPr lang="en-US" altLang="zh-TW" sz="2600" i="1" dirty="0" err="1">
                <a:solidFill>
                  <a:schemeClr val="tx1"/>
                </a:solidFill>
                <a:latin typeface="Times New Roman" panose="02020603050405020304" pitchFamily="18" charset="0"/>
                <a:cs typeface="Times New Roman" panose="02020603050405020304" pitchFamily="18" charset="0"/>
              </a:rPr>
              <a:t>Coronaviridae</a:t>
            </a:r>
            <a:r>
              <a:rPr lang="en-US" altLang="zh-TW" sz="2600" dirty="0">
                <a:solidFill>
                  <a:schemeClr val="tx1"/>
                </a:solidFill>
                <a:latin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cs typeface="Times New Roman" panose="02020603050405020304" pitchFamily="18" charset="0"/>
              </a:rPr>
              <a:t>之</a:t>
            </a:r>
            <a:r>
              <a:rPr lang="en-US" altLang="zh-TW" sz="2600" dirty="0">
                <a:solidFill>
                  <a:schemeClr val="tx1"/>
                </a:solidFill>
                <a:latin typeface="微軟正黑體" panose="020B0604030504040204" pitchFamily="34" charset="-120"/>
                <a:cs typeface="Times New Roman" panose="02020603050405020304" pitchFamily="18" charset="0"/>
              </a:rPr>
              <a:t>beta</a:t>
            </a:r>
            <a:r>
              <a:rPr lang="zh-TW" altLang="en-US" sz="2600" dirty="0">
                <a:solidFill>
                  <a:schemeClr val="tx1"/>
                </a:solidFill>
                <a:latin typeface="微軟正黑體" panose="020B0604030504040204" pitchFamily="34" charset="-120"/>
                <a:cs typeface="Times New Roman" panose="02020603050405020304" pitchFamily="18" charset="0"/>
              </a:rPr>
              <a:t>冠狀病毒屬</a:t>
            </a:r>
            <a:r>
              <a:rPr lang="en-US" altLang="zh-TW" sz="2600" dirty="0">
                <a:solidFill>
                  <a:schemeClr val="tx1"/>
                </a:solidFill>
                <a:latin typeface="微軟正黑體" panose="020B0604030504040204" pitchFamily="34" charset="-120"/>
                <a:cs typeface="Times New Roman" panose="02020603050405020304" pitchFamily="18" charset="0"/>
              </a:rPr>
              <a:t>(</a:t>
            </a:r>
            <a:r>
              <a:rPr lang="en-US" altLang="zh-TW" sz="2600" i="1" dirty="0" err="1">
                <a:solidFill>
                  <a:schemeClr val="tx1"/>
                </a:solidFill>
                <a:latin typeface="Times New Roman" panose="02020603050405020304" pitchFamily="18" charset="0"/>
                <a:cs typeface="Times New Roman" panose="02020603050405020304" pitchFamily="18" charset="0"/>
              </a:rPr>
              <a:t>Betacoronavirus</a:t>
            </a:r>
            <a:r>
              <a:rPr lang="en-US" altLang="zh-TW" sz="2600" dirty="0">
                <a:solidFill>
                  <a:schemeClr val="tx1"/>
                </a:solidFill>
                <a:latin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cs typeface="Times New Roman" panose="02020603050405020304" pitchFamily="18" charset="0"/>
              </a:rPr>
              <a:t> </a:t>
            </a:r>
            <a:endParaRPr lang="en-US" altLang="zh-TW" sz="2600" dirty="0">
              <a:solidFill>
                <a:schemeClr val="tx1"/>
              </a:solidFill>
              <a:latin typeface="微軟正黑體" panose="020B0604030504040204" pitchFamily="34" charset="-120"/>
              <a:cs typeface="Times New Roman" panose="02020603050405020304" pitchFamily="18" charset="0"/>
            </a:endParaRPr>
          </a:p>
          <a:p>
            <a:pPr algn="just">
              <a:spcBef>
                <a:spcPts val="1200"/>
              </a:spcBef>
              <a:buClr>
                <a:schemeClr val="accent2">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cs typeface="Times New Roman" panose="02020603050405020304" pitchFamily="18" charset="0"/>
              </a:rPr>
              <a:t>為具外套膜之單股正鏈</a:t>
            </a:r>
            <a:r>
              <a:rPr lang="en-US" altLang="zh-TW" sz="2600" dirty="0">
                <a:solidFill>
                  <a:schemeClr val="tx1"/>
                </a:solidFill>
                <a:latin typeface="微軟正黑體" panose="020B0604030504040204" pitchFamily="34" charset="-120"/>
                <a:cs typeface="Times New Roman" panose="02020603050405020304" pitchFamily="18" charset="0"/>
              </a:rPr>
              <a:t>RNA</a:t>
            </a:r>
            <a:r>
              <a:rPr lang="zh-TW" altLang="en-US" sz="2600" dirty="0">
                <a:solidFill>
                  <a:schemeClr val="tx1"/>
                </a:solidFill>
                <a:latin typeface="微軟正黑體" panose="020B0604030504040204" pitchFamily="34" charset="-120"/>
                <a:cs typeface="Times New Roman" panose="02020603050405020304" pitchFamily="18" charset="0"/>
              </a:rPr>
              <a:t>病毒。</a:t>
            </a:r>
            <a:endParaRPr lang="en-US" altLang="zh-TW" sz="2600" dirty="0">
              <a:solidFill>
                <a:schemeClr val="tx1"/>
              </a:solidFill>
              <a:latin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4293565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3</a:t>
            </a:fld>
            <a:endParaRPr lang="zh-TW" altLang="en-US"/>
          </a:p>
        </p:txBody>
      </p:sp>
      <p:sp>
        <p:nvSpPr>
          <p:cNvPr id="3" name="標題 1">
            <a:extLst>
              <a:ext uri="{FF2B5EF4-FFF2-40B4-BE49-F238E27FC236}">
                <a16:creationId xmlns:a16="http://schemas.microsoft.com/office/drawing/2014/main" id="{E032F542-C481-4C08-8C5B-3C6C65801428}"/>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致病原</a:t>
            </a:r>
            <a:r>
              <a:rPr lang="en-US" altLang="zh-TW" sz="2400" b="1" dirty="0">
                <a:solidFill>
                  <a:srgbClr val="395554"/>
                </a:solidFill>
                <a:latin typeface="+mj-ea"/>
                <a:cs typeface="Times New Roman" panose="02020603050405020304" pitchFamily="18" charset="0"/>
              </a:rPr>
              <a:t>(2/2)</a:t>
            </a:r>
            <a:endParaRPr lang="zh-TW" altLang="en-US" sz="2400" b="1" dirty="0">
              <a:solidFill>
                <a:srgbClr val="395554"/>
              </a:solidFill>
              <a:latin typeface="+mj-ea"/>
              <a:cs typeface="Times New Roman" panose="02020603050405020304" pitchFamily="18" charset="0"/>
            </a:endParaRPr>
          </a:p>
        </p:txBody>
      </p:sp>
      <p:sp>
        <p:nvSpPr>
          <p:cNvPr id="11" name="內容版面配置區 2">
            <a:extLst>
              <a:ext uri="{FF2B5EF4-FFF2-40B4-BE49-F238E27FC236}">
                <a16:creationId xmlns:a16="http://schemas.microsoft.com/office/drawing/2014/main" id="{857E8B83-DAE6-4465-A949-05747D43F901}"/>
              </a:ext>
            </a:extLst>
          </p:cNvPr>
          <p:cNvSpPr txBox="1">
            <a:spLocks/>
          </p:cNvSpPr>
          <p:nvPr/>
        </p:nvSpPr>
        <p:spPr>
          <a:xfrm>
            <a:off x="271896" y="783588"/>
            <a:ext cx="11315700" cy="56871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lnSpc>
                <a:spcPct val="150000"/>
              </a:lnSpc>
              <a:spcBef>
                <a:spcPts val="2400"/>
              </a:spcBef>
              <a:buClr>
                <a:schemeClr val="accent2">
                  <a:lumMod val="50000"/>
                </a:schemeClr>
              </a:buClr>
              <a:buSzPct val="100000"/>
              <a:buFont typeface="Wingdings" panose="05000000000000000000" pitchFamily="2" charset="2"/>
              <a:buChar char="n"/>
            </a:pPr>
            <a:r>
              <a:rPr lang="en-US" altLang="zh-TW" sz="2600" dirty="0">
                <a:solidFill>
                  <a:schemeClr val="tx1"/>
                </a:solidFill>
                <a:latin typeface="微軟正黑體" panose="020B0604030504040204" pitchFamily="34" charset="-120"/>
                <a:cs typeface="Times New Roman" panose="02020603050405020304" pitchFamily="18" charset="0"/>
              </a:rPr>
              <a:t>MERS-</a:t>
            </a:r>
            <a:r>
              <a:rPr lang="en-US" altLang="zh-TW" sz="2600" dirty="0" err="1">
                <a:solidFill>
                  <a:schemeClr val="tx1"/>
                </a:solidFill>
                <a:latin typeface="微軟正黑體" panose="020B0604030504040204" pitchFamily="34" charset="-120"/>
                <a:cs typeface="Times New Roman" panose="02020603050405020304" pitchFamily="18" charset="0"/>
              </a:rPr>
              <a:t>CoV</a:t>
            </a:r>
            <a:r>
              <a:rPr lang="zh-TW" altLang="en-US" sz="2600" dirty="0">
                <a:solidFill>
                  <a:schemeClr val="tx1"/>
                </a:solidFill>
                <a:latin typeface="微軟正黑體" panose="020B0604030504040204" pitchFamily="34" charset="-120"/>
                <a:cs typeface="Times New Roman" panose="02020603050405020304" pitchFamily="18" charset="0"/>
              </a:rPr>
              <a:t>可分為三大分支，分別為</a:t>
            </a:r>
            <a:r>
              <a:rPr lang="en-US" altLang="zh-TW" sz="2600" dirty="0">
                <a:solidFill>
                  <a:schemeClr val="tx1"/>
                </a:solidFill>
                <a:latin typeface="微軟正黑體" panose="020B0604030504040204" pitchFamily="34" charset="-120"/>
                <a:cs typeface="Times New Roman" panose="02020603050405020304" pitchFamily="18" charset="0"/>
              </a:rPr>
              <a:t>A</a:t>
            </a:r>
            <a:r>
              <a:rPr lang="zh-TW" altLang="en-US" sz="2600" dirty="0">
                <a:solidFill>
                  <a:schemeClr val="tx1"/>
                </a:solidFill>
                <a:latin typeface="微軟正黑體" panose="020B0604030504040204" pitchFamily="34" charset="-120"/>
                <a:cs typeface="Times New Roman" panose="02020603050405020304" pitchFamily="18" charset="0"/>
              </a:rPr>
              <a:t>分支</a:t>
            </a:r>
            <a:r>
              <a:rPr lang="en-US" altLang="zh-TW" sz="2600" dirty="0">
                <a:solidFill>
                  <a:schemeClr val="tx1"/>
                </a:solidFill>
                <a:latin typeface="微軟正黑體" panose="020B0604030504040204" pitchFamily="34" charset="-120"/>
                <a:cs typeface="Times New Roman" panose="02020603050405020304" pitchFamily="18" charset="0"/>
              </a:rPr>
              <a:t>(clade A)</a:t>
            </a:r>
            <a:r>
              <a:rPr lang="zh-TW" altLang="en-US" sz="2600" dirty="0">
                <a:solidFill>
                  <a:schemeClr val="tx1"/>
                </a:solidFill>
                <a:latin typeface="微軟正黑體" panose="020B0604030504040204" pitchFamily="34" charset="-120"/>
                <a:cs typeface="Times New Roman" panose="02020603050405020304" pitchFamily="18" charset="0"/>
              </a:rPr>
              <a:t>、</a:t>
            </a:r>
            <a:r>
              <a:rPr lang="en-US" altLang="zh-TW" sz="2600" dirty="0">
                <a:solidFill>
                  <a:schemeClr val="tx1"/>
                </a:solidFill>
                <a:latin typeface="微軟正黑體" panose="020B0604030504040204" pitchFamily="34" charset="-120"/>
                <a:cs typeface="Times New Roman" panose="02020603050405020304" pitchFamily="18" charset="0"/>
              </a:rPr>
              <a:t>B</a:t>
            </a:r>
            <a:r>
              <a:rPr lang="zh-TW" altLang="en-US" sz="2600" dirty="0">
                <a:solidFill>
                  <a:schemeClr val="tx1"/>
                </a:solidFill>
                <a:latin typeface="微軟正黑體" panose="020B0604030504040204" pitchFamily="34" charset="-120"/>
                <a:cs typeface="Times New Roman" panose="02020603050405020304" pitchFamily="18" charset="0"/>
              </a:rPr>
              <a:t>分支</a:t>
            </a:r>
            <a:r>
              <a:rPr lang="en-US" altLang="zh-TW" sz="2600" dirty="0">
                <a:solidFill>
                  <a:schemeClr val="tx1"/>
                </a:solidFill>
                <a:latin typeface="微軟正黑體" panose="020B0604030504040204" pitchFamily="34" charset="-120"/>
                <a:cs typeface="Times New Roman" panose="02020603050405020304" pitchFamily="18" charset="0"/>
              </a:rPr>
              <a:t>(clade B)</a:t>
            </a:r>
            <a:r>
              <a:rPr lang="zh-TW" altLang="en-US" sz="2600" dirty="0">
                <a:solidFill>
                  <a:schemeClr val="tx1"/>
                </a:solidFill>
                <a:latin typeface="微軟正黑體" panose="020B0604030504040204" pitchFamily="34" charset="-120"/>
                <a:cs typeface="Times New Roman" panose="02020603050405020304" pitchFamily="18" charset="0"/>
              </a:rPr>
              <a:t>及</a:t>
            </a:r>
            <a:r>
              <a:rPr lang="en-US" altLang="zh-TW" sz="2600" dirty="0">
                <a:solidFill>
                  <a:schemeClr val="tx1"/>
                </a:solidFill>
                <a:latin typeface="微軟正黑體" panose="020B0604030504040204" pitchFamily="34" charset="-120"/>
                <a:cs typeface="Times New Roman" panose="02020603050405020304" pitchFamily="18" charset="0"/>
              </a:rPr>
              <a:t>C</a:t>
            </a:r>
            <a:r>
              <a:rPr lang="zh-TW" altLang="en-US" sz="2600" dirty="0">
                <a:solidFill>
                  <a:schemeClr val="tx1"/>
                </a:solidFill>
                <a:latin typeface="微軟正黑體" panose="020B0604030504040204" pitchFamily="34" charset="-120"/>
                <a:cs typeface="Times New Roman" panose="02020603050405020304" pitchFamily="18" charset="0"/>
              </a:rPr>
              <a:t>分支</a:t>
            </a:r>
            <a:r>
              <a:rPr lang="en-US" altLang="zh-TW" sz="2600" dirty="0">
                <a:solidFill>
                  <a:schemeClr val="tx1"/>
                </a:solidFill>
                <a:latin typeface="微軟正黑體" panose="020B0604030504040204" pitchFamily="34" charset="-120"/>
                <a:cs typeface="Times New Roman" panose="02020603050405020304" pitchFamily="18" charset="0"/>
              </a:rPr>
              <a:t>(clade C)</a:t>
            </a:r>
            <a:r>
              <a:rPr lang="zh-TW" altLang="en-US" sz="2600" dirty="0">
                <a:solidFill>
                  <a:schemeClr val="tx1"/>
                </a:solidFill>
                <a:latin typeface="微軟正黑體" panose="020B0604030504040204" pitchFamily="34" charset="-120"/>
                <a:cs typeface="Times New Roman" panose="02020603050405020304" pitchFamily="18" charset="0"/>
              </a:rPr>
              <a:t>，</a:t>
            </a:r>
            <a:r>
              <a:rPr lang="en-US" altLang="zh-TW" sz="2600" dirty="0">
                <a:solidFill>
                  <a:schemeClr val="tx1"/>
                </a:solidFill>
                <a:latin typeface="微軟正黑體" panose="020B0604030504040204" pitchFamily="34" charset="-120"/>
                <a:cs typeface="Times New Roman" panose="02020603050405020304" pitchFamily="18" charset="0"/>
              </a:rPr>
              <a:t>A</a:t>
            </a:r>
            <a:r>
              <a:rPr lang="zh-TW" altLang="en-US" sz="2600" dirty="0">
                <a:solidFill>
                  <a:schemeClr val="tx1"/>
                </a:solidFill>
                <a:latin typeface="微軟正黑體" panose="020B0604030504040204" pitchFamily="34" charset="-120"/>
                <a:cs typeface="Times New Roman" panose="02020603050405020304" pitchFamily="18" charset="0"/>
              </a:rPr>
              <a:t>分支及</a:t>
            </a:r>
            <a:r>
              <a:rPr lang="en-US" altLang="zh-TW" sz="2600" dirty="0">
                <a:solidFill>
                  <a:schemeClr val="tx1"/>
                </a:solidFill>
                <a:latin typeface="微軟正黑體" panose="020B0604030504040204" pitchFamily="34" charset="-120"/>
                <a:cs typeface="Times New Roman" panose="02020603050405020304" pitchFamily="18" charset="0"/>
              </a:rPr>
              <a:t>B</a:t>
            </a:r>
            <a:r>
              <a:rPr lang="zh-TW" altLang="en-US" sz="2600" dirty="0">
                <a:solidFill>
                  <a:schemeClr val="tx1"/>
                </a:solidFill>
                <a:latin typeface="微軟正黑體" panose="020B0604030504040204" pitchFamily="34" charset="-120"/>
                <a:cs typeface="Times New Roman" panose="02020603050405020304" pitchFamily="18" charset="0"/>
              </a:rPr>
              <a:t>分支於沙烏地阿拉伯發現，</a:t>
            </a:r>
            <a:r>
              <a:rPr lang="en-US" altLang="zh-TW" sz="2600" dirty="0">
                <a:solidFill>
                  <a:schemeClr val="tx1"/>
                </a:solidFill>
                <a:latin typeface="微軟正黑體" panose="020B0604030504040204" pitchFamily="34" charset="-120"/>
                <a:cs typeface="Times New Roman" panose="02020603050405020304" pitchFamily="18" charset="0"/>
              </a:rPr>
              <a:t>C</a:t>
            </a:r>
            <a:r>
              <a:rPr lang="zh-TW" altLang="en-US" sz="2600" dirty="0">
                <a:solidFill>
                  <a:schemeClr val="tx1"/>
                </a:solidFill>
                <a:latin typeface="微軟正黑體" panose="020B0604030504040204" pitchFamily="34" charset="-120"/>
                <a:cs typeface="Times New Roman" panose="02020603050405020304" pitchFamily="18" charset="0"/>
              </a:rPr>
              <a:t>分支於非洲發現。</a:t>
            </a:r>
            <a:endParaRPr lang="en-US" altLang="zh-TW" sz="2600" dirty="0">
              <a:solidFill>
                <a:schemeClr val="tx1"/>
              </a:solidFill>
              <a:latin typeface="微軟正黑體" panose="020B0604030504040204" pitchFamily="34" charset="-120"/>
              <a:cs typeface="Times New Roman" panose="02020603050405020304" pitchFamily="18" charset="0"/>
            </a:endParaRPr>
          </a:p>
          <a:p>
            <a:pPr algn="just">
              <a:lnSpc>
                <a:spcPct val="150000"/>
              </a:lnSpc>
              <a:spcBef>
                <a:spcPts val="2400"/>
              </a:spcBef>
              <a:buClr>
                <a:schemeClr val="accent2">
                  <a:lumMod val="50000"/>
                </a:schemeClr>
              </a:buClr>
              <a:buSzPct val="100000"/>
              <a:buFont typeface="Wingdings" panose="05000000000000000000" pitchFamily="2" charset="2"/>
              <a:buChar char="n"/>
            </a:pPr>
            <a:r>
              <a:rPr lang="en-US" altLang="zh-TW" sz="2600" dirty="0">
                <a:solidFill>
                  <a:schemeClr val="tx1"/>
                </a:solidFill>
                <a:latin typeface="微軟正黑體" panose="020B0604030504040204" pitchFamily="34" charset="-120"/>
                <a:cs typeface="Times New Roman" panose="02020603050405020304" pitchFamily="18" charset="0"/>
              </a:rPr>
              <a:t>A</a:t>
            </a:r>
            <a:r>
              <a:rPr lang="zh-TW" altLang="en-US" sz="2600" dirty="0">
                <a:solidFill>
                  <a:schemeClr val="tx1"/>
                </a:solidFill>
                <a:latin typeface="微軟正黑體" panose="020B0604030504040204" pitchFamily="34" charset="-120"/>
                <a:cs typeface="Times New Roman" panose="02020603050405020304" pitchFamily="18" charset="0"/>
              </a:rPr>
              <a:t>分支為</a:t>
            </a:r>
            <a:r>
              <a:rPr lang="en-US" altLang="zh-TW" sz="2600" dirty="0">
                <a:solidFill>
                  <a:schemeClr val="tx1"/>
                </a:solidFill>
                <a:latin typeface="微軟正黑體" panose="020B0604030504040204" pitchFamily="34" charset="-120"/>
                <a:cs typeface="Times New Roman" panose="02020603050405020304" pitchFamily="18" charset="0"/>
              </a:rPr>
              <a:t>2012</a:t>
            </a:r>
            <a:r>
              <a:rPr lang="zh-TW" altLang="en-US" sz="2600" dirty="0">
                <a:solidFill>
                  <a:schemeClr val="tx1"/>
                </a:solidFill>
                <a:latin typeface="微軟正黑體" panose="020B0604030504040204" pitchFamily="34" charset="-120"/>
                <a:cs typeface="Times New Roman" panose="02020603050405020304" pitchFamily="18" charset="0"/>
              </a:rPr>
              <a:t>年最早發現的病毒株，約自</a:t>
            </a:r>
            <a:r>
              <a:rPr lang="en-US" altLang="zh-TW" sz="2600" dirty="0">
                <a:solidFill>
                  <a:schemeClr val="tx1"/>
                </a:solidFill>
                <a:latin typeface="微軟正黑體" panose="020B0604030504040204" pitchFamily="34" charset="-120"/>
                <a:cs typeface="Times New Roman" panose="02020603050405020304" pitchFamily="18" charset="0"/>
              </a:rPr>
              <a:t>2015</a:t>
            </a:r>
            <a:r>
              <a:rPr lang="zh-TW" altLang="en-US" sz="2600" dirty="0">
                <a:solidFill>
                  <a:schemeClr val="tx1"/>
                </a:solidFill>
                <a:latin typeface="微軟正黑體" panose="020B0604030504040204" pitchFamily="34" charset="-120"/>
                <a:cs typeface="Times New Roman" panose="02020603050405020304" pitchFamily="18" charset="0"/>
              </a:rPr>
              <a:t>年後未再被偵測，</a:t>
            </a:r>
            <a:r>
              <a:rPr lang="en-US" altLang="zh-TW" sz="2600" dirty="0">
                <a:solidFill>
                  <a:schemeClr val="tx1"/>
                </a:solidFill>
                <a:latin typeface="微軟正黑體" panose="020B0604030504040204" pitchFamily="34" charset="-120"/>
                <a:cs typeface="Times New Roman" panose="02020603050405020304" pitchFamily="18" charset="0"/>
              </a:rPr>
              <a:t>2013</a:t>
            </a:r>
            <a:r>
              <a:rPr lang="zh-TW" altLang="en-US" sz="2600" dirty="0">
                <a:solidFill>
                  <a:schemeClr val="tx1"/>
                </a:solidFill>
                <a:latin typeface="微軟正黑體" panose="020B0604030504040204" pitchFamily="34" charset="-120"/>
                <a:cs typeface="Times New Roman" panose="02020603050405020304" pitchFamily="18" charset="0"/>
              </a:rPr>
              <a:t>年起流行病株均屬</a:t>
            </a:r>
            <a:r>
              <a:rPr lang="en-US" altLang="zh-TW" sz="2600" dirty="0">
                <a:solidFill>
                  <a:schemeClr val="tx1"/>
                </a:solidFill>
                <a:latin typeface="微軟正黑體" panose="020B0604030504040204" pitchFamily="34" charset="-120"/>
                <a:cs typeface="Times New Roman" panose="02020603050405020304" pitchFamily="18" charset="0"/>
              </a:rPr>
              <a:t>B</a:t>
            </a:r>
            <a:r>
              <a:rPr lang="zh-TW" altLang="en-US" sz="2600" dirty="0">
                <a:solidFill>
                  <a:schemeClr val="tx1"/>
                </a:solidFill>
                <a:latin typeface="微軟正黑體" panose="020B0604030504040204" pitchFamily="34" charset="-120"/>
                <a:cs typeface="Times New Roman" panose="02020603050405020304" pitchFamily="18" charset="0"/>
              </a:rPr>
              <a:t>分支，而</a:t>
            </a:r>
            <a:r>
              <a:rPr lang="en-US" altLang="zh-TW" sz="2600" dirty="0">
                <a:solidFill>
                  <a:schemeClr val="tx1"/>
                </a:solidFill>
                <a:latin typeface="微軟正黑體" panose="020B0604030504040204" pitchFamily="34" charset="-120"/>
                <a:cs typeface="Times New Roman" panose="02020603050405020304" pitchFamily="18" charset="0"/>
              </a:rPr>
              <a:t>C</a:t>
            </a:r>
            <a:r>
              <a:rPr lang="zh-TW" altLang="en-US" sz="2600" dirty="0">
                <a:solidFill>
                  <a:schemeClr val="tx1"/>
                </a:solidFill>
                <a:latin typeface="微軟正黑體" panose="020B0604030504040204" pitchFamily="34" charset="-120"/>
                <a:cs typeface="Times New Roman" panose="02020603050405020304" pitchFamily="18" charset="0"/>
              </a:rPr>
              <a:t>分支病毒複製能力</a:t>
            </a:r>
            <a:r>
              <a:rPr lang="en-US" altLang="zh-TW" sz="2600" dirty="0">
                <a:solidFill>
                  <a:schemeClr val="tx1"/>
                </a:solidFill>
                <a:latin typeface="微軟正黑體" panose="020B0604030504040204" pitchFamily="34" charset="-120"/>
                <a:cs typeface="Times New Roman" panose="02020603050405020304" pitchFamily="18" charset="0"/>
              </a:rPr>
              <a:t>(replication competence)</a:t>
            </a:r>
            <a:r>
              <a:rPr lang="zh-TW" altLang="en-US" sz="2600" dirty="0">
                <a:solidFill>
                  <a:schemeClr val="tx1"/>
                </a:solidFill>
                <a:latin typeface="微軟正黑體" panose="020B0604030504040204" pitchFamily="34" charset="-120"/>
                <a:cs typeface="Times New Roman" panose="02020603050405020304" pitchFamily="18" charset="0"/>
              </a:rPr>
              <a:t>及病毒進入效率</a:t>
            </a:r>
            <a:r>
              <a:rPr lang="en-US" altLang="zh-TW" sz="2600" dirty="0">
                <a:solidFill>
                  <a:schemeClr val="tx1"/>
                </a:solidFill>
                <a:latin typeface="微軟正黑體" panose="020B0604030504040204" pitchFamily="34" charset="-120"/>
                <a:cs typeface="Times New Roman" panose="02020603050405020304" pitchFamily="18" charset="0"/>
              </a:rPr>
              <a:t>(efficient viral entry)</a:t>
            </a:r>
            <a:r>
              <a:rPr lang="zh-TW" altLang="en-US" sz="2600" dirty="0">
                <a:solidFill>
                  <a:schemeClr val="tx1"/>
                </a:solidFill>
                <a:latin typeface="微軟正黑體" panose="020B0604030504040204" pitchFamily="34" charset="-120"/>
                <a:cs typeface="Times New Roman" panose="02020603050405020304" pitchFamily="18" charset="0"/>
              </a:rPr>
              <a:t>較差，被認為傳播性可能較低。</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268288" indent="-268288" algn="just">
              <a:lnSpc>
                <a:spcPct val="150000"/>
              </a:lnSpc>
              <a:spcBef>
                <a:spcPts val="2400"/>
              </a:spcBef>
              <a:buClr>
                <a:schemeClr val="accent2">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cs typeface="Times New Roman" panose="02020603050405020304" pitchFamily="18" charset="0"/>
              </a:rPr>
              <a:t> 研究顯示，已在起源於非洲的駱駝鑑定出</a:t>
            </a:r>
            <a:r>
              <a:rPr lang="en-US" altLang="zh-TW" sz="2600" dirty="0">
                <a:solidFill>
                  <a:schemeClr val="tx1"/>
                </a:solidFill>
                <a:latin typeface="微軟正黑體" panose="020B0604030504040204" pitchFamily="34" charset="-120"/>
                <a:cs typeface="Times New Roman" panose="02020603050405020304" pitchFamily="18" charset="0"/>
              </a:rPr>
              <a:t>B</a:t>
            </a:r>
            <a:r>
              <a:rPr lang="zh-TW" altLang="en-US" sz="2600" dirty="0">
                <a:solidFill>
                  <a:schemeClr val="tx1"/>
                </a:solidFill>
                <a:latin typeface="微軟正黑體" panose="020B0604030504040204" pitchFamily="34" charset="-120"/>
                <a:cs typeface="Times New Roman" panose="02020603050405020304" pitchFamily="18" charset="0"/>
              </a:rPr>
              <a:t>分支病毒，由於</a:t>
            </a:r>
            <a:r>
              <a:rPr lang="en-US" altLang="zh-TW" sz="2600" dirty="0">
                <a:solidFill>
                  <a:schemeClr val="tx1"/>
                </a:solidFill>
                <a:latin typeface="微軟正黑體" panose="020B0604030504040204" pitchFamily="34" charset="-120"/>
                <a:cs typeface="Times New Roman" panose="02020603050405020304" pitchFamily="18" charset="0"/>
              </a:rPr>
              <a:t>B</a:t>
            </a:r>
            <a:r>
              <a:rPr lang="zh-TW" altLang="en-US" sz="2600" dirty="0">
                <a:solidFill>
                  <a:schemeClr val="tx1"/>
                </a:solidFill>
                <a:latin typeface="微軟正黑體" panose="020B0604030504040204" pitchFamily="34" charset="-120"/>
                <a:cs typeface="Times New Roman" panose="02020603050405020304" pitchFamily="18" charset="0"/>
              </a:rPr>
              <a:t>分支病毒複製能力及進入細胞效率較</a:t>
            </a:r>
            <a:r>
              <a:rPr lang="en-US" altLang="zh-TW" sz="2600" dirty="0">
                <a:solidFill>
                  <a:schemeClr val="tx1"/>
                </a:solidFill>
                <a:latin typeface="微軟正黑體" panose="020B0604030504040204" pitchFamily="34" charset="-120"/>
                <a:cs typeface="Times New Roman" panose="02020603050405020304" pitchFamily="18" charset="0"/>
              </a:rPr>
              <a:t>C</a:t>
            </a:r>
            <a:r>
              <a:rPr lang="zh-TW" altLang="en-US" sz="2600" dirty="0">
                <a:solidFill>
                  <a:schemeClr val="tx1"/>
                </a:solidFill>
                <a:latin typeface="微軟正黑體" panose="020B0604030504040204" pitchFamily="34" charset="-120"/>
                <a:cs typeface="Times New Roman" panose="02020603050405020304" pitchFamily="18" charset="0"/>
              </a:rPr>
              <a:t>分支高，凸顯了病毒從阿拉伯半島傳入非洲駱駝群且在非洲進一步擴散的風險。</a:t>
            </a:r>
            <a:endParaRPr lang="en-US" altLang="zh-TW" sz="2600" dirty="0">
              <a:solidFill>
                <a:schemeClr val="tx1"/>
              </a:solidFill>
              <a:latin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42202699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4</a:t>
            </a:fld>
            <a:endParaRPr lang="zh-TW" altLang="en-US"/>
          </a:p>
        </p:txBody>
      </p:sp>
      <p:sp>
        <p:nvSpPr>
          <p:cNvPr id="3" name="標題 1">
            <a:extLst>
              <a:ext uri="{FF2B5EF4-FFF2-40B4-BE49-F238E27FC236}">
                <a16:creationId xmlns:a16="http://schemas.microsoft.com/office/drawing/2014/main" id="{E032F542-C481-4C08-8C5B-3C6C65801428}"/>
              </a:ext>
            </a:extLst>
          </p:cNvPr>
          <p:cNvSpPr txBox="1">
            <a:spLocks/>
          </p:cNvSpPr>
          <p:nvPr/>
        </p:nvSpPr>
        <p:spPr>
          <a:xfrm>
            <a:off x="4019553" y="217066"/>
            <a:ext cx="4152898"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冠狀病毒演化關係</a:t>
            </a:r>
            <a:endParaRPr lang="zh-TW" altLang="en-US" sz="2400" b="1" dirty="0">
              <a:solidFill>
                <a:srgbClr val="395554"/>
              </a:solidFill>
              <a:latin typeface="+mj-ea"/>
              <a:cs typeface="Times New Roman" panose="02020603050405020304" pitchFamily="18" charset="0"/>
            </a:endParaRPr>
          </a:p>
        </p:txBody>
      </p:sp>
      <p:sp>
        <p:nvSpPr>
          <p:cNvPr id="7" name="內容版面配置區 2">
            <a:extLst>
              <a:ext uri="{FF2B5EF4-FFF2-40B4-BE49-F238E27FC236}">
                <a16:creationId xmlns:a16="http://schemas.microsoft.com/office/drawing/2014/main" id="{B00CC8AB-174A-459B-AD6B-5439D245E218}"/>
              </a:ext>
            </a:extLst>
          </p:cNvPr>
          <p:cNvSpPr txBox="1">
            <a:spLocks/>
          </p:cNvSpPr>
          <p:nvPr/>
        </p:nvSpPr>
        <p:spPr>
          <a:xfrm>
            <a:off x="456196" y="6450156"/>
            <a:ext cx="8844821" cy="407844"/>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err="1">
                <a:solidFill>
                  <a:schemeClr val="tx1"/>
                </a:solidFill>
                <a:latin typeface="Times New Roman" panose="02020603050405020304" pitchFamily="18" charset="0"/>
                <a:cs typeface="Times New Roman" panose="02020603050405020304" pitchFamily="18" charset="0"/>
              </a:rPr>
              <a:t>From:</a:t>
            </a:r>
            <a:r>
              <a:rPr lang="en-US" altLang="zh-TW" sz="900" b="0" i="1" dirty="0" err="1">
                <a:solidFill>
                  <a:srgbClr val="222222"/>
                </a:solidFill>
                <a:effectLst/>
                <a:latin typeface="Helvetica Neue"/>
              </a:rPr>
              <a:t>Izhari</a:t>
            </a:r>
            <a:r>
              <a:rPr lang="en-US" altLang="zh-TW" sz="900" b="0" i="1" dirty="0">
                <a:solidFill>
                  <a:srgbClr val="222222"/>
                </a:solidFill>
                <a:effectLst/>
                <a:latin typeface="Helvetica Neue"/>
              </a:rPr>
              <a:t> MA, et al. Evolutionary Insight into Fatal Human Coronaviruses (</a:t>
            </a:r>
            <a:r>
              <a:rPr lang="en-US" altLang="zh-TW" sz="900" b="0" i="1" dirty="0" err="1">
                <a:solidFill>
                  <a:srgbClr val="222222"/>
                </a:solidFill>
                <a:effectLst/>
                <a:latin typeface="Helvetica Neue"/>
              </a:rPr>
              <a:t>hCoVs</a:t>
            </a:r>
            <a:r>
              <a:rPr lang="en-US" altLang="zh-TW" sz="900" b="0" i="1" dirty="0">
                <a:solidFill>
                  <a:srgbClr val="222222"/>
                </a:solidFill>
                <a:effectLst/>
                <a:latin typeface="Helvetica Neue"/>
              </a:rPr>
              <a:t>) with a Focus on Circulating SARS-CoV-2 Variants Under Monitoring (VUMs). Biomedicines. 2025; 13(10):2450. https://doi.org/10.3390/biomedicines13102450</a:t>
            </a:r>
            <a:endParaRPr lang="en-US" altLang="zh-TW" sz="1000" i="1" dirty="0">
              <a:solidFill>
                <a:schemeClr val="tx1"/>
              </a:solidFill>
              <a:latin typeface="Times New Roman" panose="02020603050405020304" pitchFamily="18" charset="0"/>
              <a:cs typeface="Times New Roman" panose="02020603050405020304" pitchFamily="18" charset="0"/>
            </a:endParaRPr>
          </a:p>
        </p:txBody>
      </p:sp>
      <p:pic>
        <p:nvPicPr>
          <p:cNvPr id="5" name="圖片 4">
            <a:extLst>
              <a:ext uri="{FF2B5EF4-FFF2-40B4-BE49-F238E27FC236}">
                <a16:creationId xmlns:a16="http://schemas.microsoft.com/office/drawing/2014/main" id="{69520A23-2404-4FD5-8BE2-A1454CD7B6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2292" y="753942"/>
            <a:ext cx="6349161" cy="5716762"/>
          </a:xfrm>
          <a:prstGeom prst="rect">
            <a:avLst/>
          </a:prstGeom>
        </p:spPr>
      </p:pic>
    </p:spTree>
    <p:extLst>
      <p:ext uri="{BB962C8B-B14F-4D97-AF65-F5344CB8AC3E}">
        <p14:creationId xmlns:p14="http://schemas.microsoft.com/office/powerpoint/2010/main" val="1768650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內容版面配置區 2">
            <a:extLst>
              <a:ext uri="{FF2B5EF4-FFF2-40B4-BE49-F238E27FC236}">
                <a16:creationId xmlns:a16="http://schemas.microsoft.com/office/drawing/2014/main" id="{EEBBAF91-EEE0-4E80-AB84-F24E1B8BEB13}"/>
              </a:ext>
            </a:extLst>
          </p:cNvPr>
          <p:cNvSpPr txBox="1">
            <a:spLocks/>
          </p:cNvSpPr>
          <p:nvPr/>
        </p:nvSpPr>
        <p:spPr>
          <a:xfrm>
            <a:off x="1475715" y="104432"/>
            <a:ext cx="9505084" cy="56573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ctr">
              <a:buNone/>
            </a:pPr>
            <a:r>
              <a:rPr lang="en-US" altLang="zh-TW" sz="3600" b="1" dirty="0">
                <a:solidFill>
                  <a:srgbClr val="395554"/>
                </a:solidFill>
                <a:latin typeface="微軟正黑體" panose="020B0604030504040204" pitchFamily="34" charset="-120"/>
                <a:cs typeface="Times New Roman" panose="02020603050405020304" pitchFamily="18" charset="0"/>
              </a:rPr>
              <a:t>MERS-</a:t>
            </a:r>
            <a:r>
              <a:rPr lang="en-US" altLang="zh-TW" sz="3600" b="1" dirty="0" err="1">
                <a:solidFill>
                  <a:srgbClr val="395554"/>
                </a:solidFill>
                <a:latin typeface="微軟正黑體" panose="020B0604030504040204" pitchFamily="34" charset="-120"/>
                <a:cs typeface="Times New Roman" panose="02020603050405020304" pitchFamily="18" charset="0"/>
              </a:rPr>
              <a:t>CoV</a:t>
            </a:r>
            <a:r>
              <a:rPr lang="zh-TW" altLang="en-US" sz="3600" b="1" dirty="0">
                <a:solidFill>
                  <a:srgbClr val="395554"/>
                </a:solidFill>
                <a:latin typeface="微軟正黑體" panose="020B0604030504040204" pitchFamily="34" charset="-120"/>
                <a:cs typeface="Times New Roman" panose="02020603050405020304" pitchFamily="18" charset="0"/>
              </a:rPr>
              <a:t>、</a:t>
            </a:r>
            <a:r>
              <a:rPr lang="en-US" altLang="zh-TW" sz="3600" b="1" dirty="0">
                <a:solidFill>
                  <a:srgbClr val="395554"/>
                </a:solidFill>
                <a:latin typeface="微軟正黑體" panose="020B0604030504040204" pitchFamily="34" charset="-120"/>
                <a:cs typeface="Times New Roman" panose="02020603050405020304" pitchFamily="18" charset="0"/>
              </a:rPr>
              <a:t>SARS</a:t>
            </a:r>
            <a:r>
              <a:rPr lang="zh-TW" altLang="en-US" sz="3600" b="1" dirty="0">
                <a:solidFill>
                  <a:srgbClr val="395554"/>
                </a:solidFill>
                <a:latin typeface="微軟正黑體" panose="020B0604030504040204" pitchFamily="34" charset="-120"/>
                <a:cs typeface="Times New Roman" panose="02020603050405020304" pitchFamily="18" charset="0"/>
              </a:rPr>
              <a:t>與</a:t>
            </a:r>
            <a:r>
              <a:rPr lang="en-US" altLang="zh-TW" sz="3600" b="1" dirty="0">
                <a:solidFill>
                  <a:srgbClr val="395554"/>
                </a:solidFill>
                <a:latin typeface="微軟正黑體" panose="020B0604030504040204" pitchFamily="34" charset="-120"/>
                <a:cs typeface="Times New Roman" panose="02020603050405020304" pitchFamily="18" charset="0"/>
              </a:rPr>
              <a:t>COVID-19</a:t>
            </a:r>
            <a:r>
              <a:rPr lang="zh-TW" altLang="en-US" sz="3600" b="1" dirty="0">
                <a:solidFill>
                  <a:srgbClr val="395554"/>
                </a:solidFill>
                <a:latin typeface="微軟正黑體" panose="020B0604030504040204" pitchFamily="34" charset="-120"/>
                <a:cs typeface="Times New Roman" panose="02020603050405020304" pitchFamily="18" charset="0"/>
              </a:rPr>
              <a:t>比較</a:t>
            </a:r>
          </a:p>
        </p:txBody>
      </p:sp>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5</a:t>
            </a:fld>
            <a:endParaRPr lang="zh-TW" altLang="en-US"/>
          </a:p>
        </p:txBody>
      </p:sp>
      <p:graphicFrame>
        <p:nvGraphicFramePr>
          <p:cNvPr id="6" name="表格 5">
            <a:extLst>
              <a:ext uri="{FF2B5EF4-FFF2-40B4-BE49-F238E27FC236}">
                <a16:creationId xmlns:a16="http://schemas.microsoft.com/office/drawing/2014/main" id="{2CF83E99-D246-4B16-A631-BCB2CD3401D6}"/>
              </a:ext>
            </a:extLst>
          </p:cNvPr>
          <p:cNvGraphicFramePr>
            <a:graphicFrameLocks noGrp="1"/>
          </p:cNvGraphicFramePr>
          <p:nvPr>
            <p:extLst>
              <p:ext uri="{D42A27DB-BD31-4B8C-83A1-F6EECF244321}">
                <p14:modId xmlns:p14="http://schemas.microsoft.com/office/powerpoint/2010/main" val="762609045"/>
              </p:ext>
            </p:extLst>
          </p:nvPr>
        </p:nvGraphicFramePr>
        <p:xfrm>
          <a:off x="328802" y="790802"/>
          <a:ext cx="11531239" cy="5679901"/>
        </p:xfrm>
        <a:graphic>
          <a:graphicData uri="http://schemas.openxmlformats.org/drawingml/2006/table">
            <a:tbl>
              <a:tblPr>
                <a:effectLst/>
              </a:tblPr>
              <a:tblGrid>
                <a:gridCol w="1468505">
                  <a:extLst>
                    <a:ext uri="{9D8B030D-6E8A-4147-A177-3AD203B41FA5}">
                      <a16:colId xmlns:a16="http://schemas.microsoft.com/office/drawing/2014/main" val="1115531580"/>
                    </a:ext>
                  </a:extLst>
                </a:gridCol>
                <a:gridCol w="2835066">
                  <a:extLst>
                    <a:ext uri="{9D8B030D-6E8A-4147-A177-3AD203B41FA5}">
                      <a16:colId xmlns:a16="http://schemas.microsoft.com/office/drawing/2014/main" val="325931397"/>
                    </a:ext>
                  </a:extLst>
                </a:gridCol>
                <a:gridCol w="3479645">
                  <a:extLst>
                    <a:ext uri="{9D8B030D-6E8A-4147-A177-3AD203B41FA5}">
                      <a16:colId xmlns:a16="http://schemas.microsoft.com/office/drawing/2014/main" val="1854587565"/>
                    </a:ext>
                  </a:extLst>
                </a:gridCol>
                <a:gridCol w="3748023">
                  <a:extLst>
                    <a:ext uri="{9D8B030D-6E8A-4147-A177-3AD203B41FA5}">
                      <a16:colId xmlns:a16="http://schemas.microsoft.com/office/drawing/2014/main" val="3834490797"/>
                    </a:ext>
                  </a:extLst>
                </a:gridCol>
              </a:tblGrid>
              <a:tr h="400637">
                <a:tc>
                  <a:txBody>
                    <a:bodyPr/>
                    <a:lstStyle/>
                    <a:p>
                      <a:pPr marL="0" marR="0" lvl="0" indent="0" algn="ctr" rtl="0" hangingPunct="0">
                        <a:lnSpc>
                          <a:spcPct val="100000"/>
                        </a:lnSpc>
                        <a:spcBef>
                          <a:spcPts val="0"/>
                        </a:spcBef>
                        <a:spcAft>
                          <a:spcPts val="0"/>
                        </a:spcAft>
                        <a:buFontTx/>
                        <a:buNone/>
                        <a:tabLst/>
                      </a:pPr>
                      <a:endParaRPr lang="en-US" sz="1800" b="0" i="0" u="none" strike="noStrike" kern="1200" cap="none">
                        <a:latin typeface="微軟正黑體" panose="020B0604030504040204" pitchFamily="34" charset="-120"/>
                        <a:ea typeface="微軟正黑體" panose="020B0604030504040204" pitchFamily="34" charset="-120"/>
                      </a:endParaRPr>
                    </a:p>
                  </a:txBody>
                  <a:tcPr anchor="ctr"/>
                </a:tc>
                <a:tc>
                  <a:txBody>
                    <a:bodyPr/>
                    <a:lstStyle/>
                    <a:p>
                      <a:pPr marL="0" marR="0" lvl="0" indent="0" algn="ctr" rtl="0" hangingPunct="0">
                        <a:lnSpc>
                          <a:spcPct val="100000"/>
                        </a:lnSpc>
                        <a:spcBef>
                          <a:spcPts val="0"/>
                        </a:spcBef>
                        <a:spcAft>
                          <a:spcPts val="0"/>
                        </a:spcAft>
                        <a:buSzPct val="45000"/>
                        <a:buFontTx/>
                        <a:buNone/>
                        <a:tabLst/>
                      </a:pPr>
                      <a:r>
                        <a:rPr lang="en-US" altLang="zh-TW" sz="1800" b="0" i="0" u="none" strike="noStrike" kern="1200" cap="none" dirty="0">
                          <a:solidFill>
                            <a:srgbClr val="000000"/>
                          </a:solidFill>
                          <a:latin typeface="微軟正黑體" panose="020B0604030504040204" pitchFamily="34" charset="-120"/>
                          <a:ea typeface="+mn-ea"/>
                          <a:cs typeface="Lucida Sans" pitchFamily="2"/>
                        </a:rPr>
                        <a:t>MERS-</a:t>
                      </a:r>
                      <a:r>
                        <a:rPr lang="en-US" altLang="zh-TW" sz="1800" b="0" i="0" u="none" strike="noStrike" kern="1200" cap="none" dirty="0" err="1">
                          <a:solidFill>
                            <a:srgbClr val="000000"/>
                          </a:solidFill>
                          <a:latin typeface="微軟正黑體" panose="020B0604030504040204" pitchFamily="34" charset="-120"/>
                          <a:ea typeface="+mn-ea"/>
                          <a:cs typeface="Lucida Sans" pitchFamily="2"/>
                        </a:rPr>
                        <a:t>CoV</a:t>
                      </a:r>
                      <a:endParaRPr lang="en-US" sz="18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endParaRPr>
                    </a:p>
                  </a:txBody>
                  <a:tcPr anchor="ctr"/>
                </a:tc>
                <a:tc>
                  <a:txBody>
                    <a:bodyPr/>
                    <a:lstStyle/>
                    <a:p>
                      <a:pPr marL="0" marR="0" lvl="0" indent="0" algn="ctr" rtl="0" hangingPunct="0">
                        <a:lnSpc>
                          <a:spcPct val="100000"/>
                        </a:lnSpc>
                        <a:spcBef>
                          <a:spcPts val="0"/>
                        </a:spcBef>
                        <a:spcAft>
                          <a:spcPts val="0"/>
                        </a:spcAft>
                        <a:buSzPct val="45000"/>
                        <a:buFontTx/>
                        <a:buNone/>
                        <a:tabLst/>
                      </a:pPr>
                      <a:r>
                        <a:rPr lang="en-US" altLang="zh-TW" sz="1800" b="0" i="0" u="none" strike="noStrike" kern="1200" cap="none" dirty="0">
                          <a:solidFill>
                            <a:srgbClr val="000000"/>
                          </a:solidFill>
                          <a:latin typeface="微軟正黑體" panose="020B0604030504040204" pitchFamily="34" charset="-120"/>
                          <a:ea typeface="+mn-ea"/>
                          <a:cs typeface="Lucida Sans" pitchFamily="2"/>
                        </a:rPr>
                        <a:t>SARS</a:t>
                      </a:r>
                      <a:endParaRPr lang="en-US" sz="18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endParaRPr>
                    </a:p>
                  </a:txBody>
                  <a:tcPr anchor="ctr"/>
                </a:tc>
                <a:tc>
                  <a:txBody>
                    <a:bodyPr/>
                    <a:lstStyle/>
                    <a:p>
                      <a:pPr marL="0" marR="0" lvl="0" indent="0" algn="ctr" defTabSz="914400" rtl="0" eaLnBrk="1" fontAlgn="auto" latinLnBrk="0" hangingPunct="0">
                        <a:lnSpc>
                          <a:spcPct val="100000"/>
                        </a:lnSpc>
                        <a:spcBef>
                          <a:spcPts val="0"/>
                        </a:spcBef>
                        <a:spcAft>
                          <a:spcPts val="0"/>
                        </a:spcAft>
                        <a:buClrTx/>
                        <a:buSzPct val="45000"/>
                        <a:buFontTx/>
                        <a:buNone/>
                        <a:tabLst/>
                        <a:defRPr/>
                      </a:pPr>
                      <a:r>
                        <a:rPr lang="en-US" altLang="zh-TW" sz="18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COVID-19</a:t>
                      </a:r>
                    </a:p>
                  </a:txBody>
                  <a:tcPr anchor="ctr"/>
                </a:tc>
                <a:extLst>
                  <a:ext uri="{0D108BD9-81ED-4DB2-BD59-A6C34878D82A}">
                    <a16:rowId xmlns:a16="http://schemas.microsoft.com/office/drawing/2014/main" val="1095656456"/>
                  </a:ext>
                </a:extLst>
              </a:tr>
              <a:tr h="442833">
                <a:tc>
                  <a:txBody>
                    <a:bodyPr/>
                    <a:lstStyle/>
                    <a:p>
                      <a:pPr marL="0" marR="0" lvl="0" indent="0" algn="ctr" rtl="0" hangingPunct="0">
                        <a:lnSpc>
                          <a:spcPct val="100000"/>
                        </a:lnSpc>
                        <a:spcBef>
                          <a:spcPts val="0"/>
                        </a:spcBef>
                        <a:spcAft>
                          <a:spcPts val="0"/>
                        </a:spcAft>
                        <a:buSzPct val="45000"/>
                        <a:buFontTx/>
                        <a:buNone/>
                        <a:tabLst/>
                      </a:pPr>
                      <a:r>
                        <a:rPr lang="zh-TW" sz="1600" b="1" i="0" u="none" strike="noStrike" kern="1200" cap="none">
                          <a:solidFill>
                            <a:srgbClr val="000000"/>
                          </a:solidFill>
                          <a:latin typeface="微軟正黑體" panose="020B0604030504040204" pitchFamily="34" charset="-120"/>
                          <a:ea typeface="微軟正黑體" panose="020B0604030504040204" pitchFamily="34" charset="-120"/>
                          <a:cs typeface="Lucida Sans" pitchFamily="2"/>
                        </a:rPr>
                        <a:t>流行地區</a:t>
                      </a:r>
                    </a:p>
                  </a:txBody>
                  <a:tcPr anchor="ctr"/>
                </a:tc>
                <a:tc>
                  <a:txBody>
                    <a:bodyPr/>
                    <a:lstStyle/>
                    <a:p>
                      <a:pPr marL="0" marR="0" lvl="0" indent="0" algn="ctr" rtl="0" hangingPunct="0">
                        <a:lnSpc>
                          <a:spcPct val="100000"/>
                        </a:lnSpc>
                        <a:spcBef>
                          <a:spcPts val="0"/>
                        </a:spcBef>
                        <a:spcAft>
                          <a:spcPts val="0"/>
                        </a:spcAft>
                        <a:buSzPct val="45000"/>
                        <a:buFontTx/>
                        <a:buNone/>
                        <a:tabLst/>
                      </a:pP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主要集中在中東地區</a:t>
                      </a:r>
                    </a:p>
                  </a:txBody>
                  <a:tcPr anchor="ctr"/>
                </a:tc>
                <a:tc>
                  <a:txBody>
                    <a:bodyPr/>
                    <a:lstStyle/>
                    <a:p>
                      <a:pPr marL="0" marR="0" lvl="0" indent="0" algn="ctr" rtl="0" hangingPunct="0">
                        <a:lnSpc>
                          <a:spcPct val="100000"/>
                        </a:lnSpc>
                        <a:spcBef>
                          <a:spcPts val="0"/>
                        </a:spcBef>
                        <a:spcAft>
                          <a:spcPts val="0"/>
                        </a:spcAft>
                        <a:buSzPct val="45000"/>
                        <a:buFontTx/>
                        <a:buNone/>
                        <a:tabLst/>
                      </a:pP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主要集中於中國大陸東南地區</a:t>
                      </a:r>
                    </a:p>
                  </a:txBody>
                  <a:tcPr anchor="ctr"/>
                </a:tc>
                <a:tc>
                  <a:txBody>
                    <a:bodyPr/>
                    <a:lstStyle/>
                    <a:p>
                      <a:pPr marL="0" marR="0" lvl="0" indent="0" algn="ctr" rtl="0" hangingPunct="1">
                        <a:lnSpc>
                          <a:spcPct val="100000"/>
                        </a:lnSpc>
                        <a:spcBef>
                          <a:spcPts val="0"/>
                        </a:spcBef>
                        <a:spcAft>
                          <a:spcPts val="0"/>
                        </a:spcAft>
                        <a:buFontTx/>
                        <a:buNone/>
                        <a:tabLst/>
                      </a:pPr>
                      <a:r>
                        <a:rPr lang="zh-TW" altLang="en-US"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全球</a:t>
                      </a:r>
                      <a:endPar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endParaRPr>
                    </a:p>
                  </a:txBody>
                  <a:tcPr anchor="ctr"/>
                </a:tc>
                <a:extLst>
                  <a:ext uri="{0D108BD9-81ED-4DB2-BD59-A6C34878D82A}">
                    <a16:rowId xmlns:a16="http://schemas.microsoft.com/office/drawing/2014/main" val="2555666691"/>
                  </a:ext>
                </a:extLst>
              </a:tr>
              <a:tr h="634341">
                <a:tc>
                  <a:txBody>
                    <a:bodyPr/>
                    <a:lstStyle/>
                    <a:p>
                      <a:pPr marL="0" marR="0" lvl="0" indent="0" algn="ctr" rtl="0" hangingPunct="0">
                        <a:lnSpc>
                          <a:spcPct val="100000"/>
                        </a:lnSpc>
                        <a:spcBef>
                          <a:spcPts val="0"/>
                        </a:spcBef>
                        <a:spcAft>
                          <a:spcPts val="0"/>
                        </a:spcAft>
                        <a:buSzPct val="45000"/>
                        <a:buFontTx/>
                        <a:buNone/>
                        <a:tabLst/>
                      </a:pPr>
                      <a:r>
                        <a:rPr lang="zh-TW" sz="1600" b="1" i="0" u="none" strike="noStrike" kern="1200" cap="none">
                          <a:solidFill>
                            <a:srgbClr val="000000"/>
                          </a:solidFill>
                          <a:latin typeface="微軟正黑體" panose="020B0604030504040204" pitchFamily="34" charset="-120"/>
                          <a:ea typeface="微軟正黑體" panose="020B0604030504040204" pitchFamily="34" charset="-120"/>
                          <a:cs typeface="Lucida Sans" pitchFamily="2"/>
                        </a:rPr>
                        <a:t>致病原</a:t>
                      </a:r>
                    </a:p>
                  </a:txBody>
                  <a:tcPr anchor="ctr"/>
                </a:tc>
                <a:tc>
                  <a:txBody>
                    <a:bodyPr/>
                    <a:lstStyle/>
                    <a:p>
                      <a:pPr marL="0" marR="0" lvl="0" indent="0" algn="ctr" rtl="0" hangingPunct="0">
                        <a:lnSpc>
                          <a:spcPct val="100000"/>
                        </a:lnSpc>
                        <a:spcBef>
                          <a:spcPts val="0"/>
                        </a:spcBef>
                        <a:spcAft>
                          <a:spcPts val="0"/>
                        </a:spcAft>
                        <a:buSzPct val="45000"/>
                        <a:buFontTx/>
                        <a:buNone/>
                        <a:tabLst/>
                      </a:pP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中東呼吸症候群冠狀病毒</a:t>
                      </a:r>
                      <a:endParaRPr lang="en-US"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endParaRPr>
                    </a:p>
                    <a:p>
                      <a:pPr marL="0" marR="0" lvl="0" indent="0" algn="ctr" defTabSz="914400" rtl="0" eaLnBrk="1" fontAlgn="auto" latinLnBrk="0" hangingPunct="0">
                        <a:lnSpc>
                          <a:spcPct val="100000"/>
                        </a:lnSpc>
                        <a:spcBef>
                          <a:spcPts val="0"/>
                        </a:spcBef>
                        <a:spcAft>
                          <a:spcPts val="0"/>
                        </a:spcAft>
                        <a:buClrTx/>
                        <a:buSzPct val="45000"/>
                        <a:buFontTx/>
                        <a:buNone/>
                        <a:tabLst/>
                        <a:defRPr/>
                      </a:pPr>
                      <a:r>
                        <a:rPr lang="en-US" altLang="zh-TW" sz="1600" b="0" i="0" u="none" strike="noStrike" kern="1200" cap="none" dirty="0">
                          <a:solidFill>
                            <a:srgbClr val="000000"/>
                          </a:solidFill>
                          <a:latin typeface="微軟正黑體" panose="020B0604030504040204" pitchFamily="34" charset="-120"/>
                          <a:ea typeface="+mn-ea"/>
                          <a:cs typeface="Lucida Sans" pitchFamily="2"/>
                        </a:rPr>
                        <a:t>(MERS-</a:t>
                      </a:r>
                      <a:r>
                        <a:rPr lang="en-US" altLang="zh-TW" sz="1600" b="0" i="0" u="none" strike="noStrike" kern="1200" cap="none" dirty="0" err="1">
                          <a:solidFill>
                            <a:srgbClr val="000000"/>
                          </a:solidFill>
                          <a:latin typeface="微軟正黑體" panose="020B0604030504040204" pitchFamily="34" charset="-120"/>
                          <a:ea typeface="+mn-ea"/>
                          <a:cs typeface="Lucida Sans" pitchFamily="2"/>
                        </a:rPr>
                        <a:t>CoV</a:t>
                      </a:r>
                      <a:r>
                        <a:rPr lang="en-US" altLang="zh-TW" sz="1600" b="0" i="0" u="none" strike="noStrike" kern="1200" cap="none" dirty="0">
                          <a:solidFill>
                            <a:srgbClr val="000000"/>
                          </a:solidFill>
                          <a:latin typeface="微軟正黑體" panose="020B0604030504040204" pitchFamily="34" charset="-120"/>
                          <a:ea typeface="+mn-ea"/>
                          <a:cs typeface="Lucida Sans" pitchFamily="2"/>
                        </a:rPr>
                        <a:t>)</a:t>
                      </a:r>
                    </a:p>
                  </a:txBody>
                  <a:tcPr anchor="ctr"/>
                </a:tc>
                <a:tc>
                  <a:txBody>
                    <a:bodyPr/>
                    <a:lstStyle/>
                    <a:p>
                      <a:pPr marL="0" marR="0" lvl="0" indent="0" algn="ctr" defTabSz="914400" rtl="0" eaLnBrk="1" fontAlgn="auto" latinLnBrk="0" hangingPunct="0">
                        <a:lnSpc>
                          <a:spcPct val="100000"/>
                        </a:lnSpc>
                        <a:spcBef>
                          <a:spcPts val="0"/>
                        </a:spcBef>
                        <a:spcAft>
                          <a:spcPts val="0"/>
                        </a:spcAft>
                        <a:buClrTx/>
                        <a:buSzPct val="45000"/>
                        <a:buFontTx/>
                        <a:buNone/>
                        <a:tabLst/>
                        <a:defRPr/>
                      </a:pP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嚴重急性呼吸道症候群冠狀病毒</a:t>
                      </a:r>
                      <a:br>
                        <a:rPr lang="en-US"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br>
                      <a:r>
                        <a:rPr lang="en-US" altLang="zh-TW" sz="1600" b="0" i="0" u="none" strike="noStrike" kern="1200" cap="none" dirty="0">
                          <a:solidFill>
                            <a:srgbClr val="000000"/>
                          </a:solidFill>
                          <a:latin typeface="微軟正黑體" panose="020B0604030504040204" pitchFamily="34" charset="-120"/>
                          <a:ea typeface="+mn-ea"/>
                          <a:cs typeface="Lucida Sans" pitchFamily="2"/>
                        </a:rPr>
                        <a:t>(SARS-</a:t>
                      </a:r>
                      <a:r>
                        <a:rPr lang="en-US" altLang="zh-TW" sz="1600" b="0" i="0" u="none" strike="noStrike" kern="1200" cap="none" dirty="0" err="1">
                          <a:solidFill>
                            <a:srgbClr val="000000"/>
                          </a:solidFill>
                          <a:latin typeface="微軟正黑體" panose="020B0604030504040204" pitchFamily="34" charset="-120"/>
                          <a:ea typeface="+mn-ea"/>
                          <a:cs typeface="Lucida Sans" pitchFamily="2"/>
                        </a:rPr>
                        <a:t>CoV</a:t>
                      </a:r>
                      <a:r>
                        <a:rPr lang="en-US" altLang="zh-TW" sz="1600" b="0" i="0" u="none" strike="noStrike" kern="1200" cap="none" dirty="0">
                          <a:solidFill>
                            <a:srgbClr val="000000"/>
                          </a:solidFill>
                          <a:latin typeface="微軟正黑體" panose="020B0604030504040204" pitchFamily="34" charset="-120"/>
                          <a:ea typeface="+mn-ea"/>
                          <a:cs typeface="Lucida Sans" pitchFamily="2"/>
                        </a:rPr>
                        <a:t>)</a:t>
                      </a:r>
                    </a:p>
                  </a:txBody>
                  <a:tcPr anchor="ctr"/>
                </a:tc>
                <a:tc>
                  <a:txBody>
                    <a:bodyPr/>
                    <a:lstStyle/>
                    <a:p>
                      <a:pPr marL="0" marR="0" lvl="0" indent="0" algn="ctr" rtl="0" hangingPunct="1">
                        <a:lnSpc>
                          <a:spcPct val="100000"/>
                        </a:lnSpc>
                        <a:spcBef>
                          <a:spcPts val="0"/>
                        </a:spcBef>
                        <a:spcAft>
                          <a:spcPts val="0"/>
                        </a:spcAft>
                        <a:buFontTx/>
                        <a:buNone/>
                        <a:tabLst/>
                      </a:pPr>
                      <a:r>
                        <a:rPr lang="zh-TW" altLang="en-US" sz="1600" b="0" i="0" u="none" strike="noStrike" kern="1200" cap="none" dirty="0">
                          <a:solidFill>
                            <a:srgbClr val="000000"/>
                          </a:solidFill>
                          <a:latin typeface="微軟正黑體" panose="020B0604030504040204" pitchFamily="34" charset="-120"/>
                          <a:ea typeface="+mn-ea"/>
                          <a:cs typeface="Lucida Sans" pitchFamily="2"/>
                        </a:rPr>
                        <a:t>嚴重特殊傳染性肺炎新型</a:t>
                      </a:r>
                      <a:r>
                        <a:rPr lang="zh-TW" altLang="en-US"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冠狀病毒 </a:t>
                      </a:r>
                      <a:endParaRPr lang="en-US"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600" b="0" i="0" u="none" strike="noStrike" kern="1200" cap="none" dirty="0">
                          <a:solidFill>
                            <a:srgbClr val="000000"/>
                          </a:solidFill>
                          <a:latin typeface="微軟正黑體" panose="020B0604030504040204" pitchFamily="34" charset="-120"/>
                          <a:ea typeface="+mn-ea"/>
                          <a:cs typeface="Lucida Sans" pitchFamily="2"/>
                        </a:rPr>
                        <a:t>(SARS-CoV2</a:t>
                      </a:r>
                      <a:r>
                        <a:rPr lang="en-US"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a:t>
                      </a:r>
                      <a:endParaRPr lang="en-US" altLang="zh-TW" sz="1600" b="0" i="0" u="none" strike="noStrike" kern="1200" cap="none" dirty="0">
                        <a:solidFill>
                          <a:srgbClr val="000000"/>
                        </a:solidFill>
                        <a:latin typeface="微軟正黑體" panose="020B0604030504040204" pitchFamily="34" charset="-120"/>
                        <a:ea typeface="+mn-ea"/>
                        <a:cs typeface="Lucida Sans" pitchFamily="2"/>
                      </a:endParaRPr>
                    </a:p>
                  </a:txBody>
                  <a:tcPr anchor="ctr"/>
                </a:tc>
                <a:extLst>
                  <a:ext uri="{0D108BD9-81ED-4DB2-BD59-A6C34878D82A}">
                    <a16:rowId xmlns:a16="http://schemas.microsoft.com/office/drawing/2014/main" val="1564619811"/>
                  </a:ext>
                </a:extLst>
              </a:tr>
              <a:tr h="367250">
                <a:tc>
                  <a:txBody>
                    <a:bodyPr/>
                    <a:lstStyle/>
                    <a:p>
                      <a:pPr marL="0" marR="0" lvl="0" indent="0" algn="ctr" rtl="0" hangingPunct="0">
                        <a:lnSpc>
                          <a:spcPct val="100000"/>
                        </a:lnSpc>
                        <a:spcBef>
                          <a:spcPts val="0"/>
                        </a:spcBef>
                        <a:spcAft>
                          <a:spcPts val="0"/>
                        </a:spcAft>
                        <a:buSzPct val="45000"/>
                        <a:buFontTx/>
                        <a:buNone/>
                        <a:tabLst/>
                      </a:pPr>
                      <a:r>
                        <a:rPr lang="zh-TW" altLang="en-US" sz="1600" b="1"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致</a:t>
                      </a:r>
                      <a:r>
                        <a:rPr lang="zh-TW" sz="1600" b="1"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死率</a:t>
                      </a:r>
                    </a:p>
                  </a:txBody>
                  <a:tcPr anchor="ctr"/>
                </a:tc>
                <a:tc>
                  <a:txBody>
                    <a:bodyPr/>
                    <a:lstStyle/>
                    <a:p>
                      <a:pPr marL="0" marR="0" lvl="0" indent="0" algn="ctr" rtl="0" hangingPunct="0">
                        <a:lnSpc>
                          <a:spcPct val="100000"/>
                        </a:lnSpc>
                        <a:spcBef>
                          <a:spcPts val="0"/>
                        </a:spcBef>
                        <a:spcAft>
                          <a:spcPts val="0"/>
                        </a:spcAft>
                        <a:buSzPct val="45000"/>
                        <a:buFontTx/>
                        <a:buNone/>
                        <a:tabLst/>
                      </a:pPr>
                      <a:r>
                        <a:rPr lang="en-US"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37% (964/2635)</a:t>
                      </a:r>
                    </a:p>
                  </a:txBody>
                  <a:tcPr anchor="ctr"/>
                </a:tc>
                <a:tc>
                  <a:txBody>
                    <a:bodyPr/>
                    <a:lstStyle/>
                    <a:p>
                      <a:pPr marL="0" marR="0" lvl="0" indent="0" algn="ctr" rtl="0" hangingPunct="0">
                        <a:lnSpc>
                          <a:spcPct val="100000"/>
                        </a:lnSpc>
                        <a:spcBef>
                          <a:spcPts val="0"/>
                        </a:spcBef>
                        <a:spcAft>
                          <a:spcPts val="0"/>
                        </a:spcAft>
                        <a:buSzPct val="45000"/>
                        <a:buFontTx/>
                        <a:buNone/>
                        <a:tabLst/>
                      </a:pPr>
                      <a:r>
                        <a:rPr lang="en-US"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10.8</a:t>
                      </a:r>
                      <a:r>
                        <a:rPr lang="en-US"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 (</a:t>
                      </a:r>
                      <a:r>
                        <a:rPr lang="en-US"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908</a:t>
                      </a:r>
                      <a:r>
                        <a:rPr lang="en-US"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/8</a:t>
                      </a:r>
                      <a:r>
                        <a:rPr lang="en-US"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422</a:t>
                      </a:r>
                      <a:r>
                        <a:rPr lang="en-US"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a:t>
                      </a:r>
                    </a:p>
                  </a:txBody>
                  <a:tcPr anchor="ctr"/>
                </a:tc>
                <a:tc>
                  <a:txBody>
                    <a:bodyPr/>
                    <a:lstStyle/>
                    <a:p>
                      <a:pPr marL="0" marR="0" lvl="0" indent="0" algn="ctr" rtl="0" hangingPunct="0">
                        <a:lnSpc>
                          <a:spcPct val="100000"/>
                        </a:lnSpc>
                        <a:spcBef>
                          <a:spcPts val="0"/>
                        </a:spcBef>
                        <a:spcAft>
                          <a:spcPts val="0"/>
                        </a:spcAft>
                        <a:buSzPct val="45000"/>
                        <a:buFontTx/>
                        <a:buNone/>
                        <a:tabLst/>
                      </a:pPr>
                      <a:r>
                        <a:rPr lang="en-US"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0.91% (</a:t>
                      </a:r>
                      <a:r>
                        <a:rPr lang="en-US" altLang="zh-TW" sz="1600" b="0" i="0" u="none" strike="noStrike" kern="1200" cap="none" dirty="0">
                          <a:solidFill>
                            <a:srgbClr val="000000"/>
                          </a:solidFill>
                          <a:latin typeface="微軟正黑體" panose="020B0604030504040204" pitchFamily="34" charset="-120"/>
                          <a:ea typeface="+mn-ea"/>
                          <a:cs typeface="Lucida Sans" pitchFamily="2"/>
                        </a:rPr>
                        <a:t>7,116,134/779,291,381)</a:t>
                      </a:r>
                      <a:endParaRPr lang="en-US"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endParaRPr>
                    </a:p>
                  </a:txBody>
                  <a:tcPr anchor="ctr"/>
                </a:tc>
                <a:extLst>
                  <a:ext uri="{0D108BD9-81ED-4DB2-BD59-A6C34878D82A}">
                    <a16:rowId xmlns:a16="http://schemas.microsoft.com/office/drawing/2014/main" val="2024668491"/>
                  </a:ext>
                </a:extLst>
              </a:tr>
              <a:tr h="485730">
                <a:tc>
                  <a:txBody>
                    <a:bodyPr/>
                    <a:lstStyle/>
                    <a:p>
                      <a:pPr marL="0" marR="0" lvl="0" indent="0" algn="ctr" rtl="0" hangingPunct="0">
                        <a:lnSpc>
                          <a:spcPct val="100000"/>
                        </a:lnSpc>
                        <a:spcBef>
                          <a:spcPts val="0"/>
                        </a:spcBef>
                        <a:spcAft>
                          <a:spcPts val="0"/>
                        </a:spcAft>
                        <a:buSzPct val="45000"/>
                        <a:buFontTx/>
                        <a:buNone/>
                        <a:tabLst/>
                      </a:pPr>
                      <a:r>
                        <a:rPr lang="zh-TW" altLang="en-US" sz="1600" b="1"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感染受體</a:t>
                      </a:r>
                      <a:endParaRPr lang="zh-TW" sz="1600" b="1"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endParaRPr>
                    </a:p>
                  </a:txBody>
                  <a:tcPr anchor="ctr"/>
                </a:tc>
                <a:tc>
                  <a:txBody>
                    <a:bodyPr/>
                    <a:lstStyle/>
                    <a:p>
                      <a:pPr marL="0" marR="0" lvl="0" indent="0" algn="ctr" rtl="0" hangingPunct="0">
                        <a:lnSpc>
                          <a:spcPct val="100000"/>
                        </a:lnSpc>
                        <a:spcBef>
                          <a:spcPts val="0"/>
                        </a:spcBef>
                        <a:spcAft>
                          <a:spcPts val="0"/>
                        </a:spcAft>
                        <a:buSzPct val="45000"/>
                        <a:buFontTx/>
                        <a:buNone/>
                        <a:tabLst/>
                      </a:pPr>
                      <a:r>
                        <a:rPr lang="en-US"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DPP-4</a:t>
                      </a:r>
                      <a:endPar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endParaRPr>
                    </a:p>
                  </a:txBody>
                  <a:tcPr anchor="ctr"/>
                </a:tc>
                <a:tc gridSpan="2">
                  <a:txBody>
                    <a:bodyPr/>
                    <a:lstStyle/>
                    <a:p>
                      <a:pPr marL="0" marR="0" lvl="0" indent="0" algn="ctr" rtl="0" hangingPunct="0">
                        <a:lnSpc>
                          <a:spcPct val="100000"/>
                        </a:lnSpc>
                        <a:spcBef>
                          <a:spcPts val="0"/>
                        </a:spcBef>
                        <a:spcAft>
                          <a:spcPts val="0"/>
                        </a:spcAft>
                        <a:buSzPct val="45000"/>
                        <a:buFontTx/>
                        <a:buNone/>
                        <a:tabLst/>
                      </a:pPr>
                      <a:r>
                        <a:rPr lang="en-US"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ACE-2</a:t>
                      </a:r>
                      <a:endPar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endParaRPr>
                    </a:p>
                  </a:txBody>
                  <a:tcPr anchor="ctr"/>
                </a:tc>
                <a:tc hMerge="1">
                  <a:txBody>
                    <a:bodyPr/>
                    <a:lstStyle/>
                    <a:p>
                      <a:pPr marL="0" marR="0" lvl="0" indent="0" algn="l" rtl="0" hangingPunct="0">
                        <a:lnSpc>
                          <a:spcPct val="100000"/>
                        </a:lnSpc>
                        <a:spcBef>
                          <a:spcPts val="0"/>
                        </a:spcBef>
                        <a:spcAft>
                          <a:spcPts val="0"/>
                        </a:spcAft>
                        <a:buSzPct val="45000"/>
                        <a:buFontTx/>
                        <a:buNone/>
                        <a:tabLst/>
                      </a:pPr>
                      <a:endParaRPr lang="zh-TW" altLang="zh-TW" sz="1600" b="0" i="0" u="none" strike="noStrike" kern="1200" cap="none" dirty="0">
                        <a:solidFill>
                          <a:srgbClr val="000000"/>
                        </a:solidFill>
                        <a:latin typeface="Liberation Sans" pitchFamily="18"/>
                        <a:ea typeface="微軟正黑體" pitchFamily="2"/>
                        <a:cs typeface="Lucida Sans" pitchFamily="2"/>
                      </a:endParaRPr>
                    </a:p>
                  </a:txBody>
                  <a:tcPr/>
                </a:tc>
                <a:extLst>
                  <a:ext uri="{0D108BD9-81ED-4DB2-BD59-A6C34878D82A}">
                    <a16:rowId xmlns:a16="http://schemas.microsoft.com/office/drawing/2014/main" val="373560246"/>
                  </a:ext>
                </a:extLst>
              </a:tr>
              <a:tr h="979067">
                <a:tc>
                  <a:txBody>
                    <a:bodyPr/>
                    <a:lstStyle/>
                    <a:p>
                      <a:pPr marL="0" marR="0" lvl="0" indent="0" algn="ctr" rtl="0" hangingPunct="0">
                        <a:lnSpc>
                          <a:spcPct val="100000"/>
                        </a:lnSpc>
                        <a:spcBef>
                          <a:spcPts val="0"/>
                        </a:spcBef>
                        <a:spcAft>
                          <a:spcPts val="0"/>
                        </a:spcAft>
                        <a:buSzPct val="45000"/>
                        <a:buFontTx/>
                        <a:buNone/>
                        <a:tabLst/>
                      </a:pPr>
                      <a:r>
                        <a:rPr lang="zh-TW" sz="1600" b="1" i="0" u="none" strike="noStrike" kern="1200" cap="none">
                          <a:solidFill>
                            <a:srgbClr val="000000"/>
                          </a:solidFill>
                          <a:latin typeface="微軟正黑體" panose="020B0604030504040204" pitchFamily="34" charset="-120"/>
                          <a:ea typeface="微軟正黑體" panose="020B0604030504040204" pitchFamily="34" charset="-120"/>
                          <a:cs typeface="Lucida Sans" pitchFamily="2"/>
                        </a:rPr>
                        <a:t>傳染途徑</a:t>
                      </a:r>
                    </a:p>
                  </a:txBody>
                  <a:tcPr anchor="ctr"/>
                </a:tc>
                <a:tc>
                  <a:txBody>
                    <a:bodyPr/>
                    <a:lstStyle/>
                    <a:p>
                      <a:pPr marL="0" marR="0" lvl="0" indent="0" algn="ctr" rtl="0" hangingPunct="0">
                        <a:lnSpc>
                          <a:spcPct val="100000"/>
                        </a:lnSpc>
                        <a:spcBef>
                          <a:spcPts val="0"/>
                        </a:spcBef>
                        <a:spcAft>
                          <a:spcPts val="0"/>
                        </a:spcAft>
                        <a:buSzPct val="45000"/>
                        <a:buFontTx/>
                        <a:buNone/>
                        <a:tabLst/>
                      </a:pPr>
                      <a:r>
                        <a:rPr lang="zh-TW" sz="1600" b="1" i="0" u="sng" strike="noStrike" kern="1200" cap="none" dirty="0">
                          <a:solidFill>
                            <a:srgbClr val="000000"/>
                          </a:solidFill>
                          <a:uFillTx/>
                          <a:latin typeface="微軟正黑體" panose="020B0604030504040204" pitchFamily="34" charset="-120"/>
                          <a:ea typeface="微軟正黑體" panose="020B0604030504040204" pitchFamily="34" charset="-120"/>
                          <a:cs typeface="Lucida Sans" pitchFamily="2"/>
                        </a:rPr>
                        <a:t>近距離</a:t>
                      </a: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飛沫傳染、</a:t>
                      </a:r>
                    </a:p>
                    <a:p>
                      <a:pPr marL="0" marR="0" lvl="0" indent="0" algn="ctr" rtl="0" hangingPunct="0">
                        <a:lnSpc>
                          <a:spcPct val="100000"/>
                        </a:lnSpc>
                        <a:spcBef>
                          <a:spcPts val="0"/>
                        </a:spcBef>
                        <a:spcAft>
                          <a:spcPts val="0"/>
                        </a:spcAft>
                        <a:buSzPct val="45000"/>
                        <a:buFontTx/>
                        <a:buNone/>
                        <a:tabLst/>
                      </a:pP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接觸傳染 (直接或間接)、</a:t>
                      </a:r>
                    </a:p>
                    <a:p>
                      <a:pPr marL="0" marR="0" lvl="0" indent="0" algn="ctr" rtl="0" hangingPunct="0">
                        <a:lnSpc>
                          <a:spcPct val="100000"/>
                        </a:lnSpc>
                        <a:spcBef>
                          <a:spcPts val="0"/>
                        </a:spcBef>
                        <a:spcAft>
                          <a:spcPts val="0"/>
                        </a:spcAft>
                        <a:buSzPct val="45000"/>
                        <a:buFontTx/>
                        <a:buNone/>
                        <a:tabLst/>
                      </a:pP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動物接觸傳染或飲用駱駝奶</a:t>
                      </a:r>
                    </a:p>
                  </a:txBody>
                  <a:tcPr anchor="ctr"/>
                </a:tc>
                <a:tc>
                  <a:txBody>
                    <a:bodyPr/>
                    <a:lstStyle/>
                    <a:p>
                      <a:pPr marL="0" marR="0" lvl="0" indent="0" algn="ctr" rtl="0" hangingPunct="0">
                        <a:lnSpc>
                          <a:spcPct val="100000"/>
                        </a:lnSpc>
                        <a:spcBef>
                          <a:spcPts val="0"/>
                        </a:spcBef>
                        <a:spcAft>
                          <a:spcPts val="0"/>
                        </a:spcAft>
                        <a:buSzPct val="45000"/>
                        <a:buFontTx/>
                        <a:buNone/>
                        <a:tabLst/>
                      </a:pPr>
                      <a:r>
                        <a:rPr lang="zh-TW" sz="1600" b="1" i="0" u="sng" strike="noStrike" kern="1200" cap="none" dirty="0">
                          <a:solidFill>
                            <a:srgbClr val="000000"/>
                          </a:solidFill>
                          <a:uFillTx/>
                          <a:latin typeface="微軟正黑體" panose="020B0604030504040204" pitchFamily="34" charset="-120"/>
                          <a:ea typeface="微軟正黑體" panose="020B0604030504040204" pitchFamily="34" charset="-120"/>
                          <a:cs typeface="Lucida Sans" pitchFamily="2"/>
                        </a:rPr>
                        <a:t>近距離</a:t>
                      </a: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飛沫傳染、</a:t>
                      </a:r>
                    </a:p>
                    <a:p>
                      <a:pPr marL="0" marR="0" lvl="0" indent="0" algn="ctr" rtl="0" hangingPunct="0">
                        <a:lnSpc>
                          <a:spcPct val="100000"/>
                        </a:lnSpc>
                        <a:spcBef>
                          <a:spcPts val="0"/>
                        </a:spcBef>
                        <a:spcAft>
                          <a:spcPts val="0"/>
                        </a:spcAft>
                        <a:buSzPct val="45000"/>
                        <a:buFontTx/>
                        <a:buNone/>
                        <a:tabLst/>
                      </a:pP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接觸傳染 (直接或間接)</a:t>
                      </a:r>
                    </a:p>
                  </a:txBody>
                  <a:tcPr anchor="ctr"/>
                </a:tc>
                <a:tc>
                  <a:txBody>
                    <a:bodyPr/>
                    <a:lstStyle/>
                    <a:p>
                      <a:pPr marL="0" marR="0" lvl="0" indent="0" algn="ctr" rtl="0" hangingPunct="0">
                        <a:lnSpc>
                          <a:spcPct val="100000"/>
                        </a:lnSpc>
                        <a:spcBef>
                          <a:spcPts val="0"/>
                        </a:spcBef>
                        <a:spcAft>
                          <a:spcPts val="0"/>
                        </a:spcAft>
                        <a:buSzPct val="45000"/>
                        <a:buFontTx/>
                        <a:buNone/>
                        <a:tabLst/>
                      </a:pPr>
                      <a:r>
                        <a:rPr lang="zh-TW"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飛沫傳染、</a:t>
                      </a:r>
                    </a:p>
                    <a:p>
                      <a:pPr marL="0" marR="0" lvl="0" indent="0" algn="ctr" rtl="0" hangingPunct="0">
                        <a:lnSpc>
                          <a:spcPct val="100000"/>
                        </a:lnSpc>
                        <a:spcBef>
                          <a:spcPts val="0"/>
                        </a:spcBef>
                        <a:spcAft>
                          <a:spcPts val="0"/>
                        </a:spcAft>
                        <a:buSzPct val="45000"/>
                        <a:buFontTx/>
                        <a:buNone/>
                        <a:tabLst/>
                      </a:pPr>
                      <a:r>
                        <a:rPr lang="zh-TW"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接觸傳染 (直接或間接)</a:t>
                      </a:r>
                    </a:p>
                  </a:txBody>
                  <a:tcPr anchor="ctr"/>
                </a:tc>
                <a:extLst>
                  <a:ext uri="{0D108BD9-81ED-4DB2-BD59-A6C34878D82A}">
                    <a16:rowId xmlns:a16="http://schemas.microsoft.com/office/drawing/2014/main" val="1137434504"/>
                  </a:ext>
                </a:extLst>
              </a:tr>
              <a:tr h="437315">
                <a:tc>
                  <a:txBody>
                    <a:bodyPr/>
                    <a:lstStyle/>
                    <a:p>
                      <a:pPr marL="0" marR="0" lvl="0" indent="0" algn="ctr" rtl="0" hangingPunct="0">
                        <a:lnSpc>
                          <a:spcPct val="100000"/>
                        </a:lnSpc>
                        <a:spcBef>
                          <a:spcPts val="0"/>
                        </a:spcBef>
                        <a:spcAft>
                          <a:spcPts val="0"/>
                        </a:spcAft>
                        <a:buSzPct val="45000"/>
                        <a:buFontTx/>
                        <a:buNone/>
                        <a:tabLst/>
                      </a:pPr>
                      <a:r>
                        <a:rPr lang="zh-TW" sz="1600" b="1" i="0" u="none" strike="noStrike" kern="1200" cap="none">
                          <a:solidFill>
                            <a:srgbClr val="000000"/>
                          </a:solidFill>
                          <a:latin typeface="微軟正黑體" panose="020B0604030504040204" pitchFamily="34" charset="-120"/>
                          <a:ea typeface="微軟正黑體" panose="020B0604030504040204" pitchFamily="34" charset="-120"/>
                          <a:cs typeface="Lucida Sans" pitchFamily="2"/>
                        </a:rPr>
                        <a:t>潛伏期</a:t>
                      </a:r>
                    </a:p>
                  </a:txBody>
                  <a:tcPr anchor="ctr"/>
                </a:tc>
                <a:tc>
                  <a:txBody>
                    <a:bodyPr/>
                    <a:lstStyle/>
                    <a:p>
                      <a:pPr marL="0" marR="0" lvl="0" indent="0" algn="ctr" rtl="0" hangingPunct="0">
                        <a:lnSpc>
                          <a:spcPct val="100000"/>
                        </a:lnSpc>
                        <a:spcBef>
                          <a:spcPts val="0"/>
                        </a:spcBef>
                        <a:spcAft>
                          <a:spcPts val="0"/>
                        </a:spcAft>
                        <a:buSzPct val="45000"/>
                        <a:buFontTx/>
                        <a:buNone/>
                        <a:tabLst/>
                      </a:pPr>
                      <a:r>
                        <a:rPr lang="en-US"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2~14</a:t>
                      </a: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天</a:t>
                      </a:r>
                    </a:p>
                  </a:txBody>
                  <a:tcPr anchor="ctr"/>
                </a:tc>
                <a:tc>
                  <a:txBody>
                    <a:bodyPr/>
                    <a:lstStyle/>
                    <a:p>
                      <a:pPr marL="0" marR="0" lvl="0" indent="0" algn="ctr" rtl="0" hangingPunct="0">
                        <a:lnSpc>
                          <a:spcPct val="100000"/>
                        </a:lnSpc>
                        <a:spcBef>
                          <a:spcPts val="0"/>
                        </a:spcBef>
                        <a:spcAft>
                          <a:spcPts val="0"/>
                        </a:spcAft>
                        <a:buSzPct val="45000"/>
                        <a:buFontTx/>
                        <a:buNone/>
                        <a:tabLst/>
                      </a:pPr>
                      <a:r>
                        <a:rPr lang="en-US"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2~7</a:t>
                      </a: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天，最長可達</a:t>
                      </a:r>
                      <a:r>
                        <a:rPr lang="en-US"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10</a:t>
                      </a: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天以上</a:t>
                      </a:r>
                    </a:p>
                  </a:txBody>
                  <a:tcPr anchor="ctr"/>
                </a:tc>
                <a:tc>
                  <a:txBody>
                    <a:bodyPr/>
                    <a:lstStyle/>
                    <a:p>
                      <a:pPr marL="0" marR="0" lvl="0" indent="0" algn="ctr" rtl="0" hangingPunct="0">
                        <a:lnSpc>
                          <a:spcPct val="100000"/>
                        </a:lnSpc>
                        <a:spcBef>
                          <a:spcPts val="0"/>
                        </a:spcBef>
                        <a:spcAft>
                          <a:spcPts val="0"/>
                        </a:spcAft>
                        <a:buSzPct val="45000"/>
                        <a:buFontTx/>
                        <a:buNone/>
                        <a:tabLst/>
                      </a:pPr>
                      <a:r>
                        <a:rPr lang="en-US"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2-14</a:t>
                      </a:r>
                      <a:r>
                        <a:rPr lang="zh-TW" altLang="en-US"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天</a:t>
                      </a:r>
                      <a:endPar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endParaRPr>
                    </a:p>
                  </a:txBody>
                  <a:tcPr anchor="ctr"/>
                </a:tc>
                <a:extLst>
                  <a:ext uri="{0D108BD9-81ED-4DB2-BD59-A6C34878D82A}">
                    <a16:rowId xmlns:a16="http://schemas.microsoft.com/office/drawing/2014/main" val="893110596"/>
                  </a:ext>
                </a:extLst>
              </a:tr>
              <a:tr h="901433">
                <a:tc>
                  <a:txBody>
                    <a:bodyPr/>
                    <a:lstStyle/>
                    <a:p>
                      <a:pPr marL="0" marR="0" lvl="0" indent="0" algn="ctr" rtl="0" hangingPunct="0">
                        <a:lnSpc>
                          <a:spcPct val="100000"/>
                        </a:lnSpc>
                        <a:spcBef>
                          <a:spcPts val="0"/>
                        </a:spcBef>
                        <a:spcAft>
                          <a:spcPts val="0"/>
                        </a:spcAft>
                        <a:buSzPct val="45000"/>
                        <a:buFontTx/>
                        <a:buNone/>
                        <a:tabLst/>
                      </a:pPr>
                      <a:r>
                        <a:rPr lang="zh-TW" sz="1600" b="1" i="0" u="none" strike="noStrike" kern="1200" cap="none">
                          <a:solidFill>
                            <a:srgbClr val="000000"/>
                          </a:solidFill>
                          <a:latin typeface="微軟正黑體" panose="020B0604030504040204" pitchFamily="34" charset="-120"/>
                          <a:ea typeface="微軟正黑體" panose="020B0604030504040204" pitchFamily="34" charset="-120"/>
                          <a:cs typeface="Lucida Sans" pitchFamily="2"/>
                        </a:rPr>
                        <a:t>症狀</a:t>
                      </a:r>
                    </a:p>
                  </a:txBody>
                  <a:tcPr anchor="ctr"/>
                </a:tc>
                <a:tc gridSpan="2">
                  <a:txBody>
                    <a:bodyPr/>
                    <a:lstStyle/>
                    <a:p>
                      <a:pPr marL="0" marR="0" lvl="0" indent="0" algn="ctr" rtl="0" hangingPunct="0">
                        <a:lnSpc>
                          <a:spcPct val="100000"/>
                        </a:lnSpc>
                        <a:spcBef>
                          <a:spcPts val="0"/>
                        </a:spcBef>
                        <a:spcAft>
                          <a:spcPts val="0"/>
                        </a:spcAft>
                        <a:buSzPct val="45000"/>
                        <a:buFontTx/>
                        <a:buNone/>
                        <a:tabLst/>
                      </a:pP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發燒、咳嗽、呼吸困難或急促，可能伴隨頭痛、倦怠及腸胃道症狀等</a:t>
                      </a:r>
                    </a:p>
                  </a:txBody>
                  <a:tcPr anchor="ctr"/>
                </a:tc>
                <a:tc hMerge="1">
                  <a:txBody>
                    <a:bodyPr/>
                    <a:lstStyle/>
                    <a:p>
                      <a:endParaRPr lang="zh-TW" altLang="en-US"/>
                    </a:p>
                  </a:txBody>
                  <a:tcPr/>
                </a:tc>
                <a:tc>
                  <a:txBody>
                    <a:bodyPr/>
                    <a:lstStyle/>
                    <a:p>
                      <a:pPr marL="0" marR="0" lvl="0" indent="0" algn="ctr" defTabSz="914400" rtl="0" eaLnBrk="1" fontAlgn="auto" latinLnBrk="0" hangingPunct="0">
                        <a:lnSpc>
                          <a:spcPct val="100000"/>
                        </a:lnSpc>
                        <a:spcBef>
                          <a:spcPts val="0"/>
                        </a:spcBef>
                        <a:spcAft>
                          <a:spcPts val="0"/>
                        </a:spcAft>
                        <a:buClrTx/>
                        <a:buSzPct val="45000"/>
                        <a:buFontTx/>
                        <a:buNone/>
                        <a:tabLst/>
                        <a:defRPr/>
                      </a:pPr>
                      <a:r>
                        <a:rPr lang="zh-TW"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發燒、咳嗽、呼吸困難或急促，可能伴隨頭痛、倦怠及腸胃道症狀等</a:t>
                      </a:r>
                      <a:r>
                        <a:rPr lang="zh-TW" altLang="en-US"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，另有部分個案出現嗅覺或味覺喪失</a:t>
                      </a:r>
                      <a:r>
                        <a:rPr lang="en-US"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a:t>
                      </a:r>
                      <a:r>
                        <a:rPr lang="zh-TW" altLang="en-US"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異常</a:t>
                      </a:r>
                      <a:endPar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endParaRPr>
                    </a:p>
                  </a:txBody>
                  <a:tcPr anchor="ctr"/>
                </a:tc>
                <a:extLst>
                  <a:ext uri="{0D108BD9-81ED-4DB2-BD59-A6C34878D82A}">
                    <a16:rowId xmlns:a16="http://schemas.microsoft.com/office/drawing/2014/main" val="161999447"/>
                  </a:ext>
                </a:extLst>
              </a:tr>
              <a:tr h="367250">
                <a:tc>
                  <a:txBody>
                    <a:bodyPr/>
                    <a:lstStyle/>
                    <a:p>
                      <a:pPr marL="0" marR="0" lvl="0" indent="0" algn="ctr" rtl="0" hangingPunct="0">
                        <a:lnSpc>
                          <a:spcPct val="100000"/>
                        </a:lnSpc>
                        <a:spcBef>
                          <a:spcPts val="0"/>
                        </a:spcBef>
                        <a:spcAft>
                          <a:spcPts val="0"/>
                        </a:spcAft>
                        <a:buSzPct val="45000"/>
                        <a:buFontTx/>
                        <a:buNone/>
                        <a:tabLst/>
                      </a:pPr>
                      <a:r>
                        <a:rPr lang="zh-TW" sz="1600" b="1" i="0" u="none" strike="noStrike" kern="1200" cap="none">
                          <a:solidFill>
                            <a:srgbClr val="000000"/>
                          </a:solidFill>
                          <a:latin typeface="微軟正黑體" panose="020B0604030504040204" pitchFamily="34" charset="-120"/>
                          <a:ea typeface="微軟正黑體" panose="020B0604030504040204" pitchFamily="34" charset="-120"/>
                          <a:cs typeface="Lucida Sans" pitchFamily="2"/>
                        </a:rPr>
                        <a:t>無症狀感染</a:t>
                      </a:r>
                    </a:p>
                  </a:txBody>
                  <a:tcPr anchor="ctr"/>
                </a:tc>
                <a:tc>
                  <a:txBody>
                    <a:bodyPr/>
                    <a:lstStyle/>
                    <a:p>
                      <a:pPr marL="0" marR="0" lvl="0" indent="0" algn="ctr" rtl="0" hangingPunct="0">
                        <a:lnSpc>
                          <a:spcPct val="100000"/>
                        </a:lnSpc>
                        <a:spcBef>
                          <a:spcPts val="0"/>
                        </a:spcBef>
                        <a:spcAft>
                          <a:spcPts val="0"/>
                        </a:spcAft>
                        <a:buSzPct val="45000"/>
                        <a:buFontTx/>
                        <a:buNone/>
                        <a:tabLst/>
                      </a:pP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常見</a:t>
                      </a:r>
                    </a:p>
                  </a:txBody>
                  <a:tcPr anchor="ctr"/>
                </a:tc>
                <a:tc>
                  <a:txBody>
                    <a:bodyPr/>
                    <a:lstStyle/>
                    <a:p>
                      <a:pPr marL="0" marR="0" lvl="0" indent="0" algn="ctr" rtl="0" hangingPunct="0">
                        <a:lnSpc>
                          <a:spcPct val="100000"/>
                        </a:lnSpc>
                        <a:spcBef>
                          <a:spcPts val="0"/>
                        </a:spcBef>
                        <a:spcAft>
                          <a:spcPts val="0"/>
                        </a:spcAft>
                        <a:buSzPct val="45000"/>
                        <a:buFontTx/>
                        <a:buNone/>
                        <a:tabLst/>
                      </a:pP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尚無研究證據顯示</a:t>
                      </a:r>
                    </a:p>
                  </a:txBody>
                  <a:tcPr anchor="ctr"/>
                </a:tc>
                <a:tc>
                  <a:txBody>
                    <a:bodyPr/>
                    <a:lstStyle/>
                    <a:p>
                      <a:pPr marL="0" marR="0" lvl="0" indent="0" algn="ctr" defTabSz="914400" rtl="0" eaLnBrk="1" fontAlgn="auto" latinLnBrk="0" hangingPunct="0">
                        <a:lnSpc>
                          <a:spcPct val="100000"/>
                        </a:lnSpc>
                        <a:spcBef>
                          <a:spcPts val="0"/>
                        </a:spcBef>
                        <a:spcAft>
                          <a:spcPts val="0"/>
                        </a:spcAft>
                        <a:buClrTx/>
                        <a:buSzPct val="45000"/>
                        <a:buFontTx/>
                        <a:buNone/>
                        <a:tabLst/>
                        <a:defRPr/>
                      </a:pPr>
                      <a:r>
                        <a:rPr lang="zh-TW"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常見</a:t>
                      </a:r>
                    </a:p>
                  </a:txBody>
                  <a:tcPr anchor="ctr"/>
                </a:tc>
                <a:extLst>
                  <a:ext uri="{0D108BD9-81ED-4DB2-BD59-A6C34878D82A}">
                    <a16:rowId xmlns:a16="http://schemas.microsoft.com/office/drawing/2014/main" val="1049307238"/>
                  </a:ext>
                </a:extLst>
              </a:tr>
              <a:tr h="664045">
                <a:tc>
                  <a:txBody>
                    <a:bodyPr/>
                    <a:lstStyle/>
                    <a:p>
                      <a:pPr marL="0" marR="0" lvl="0" indent="0" algn="ctr" rtl="0" hangingPunct="0">
                        <a:lnSpc>
                          <a:spcPct val="100000"/>
                        </a:lnSpc>
                        <a:spcBef>
                          <a:spcPts val="0"/>
                        </a:spcBef>
                        <a:spcAft>
                          <a:spcPts val="0"/>
                        </a:spcAft>
                        <a:buSzPct val="45000"/>
                        <a:buFontTx/>
                        <a:buNone/>
                        <a:tabLst/>
                      </a:pPr>
                      <a:r>
                        <a:rPr lang="zh-TW" sz="1600" b="1" i="0" u="none" strike="noStrike" kern="1200" cap="none">
                          <a:solidFill>
                            <a:srgbClr val="000000"/>
                          </a:solidFill>
                          <a:latin typeface="微軟正黑體" panose="020B0604030504040204" pitchFamily="34" charset="-120"/>
                          <a:ea typeface="微軟正黑體" panose="020B0604030504040204" pitchFamily="34" charset="-120"/>
                          <a:cs typeface="Lucida Sans" pitchFamily="2"/>
                        </a:rPr>
                        <a:t>預防方法</a:t>
                      </a:r>
                    </a:p>
                  </a:txBody>
                  <a:tcPr anchor="ctr"/>
                </a:tc>
                <a:tc>
                  <a:txBody>
                    <a:bodyPr/>
                    <a:lstStyle/>
                    <a:p>
                      <a:pPr marL="0" marR="0" lvl="0" indent="0" algn="ctr" rtl="0" hangingPunct="0">
                        <a:lnSpc>
                          <a:spcPct val="100000"/>
                        </a:lnSpc>
                        <a:spcBef>
                          <a:spcPts val="0"/>
                        </a:spcBef>
                        <a:spcAft>
                          <a:spcPts val="0"/>
                        </a:spcAft>
                        <a:buSzPct val="45000"/>
                        <a:buFontTx/>
                        <a:buNone/>
                        <a:tabLst/>
                      </a:pP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避免前往流行地區農場、接觸駱駝或生飲駱駝奶</a:t>
                      </a:r>
                    </a:p>
                  </a:txBody>
                  <a:tcPr anchor="ctr"/>
                </a:tc>
                <a:tc>
                  <a:txBody>
                    <a:bodyPr/>
                    <a:lstStyle/>
                    <a:p>
                      <a:pPr marL="0" marR="0" lvl="0" indent="0" algn="ctr" rtl="0" hangingPunct="0">
                        <a:lnSpc>
                          <a:spcPct val="100000"/>
                        </a:lnSpc>
                        <a:spcBef>
                          <a:spcPts val="0"/>
                        </a:spcBef>
                        <a:spcAft>
                          <a:spcPts val="0"/>
                        </a:spcAft>
                        <a:buSzPct val="45000"/>
                        <a:buFontTx/>
                        <a:buNone/>
                        <a:tabLst/>
                      </a:pPr>
                      <a:r>
                        <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勤洗手、呼吸道衛生、咳嗽禮儀及保持環境空氣流通</a:t>
                      </a:r>
                    </a:p>
                  </a:txBody>
                  <a:tcPr anchor="ctr"/>
                </a:tc>
                <a:tc>
                  <a:txBody>
                    <a:bodyPr/>
                    <a:lstStyle/>
                    <a:p>
                      <a:pPr marL="0" marR="0" lvl="0" indent="0" algn="ctr" rtl="0" hangingPunct="0">
                        <a:lnSpc>
                          <a:spcPct val="100000"/>
                        </a:lnSpc>
                        <a:spcBef>
                          <a:spcPts val="0"/>
                        </a:spcBef>
                        <a:spcAft>
                          <a:spcPts val="0"/>
                        </a:spcAft>
                        <a:buSzPct val="45000"/>
                        <a:buFontTx/>
                        <a:buNone/>
                        <a:tabLst/>
                      </a:pPr>
                      <a:r>
                        <a:rPr lang="zh-TW" alt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勤洗手、</a:t>
                      </a:r>
                      <a:r>
                        <a:rPr lang="zh-TW" altLang="en-US"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rPr>
                        <a:t>戴口罩、減少出入醫院、維持社交距離、疫苗接種</a:t>
                      </a:r>
                      <a:endParaRPr lang="zh-TW" sz="1600" b="0" i="0" u="none" strike="noStrike" kern="1200" cap="none" dirty="0">
                        <a:solidFill>
                          <a:srgbClr val="000000"/>
                        </a:solidFill>
                        <a:latin typeface="微軟正黑體" panose="020B0604030504040204" pitchFamily="34" charset="-120"/>
                        <a:ea typeface="微軟正黑體" panose="020B0604030504040204" pitchFamily="34" charset="-120"/>
                        <a:cs typeface="Lucida Sans" pitchFamily="2"/>
                      </a:endParaRPr>
                    </a:p>
                  </a:txBody>
                  <a:tcPr anchor="ctr"/>
                </a:tc>
                <a:extLst>
                  <a:ext uri="{0D108BD9-81ED-4DB2-BD59-A6C34878D82A}">
                    <a16:rowId xmlns:a16="http://schemas.microsoft.com/office/drawing/2014/main" val="2251302494"/>
                  </a:ext>
                </a:extLst>
              </a:tr>
            </a:tbl>
          </a:graphicData>
        </a:graphic>
      </p:graphicFrame>
    </p:spTree>
    <p:extLst>
      <p:ext uri="{BB962C8B-B14F-4D97-AF65-F5344CB8AC3E}">
        <p14:creationId xmlns:p14="http://schemas.microsoft.com/office/powerpoint/2010/main" val="238674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6</a:t>
            </a:fld>
            <a:endParaRPr lang="zh-TW" altLang="en-US"/>
          </a:p>
        </p:txBody>
      </p:sp>
      <p:sp>
        <p:nvSpPr>
          <p:cNvPr id="3" name="標題 1">
            <a:extLst>
              <a:ext uri="{FF2B5EF4-FFF2-40B4-BE49-F238E27FC236}">
                <a16:creationId xmlns:a16="http://schemas.microsoft.com/office/drawing/2014/main" id="{E032F542-C481-4C08-8C5B-3C6C65801428}"/>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疫情現況</a:t>
            </a:r>
            <a:r>
              <a:rPr lang="en-US" altLang="zh-TW" sz="2400" b="1" dirty="0">
                <a:solidFill>
                  <a:srgbClr val="395554"/>
                </a:solidFill>
                <a:latin typeface="+mj-ea"/>
                <a:cs typeface="Times New Roman" panose="02020603050405020304" pitchFamily="18" charset="0"/>
              </a:rPr>
              <a:t>(1/5)</a:t>
            </a:r>
            <a:endParaRPr lang="zh-TW" altLang="en-US" sz="2400" b="1" dirty="0">
              <a:solidFill>
                <a:srgbClr val="395554"/>
              </a:solidFill>
              <a:latin typeface="+mj-ea"/>
              <a:cs typeface="Times New Roman" panose="02020603050405020304" pitchFamily="18" charset="0"/>
            </a:endParaRPr>
          </a:p>
        </p:txBody>
      </p:sp>
      <p:sp>
        <p:nvSpPr>
          <p:cNvPr id="11" name="內容版面配置區 2">
            <a:extLst>
              <a:ext uri="{FF2B5EF4-FFF2-40B4-BE49-F238E27FC236}">
                <a16:creationId xmlns:a16="http://schemas.microsoft.com/office/drawing/2014/main" id="{A5CFB9A7-52B3-4844-AE46-F3AE8CD73A07}"/>
              </a:ext>
            </a:extLst>
          </p:cNvPr>
          <p:cNvSpPr txBox="1">
            <a:spLocks/>
          </p:cNvSpPr>
          <p:nvPr/>
        </p:nvSpPr>
        <p:spPr>
          <a:xfrm>
            <a:off x="281131" y="851303"/>
            <a:ext cx="4761923" cy="5155394"/>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nSpc>
                <a:spcPct val="120000"/>
              </a:lnSpc>
              <a:spcBef>
                <a:spcPts val="800"/>
              </a:spcBef>
              <a:buClr>
                <a:schemeClr val="accent2">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cs typeface="Times New Roman" panose="02020603050405020304" pitchFamily="18" charset="0"/>
              </a:rPr>
              <a:t>世界衛生組織（</a:t>
            </a:r>
            <a:r>
              <a:rPr lang="en-US" altLang="zh-TW" sz="2400" dirty="0">
                <a:solidFill>
                  <a:schemeClr val="tx1"/>
                </a:solidFill>
                <a:latin typeface="微軟正黑體" panose="020B0604030504040204" pitchFamily="34" charset="-120"/>
                <a:cs typeface="Times New Roman" panose="02020603050405020304" pitchFamily="18" charset="0"/>
              </a:rPr>
              <a:t>WHO</a:t>
            </a:r>
            <a:r>
              <a:rPr lang="zh-TW" altLang="en-US" sz="2400" dirty="0">
                <a:solidFill>
                  <a:schemeClr val="tx1"/>
                </a:solidFill>
                <a:latin typeface="微軟正黑體" panose="020B0604030504040204" pitchFamily="34" charset="-120"/>
                <a:cs typeface="Times New Roman" panose="02020603050405020304" pitchFamily="18" charset="0"/>
              </a:rPr>
              <a:t>）於 </a:t>
            </a:r>
            <a:r>
              <a:rPr lang="en-US" altLang="zh-TW" sz="2400" dirty="0">
                <a:solidFill>
                  <a:schemeClr val="tx1"/>
                </a:solidFill>
                <a:latin typeface="微軟正黑體" panose="020B0604030504040204" pitchFamily="34" charset="-120"/>
                <a:cs typeface="Times New Roman" panose="02020603050405020304" pitchFamily="18" charset="0"/>
              </a:rPr>
              <a:t>2012</a:t>
            </a:r>
            <a:r>
              <a:rPr lang="zh-TW" altLang="en-US" sz="2400" dirty="0">
                <a:solidFill>
                  <a:schemeClr val="tx1"/>
                </a:solidFill>
                <a:latin typeface="微軟正黑體" panose="020B0604030504040204" pitchFamily="34" charset="-120"/>
                <a:cs typeface="Times New Roman" panose="02020603050405020304" pitchFamily="18" charset="0"/>
              </a:rPr>
              <a:t>年</a:t>
            </a:r>
            <a:r>
              <a:rPr lang="en-US" altLang="zh-TW" sz="2400" dirty="0">
                <a:solidFill>
                  <a:schemeClr val="tx1"/>
                </a:solidFill>
                <a:latin typeface="微軟正黑體" panose="020B0604030504040204" pitchFamily="34" charset="-120"/>
                <a:cs typeface="Times New Roman" panose="02020603050405020304" pitchFamily="18" charset="0"/>
              </a:rPr>
              <a:t>9</a:t>
            </a:r>
            <a:r>
              <a:rPr lang="zh-TW" altLang="en-US" sz="2400" dirty="0">
                <a:solidFill>
                  <a:schemeClr val="tx1"/>
                </a:solidFill>
                <a:latin typeface="微軟正黑體" panose="020B0604030504040204" pitchFamily="34" charset="-120"/>
                <a:cs typeface="Times New Roman" panose="02020603050405020304" pitchFamily="18" charset="0"/>
              </a:rPr>
              <a:t>月公布全球首例個案，迄今共有</a:t>
            </a:r>
            <a:r>
              <a:rPr lang="en-US" altLang="zh-TW" sz="2400" dirty="0">
                <a:solidFill>
                  <a:schemeClr val="tx1"/>
                </a:solidFill>
                <a:latin typeface="微軟正黑體" panose="020B0604030504040204" pitchFamily="34" charset="-120"/>
                <a:cs typeface="Times New Roman" panose="02020603050405020304" pitchFamily="18" charset="0"/>
              </a:rPr>
              <a:t>27</a:t>
            </a:r>
            <a:r>
              <a:rPr lang="zh-TW" altLang="en-US" sz="2400" dirty="0">
                <a:solidFill>
                  <a:schemeClr val="tx1"/>
                </a:solidFill>
                <a:latin typeface="微軟正黑體" panose="020B0604030504040204" pitchFamily="34" charset="-120"/>
                <a:cs typeface="Times New Roman" panose="02020603050405020304" pitchFamily="18" charset="0"/>
              </a:rPr>
              <a:t>國陸續通報病例，主要傳播途徑為直接或間接接觸受感染之單峰駱駝或院內感染個案。</a:t>
            </a:r>
            <a:endParaRPr lang="en-US" altLang="zh-TW" sz="2400" dirty="0">
              <a:solidFill>
                <a:schemeClr val="tx1"/>
              </a:solidFill>
              <a:latin typeface="微軟正黑體" panose="020B0604030504040204" pitchFamily="34" charset="-120"/>
              <a:cs typeface="Times New Roman" panose="02020603050405020304" pitchFamily="18" charset="0"/>
            </a:endParaRPr>
          </a:p>
          <a:p>
            <a:pPr>
              <a:lnSpc>
                <a:spcPct val="120000"/>
              </a:lnSpc>
              <a:spcBef>
                <a:spcPts val="800"/>
              </a:spcBef>
              <a:buClr>
                <a:schemeClr val="accent2">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cs typeface="Times New Roman" panose="02020603050405020304" pitchFamily="18" charset="0"/>
              </a:rPr>
              <a:t>截至</a:t>
            </a:r>
            <a:r>
              <a:rPr lang="en-US" altLang="zh-TW" sz="2400" dirty="0">
                <a:solidFill>
                  <a:schemeClr val="tx1"/>
                </a:solidFill>
                <a:latin typeface="微軟正黑體" panose="020B0604030504040204" pitchFamily="34" charset="-120"/>
                <a:cs typeface="Times New Roman" panose="02020603050405020304" pitchFamily="18" charset="0"/>
              </a:rPr>
              <a:t>2026</a:t>
            </a:r>
            <a:r>
              <a:rPr lang="zh-TW" altLang="en-US" sz="2400" dirty="0">
                <a:solidFill>
                  <a:schemeClr val="tx1"/>
                </a:solidFill>
                <a:latin typeface="微軟正黑體" panose="020B0604030504040204" pitchFamily="34" charset="-120"/>
                <a:cs typeface="Times New Roman" panose="02020603050405020304" pitchFamily="18" charset="0"/>
              </a:rPr>
              <a:t>年</a:t>
            </a:r>
            <a:r>
              <a:rPr lang="en-US" altLang="zh-TW" sz="2400" dirty="0">
                <a:solidFill>
                  <a:schemeClr val="tx1"/>
                </a:solidFill>
                <a:latin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cs typeface="Times New Roman" panose="02020603050405020304" pitchFamily="18" charset="0"/>
              </a:rPr>
              <a:t>月，全球累計 </a:t>
            </a:r>
            <a:r>
              <a:rPr lang="en-US" altLang="zh-TW" sz="2400" dirty="0">
                <a:solidFill>
                  <a:schemeClr val="tx1"/>
                </a:solidFill>
                <a:latin typeface="微軟正黑體" panose="020B0604030504040204" pitchFamily="34" charset="-120"/>
                <a:cs typeface="Times New Roman" panose="02020603050405020304" pitchFamily="18" charset="0"/>
              </a:rPr>
              <a:t>2,635</a:t>
            </a:r>
            <a:r>
              <a:rPr lang="zh-TW" altLang="en-US" sz="2400" dirty="0">
                <a:solidFill>
                  <a:schemeClr val="tx1"/>
                </a:solidFill>
                <a:latin typeface="微軟正黑體" panose="020B0604030504040204" pitchFamily="34" charset="-120"/>
                <a:cs typeface="Times New Roman" panose="02020603050405020304" pitchFamily="18" charset="0"/>
              </a:rPr>
              <a:t>例確診，</a:t>
            </a:r>
            <a:r>
              <a:rPr lang="en-US" altLang="zh-TW" sz="2400" dirty="0">
                <a:solidFill>
                  <a:schemeClr val="tx1"/>
                </a:solidFill>
                <a:latin typeface="微軟正黑體" panose="020B0604030504040204" pitchFamily="34" charset="-120"/>
                <a:cs typeface="Times New Roman" panose="02020603050405020304" pitchFamily="18" charset="0"/>
              </a:rPr>
              <a:t>964</a:t>
            </a:r>
            <a:r>
              <a:rPr lang="zh-TW" altLang="en-US" sz="2400" dirty="0">
                <a:solidFill>
                  <a:schemeClr val="tx1"/>
                </a:solidFill>
                <a:latin typeface="微軟正黑體" panose="020B0604030504040204" pitchFamily="34" charset="-120"/>
                <a:cs typeface="Times New Roman" panose="02020603050405020304" pitchFamily="18" charset="0"/>
              </a:rPr>
              <a:t>例死亡（致死率</a:t>
            </a:r>
            <a:r>
              <a:rPr lang="en-US" altLang="zh-TW" sz="2400" dirty="0">
                <a:solidFill>
                  <a:schemeClr val="tx1"/>
                </a:solidFill>
                <a:latin typeface="微軟正黑體" panose="020B0604030504040204" pitchFamily="34" charset="-120"/>
                <a:cs typeface="Times New Roman" panose="02020603050405020304" pitchFamily="18" charset="0"/>
              </a:rPr>
              <a:t>37%</a:t>
            </a:r>
            <a:r>
              <a:rPr lang="zh-TW" altLang="en-US" sz="2400" dirty="0">
                <a:solidFill>
                  <a:schemeClr val="tx1"/>
                </a:solidFill>
                <a:latin typeface="微軟正黑體" panose="020B0604030504040204" pitchFamily="34" charset="-120"/>
                <a:cs typeface="Times New Roman" panose="02020603050405020304" pitchFamily="18" charset="0"/>
              </a:rPr>
              <a:t>），疫情高度集中於阿拉伯半島，其中沙烏地阿拉伯病例數即占全球 </a:t>
            </a:r>
            <a:r>
              <a:rPr lang="en-US" altLang="zh-TW" sz="2400" dirty="0">
                <a:solidFill>
                  <a:schemeClr val="tx1"/>
                </a:solidFill>
                <a:latin typeface="微軟正黑體" panose="020B0604030504040204" pitchFamily="34" charset="-120"/>
                <a:cs typeface="Times New Roman" panose="02020603050405020304" pitchFamily="18" charset="0"/>
              </a:rPr>
              <a:t>84%</a:t>
            </a:r>
            <a:r>
              <a:rPr lang="zh-TW" altLang="en-US" sz="2400" dirty="0">
                <a:solidFill>
                  <a:schemeClr val="tx1"/>
                </a:solidFill>
                <a:latin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cs typeface="Times New Roman" panose="02020603050405020304" pitchFamily="18" charset="0"/>
              </a:rPr>
              <a:t>2,224</a:t>
            </a:r>
            <a:r>
              <a:rPr lang="zh-TW" altLang="en-US" sz="2400" dirty="0">
                <a:solidFill>
                  <a:schemeClr val="tx1"/>
                </a:solidFill>
                <a:latin typeface="微軟正黑體" panose="020B0604030504040204" pitchFamily="34" charset="-120"/>
                <a:cs typeface="Times New Roman" panose="02020603050405020304" pitchFamily="18" charset="0"/>
              </a:rPr>
              <a:t>例），中東以外地區之病例多具中東旅遊史。</a:t>
            </a:r>
          </a:p>
        </p:txBody>
      </p:sp>
      <p:pic>
        <p:nvPicPr>
          <p:cNvPr id="5" name="圖片 4">
            <a:extLst>
              <a:ext uri="{FF2B5EF4-FFF2-40B4-BE49-F238E27FC236}">
                <a16:creationId xmlns:a16="http://schemas.microsoft.com/office/drawing/2014/main" id="{47F86C46-A5D6-4F89-B2F4-0B10DEA44EDB}"/>
              </a:ext>
            </a:extLst>
          </p:cNvPr>
          <p:cNvPicPr>
            <a:picLocks noChangeAspect="1"/>
          </p:cNvPicPr>
          <p:nvPr/>
        </p:nvPicPr>
        <p:blipFill rotWithShape="1">
          <a:blip r:embed="rId3">
            <a:extLst>
              <a:ext uri="{28A0092B-C50C-407E-A947-70E740481C1C}">
                <a14:useLocalDpi xmlns:a14="http://schemas.microsoft.com/office/drawing/2010/main" val="0"/>
              </a:ext>
            </a:extLst>
          </a:blip>
          <a:srcRect l="4028" t="5330" r="3672" b="5030"/>
          <a:stretch/>
        </p:blipFill>
        <p:spPr>
          <a:xfrm>
            <a:off x="5116945" y="1000711"/>
            <a:ext cx="6961473" cy="4780762"/>
          </a:xfrm>
          <a:prstGeom prst="rect">
            <a:avLst/>
          </a:prstGeom>
        </p:spPr>
      </p:pic>
      <p:sp>
        <p:nvSpPr>
          <p:cNvPr id="7" name="內容版面配置區 2">
            <a:extLst>
              <a:ext uri="{FF2B5EF4-FFF2-40B4-BE49-F238E27FC236}">
                <a16:creationId xmlns:a16="http://schemas.microsoft.com/office/drawing/2014/main" id="{5C0EB65C-7ED4-4482-AD84-451553981576}"/>
              </a:ext>
            </a:extLst>
          </p:cNvPr>
          <p:cNvSpPr txBox="1">
            <a:spLocks/>
          </p:cNvSpPr>
          <p:nvPr/>
        </p:nvSpPr>
        <p:spPr>
          <a:xfrm>
            <a:off x="5116945" y="5857289"/>
            <a:ext cx="5603061"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tx1"/>
                </a:solidFill>
                <a:latin typeface="Times New Roman" panose="02020603050405020304" pitchFamily="18" charset="0"/>
                <a:cs typeface="Times New Roman" panose="02020603050405020304" pitchFamily="18" charset="0"/>
              </a:rPr>
              <a:t>From: Middle East respiratory syndrome global summary and assessment of risk. 29 January 2026 WHO</a:t>
            </a:r>
            <a:r>
              <a:rPr lang="en-US" altLang="zh-TW" sz="1000" dirty="0">
                <a:solidFill>
                  <a:schemeClr val="tx1"/>
                </a:solidFill>
                <a:latin typeface="Times New Roman" panose="02020603050405020304" pitchFamily="18" charset="0"/>
                <a:cs typeface="Times New Roman" panose="02020603050405020304" pitchFamily="18" charset="0"/>
              </a:rPr>
              <a:t>.</a:t>
            </a:r>
          </a:p>
          <a:p>
            <a:pPr marL="0" indent="0" algn="just">
              <a:spcBef>
                <a:spcPts val="1200"/>
              </a:spcBef>
              <a:buNone/>
            </a:pPr>
            <a:endParaRPr lang="en-US" altLang="zh-TW" sz="1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98423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7</a:t>
            </a:fld>
            <a:endParaRPr lang="zh-TW" altLang="en-US"/>
          </a:p>
        </p:txBody>
      </p:sp>
      <p:sp>
        <p:nvSpPr>
          <p:cNvPr id="3" name="標題 1">
            <a:extLst>
              <a:ext uri="{FF2B5EF4-FFF2-40B4-BE49-F238E27FC236}">
                <a16:creationId xmlns:a16="http://schemas.microsoft.com/office/drawing/2014/main" id="{E032F542-C481-4C08-8C5B-3C6C65801428}"/>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疫情現況</a:t>
            </a:r>
            <a:r>
              <a:rPr lang="en-US" altLang="zh-TW" sz="2400" b="1" dirty="0">
                <a:solidFill>
                  <a:srgbClr val="395554"/>
                </a:solidFill>
                <a:latin typeface="+mj-ea"/>
                <a:cs typeface="Times New Roman" panose="02020603050405020304" pitchFamily="18" charset="0"/>
              </a:rPr>
              <a:t>(2/5)</a:t>
            </a:r>
            <a:endParaRPr lang="zh-TW" altLang="en-US" sz="2400" b="1" dirty="0">
              <a:solidFill>
                <a:srgbClr val="395554"/>
              </a:solidFill>
              <a:latin typeface="+mj-ea"/>
              <a:cs typeface="Times New Roman" panose="02020603050405020304" pitchFamily="18" charset="0"/>
            </a:endParaRPr>
          </a:p>
        </p:txBody>
      </p:sp>
      <p:sp>
        <p:nvSpPr>
          <p:cNvPr id="7" name="內容版面配置區 2">
            <a:extLst>
              <a:ext uri="{FF2B5EF4-FFF2-40B4-BE49-F238E27FC236}">
                <a16:creationId xmlns:a16="http://schemas.microsoft.com/office/drawing/2014/main" id="{5C075666-BD2F-46EC-8BD1-ACC3D1EDBC32}"/>
              </a:ext>
            </a:extLst>
          </p:cNvPr>
          <p:cNvSpPr txBox="1">
            <a:spLocks/>
          </p:cNvSpPr>
          <p:nvPr/>
        </p:nvSpPr>
        <p:spPr>
          <a:xfrm>
            <a:off x="355022" y="960582"/>
            <a:ext cx="11504469" cy="5155394"/>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nSpc>
                <a:spcPct val="150000"/>
              </a:lnSpc>
              <a:spcBef>
                <a:spcPts val="1200"/>
              </a:spcBef>
              <a:buClr>
                <a:schemeClr val="accent2">
                  <a:lumMod val="50000"/>
                </a:schemeClr>
              </a:buClr>
              <a:buSzPct val="100000"/>
              <a:buFont typeface="Wingdings" panose="05000000000000000000" pitchFamily="2" charset="2"/>
              <a:buChar char="n"/>
            </a:pPr>
            <a:r>
              <a:rPr lang="en-US" altLang="zh-TW" sz="2600" dirty="0">
                <a:solidFill>
                  <a:schemeClr val="tx1"/>
                </a:solidFill>
                <a:latin typeface="微軟正黑體" panose="020B0604030504040204" pitchFamily="34" charset="-120"/>
                <a:cs typeface="Times New Roman" panose="02020603050405020304" pitchFamily="18" charset="0"/>
              </a:rPr>
              <a:t>WHO</a:t>
            </a:r>
            <a:r>
              <a:rPr lang="zh-TW" altLang="en-US" sz="2600" dirty="0">
                <a:solidFill>
                  <a:schemeClr val="tx1"/>
                </a:solidFill>
                <a:latin typeface="微軟正黑體" panose="020B0604030504040204" pitchFamily="34" charset="-120"/>
                <a:cs typeface="Times New Roman" panose="02020603050405020304" pitchFamily="18" charset="0"/>
              </a:rPr>
              <a:t>截至</a:t>
            </a:r>
            <a:r>
              <a:rPr lang="en-US" altLang="zh-TW" sz="2600" dirty="0">
                <a:solidFill>
                  <a:schemeClr val="tx1"/>
                </a:solidFill>
                <a:latin typeface="微軟正黑體" panose="020B0604030504040204" pitchFamily="34" charset="-120"/>
                <a:cs typeface="Times New Roman" panose="02020603050405020304" pitchFamily="18" charset="0"/>
              </a:rPr>
              <a:t>2026</a:t>
            </a:r>
            <a:r>
              <a:rPr lang="zh-TW" altLang="en-US" sz="2600" dirty="0">
                <a:solidFill>
                  <a:schemeClr val="tx1"/>
                </a:solidFill>
                <a:latin typeface="微軟正黑體" panose="020B0604030504040204" pitchFamily="34" charset="-120"/>
                <a:cs typeface="Times New Roman" panose="02020603050405020304" pitchFamily="18" charset="0"/>
              </a:rPr>
              <a:t>年</a:t>
            </a:r>
            <a:r>
              <a:rPr lang="en-US" altLang="zh-TW" sz="2600" dirty="0">
                <a:solidFill>
                  <a:schemeClr val="tx1"/>
                </a:solidFill>
                <a:latin typeface="微軟正黑體" panose="020B0604030504040204" pitchFamily="34" charset="-120"/>
                <a:cs typeface="Times New Roman" panose="02020603050405020304" pitchFamily="18" charset="0"/>
              </a:rPr>
              <a:t>1</a:t>
            </a:r>
            <a:r>
              <a:rPr lang="zh-TW" altLang="en-US" sz="2600" dirty="0">
                <a:solidFill>
                  <a:schemeClr val="tx1"/>
                </a:solidFill>
                <a:latin typeface="微軟正黑體" panose="020B0604030504040204" pitchFamily="34" charset="-120"/>
                <a:cs typeface="Times New Roman" panose="02020603050405020304" pitchFamily="18" charset="0"/>
              </a:rPr>
              <a:t>月</a:t>
            </a:r>
            <a:r>
              <a:rPr lang="en-US" altLang="zh-TW" sz="2600" dirty="0">
                <a:solidFill>
                  <a:schemeClr val="tx1"/>
                </a:solidFill>
                <a:latin typeface="微軟正黑體" panose="020B0604030504040204" pitchFamily="34" charset="-120"/>
                <a:cs typeface="Times New Roman" panose="02020603050405020304" pitchFamily="18" charset="0"/>
              </a:rPr>
              <a:t>5</a:t>
            </a:r>
            <a:r>
              <a:rPr lang="zh-TW" altLang="en-US" sz="2600" dirty="0">
                <a:solidFill>
                  <a:schemeClr val="tx1"/>
                </a:solidFill>
                <a:latin typeface="微軟正黑體" panose="020B0604030504040204" pitchFamily="34" charset="-120"/>
                <a:cs typeface="Times New Roman" panose="02020603050405020304" pitchFamily="18" charset="0"/>
              </a:rPr>
              <a:t>日統計資料顯示：</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360363" indent="-184150">
              <a:lnSpc>
                <a:spcPct val="150000"/>
              </a:lnSpc>
              <a:spcBef>
                <a:spcPts val="1200"/>
              </a:spcBef>
              <a:buClr>
                <a:schemeClr val="accent2">
                  <a:lumMod val="50000"/>
                </a:schemeClr>
              </a:buClr>
              <a:buSzPct val="100000"/>
            </a:pPr>
            <a:r>
              <a:rPr lang="zh-TW" altLang="en-US" sz="2600" dirty="0">
                <a:solidFill>
                  <a:schemeClr val="tx1"/>
                </a:solidFill>
                <a:latin typeface="微軟正黑體" panose="020B0604030504040204" pitchFamily="34" charset="-120"/>
                <a:cs typeface="Times New Roman" panose="02020603050405020304" pitchFamily="18" charset="0"/>
              </a:rPr>
              <a:t>個案以男性（</a:t>
            </a:r>
            <a:r>
              <a:rPr lang="en-US" altLang="zh-TW" sz="2600" dirty="0">
                <a:solidFill>
                  <a:schemeClr val="tx1"/>
                </a:solidFill>
                <a:latin typeface="微軟正黑體" panose="020B0604030504040204" pitchFamily="34" charset="-120"/>
                <a:cs typeface="Times New Roman" panose="02020603050405020304" pitchFamily="18" charset="0"/>
              </a:rPr>
              <a:t>70%</a:t>
            </a:r>
            <a:r>
              <a:rPr lang="zh-TW" altLang="en-US" sz="2600" dirty="0">
                <a:solidFill>
                  <a:schemeClr val="tx1"/>
                </a:solidFill>
                <a:latin typeface="微軟正黑體" panose="020B0604030504040204" pitchFamily="34" charset="-120"/>
                <a:cs typeface="Times New Roman" panose="02020603050405020304" pitchFamily="18" charset="0"/>
              </a:rPr>
              <a:t>）為主，且年齡中位數</a:t>
            </a:r>
            <a:r>
              <a:rPr lang="en-US" altLang="zh-TW" sz="2600" dirty="0">
                <a:solidFill>
                  <a:schemeClr val="tx1"/>
                </a:solidFill>
                <a:latin typeface="微軟正黑體" panose="020B0604030504040204" pitchFamily="34" charset="-120"/>
                <a:cs typeface="Times New Roman" panose="02020603050405020304" pitchFamily="18" charset="0"/>
              </a:rPr>
              <a:t>53</a:t>
            </a:r>
            <a:r>
              <a:rPr lang="zh-TW" altLang="en-US" sz="2600" dirty="0">
                <a:solidFill>
                  <a:schemeClr val="tx1"/>
                </a:solidFill>
                <a:latin typeface="微軟正黑體" panose="020B0604030504040204" pitchFamily="34" charset="-120"/>
                <a:cs typeface="Times New Roman" panose="02020603050405020304" pitchFamily="18" charset="0"/>
              </a:rPr>
              <a:t>歲，醫護占</a:t>
            </a:r>
            <a:r>
              <a:rPr lang="en-US" altLang="zh-TW" sz="2600" dirty="0">
                <a:solidFill>
                  <a:schemeClr val="tx1"/>
                </a:solidFill>
                <a:latin typeface="微軟正黑體" panose="020B0604030504040204" pitchFamily="34" charset="-120"/>
                <a:cs typeface="Times New Roman" panose="02020603050405020304" pitchFamily="18" charset="0"/>
              </a:rPr>
              <a:t>17%</a:t>
            </a:r>
            <a:r>
              <a:rPr lang="zh-TW" altLang="en-US" sz="2600" dirty="0">
                <a:solidFill>
                  <a:schemeClr val="tx1"/>
                </a:solidFill>
                <a:latin typeface="微軟正黑體" panose="020B0604030504040204" pitchFamily="34" charset="-120"/>
                <a:cs typeface="Times New Roman" panose="02020603050405020304" pitchFamily="18" charset="0"/>
              </a:rPr>
              <a:t>。</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360363" indent="-184150">
              <a:lnSpc>
                <a:spcPct val="150000"/>
              </a:lnSpc>
              <a:spcBef>
                <a:spcPts val="1200"/>
              </a:spcBef>
              <a:buClr>
                <a:schemeClr val="accent2">
                  <a:lumMod val="50000"/>
                </a:schemeClr>
              </a:buClr>
              <a:buSzPct val="100000"/>
            </a:pPr>
            <a:r>
              <a:rPr lang="zh-TW" altLang="en-US" sz="2600" dirty="0">
                <a:solidFill>
                  <a:schemeClr val="tx1"/>
                </a:solidFill>
                <a:latin typeface="微軟正黑體" panose="020B0604030504040204" pitchFamily="34" charset="-120"/>
                <a:cs typeface="Times New Roman" panose="02020603050405020304" pitchFamily="18" charset="0"/>
              </a:rPr>
              <a:t>有</a:t>
            </a:r>
            <a:r>
              <a:rPr lang="en-US" altLang="zh-TW" sz="2600" dirty="0">
                <a:solidFill>
                  <a:schemeClr val="tx1"/>
                </a:solidFill>
                <a:latin typeface="微軟正黑體" panose="020B0604030504040204" pitchFamily="34" charset="-120"/>
                <a:cs typeface="Times New Roman" panose="02020603050405020304" pitchFamily="18" charset="0"/>
              </a:rPr>
              <a:t>56%</a:t>
            </a:r>
            <a:r>
              <a:rPr lang="zh-TW" altLang="en-US" sz="2600" dirty="0">
                <a:solidFill>
                  <a:schemeClr val="tx1"/>
                </a:solidFill>
                <a:latin typeface="微軟正黑體" panose="020B0604030504040204" pitchFamily="34" charset="-120"/>
                <a:cs typeface="Times New Roman" panose="02020603050405020304" pitchFamily="18" charset="0"/>
              </a:rPr>
              <a:t>的確診個案患有糖尿病、高血壓、慢性肺疾、心臟或腎臟疾病等潛在共病，而死亡個案中更有高達</a:t>
            </a:r>
            <a:r>
              <a:rPr lang="en-US" altLang="zh-TW" sz="2600" dirty="0">
                <a:solidFill>
                  <a:schemeClr val="tx1"/>
                </a:solidFill>
                <a:latin typeface="微軟正黑體" panose="020B0604030504040204" pitchFamily="34" charset="-120"/>
                <a:cs typeface="Times New Roman" panose="02020603050405020304" pitchFamily="18" charset="0"/>
              </a:rPr>
              <a:t>77%</a:t>
            </a:r>
            <a:r>
              <a:rPr lang="zh-TW" altLang="en-US" sz="2600" dirty="0">
                <a:solidFill>
                  <a:schemeClr val="tx1"/>
                </a:solidFill>
                <a:latin typeface="微軟正黑體" panose="020B0604030504040204" pitchFamily="34" charset="-120"/>
                <a:cs typeface="Times New Roman" panose="02020603050405020304" pitchFamily="18" charset="0"/>
              </a:rPr>
              <a:t>帶有慢性病史。</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360363" indent="-184150">
              <a:lnSpc>
                <a:spcPct val="150000"/>
              </a:lnSpc>
              <a:spcBef>
                <a:spcPts val="1200"/>
              </a:spcBef>
              <a:buClr>
                <a:schemeClr val="accent2">
                  <a:lumMod val="50000"/>
                </a:schemeClr>
              </a:buClr>
              <a:buSzPct val="100000"/>
            </a:pPr>
            <a:r>
              <a:rPr lang="zh-TW" altLang="en-US" sz="2600" dirty="0">
                <a:solidFill>
                  <a:schemeClr val="tx1"/>
                </a:solidFill>
                <a:latin typeface="微軟正黑體" panose="020B0604030504040204" pitchFamily="34" charset="-120"/>
                <a:cs typeface="Times New Roman" panose="02020603050405020304" pitchFamily="18" charset="0"/>
              </a:rPr>
              <a:t>致死率約</a:t>
            </a:r>
            <a:r>
              <a:rPr lang="en-US" altLang="zh-TW" sz="2600" dirty="0">
                <a:solidFill>
                  <a:schemeClr val="tx1"/>
                </a:solidFill>
                <a:latin typeface="微軟正黑體" panose="020B0604030504040204" pitchFamily="34" charset="-120"/>
                <a:cs typeface="Times New Roman" panose="02020603050405020304" pitchFamily="18" charset="0"/>
              </a:rPr>
              <a:t>37%</a:t>
            </a:r>
            <a:r>
              <a:rPr lang="zh-TW" altLang="en-US" sz="2600" dirty="0">
                <a:solidFill>
                  <a:schemeClr val="tx1"/>
                </a:solidFill>
                <a:latin typeface="微軟正黑體" panose="020B0604030504040204" pitchFamily="34" charset="-120"/>
                <a:cs typeface="Times New Roman" panose="02020603050405020304" pitchFamily="18" charset="0"/>
              </a:rPr>
              <a:t>，共病者之致死率提升至</a:t>
            </a:r>
            <a:r>
              <a:rPr lang="en-US" altLang="zh-TW" sz="2600" dirty="0">
                <a:solidFill>
                  <a:schemeClr val="tx1"/>
                </a:solidFill>
                <a:latin typeface="微軟正黑體" panose="020B0604030504040204" pitchFamily="34" charset="-120"/>
                <a:cs typeface="Times New Roman" panose="02020603050405020304" pitchFamily="18" charset="0"/>
              </a:rPr>
              <a:t>50%</a:t>
            </a:r>
            <a:r>
              <a:rPr lang="zh-TW" altLang="en-US" sz="2600" dirty="0">
                <a:solidFill>
                  <a:schemeClr val="tx1"/>
                </a:solidFill>
                <a:latin typeface="微軟正黑體" panose="020B0604030504040204" pitchFamily="34" charset="-120"/>
                <a:cs typeface="Times New Roman" panose="02020603050405020304" pitchFamily="18" charset="0"/>
              </a:rPr>
              <a:t>，若病情惡化至入住加護病房，致死率更高達</a:t>
            </a:r>
            <a:r>
              <a:rPr lang="en-US" altLang="zh-TW" sz="2600" dirty="0">
                <a:solidFill>
                  <a:schemeClr val="tx1"/>
                </a:solidFill>
                <a:latin typeface="微軟正黑體" panose="020B0604030504040204" pitchFamily="34" charset="-120"/>
                <a:cs typeface="Times New Roman" panose="02020603050405020304" pitchFamily="18" charset="0"/>
              </a:rPr>
              <a:t>67%</a:t>
            </a:r>
            <a:r>
              <a:rPr lang="zh-TW" altLang="en-US" sz="2600" dirty="0">
                <a:solidFill>
                  <a:schemeClr val="tx1"/>
                </a:solidFill>
                <a:latin typeface="微軟正黑體" panose="020B0604030504040204" pitchFamily="34" charset="-120"/>
                <a:cs typeface="Times New Roman" panose="02020603050405020304" pitchFamily="18" charset="0"/>
              </a:rPr>
              <a:t>。</a:t>
            </a:r>
            <a:endParaRPr lang="en-US" altLang="zh-TW" sz="2600" dirty="0">
              <a:solidFill>
                <a:schemeClr val="tx1"/>
              </a:solidFill>
              <a:latin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6609022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8</a:t>
            </a:fld>
            <a:endParaRPr lang="zh-TW" altLang="en-US"/>
          </a:p>
        </p:txBody>
      </p:sp>
      <p:sp>
        <p:nvSpPr>
          <p:cNvPr id="3" name="標題 1">
            <a:extLst>
              <a:ext uri="{FF2B5EF4-FFF2-40B4-BE49-F238E27FC236}">
                <a16:creationId xmlns:a16="http://schemas.microsoft.com/office/drawing/2014/main" id="{E032F542-C481-4C08-8C5B-3C6C65801428}"/>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疫情現況</a:t>
            </a:r>
            <a:r>
              <a:rPr lang="en-US" altLang="zh-TW" sz="2400" b="1" dirty="0">
                <a:solidFill>
                  <a:srgbClr val="395554"/>
                </a:solidFill>
                <a:latin typeface="+mj-ea"/>
                <a:cs typeface="Times New Roman" panose="02020603050405020304" pitchFamily="18" charset="0"/>
              </a:rPr>
              <a:t>(3/5)</a:t>
            </a:r>
            <a:endParaRPr lang="zh-TW" altLang="en-US" sz="2400" b="1" dirty="0">
              <a:solidFill>
                <a:srgbClr val="395554"/>
              </a:solidFill>
              <a:latin typeface="+mj-ea"/>
              <a:cs typeface="Times New Roman" panose="02020603050405020304" pitchFamily="18" charset="0"/>
            </a:endParaRPr>
          </a:p>
        </p:txBody>
      </p:sp>
      <p:sp>
        <p:nvSpPr>
          <p:cNvPr id="8" name="內容版面配置區 2">
            <a:extLst>
              <a:ext uri="{FF2B5EF4-FFF2-40B4-BE49-F238E27FC236}">
                <a16:creationId xmlns:a16="http://schemas.microsoft.com/office/drawing/2014/main" id="{01654AAD-5BBD-472F-A3A4-76A33E2096EB}"/>
              </a:ext>
            </a:extLst>
          </p:cNvPr>
          <p:cNvSpPr txBox="1">
            <a:spLocks/>
          </p:cNvSpPr>
          <p:nvPr/>
        </p:nvSpPr>
        <p:spPr>
          <a:xfrm>
            <a:off x="463413" y="824756"/>
            <a:ext cx="11265173" cy="5783108"/>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268288" indent="-268288" algn="just">
              <a:lnSpc>
                <a:spcPct val="150000"/>
              </a:lnSpc>
              <a:spcBef>
                <a:spcPts val="600"/>
              </a:spcBef>
              <a:buClr>
                <a:schemeClr val="accent2">
                  <a:lumMod val="50000"/>
                </a:schemeClr>
              </a:buClr>
              <a:buSzPct val="100000"/>
              <a:buFont typeface="Wingdings" panose="05000000000000000000" pitchFamily="2" charset="2"/>
              <a:buChar char="n"/>
            </a:pPr>
            <a:r>
              <a:rPr lang="zh-TW" altLang="en-US" sz="2400" dirty="0">
                <a:solidFill>
                  <a:schemeClr val="tx1"/>
                </a:solidFill>
                <a:latin typeface="+mj-ea"/>
                <a:ea typeface="+mj-ea"/>
                <a:cs typeface="Times New Roman" panose="02020603050405020304" pitchFamily="18" charset="0"/>
              </a:rPr>
              <a:t>中東地區以外最大規模的疫情為</a:t>
            </a:r>
            <a:r>
              <a:rPr lang="en-US" altLang="zh-TW" sz="2400" dirty="0">
                <a:solidFill>
                  <a:schemeClr val="tx1"/>
                </a:solidFill>
                <a:latin typeface="+mj-ea"/>
                <a:ea typeface="+mj-ea"/>
                <a:cs typeface="Times New Roman" panose="02020603050405020304" pitchFamily="18" charset="0"/>
              </a:rPr>
              <a:t>2015</a:t>
            </a:r>
            <a:r>
              <a:rPr lang="zh-TW" altLang="en-US" sz="2400" dirty="0">
                <a:solidFill>
                  <a:schemeClr val="tx1"/>
                </a:solidFill>
                <a:latin typeface="+mj-ea"/>
                <a:ea typeface="+mj-ea"/>
                <a:cs typeface="Times New Roman" panose="02020603050405020304" pitchFamily="18" charset="0"/>
              </a:rPr>
              <a:t>年</a:t>
            </a:r>
            <a:r>
              <a:rPr lang="en-US" altLang="zh-TW" sz="2400" dirty="0">
                <a:solidFill>
                  <a:schemeClr val="tx1"/>
                </a:solidFill>
                <a:latin typeface="+mj-ea"/>
                <a:ea typeface="+mj-ea"/>
                <a:cs typeface="Times New Roman" panose="02020603050405020304" pitchFamily="18" charset="0"/>
              </a:rPr>
              <a:t>5</a:t>
            </a:r>
            <a:r>
              <a:rPr lang="zh-TW" altLang="en-US" sz="2400" dirty="0">
                <a:solidFill>
                  <a:schemeClr val="tx1"/>
                </a:solidFill>
                <a:latin typeface="+mj-ea"/>
                <a:ea typeface="+mj-ea"/>
                <a:cs typeface="Times New Roman" panose="02020603050405020304" pitchFamily="18" charset="0"/>
              </a:rPr>
              <a:t>月韓國的院內感染群聚事件，造成</a:t>
            </a:r>
            <a:r>
              <a:rPr lang="en-US" altLang="zh-TW" sz="2400" dirty="0">
                <a:solidFill>
                  <a:schemeClr val="tx1"/>
                </a:solidFill>
                <a:latin typeface="+mj-ea"/>
                <a:ea typeface="+mj-ea"/>
                <a:cs typeface="Times New Roman" panose="02020603050405020304" pitchFamily="18" charset="0"/>
              </a:rPr>
              <a:t>186</a:t>
            </a:r>
            <a:r>
              <a:rPr lang="zh-TW" altLang="en-US" sz="2400" dirty="0">
                <a:solidFill>
                  <a:schemeClr val="tx1"/>
                </a:solidFill>
                <a:latin typeface="+mj-ea"/>
                <a:ea typeface="+mj-ea"/>
                <a:cs typeface="Times New Roman" panose="02020603050405020304" pitchFamily="18" charset="0"/>
              </a:rPr>
              <a:t>人感染及</a:t>
            </a:r>
            <a:r>
              <a:rPr lang="en-US" altLang="zh-TW" sz="2400" dirty="0">
                <a:solidFill>
                  <a:schemeClr val="tx1"/>
                </a:solidFill>
                <a:latin typeface="+mj-ea"/>
                <a:ea typeface="+mj-ea"/>
                <a:cs typeface="Times New Roman" panose="02020603050405020304" pitchFamily="18" charset="0"/>
              </a:rPr>
              <a:t>39</a:t>
            </a:r>
            <a:r>
              <a:rPr lang="zh-TW" altLang="en-US" sz="2400" dirty="0">
                <a:solidFill>
                  <a:schemeClr val="tx1"/>
                </a:solidFill>
                <a:latin typeface="+mj-ea"/>
                <a:ea typeface="+mj-ea"/>
                <a:cs typeface="Times New Roman" panose="02020603050405020304" pitchFamily="18" charset="0"/>
              </a:rPr>
              <a:t>人死亡。</a:t>
            </a:r>
            <a:endParaRPr lang="en-US" altLang="zh-TW" sz="2400" dirty="0">
              <a:solidFill>
                <a:schemeClr val="tx1"/>
              </a:solidFill>
              <a:latin typeface="+mj-ea"/>
              <a:ea typeface="+mj-ea"/>
              <a:cs typeface="Times New Roman" panose="02020603050405020304" pitchFamily="18" charset="0"/>
            </a:endParaRPr>
          </a:p>
          <a:p>
            <a:pPr marL="268288" indent="-268288" algn="just">
              <a:lnSpc>
                <a:spcPct val="150000"/>
              </a:lnSpc>
              <a:spcBef>
                <a:spcPts val="600"/>
              </a:spcBef>
              <a:buClr>
                <a:schemeClr val="accent2">
                  <a:lumMod val="50000"/>
                </a:schemeClr>
              </a:buClr>
              <a:buSzPct val="100000"/>
              <a:buFont typeface="Wingdings" panose="05000000000000000000" pitchFamily="2" charset="2"/>
              <a:buChar char="n"/>
            </a:pPr>
            <a:r>
              <a:rPr lang="en-US" altLang="zh-TW" sz="2400" dirty="0">
                <a:solidFill>
                  <a:schemeClr val="tx1"/>
                </a:solidFill>
                <a:latin typeface="+mj-ea"/>
                <a:ea typeface="+mj-ea"/>
                <a:cs typeface="Times New Roman" panose="02020603050405020304" pitchFamily="18" charset="0"/>
              </a:rPr>
              <a:t>WHO</a:t>
            </a:r>
            <a:r>
              <a:rPr lang="zh-TW" altLang="en-US" sz="2400" dirty="0">
                <a:solidFill>
                  <a:schemeClr val="tx1"/>
                </a:solidFill>
                <a:latin typeface="+mj-ea"/>
                <a:ea typeface="+mj-ea"/>
                <a:cs typeface="Times New Roman" panose="02020603050405020304" pitchFamily="18" charset="0"/>
              </a:rPr>
              <a:t>評估該次群聚的主因包括：</a:t>
            </a:r>
            <a:endParaRPr lang="en-US" altLang="zh-TW" sz="2400" dirty="0">
              <a:solidFill>
                <a:schemeClr val="tx1"/>
              </a:solidFill>
              <a:latin typeface="+mj-ea"/>
              <a:ea typeface="+mj-ea"/>
              <a:cs typeface="Times New Roman" panose="02020603050405020304" pitchFamily="18" charset="0"/>
            </a:endParaRPr>
          </a:p>
          <a:p>
            <a:pPr marL="442913" indent="-174625" algn="just">
              <a:lnSpc>
                <a:spcPct val="100000"/>
              </a:lnSpc>
              <a:spcBef>
                <a:spcPts val="1200"/>
              </a:spcBef>
              <a:buClr>
                <a:schemeClr val="accent2">
                  <a:lumMod val="50000"/>
                </a:schemeClr>
              </a:buClr>
              <a:buSzPct val="100000"/>
            </a:pPr>
            <a:r>
              <a:rPr lang="zh-TW" altLang="en-US" sz="2400" dirty="0">
                <a:solidFill>
                  <a:schemeClr val="tx1"/>
                </a:solidFill>
                <a:latin typeface="+mj-ea"/>
                <a:ea typeface="+mj-ea"/>
                <a:cs typeface="Times New Roman" panose="02020603050405020304" pitchFamily="18" charset="0"/>
              </a:rPr>
              <a:t>醫護人員對</a:t>
            </a:r>
            <a:r>
              <a:rPr lang="en-US" altLang="zh-TW" sz="2400" dirty="0">
                <a:solidFill>
                  <a:schemeClr val="tx1"/>
                </a:solidFill>
                <a:latin typeface="+mj-ea"/>
                <a:ea typeface="+mj-ea"/>
                <a:cs typeface="Times New Roman" panose="02020603050405020304" pitchFamily="18" charset="0"/>
              </a:rPr>
              <a:t>MERS-</a:t>
            </a:r>
            <a:r>
              <a:rPr lang="en-US" altLang="zh-TW" sz="2400" dirty="0" err="1">
                <a:solidFill>
                  <a:schemeClr val="tx1"/>
                </a:solidFill>
                <a:latin typeface="+mj-ea"/>
                <a:ea typeface="+mj-ea"/>
                <a:cs typeface="Times New Roman" panose="02020603050405020304" pitchFamily="18" charset="0"/>
              </a:rPr>
              <a:t>CoV</a:t>
            </a:r>
            <a:r>
              <a:rPr lang="zh-TW" altLang="en-US" sz="2400" dirty="0">
                <a:solidFill>
                  <a:schemeClr val="tx1"/>
                </a:solidFill>
                <a:latin typeface="+mj-ea"/>
                <a:ea typeface="+mj-ea"/>
                <a:cs typeface="Times New Roman" panose="02020603050405020304" pitchFamily="18" charset="0"/>
              </a:rPr>
              <a:t>認知不足</a:t>
            </a:r>
            <a:endParaRPr lang="en-US" altLang="zh-TW" sz="2400" dirty="0">
              <a:solidFill>
                <a:schemeClr val="tx1"/>
              </a:solidFill>
              <a:latin typeface="+mj-ea"/>
              <a:ea typeface="+mj-ea"/>
              <a:cs typeface="Times New Roman" panose="02020603050405020304" pitchFamily="18" charset="0"/>
            </a:endParaRPr>
          </a:p>
          <a:p>
            <a:pPr marL="442913" indent="-174625" algn="just">
              <a:lnSpc>
                <a:spcPct val="100000"/>
              </a:lnSpc>
              <a:spcBef>
                <a:spcPts val="1200"/>
              </a:spcBef>
              <a:buClr>
                <a:schemeClr val="accent2">
                  <a:lumMod val="50000"/>
                </a:schemeClr>
              </a:buClr>
              <a:buSzPct val="100000"/>
            </a:pPr>
            <a:r>
              <a:rPr lang="zh-TW" altLang="en-US" sz="2400" dirty="0">
                <a:solidFill>
                  <a:schemeClr val="tx1"/>
                </a:solidFill>
                <a:latin typeface="+mj-ea"/>
                <a:ea typeface="+mj-ea"/>
                <a:cs typeface="Times New Roman" panose="02020603050405020304" pitchFamily="18" charset="0"/>
              </a:rPr>
              <a:t>醫院感染管制未落實</a:t>
            </a:r>
            <a:endParaRPr lang="en-US" altLang="zh-TW" sz="2400" dirty="0">
              <a:solidFill>
                <a:schemeClr val="tx1"/>
              </a:solidFill>
              <a:latin typeface="+mj-ea"/>
              <a:ea typeface="+mj-ea"/>
              <a:cs typeface="Times New Roman" panose="02020603050405020304" pitchFamily="18" charset="0"/>
            </a:endParaRPr>
          </a:p>
          <a:p>
            <a:pPr marL="442913" indent="-174625" algn="just">
              <a:lnSpc>
                <a:spcPct val="100000"/>
              </a:lnSpc>
              <a:spcBef>
                <a:spcPts val="1200"/>
              </a:spcBef>
              <a:buClr>
                <a:schemeClr val="accent2">
                  <a:lumMod val="50000"/>
                </a:schemeClr>
              </a:buClr>
              <a:buSzPct val="100000"/>
            </a:pPr>
            <a:r>
              <a:rPr lang="zh-TW" altLang="en-US" sz="2400" dirty="0">
                <a:solidFill>
                  <a:schemeClr val="tx1"/>
                </a:solidFill>
                <a:latin typeface="+mj-ea"/>
                <a:ea typeface="+mj-ea"/>
                <a:cs typeface="Times New Roman" panose="02020603050405020304" pitchFamily="18" charset="0"/>
              </a:rPr>
              <a:t>急診與病房擁擠</a:t>
            </a:r>
            <a:endParaRPr lang="en-US" altLang="zh-TW" sz="2400" dirty="0">
              <a:solidFill>
                <a:schemeClr val="tx1"/>
              </a:solidFill>
              <a:latin typeface="+mj-ea"/>
              <a:ea typeface="+mj-ea"/>
              <a:cs typeface="Times New Roman" panose="02020603050405020304" pitchFamily="18" charset="0"/>
            </a:endParaRPr>
          </a:p>
          <a:p>
            <a:pPr marL="442913" indent="-174625" algn="just">
              <a:lnSpc>
                <a:spcPct val="100000"/>
              </a:lnSpc>
              <a:spcBef>
                <a:spcPts val="1200"/>
              </a:spcBef>
              <a:buClr>
                <a:schemeClr val="accent2">
                  <a:lumMod val="50000"/>
                </a:schemeClr>
              </a:buClr>
              <a:buSzPct val="100000"/>
            </a:pPr>
            <a:r>
              <a:rPr lang="zh-TW" altLang="en-US" sz="2400" dirty="0">
                <a:solidFill>
                  <a:schemeClr val="tx1"/>
                </a:solidFill>
                <a:latin typeface="+mj-ea"/>
                <a:ea typeface="+mj-ea"/>
                <a:cs typeface="Times New Roman" panose="02020603050405020304" pitchFamily="18" charset="0"/>
              </a:rPr>
              <a:t>病人跨院就醫</a:t>
            </a:r>
            <a:endParaRPr lang="en-US" altLang="zh-TW" sz="2400" dirty="0">
              <a:solidFill>
                <a:schemeClr val="tx1"/>
              </a:solidFill>
              <a:latin typeface="+mj-ea"/>
              <a:ea typeface="+mj-ea"/>
              <a:cs typeface="Times New Roman" panose="02020603050405020304" pitchFamily="18" charset="0"/>
            </a:endParaRPr>
          </a:p>
          <a:p>
            <a:pPr marL="442913" indent="-174625" algn="just">
              <a:lnSpc>
                <a:spcPct val="100000"/>
              </a:lnSpc>
              <a:spcBef>
                <a:spcPts val="1200"/>
              </a:spcBef>
              <a:buClr>
                <a:schemeClr val="accent2">
                  <a:lumMod val="50000"/>
                </a:schemeClr>
              </a:buClr>
              <a:buSzPct val="100000"/>
            </a:pPr>
            <a:r>
              <a:rPr lang="zh-TW" altLang="en-US" sz="2400" dirty="0">
                <a:solidFill>
                  <a:schemeClr val="tx1"/>
                </a:solidFill>
                <a:latin typeface="+mj-ea"/>
                <a:ea typeface="+mj-ea"/>
                <a:cs typeface="Times New Roman" panose="02020603050405020304" pitchFamily="18" charset="0"/>
              </a:rPr>
              <a:t>親友探病的在地文化</a:t>
            </a:r>
            <a:endParaRPr lang="en-US" altLang="zh-TW" sz="2400" dirty="0">
              <a:solidFill>
                <a:schemeClr val="tx1"/>
              </a:solidFill>
              <a:latin typeface="+mj-ea"/>
              <a:ea typeface="+mj-ea"/>
              <a:cs typeface="Times New Roman" panose="02020603050405020304" pitchFamily="18" charset="0"/>
            </a:endParaRPr>
          </a:p>
          <a:p>
            <a:pPr marL="268288" indent="-268288" algn="just">
              <a:lnSpc>
                <a:spcPct val="150000"/>
              </a:lnSpc>
              <a:spcBef>
                <a:spcPts val="600"/>
              </a:spcBef>
              <a:buClr>
                <a:schemeClr val="accent2">
                  <a:lumMod val="50000"/>
                </a:schemeClr>
              </a:buClr>
              <a:buSzPct val="100000"/>
              <a:buFont typeface="Wingdings" panose="05000000000000000000" pitchFamily="2" charset="2"/>
              <a:buChar char="n"/>
            </a:pPr>
            <a:r>
              <a:rPr lang="zh-TW" altLang="en-US" sz="2400" dirty="0">
                <a:solidFill>
                  <a:schemeClr val="tx1"/>
                </a:solidFill>
                <a:latin typeface="+mj-ea"/>
                <a:ea typeface="+mj-ea"/>
                <a:cs typeface="Times New Roman" panose="02020603050405020304" pitchFamily="18" charset="0"/>
              </a:rPr>
              <a:t>此外韓國研究亦指出，即便病人出院或死亡數日後，病房環境表面仍可測得病毒，證實病毒可在環境中存活一定時間，若未遵循感管措施將顯著增加院內傳播風險。</a:t>
            </a:r>
            <a:endParaRPr lang="en-US" altLang="zh-TW" sz="2400" dirty="0">
              <a:solidFill>
                <a:schemeClr val="tx1"/>
              </a:solidFill>
              <a:latin typeface="+mj-ea"/>
              <a:ea typeface="+mj-ea"/>
              <a:cs typeface="Times New Roman" panose="02020603050405020304" pitchFamily="18" charset="0"/>
            </a:endParaRPr>
          </a:p>
        </p:txBody>
      </p:sp>
    </p:spTree>
    <p:extLst>
      <p:ext uri="{BB962C8B-B14F-4D97-AF65-F5344CB8AC3E}">
        <p14:creationId xmlns:p14="http://schemas.microsoft.com/office/powerpoint/2010/main" val="32868436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9</a:t>
            </a:fld>
            <a:endParaRPr lang="zh-TW" altLang="en-US"/>
          </a:p>
        </p:txBody>
      </p:sp>
      <p:sp>
        <p:nvSpPr>
          <p:cNvPr id="3" name="標題 1">
            <a:extLst>
              <a:ext uri="{FF2B5EF4-FFF2-40B4-BE49-F238E27FC236}">
                <a16:creationId xmlns:a16="http://schemas.microsoft.com/office/drawing/2014/main" id="{E032F542-C481-4C08-8C5B-3C6C65801428}"/>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疫情現況</a:t>
            </a:r>
            <a:r>
              <a:rPr lang="en-US" altLang="zh-TW" sz="2400" b="1" dirty="0">
                <a:solidFill>
                  <a:srgbClr val="395554"/>
                </a:solidFill>
                <a:latin typeface="+mj-ea"/>
                <a:cs typeface="Times New Roman" panose="02020603050405020304" pitchFamily="18" charset="0"/>
              </a:rPr>
              <a:t>(4/5)</a:t>
            </a:r>
            <a:endParaRPr lang="zh-TW" altLang="en-US" sz="2400" b="1" dirty="0">
              <a:solidFill>
                <a:srgbClr val="395554"/>
              </a:solidFill>
              <a:latin typeface="+mj-ea"/>
              <a:cs typeface="Times New Roman" panose="02020603050405020304" pitchFamily="18" charset="0"/>
            </a:endParaRPr>
          </a:p>
        </p:txBody>
      </p:sp>
      <p:sp>
        <p:nvSpPr>
          <p:cNvPr id="5" name="內容版面配置區 2">
            <a:extLst>
              <a:ext uri="{FF2B5EF4-FFF2-40B4-BE49-F238E27FC236}">
                <a16:creationId xmlns:a16="http://schemas.microsoft.com/office/drawing/2014/main" id="{3A9FF101-4662-4AC9-BEAC-360804694E29}"/>
              </a:ext>
            </a:extLst>
          </p:cNvPr>
          <p:cNvSpPr txBox="1">
            <a:spLocks/>
          </p:cNvSpPr>
          <p:nvPr/>
        </p:nvSpPr>
        <p:spPr>
          <a:xfrm>
            <a:off x="113582" y="927512"/>
            <a:ext cx="5426942" cy="5680352"/>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nSpc>
                <a:spcPct val="120000"/>
              </a:lnSpc>
              <a:spcBef>
                <a:spcPts val="800"/>
              </a:spcBef>
              <a:buClr>
                <a:schemeClr val="accent2">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cs typeface="Times New Roman" panose="02020603050405020304" pitchFamily="18" charset="0"/>
              </a:rPr>
              <a:t>自</a:t>
            </a:r>
            <a:r>
              <a:rPr lang="en-US" altLang="zh-TW" sz="2400" dirty="0">
                <a:solidFill>
                  <a:schemeClr val="tx1"/>
                </a:solidFill>
                <a:latin typeface="微軟正黑體" panose="020B0604030504040204" pitchFamily="34" charset="-120"/>
                <a:cs typeface="Times New Roman" panose="02020603050405020304" pitchFamily="18" charset="0"/>
              </a:rPr>
              <a:t>2020</a:t>
            </a:r>
            <a:r>
              <a:rPr lang="zh-TW" altLang="en-US" sz="2400" dirty="0">
                <a:solidFill>
                  <a:schemeClr val="tx1"/>
                </a:solidFill>
                <a:latin typeface="微軟正黑體" panose="020B0604030504040204" pitchFamily="34" charset="-120"/>
                <a:cs typeface="Times New Roman" panose="02020603050405020304" pitchFamily="18" charset="0"/>
              </a:rPr>
              <a:t>年</a:t>
            </a:r>
            <a:r>
              <a:rPr lang="en-US" altLang="zh-TW" sz="2400" dirty="0">
                <a:solidFill>
                  <a:schemeClr val="tx1"/>
                </a:solidFill>
                <a:latin typeface="微軟正黑體" panose="020B0604030504040204" pitchFamily="34" charset="-120"/>
                <a:cs typeface="Times New Roman" panose="02020603050405020304" pitchFamily="18" charset="0"/>
              </a:rPr>
              <a:t>COVID-19</a:t>
            </a:r>
            <a:r>
              <a:rPr lang="zh-TW" altLang="en-US" sz="2400" dirty="0">
                <a:solidFill>
                  <a:schemeClr val="tx1"/>
                </a:solidFill>
                <a:latin typeface="微軟正黑體" panose="020B0604030504040204" pitchFamily="34" charset="-120"/>
                <a:cs typeface="Times New Roman" panose="02020603050405020304" pitchFamily="18" charset="0"/>
              </a:rPr>
              <a:t>大流行以來，全球通報病例數大幅下降。</a:t>
            </a:r>
            <a:endParaRPr lang="en-US" altLang="zh-TW" sz="2400" dirty="0">
              <a:solidFill>
                <a:schemeClr val="tx1"/>
              </a:solidFill>
              <a:latin typeface="微軟正黑體" panose="020B0604030504040204" pitchFamily="34" charset="-120"/>
              <a:cs typeface="Times New Roman" panose="02020603050405020304" pitchFamily="18" charset="0"/>
            </a:endParaRPr>
          </a:p>
          <a:p>
            <a:pPr>
              <a:lnSpc>
                <a:spcPct val="120000"/>
              </a:lnSpc>
              <a:spcBef>
                <a:spcPts val="800"/>
              </a:spcBef>
              <a:buClr>
                <a:schemeClr val="accent2">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cs typeface="Times New Roman" panose="02020603050405020304" pitchFamily="18" charset="0"/>
              </a:rPr>
              <a:t>由</a:t>
            </a:r>
            <a:r>
              <a:rPr lang="en-US" altLang="zh-TW" sz="2400" dirty="0">
                <a:solidFill>
                  <a:schemeClr val="tx1"/>
                </a:solidFill>
                <a:latin typeface="微軟正黑體" panose="020B0604030504040204" pitchFamily="34" charset="-120"/>
                <a:cs typeface="Times New Roman" panose="02020603050405020304" pitchFamily="18" charset="0"/>
              </a:rPr>
              <a:t>2016</a:t>
            </a:r>
            <a:r>
              <a:rPr lang="zh-TW" altLang="en-US" sz="2400" dirty="0">
                <a:solidFill>
                  <a:schemeClr val="tx1"/>
                </a:solidFill>
                <a:latin typeface="微軟正黑體" panose="020B0604030504040204" pitchFamily="34" charset="-120"/>
                <a:cs typeface="Times New Roman" panose="02020603050405020304" pitchFamily="18" charset="0"/>
              </a:rPr>
              <a:t>至</a:t>
            </a:r>
            <a:r>
              <a:rPr lang="en-US" altLang="zh-TW" sz="2400" dirty="0">
                <a:solidFill>
                  <a:schemeClr val="tx1"/>
                </a:solidFill>
                <a:latin typeface="微軟正黑體" panose="020B0604030504040204" pitchFamily="34" charset="-120"/>
                <a:cs typeface="Times New Roman" panose="02020603050405020304" pitchFamily="18" charset="0"/>
              </a:rPr>
              <a:t>2019</a:t>
            </a:r>
            <a:r>
              <a:rPr lang="zh-TW" altLang="en-US" sz="2400" dirty="0">
                <a:solidFill>
                  <a:schemeClr val="tx1"/>
                </a:solidFill>
                <a:latin typeface="微軟正黑體" panose="020B0604030504040204" pitchFamily="34" charset="-120"/>
                <a:cs typeface="Times New Roman" panose="02020603050405020304" pitchFamily="18" charset="0"/>
              </a:rPr>
              <a:t>年間，年均</a:t>
            </a:r>
            <a:r>
              <a:rPr lang="en-US" altLang="zh-TW" sz="2400" dirty="0">
                <a:solidFill>
                  <a:schemeClr val="tx1"/>
                </a:solidFill>
                <a:latin typeface="微軟正黑體" panose="020B0604030504040204" pitchFamily="34" charset="-120"/>
                <a:cs typeface="Times New Roman" panose="02020603050405020304" pitchFamily="18" charset="0"/>
              </a:rPr>
              <a:t>220</a:t>
            </a:r>
            <a:r>
              <a:rPr lang="zh-TW" altLang="en-US" sz="2400" dirty="0">
                <a:solidFill>
                  <a:schemeClr val="tx1"/>
                </a:solidFill>
                <a:latin typeface="微軟正黑體" panose="020B0604030504040204" pitchFamily="34" charset="-120"/>
                <a:cs typeface="Times New Roman" panose="02020603050405020304" pitchFamily="18" charset="0"/>
              </a:rPr>
              <a:t>例降至</a:t>
            </a:r>
            <a:r>
              <a:rPr lang="en-US" altLang="zh-TW" sz="2400" dirty="0">
                <a:solidFill>
                  <a:schemeClr val="tx1"/>
                </a:solidFill>
                <a:latin typeface="微軟正黑體" panose="020B0604030504040204" pitchFamily="34" charset="-120"/>
                <a:cs typeface="Times New Roman" panose="02020603050405020304" pitchFamily="18" charset="0"/>
              </a:rPr>
              <a:t>2020</a:t>
            </a:r>
            <a:r>
              <a:rPr lang="zh-TW" altLang="en-US" sz="2400" dirty="0">
                <a:solidFill>
                  <a:schemeClr val="tx1"/>
                </a:solidFill>
                <a:latin typeface="微軟正黑體" panose="020B0604030504040204" pitchFamily="34" charset="-120"/>
                <a:cs typeface="Times New Roman" panose="02020603050405020304" pitchFamily="18" charset="0"/>
              </a:rPr>
              <a:t>年後年均</a:t>
            </a:r>
            <a:r>
              <a:rPr lang="en-US" altLang="zh-TW" sz="2400" dirty="0">
                <a:solidFill>
                  <a:schemeClr val="tx1"/>
                </a:solidFill>
                <a:latin typeface="微軟正黑體" panose="020B0604030504040204" pitchFamily="34" charset="-120"/>
                <a:cs typeface="Times New Roman" panose="02020603050405020304" pitchFamily="18" charset="0"/>
              </a:rPr>
              <a:t>21</a:t>
            </a:r>
            <a:r>
              <a:rPr lang="zh-TW" altLang="en-US" sz="2400" dirty="0">
                <a:solidFill>
                  <a:schemeClr val="tx1"/>
                </a:solidFill>
                <a:latin typeface="微軟正黑體" panose="020B0604030504040204" pitchFamily="34" charset="-120"/>
                <a:cs typeface="Times New Roman" panose="02020603050405020304" pitchFamily="18" charset="0"/>
              </a:rPr>
              <a:t>例。</a:t>
            </a:r>
            <a:endParaRPr lang="en-US" altLang="zh-TW" sz="2400" dirty="0">
              <a:solidFill>
                <a:schemeClr val="tx1"/>
              </a:solidFill>
              <a:latin typeface="微軟正黑體" panose="020B0604030504040204" pitchFamily="34" charset="-120"/>
              <a:cs typeface="Times New Roman" panose="02020603050405020304" pitchFamily="18" charset="0"/>
            </a:endParaRPr>
          </a:p>
          <a:p>
            <a:pPr>
              <a:lnSpc>
                <a:spcPct val="120000"/>
              </a:lnSpc>
              <a:spcBef>
                <a:spcPts val="800"/>
              </a:spcBef>
              <a:buClr>
                <a:schemeClr val="accent2">
                  <a:lumMod val="50000"/>
                </a:schemeClr>
              </a:buClr>
              <a:buSzPct val="100000"/>
              <a:buFont typeface="Wingdings" panose="05000000000000000000" pitchFamily="2" charset="2"/>
              <a:buChar char="n"/>
            </a:pPr>
            <a:r>
              <a:rPr lang="en-US" altLang="zh-TW" sz="2400" dirty="0">
                <a:solidFill>
                  <a:schemeClr val="tx1"/>
                </a:solidFill>
                <a:latin typeface="微軟正黑體" panose="020B0604030504040204" pitchFamily="34" charset="-120"/>
                <a:cs typeface="Times New Roman" panose="02020603050405020304" pitchFamily="18" charset="0"/>
              </a:rPr>
              <a:t>2022</a:t>
            </a:r>
            <a:r>
              <a:rPr lang="zh-TW" altLang="en-US" sz="2400" dirty="0">
                <a:solidFill>
                  <a:schemeClr val="tx1"/>
                </a:solidFill>
                <a:latin typeface="微軟正黑體" panose="020B0604030504040204" pitchFamily="34" charset="-120"/>
                <a:cs typeface="Times New Roman" panose="02020603050405020304" pitchFamily="18" charset="0"/>
              </a:rPr>
              <a:t>年</a:t>
            </a:r>
            <a:r>
              <a:rPr lang="en-US" altLang="zh-TW" sz="2400" dirty="0">
                <a:solidFill>
                  <a:schemeClr val="tx1"/>
                </a:solidFill>
                <a:latin typeface="微軟正黑體" panose="020B0604030504040204" pitchFamily="34" charset="-120"/>
                <a:cs typeface="Times New Roman" panose="02020603050405020304" pitchFamily="18" charset="0"/>
              </a:rPr>
              <a:t>11</a:t>
            </a:r>
            <a:r>
              <a:rPr lang="zh-TW" altLang="en-US" sz="2400" dirty="0">
                <a:solidFill>
                  <a:schemeClr val="tx1"/>
                </a:solidFill>
                <a:latin typeface="微軟正黑體" panose="020B0604030504040204" pitchFamily="34" charset="-120"/>
                <a:cs typeface="Times New Roman" panose="02020603050405020304" pitchFamily="18" charset="0"/>
              </a:rPr>
              <a:t>月至</a:t>
            </a:r>
            <a:r>
              <a:rPr lang="en-US" altLang="zh-TW" sz="2400" dirty="0">
                <a:solidFill>
                  <a:schemeClr val="tx1"/>
                </a:solidFill>
                <a:latin typeface="微軟正黑體" panose="020B0604030504040204" pitchFamily="34" charset="-120"/>
                <a:cs typeface="Times New Roman" panose="02020603050405020304" pitchFamily="18" charset="0"/>
              </a:rPr>
              <a:t>2026</a:t>
            </a:r>
            <a:r>
              <a:rPr lang="zh-TW" altLang="en-US" sz="2400" dirty="0">
                <a:solidFill>
                  <a:schemeClr val="tx1"/>
                </a:solidFill>
                <a:latin typeface="微軟正黑體" panose="020B0604030504040204" pitchFamily="34" charset="-120"/>
                <a:cs typeface="Times New Roman" panose="02020603050405020304" pitchFamily="18" charset="0"/>
              </a:rPr>
              <a:t>年</a:t>
            </a:r>
            <a:r>
              <a:rPr lang="en-US" altLang="zh-TW" sz="2400" dirty="0">
                <a:solidFill>
                  <a:schemeClr val="tx1"/>
                </a:solidFill>
                <a:latin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cs typeface="Times New Roman" panose="02020603050405020304" pitchFamily="18" charset="0"/>
              </a:rPr>
              <a:t>月，全球累積通報</a:t>
            </a:r>
            <a:r>
              <a:rPr lang="en-US" altLang="zh-TW" sz="2400" dirty="0">
                <a:solidFill>
                  <a:schemeClr val="tx1"/>
                </a:solidFill>
                <a:latin typeface="微軟正黑體" panose="020B0604030504040204" pitchFamily="34" charset="-120"/>
                <a:cs typeface="Times New Roman" panose="02020603050405020304" pitchFamily="18" charset="0"/>
              </a:rPr>
              <a:t>36</a:t>
            </a:r>
            <a:r>
              <a:rPr lang="zh-TW" altLang="en-US" sz="2400" dirty="0">
                <a:solidFill>
                  <a:schemeClr val="tx1"/>
                </a:solidFill>
                <a:latin typeface="微軟正黑體" panose="020B0604030504040204" pitchFamily="34" charset="-120"/>
                <a:cs typeface="Times New Roman" panose="02020603050405020304" pitchFamily="18" charset="0"/>
              </a:rPr>
              <a:t>例，以中東為主要流行區（沙烏地阿拉伯</a:t>
            </a:r>
            <a:r>
              <a:rPr lang="en-US" altLang="zh-TW" sz="2400" dirty="0">
                <a:solidFill>
                  <a:schemeClr val="tx1"/>
                </a:solidFill>
                <a:latin typeface="微軟正黑體" panose="020B0604030504040204" pitchFamily="34" charset="-120"/>
                <a:cs typeface="Times New Roman" panose="02020603050405020304" pitchFamily="18" charset="0"/>
              </a:rPr>
              <a:t>32</a:t>
            </a:r>
            <a:r>
              <a:rPr lang="zh-TW" altLang="en-US" sz="2400" dirty="0">
                <a:solidFill>
                  <a:schemeClr val="tx1"/>
                </a:solidFill>
                <a:latin typeface="微軟正黑體" panose="020B0604030504040204" pitchFamily="34" charset="-120"/>
                <a:cs typeface="Times New Roman" panose="02020603050405020304" pitchFamily="18" charset="0"/>
              </a:rPr>
              <a:t>例、法國</a:t>
            </a:r>
            <a:r>
              <a:rPr lang="en-US" altLang="zh-TW" sz="2400" dirty="0">
                <a:solidFill>
                  <a:schemeClr val="tx1"/>
                </a:solidFill>
                <a:latin typeface="微軟正黑體" panose="020B0604030504040204" pitchFamily="34" charset="-120"/>
                <a:cs typeface="Times New Roman" panose="02020603050405020304" pitchFamily="18" charset="0"/>
              </a:rPr>
              <a:t>2</a:t>
            </a:r>
            <a:r>
              <a:rPr lang="zh-TW" altLang="en-US" sz="2400" dirty="0">
                <a:solidFill>
                  <a:schemeClr val="tx1"/>
                </a:solidFill>
                <a:latin typeface="微軟正黑體" panose="020B0604030504040204" pitchFamily="34" charset="-120"/>
                <a:cs typeface="Times New Roman" panose="02020603050405020304" pitchFamily="18" charset="0"/>
              </a:rPr>
              <a:t>例、阿拉伯聯合大公國</a:t>
            </a:r>
            <a:r>
              <a:rPr lang="en-US" altLang="zh-TW" sz="2400" dirty="0">
                <a:solidFill>
                  <a:schemeClr val="tx1"/>
                </a:solidFill>
                <a:latin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cs typeface="Times New Roman" panose="02020603050405020304" pitchFamily="18" charset="0"/>
              </a:rPr>
              <a:t>例、阿曼</a:t>
            </a:r>
            <a:r>
              <a:rPr lang="en-US" altLang="zh-TW" sz="2400" dirty="0">
                <a:solidFill>
                  <a:schemeClr val="tx1"/>
                </a:solidFill>
                <a:latin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cs typeface="Times New Roman" panose="02020603050405020304" pitchFamily="18" charset="0"/>
              </a:rPr>
              <a:t>例）含</a:t>
            </a:r>
            <a:r>
              <a:rPr lang="en-US" altLang="zh-TW" sz="2400" dirty="0">
                <a:solidFill>
                  <a:schemeClr val="tx1"/>
                </a:solidFill>
                <a:latin typeface="微軟正黑體" panose="020B0604030504040204" pitchFamily="34" charset="-120"/>
                <a:cs typeface="Times New Roman" panose="02020603050405020304" pitchFamily="18" charset="0"/>
              </a:rPr>
              <a:t>14</a:t>
            </a:r>
            <a:r>
              <a:rPr lang="zh-TW" altLang="en-US" sz="2400" dirty="0">
                <a:solidFill>
                  <a:schemeClr val="tx1"/>
                </a:solidFill>
                <a:latin typeface="微軟正黑體" panose="020B0604030504040204" pitchFamily="34" charset="-120"/>
                <a:cs typeface="Times New Roman" panose="02020603050405020304" pitchFamily="18" charset="0"/>
              </a:rPr>
              <a:t>例死亡，期間沙烏地阿拉伯曾發生</a:t>
            </a:r>
            <a:r>
              <a:rPr lang="en-US" altLang="zh-TW" sz="2400" dirty="0">
                <a:solidFill>
                  <a:schemeClr val="tx1"/>
                </a:solidFill>
                <a:latin typeface="微軟正黑體" panose="020B0604030504040204" pitchFamily="34" charset="-120"/>
                <a:cs typeface="Times New Roman" panose="02020603050405020304" pitchFamily="18" charset="0"/>
              </a:rPr>
              <a:t>3</a:t>
            </a:r>
            <a:r>
              <a:rPr lang="zh-TW" altLang="en-US" sz="2400" dirty="0">
                <a:solidFill>
                  <a:schemeClr val="tx1"/>
                </a:solidFill>
                <a:latin typeface="微軟正黑體" panose="020B0604030504040204" pitchFamily="34" charset="-120"/>
                <a:cs typeface="Times New Roman" panose="02020603050405020304" pitchFamily="18" charset="0"/>
              </a:rPr>
              <a:t>起小型醫療機構群聚感染且巴基斯坦及法國亦於</a:t>
            </a:r>
            <a:r>
              <a:rPr lang="en-US" altLang="zh-TW" sz="2400" dirty="0">
                <a:solidFill>
                  <a:schemeClr val="tx1"/>
                </a:solidFill>
                <a:latin typeface="微軟正黑體" panose="020B0604030504040204" pitchFamily="34" charset="-120"/>
                <a:cs typeface="Times New Roman" panose="02020603050405020304" pitchFamily="18" charset="0"/>
              </a:rPr>
              <a:t>2024</a:t>
            </a:r>
            <a:r>
              <a:rPr lang="zh-TW" altLang="en-US" sz="2400" dirty="0">
                <a:solidFill>
                  <a:schemeClr val="tx1"/>
                </a:solidFill>
                <a:latin typeface="微軟正黑體" panose="020B0604030504040204" pitchFamily="34" charset="-120"/>
                <a:cs typeface="Times New Roman" panose="02020603050405020304" pitchFamily="18" charset="0"/>
              </a:rPr>
              <a:t>及</a:t>
            </a:r>
            <a:r>
              <a:rPr lang="en-US" altLang="zh-TW" sz="2400" dirty="0">
                <a:solidFill>
                  <a:schemeClr val="tx1"/>
                </a:solidFill>
                <a:latin typeface="微軟正黑體" panose="020B0604030504040204" pitchFamily="34" charset="-120"/>
                <a:cs typeface="Times New Roman" panose="02020603050405020304" pitchFamily="18" charset="0"/>
              </a:rPr>
              <a:t>2025</a:t>
            </a:r>
            <a:r>
              <a:rPr lang="zh-TW" altLang="en-US" sz="2400" dirty="0">
                <a:solidFill>
                  <a:schemeClr val="tx1"/>
                </a:solidFill>
                <a:latin typeface="微軟正黑體" panose="020B0604030504040204" pitchFamily="34" charset="-120"/>
                <a:cs typeface="Times New Roman" panose="02020603050405020304" pitchFamily="18" charset="0"/>
              </a:rPr>
              <a:t>年通報境外移入個案，顯示傳播風險持續存在。</a:t>
            </a:r>
            <a:endParaRPr lang="en-US" altLang="zh-TW" sz="2400" dirty="0">
              <a:solidFill>
                <a:schemeClr val="tx1"/>
              </a:solidFill>
              <a:latin typeface="微軟正黑體" panose="020B0604030504040204" pitchFamily="34" charset="-120"/>
              <a:cs typeface="Times New Roman" panose="02020603050405020304" pitchFamily="18" charset="0"/>
            </a:endParaRPr>
          </a:p>
        </p:txBody>
      </p:sp>
      <p:pic>
        <p:nvPicPr>
          <p:cNvPr id="6" name="圖片 5">
            <a:extLst>
              <a:ext uri="{FF2B5EF4-FFF2-40B4-BE49-F238E27FC236}">
                <a16:creationId xmlns:a16="http://schemas.microsoft.com/office/drawing/2014/main" id="{472879D1-766C-4680-AD9F-489FFBDCF4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66903" y="1069484"/>
            <a:ext cx="6311515" cy="4352261"/>
          </a:xfrm>
          <a:prstGeom prst="rect">
            <a:avLst/>
          </a:prstGeom>
        </p:spPr>
      </p:pic>
      <p:sp>
        <p:nvSpPr>
          <p:cNvPr id="9" name="內容版面配置區 2">
            <a:extLst>
              <a:ext uri="{FF2B5EF4-FFF2-40B4-BE49-F238E27FC236}">
                <a16:creationId xmlns:a16="http://schemas.microsoft.com/office/drawing/2014/main" id="{D483C499-A728-4393-BD7B-34A9BCAE7336}"/>
              </a:ext>
            </a:extLst>
          </p:cNvPr>
          <p:cNvSpPr txBox="1">
            <a:spLocks/>
          </p:cNvSpPr>
          <p:nvPr/>
        </p:nvSpPr>
        <p:spPr>
          <a:xfrm>
            <a:off x="5766903" y="5473100"/>
            <a:ext cx="5603061"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tx1"/>
                </a:solidFill>
                <a:latin typeface="Times New Roman" panose="02020603050405020304" pitchFamily="18" charset="0"/>
                <a:cs typeface="Times New Roman" panose="02020603050405020304" pitchFamily="18" charset="0"/>
              </a:rPr>
              <a:t>From: Middle East respiratory syndrome global summary and assessment of risk. 29 January 2026 WHO</a:t>
            </a:r>
            <a:r>
              <a:rPr lang="en-US" altLang="zh-TW" sz="1000" dirty="0">
                <a:solidFill>
                  <a:schemeClr val="tx1"/>
                </a:solidFill>
                <a:latin typeface="Times New Roman" panose="02020603050405020304" pitchFamily="18" charset="0"/>
                <a:cs typeface="Times New Roman" panose="02020603050405020304" pitchFamily="18" charset="0"/>
              </a:rPr>
              <a:t>.</a:t>
            </a:r>
          </a:p>
          <a:p>
            <a:pPr marL="0" indent="0" algn="just">
              <a:spcBef>
                <a:spcPts val="1200"/>
              </a:spcBef>
              <a:buNone/>
            </a:pPr>
            <a:endParaRPr lang="en-US" altLang="zh-TW" sz="1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5359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10</a:t>
            </a:fld>
            <a:endParaRPr lang="zh-TW" altLang="en-US"/>
          </a:p>
        </p:txBody>
      </p:sp>
      <p:sp>
        <p:nvSpPr>
          <p:cNvPr id="3" name="標題 1">
            <a:extLst>
              <a:ext uri="{FF2B5EF4-FFF2-40B4-BE49-F238E27FC236}">
                <a16:creationId xmlns:a16="http://schemas.microsoft.com/office/drawing/2014/main" id="{E032F542-C481-4C08-8C5B-3C6C65801428}"/>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疫情現況</a:t>
            </a:r>
            <a:r>
              <a:rPr lang="en-US" altLang="zh-TW" sz="2400" b="1" dirty="0">
                <a:solidFill>
                  <a:srgbClr val="395554"/>
                </a:solidFill>
                <a:latin typeface="+mj-ea"/>
                <a:cs typeface="Times New Roman" panose="02020603050405020304" pitchFamily="18" charset="0"/>
              </a:rPr>
              <a:t>(5/5)</a:t>
            </a:r>
            <a:endParaRPr lang="zh-TW" altLang="en-US" sz="2400" b="1" dirty="0">
              <a:solidFill>
                <a:srgbClr val="395554"/>
              </a:solidFill>
              <a:latin typeface="+mj-ea"/>
              <a:cs typeface="Times New Roman" panose="02020603050405020304" pitchFamily="18" charset="0"/>
            </a:endParaRPr>
          </a:p>
        </p:txBody>
      </p:sp>
      <p:sp>
        <p:nvSpPr>
          <p:cNvPr id="8" name="內容版面配置區 2">
            <a:extLst>
              <a:ext uri="{FF2B5EF4-FFF2-40B4-BE49-F238E27FC236}">
                <a16:creationId xmlns:a16="http://schemas.microsoft.com/office/drawing/2014/main" id="{01654AAD-5BBD-472F-A3A4-76A33E2096EB}"/>
              </a:ext>
            </a:extLst>
          </p:cNvPr>
          <p:cNvSpPr txBox="1">
            <a:spLocks/>
          </p:cNvSpPr>
          <p:nvPr/>
        </p:nvSpPr>
        <p:spPr>
          <a:xfrm>
            <a:off x="438150" y="1181099"/>
            <a:ext cx="11315700" cy="4241927"/>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lnSpc>
                <a:spcPct val="150000"/>
              </a:lnSpc>
              <a:spcBef>
                <a:spcPts val="30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我國病例現況</a:t>
            </a:r>
            <a:endParaRPr lang="en-US" altLang="zh-TW" sz="2600" b="1" dirty="0">
              <a:solidFill>
                <a:schemeClr val="tx1"/>
              </a:solidFill>
              <a:latin typeface="微軟正黑體" panose="020B0604030504040204" pitchFamily="34" charset="-120"/>
              <a:cs typeface="Times New Roman" panose="02020603050405020304" pitchFamily="18" charset="0"/>
            </a:endParaRPr>
          </a:p>
          <a:p>
            <a:pPr marL="720000" indent="-360000" algn="just">
              <a:lnSpc>
                <a:spcPct val="150000"/>
              </a:lnSpc>
              <a:spcBef>
                <a:spcPts val="1200"/>
              </a:spcBef>
              <a:buClr>
                <a:schemeClr val="accent2">
                  <a:lumMod val="50000"/>
                </a:schemeClr>
              </a:buClr>
              <a:buSzPct val="100000"/>
            </a:pPr>
            <a:r>
              <a:rPr lang="zh-TW" altLang="en-US" sz="2600" dirty="0">
                <a:solidFill>
                  <a:schemeClr val="tx1"/>
                </a:solidFill>
                <a:latin typeface="微軟正黑體" panose="020B0604030504040204" pitchFamily="34" charset="-120"/>
                <a:cs typeface="Times New Roman" panose="02020603050405020304" pitchFamily="18" charset="0"/>
              </a:rPr>
              <a:t>截至</a:t>
            </a:r>
            <a:r>
              <a:rPr lang="en-US" altLang="zh-TW" sz="2600" dirty="0">
                <a:solidFill>
                  <a:schemeClr val="tx1"/>
                </a:solidFill>
                <a:latin typeface="微軟正黑體" panose="020B0604030504040204" pitchFamily="34" charset="-120"/>
                <a:cs typeface="Times New Roman" panose="02020603050405020304" pitchFamily="18" charset="0"/>
              </a:rPr>
              <a:t>2026</a:t>
            </a:r>
            <a:r>
              <a:rPr lang="zh-TW" altLang="en-US" sz="2600" dirty="0">
                <a:solidFill>
                  <a:schemeClr val="tx1"/>
                </a:solidFill>
                <a:latin typeface="微軟正黑體" panose="020B0604030504040204" pitchFamily="34" charset="-120"/>
                <a:cs typeface="Times New Roman" panose="02020603050405020304" pitchFamily="18" charset="0"/>
              </a:rPr>
              <a:t>年</a:t>
            </a:r>
            <a:r>
              <a:rPr lang="en-US" altLang="zh-TW" sz="2600" dirty="0">
                <a:solidFill>
                  <a:schemeClr val="tx1"/>
                </a:solidFill>
                <a:latin typeface="微軟正黑體" panose="020B0604030504040204" pitchFamily="34" charset="-120"/>
                <a:cs typeface="Times New Roman" panose="02020603050405020304" pitchFamily="18" charset="0"/>
              </a:rPr>
              <a:t>8</a:t>
            </a:r>
            <a:r>
              <a:rPr lang="zh-TW" altLang="en-US" sz="2600" dirty="0">
                <a:solidFill>
                  <a:schemeClr val="tx1"/>
                </a:solidFill>
                <a:latin typeface="微軟正黑體" panose="020B0604030504040204" pitchFamily="34" charset="-120"/>
                <a:cs typeface="Times New Roman" panose="02020603050405020304" pitchFamily="18" charset="0"/>
              </a:rPr>
              <a:t>月</a:t>
            </a:r>
            <a:r>
              <a:rPr lang="en-US" altLang="zh-TW" sz="2600" dirty="0">
                <a:solidFill>
                  <a:schemeClr val="tx1"/>
                </a:solidFill>
                <a:latin typeface="微軟正黑體" panose="020B0604030504040204" pitchFamily="34" charset="-120"/>
                <a:cs typeface="Times New Roman" panose="02020603050405020304" pitchFamily="18" charset="0"/>
              </a:rPr>
              <a:t>24</a:t>
            </a:r>
            <a:r>
              <a:rPr lang="zh-TW" altLang="en-US" sz="2600" dirty="0">
                <a:solidFill>
                  <a:schemeClr val="tx1"/>
                </a:solidFill>
                <a:latin typeface="微軟正黑體" panose="020B0604030504040204" pitchFamily="34" charset="-120"/>
                <a:cs typeface="Times New Roman" panose="02020603050405020304" pitchFamily="18" charset="0"/>
              </a:rPr>
              <a:t>日，我國迄今無確診病例。</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0" indent="0" algn="just">
              <a:lnSpc>
                <a:spcPct val="150000"/>
              </a:lnSpc>
              <a:spcBef>
                <a:spcPts val="1800"/>
              </a:spcBef>
              <a:buClr>
                <a:schemeClr val="accent2">
                  <a:lumMod val="50000"/>
                </a:schemeClr>
              </a:buClr>
              <a:buSzPct val="100000"/>
              <a:buNone/>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542277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11</a:t>
            </a:fld>
            <a:endParaRPr lang="zh-TW" altLang="en-US"/>
          </a:p>
        </p:txBody>
      </p:sp>
      <p:sp>
        <p:nvSpPr>
          <p:cNvPr id="3" name="標題 1">
            <a:extLst>
              <a:ext uri="{FF2B5EF4-FFF2-40B4-BE49-F238E27FC236}">
                <a16:creationId xmlns:a16="http://schemas.microsoft.com/office/drawing/2014/main" id="{E032F542-C481-4C08-8C5B-3C6C65801428}"/>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傳染窩</a:t>
            </a:r>
            <a:endParaRPr lang="zh-TW" altLang="en-US" sz="2400" b="1" dirty="0">
              <a:solidFill>
                <a:srgbClr val="395554"/>
              </a:solidFill>
              <a:latin typeface="+mj-ea"/>
              <a:cs typeface="Times New Roman" panose="02020603050405020304" pitchFamily="18" charset="0"/>
            </a:endParaRPr>
          </a:p>
        </p:txBody>
      </p:sp>
      <p:sp>
        <p:nvSpPr>
          <p:cNvPr id="9" name="內容版面配置區 2">
            <a:extLst>
              <a:ext uri="{FF2B5EF4-FFF2-40B4-BE49-F238E27FC236}">
                <a16:creationId xmlns:a16="http://schemas.microsoft.com/office/drawing/2014/main" id="{2EA8B42A-127B-49FA-B806-D6509BDE8E9F}"/>
              </a:ext>
            </a:extLst>
          </p:cNvPr>
          <p:cNvSpPr txBox="1">
            <a:spLocks/>
          </p:cNvSpPr>
          <p:nvPr/>
        </p:nvSpPr>
        <p:spPr>
          <a:xfrm>
            <a:off x="0" y="6470704"/>
            <a:ext cx="8042127"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err="1">
                <a:solidFill>
                  <a:schemeClr val="tx1"/>
                </a:solidFill>
                <a:latin typeface="Times New Roman" panose="02020603050405020304" pitchFamily="18" charset="0"/>
                <a:cs typeface="Times New Roman" panose="02020603050405020304" pitchFamily="18" charset="0"/>
              </a:rPr>
              <a:t>From:Nadeem</a:t>
            </a:r>
            <a:r>
              <a:rPr lang="en-US" altLang="zh-TW" sz="1000" i="1" dirty="0">
                <a:solidFill>
                  <a:schemeClr val="tx1"/>
                </a:solidFill>
                <a:latin typeface="Times New Roman" panose="02020603050405020304" pitchFamily="18" charset="0"/>
                <a:cs typeface="Times New Roman" panose="02020603050405020304" pitchFamily="18" charset="0"/>
              </a:rPr>
              <a:t>, A., Saeed, H. A., Talib, A., Shah, R. R., </a:t>
            </a:r>
            <a:r>
              <a:rPr lang="en-US" altLang="zh-TW" sz="1000" i="1" dirty="0" err="1">
                <a:solidFill>
                  <a:schemeClr val="tx1"/>
                </a:solidFill>
                <a:latin typeface="Times New Roman" panose="02020603050405020304" pitchFamily="18" charset="0"/>
                <a:cs typeface="Times New Roman" panose="02020603050405020304" pitchFamily="18" charset="0"/>
              </a:rPr>
              <a:t>Atique</a:t>
            </a:r>
            <a:r>
              <a:rPr lang="en-US" altLang="zh-TW" sz="1000" i="1" dirty="0">
                <a:solidFill>
                  <a:schemeClr val="tx1"/>
                </a:solidFill>
                <a:latin typeface="Times New Roman" panose="02020603050405020304" pitchFamily="18" charset="0"/>
                <a:cs typeface="Times New Roman" panose="02020603050405020304" pitchFamily="18" charset="0"/>
              </a:rPr>
              <a:t>, R., &amp; Samad, A. . (2024). Brief Overview of MERS: Middle East Respiratory Syndrome. Journal of World Science, 3(11), 1433–1448. https://doi.org/10.58344/jws.v3i11.1226</a:t>
            </a:r>
            <a:endParaRPr lang="en-US" altLang="zh-TW" sz="1000" dirty="0">
              <a:solidFill>
                <a:schemeClr val="tx1"/>
              </a:solidFill>
              <a:latin typeface="Times New Roman" panose="02020603050405020304" pitchFamily="18" charset="0"/>
              <a:cs typeface="Times New Roman" panose="02020603050405020304" pitchFamily="18" charset="0"/>
            </a:endParaRPr>
          </a:p>
        </p:txBody>
      </p:sp>
      <p:sp>
        <p:nvSpPr>
          <p:cNvPr id="10" name="內容版面配置區 2">
            <a:extLst>
              <a:ext uri="{FF2B5EF4-FFF2-40B4-BE49-F238E27FC236}">
                <a16:creationId xmlns:a16="http://schemas.microsoft.com/office/drawing/2014/main" id="{96218499-747C-4577-A803-FD48D39978EE}"/>
              </a:ext>
            </a:extLst>
          </p:cNvPr>
          <p:cNvSpPr txBox="1">
            <a:spLocks/>
          </p:cNvSpPr>
          <p:nvPr/>
        </p:nvSpPr>
        <p:spPr>
          <a:xfrm>
            <a:off x="438150" y="715223"/>
            <a:ext cx="11315700" cy="2080447"/>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n"/>
            </a:pPr>
            <a:r>
              <a:rPr lang="zh-TW" altLang="en-US" sz="2500" dirty="0">
                <a:solidFill>
                  <a:schemeClr val="tx1"/>
                </a:solidFill>
                <a:latin typeface="微軟正黑體" panose="020B0604030504040204" pitchFamily="34" charset="-120"/>
                <a:cs typeface="Times New Roman" panose="02020603050405020304" pitchFamily="18" charset="0"/>
              </a:rPr>
              <a:t>大部分</a:t>
            </a:r>
            <a:r>
              <a:rPr lang="en-US" altLang="zh-TW" sz="2500" dirty="0">
                <a:solidFill>
                  <a:schemeClr val="tx1"/>
                </a:solidFill>
                <a:latin typeface="微軟正黑體" panose="020B0604030504040204" pitchFamily="34" charset="-120"/>
                <a:cs typeface="Times New Roman" panose="02020603050405020304" pitchFamily="18" charset="0"/>
              </a:rPr>
              <a:t>beta</a:t>
            </a:r>
            <a:r>
              <a:rPr lang="zh-TW" altLang="en-US" sz="2500" dirty="0">
                <a:solidFill>
                  <a:schemeClr val="tx1"/>
                </a:solidFill>
                <a:latin typeface="微軟正黑體" panose="020B0604030504040204" pitchFamily="34" charset="-120"/>
                <a:cs typeface="Times New Roman" panose="02020603050405020304" pitchFamily="18" charset="0"/>
              </a:rPr>
              <a:t>亞科冠狀病毒之天然宿主為蝙蝠，加上從蝙蝠體內分離出的病毒基因與</a:t>
            </a:r>
            <a:r>
              <a:rPr lang="en-US" altLang="zh-TW" sz="2500" dirty="0">
                <a:solidFill>
                  <a:schemeClr val="tx1"/>
                </a:solidFill>
                <a:latin typeface="微軟正黑體" panose="020B0604030504040204" pitchFamily="34" charset="-120"/>
                <a:cs typeface="Times New Roman" panose="02020603050405020304" pitchFamily="18" charset="0"/>
              </a:rPr>
              <a:t>MERS-</a:t>
            </a:r>
            <a:r>
              <a:rPr lang="en-US" altLang="zh-TW" sz="2500" dirty="0" err="1">
                <a:solidFill>
                  <a:schemeClr val="tx1"/>
                </a:solidFill>
                <a:latin typeface="微軟正黑體" panose="020B0604030504040204" pitchFamily="34" charset="-120"/>
                <a:cs typeface="Times New Roman" panose="02020603050405020304" pitchFamily="18" charset="0"/>
              </a:rPr>
              <a:t>CoV</a:t>
            </a:r>
            <a:r>
              <a:rPr lang="en-US" altLang="zh-TW" sz="2500" dirty="0">
                <a:solidFill>
                  <a:schemeClr val="tx1"/>
                </a:solidFill>
                <a:latin typeface="微軟正黑體" panose="020B0604030504040204" pitchFamily="34" charset="-120"/>
                <a:cs typeface="Times New Roman" panose="02020603050405020304" pitchFamily="18" charset="0"/>
              </a:rPr>
              <a:t> </a:t>
            </a:r>
            <a:r>
              <a:rPr lang="zh-TW" altLang="en-US" sz="2500" dirty="0">
                <a:solidFill>
                  <a:schemeClr val="tx1"/>
                </a:solidFill>
                <a:latin typeface="微軟正黑體" panose="020B0604030504040204" pitchFamily="34" charset="-120"/>
                <a:cs typeface="Times New Roman" panose="02020603050405020304" pitchFamily="18" charset="0"/>
              </a:rPr>
              <a:t>高度相似，推測蝙蝠可能為</a:t>
            </a:r>
            <a:r>
              <a:rPr lang="en-US" altLang="zh-TW" sz="2500" dirty="0">
                <a:solidFill>
                  <a:schemeClr val="tx1"/>
                </a:solidFill>
                <a:latin typeface="微軟正黑體" panose="020B0604030504040204" pitchFamily="34" charset="-120"/>
                <a:cs typeface="Times New Roman" panose="02020603050405020304" pitchFamily="18" charset="0"/>
              </a:rPr>
              <a:t>MERS-</a:t>
            </a:r>
            <a:r>
              <a:rPr lang="en-US" altLang="zh-TW" sz="2500" dirty="0" err="1">
                <a:solidFill>
                  <a:schemeClr val="tx1"/>
                </a:solidFill>
                <a:latin typeface="微軟正黑體" panose="020B0604030504040204" pitchFamily="34" charset="-120"/>
                <a:cs typeface="Times New Roman" panose="02020603050405020304" pitchFamily="18" charset="0"/>
              </a:rPr>
              <a:t>CoV</a:t>
            </a:r>
            <a:r>
              <a:rPr lang="zh-TW" altLang="en-US" sz="2500" dirty="0">
                <a:solidFill>
                  <a:schemeClr val="tx1"/>
                </a:solidFill>
                <a:latin typeface="微軟正黑體" panose="020B0604030504040204" pitchFamily="34" charset="-120"/>
                <a:cs typeface="Times New Roman" panose="02020603050405020304" pitchFamily="18" charset="0"/>
              </a:rPr>
              <a:t>的天然宿主。</a:t>
            </a:r>
            <a:endParaRPr lang="en-US" altLang="zh-TW" sz="2500" dirty="0">
              <a:solidFill>
                <a:schemeClr val="tx1"/>
              </a:solidFill>
              <a:latin typeface="微軟正黑體" panose="020B0604030504040204" pitchFamily="34" charset="-120"/>
              <a:cs typeface="Times New Roman" panose="02020603050405020304" pitchFamily="18" charset="0"/>
            </a:endParaRPr>
          </a:p>
          <a:p>
            <a:pPr algn="just">
              <a:spcBef>
                <a:spcPts val="1200"/>
              </a:spcBef>
              <a:buClr>
                <a:schemeClr val="accent2">
                  <a:lumMod val="50000"/>
                </a:schemeClr>
              </a:buClr>
              <a:buSzPct val="100000"/>
              <a:buFont typeface="Wingdings" panose="05000000000000000000" pitchFamily="2" charset="2"/>
              <a:buChar char="n"/>
            </a:pPr>
            <a:r>
              <a:rPr lang="zh-TW" altLang="en-US" sz="2500" dirty="0">
                <a:solidFill>
                  <a:schemeClr val="tx1"/>
                </a:solidFill>
                <a:latin typeface="微軟正黑體" panose="020B0604030504040204" pitchFamily="34" charset="-120"/>
                <a:cs typeface="Times New Roman" panose="02020603050405020304" pitchFamily="18" charset="0"/>
              </a:rPr>
              <a:t>目前已確定單峰駱駝為</a:t>
            </a:r>
            <a:r>
              <a:rPr lang="en-US" altLang="zh-TW" sz="2500" dirty="0">
                <a:solidFill>
                  <a:schemeClr val="tx1"/>
                </a:solidFill>
                <a:latin typeface="微軟正黑體" panose="020B0604030504040204" pitchFamily="34" charset="-120"/>
                <a:cs typeface="Times New Roman" panose="02020603050405020304" pitchFamily="18" charset="0"/>
              </a:rPr>
              <a:t>MERS-</a:t>
            </a:r>
            <a:r>
              <a:rPr lang="en-US" altLang="zh-TW" sz="2500" dirty="0" err="1">
                <a:solidFill>
                  <a:schemeClr val="tx1"/>
                </a:solidFill>
                <a:latin typeface="微軟正黑體" panose="020B0604030504040204" pitchFamily="34" charset="-120"/>
                <a:cs typeface="Times New Roman" panose="02020603050405020304" pitchFamily="18" charset="0"/>
              </a:rPr>
              <a:t>CoV</a:t>
            </a:r>
            <a:r>
              <a:rPr lang="zh-TW" altLang="en-US" sz="2500" dirty="0">
                <a:solidFill>
                  <a:schemeClr val="tx1"/>
                </a:solidFill>
                <a:latin typeface="微軟正黑體" panose="020B0604030504040204" pitchFamily="34" charset="-120"/>
                <a:cs typeface="Times New Roman" panose="02020603050405020304" pitchFamily="18" charset="0"/>
              </a:rPr>
              <a:t>的主要宿主，並且在中東、非洲及南亞幾個國家的單峰駱駝</a:t>
            </a:r>
            <a:r>
              <a:rPr lang="en-US" altLang="zh-TW" sz="2500" dirty="0">
                <a:solidFill>
                  <a:schemeClr val="tx1"/>
                </a:solidFill>
                <a:latin typeface="微軟正黑體" panose="020B0604030504040204" pitchFamily="34" charset="-120"/>
                <a:cs typeface="Times New Roman" panose="02020603050405020304" pitchFamily="18" charset="0"/>
              </a:rPr>
              <a:t>MERS-</a:t>
            </a:r>
            <a:r>
              <a:rPr lang="en-US" altLang="zh-TW" sz="2500" dirty="0" err="1">
                <a:solidFill>
                  <a:schemeClr val="tx1"/>
                </a:solidFill>
                <a:latin typeface="微軟正黑體" panose="020B0604030504040204" pitchFamily="34" charset="-120"/>
                <a:cs typeface="Times New Roman" panose="02020603050405020304" pitchFamily="18" charset="0"/>
              </a:rPr>
              <a:t>CoV</a:t>
            </a:r>
            <a:r>
              <a:rPr lang="zh-TW" altLang="en-US" sz="2500" dirty="0">
                <a:solidFill>
                  <a:schemeClr val="tx1"/>
                </a:solidFill>
                <a:latin typeface="微軟正黑體" panose="020B0604030504040204" pitchFamily="34" charset="-120"/>
                <a:cs typeface="Times New Roman" panose="02020603050405020304" pitchFamily="18" charset="0"/>
              </a:rPr>
              <a:t>成地區性流行。</a:t>
            </a:r>
            <a:endParaRPr kumimoji="0" lang="en-US" altLang="zh-TW" sz="2600" b="0" i="0" u="none" strike="noStrike" kern="1200" cap="none" spc="0" normalizeH="0" baseline="0" noProof="0" dirty="0">
              <a:ln>
                <a:noFill/>
              </a:ln>
              <a:solidFill>
                <a:srgbClr val="2E2B21"/>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pic>
        <p:nvPicPr>
          <p:cNvPr id="7" name="圖片 6">
            <a:extLst>
              <a:ext uri="{FF2B5EF4-FFF2-40B4-BE49-F238E27FC236}">
                <a16:creationId xmlns:a16="http://schemas.microsoft.com/office/drawing/2014/main" id="{C2F1E232-F0BA-4847-8C0B-EB2728EF7B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9760" y="2645854"/>
            <a:ext cx="6684100" cy="3750959"/>
          </a:xfrm>
          <a:prstGeom prst="rect">
            <a:avLst/>
          </a:prstGeom>
        </p:spPr>
      </p:pic>
    </p:spTree>
    <p:extLst>
      <p:ext uri="{BB962C8B-B14F-4D97-AF65-F5344CB8AC3E}">
        <p14:creationId xmlns:p14="http://schemas.microsoft.com/office/powerpoint/2010/main" val="26405713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12</a:t>
            </a:fld>
            <a:endParaRPr lang="zh-TW" altLang="en-US"/>
          </a:p>
        </p:txBody>
      </p:sp>
      <p:sp>
        <p:nvSpPr>
          <p:cNvPr id="3" name="標題 1">
            <a:extLst>
              <a:ext uri="{FF2B5EF4-FFF2-40B4-BE49-F238E27FC236}">
                <a16:creationId xmlns:a16="http://schemas.microsoft.com/office/drawing/2014/main" id="{E032F542-C481-4C08-8C5B-3C6C65801428}"/>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傳染方式</a:t>
            </a:r>
            <a:r>
              <a:rPr lang="en-US" altLang="zh-TW" sz="2400" b="1" dirty="0">
                <a:solidFill>
                  <a:srgbClr val="395554"/>
                </a:solidFill>
                <a:latin typeface="+mj-ea"/>
                <a:cs typeface="Times New Roman" panose="02020603050405020304" pitchFamily="18" charset="0"/>
              </a:rPr>
              <a:t>(1/2)</a:t>
            </a:r>
            <a:endParaRPr lang="zh-TW" altLang="en-US" sz="2400" b="1" dirty="0">
              <a:solidFill>
                <a:srgbClr val="395554"/>
              </a:solidFill>
              <a:latin typeface="+mj-ea"/>
              <a:cs typeface="Times New Roman" panose="02020603050405020304" pitchFamily="18" charset="0"/>
            </a:endParaRPr>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1248507"/>
            <a:ext cx="11315700" cy="4755584"/>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lnSpc>
                <a:spcPct val="150000"/>
              </a:lnSpc>
              <a:spcBef>
                <a:spcPts val="18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人畜共通感染：</a:t>
            </a:r>
            <a:r>
              <a:rPr lang="zh-TW" altLang="en-US" sz="2600" dirty="0">
                <a:solidFill>
                  <a:schemeClr val="tx1"/>
                </a:solidFill>
                <a:latin typeface="微軟正黑體" panose="020B0604030504040204" pitchFamily="34" charset="-120"/>
                <a:cs typeface="Times New Roman" panose="02020603050405020304" pitchFamily="18" charset="0"/>
              </a:rPr>
              <a:t>主要為直接或間接接觸到受感染的單峰駱駝而被感染，感染的駱駝可能無症狀，但會經由其口鼻分泌物、糞便、乳汁或尿液排出病毒。</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720000" indent="-360000" algn="just">
              <a:lnSpc>
                <a:spcPct val="150000"/>
              </a:lnSpc>
              <a:spcBef>
                <a:spcPts val="1800"/>
              </a:spcBef>
              <a:buClr>
                <a:schemeClr val="accent2">
                  <a:lumMod val="50000"/>
                </a:schemeClr>
              </a:buClr>
              <a:buSzPct val="100000"/>
            </a:pPr>
            <a:r>
              <a:rPr lang="en-US" altLang="zh-TW" sz="2600" dirty="0">
                <a:solidFill>
                  <a:schemeClr val="tx1"/>
                </a:solidFill>
                <a:latin typeface="微軟正黑體" panose="020B0604030504040204" pitchFamily="34" charset="-120"/>
                <a:cs typeface="Times New Roman" panose="02020603050405020304" pitchFamily="18" charset="0"/>
              </a:rPr>
              <a:t>MERS-</a:t>
            </a:r>
            <a:r>
              <a:rPr lang="en-US" altLang="zh-TW" sz="2600" dirty="0" err="1">
                <a:solidFill>
                  <a:schemeClr val="tx1"/>
                </a:solidFill>
                <a:latin typeface="微軟正黑體" panose="020B0604030504040204" pitchFamily="34" charset="-120"/>
                <a:cs typeface="Times New Roman" panose="02020603050405020304" pitchFamily="18" charset="0"/>
              </a:rPr>
              <a:t>CoV</a:t>
            </a:r>
            <a:r>
              <a:rPr lang="zh-TW" altLang="en-US" sz="2600" dirty="0">
                <a:solidFill>
                  <a:schemeClr val="tx1"/>
                </a:solidFill>
                <a:latin typeface="微軟正黑體" panose="020B0604030504040204" pitchFamily="34" charset="-120"/>
                <a:cs typeface="Times New Roman" panose="02020603050405020304" pitchFamily="18" charset="0"/>
              </a:rPr>
              <a:t>可在低溫</a:t>
            </a:r>
            <a:r>
              <a:rPr lang="en-US" altLang="zh-TW" sz="2600" dirty="0">
                <a:solidFill>
                  <a:schemeClr val="tx1"/>
                </a:solidFill>
                <a:latin typeface="微軟正黑體" panose="020B0604030504040204" pitchFamily="34" charset="-120"/>
                <a:cs typeface="Times New Roman" panose="02020603050405020304" pitchFamily="18" charset="0"/>
              </a:rPr>
              <a:t>(4℃)</a:t>
            </a:r>
            <a:r>
              <a:rPr lang="zh-TW" altLang="en-US" sz="2600" dirty="0">
                <a:solidFill>
                  <a:schemeClr val="tx1"/>
                </a:solidFill>
                <a:latin typeface="微軟正黑體" panose="020B0604030504040204" pitchFamily="34" charset="-120"/>
                <a:cs typeface="Times New Roman" panose="02020603050405020304" pitchFamily="18" charset="0"/>
              </a:rPr>
              <a:t>的駱駝生乳存活</a:t>
            </a:r>
            <a:r>
              <a:rPr lang="en-US" altLang="zh-TW" sz="2600" dirty="0">
                <a:solidFill>
                  <a:schemeClr val="tx1"/>
                </a:solidFill>
                <a:latin typeface="微軟正黑體" panose="020B0604030504040204" pitchFamily="34" charset="-120"/>
                <a:cs typeface="Times New Roman" panose="02020603050405020304" pitchFamily="18" charset="0"/>
              </a:rPr>
              <a:t>72</a:t>
            </a:r>
            <a:r>
              <a:rPr lang="zh-TW" altLang="en-US" sz="2600" dirty="0">
                <a:solidFill>
                  <a:schemeClr val="tx1"/>
                </a:solidFill>
                <a:latin typeface="微軟正黑體" panose="020B0604030504040204" pitchFamily="34" charset="-120"/>
                <a:cs typeface="Times New Roman" panose="02020603050405020304" pitchFamily="18" charset="0"/>
              </a:rPr>
              <a:t>小時，部分確診病例亦曾飲用駱駝乳。</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720000" indent="-360000" algn="just">
              <a:lnSpc>
                <a:spcPct val="150000"/>
              </a:lnSpc>
              <a:spcBef>
                <a:spcPts val="1800"/>
              </a:spcBef>
              <a:buClr>
                <a:schemeClr val="accent2">
                  <a:lumMod val="50000"/>
                </a:schemeClr>
              </a:buClr>
              <a:buSzPct val="100000"/>
            </a:pPr>
            <a:r>
              <a:rPr lang="zh-TW" altLang="en-US" sz="2600" dirty="0">
                <a:solidFill>
                  <a:schemeClr val="tx1"/>
                </a:solidFill>
                <a:latin typeface="微軟正黑體" panose="020B0604030504040204" pitchFamily="34" charset="-120"/>
                <a:cs typeface="Times New Roman" panose="02020603050405020304" pitchFamily="18" charset="0"/>
              </a:rPr>
              <a:t>中東地區以外向</a:t>
            </a:r>
            <a:r>
              <a:rPr lang="en-US" altLang="zh-TW" sz="2600" dirty="0">
                <a:solidFill>
                  <a:schemeClr val="tx1"/>
                </a:solidFill>
                <a:latin typeface="微軟正黑體" panose="020B0604030504040204" pitchFamily="34" charset="-120"/>
                <a:cs typeface="Times New Roman" panose="02020603050405020304" pitchFamily="18" charset="0"/>
              </a:rPr>
              <a:t>WHO</a:t>
            </a:r>
            <a:r>
              <a:rPr lang="zh-TW" altLang="en-US" sz="2600" dirty="0">
                <a:solidFill>
                  <a:schemeClr val="tx1"/>
                </a:solidFill>
                <a:latin typeface="微軟正黑體" panose="020B0604030504040204" pitchFamily="34" charset="-120"/>
                <a:cs typeface="Times New Roman" panose="02020603050405020304" pitchFamily="18" charset="0"/>
              </a:rPr>
              <a:t>報告的感染個案數不多，但近期對非洲地區因職業暴露於單峰駱駝的群眾進行研究，結果表明非洲存在人畜共通感染。</a:t>
            </a:r>
            <a:endParaRPr lang="en-US" altLang="zh-TW" sz="2600" dirty="0">
              <a:solidFill>
                <a:schemeClr val="tx1"/>
              </a:solidFill>
              <a:latin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7062951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13</a:t>
            </a:fld>
            <a:endParaRPr lang="zh-TW" altLang="en-US"/>
          </a:p>
        </p:txBody>
      </p:sp>
      <p:sp>
        <p:nvSpPr>
          <p:cNvPr id="3" name="標題 1">
            <a:extLst>
              <a:ext uri="{FF2B5EF4-FFF2-40B4-BE49-F238E27FC236}">
                <a16:creationId xmlns:a16="http://schemas.microsoft.com/office/drawing/2014/main" id="{E032F542-C481-4C08-8C5B-3C6C65801428}"/>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傳染方式</a:t>
            </a:r>
            <a:r>
              <a:rPr lang="en-US" altLang="zh-TW" sz="2400" b="1" dirty="0">
                <a:solidFill>
                  <a:srgbClr val="395554"/>
                </a:solidFill>
                <a:latin typeface="+mj-ea"/>
                <a:cs typeface="Times New Roman" panose="02020603050405020304" pitchFamily="18" charset="0"/>
              </a:rPr>
              <a:t>(2/2)</a:t>
            </a:r>
            <a:endParaRPr lang="zh-TW" altLang="en-US" sz="2400" b="1" dirty="0">
              <a:solidFill>
                <a:srgbClr val="395554"/>
              </a:solidFill>
              <a:latin typeface="+mj-ea"/>
              <a:cs typeface="Times New Roman" panose="02020603050405020304" pitchFamily="18" charset="0"/>
            </a:endParaRPr>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1248507"/>
            <a:ext cx="11315700" cy="473799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lnSpc>
                <a:spcPct val="150000"/>
              </a:lnSpc>
              <a:spcBef>
                <a:spcPts val="24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人傳人：</a:t>
            </a:r>
            <a:r>
              <a:rPr lang="zh-TW" altLang="en-US" sz="2600" dirty="0">
                <a:solidFill>
                  <a:schemeClr val="tx1"/>
                </a:solidFill>
                <a:latin typeface="微軟正黑體" panose="020B0604030504040204" pitchFamily="34" charset="-120"/>
                <a:cs typeface="Times New Roman" panose="02020603050405020304" pitchFamily="18" charset="0"/>
              </a:rPr>
              <a:t>主要為醫療機構院內感染，少數為密切接觸者感染，目前流行地區之社區中尚無持續性人傳人的現象。</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720000" indent="-360000" algn="just">
              <a:lnSpc>
                <a:spcPct val="150000"/>
              </a:lnSpc>
              <a:spcBef>
                <a:spcPts val="1800"/>
              </a:spcBef>
              <a:buClr>
                <a:schemeClr val="accent2">
                  <a:lumMod val="50000"/>
                </a:schemeClr>
              </a:buClr>
              <a:buSzPct val="100000"/>
            </a:pPr>
            <a:r>
              <a:rPr lang="zh-TW" altLang="en-US" sz="2600" dirty="0">
                <a:solidFill>
                  <a:schemeClr val="tx1"/>
                </a:solidFill>
                <a:latin typeface="微軟正黑體" panose="020B0604030504040204" pitchFamily="34" charset="-120"/>
                <a:cs typeface="Times New Roman" panose="02020603050405020304" pitchFamily="18" charset="0"/>
              </a:rPr>
              <a:t>沙烏地阿拉伯、阿拉伯聯合大公國及南韓曾因院內感染發生群聚事件。</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720000" indent="-360000" algn="just">
              <a:lnSpc>
                <a:spcPct val="150000"/>
              </a:lnSpc>
              <a:spcBef>
                <a:spcPts val="1800"/>
              </a:spcBef>
              <a:buClr>
                <a:schemeClr val="accent2">
                  <a:lumMod val="50000"/>
                </a:schemeClr>
              </a:buClr>
              <a:buSzPct val="100000"/>
            </a:pPr>
            <a:r>
              <a:rPr lang="zh-TW" altLang="en-US" sz="2600" dirty="0">
                <a:solidFill>
                  <a:schemeClr val="tx1"/>
                </a:solidFill>
                <a:latin typeface="微軟正黑體" panose="020B0604030504040204" pitchFamily="34" charset="-120"/>
                <a:cs typeface="Times New Roman" panose="02020603050405020304" pitchFamily="18" charset="0"/>
              </a:rPr>
              <a:t>現階段尚無法確認何種暴露之感染風險最高，但許多報告指出在換氣不良的環境執行會引發大量飛沫微粒的醫療處置</a:t>
            </a:r>
            <a:r>
              <a:rPr lang="en-US" altLang="zh-TW" sz="2600" dirty="0">
                <a:solidFill>
                  <a:schemeClr val="tx1"/>
                </a:solidFill>
                <a:latin typeface="微軟正黑體" panose="020B0604030504040204" pitchFamily="34" charset="-120"/>
                <a:cs typeface="Times New Roman" panose="02020603050405020304" pitchFamily="18" charset="0"/>
              </a:rPr>
              <a:t>(Aerosol Generating Procedures, AGP)</a:t>
            </a:r>
            <a:r>
              <a:rPr lang="zh-TW" altLang="en-US" sz="2600" dirty="0">
                <a:solidFill>
                  <a:schemeClr val="tx1"/>
                </a:solidFill>
                <a:latin typeface="微軟正黑體" panose="020B0604030504040204" pitchFamily="34" charset="-120"/>
                <a:cs typeface="Times New Roman" panose="02020603050405020304" pitchFamily="18" charset="0"/>
              </a:rPr>
              <a:t>，若未遵循感染管制措施與穿戴適當防護裝備，有導致院內感染之風險。</a:t>
            </a:r>
            <a:endParaRPr lang="en-US" altLang="zh-TW" sz="2600" dirty="0">
              <a:solidFill>
                <a:schemeClr val="tx1"/>
              </a:solidFill>
              <a:latin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4675694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14</a:t>
            </a:fld>
            <a:endParaRPr lang="zh-TW" altLang="en-US"/>
          </a:p>
        </p:txBody>
      </p:sp>
      <p:sp>
        <p:nvSpPr>
          <p:cNvPr id="3" name="標題 1">
            <a:extLst>
              <a:ext uri="{FF2B5EF4-FFF2-40B4-BE49-F238E27FC236}">
                <a16:creationId xmlns:a16="http://schemas.microsoft.com/office/drawing/2014/main" id="{E032F542-C481-4C08-8C5B-3C6C65801428}"/>
              </a:ext>
            </a:extLst>
          </p:cNvPr>
          <p:cNvSpPr txBox="1">
            <a:spLocks/>
          </p:cNvSpPr>
          <p:nvPr/>
        </p:nvSpPr>
        <p:spPr>
          <a:xfrm>
            <a:off x="3467101" y="217066"/>
            <a:ext cx="5257808"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潛伏期及可傳染期</a:t>
            </a:r>
            <a:endParaRPr lang="zh-TW" altLang="en-US" sz="2400" b="1" dirty="0">
              <a:solidFill>
                <a:srgbClr val="395554"/>
              </a:solidFill>
              <a:latin typeface="+mj-ea"/>
              <a:cs typeface="Times New Roman" panose="02020603050405020304" pitchFamily="18" charset="0"/>
            </a:endParaRPr>
          </a:p>
        </p:txBody>
      </p:sp>
      <p:sp>
        <p:nvSpPr>
          <p:cNvPr id="5" name="內容版面配置區 2">
            <a:extLst>
              <a:ext uri="{FF2B5EF4-FFF2-40B4-BE49-F238E27FC236}">
                <a16:creationId xmlns:a16="http://schemas.microsoft.com/office/drawing/2014/main" id="{65095A7E-A499-4A61-AB56-B48DE6CE8002}"/>
              </a:ext>
            </a:extLst>
          </p:cNvPr>
          <p:cNvSpPr txBox="1">
            <a:spLocks/>
          </p:cNvSpPr>
          <p:nvPr/>
        </p:nvSpPr>
        <p:spPr>
          <a:xfrm>
            <a:off x="438150" y="1120462"/>
            <a:ext cx="11315700" cy="451219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lnSpc>
                <a:spcPct val="150000"/>
              </a:lnSpc>
              <a:spcBef>
                <a:spcPts val="18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潛伏期：</a:t>
            </a:r>
            <a:r>
              <a:rPr lang="en-US" altLang="zh-TW" sz="2600" dirty="0">
                <a:solidFill>
                  <a:schemeClr val="tx1"/>
                </a:solidFill>
                <a:latin typeface="微軟正黑體" panose="020B0604030504040204" pitchFamily="34" charset="-120"/>
                <a:cs typeface="Times New Roman" panose="02020603050405020304" pitchFamily="18" charset="0"/>
              </a:rPr>
              <a:t>2~14</a:t>
            </a:r>
            <a:r>
              <a:rPr lang="zh-TW" altLang="en-US" sz="2600" dirty="0">
                <a:solidFill>
                  <a:schemeClr val="tx1"/>
                </a:solidFill>
                <a:latin typeface="微軟正黑體" panose="020B0604030504040204" pitchFamily="34" charset="-120"/>
                <a:cs typeface="Times New Roman" panose="02020603050405020304" pitchFamily="18" charset="0"/>
              </a:rPr>
              <a:t>天（中位數為</a:t>
            </a:r>
            <a:r>
              <a:rPr lang="en-US" altLang="zh-TW" sz="2600" dirty="0">
                <a:solidFill>
                  <a:schemeClr val="tx1"/>
                </a:solidFill>
                <a:latin typeface="微軟正黑體" panose="020B0604030504040204" pitchFamily="34" charset="-120"/>
                <a:cs typeface="Times New Roman" panose="02020603050405020304" pitchFamily="18" charset="0"/>
              </a:rPr>
              <a:t>5~6</a:t>
            </a:r>
            <a:r>
              <a:rPr lang="zh-TW" altLang="en-US" sz="2600" dirty="0">
                <a:solidFill>
                  <a:schemeClr val="tx1"/>
                </a:solidFill>
                <a:latin typeface="微軟正黑體" panose="020B0604030504040204" pitchFamily="34" charset="-120"/>
                <a:cs typeface="Times New Roman" panose="02020603050405020304" pitchFamily="18" charset="0"/>
              </a:rPr>
              <a:t>天）。</a:t>
            </a:r>
            <a:endParaRPr lang="en-US" altLang="zh-TW" sz="2600" dirty="0">
              <a:solidFill>
                <a:schemeClr val="tx1"/>
              </a:solidFill>
              <a:latin typeface="微軟正黑體" panose="020B0604030504040204" pitchFamily="34" charset="-120"/>
              <a:cs typeface="Times New Roman" panose="02020603050405020304" pitchFamily="18" charset="0"/>
            </a:endParaRPr>
          </a:p>
          <a:p>
            <a:pPr algn="just">
              <a:lnSpc>
                <a:spcPct val="150000"/>
              </a:lnSpc>
              <a:spcBef>
                <a:spcPts val="18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可傳染期：</a:t>
            </a:r>
            <a:r>
              <a:rPr lang="zh-TW" altLang="en-US" sz="2600" dirty="0">
                <a:solidFill>
                  <a:schemeClr val="tx1"/>
                </a:solidFill>
                <a:latin typeface="微軟正黑體" panose="020B0604030504040204" pitchFamily="34" charset="-120"/>
                <a:cs typeface="Times New Roman" panose="02020603050405020304" pitchFamily="18" charset="0"/>
              </a:rPr>
              <a:t>急性期病患之下呼吸道分泌物通常具有最高的病毒量與傳染性，一般而言發病</a:t>
            </a:r>
            <a:r>
              <a:rPr lang="en-US" altLang="zh-TW" sz="2600" dirty="0">
                <a:solidFill>
                  <a:schemeClr val="tx1"/>
                </a:solidFill>
                <a:latin typeface="微軟正黑體" panose="020B0604030504040204" pitchFamily="34" charset="-120"/>
                <a:cs typeface="Times New Roman" panose="02020603050405020304" pitchFamily="18" charset="0"/>
              </a:rPr>
              <a:t>4~10</a:t>
            </a:r>
            <a:r>
              <a:rPr lang="zh-TW" altLang="en-US" sz="2600" dirty="0">
                <a:solidFill>
                  <a:schemeClr val="tx1"/>
                </a:solidFill>
                <a:latin typeface="微軟正黑體" panose="020B0604030504040204" pitchFamily="34" charset="-120"/>
                <a:cs typeface="Times New Roman" panose="02020603050405020304" pitchFamily="18" charset="0"/>
              </a:rPr>
              <a:t>天傳染力最強。</a:t>
            </a:r>
            <a:endParaRPr lang="en-US" altLang="zh-TW" sz="2600" dirty="0">
              <a:solidFill>
                <a:schemeClr val="tx1"/>
              </a:solidFill>
              <a:latin typeface="微軟正黑體" panose="020B0604030504040204" pitchFamily="34" charset="-120"/>
              <a:cs typeface="Times New Roman" panose="02020603050405020304" pitchFamily="18" charset="0"/>
            </a:endParaRPr>
          </a:p>
          <a:p>
            <a:pPr algn="just">
              <a:lnSpc>
                <a:spcPct val="150000"/>
              </a:lnSpc>
              <a:spcBef>
                <a:spcPts val="18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感受性及抵抗力：</a:t>
            </a:r>
            <a:r>
              <a:rPr lang="zh-TW" altLang="en-US" sz="2600" dirty="0">
                <a:solidFill>
                  <a:schemeClr val="tx1"/>
                </a:solidFill>
                <a:latin typeface="微軟正黑體" panose="020B0604030504040204" pitchFamily="34" charset="-120"/>
                <a:cs typeface="Times New Roman" panose="02020603050405020304" pitchFamily="18" charset="0"/>
              </a:rPr>
              <a:t>長者（大於</a:t>
            </a:r>
            <a:r>
              <a:rPr lang="en-US" altLang="zh-TW" sz="2600" dirty="0">
                <a:solidFill>
                  <a:schemeClr val="tx1"/>
                </a:solidFill>
                <a:latin typeface="微軟正黑體" panose="020B0604030504040204" pitchFamily="34" charset="-120"/>
                <a:cs typeface="Times New Roman" panose="02020603050405020304" pitchFamily="18" charset="0"/>
              </a:rPr>
              <a:t>65</a:t>
            </a:r>
            <a:r>
              <a:rPr lang="zh-TW" altLang="en-US" sz="2600" dirty="0">
                <a:solidFill>
                  <a:schemeClr val="tx1"/>
                </a:solidFill>
                <a:latin typeface="微軟正黑體" panose="020B0604030504040204" pitchFamily="34" charset="-120"/>
                <a:cs typeface="Times New Roman" panose="02020603050405020304" pitchFamily="18" charset="0"/>
              </a:rPr>
              <a:t>歲）及具有慢性疾病如糖尿病、高血壓、心血管疾病、慢性肺病、腎病、癌症和免疫力缺陷者，為受感染後易出現嚴重併發症的高風險族群。</a:t>
            </a:r>
            <a:endParaRPr lang="en-US" altLang="zh-TW" sz="2600" dirty="0">
              <a:solidFill>
                <a:schemeClr val="tx1"/>
              </a:solidFill>
              <a:latin typeface="微軟正黑體" panose="020B0604030504040204" pitchFamily="34" charset="-120"/>
              <a:cs typeface="Times New Roman" panose="02020603050405020304" pitchFamily="18" charset="0"/>
            </a:endParaRPr>
          </a:p>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2416532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15</a:t>
            </a:fld>
            <a:endParaRPr lang="zh-TW" altLang="en-US"/>
          </a:p>
        </p:txBody>
      </p:sp>
      <p:sp>
        <p:nvSpPr>
          <p:cNvPr id="3" name="標題 1">
            <a:extLst>
              <a:ext uri="{FF2B5EF4-FFF2-40B4-BE49-F238E27FC236}">
                <a16:creationId xmlns:a16="http://schemas.microsoft.com/office/drawing/2014/main" id="{E032F542-C481-4C08-8C5B-3C6C65801428}"/>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臨床症狀</a:t>
            </a:r>
            <a:endParaRPr lang="zh-TW" altLang="en-US" sz="2400" b="1" dirty="0">
              <a:solidFill>
                <a:srgbClr val="395554"/>
              </a:solidFill>
              <a:latin typeface="+mj-ea"/>
              <a:cs typeface="Times New Roman" panose="02020603050405020304" pitchFamily="18" charset="0"/>
            </a:endParaRPr>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1039501"/>
            <a:ext cx="11315700" cy="501440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lnSpc>
                <a:spcPct val="150000"/>
              </a:lnSpc>
              <a:spcBef>
                <a:spcPts val="1800"/>
              </a:spcBef>
              <a:buClr>
                <a:schemeClr val="accent2">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cs typeface="Times New Roman" panose="02020603050405020304" pitchFamily="18" charset="0"/>
              </a:rPr>
              <a:t>主要症狀包括發燒、咳嗽與呼吸急促等，另有部分病患可能出現噁心、嘔吐、腹瀉等腸胃道症狀。</a:t>
            </a:r>
            <a:endParaRPr lang="en-US" altLang="zh-TW" sz="2600" dirty="0">
              <a:solidFill>
                <a:schemeClr val="tx1"/>
              </a:solidFill>
              <a:latin typeface="微軟正黑體" panose="020B0604030504040204" pitchFamily="34" charset="-120"/>
              <a:cs typeface="Times New Roman" panose="02020603050405020304" pitchFamily="18" charset="0"/>
            </a:endParaRPr>
          </a:p>
          <a:p>
            <a:pPr algn="just">
              <a:lnSpc>
                <a:spcPct val="150000"/>
              </a:lnSpc>
              <a:spcBef>
                <a:spcPts val="1800"/>
              </a:spcBef>
              <a:buClr>
                <a:schemeClr val="accent2">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cs typeface="Times New Roman" panose="02020603050405020304" pitchFamily="18" charset="0"/>
              </a:rPr>
              <a:t>感染者通常會發現肺炎，部分重症則出現急性腎衰竭、心包膜炎、血管內瀰漫性凝血等併發症。</a:t>
            </a:r>
            <a:endParaRPr lang="en-US" altLang="zh-TW" sz="2600" dirty="0">
              <a:solidFill>
                <a:schemeClr val="tx1"/>
              </a:solidFill>
              <a:latin typeface="微軟正黑體" panose="020B0604030504040204" pitchFamily="34" charset="-120"/>
              <a:cs typeface="Times New Roman" panose="02020603050405020304" pitchFamily="18" charset="0"/>
            </a:endParaRPr>
          </a:p>
          <a:p>
            <a:pPr algn="just">
              <a:lnSpc>
                <a:spcPct val="150000"/>
              </a:lnSpc>
              <a:spcBef>
                <a:spcPts val="1800"/>
              </a:spcBef>
              <a:buClr>
                <a:schemeClr val="accent2">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cs typeface="Times New Roman" panose="02020603050405020304" pitchFamily="18" charset="0"/>
              </a:rPr>
              <a:t>致死率約</a:t>
            </a:r>
            <a:r>
              <a:rPr lang="en-US" altLang="zh-TW" sz="2600" dirty="0">
                <a:solidFill>
                  <a:schemeClr val="tx1"/>
                </a:solidFill>
                <a:latin typeface="微軟正黑體" panose="020B0604030504040204" pitchFamily="34" charset="-120"/>
                <a:cs typeface="Times New Roman" panose="02020603050405020304" pitchFamily="18" charset="0"/>
              </a:rPr>
              <a:t>37%</a:t>
            </a:r>
            <a:r>
              <a:rPr lang="zh-TW" altLang="en-US" sz="2600" dirty="0">
                <a:solidFill>
                  <a:schemeClr val="tx1"/>
                </a:solidFill>
                <a:latin typeface="微軟正黑體" panose="020B0604030504040204" pitchFamily="34" charset="-120"/>
                <a:cs typeface="Times New Roman" panose="02020603050405020304" pitchFamily="18" charset="0"/>
              </a:rPr>
              <a:t>，惟重症病人大多具有慢性疾病，如糖尿病、慢性肺病、腎病和免疫力缺陷，此外，研究指出部分病患僅出現輕微感冒症狀或無明顯症狀，且可合併其他呼吸道病毒或細菌同時感染，故此致死率數據可能高估。</a:t>
            </a:r>
            <a:endParaRPr lang="en-US" altLang="zh-TW" sz="2600" dirty="0">
              <a:solidFill>
                <a:schemeClr val="tx1"/>
              </a:solidFill>
              <a:latin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5736326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16</a:t>
            </a:fld>
            <a:endParaRPr lang="zh-TW" altLang="en-US"/>
          </a:p>
        </p:txBody>
      </p:sp>
      <p:sp>
        <p:nvSpPr>
          <p:cNvPr id="3" name="標題 1">
            <a:extLst>
              <a:ext uri="{FF2B5EF4-FFF2-40B4-BE49-F238E27FC236}">
                <a16:creationId xmlns:a16="http://schemas.microsoft.com/office/drawing/2014/main" id="{E032F542-C481-4C08-8C5B-3C6C65801428}"/>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治療與疫苗</a:t>
            </a:r>
            <a:endParaRPr lang="zh-TW" altLang="en-US" sz="2400" b="1" dirty="0">
              <a:solidFill>
                <a:srgbClr val="395554"/>
              </a:solidFill>
              <a:latin typeface="+mj-ea"/>
              <a:cs typeface="Times New Roman" panose="02020603050405020304" pitchFamily="18" charset="0"/>
            </a:endParaRPr>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993531"/>
            <a:ext cx="11315700" cy="54771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lnSpc>
                <a:spcPct val="150000"/>
              </a:lnSpc>
              <a:spcBef>
                <a:spcPts val="18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治療：</a:t>
            </a:r>
            <a:r>
              <a:rPr lang="zh-TW" altLang="en-US" sz="2600" dirty="0">
                <a:solidFill>
                  <a:schemeClr val="tx1"/>
                </a:solidFill>
                <a:latin typeface="微軟正黑體" panose="020B0604030504040204" pitchFamily="34" charset="-120"/>
                <a:cs typeface="Times New Roman" panose="02020603050405020304" pitchFamily="18" charset="0"/>
              </a:rPr>
              <a:t>目前無特定抗病毒藥劑，以症狀治療及支持性療法為主。</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720000" indent="-360000" algn="just">
              <a:lnSpc>
                <a:spcPct val="150000"/>
              </a:lnSpc>
              <a:spcBef>
                <a:spcPts val="600"/>
              </a:spcBef>
              <a:buClr>
                <a:schemeClr val="accent2">
                  <a:lumMod val="50000"/>
                </a:schemeClr>
              </a:buClr>
              <a:buSzPct val="100000"/>
            </a:pPr>
            <a:r>
              <a:rPr lang="zh-TW" altLang="en-US" sz="2400" dirty="0">
                <a:solidFill>
                  <a:schemeClr val="tx1"/>
                </a:solidFill>
                <a:latin typeface="微軟正黑體" panose="020B0604030504040204" pitchFamily="34" charset="-120"/>
                <a:cs typeface="Times New Roman" panose="02020603050405020304" pitchFamily="18" charset="0"/>
              </a:rPr>
              <a:t>體外或小規模臨床試驗中曾被用於治療</a:t>
            </a:r>
            <a:r>
              <a:rPr lang="en-US" altLang="zh-TW" sz="2400" dirty="0">
                <a:solidFill>
                  <a:schemeClr val="tx1"/>
                </a:solidFill>
                <a:latin typeface="微軟正黑體" panose="020B0604030504040204" pitchFamily="34" charset="-120"/>
                <a:cs typeface="Times New Roman" panose="02020603050405020304" pitchFamily="18" charset="0"/>
              </a:rPr>
              <a:t>MERS</a:t>
            </a:r>
            <a:r>
              <a:rPr lang="zh-TW" altLang="en-US" sz="2400" dirty="0">
                <a:solidFill>
                  <a:schemeClr val="tx1"/>
                </a:solidFill>
                <a:latin typeface="微軟正黑體" panose="020B0604030504040204" pitchFamily="34" charset="-120"/>
                <a:cs typeface="Times New Roman" panose="02020603050405020304" pitchFamily="18" charset="0"/>
              </a:rPr>
              <a:t>之藥物包括、抗病毒藥物（</a:t>
            </a:r>
            <a:r>
              <a:rPr lang="en-US" altLang="zh-TW" sz="2400" dirty="0">
                <a:solidFill>
                  <a:schemeClr val="tx1"/>
                </a:solidFill>
                <a:latin typeface="微軟正黑體" panose="020B0604030504040204" pitchFamily="34" charset="-120"/>
                <a:cs typeface="Times New Roman" panose="02020603050405020304" pitchFamily="18" charset="0"/>
              </a:rPr>
              <a:t>ribavirin</a:t>
            </a:r>
            <a:r>
              <a:rPr lang="zh-TW" altLang="en-US" sz="2400" dirty="0">
                <a:solidFill>
                  <a:schemeClr val="tx1"/>
                </a:solidFill>
                <a:latin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cs typeface="Times New Roman" panose="02020603050405020304" pitchFamily="18" charset="0"/>
              </a:rPr>
              <a:t>remdesivir</a:t>
            </a:r>
            <a:r>
              <a:rPr lang="zh-TW" altLang="en-US" sz="2400" dirty="0">
                <a:solidFill>
                  <a:schemeClr val="tx1"/>
                </a:solidFill>
                <a:latin typeface="微軟正黑體" panose="020B0604030504040204" pitchFamily="34" charset="-120"/>
                <a:cs typeface="Times New Roman" panose="02020603050405020304" pitchFamily="18" charset="0"/>
              </a:rPr>
              <a:t>、蛋白酶抑制劑（</a:t>
            </a:r>
            <a:r>
              <a:rPr lang="en-US" altLang="zh-TW" sz="2400" dirty="0">
                <a:solidFill>
                  <a:schemeClr val="tx1"/>
                </a:solidFill>
                <a:latin typeface="微軟正黑體" panose="020B0604030504040204" pitchFamily="34" charset="-120"/>
                <a:cs typeface="Times New Roman" panose="02020603050405020304" pitchFamily="18" charset="0"/>
              </a:rPr>
              <a:t>lopinavir/ritonavir</a:t>
            </a:r>
            <a:r>
              <a:rPr lang="zh-TW" altLang="en-US" sz="2400" dirty="0">
                <a:solidFill>
                  <a:schemeClr val="tx1"/>
                </a:solidFill>
                <a:latin typeface="微軟正黑體" panose="020B0604030504040204" pitchFamily="34" charset="-120"/>
                <a:cs typeface="Times New Roman" panose="02020603050405020304" pitchFamily="18" charset="0"/>
              </a:rPr>
              <a:t>））、干擾素（</a:t>
            </a:r>
            <a:r>
              <a:rPr lang="en-US" altLang="zh-TW" sz="2400" dirty="0">
                <a:solidFill>
                  <a:schemeClr val="tx1"/>
                </a:solidFill>
                <a:latin typeface="微軟正黑體" panose="020B0604030504040204" pitchFamily="34" charset="-120"/>
                <a:cs typeface="Times New Roman" panose="02020603050405020304" pitchFamily="18" charset="0"/>
              </a:rPr>
              <a:t>interferon</a:t>
            </a:r>
            <a:r>
              <a:rPr lang="zh-TW" altLang="en-US" sz="2400" dirty="0">
                <a:solidFill>
                  <a:schemeClr val="tx1"/>
                </a:solidFill>
                <a:latin typeface="微軟正黑體" panose="020B0604030504040204" pitchFamily="34" charset="-120"/>
                <a:cs typeface="Times New Roman" panose="02020603050405020304" pitchFamily="18" charset="0"/>
              </a:rPr>
              <a:t>）、恢復期血清與單株抗體（</a:t>
            </a:r>
            <a:r>
              <a:rPr lang="en-US" altLang="zh-TW" sz="2400" dirty="0">
                <a:solidFill>
                  <a:schemeClr val="tx1"/>
                </a:solidFill>
                <a:latin typeface="微軟正黑體" panose="020B0604030504040204" pitchFamily="34" charset="-120"/>
                <a:cs typeface="Times New Roman" panose="02020603050405020304" pitchFamily="18" charset="0"/>
              </a:rPr>
              <a:t>REGN3048</a:t>
            </a:r>
            <a:r>
              <a:rPr lang="zh-TW" altLang="en-US" sz="2400" dirty="0">
                <a:solidFill>
                  <a:schemeClr val="tx1"/>
                </a:solidFill>
                <a:latin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cs typeface="Times New Roman" panose="02020603050405020304" pitchFamily="18" charset="0"/>
              </a:rPr>
              <a:t>REGN3051</a:t>
            </a:r>
            <a:r>
              <a:rPr lang="zh-TW" altLang="en-US" sz="2400" dirty="0">
                <a:solidFill>
                  <a:schemeClr val="tx1"/>
                </a:solidFill>
                <a:latin typeface="微軟正黑體" panose="020B0604030504040204" pitchFamily="34" charset="-120"/>
                <a:cs typeface="Times New Roman" panose="02020603050405020304" pitchFamily="18" charset="0"/>
              </a:rPr>
              <a:t>）等，但均尚無隨機對照試驗可證實其效果。</a:t>
            </a:r>
            <a:endParaRPr lang="en-US" altLang="zh-TW" sz="2600" dirty="0">
              <a:solidFill>
                <a:schemeClr val="tx1"/>
              </a:solidFill>
              <a:latin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41599032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17</a:t>
            </a:fld>
            <a:endParaRPr lang="zh-TW" altLang="en-US"/>
          </a:p>
        </p:txBody>
      </p:sp>
      <p:sp>
        <p:nvSpPr>
          <p:cNvPr id="3" name="標題 1">
            <a:extLst>
              <a:ext uri="{FF2B5EF4-FFF2-40B4-BE49-F238E27FC236}">
                <a16:creationId xmlns:a16="http://schemas.microsoft.com/office/drawing/2014/main" id="{E032F542-C481-4C08-8C5B-3C6C65801428}"/>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治療與疫苗</a:t>
            </a:r>
            <a:endParaRPr lang="zh-TW" altLang="en-US" sz="2400" b="1" dirty="0">
              <a:solidFill>
                <a:srgbClr val="395554"/>
              </a:solidFill>
              <a:latin typeface="+mj-ea"/>
              <a:cs typeface="Times New Roman" panose="02020603050405020304" pitchFamily="18" charset="0"/>
            </a:endParaRPr>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993531"/>
            <a:ext cx="11315700" cy="54771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lnSpc>
                <a:spcPct val="150000"/>
              </a:lnSpc>
              <a:spcBef>
                <a:spcPts val="18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疫苗：</a:t>
            </a:r>
            <a:r>
              <a:rPr lang="zh-TW" altLang="en-US" sz="2600" dirty="0">
                <a:solidFill>
                  <a:schemeClr val="tx1"/>
                </a:solidFill>
                <a:latin typeface="微軟正黑體" panose="020B0604030504040204" pitchFamily="34" charset="-120"/>
                <a:cs typeface="Times New Roman" panose="02020603050405020304" pitchFamily="18" charset="0"/>
              </a:rPr>
              <a:t>目前無核准疫苗，但有多種候選疫苗（</a:t>
            </a:r>
            <a:r>
              <a:rPr lang="en-US" altLang="zh-TW" sz="2600" dirty="0">
                <a:solidFill>
                  <a:schemeClr val="tx1"/>
                </a:solidFill>
                <a:latin typeface="微軟正黑體" panose="020B0604030504040204" pitchFamily="34" charset="-120"/>
                <a:cs typeface="Times New Roman" panose="02020603050405020304" pitchFamily="18" charset="0"/>
              </a:rPr>
              <a:t>candidate vaccine</a:t>
            </a:r>
            <a:r>
              <a:rPr lang="zh-TW" altLang="en-US" sz="2600" dirty="0">
                <a:solidFill>
                  <a:schemeClr val="tx1"/>
                </a:solidFill>
                <a:latin typeface="微軟正黑體" panose="020B0604030504040204" pitchFamily="34" charset="-120"/>
                <a:cs typeface="Times New Roman" panose="02020603050405020304" pitchFamily="18" charset="0"/>
              </a:rPr>
              <a:t>）持續發展中。</a:t>
            </a:r>
            <a:endParaRPr lang="en-US" altLang="zh-TW" sz="2600" b="1" dirty="0">
              <a:solidFill>
                <a:schemeClr val="tx1"/>
              </a:solidFill>
              <a:latin typeface="微軟正黑體" panose="020B0604030504040204" pitchFamily="34" charset="-120"/>
              <a:cs typeface="Times New Roman" panose="02020603050405020304" pitchFamily="18" charset="0"/>
            </a:endParaRPr>
          </a:p>
          <a:p>
            <a:pPr marL="720000" indent="-360000" algn="just">
              <a:lnSpc>
                <a:spcPct val="150000"/>
              </a:lnSpc>
              <a:spcBef>
                <a:spcPts val="600"/>
              </a:spcBef>
              <a:buClr>
                <a:schemeClr val="accent2">
                  <a:lumMod val="50000"/>
                </a:schemeClr>
              </a:buClr>
              <a:buSzPct val="100000"/>
            </a:pPr>
            <a:r>
              <a:rPr lang="en-US" altLang="zh-TW" sz="2400" dirty="0">
                <a:solidFill>
                  <a:schemeClr val="tx1"/>
                </a:solidFill>
                <a:latin typeface="微軟正黑體" panose="020B0604030504040204" pitchFamily="34" charset="-120"/>
                <a:cs typeface="Times New Roman" panose="02020603050405020304" pitchFamily="18" charset="0"/>
              </a:rPr>
              <a:t>ChAdOx1-MERS</a:t>
            </a:r>
            <a:r>
              <a:rPr lang="zh-TW" altLang="en-US" sz="2400" dirty="0">
                <a:solidFill>
                  <a:schemeClr val="tx1"/>
                </a:solidFill>
                <a:latin typeface="微軟正黑體" panose="020B0604030504040204" pitchFamily="34" charset="-120"/>
                <a:cs typeface="Times New Roman" panose="02020603050405020304" pitchFamily="18" charset="0"/>
              </a:rPr>
              <a:t>：為採用不具複製能力的腺病毒（</a:t>
            </a:r>
            <a:r>
              <a:rPr lang="en-US" altLang="zh-TW" sz="2400" dirty="0">
                <a:solidFill>
                  <a:schemeClr val="tx1"/>
                </a:solidFill>
                <a:latin typeface="微軟正黑體" panose="020B0604030504040204" pitchFamily="34" charset="-120"/>
                <a:cs typeface="Times New Roman" panose="02020603050405020304" pitchFamily="18" charset="0"/>
              </a:rPr>
              <a:t>ChAdOx1</a:t>
            </a:r>
            <a:r>
              <a:rPr lang="zh-TW" altLang="en-US" sz="2400" dirty="0">
                <a:solidFill>
                  <a:schemeClr val="tx1"/>
                </a:solidFill>
                <a:latin typeface="微軟正黑體" panose="020B0604030504040204" pitchFamily="34" charset="-120"/>
                <a:cs typeface="Times New Roman" panose="02020603050405020304" pitchFamily="18" charset="0"/>
              </a:rPr>
              <a:t>）載體平台，帶有</a:t>
            </a:r>
            <a:r>
              <a:rPr lang="en-US" altLang="zh-TW" sz="2400" dirty="0">
                <a:solidFill>
                  <a:schemeClr val="tx1"/>
                </a:solidFill>
                <a:latin typeface="微軟正黑體" panose="020B0604030504040204" pitchFamily="34" charset="-120"/>
                <a:cs typeface="Times New Roman" panose="02020603050405020304" pitchFamily="18" charset="0"/>
              </a:rPr>
              <a:t>MERS-</a:t>
            </a:r>
            <a:r>
              <a:rPr lang="en-US" altLang="zh-TW" sz="2400" dirty="0" err="1">
                <a:solidFill>
                  <a:schemeClr val="tx1"/>
                </a:solidFill>
                <a:latin typeface="微軟正黑體" panose="020B0604030504040204" pitchFamily="34" charset="-120"/>
                <a:cs typeface="Times New Roman" panose="02020603050405020304" pitchFamily="18" charset="0"/>
              </a:rPr>
              <a:t>CoV</a:t>
            </a:r>
            <a:r>
              <a:rPr lang="zh-TW" altLang="en-US" sz="2400" dirty="0">
                <a:solidFill>
                  <a:schemeClr val="tx1"/>
                </a:solidFill>
                <a:latin typeface="微軟正黑體" panose="020B0604030504040204" pitchFamily="34" charset="-120"/>
                <a:cs typeface="Times New Roman" panose="02020603050405020304" pitchFamily="18" charset="0"/>
              </a:rPr>
              <a:t>棘蛋白抗原之疫苗，目前已完成第一階段臨床試驗，臨床試驗結果顯示</a:t>
            </a:r>
            <a:r>
              <a:rPr lang="en-US" altLang="zh-TW" sz="2400" dirty="0">
                <a:solidFill>
                  <a:schemeClr val="tx1"/>
                </a:solidFill>
                <a:latin typeface="微軟正黑體" panose="020B0604030504040204" pitchFamily="34" charset="-120"/>
                <a:cs typeface="Times New Roman" panose="02020603050405020304" pitchFamily="18" charset="0"/>
              </a:rPr>
              <a:t>18</a:t>
            </a:r>
            <a:r>
              <a:rPr lang="zh-TW" altLang="en-US" sz="2400" dirty="0">
                <a:solidFill>
                  <a:schemeClr val="tx1"/>
                </a:solidFill>
                <a:latin typeface="微軟正黑體" panose="020B0604030504040204" pitchFamily="34" charset="-120"/>
                <a:cs typeface="Times New Roman" panose="02020603050405020304" pitchFamily="18" charset="0"/>
              </a:rPr>
              <a:t>至</a:t>
            </a:r>
            <a:r>
              <a:rPr lang="en-US" altLang="zh-TW" sz="2400" dirty="0">
                <a:solidFill>
                  <a:schemeClr val="tx1"/>
                </a:solidFill>
                <a:latin typeface="微軟正黑體" panose="020B0604030504040204" pitchFamily="34" charset="-120"/>
                <a:cs typeface="Times New Roman" panose="02020603050405020304" pitchFamily="18" charset="0"/>
              </a:rPr>
              <a:t>50</a:t>
            </a:r>
            <a:r>
              <a:rPr lang="zh-TW" altLang="en-US" sz="2400" dirty="0">
                <a:solidFill>
                  <a:schemeClr val="tx1"/>
                </a:solidFill>
                <a:latin typeface="微軟正黑體" panose="020B0604030504040204" pitchFamily="34" charset="-120"/>
                <a:cs typeface="Times New Roman" panose="02020603050405020304" pitchFamily="18" charset="0"/>
              </a:rPr>
              <a:t>歲成年人接種一劑，能誘發好的免疫反應，且安全性及耐受性良好，</a:t>
            </a:r>
            <a:r>
              <a:rPr lang="en-US" altLang="zh-TW" sz="2400" dirty="0">
                <a:solidFill>
                  <a:schemeClr val="tx1"/>
                </a:solidFill>
                <a:latin typeface="微軟正黑體" panose="020B0604030504040204" pitchFamily="34" charset="-120"/>
                <a:cs typeface="Times New Roman" panose="02020603050405020304" pitchFamily="18" charset="0"/>
              </a:rPr>
              <a:t>2023</a:t>
            </a:r>
            <a:r>
              <a:rPr lang="zh-TW" altLang="en-US" sz="2400" dirty="0">
                <a:solidFill>
                  <a:schemeClr val="tx1"/>
                </a:solidFill>
                <a:latin typeface="微軟正黑體" panose="020B0604030504040204" pitchFamily="34" charset="-120"/>
                <a:cs typeface="Times New Roman" panose="02020603050405020304" pitchFamily="18" charset="0"/>
              </a:rPr>
              <a:t>年試驗已將受試者擴大至</a:t>
            </a:r>
            <a:r>
              <a:rPr lang="en-US" altLang="zh-TW" sz="2400" dirty="0">
                <a:solidFill>
                  <a:schemeClr val="tx1"/>
                </a:solidFill>
                <a:latin typeface="微軟正黑體" panose="020B0604030504040204" pitchFamily="34" charset="-120"/>
                <a:cs typeface="Times New Roman" panose="02020603050405020304" pitchFamily="18" charset="0"/>
              </a:rPr>
              <a:t>50-70</a:t>
            </a:r>
            <a:r>
              <a:rPr lang="zh-TW" altLang="en-US" sz="2400" dirty="0">
                <a:solidFill>
                  <a:schemeClr val="tx1"/>
                </a:solidFill>
                <a:latin typeface="微軟正黑體" panose="020B0604030504040204" pitchFamily="34" charset="-120"/>
                <a:cs typeface="Times New Roman" panose="02020603050405020304" pitchFamily="18" charset="0"/>
              </a:rPr>
              <a:t>歲老年族群。 </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indent="-360000" algn="just">
              <a:lnSpc>
                <a:spcPct val="150000"/>
              </a:lnSpc>
              <a:spcBef>
                <a:spcPts val="600"/>
              </a:spcBef>
              <a:buClr>
                <a:schemeClr val="accent2">
                  <a:lumMod val="50000"/>
                </a:schemeClr>
              </a:buClr>
              <a:buSzPct val="100000"/>
            </a:pPr>
            <a:r>
              <a:rPr lang="en-US" altLang="zh-TW" sz="2400" dirty="0">
                <a:solidFill>
                  <a:schemeClr val="tx1"/>
                </a:solidFill>
                <a:latin typeface="微軟正黑體" panose="020B0604030504040204" pitchFamily="34" charset="-120"/>
                <a:cs typeface="Times New Roman" panose="02020603050405020304" pitchFamily="18" charset="0"/>
              </a:rPr>
              <a:t>GLS-5300</a:t>
            </a:r>
            <a:r>
              <a:rPr lang="zh-TW" altLang="en-US" sz="2400" dirty="0">
                <a:solidFill>
                  <a:schemeClr val="tx1"/>
                </a:solidFill>
                <a:latin typeface="微軟正黑體" panose="020B0604030504040204" pitchFamily="34" charset="-120"/>
                <a:cs typeface="Times New Roman" panose="02020603050405020304" pitchFamily="18" charset="0"/>
              </a:rPr>
              <a:t>：為</a:t>
            </a:r>
            <a:r>
              <a:rPr lang="en-US" altLang="zh-TW" sz="2400" dirty="0">
                <a:solidFill>
                  <a:schemeClr val="tx1"/>
                </a:solidFill>
                <a:latin typeface="微軟正黑體" panose="020B0604030504040204" pitchFamily="34" charset="-120"/>
                <a:cs typeface="Times New Roman" panose="02020603050405020304" pitchFamily="18" charset="0"/>
              </a:rPr>
              <a:t>DNA</a:t>
            </a:r>
            <a:r>
              <a:rPr lang="zh-TW" altLang="en-US" sz="2400" dirty="0">
                <a:solidFill>
                  <a:schemeClr val="tx1"/>
                </a:solidFill>
                <a:latin typeface="微軟正黑體" panose="020B0604030504040204" pitchFamily="34" charset="-120"/>
                <a:cs typeface="Times New Roman" panose="02020603050405020304" pitchFamily="18" charset="0"/>
              </a:rPr>
              <a:t>疫苗，其能表現</a:t>
            </a:r>
            <a:r>
              <a:rPr lang="en-US" altLang="zh-TW" sz="2400" dirty="0">
                <a:solidFill>
                  <a:schemeClr val="tx1"/>
                </a:solidFill>
                <a:latin typeface="微軟正黑體" panose="020B0604030504040204" pitchFamily="34" charset="-120"/>
                <a:cs typeface="Times New Roman" panose="02020603050405020304" pitchFamily="18" charset="0"/>
              </a:rPr>
              <a:t>MERS-</a:t>
            </a:r>
            <a:r>
              <a:rPr lang="en-US" altLang="zh-TW" sz="2400" dirty="0" err="1">
                <a:solidFill>
                  <a:schemeClr val="tx1"/>
                </a:solidFill>
                <a:latin typeface="微軟正黑體" panose="020B0604030504040204" pitchFamily="34" charset="-120"/>
                <a:cs typeface="Times New Roman" panose="02020603050405020304" pitchFamily="18" charset="0"/>
              </a:rPr>
              <a:t>CoV</a:t>
            </a:r>
            <a:r>
              <a:rPr lang="zh-TW" altLang="en-US" sz="2400" dirty="0">
                <a:solidFill>
                  <a:schemeClr val="tx1"/>
                </a:solidFill>
                <a:latin typeface="微軟正黑體" panose="020B0604030504040204" pitchFamily="34" charset="-120"/>
                <a:cs typeface="Times New Roman" panose="02020603050405020304" pitchFamily="18" charset="0"/>
              </a:rPr>
              <a:t>棘蛋白抗原，第一期臨床試驗顯示，可誘發好的免疫反應，且安全性及耐受性良好。</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indent="-360000" algn="just">
              <a:lnSpc>
                <a:spcPct val="150000"/>
              </a:lnSpc>
              <a:spcBef>
                <a:spcPts val="600"/>
              </a:spcBef>
              <a:buClr>
                <a:schemeClr val="accent2">
                  <a:lumMod val="50000"/>
                </a:schemeClr>
              </a:buClr>
              <a:buSzPct val="100000"/>
            </a:pPr>
            <a:endParaRPr lang="zh-TW" altLang="en-US" sz="2400" dirty="0">
              <a:solidFill>
                <a:schemeClr val="tx1"/>
              </a:solidFill>
              <a:latin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92543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18</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1125414"/>
            <a:ext cx="11315700" cy="534528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中東呼吸症候群冠狀病毒感染症屬第五類法定傳染病，應於</a:t>
            </a:r>
            <a:r>
              <a:rPr lang="en-US" altLang="zh-TW" sz="2600" b="1" dirty="0">
                <a:solidFill>
                  <a:schemeClr val="tx1"/>
                </a:solidFill>
                <a:latin typeface="微軟正黑體" panose="020B0604030504040204" pitchFamily="34" charset="-120"/>
                <a:cs typeface="Times New Roman" panose="02020603050405020304" pitchFamily="18" charset="0"/>
              </a:rPr>
              <a:t>24</a:t>
            </a:r>
            <a:r>
              <a:rPr lang="zh-TW" altLang="en-US" sz="2600" b="1" dirty="0">
                <a:solidFill>
                  <a:schemeClr val="tx1"/>
                </a:solidFill>
                <a:latin typeface="微軟正黑體" panose="020B0604030504040204" pitchFamily="34" charset="-120"/>
                <a:cs typeface="Times New Roman" panose="02020603050405020304" pitchFamily="18" charset="0"/>
              </a:rPr>
              <a:t>小時內通報。</a:t>
            </a:r>
            <a:endParaRPr lang="en-US" altLang="zh-TW" sz="2600" b="1" dirty="0">
              <a:solidFill>
                <a:schemeClr val="tx1"/>
              </a:solidFill>
              <a:latin typeface="微軟正黑體" panose="020B0604030504040204" pitchFamily="34" charset="-120"/>
              <a:cs typeface="Times New Roman" panose="02020603050405020304" pitchFamily="18" charset="0"/>
            </a:endParaRPr>
          </a:p>
          <a:p>
            <a:pPr algn="just">
              <a:spcBef>
                <a:spcPts val="24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通報方式</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720000" indent="-360000" algn="just">
              <a:spcBef>
                <a:spcPts val="1200"/>
              </a:spcBef>
              <a:buClr>
                <a:schemeClr val="accent2">
                  <a:lumMod val="50000"/>
                </a:schemeClr>
              </a:buClr>
              <a:buSzPct val="100000"/>
            </a:pPr>
            <a:r>
              <a:rPr lang="zh-TW" altLang="en-US" sz="2600" dirty="0">
                <a:solidFill>
                  <a:schemeClr val="tx1"/>
                </a:solidFill>
                <a:latin typeface="微軟正黑體" panose="020B0604030504040204" pitchFamily="34" charset="-120"/>
                <a:cs typeface="Times New Roman" panose="02020603050405020304" pitchFamily="18" charset="0"/>
              </a:rPr>
              <a:t>發現符合通報定義者，應於</a:t>
            </a:r>
            <a:r>
              <a:rPr lang="en-US" altLang="zh-TW" sz="2600" dirty="0">
                <a:solidFill>
                  <a:schemeClr val="tx1"/>
                </a:solidFill>
                <a:latin typeface="微軟正黑體" panose="020B0604030504040204" pitchFamily="34" charset="-120"/>
                <a:cs typeface="Times New Roman" panose="02020603050405020304" pitchFamily="18" charset="0"/>
              </a:rPr>
              <a:t>24</a:t>
            </a:r>
            <a:r>
              <a:rPr lang="zh-TW" altLang="en-US" sz="2600" dirty="0">
                <a:solidFill>
                  <a:schemeClr val="tx1"/>
                </a:solidFill>
                <a:latin typeface="微軟正黑體" panose="020B0604030504040204" pitchFamily="34" charset="-120"/>
                <a:cs typeface="Times New Roman" panose="02020603050405020304" pitchFamily="18" charset="0"/>
              </a:rPr>
              <a:t>小時內至「傳染病通報系統（</a:t>
            </a:r>
            <a:r>
              <a:rPr lang="en-US" altLang="zh-TW" sz="2600" dirty="0">
                <a:solidFill>
                  <a:schemeClr val="tx1"/>
                </a:solidFill>
                <a:latin typeface="微軟正黑體" panose="020B0604030504040204" pitchFamily="34" charset="-120"/>
                <a:cs typeface="Times New Roman" panose="02020603050405020304" pitchFamily="18" charset="0"/>
              </a:rPr>
              <a:t>NIDRS</a:t>
            </a:r>
            <a:r>
              <a:rPr lang="zh-TW" altLang="en-US" sz="2600" dirty="0">
                <a:solidFill>
                  <a:schemeClr val="tx1"/>
                </a:solidFill>
                <a:latin typeface="微軟正黑體" panose="020B0604030504040204" pitchFamily="34" charset="-120"/>
                <a:cs typeface="Times New Roman" panose="02020603050405020304" pitchFamily="18" charset="0"/>
              </a:rPr>
              <a:t>）」（</a:t>
            </a:r>
            <a:r>
              <a:rPr lang="en-US" altLang="zh-TW" sz="2600" dirty="0">
                <a:solidFill>
                  <a:schemeClr val="tx1"/>
                </a:solidFill>
                <a:latin typeface="微軟正黑體" panose="020B0604030504040204" pitchFamily="34" charset="-120"/>
                <a:cs typeface="Times New Roman" panose="02020603050405020304" pitchFamily="18" charset="0"/>
              </a:rPr>
              <a:t>https://nidrs.cdc.gov.tw/login</a:t>
            </a:r>
            <a:r>
              <a:rPr lang="zh-TW" altLang="en-US" sz="2600" dirty="0">
                <a:solidFill>
                  <a:schemeClr val="tx1"/>
                </a:solidFill>
                <a:latin typeface="微軟正黑體" panose="020B0604030504040204" pitchFamily="34" charset="-120"/>
                <a:cs typeface="Times New Roman" panose="02020603050405020304" pitchFamily="18" charset="0"/>
              </a:rPr>
              <a:t>）完成通報，必要時，得以電話、電子郵件或傳真方式先行通報所在地地方政府衛生局（所）。</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1177200" lvl="1" indent="-360000" algn="just">
              <a:spcBef>
                <a:spcPts val="1800"/>
              </a:spcBef>
              <a:buClr>
                <a:schemeClr val="accent2">
                  <a:lumMod val="50000"/>
                </a:schemeClr>
              </a:buClr>
              <a:buSzPct val="100000"/>
            </a:pPr>
            <a:r>
              <a:rPr lang="zh-TW" altLang="en-US" sz="2200" dirty="0">
                <a:solidFill>
                  <a:schemeClr val="tx1"/>
                </a:solidFill>
                <a:latin typeface="微軟正黑體" panose="020B0604030504040204" pitchFamily="34" charset="-120"/>
                <a:cs typeface="Times New Roman" panose="02020603050405020304" pitchFamily="18" charset="0"/>
              </a:rPr>
              <a:t>如遇「不明原因嚴重肺炎個案」、「不明原因肺炎群聚事件」、「醫護人員發生不明原因肺炎」及「臨床出現急性呼吸道症狀且發病前</a:t>
            </a:r>
            <a:r>
              <a:rPr lang="en-US" altLang="zh-TW" sz="2200" dirty="0">
                <a:solidFill>
                  <a:schemeClr val="tx1"/>
                </a:solidFill>
                <a:latin typeface="微軟正黑體" panose="020B0604030504040204" pitchFamily="34" charset="-120"/>
                <a:cs typeface="Times New Roman" panose="02020603050405020304" pitchFamily="18" charset="0"/>
              </a:rPr>
              <a:t>14</a:t>
            </a:r>
            <a:r>
              <a:rPr lang="zh-TW" altLang="en-US" sz="2200" dirty="0">
                <a:solidFill>
                  <a:schemeClr val="tx1"/>
                </a:solidFill>
                <a:latin typeface="微軟正黑體" panose="020B0604030504040204" pitchFamily="34" charset="-120"/>
                <a:cs typeface="Times New Roman" panose="02020603050405020304" pitchFamily="18" charset="0"/>
              </a:rPr>
              <a:t>日內具疾病流行地區旅遊史個案」，且認為無其他可替代的診斷能完全解釋疾病時，應執行適當之感染管制措施，並於「實驗室資訊管理系統（</a:t>
            </a:r>
            <a:r>
              <a:rPr lang="en-US" altLang="zh-TW" sz="2200" dirty="0">
                <a:solidFill>
                  <a:schemeClr val="tx1"/>
                </a:solidFill>
                <a:latin typeface="微軟正黑體" panose="020B0604030504040204" pitchFamily="34" charset="-120"/>
                <a:cs typeface="Times New Roman" panose="02020603050405020304" pitchFamily="18" charset="0"/>
              </a:rPr>
              <a:t>LIMS</a:t>
            </a:r>
            <a:r>
              <a:rPr lang="zh-TW" altLang="en-US" sz="2200" dirty="0">
                <a:solidFill>
                  <a:schemeClr val="tx1"/>
                </a:solidFill>
                <a:latin typeface="微軟正黑體" panose="020B0604030504040204" pitchFamily="34" charset="-120"/>
                <a:cs typeface="Times New Roman" panose="02020603050405020304" pitchFamily="18" charset="0"/>
              </a:rPr>
              <a:t>）」完成送驗單，將檢體送本署研究檢驗及疫苗研製中心檢驗。</a:t>
            </a:r>
            <a:endParaRPr lang="en-US" altLang="zh-TW" sz="2200" dirty="0">
              <a:solidFill>
                <a:schemeClr val="tx1"/>
              </a:solidFill>
              <a:latin typeface="微軟正黑體" panose="020B0604030504040204" pitchFamily="34" charset="-120"/>
              <a:cs typeface="Times New Roman" panose="02020603050405020304" pitchFamily="18" charset="0"/>
            </a:endParaRPr>
          </a:p>
        </p:txBody>
      </p:sp>
      <p:sp>
        <p:nvSpPr>
          <p:cNvPr id="7" name="標題 1">
            <a:extLst>
              <a:ext uri="{FF2B5EF4-FFF2-40B4-BE49-F238E27FC236}">
                <a16:creationId xmlns:a16="http://schemas.microsoft.com/office/drawing/2014/main" id="{96AC1417-8B2B-4567-BEB4-B52E9D785705}"/>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病例通報</a:t>
            </a:r>
            <a:r>
              <a:rPr lang="en-US" altLang="zh-TW" sz="2400" b="1" dirty="0">
                <a:solidFill>
                  <a:srgbClr val="395554"/>
                </a:solidFill>
                <a:latin typeface="+mj-ea"/>
                <a:cs typeface="Times New Roman" panose="02020603050405020304" pitchFamily="18" charset="0"/>
              </a:rPr>
              <a:t>(1/3)</a:t>
            </a:r>
            <a:endParaRPr lang="zh-TW" altLang="en-US" sz="2400" b="1" dirty="0">
              <a:solidFill>
                <a:srgbClr val="395554"/>
              </a:solidFill>
              <a:latin typeface="+mj-ea"/>
              <a:cs typeface="Times New Roman" panose="02020603050405020304" pitchFamily="18" charset="0"/>
            </a:endParaRPr>
          </a:p>
        </p:txBody>
      </p:sp>
    </p:spTree>
    <p:extLst>
      <p:ext uri="{BB962C8B-B14F-4D97-AF65-F5344CB8AC3E}">
        <p14:creationId xmlns:p14="http://schemas.microsoft.com/office/powerpoint/2010/main" val="3317633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19</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792374"/>
            <a:ext cx="11315700" cy="5780442"/>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lnSpc>
                <a:spcPct val="100000"/>
              </a:lnSpc>
              <a:spcBef>
                <a:spcPts val="12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通報定義</a:t>
            </a:r>
            <a:r>
              <a:rPr lang="zh-TW" altLang="en-US" sz="2600" dirty="0">
                <a:solidFill>
                  <a:schemeClr val="tx1"/>
                </a:solidFill>
                <a:latin typeface="微軟正黑體" panose="020B0604030504040204" pitchFamily="34" charset="-120"/>
                <a:cs typeface="Times New Roman" panose="02020603050405020304" pitchFamily="18" charset="0"/>
              </a:rPr>
              <a:t>，具有下列任一條件：</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914400" lvl="1" indent="-457200" algn="just">
              <a:lnSpc>
                <a:spcPct val="100000"/>
              </a:lnSpc>
              <a:spcBef>
                <a:spcPts val="1200"/>
              </a:spcBef>
              <a:buClr>
                <a:schemeClr val="accent2">
                  <a:lumMod val="50000"/>
                </a:schemeClr>
              </a:buClr>
              <a:buSzPct val="100000"/>
              <a:buFont typeface="+mj-lt"/>
              <a:buAutoNum type="arabicPeriod"/>
            </a:pPr>
            <a:r>
              <a:rPr lang="zh-TW" altLang="en-US" sz="2400" dirty="0">
                <a:solidFill>
                  <a:schemeClr val="tx1"/>
                </a:solidFill>
                <a:latin typeface="微軟正黑體" panose="020B0604030504040204" pitchFamily="34" charset="-120"/>
                <a:cs typeface="Times New Roman" panose="02020603050405020304" pitchFamily="18" charset="0"/>
              </a:rPr>
              <a:t>符合臨床條件及流行病學條件。</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914400" lvl="1" indent="-457200" algn="just">
              <a:lnSpc>
                <a:spcPct val="100000"/>
              </a:lnSpc>
              <a:spcBef>
                <a:spcPts val="1200"/>
              </a:spcBef>
              <a:buClr>
                <a:schemeClr val="accent2">
                  <a:lumMod val="50000"/>
                </a:schemeClr>
              </a:buClr>
              <a:buSzPct val="100000"/>
              <a:buFont typeface="+mj-lt"/>
              <a:buAutoNum type="arabicPeriod"/>
            </a:pPr>
            <a:r>
              <a:rPr lang="zh-TW" altLang="en-US" sz="2400" dirty="0">
                <a:solidFill>
                  <a:schemeClr val="tx1"/>
                </a:solidFill>
                <a:latin typeface="微軟正黑體" panose="020B0604030504040204" pitchFamily="34" charset="-120"/>
                <a:cs typeface="Times New Roman" panose="02020603050405020304" pitchFamily="18" charset="0"/>
              </a:rPr>
              <a:t>僅符合臨床條件第</a:t>
            </a:r>
            <a:r>
              <a:rPr lang="en-US" altLang="zh-TW" sz="2400" dirty="0">
                <a:solidFill>
                  <a:schemeClr val="tx1"/>
                </a:solidFill>
                <a:latin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cs typeface="Times New Roman" panose="02020603050405020304" pitchFamily="18" charset="0"/>
              </a:rPr>
              <a:t>項及流行病學條件第</a:t>
            </a:r>
            <a:r>
              <a:rPr lang="en-US" altLang="zh-TW" sz="2400" dirty="0">
                <a:solidFill>
                  <a:schemeClr val="tx1"/>
                </a:solidFill>
                <a:latin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cs typeface="Times New Roman" panose="02020603050405020304" pitchFamily="18" charset="0"/>
              </a:rPr>
              <a:t>項。</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914400" lvl="1" indent="-457200" algn="just">
              <a:lnSpc>
                <a:spcPct val="100000"/>
              </a:lnSpc>
              <a:spcBef>
                <a:spcPts val="1200"/>
              </a:spcBef>
              <a:buClr>
                <a:schemeClr val="accent2">
                  <a:lumMod val="50000"/>
                </a:schemeClr>
              </a:buClr>
              <a:buSzPct val="100000"/>
              <a:buFont typeface="+mj-lt"/>
              <a:buAutoNum type="arabicPeriod"/>
            </a:pPr>
            <a:r>
              <a:rPr lang="zh-TW" altLang="en-US" sz="2400" dirty="0">
                <a:solidFill>
                  <a:schemeClr val="tx1"/>
                </a:solidFill>
                <a:latin typeface="微軟正黑體" panose="020B0604030504040204" pitchFamily="34" charset="-120"/>
                <a:cs typeface="Times New Roman" panose="02020603050405020304" pitchFamily="18" charset="0"/>
              </a:rPr>
              <a:t>符合檢驗條件。</a:t>
            </a:r>
            <a:endParaRPr lang="en-US" altLang="zh-TW" sz="2400" dirty="0">
              <a:solidFill>
                <a:schemeClr val="tx1"/>
              </a:solidFill>
              <a:latin typeface="微軟正黑體" panose="020B0604030504040204" pitchFamily="34" charset="-120"/>
              <a:cs typeface="Times New Roman" panose="02020603050405020304" pitchFamily="18" charset="0"/>
            </a:endParaRPr>
          </a:p>
          <a:p>
            <a:pPr algn="just">
              <a:lnSpc>
                <a:spcPct val="100000"/>
              </a:lnSpc>
              <a:spcBef>
                <a:spcPts val="18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臨床條件</a:t>
            </a:r>
            <a:r>
              <a:rPr lang="zh-TW" altLang="en-US" sz="2600" dirty="0">
                <a:solidFill>
                  <a:schemeClr val="tx1"/>
                </a:solidFill>
                <a:latin typeface="微軟正黑體" panose="020B0604030504040204" pitchFamily="34" charset="-120"/>
                <a:cs typeface="Times New Roman" panose="02020603050405020304" pitchFamily="18" charset="0"/>
              </a:rPr>
              <a:t>，同時符合以下兩項條件：</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914400" lvl="1" indent="-457200" algn="just">
              <a:lnSpc>
                <a:spcPct val="100000"/>
              </a:lnSpc>
              <a:spcBef>
                <a:spcPts val="1200"/>
              </a:spcBef>
              <a:buClr>
                <a:schemeClr val="accent2">
                  <a:lumMod val="50000"/>
                </a:schemeClr>
              </a:buClr>
              <a:buSzPct val="100000"/>
              <a:buFont typeface="+mj-lt"/>
              <a:buAutoNum type="arabicPeriod"/>
            </a:pPr>
            <a:r>
              <a:rPr lang="zh-TW" altLang="en-US" sz="2400" dirty="0">
                <a:solidFill>
                  <a:schemeClr val="tx1"/>
                </a:solidFill>
                <a:latin typeface="微軟正黑體" panose="020B0604030504040204" pitchFamily="34" charset="-120"/>
                <a:cs typeface="Times New Roman" panose="02020603050405020304" pitchFamily="18" charset="0"/>
              </a:rPr>
              <a:t>急性呼吸道感染，臨床症狀可能包括發燒</a:t>
            </a:r>
            <a:r>
              <a:rPr lang="en-US" altLang="zh-TW" sz="2400" dirty="0">
                <a:solidFill>
                  <a:schemeClr val="tx1"/>
                </a:solidFill>
                <a:latin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cs typeface="Times New Roman" panose="02020603050405020304" pitchFamily="18" charset="0"/>
              </a:rPr>
              <a:t>38</a:t>
            </a:r>
            <a:r>
              <a:rPr lang="zh-TW" altLang="en-US" sz="2400" dirty="0">
                <a:solidFill>
                  <a:schemeClr val="tx1"/>
                </a:solidFill>
                <a:latin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cs typeface="Times New Roman" panose="02020603050405020304" pitchFamily="18" charset="0"/>
              </a:rPr>
              <a:t>及咳嗽。</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914400" lvl="1" indent="-457200" algn="just">
              <a:lnSpc>
                <a:spcPct val="100000"/>
              </a:lnSpc>
              <a:spcBef>
                <a:spcPts val="1200"/>
              </a:spcBef>
              <a:buClr>
                <a:schemeClr val="accent2">
                  <a:lumMod val="50000"/>
                </a:schemeClr>
              </a:buClr>
              <a:buSzPct val="100000"/>
              <a:buFont typeface="+mj-lt"/>
              <a:buAutoNum type="arabicPeriod"/>
            </a:pPr>
            <a:r>
              <a:rPr lang="zh-TW" altLang="en-US" sz="2400" dirty="0">
                <a:solidFill>
                  <a:schemeClr val="tx1"/>
                </a:solidFill>
                <a:latin typeface="微軟正黑體" panose="020B0604030504040204" pitchFamily="34" charset="-120"/>
                <a:cs typeface="Times New Roman" panose="02020603050405020304" pitchFamily="18" charset="0"/>
              </a:rPr>
              <a:t>臨床、放射線診斷或病理學上顯示肺部實質疾病。</a:t>
            </a:r>
            <a:endParaRPr lang="en-US" altLang="zh-TW" sz="2400" dirty="0">
              <a:solidFill>
                <a:schemeClr val="tx1"/>
              </a:solidFill>
              <a:latin typeface="微軟正黑體" panose="020B0604030504040204" pitchFamily="34" charset="-120"/>
              <a:cs typeface="Times New Roman" panose="02020603050405020304" pitchFamily="18" charset="0"/>
            </a:endParaRPr>
          </a:p>
          <a:p>
            <a:pPr algn="just">
              <a:lnSpc>
                <a:spcPct val="100000"/>
              </a:lnSpc>
              <a:spcBef>
                <a:spcPts val="18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檢驗條件</a:t>
            </a:r>
            <a:r>
              <a:rPr lang="zh-TW" altLang="en-US" sz="2600" dirty="0">
                <a:solidFill>
                  <a:schemeClr val="tx1"/>
                </a:solidFill>
                <a:latin typeface="微軟正黑體" panose="020B0604030504040204" pitchFamily="34" charset="-120"/>
                <a:cs typeface="Times New Roman" panose="02020603050405020304" pitchFamily="18" charset="0"/>
              </a:rPr>
              <a:t>，具有下列任一條件：</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914400" lvl="1" indent="-457200" algn="just">
              <a:lnSpc>
                <a:spcPct val="100000"/>
              </a:lnSpc>
              <a:spcBef>
                <a:spcPts val="1200"/>
              </a:spcBef>
              <a:buClr>
                <a:schemeClr val="accent2">
                  <a:lumMod val="50000"/>
                </a:schemeClr>
              </a:buClr>
              <a:buSzPct val="100000"/>
              <a:buFont typeface="+mj-lt"/>
              <a:buAutoNum type="arabicPeriod"/>
            </a:pPr>
            <a:r>
              <a:rPr lang="zh-TW" altLang="en-US" sz="2400" dirty="0">
                <a:solidFill>
                  <a:schemeClr val="tx1"/>
                </a:solidFill>
                <a:latin typeface="微軟正黑體" panose="020B0604030504040204" pitchFamily="34" charset="-120"/>
                <a:cs typeface="Times New Roman" panose="02020603050405020304" pitchFamily="18" charset="0"/>
              </a:rPr>
              <a:t>臨床檢體（如咽喉擦拭液、痰液或下呼吸道抽取液、血液等）分離並鑑定出中東呼吸症候群冠狀病毒（ </a:t>
            </a:r>
            <a:r>
              <a:rPr lang="en-US" altLang="zh-TW" sz="2400" dirty="0">
                <a:solidFill>
                  <a:schemeClr val="tx1"/>
                </a:solidFill>
                <a:latin typeface="微軟正黑體" panose="020B0604030504040204" pitchFamily="34" charset="-120"/>
                <a:cs typeface="Times New Roman" panose="02020603050405020304" pitchFamily="18" charset="0"/>
              </a:rPr>
              <a:t>MERS-</a:t>
            </a:r>
            <a:r>
              <a:rPr lang="en-US" altLang="zh-TW" sz="2400" dirty="0" err="1">
                <a:solidFill>
                  <a:schemeClr val="tx1"/>
                </a:solidFill>
                <a:latin typeface="微軟正黑體" panose="020B0604030504040204" pitchFamily="34" charset="-120"/>
                <a:cs typeface="Times New Roman" panose="02020603050405020304" pitchFamily="18" charset="0"/>
              </a:rPr>
              <a:t>CoV</a:t>
            </a:r>
            <a:r>
              <a:rPr lang="zh-TW" altLang="en-US" sz="2400" dirty="0">
                <a:solidFill>
                  <a:schemeClr val="tx1"/>
                </a:solidFill>
                <a:latin typeface="微軟正黑體" panose="020B0604030504040204" pitchFamily="34" charset="-120"/>
                <a:cs typeface="Times New Roman" panose="02020603050405020304" pitchFamily="18" charset="0"/>
              </a:rPr>
              <a:t>） 。</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914400" lvl="1" indent="-457200" algn="just">
              <a:lnSpc>
                <a:spcPct val="100000"/>
              </a:lnSpc>
              <a:spcBef>
                <a:spcPts val="1200"/>
              </a:spcBef>
              <a:buClr>
                <a:schemeClr val="accent2">
                  <a:lumMod val="50000"/>
                </a:schemeClr>
              </a:buClr>
              <a:buSzPct val="100000"/>
              <a:buFont typeface="+mj-lt"/>
              <a:buAutoNum type="arabicPeriod"/>
            </a:pPr>
            <a:r>
              <a:rPr lang="zh-TW" altLang="en-US" sz="2400" dirty="0">
                <a:solidFill>
                  <a:schemeClr val="tx1"/>
                </a:solidFill>
                <a:latin typeface="微軟正黑體" panose="020B0604030504040204" pitchFamily="34" charset="-120"/>
                <a:cs typeface="Times New Roman" panose="02020603050405020304" pitchFamily="18" charset="0"/>
              </a:rPr>
              <a:t>臨床檢體中東呼吸症候群冠狀病毒分子生物學核酸檢測陽性。</a:t>
            </a:r>
            <a:endParaRPr lang="en-US" altLang="zh-TW" sz="2400" dirty="0">
              <a:solidFill>
                <a:schemeClr val="tx1"/>
              </a:solidFill>
              <a:latin typeface="微軟正黑體" panose="020B0604030504040204" pitchFamily="34" charset="-120"/>
              <a:cs typeface="Times New Roman" panose="02020603050405020304" pitchFamily="18" charset="0"/>
            </a:endParaRPr>
          </a:p>
        </p:txBody>
      </p:sp>
      <p:sp>
        <p:nvSpPr>
          <p:cNvPr id="7" name="標題 1">
            <a:extLst>
              <a:ext uri="{FF2B5EF4-FFF2-40B4-BE49-F238E27FC236}">
                <a16:creationId xmlns:a16="http://schemas.microsoft.com/office/drawing/2014/main" id="{96AC1417-8B2B-4567-BEB4-B52E9D785705}"/>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病例通報</a:t>
            </a:r>
            <a:r>
              <a:rPr lang="en-US" altLang="zh-TW" sz="2400" b="1" dirty="0">
                <a:solidFill>
                  <a:srgbClr val="395554"/>
                </a:solidFill>
                <a:latin typeface="+mj-ea"/>
                <a:cs typeface="Times New Roman" panose="02020603050405020304" pitchFamily="18" charset="0"/>
              </a:rPr>
              <a:t>(2/3)</a:t>
            </a:r>
            <a:endParaRPr lang="zh-TW" altLang="en-US" sz="2400" b="1" dirty="0">
              <a:solidFill>
                <a:srgbClr val="395554"/>
              </a:solidFill>
              <a:latin typeface="+mj-ea"/>
              <a:cs typeface="Times New Roman" panose="02020603050405020304" pitchFamily="18" charset="0"/>
            </a:endParaRPr>
          </a:p>
        </p:txBody>
      </p:sp>
    </p:spTree>
    <p:extLst>
      <p:ext uri="{BB962C8B-B14F-4D97-AF65-F5344CB8AC3E}">
        <p14:creationId xmlns:p14="http://schemas.microsoft.com/office/powerpoint/2010/main" val="1061522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20</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1149790"/>
            <a:ext cx="11315700" cy="439092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lnSpc>
                <a:spcPct val="100000"/>
              </a:lnSpc>
              <a:spcBef>
                <a:spcPts val="12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流行病學條件</a:t>
            </a:r>
            <a:r>
              <a:rPr lang="zh-TW" altLang="en-US" sz="2600" dirty="0">
                <a:solidFill>
                  <a:schemeClr val="tx1"/>
                </a:solidFill>
                <a:latin typeface="微軟正黑體" panose="020B0604030504040204" pitchFamily="34" charset="-120"/>
                <a:cs typeface="Times New Roman" panose="02020603050405020304" pitchFamily="18" charset="0"/>
              </a:rPr>
              <a:t>，發病前</a:t>
            </a:r>
            <a:r>
              <a:rPr lang="en-US" altLang="zh-TW" sz="2600" dirty="0">
                <a:solidFill>
                  <a:schemeClr val="tx1"/>
                </a:solidFill>
                <a:latin typeface="微軟正黑體" panose="020B0604030504040204" pitchFamily="34" charset="-120"/>
                <a:cs typeface="Times New Roman" panose="02020603050405020304" pitchFamily="18" charset="0"/>
              </a:rPr>
              <a:t>14</a:t>
            </a:r>
            <a:r>
              <a:rPr lang="zh-TW" altLang="en-US" sz="2600" dirty="0">
                <a:solidFill>
                  <a:schemeClr val="tx1"/>
                </a:solidFill>
                <a:latin typeface="微軟正黑體" panose="020B0604030504040204" pitchFamily="34" charset="-120"/>
                <a:cs typeface="Times New Roman" panose="02020603050405020304" pitchFamily="18" charset="0"/>
              </a:rPr>
              <a:t>日內，具有下列任一條件：</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914400" lvl="1" indent="-457200" algn="just">
              <a:lnSpc>
                <a:spcPct val="100000"/>
              </a:lnSpc>
              <a:spcBef>
                <a:spcPts val="1200"/>
              </a:spcBef>
              <a:buClr>
                <a:srgbClr val="395554"/>
              </a:buClr>
              <a:buSzPct val="100000"/>
              <a:buFont typeface="+mj-lt"/>
              <a:buAutoNum type="arabicPeriod"/>
            </a:pPr>
            <a:r>
              <a:rPr lang="zh-TW" altLang="en-US" sz="2400" dirty="0">
                <a:solidFill>
                  <a:schemeClr val="tx1"/>
                </a:solidFill>
                <a:latin typeface="微軟正黑體" panose="020B0604030504040204" pitchFamily="34" charset="-120"/>
                <a:cs typeface="Times New Roman" panose="02020603050405020304" pitchFamily="18" charset="0"/>
              </a:rPr>
              <a:t>曾與出現症狀的極可能病例或確定病例有密切接觸（包括在無適當防護下提供照護、相處、或有呼吸道分泌物、體液之直接接觸） 。</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914400" lvl="1" indent="-457200" algn="just">
              <a:lnSpc>
                <a:spcPct val="100000"/>
              </a:lnSpc>
              <a:spcBef>
                <a:spcPts val="1200"/>
              </a:spcBef>
              <a:buClr>
                <a:srgbClr val="395554"/>
              </a:buClr>
              <a:buSzPct val="100000"/>
              <a:buFont typeface="+mj-lt"/>
              <a:buAutoNum type="arabicPeriod"/>
            </a:pPr>
            <a:r>
              <a:rPr lang="zh-TW" altLang="en-US" sz="2400" dirty="0">
                <a:solidFill>
                  <a:schemeClr val="tx1"/>
                </a:solidFill>
                <a:latin typeface="微軟正黑體" panose="020B0604030504040204" pitchFamily="34" charset="-120"/>
                <a:cs typeface="Times New Roman" panose="02020603050405020304" pitchFamily="18" charset="0"/>
              </a:rPr>
              <a:t>具有中東呼吸症候群冠狀病毒疫情流行地區之旅遊或居住史。</a:t>
            </a:r>
            <a:endParaRPr lang="en-US" altLang="zh-TW" sz="2400" dirty="0">
              <a:solidFill>
                <a:schemeClr val="tx1"/>
              </a:solidFill>
              <a:latin typeface="微軟正黑體" panose="020B0604030504040204" pitchFamily="34" charset="-120"/>
              <a:cs typeface="Times New Roman" panose="02020603050405020304" pitchFamily="18" charset="0"/>
            </a:endParaRPr>
          </a:p>
          <a:p>
            <a:pPr algn="just">
              <a:lnSpc>
                <a:spcPct val="100000"/>
              </a:lnSpc>
              <a:spcBef>
                <a:spcPts val="18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疾病分類</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914400" lvl="1" indent="-457200" algn="just">
              <a:lnSpc>
                <a:spcPct val="100000"/>
              </a:lnSpc>
              <a:spcBef>
                <a:spcPts val="1200"/>
              </a:spcBef>
              <a:buClr>
                <a:srgbClr val="395554"/>
              </a:buClr>
              <a:buSzPct val="100000"/>
              <a:buFont typeface="+mj-lt"/>
              <a:buAutoNum type="arabicPeriod"/>
            </a:pPr>
            <a:r>
              <a:rPr lang="zh-TW" altLang="en-US" sz="2400" dirty="0">
                <a:solidFill>
                  <a:schemeClr val="tx1"/>
                </a:solidFill>
                <a:latin typeface="微軟正黑體" panose="020B0604030504040204" pitchFamily="34" charset="-120"/>
                <a:cs typeface="Times New Roman" panose="02020603050405020304" pitchFamily="18" charset="0"/>
              </a:rPr>
              <a:t>極可能病例：雖未經實驗室檢驗證實，但符合臨床條件，且於發病前</a:t>
            </a:r>
            <a:r>
              <a:rPr lang="en-US" altLang="zh-TW" sz="2400" dirty="0">
                <a:solidFill>
                  <a:schemeClr val="tx1"/>
                </a:solidFill>
                <a:latin typeface="微軟正黑體" panose="020B0604030504040204" pitchFamily="34" charset="-120"/>
                <a:cs typeface="Times New Roman" panose="02020603050405020304" pitchFamily="18" charset="0"/>
              </a:rPr>
              <a:t>14</a:t>
            </a:r>
            <a:r>
              <a:rPr lang="zh-TW" altLang="en-US" sz="2400" dirty="0">
                <a:solidFill>
                  <a:schemeClr val="tx1"/>
                </a:solidFill>
                <a:latin typeface="微軟正黑體" panose="020B0604030504040204" pitchFamily="34" charset="-120"/>
                <a:cs typeface="Times New Roman" panose="02020603050405020304" pitchFamily="18" charset="0"/>
              </a:rPr>
              <a:t>日內，曾經與出現症狀之確定病例有密切接觸者。</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914400" lvl="1" indent="-457200" algn="just">
              <a:lnSpc>
                <a:spcPct val="100000"/>
              </a:lnSpc>
              <a:spcBef>
                <a:spcPts val="1200"/>
              </a:spcBef>
              <a:buClr>
                <a:srgbClr val="395554"/>
              </a:buClr>
              <a:buSzPct val="100000"/>
              <a:buFont typeface="+mj-lt"/>
              <a:buAutoNum type="arabicPeriod"/>
            </a:pPr>
            <a:r>
              <a:rPr lang="zh-TW" altLang="en-US" sz="2400" dirty="0">
                <a:solidFill>
                  <a:schemeClr val="tx1"/>
                </a:solidFill>
                <a:latin typeface="微軟正黑體" panose="020B0604030504040204" pitchFamily="34" charset="-120"/>
                <a:cs typeface="Times New Roman" panose="02020603050405020304" pitchFamily="18" charset="0"/>
              </a:rPr>
              <a:t>確定病例：符合檢驗條件。</a:t>
            </a:r>
            <a:endParaRPr lang="en-US" altLang="zh-TW" sz="2400" dirty="0">
              <a:solidFill>
                <a:schemeClr val="tx1"/>
              </a:solidFill>
              <a:latin typeface="微軟正黑體" panose="020B0604030504040204" pitchFamily="34" charset="-120"/>
              <a:cs typeface="Times New Roman" panose="02020603050405020304" pitchFamily="18" charset="0"/>
            </a:endParaRPr>
          </a:p>
        </p:txBody>
      </p:sp>
      <p:sp>
        <p:nvSpPr>
          <p:cNvPr id="7" name="標題 1">
            <a:extLst>
              <a:ext uri="{FF2B5EF4-FFF2-40B4-BE49-F238E27FC236}">
                <a16:creationId xmlns:a16="http://schemas.microsoft.com/office/drawing/2014/main" id="{96AC1417-8B2B-4567-BEB4-B52E9D785705}"/>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病例通報</a:t>
            </a:r>
            <a:r>
              <a:rPr lang="en-US" altLang="zh-TW" sz="2400" b="1" dirty="0">
                <a:solidFill>
                  <a:srgbClr val="395554"/>
                </a:solidFill>
                <a:latin typeface="+mj-ea"/>
                <a:cs typeface="Times New Roman" panose="02020603050405020304" pitchFamily="18" charset="0"/>
              </a:rPr>
              <a:t>(3/3)</a:t>
            </a:r>
            <a:endParaRPr lang="zh-TW" altLang="en-US" sz="2400" b="1" dirty="0">
              <a:solidFill>
                <a:srgbClr val="395554"/>
              </a:solidFill>
              <a:latin typeface="+mj-ea"/>
              <a:cs typeface="Times New Roman" panose="02020603050405020304" pitchFamily="18" charset="0"/>
            </a:endParaRPr>
          </a:p>
        </p:txBody>
      </p:sp>
    </p:spTree>
    <p:extLst>
      <p:ext uri="{BB962C8B-B14F-4D97-AF65-F5344CB8AC3E}">
        <p14:creationId xmlns:p14="http://schemas.microsoft.com/office/powerpoint/2010/main" val="17494196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21</a:t>
            </a:fld>
            <a:endParaRPr lang="zh-TW" altLang="en-US"/>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693058"/>
            <a:ext cx="11315700" cy="485037"/>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檢體採檢送驗事項，</a:t>
            </a:r>
            <a:r>
              <a:rPr lang="zh-TW" altLang="en-US" sz="2400" b="1" dirty="0">
                <a:solidFill>
                  <a:schemeClr val="tx1"/>
                </a:solidFill>
                <a:latin typeface="微軟正黑體" panose="020B0604030504040204" pitchFamily="34" charset="-120"/>
                <a:ea typeface="微軟正黑體" panose="020B0604030504040204" pitchFamily="34" charset="-120"/>
              </a:rPr>
              <a:t>可參閱「</a:t>
            </a:r>
            <a:r>
              <a:rPr lang="zh-TW" altLang="en-US" sz="2400" b="1" dirty="0">
                <a:solidFill>
                  <a:schemeClr val="tx1"/>
                </a:solidFill>
                <a:latin typeface="微軟正黑體" panose="020B0604030504040204" pitchFamily="34" charset="-120"/>
                <a:ea typeface="微軟正黑體" panose="020B0604030504040204" pitchFamily="34" charset="-120"/>
                <a:hlinkClick r:id="rId3">
                  <a:extLst>
                    <a:ext uri="{A12FA001-AC4F-418D-AE19-62706E023703}">
                      <ahyp:hlinkClr xmlns:ahyp="http://schemas.microsoft.com/office/drawing/2018/hyperlinkcolor" val="tx"/>
                    </a:ext>
                  </a:extLst>
                </a:hlinkClick>
              </a:rPr>
              <a:t>傳染病檢體採檢手冊</a:t>
            </a:r>
            <a:r>
              <a:rPr lang="zh-TW" altLang="en-US" sz="2400" b="1" dirty="0">
                <a:solidFill>
                  <a:schemeClr val="tx1"/>
                </a:solidFill>
                <a:latin typeface="微軟正黑體" panose="020B0604030504040204" pitchFamily="34" charset="-120"/>
                <a:ea typeface="微軟正黑體" panose="020B0604030504040204" pitchFamily="34" charset="-120"/>
              </a:rPr>
              <a:t>」</a:t>
            </a:r>
            <a:endParaRPr lang="en-US" altLang="zh-TW" sz="2000" b="1" dirty="0">
              <a:solidFill>
                <a:schemeClr val="tx1"/>
              </a:solidFill>
              <a:latin typeface="微軟正黑體" panose="020B0604030504040204" pitchFamily="34" charset="-120"/>
              <a:ea typeface="微軟正黑體" panose="020B0604030504040204" pitchFamily="34" charset="-120"/>
            </a:endParaRPr>
          </a:p>
          <a:p>
            <a:pPr algn="just">
              <a:spcBef>
                <a:spcPts val="1800"/>
              </a:spcBef>
              <a:buClr>
                <a:schemeClr val="accent2">
                  <a:lumMod val="50000"/>
                </a:schemeClr>
              </a:buClr>
              <a:buSzPct val="100000"/>
              <a:buFont typeface="Wingdings" panose="05000000000000000000" pitchFamily="2" charset="2"/>
              <a:buChar char="n"/>
            </a:pPr>
            <a:endParaRPr lang="zh-TW" altLang="en-US" sz="2400" dirty="0">
              <a:solidFill>
                <a:schemeClr val="tx1"/>
              </a:solidFill>
              <a:latin typeface="微軟正黑體" panose="020B0604030504040204" pitchFamily="34" charset="-120"/>
              <a:cs typeface="Times New Roman" panose="02020603050405020304" pitchFamily="18" charset="0"/>
            </a:endParaRPr>
          </a:p>
        </p:txBody>
      </p:sp>
      <p:sp>
        <p:nvSpPr>
          <p:cNvPr id="7" name="標題 1">
            <a:extLst>
              <a:ext uri="{FF2B5EF4-FFF2-40B4-BE49-F238E27FC236}">
                <a16:creationId xmlns:a16="http://schemas.microsoft.com/office/drawing/2014/main" id="{96AC1417-8B2B-4567-BEB4-B52E9D785705}"/>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採檢送驗</a:t>
            </a:r>
            <a:r>
              <a:rPr lang="en-US" altLang="zh-TW" sz="2400" b="1" dirty="0">
                <a:solidFill>
                  <a:srgbClr val="395554"/>
                </a:solidFill>
                <a:latin typeface="+mj-ea"/>
                <a:cs typeface="Times New Roman" panose="02020603050405020304" pitchFamily="18" charset="0"/>
              </a:rPr>
              <a:t>(1/2)</a:t>
            </a:r>
            <a:endParaRPr lang="zh-TW" altLang="en-US" sz="2400" b="1" dirty="0">
              <a:solidFill>
                <a:srgbClr val="395554"/>
              </a:solidFill>
              <a:latin typeface="+mj-ea"/>
              <a:cs typeface="Times New Roman" panose="02020603050405020304" pitchFamily="18" charset="0"/>
            </a:endParaRPr>
          </a:p>
        </p:txBody>
      </p:sp>
      <p:graphicFrame>
        <p:nvGraphicFramePr>
          <p:cNvPr id="8" name="表格 7">
            <a:extLst>
              <a:ext uri="{FF2B5EF4-FFF2-40B4-BE49-F238E27FC236}">
                <a16:creationId xmlns:a16="http://schemas.microsoft.com/office/drawing/2014/main" id="{378393CA-D1BA-4726-A43E-ADDF913CC382}"/>
              </a:ext>
            </a:extLst>
          </p:cNvPr>
          <p:cNvGraphicFramePr>
            <a:graphicFrameLocks noGrp="1"/>
          </p:cNvGraphicFramePr>
          <p:nvPr>
            <p:extLst>
              <p:ext uri="{D42A27DB-BD31-4B8C-83A1-F6EECF244321}">
                <p14:modId xmlns:p14="http://schemas.microsoft.com/office/powerpoint/2010/main" val="1483432622"/>
              </p:ext>
            </p:extLst>
          </p:nvPr>
        </p:nvGraphicFramePr>
        <p:xfrm>
          <a:off x="334981" y="1220735"/>
          <a:ext cx="11461686" cy="5393494"/>
        </p:xfrm>
        <a:graphic>
          <a:graphicData uri="http://schemas.openxmlformats.org/drawingml/2006/table">
            <a:tbl>
              <a:tblPr>
                <a:tableStyleId>{5C22544A-7EE6-4342-B048-85BDC9FD1C3A}</a:tableStyleId>
              </a:tblPr>
              <a:tblGrid>
                <a:gridCol w="760490">
                  <a:extLst>
                    <a:ext uri="{9D8B030D-6E8A-4147-A177-3AD203B41FA5}">
                      <a16:colId xmlns:a16="http://schemas.microsoft.com/office/drawing/2014/main" val="3596322776"/>
                    </a:ext>
                  </a:extLst>
                </a:gridCol>
                <a:gridCol w="1176951">
                  <a:extLst>
                    <a:ext uri="{9D8B030D-6E8A-4147-A177-3AD203B41FA5}">
                      <a16:colId xmlns:a16="http://schemas.microsoft.com/office/drawing/2014/main" val="2253906696"/>
                    </a:ext>
                  </a:extLst>
                </a:gridCol>
                <a:gridCol w="1186004">
                  <a:extLst>
                    <a:ext uri="{9D8B030D-6E8A-4147-A177-3AD203B41FA5}">
                      <a16:colId xmlns:a16="http://schemas.microsoft.com/office/drawing/2014/main" val="3671377728"/>
                    </a:ext>
                  </a:extLst>
                </a:gridCol>
                <a:gridCol w="1258431">
                  <a:extLst>
                    <a:ext uri="{9D8B030D-6E8A-4147-A177-3AD203B41FA5}">
                      <a16:colId xmlns:a16="http://schemas.microsoft.com/office/drawing/2014/main" val="708579973"/>
                    </a:ext>
                  </a:extLst>
                </a:gridCol>
                <a:gridCol w="1548141">
                  <a:extLst>
                    <a:ext uri="{9D8B030D-6E8A-4147-A177-3AD203B41FA5}">
                      <a16:colId xmlns:a16="http://schemas.microsoft.com/office/drawing/2014/main" val="3295378498"/>
                    </a:ext>
                  </a:extLst>
                </a:gridCol>
                <a:gridCol w="823865">
                  <a:extLst>
                    <a:ext uri="{9D8B030D-6E8A-4147-A177-3AD203B41FA5}">
                      <a16:colId xmlns:a16="http://schemas.microsoft.com/office/drawing/2014/main" val="3094836894"/>
                    </a:ext>
                  </a:extLst>
                </a:gridCol>
                <a:gridCol w="1403287">
                  <a:extLst>
                    <a:ext uri="{9D8B030D-6E8A-4147-A177-3AD203B41FA5}">
                      <a16:colId xmlns:a16="http://schemas.microsoft.com/office/drawing/2014/main" val="91461430"/>
                    </a:ext>
                  </a:extLst>
                </a:gridCol>
                <a:gridCol w="3304517">
                  <a:extLst>
                    <a:ext uri="{9D8B030D-6E8A-4147-A177-3AD203B41FA5}">
                      <a16:colId xmlns:a16="http://schemas.microsoft.com/office/drawing/2014/main" val="1682630249"/>
                    </a:ext>
                  </a:extLst>
                </a:gridCol>
              </a:tblGrid>
              <a:tr h="260841">
                <a:tc>
                  <a:txBody>
                    <a:bodyPr/>
                    <a:lstStyle/>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項目</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檢體種類</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採檢目的</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採檢時間</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採檢量及</a:t>
                      </a:r>
                    </a:p>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規定</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spcAft>
                          <a:spcPts val="0"/>
                        </a:spcAft>
                      </a:pPr>
                      <a:r>
                        <a:rPr lang="zh-TW" sz="1800" kern="100">
                          <a:effectLst/>
                          <a:latin typeface="微軟正黑體" panose="020B0604030504040204" pitchFamily="34" charset="-120"/>
                          <a:ea typeface="微軟正黑體" panose="020B0604030504040204" pitchFamily="34" charset="-120"/>
                        </a:rPr>
                        <a:t>送驗方式</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應保存種類</a:t>
                      </a:r>
                      <a:endParaRPr lang="en-US" altLang="zh-TW" sz="1800" kern="100" dirty="0">
                        <a:effectLst/>
                        <a:latin typeface="微軟正黑體" panose="020B0604030504040204" pitchFamily="34" charset="-120"/>
                        <a:ea typeface="微軟正黑體" panose="020B0604030504040204" pitchFamily="34" charset="-120"/>
                      </a:endParaRPr>
                    </a:p>
                    <a:p>
                      <a:pPr algn="ctr">
                        <a:lnSpc>
                          <a:spcPct val="100000"/>
                        </a:lnSpc>
                        <a:spcAft>
                          <a:spcPts val="0"/>
                        </a:spcAft>
                      </a:pPr>
                      <a:r>
                        <a:rPr lang="en-US" altLang="zh-TW" sz="1800" kern="100" dirty="0">
                          <a:effectLst/>
                          <a:latin typeface="微軟正黑體" panose="020B0604030504040204" pitchFamily="34" charset="-120"/>
                          <a:ea typeface="微軟正黑體" panose="020B0604030504040204" pitchFamily="34" charset="-120"/>
                        </a:rPr>
                        <a:t>(</a:t>
                      </a:r>
                      <a:r>
                        <a:rPr lang="zh-TW" sz="1800" kern="100" dirty="0">
                          <a:effectLst/>
                          <a:latin typeface="微軟正黑體" panose="020B0604030504040204" pitchFamily="34" charset="-120"/>
                          <a:ea typeface="微軟正黑體" panose="020B0604030504040204" pitchFamily="34" charset="-120"/>
                        </a:rPr>
                        <a:t>應保存時間</a:t>
                      </a:r>
                      <a:r>
                        <a:rPr lang="en-US" altLang="zh-TW" sz="1800" kern="100" dirty="0">
                          <a:effectLst/>
                          <a:latin typeface="微軟正黑體" panose="020B0604030504040204" pitchFamily="34" charset="-120"/>
                          <a:ea typeface="微軟正黑體" panose="020B0604030504040204" pitchFamily="34" charset="-120"/>
                        </a:rPr>
                        <a:t>)</a:t>
                      </a:r>
                      <a:endParaRPr lang="zh-TW" sz="1800" kern="100" dirty="0">
                        <a:effectLst/>
                        <a:latin typeface="微軟正黑體" panose="020B0604030504040204" pitchFamily="34" charset="-120"/>
                        <a:ea typeface="微軟正黑體" panose="020B0604030504040204" pitchFamily="34" charset="-120"/>
                      </a:endParaRP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spcAft>
                          <a:spcPts val="0"/>
                        </a:spcAft>
                      </a:pPr>
                      <a:r>
                        <a:rPr lang="zh-TW" sz="1800" kern="100">
                          <a:effectLst/>
                          <a:latin typeface="微軟正黑體" panose="020B0604030504040204" pitchFamily="34" charset="-120"/>
                          <a:ea typeface="微軟正黑體" panose="020B0604030504040204" pitchFamily="34" charset="-120"/>
                        </a:rPr>
                        <a:t>注意事項</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37855095"/>
                  </a:ext>
                </a:extLst>
              </a:tr>
              <a:tr h="2375974">
                <a:tc rowSpan="3">
                  <a:txBody>
                    <a:bodyPr/>
                    <a:lstStyle/>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中東呼吸症候群冠狀病毒感染症</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咽喉擦拭液</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a:txBody>
                    <a:bodyPr/>
                    <a:lstStyle/>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病原體</a:t>
                      </a:r>
                    </a:p>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檢測</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a:txBody>
                    <a:bodyPr/>
                    <a:lstStyle/>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疾病活動期</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以病毒拭子之棉棒擦拭咽喉，插入病毒保存輸送管。</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a:txBody>
                    <a:bodyPr/>
                    <a:lstStyle/>
                    <a:p>
                      <a:pPr marR="27305" algn="l">
                        <a:lnSpc>
                          <a:spcPct val="100000"/>
                        </a:lnSpc>
                        <a:spcAft>
                          <a:spcPts val="0"/>
                        </a:spcAft>
                      </a:pPr>
                      <a:r>
                        <a:rPr lang="en-US" sz="1800" kern="100" dirty="0">
                          <a:effectLst/>
                          <a:latin typeface="微軟正黑體" panose="020B0604030504040204" pitchFamily="34" charset="-120"/>
                          <a:ea typeface="微軟正黑體" panose="020B0604030504040204" pitchFamily="34" charset="-120"/>
                        </a:rPr>
                        <a:t>2-8</a:t>
                      </a:r>
                      <a:r>
                        <a:rPr lang="zh-TW" sz="1800" kern="100" dirty="0">
                          <a:effectLst/>
                          <a:latin typeface="微軟正黑體" panose="020B0604030504040204" pitchFamily="34" charset="-120"/>
                          <a:ea typeface="微軟正黑體" panose="020B0604030504040204" pitchFamily="34" charset="-120"/>
                        </a:rPr>
                        <a:t>℃</a:t>
                      </a:r>
                      <a:endParaRPr lang="en-US" altLang="zh-TW" sz="1800" kern="100" dirty="0">
                        <a:effectLst/>
                        <a:latin typeface="微軟正黑體" panose="020B0604030504040204" pitchFamily="34" charset="-120"/>
                        <a:ea typeface="微軟正黑體" panose="020B0604030504040204" pitchFamily="34" charset="-120"/>
                      </a:endParaRPr>
                    </a:p>
                    <a:p>
                      <a:pPr marR="27305" algn="l">
                        <a:lnSpc>
                          <a:spcPct val="100000"/>
                        </a:lnSpc>
                        <a:spcAft>
                          <a:spcPts val="0"/>
                        </a:spcAft>
                      </a:pPr>
                      <a:r>
                        <a:rPr lang="en-US" altLang="zh-TW" sz="1800" kern="100" dirty="0">
                          <a:effectLst/>
                          <a:latin typeface="微軟正黑體" panose="020B0604030504040204" pitchFamily="34" charset="-120"/>
                          <a:ea typeface="微軟正黑體" panose="020B0604030504040204" pitchFamily="34" charset="-120"/>
                        </a:rPr>
                        <a:t>(</a:t>
                      </a:r>
                      <a:r>
                        <a:rPr lang="en-US" sz="1800" kern="100" dirty="0">
                          <a:effectLst/>
                          <a:latin typeface="微軟正黑體" panose="020B0604030504040204" pitchFamily="34" charset="-120"/>
                          <a:ea typeface="微軟正黑體" panose="020B0604030504040204" pitchFamily="34" charset="-120"/>
                        </a:rPr>
                        <a:t>B</a:t>
                      </a:r>
                      <a:r>
                        <a:rPr lang="zh-TW" sz="1800" kern="100" dirty="0">
                          <a:effectLst/>
                          <a:latin typeface="微軟正黑體" panose="020B0604030504040204" pitchFamily="34" charset="-120"/>
                          <a:ea typeface="微軟正黑體" panose="020B0604030504040204" pitchFamily="34" charset="-120"/>
                        </a:rPr>
                        <a:t>類感染性物質</a:t>
                      </a:r>
                      <a:r>
                        <a:rPr lang="en-US" sz="1800" kern="100" dirty="0">
                          <a:effectLst/>
                          <a:latin typeface="微軟正黑體" panose="020B0604030504040204" pitchFamily="34" charset="-120"/>
                          <a:ea typeface="微軟正黑體" panose="020B0604030504040204" pitchFamily="34" charset="-120"/>
                        </a:rPr>
                        <a:t>P650</a:t>
                      </a:r>
                      <a:r>
                        <a:rPr lang="zh-TW" sz="1800" kern="100" dirty="0">
                          <a:effectLst/>
                          <a:latin typeface="微軟正黑體" panose="020B0604030504040204" pitchFamily="34" charset="-120"/>
                          <a:ea typeface="微軟正黑體" panose="020B0604030504040204" pitchFamily="34" charset="-120"/>
                        </a:rPr>
                        <a:t>包裝</a:t>
                      </a:r>
                      <a:r>
                        <a:rPr lang="en-US" altLang="zh-TW" sz="1800" kern="100" dirty="0">
                          <a:effectLst/>
                          <a:latin typeface="微軟正黑體" panose="020B0604030504040204" pitchFamily="34" charset="-120"/>
                          <a:ea typeface="微軟正黑體" panose="020B0604030504040204" pitchFamily="34" charset="-120"/>
                        </a:rPr>
                        <a:t>)</a:t>
                      </a:r>
                      <a:endParaRPr lang="zh-TW" sz="1800" kern="100" dirty="0">
                        <a:effectLst/>
                        <a:latin typeface="微軟正黑體" panose="020B0604030504040204" pitchFamily="34" charset="-120"/>
                        <a:ea typeface="微軟正黑體" panose="020B0604030504040204" pitchFamily="34" charset="-120"/>
                      </a:endParaRP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病毒株</a:t>
                      </a:r>
                    </a:p>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a:t>
                      </a:r>
                      <a:r>
                        <a:rPr lang="en-US" sz="1800" kern="100" dirty="0">
                          <a:effectLst/>
                          <a:latin typeface="微軟正黑體" panose="020B0604030504040204" pitchFamily="34" charset="-120"/>
                          <a:ea typeface="微軟正黑體" panose="020B0604030504040204" pitchFamily="34" charset="-120"/>
                        </a:rPr>
                        <a:t>30</a:t>
                      </a:r>
                      <a:r>
                        <a:rPr lang="zh-TW" sz="1800" kern="100" dirty="0">
                          <a:effectLst/>
                          <a:latin typeface="微軟正黑體" panose="020B0604030504040204" pitchFamily="34" charset="-120"/>
                          <a:ea typeface="微軟正黑體" panose="020B0604030504040204" pitchFamily="34" charset="-120"/>
                        </a:rPr>
                        <a:t>日）；</a:t>
                      </a:r>
                    </a:p>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咽喉擦拭液（</a:t>
                      </a:r>
                      <a:r>
                        <a:rPr lang="en-US" sz="1800" kern="100" dirty="0">
                          <a:effectLst/>
                          <a:latin typeface="微軟正黑體" panose="020B0604030504040204" pitchFamily="34" charset="-120"/>
                          <a:ea typeface="微軟正黑體" panose="020B0604030504040204" pitchFamily="34" charset="-120"/>
                        </a:rPr>
                        <a:t>30</a:t>
                      </a:r>
                      <a:r>
                        <a:rPr lang="zh-TW" sz="1800" kern="100" dirty="0">
                          <a:effectLst/>
                          <a:latin typeface="微軟正黑體" panose="020B0604030504040204" pitchFamily="34" charset="-120"/>
                          <a:ea typeface="微軟正黑體" panose="020B0604030504040204" pitchFamily="34" charset="-120"/>
                        </a:rPr>
                        <a:t>日）</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000" marR="45720" lvl="0" indent="-180000" algn="l">
                        <a:lnSpc>
                          <a:spcPct val="100000"/>
                        </a:lnSpc>
                        <a:spcAft>
                          <a:spcPts val="0"/>
                        </a:spcAft>
                        <a:buClr>
                          <a:srgbClr val="000000"/>
                        </a:buClr>
                        <a:buFont typeface="+mj-lt"/>
                        <a:buAutoNum type="arabicPeriod"/>
                      </a:pPr>
                      <a:r>
                        <a:rPr lang="zh-TW" sz="1800" kern="100" dirty="0">
                          <a:effectLst/>
                          <a:latin typeface="微軟正黑體" panose="020B0604030504040204" pitchFamily="34" charset="-120"/>
                          <a:ea typeface="微軟正黑體" panose="020B0604030504040204" pitchFamily="34" charset="-120"/>
                        </a:rPr>
                        <a:t>醫師可視病情變化再度送檢。</a:t>
                      </a:r>
                    </a:p>
                    <a:p>
                      <a:pPr marL="180000" marR="45720" lvl="0" indent="-180000" algn="l">
                        <a:lnSpc>
                          <a:spcPct val="100000"/>
                        </a:lnSpc>
                        <a:spcAft>
                          <a:spcPts val="0"/>
                        </a:spcAft>
                        <a:buClr>
                          <a:srgbClr val="000000"/>
                        </a:buClr>
                        <a:buFont typeface="+mj-lt"/>
                        <a:buAutoNum type="arabicPeriod"/>
                      </a:pPr>
                      <a:r>
                        <a:rPr lang="zh-TW" sz="1800" kern="100" dirty="0">
                          <a:effectLst/>
                          <a:latin typeface="微軟正黑體" panose="020B0604030504040204" pitchFamily="34" charset="-120"/>
                          <a:ea typeface="微軟正黑體" panose="020B0604030504040204" pitchFamily="34" charset="-120"/>
                        </a:rPr>
                        <a:t>咽喉擦拭液檢體見本署傳染病檢體採檢手冊</a:t>
                      </a:r>
                      <a:r>
                        <a:rPr lang="en-US" sz="1800" kern="100" dirty="0">
                          <a:effectLst/>
                          <a:latin typeface="微軟正黑體" panose="020B0604030504040204" pitchFamily="34" charset="-120"/>
                          <a:ea typeface="微軟正黑體" panose="020B0604030504040204" pitchFamily="34" charset="-120"/>
                        </a:rPr>
                        <a:t>2.8.5</a:t>
                      </a:r>
                      <a:r>
                        <a:rPr lang="zh-TW" sz="1800" kern="100" dirty="0">
                          <a:effectLst/>
                          <a:latin typeface="微軟正黑體" panose="020B0604030504040204" pitchFamily="34" charset="-120"/>
                          <a:ea typeface="微軟正黑體" panose="020B0604030504040204" pitchFamily="34" charset="-120"/>
                        </a:rPr>
                        <a:t>備註說明，其採檢步驟請參考第</a:t>
                      </a:r>
                      <a:r>
                        <a:rPr lang="en-US" sz="1800" kern="100" dirty="0">
                          <a:effectLst/>
                          <a:latin typeface="微軟正黑體" panose="020B0604030504040204" pitchFamily="34" charset="-120"/>
                          <a:ea typeface="微軟正黑體" panose="020B0604030504040204" pitchFamily="34" charset="-120"/>
                        </a:rPr>
                        <a:t>3.7</a:t>
                      </a:r>
                      <a:r>
                        <a:rPr lang="zh-TW" sz="1800" kern="100" dirty="0">
                          <a:effectLst/>
                          <a:latin typeface="微軟正黑體" panose="020B0604030504040204" pitchFamily="34" charset="-120"/>
                          <a:ea typeface="微軟正黑體" panose="020B0604030504040204" pitchFamily="34" charset="-120"/>
                        </a:rPr>
                        <a:t>節。</a:t>
                      </a:r>
                    </a:p>
                    <a:p>
                      <a:pPr marL="180000" marR="45720" lvl="0" indent="-180000" algn="l">
                        <a:lnSpc>
                          <a:spcPct val="100000"/>
                        </a:lnSpc>
                        <a:spcAft>
                          <a:spcPts val="0"/>
                        </a:spcAft>
                        <a:buClr>
                          <a:srgbClr val="000000"/>
                        </a:buClr>
                        <a:buFont typeface="+mj-lt"/>
                        <a:buAutoNum type="arabicPeriod"/>
                      </a:pPr>
                      <a:r>
                        <a:rPr lang="zh-TW" sz="1800" kern="100" dirty="0">
                          <a:effectLst/>
                          <a:latin typeface="微軟正黑體" panose="020B0604030504040204" pitchFamily="34" charset="-120"/>
                          <a:ea typeface="微軟正黑體" panose="020B0604030504040204" pitchFamily="34" charset="-120"/>
                        </a:rPr>
                        <a:t>建議使用有</a:t>
                      </a:r>
                      <a:r>
                        <a:rPr lang="en-US" sz="1800" kern="100" dirty="0" err="1">
                          <a:effectLst/>
                          <a:latin typeface="微軟正黑體" panose="020B0604030504040204" pitchFamily="34" charset="-120"/>
                          <a:ea typeface="微軟正黑體" panose="020B0604030504040204" pitchFamily="34" charset="-120"/>
                        </a:rPr>
                        <a:t>o-ring</a:t>
                      </a:r>
                      <a:r>
                        <a:rPr lang="zh-TW" sz="1800" kern="100" dirty="0">
                          <a:effectLst/>
                          <a:latin typeface="微軟正黑體" panose="020B0604030504040204" pitchFamily="34" charset="-120"/>
                          <a:ea typeface="微軟正黑體" panose="020B0604030504040204" pitchFamily="34" charset="-120"/>
                        </a:rPr>
                        <a:t>或其他防滲漏設計之檢體容器送驗，若檢驗單位發現檢體滲漏，則不予檢驗。</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96128007"/>
                  </a:ext>
                </a:extLst>
              </a:tr>
              <a:tr h="1549548">
                <a:tc vMerge="1">
                  <a:txBody>
                    <a:bodyPr/>
                    <a:lstStyle/>
                    <a:p>
                      <a:endParaRPr lang="zh-TW" altLang="en-US"/>
                    </a:p>
                  </a:txBody>
                  <a:tcPr/>
                </a:tc>
                <a:tc>
                  <a:txBody>
                    <a:bodyPr/>
                    <a:lstStyle/>
                    <a:p>
                      <a:pPr algn="ctr">
                        <a:lnSpc>
                          <a:spcPct val="100000"/>
                        </a:lnSpc>
                        <a:spcAft>
                          <a:spcPts val="0"/>
                        </a:spcAft>
                      </a:pPr>
                      <a:r>
                        <a:rPr lang="zh-TW" sz="1800" kern="100">
                          <a:effectLst/>
                          <a:latin typeface="微軟正黑體" panose="020B0604030504040204" pitchFamily="34" charset="-120"/>
                          <a:ea typeface="微軟正黑體" panose="020B0604030504040204" pitchFamily="34" charset="-120"/>
                        </a:rPr>
                        <a:t>痰液或下呼吸道抽取液</a:t>
                      </a:r>
                      <a:r>
                        <a:rPr lang="en-US" sz="1800" kern="100">
                          <a:effectLst/>
                          <a:latin typeface="微軟正黑體" panose="020B0604030504040204" pitchFamily="34" charset="-120"/>
                          <a:ea typeface="微軟正黑體" panose="020B0604030504040204" pitchFamily="34" charset="-120"/>
                        </a:rPr>
                        <a:t>(</a:t>
                      </a:r>
                      <a:r>
                        <a:rPr lang="zh-TW" sz="1800" kern="100">
                          <a:effectLst/>
                          <a:latin typeface="微軟正黑體" panose="020B0604030504040204" pitchFamily="34" charset="-120"/>
                          <a:ea typeface="微軟正黑體" panose="020B0604030504040204" pitchFamily="34" charset="-120"/>
                        </a:rPr>
                        <a:t>為佳</a:t>
                      </a:r>
                      <a:r>
                        <a:rPr lang="en-US" sz="1800" kern="100">
                          <a:effectLst/>
                          <a:latin typeface="微軟正黑體" panose="020B0604030504040204" pitchFamily="34" charset="-120"/>
                          <a:ea typeface="微軟正黑體" panose="020B0604030504040204" pitchFamily="34" charset="-120"/>
                        </a:rPr>
                        <a:t>)</a:t>
                      </a:r>
                      <a:endParaRPr lang="zh-TW" sz="1800" kern="100">
                        <a:effectLst/>
                        <a:latin typeface="微軟正黑體" panose="020B0604030504040204" pitchFamily="34" charset="-120"/>
                        <a:ea typeface="微軟正黑體" panose="020B0604030504040204" pitchFamily="34" charset="-120"/>
                      </a:endParaRP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zh-TW" altLang="en-US"/>
                    </a:p>
                  </a:txBody>
                  <a:tcPr/>
                </a:tc>
                <a:tc vMerge="1">
                  <a:txBody>
                    <a:bodyPr/>
                    <a:lstStyle/>
                    <a:p>
                      <a:endParaRPr lang="zh-TW" altLang="en-US"/>
                    </a:p>
                  </a:txBody>
                  <a:tcPr/>
                </a:tc>
                <a:tc>
                  <a:txBody>
                    <a:bodyPr/>
                    <a:lstStyle/>
                    <a:p>
                      <a:pPr algn="l">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以無菌試管收集送驗。</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zh-TW" altLang="en-US"/>
                    </a:p>
                  </a:txBody>
                  <a:tcPr/>
                </a:tc>
                <a:tc>
                  <a:txBody>
                    <a:bodyPr/>
                    <a:lstStyle/>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病毒株</a:t>
                      </a:r>
                    </a:p>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a:t>
                      </a:r>
                      <a:r>
                        <a:rPr lang="en-US" sz="1800" kern="100" dirty="0">
                          <a:effectLst/>
                          <a:latin typeface="微軟正黑體" panose="020B0604030504040204" pitchFamily="34" charset="-120"/>
                          <a:ea typeface="微軟正黑體" panose="020B0604030504040204" pitchFamily="34" charset="-120"/>
                        </a:rPr>
                        <a:t>30</a:t>
                      </a:r>
                      <a:r>
                        <a:rPr lang="zh-TW" sz="1800" kern="100" dirty="0">
                          <a:effectLst/>
                          <a:latin typeface="微軟正黑體" panose="020B0604030504040204" pitchFamily="34" charset="-120"/>
                          <a:ea typeface="微軟正黑體" panose="020B0604030504040204" pitchFamily="34" charset="-120"/>
                        </a:rPr>
                        <a:t>日）；</a:t>
                      </a:r>
                    </a:p>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痰液</a:t>
                      </a:r>
                    </a:p>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a:t>
                      </a:r>
                      <a:r>
                        <a:rPr lang="en-US" sz="1800" kern="100" dirty="0">
                          <a:effectLst/>
                          <a:latin typeface="微軟正黑體" panose="020B0604030504040204" pitchFamily="34" charset="-120"/>
                          <a:ea typeface="微軟正黑體" panose="020B0604030504040204" pitchFamily="34" charset="-120"/>
                        </a:rPr>
                        <a:t>30</a:t>
                      </a:r>
                      <a:r>
                        <a:rPr lang="zh-TW" sz="1800" kern="100" dirty="0">
                          <a:effectLst/>
                          <a:latin typeface="微軟正黑體" panose="020B0604030504040204" pitchFamily="34" charset="-120"/>
                          <a:ea typeface="微軟正黑體" panose="020B0604030504040204" pitchFamily="34" charset="-120"/>
                        </a:rPr>
                        <a:t>日）</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000" marR="45720" lvl="0" indent="-180000" algn="l">
                        <a:lnSpc>
                          <a:spcPct val="100000"/>
                        </a:lnSpc>
                        <a:spcAft>
                          <a:spcPts val="0"/>
                        </a:spcAft>
                        <a:buFont typeface="+mj-lt"/>
                        <a:buAutoNum type="arabicPeriod"/>
                      </a:pPr>
                      <a:r>
                        <a:rPr lang="zh-TW" sz="1800" kern="100" dirty="0">
                          <a:effectLst/>
                          <a:latin typeface="微軟正黑體" panose="020B0604030504040204" pitchFamily="34" charset="-120"/>
                          <a:ea typeface="微軟正黑體" panose="020B0604030504040204" pitchFamily="34" charset="-120"/>
                        </a:rPr>
                        <a:t>適用於輕症咳嗽有痰、肺炎或重症者。</a:t>
                      </a:r>
                    </a:p>
                    <a:p>
                      <a:pPr marL="180000" marR="45720" lvl="0" indent="-180000" algn="l">
                        <a:lnSpc>
                          <a:spcPct val="100000"/>
                        </a:lnSpc>
                        <a:spcAft>
                          <a:spcPts val="0"/>
                        </a:spcAft>
                        <a:buFont typeface="+mj-lt"/>
                        <a:buAutoNum type="arabicPeriod"/>
                      </a:pPr>
                      <a:r>
                        <a:rPr lang="zh-TW" sz="1800" kern="100" dirty="0">
                          <a:effectLst/>
                          <a:latin typeface="微軟正黑體" panose="020B0604030504040204" pitchFamily="34" charset="-120"/>
                          <a:ea typeface="微軟正黑體" panose="020B0604030504040204" pitchFamily="34" charset="-120"/>
                        </a:rPr>
                        <a:t>醫師可視病情變化再度送檢。 </a:t>
                      </a:r>
                    </a:p>
                    <a:p>
                      <a:pPr marL="180000" marR="45720" lvl="0" indent="-180000" algn="l">
                        <a:lnSpc>
                          <a:spcPct val="100000"/>
                        </a:lnSpc>
                        <a:spcAft>
                          <a:spcPts val="0"/>
                        </a:spcAft>
                        <a:buFont typeface="+mj-lt"/>
                        <a:buAutoNum type="arabicPeriod"/>
                      </a:pPr>
                      <a:r>
                        <a:rPr lang="zh-TW" sz="1800" kern="100" dirty="0">
                          <a:effectLst/>
                          <a:latin typeface="微軟正黑體" panose="020B0604030504040204" pitchFamily="34" charset="-120"/>
                          <a:ea typeface="微軟正黑體" panose="020B0604030504040204" pitchFamily="34" charset="-120"/>
                        </a:rPr>
                        <a:t>勿採患者口水。</a:t>
                      </a:r>
                    </a:p>
                    <a:p>
                      <a:pPr marL="180000" marR="45720" lvl="0" indent="-180000" algn="l">
                        <a:lnSpc>
                          <a:spcPct val="100000"/>
                        </a:lnSpc>
                        <a:spcAft>
                          <a:spcPts val="0"/>
                        </a:spcAft>
                        <a:buFont typeface="+mj-lt"/>
                        <a:buAutoNum type="arabicPeriod"/>
                      </a:pPr>
                      <a:r>
                        <a:rPr lang="zh-TW" sz="1800" kern="100" dirty="0">
                          <a:effectLst/>
                          <a:latin typeface="微軟正黑體" panose="020B0604030504040204" pitchFamily="34" charset="-120"/>
                          <a:ea typeface="微軟正黑體" panose="020B0604030504040204" pitchFamily="34" charset="-120"/>
                        </a:rPr>
                        <a:t>痰液採檢步驟 請參考本署傳染病檢體採檢手冊第</a:t>
                      </a:r>
                      <a:r>
                        <a:rPr lang="en-US" sz="1800" kern="100" dirty="0">
                          <a:effectLst/>
                          <a:latin typeface="微軟正黑體" panose="020B0604030504040204" pitchFamily="34" charset="-120"/>
                          <a:ea typeface="微軟正黑體" panose="020B0604030504040204" pitchFamily="34" charset="-120"/>
                        </a:rPr>
                        <a:t>3.9</a:t>
                      </a:r>
                      <a:r>
                        <a:rPr lang="zh-TW" sz="1800" kern="100" dirty="0">
                          <a:effectLst/>
                          <a:latin typeface="微軟正黑體" panose="020B0604030504040204" pitchFamily="34" charset="-120"/>
                          <a:ea typeface="微軟正黑體" panose="020B0604030504040204" pitchFamily="34" charset="-120"/>
                        </a:rPr>
                        <a:t>節。</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4326889"/>
                  </a:ext>
                </a:extLst>
              </a:tr>
              <a:tr h="785473">
                <a:tc vMerge="1">
                  <a:txBody>
                    <a:bodyPr/>
                    <a:lstStyle/>
                    <a:p>
                      <a:endParaRPr lang="zh-TW" altLang="en-US"/>
                    </a:p>
                  </a:txBody>
                  <a:tcPr/>
                </a:tc>
                <a:tc>
                  <a:txBody>
                    <a:bodyPr/>
                    <a:lstStyle/>
                    <a:p>
                      <a:pPr algn="ctr">
                        <a:lnSpc>
                          <a:spcPct val="100000"/>
                        </a:lnSpc>
                        <a:spcAft>
                          <a:spcPts val="0"/>
                        </a:spcAft>
                      </a:pPr>
                      <a:r>
                        <a:rPr lang="zh-TW" sz="1800" kern="100">
                          <a:effectLst/>
                          <a:latin typeface="微軟正黑體" panose="020B0604030504040204" pitchFamily="34" charset="-120"/>
                          <a:ea typeface="微軟正黑體" panose="020B0604030504040204" pitchFamily="34" charset="-120"/>
                        </a:rPr>
                        <a:t>血清</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抗體檢測</a:t>
                      </a:r>
                      <a:endParaRPr lang="en-US" altLang="zh-TW" sz="1800" kern="100" dirty="0">
                        <a:effectLst/>
                        <a:latin typeface="微軟正黑體" panose="020B0604030504040204" pitchFamily="34" charset="-120"/>
                        <a:ea typeface="微軟正黑體" panose="020B0604030504040204" pitchFamily="34" charset="-120"/>
                      </a:endParaRPr>
                    </a:p>
                    <a:p>
                      <a:pPr algn="ctr">
                        <a:lnSpc>
                          <a:spcPct val="100000"/>
                        </a:lnSpc>
                        <a:spcAft>
                          <a:spcPts val="0"/>
                        </a:spcAft>
                      </a:pPr>
                      <a:r>
                        <a:rPr lang="en-US" altLang="zh-TW" sz="1800" kern="100" dirty="0">
                          <a:effectLst/>
                          <a:latin typeface="微軟正黑體" panose="020B0604030504040204" pitchFamily="34" charset="-120"/>
                          <a:ea typeface="微軟正黑體" panose="020B0604030504040204" pitchFamily="34" charset="-120"/>
                        </a:rPr>
                        <a:t>(</a:t>
                      </a:r>
                      <a:r>
                        <a:rPr lang="zh-TW" sz="1800" kern="100" dirty="0">
                          <a:effectLst/>
                          <a:latin typeface="微軟正黑體" panose="020B0604030504040204" pitchFamily="34" charset="-120"/>
                          <a:ea typeface="微軟正黑體" panose="020B0604030504040204" pitchFamily="34" charset="-120"/>
                        </a:rPr>
                        <a:t>檢體保留</a:t>
                      </a:r>
                      <a:r>
                        <a:rPr lang="en-US" altLang="zh-TW" sz="1800" kern="100" dirty="0">
                          <a:effectLst/>
                          <a:latin typeface="微軟正黑體" panose="020B0604030504040204" pitchFamily="34" charset="-120"/>
                          <a:ea typeface="微軟正黑體" panose="020B0604030504040204" pitchFamily="34" charset="-120"/>
                        </a:rPr>
                        <a:t>)</a:t>
                      </a:r>
                      <a:endParaRPr lang="zh-TW" sz="1800" kern="100" dirty="0">
                        <a:effectLst/>
                        <a:latin typeface="微軟正黑體" panose="020B0604030504040204" pitchFamily="34" charset="-120"/>
                        <a:ea typeface="微軟正黑體" panose="020B0604030504040204" pitchFamily="34" charset="-120"/>
                      </a:endParaRP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急性期</a:t>
                      </a:r>
                      <a:endParaRPr lang="en-US" altLang="zh-TW" sz="1800" kern="100" dirty="0">
                        <a:effectLst/>
                        <a:latin typeface="微軟正黑體" panose="020B0604030504040204" pitchFamily="34" charset="-120"/>
                        <a:ea typeface="微軟正黑體" panose="020B0604030504040204" pitchFamily="34" charset="-120"/>
                      </a:endParaRPr>
                    </a:p>
                    <a:p>
                      <a:pPr algn="ctr">
                        <a:lnSpc>
                          <a:spcPct val="100000"/>
                        </a:lnSpc>
                        <a:spcAft>
                          <a:spcPts val="0"/>
                        </a:spcAft>
                      </a:pPr>
                      <a:r>
                        <a:rPr lang="en-US" sz="1800" kern="100" dirty="0">
                          <a:effectLst/>
                          <a:latin typeface="微軟正黑體" panose="020B0604030504040204" pitchFamily="34" charset="-120"/>
                          <a:ea typeface="微軟正黑體" panose="020B0604030504040204" pitchFamily="34" charset="-120"/>
                        </a:rPr>
                        <a:t>(</a:t>
                      </a:r>
                      <a:r>
                        <a:rPr lang="zh-TW" sz="1800" kern="100" dirty="0">
                          <a:effectLst/>
                          <a:latin typeface="微軟正黑體" panose="020B0604030504040204" pitchFamily="34" charset="-120"/>
                          <a:ea typeface="微軟正黑體" panose="020B0604030504040204" pitchFamily="34" charset="-120"/>
                        </a:rPr>
                        <a:t>發病</a:t>
                      </a:r>
                      <a:r>
                        <a:rPr lang="en-US" sz="1800" kern="100" dirty="0">
                          <a:effectLst/>
                          <a:latin typeface="微軟正黑體" panose="020B0604030504040204" pitchFamily="34" charset="-120"/>
                          <a:ea typeface="微軟正黑體" panose="020B0604030504040204" pitchFamily="34" charset="-120"/>
                        </a:rPr>
                        <a:t>1-5</a:t>
                      </a:r>
                      <a:r>
                        <a:rPr lang="zh-TW" sz="1800" kern="100" dirty="0">
                          <a:effectLst/>
                          <a:latin typeface="微軟正黑體" panose="020B0604030504040204" pitchFamily="34" charset="-120"/>
                          <a:ea typeface="微軟正黑體" panose="020B0604030504040204" pitchFamily="34" charset="-120"/>
                        </a:rPr>
                        <a:t>天</a:t>
                      </a:r>
                      <a:r>
                        <a:rPr lang="en-US" sz="1800" kern="100" dirty="0">
                          <a:effectLst/>
                          <a:latin typeface="微軟正黑體" panose="020B0604030504040204" pitchFamily="34" charset="-120"/>
                          <a:ea typeface="微軟正黑體" panose="020B0604030504040204" pitchFamily="34" charset="-120"/>
                        </a:rPr>
                        <a:t>)</a:t>
                      </a:r>
                      <a:endParaRPr lang="zh-TW" sz="1800" kern="100" dirty="0">
                        <a:effectLst/>
                        <a:latin typeface="微軟正黑體" panose="020B0604030504040204" pitchFamily="34" charset="-120"/>
                        <a:ea typeface="微軟正黑體" panose="020B0604030504040204" pitchFamily="34" charset="-120"/>
                      </a:endParaRP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以無菌試管收集</a:t>
                      </a:r>
                      <a:r>
                        <a:rPr lang="en-US" sz="1800" kern="100" dirty="0">
                          <a:effectLst/>
                          <a:latin typeface="微軟正黑體" panose="020B0604030504040204" pitchFamily="34" charset="-120"/>
                          <a:ea typeface="微軟正黑體" panose="020B0604030504040204" pitchFamily="34" charset="-120"/>
                        </a:rPr>
                        <a:t>3mL</a:t>
                      </a:r>
                      <a:r>
                        <a:rPr lang="zh-TW" sz="1800" kern="100" dirty="0">
                          <a:effectLst/>
                          <a:latin typeface="微軟正黑體" panose="020B0604030504040204" pitchFamily="34" charset="-120"/>
                          <a:ea typeface="微軟正黑體" panose="020B0604030504040204" pitchFamily="34" charset="-120"/>
                        </a:rPr>
                        <a:t>血清。</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zh-TW" altLang="en-US"/>
                    </a:p>
                  </a:txBody>
                  <a:tcPr/>
                </a:tc>
                <a:tc>
                  <a:txBody>
                    <a:bodyPr/>
                    <a:lstStyle/>
                    <a:p>
                      <a:pPr algn="ctr">
                        <a:lnSpc>
                          <a:spcPct val="100000"/>
                        </a:lnSpc>
                        <a:spcAft>
                          <a:spcPts val="0"/>
                        </a:spcAft>
                      </a:pPr>
                      <a:r>
                        <a:rPr lang="zh-TW" sz="1800" kern="100" dirty="0">
                          <a:effectLst/>
                          <a:latin typeface="微軟正黑體" panose="020B0604030504040204" pitchFamily="34" charset="-120"/>
                          <a:ea typeface="微軟正黑體" panose="020B0604030504040204" pitchFamily="34" charset="-120"/>
                        </a:rPr>
                        <a:t>血清（</a:t>
                      </a:r>
                      <a:r>
                        <a:rPr lang="en-US" sz="1800" kern="100" dirty="0">
                          <a:effectLst/>
                          <a:latin typeface="微軟正黑體" panose="020B0604030504040204" pitchFamily="34" charset="-120"/>
                          <a:ea typeface="微軟正黑體" panose="020B0604030504040204" pitchFamily="34" charset="-120"/>
                        </a:rPr>
                        <a:t>30</a:t>
                      </a:r>
                      <a:r>
                        <a:rPr lang="zh-TW" sz="1800" kern="100" dirty="0">
                          <a:effectLst/>
                          <a:latin typeface="微軟正黑體" panose="020B0604030504040204" pitchFamily="34" charset="-120"/>
                          <a:ea typeface="微軟正黑體" panose="020B0604030504040204" pitchFamily="34" charset="-120"/>
                        </a:rPr>
                        <a:t>日）</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2880" marR="45720" indent="-182880" algn="l">
                        <a:lnSpc>
                          <a:spcPct val="100000"/>
                        </a:lnSpc>
                        <a:spcAft>
                          <a:spcPts val="0"/>
                        </a:spcAft>
                      </a:pPr>
                      <a:r>
                        <a:rPr lang="en-US" sz="1800" kern="100" dirty="0">
                          <a:effectLst/>
                          <a:latin typeface="微軟正黑體" panose="020B0604030504040204" pitchFamily="34" charset="-120"/>
                          <a:ea typeface="微軟正黑體" panose="020B0604030504040204" pitchFamily="34" charset="-120"/>
                        </a:rPr>
                        <a:t>1.</a:t>
                      </a:r>
                      <a:r>
                        <a:rPr lang="zh-TW" sz="1800" kern="100" dirty="0">
                          <a:effectLst/>
                          <a:latin typeface="微軟正黑體" panose="020B0604030504040204" pitchFamily="34" charset="-120"/>
                          <a:ea typeface="微軟正黑體" panose="020B0604030504040204" pitchFamily="34" charset="-120"/>
                        </a:rPr>
                        <a:t>血清檢體見本署傳染病檢體採檢手冊</a:t>
                      </a:r>
                      <a:r>
                        <a:rPr lang="en-US" sz="1800" kern="100" dirty="0">
                          <a:effectLst/>
                          <a:latin typeface="微軟正黑體" panose="020B0604030504040204" pitchFamily="34" charset="-120"/>
                          <a:ea typeface="微軟正黑體" panose="020B0604030504040204" pitchFamily="34" charset="-120"/>
                        </a:rPr>
                        <a:t>2.8.3</a:t>
                      </a:r>
                      <a:r>
                        <a:rPr lang="zh-TW" sz="1800" kern="100" dirty="0">
                          <a:effectLst/>
                          <a:latin typeface="微軟正黑體" panose="020B0604030504040204" pitchFamily="34" charset="-120"/>
                          <a:ea typeface="微軟正黑體" panose="020B0604030504040204" pitchFamily="34" charset="-120"/>
                        </a:rPr>
                        <a:t>及</a:t>
                      </a:r>
                      <a:r>
                        <a:rPr lang="en-US" sz="1800" kern="100" dirty="0">
                          <a:effectLst/>
                          <a:latin typeface="微軟正黑體" panose="020B0604030504040204" pitchFamily="34" charset="-120"/>
                          <a:ea typeface="微軟正黑體" panose="020B0604030504040204" pitchFamily="34" charset="-120"/>
                        </a:rPr>
                        <a:t> 2.8.4</a:t>
                      </a:r>
                      <a:r>
                        <a:rPr lang="zh-TW" sz="1800" kern="100" dirty="0">
                          <a:effectLst/>
                          <a:latin typeface="微軟正黑體" panose="020B0604030504040204" pitchFamily="34" charset="-120"/>
                          <a:ea typeface="微軟正黑體" panose="020B0604030504040204" pitchFamily="34" charset="-120"/>
                        </a:rPr>
                        <a:t>備註說明，其採檢步驟請參考第</a:t>
                      </a:r>
                      <a:r>
                        <a:rPr lang="en-US" sz="1800" kern="100" dirty="0">
                          <a:effectLst/>
                          <a:latin typeface="微軟正黑體" panose="020B0604030504040204" pitchFamily="34" charset="-120"/>
                          <a:ea typeface="微軟正黑體" panose="020B0604030504040204" pitchFamily="34" charset="-120"/>
                        </a:rPr>
                        <a:t>3.3</a:t>
                      </a:r>
                      <a:r>
                        <a:rPr lang="zh-TW" sz="1800" kern="100" dirty="0">
                          <a:effectLst/>
                          <a:latin typeface="微軟正黑體" panose="020B0604030504040204" pitchFamily="34" charset="-120"/>
                          <a:ea typeface="微軟正黑體" panose="020B0604030504040204" pitchFamily="34" charset="-120"/>
                        </a:rPr>
                        <a:t>節。</a:t>
                      </a:r>
                    </a:p>
                  </a:txBody>
                  <a:tcPr marL="8358" marR="835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05818612"/>
                  </a:ext>
                </a:extLst>
              </a:tr>
            </a:tbl>
          </a:graphicData>
        </a:graphic>
      </p:graphicFrame>
    </p:spTree>
    <p:extLst>
      <p:ext uri="{BB962C8B-B14F-4D97-AF65-F5344CB8AC3E}">
        <p14:creationId xmlns:p14="http://schemas.microsoft.com/office/powerpoint/2010/main" val="1316746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22</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783588"/>
            <a:ext cx="11315700" cy="692127"/>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n"/>
            </a:pPr>
            <a:r>
              <a:rPr lang="en-US" altLang="zh-TW" sz="2200" b="1" dirty="0">
                <a:solidFill>
                  <a:schemeClr val="tx1"/>
                </a:solidFill>
                <a:latin typeface="微軟正黑體" panose="020B0604030504040204" pitchFamily="34" charset="-120"/>
                <a:cs typeface="Times New Roman" panose="02020603050405020304" pitchFamily="18" charset="0"/>
              </a:rPr>
              <a:t>B</a:t>
            </a:r>
            <a:r>
              <a:rPr lang="zh-TW" altLang="en-US" sz="2200" b="1" dirty="0">
                <a:solidFill>
                  <a:schemeClr val="tx1"/>
                </a:solidFill>
                <a:latin typeface="微軟正黑體" panose="020B0604030504040204" pitchFamily="34" charset="-120"/>
                <a:cs typeface="Times New Roman" panose="02020603050405020304" pitchFamily="18" charset="0"/>
              </a:rPr>
              <a:t>類感染性物質</a:t>
            </a:r>
            <a:r>
              <a:rPr lang="zh-TW" altLang="en-US" sz="2200" dirty="0">
                <a:solidFill>
                  <a:schemeClr val="tx1"/>
                </a:solidFill>
                <a:latin typeface="微軟正黑體" panose="020B0604030504040204" pitchFamily="34" charset="-120"/>
                <a:cs typeface="Times New Roman" panose="02020603050405020304" pitchFamily="18" charset="0"/>
              </a:rPr>
              <a:t>：依照「</a:t>
            </a:r>
            <a:r>
              <a:rPr lang="en-US" altLang="zh-TW" sz="2200" dirty="0">
                <a:solidFill>
                  <a:schemeClr val="tx1"/>
                </a:solidFill>
                <a:latin typeface="微軟正黑體" panose="020B0604030504040204" pitchFamily="34" charset="-120"/>
                <a:cs typeface="Times New Roman" panose="02020603050405020304" pitchFamily="18" charset="0"/>
              </a:rPr>
              <a:t>P650</a:t>
            </a:r>
            <a:r>
              <a:rPr lang="zh-TW" altLang="en-US" sz="2200" dirty="0">
                <a:solidFill>
                  <a:schemeClr val="tx1"/>
                </a:solidFill>
                <a:latin typeface="微軟正黑體" panose="020B0604030504040204" pitchFamily="34" charset="-120"/>
                <a:cs typeface="Times New Roman" panose="02020603050405020304" pitchFamily="18" charset="0"/>
              </a:rPr>
              <a:t>包裝指示」</a:t>
            </a:r>
            <a:r>
              <a:rPr lang="en-US" altLang="zh-TW" sz="2200" dirty="0">
                <a:solidFill>
                  <a:schemeClr val="tx1"/>
                </a:solidFill>
                <a:latin typeface="微軟正黑體" panose="020B0604030504040204" pitchFamily="34" charset="-120"/>
                <a:cs typeface="Times New Roman" panose="02020603050405020304" pitchFamily="18" charset="0"/>
              </a:rPr>
              <a:t>(Packing Instruction P650)</a:t>
            </a:r>
            <a:r>
              <a:rPr lang="zh-TW" altLang="en-US" sz="2200" dirty="0">
                <a:solidFill>
                  <a:schemeClr val="tx1"/>
                </a:solidFill>
                <a:latin typeface="微軟正黑體" panose="020B0604030504040204" pitchFamily="34" charset="-120"/>
                <a:cs typeface="Times New Roman" panose="02020603050405020304" pitchFamily="18" charset="0"/>
              </a:rPr>
              <a:t>，進行三層包裝。</a:t>
            </a:r>
            <a:endParaRPr lang="en-US" altLang="zh-TW" sz="2200" dirty="0">
              <a:solidFill>
                <a:schemeClr val="tx1"/>
              </a:solidFill>
              <a:latin typeface="微軟正黑體" panose="020B0604030504040204" pitchFamily="34" charset="-120"/>
              <a:cs typeface="Times New Roman" panose="02020603050405020304" pitchFamily="18" charset="0"/>
            </a:endParaRPr>
          </a:p>
          <a:p>
            <a:pPr algn="just">
              <a:spcBef>
                <a:spcPts val="1800"/>
              </a:spcBef>
              <a:buClr>
                <a:schemeClr val="accent2">
                  <a:lumMod val="50000"/>
                </a:schemeClr>
              </a:buClr>
              <a:buSzPct val="100000"/>
              <a:buFont typeface="Wingdings" panose="05000000000000000000" pitchFamily="2" charset="2"/>
              <a:buChar char="n"/>
            </a:pPr>
            <a:endParaRPr lang="zh-TW" altLang="en-US" sz="2200" dirty="0">
              <a:solidFill>
                <a:schemeClr val="tx1"/>
              </a:solidFill>
              <a:latin typeface="微軟正黑體" panose="020B0604030504040204" pitchFamily="34" charset="-120"/>
              <a:cs typeface="Times New Roman" panose="02020603050405020304" pitchFamily="18" charset="0"/>
            </a:endParaRPr>
          </a:p>
        </p:txBody>
      </p:sp>
      <p:sp>
        <p:nvSpPr>
          <p:cNvPr id="7" name="標題 1">
            <a:extLst>
              <a:ext uri="{FF2B5EF4-FFF2-40B4-BE49-F238E27FC236}">
                <a16:creationId xmlns:a16="http://schemas.microsoft.com/office/drawing/2014/main" id="{96AC1417-8B2B-4567-BEB4-B52E9D785705}"/>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採檢送驗</a:t>
            </a:r>
            <a:r>
              <a:rPr lang="en-US" altLang="zh-TW" sz="2400" b="1" dirty="0">
                <a:solidFill>
                  <a:srgbClr val="395554"/>
                </a:solidFill>
                <a:latin typeface="+mj-ea"/>
                <a:cs typeface="Times New Roman" panose="02020603050405020304" pitchFamily="18" charset="0"/>
              </a:rPr>
              <a:t>(2/2)</a:t>
            </a:r>
            <a:endParaRPr lang="zh-TW" altLang="en-US" sz="2400" b="1" dirty="0">
              <a:solidFill>
                <a:srgbClr val="395554"/>
              </a:solidFill>
              <a:latin typeface="+mj-ea"/>
              <a:cs typeface="Times New Roman" panose="02020603050405020304" pitchFamily="18" charset="0"/>
            </a:endParaRPr>
          </a:p>
        </p:txBody>
      </p:sp>
      <p:sp>
        <p:nvSpPr>
          <p:cNvPr id="9" name="Rectangle 64">
            <a:extLst>
              <a:ext uri="{FF2B5EF4-FFF2-40B4-BE49-F238E27FC236}">
                <a16:creationId xmlns:a16="http://schemas.microsoft.com/office/drawing/2014/main" id="{490F82B1-D8B0-41A3-A66D-34CB812FCFC2}"/>
              </a:ext>
            </a:extLst>
          </p:cNvPr>
          <p:cNvSpPr>
            <a:spLocks noChangeArrowheads="1"/>
          </p:cNvSpPr>
          <p:nvPr/>
        </p:nvSpPr>
        <p:spPr bwMode="auto">
          <a:xfrm>
            <a:off x="1028700" y="1269376"/>
            <a:ext cx="9991515" cy="1200329"/>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vert="horz" wrap="square" lIns="91440" tIns="45720" rIns="91440" bIns="45720" numCol="1" anchor="ctr" anchorCtr="0" compatLnSpc="1">
            <a:prstTxWarp prst="textNoShape">
              <a:avLst/>
            </a:prstTxWarp>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80975" indent="-180975" fontAlgn="base">
              <a:spcBef>
                <a:spcPct val="0"/>
              </a:spcBef>
              <a:spcAft>
                <a:spcPct val="0"/>
              </a:spcAft>
              <a:buFont typeface="Arial" panose="020B0604020202020204" pitchFamily="34" charset="0"/>
              <a:buChar char="•"/>
              <a:tabLst>
                <a:tab pos="685800" algn="l"/>
                <a:tab pos="1257300" algn="l"/>
              </a:tabLst>
            </a:pPr>
            <a:r>
              <a:rPr kumimoji="1" lang="zh-TW" altLang="en-US" b="1" dirty="0">
                <a:latin typeface="微軟正黑體" panose="020B0604030504040204" pitchFamily="34" charset="-120"/>
                <a:ea typeface="微軟正黑體" panose="020B0604030504040204" pitchFamily="34" charset="-120"/>
                <a:cs typeface="Times New Roman" panose="02020603050405020304" pitchFamily="18" charset="0"/>
              </a:rPr>
              <a:t>第一層與第二層容器間包覆足以吸收主容器全部液體之吸收性物質。</a:t>
            </a:r>
          </a:p>
          <a:p>
            <a:pPr marL="180975" indent="-180975" eaLnBrk="0" fontAlgn="base" hangingPunct="0">
              <a:spcBef>
                <a:spcPct val="0"/>
              </a:spcBef>
              <a:spcAft>
                <a:spcPct val="0"/>
              </a:spcAft>
              <a:buFont typeface="Arial" panose="020B0604020202020204" pitchFamily="34" charset="0"/>
              <a:buChar char="•"/>
              <a:tabLst>
                <a:tab pos="685800" algn="l"/>
                <a:tab pos="1257300" algn="l"/>
              </a:tabLst>
            </a:pPr>
            <a:r>
              <a:rPr kumimoji="1" lang="zh-TW" altLang="en-US" b="1" dirty="0">
                <a:latin typeface="微軟正黑體" panose="020B0604030504040204" pitchFamily="34" charset="-120"/>
                <a:ea typeface="微軟正黑體" panose="020B0604030504040204" pitchFamily="34" charset="-120"/>
                <a:cs typeface="Times New Roman" panose="02020603050405020304" pitchFamily="18" charset="0"/>
              </a:rPr>
              <a:t>主容器或第二層容器應能在不發生滲漏的情況下，承受</a:t>
            </a:r>
            <a:r>
              <a:rPr kumimoji="1" lang="en-US" altLang="zh-TW" b="1" dirty="0">
                <a:latin typeface="微軟正黑體" panose="020B0604030504040204" pitchFamily="34" charset="-120"/>
                <a:ea typeface="微軟正黑體" panose="020B0604030504040204" pitchFamily="34" charset="-120"/>
                <a:cs typeface="Times New Roman" panose="02020603050405020304" pitchFamily="18" charset="0"/>
              </a:rPr>
              <a:t>95 kPa</a:t>
            </a:r>
            <a:r>
              <a:rPr kumimoji="1" lang="zh-TW" altLang="en-US" b="1" dirty="0">
                <a:latin typeface="微軟正黑體" panose="020B0604030504040204" pitchFamily="34" charset="-120"/>
                <a:ea typeface="微軟正黑體" panose="020B0604030504040204" pitchFamily="34" charset="-120"/>
                <a:cs typeface="Times New Roman" panose="02020603050405020304" pitchFamily="18" charset="0"/>
              </a:rPr>
              <a:t>的內部壓力，第二層容器或外層容器</a:t>
            </a:r>
            <a:r>
              <a:rPr kumimoji="1" lang="en-US" altLang="zh-TW" b="1" dirty="0">
                <a:latin typeface="微軟正黑體" panose="020B0604030504040204" pitchFamily="34" charset="-120"/>
                <a:ea typeface="微軟正黑體" panose="020B0604030504040204" pitchFamily="34" charset="-120"/>
                <a:cs typeface="Times New Roman" panose="02020603050405020304" pitchFamily="18" charset="0"/>
              </a:rPr>
              <a:t>(</a:t>
            </a:r>
            <a:r>
              <a:rPr kumimoji="1" lang="zh-TW" altLang="en-US" b="1" dirty="0">
                <a:latin typeface="微軟正黑體" panose="020B0604030504040204" pitchFamily="34" charset="-120"/>
                <a:ea typeface="微軟正黑體" panose="020B0604030504040204" pitchFamily="34" charset="-120"/>
                <a:cs typeface="Times New Roman" panose="02020603050405020304" pitchFamily="18" charset="0"/>
              </a:rPr>
              <a:t>第三層</a:t>
            </a:r>
            <a:r>
              <a:rPr kumimoji="1" lang="en-US" altLang="zh-TW" b="1" dirty="0">
                <a:latin typeface="微軟正黑體" panose="020B0604030504040204" pitchFamily="34" charset="-120"/>
                <a:ea typeface="微軟正黑體" panose="020B0604030504040204" pitchFamily="34" charset="-120"/>
                <a:cs typeface="Times New Roman" panose="02020603050405020304" pitchFamily="18" charset="0"/>
              </a:rPr>
              <a:t>)</a:t>
            </a:r>
            <a:r>
              <a:rPr kumimoji="1" lang="zh-TW" altLang="en-US" b="1" dirty="0">
                <a:latin typeface="微軟正黑體" panose="020B0604030504040204" pitchFamily="34" charset="-120"/>
                <a:ea typeface="微軟正黑體" panose="020B0604030504040204" pitchFamily="34" charset="-120"/>
                <a:cs typeface="Times New Roman" panose="02020603050405020304" pitchFamily="18" charset="0"/>
              </a:rPr>
              <a:t>須是堅硬材質。</a:t>
            </a:r>
          </a:p>
          <a:p>
            <a:pPr marL="180975" indent="-180975" eaLnBrk="0" fontAlgn="base" hangingPunct="0">
              <a:spcBef>
                <a:spcPct val="0"/>
              </a:spcBef>
              <a:spcAft>
                <a:spcPct val="0"/>
              </a:spcAft>
              <a:buFont typeface="Arial" panose="020B0604020202020204" pitchFamily="34" charset="0"/>
              <a:buChar char="•"/>
              <a:tabLst>
                <a:tab pos="685800" algn="l"/>
                <a:tab pos="1257300" algn="l"/>
              </a:tabLst>
            </a:pPr>
            <a:r>
              <a:rPr kumimoji="1" lang="zh-TW" altLang="en-US" b="1" dirty="0">
                <a:latin typeface="微軟正黑體" panose="020B0604030504040204" pitchFamily="34" charset="-120"/>
                <a:ea typeface="微軟正黑體" panose="020B0604030504040204" pitchFamily="34" charset="-120"/>
                <a:cs typeface="Times New Roman" panose="02020603050405020304" pitchFamily="18" charset="0"/>
              </a:rPr>
              <a:t>完整包裝件通過</a:t>
            </a:r>
            <a:r>
              <a:rPr kumimoji="1" lang="en-US" altLang="zh-TW" b="1" dirty="0">
                <a:latin typeface="微軟正黑體" panose="020B0604030504040204" pitchFamily="34" charset="-120"/>
                <a:ea typeface="微軟正黑體" panose="020B0604030504040204" pitchFamily="34" charset="-120"/>
                <a:cs typeface="Times New Roman" panose="02020603050405020304" pitchFamily="18" charset="0"/>
              </a:rPr>
              <a:t>1.2</a:t>
            </a:r>
            <a:r>
              <a:rPr kumimoji="1" lang="zh-TW" altLang="en-US" b="1" dirty="0">
                <a:latin typeface="微軟正黑體" panose="020B0604030504040204" pitchFamily="34" charset="-120"/>
                <a:ea typeface="微軟正黑體" panose="020B0604030504040204" pitchFamily="34" charset="-120"/>
                <a:cs typeface="Times New Roman" panose="02020603050405020304" pitchFamily="18" charset="0"/>
              </a:rPr>
              <a:t>公尺落地測試</a:t>
            </a:r>
            <a:r>
              <a:rPr kumimoji="1" lang="en-US" altLang="zh-TW" b="1" dirty="0">
                <a:latin typeface="微軟正黑體" panose="020B0604030504040204" pitchFamily="34" charset="-120"/>
                <a:ea typeface="微軟正黑體" panose="020B0604030504040204" pitchFamily="34" charset="-120"/>
                <a:cs typeface="Times New Roman" panose="02020603050405020304" pitchFamily="18" charset="0"/>
              </a:rPr>
              <a:t>(drop test)</a:t>
            </a:r>
            <a:r>
              <a:rPr kumimoji="1" lang="zh-TW" altLang="en-US" b="1" dirty="0">
                <a:latin typeface="微軟正黑體" panose="020B0604030504040204" pitchFamily="34" charset="-120"/>
                <a:ea typeface="微軟正黑體" panose="020B0604030504040204" pitchFamily="34" charset="-120"/>
                <a:cs typeface="Times New Roman" panose="02020603050405020304" pitchFamily="18" charset="0"/>
              </a:rPr>
              <a:t>。</a:t>
            </a:r>
          </a:p>
        </p:txBody>
      </p:sp>
      <p:pic>
        <p:nvPicPr>
          <p:cNvPr id="4" name="圖片 3">
            <a:extLst>
              <a:ext uri="{FF2B5EF4-FFF2-40B4-BE49-F238E27FC236}">
                <a16:creationId xmlns:a16="http://schemas.microsoft.com/office/drawing/2014/main" id="{55284484-2A85-4874-85EC-383726E6B686}"/>
              </a:ext>
            </a:extLst>
          </p:cNvPr>
          <p:cNvPicPr>
            <a:picLocks noChangeAspect="1"/>
          </p:cNvPicPr>
          <p:nvPr/>
        </p:nvPicPr>
        <p:blipFill rotWithShape="1">
          <a:blip r:embed="rId3">
            <a:extLst>
              <a:ext uri="{28A0092B-C50C-407E-A947-70E740481C1C}">
                <a14:useLocalDpi xmlns:a14="http://schemas.microsoft.com/office/drawing/2010/main" val="0"/>
              </a:ext>
            </a:extLst>
          </a:blip>
          <a:srcRect b="2582"/>
          <a:stretch/>
        </p:blipFill>
        <p:spPr>
          <a:xfrm>
            <a:off x="2461924" y="2606790"/>
            <a:ext cx="7268152" cy="4100661"/>
          </a:xfrm>
          <a:prstGeom prst="rect">
            <a:avLst/>
          </a:prstGeom>
        </p:spPr>
      </p:pic>
    </p:spTree>
    <p:extLst>
      <p:ext uri="{BB962C8B-B14F-4D97-AF65-F5344CB8AC3E}">
        <p14:creationId xmlns:p14="http://schemas.microsoft.com/office/powerpoint/2010/main" val="14867672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23</a:t>
            </a:fld>
            <a:endParaRPr lang="zh-TW" altLang="en-US"/>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284896" y="842676"/>
            <a:ext cx="4153977" cy="107999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中東呼吸症候群冠狀病毒感染症個案處置流程圖</a:t>
            </a:r>
            <a:endParaRPr lang="en-US" altLang="zh-TW" sz="2600" b="1" dirty="0">
              <a:solidFill>
                <a:schemeClr val="tx1"/>
              </a:solidFill>
              <a:latin typeface="微軟正黑體" panose="020B0604030504040204" pitchFamily="34" charset="-120"/>
              <a:cs typeface="Times New Roman" panose="02020603050405020304" pitchFamily="18" charset="0"/>
            </a:endParaRPr>
          </a:p>
        </p:txBody>
      </p:sp>
      <p:sp>
        <p:nvSpPr>
          <p:cNvPr id="7" name="標題 1">
            <a:extLst>
              <a:ext uri="{FF2B5EF4-FFF2-40B4-BE49-F238E27FC236}">
                <a16:creationId xmlns:a16="http://schemas.microsoft.com/office/drawing/2014/main" id="{96AC1417-8B2B-4567-BEB4-B52E9D785705}"/>
              </a:ext>
            </a:extLst>
          </p:cNvPr>
          <p:cNvSpPr txBox="1">
            <a:spLocks/>
          </p:cNvSpPr>
          <p:nvPr/>
        </p:nvSpPr>
        <p:spPr>
          <a:xfrm>
            <a:off x="269651" y="228137"/>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個案處置</a:t>
            </a:r>
            <a:r>
              <a:rPr lang="en-US" altLang="zh-TW" sz="2400" b="1" dirty="0">
                <a:solidFill>
                  <a:srgbClr val="395554"/>
                </a:solidFill>
                <a:latin typeface="+mj-ea"/>
                <a:cs typeface="Times New Roman" panose="02020603050405020304" pitchFamily="18" charset="0"/>
              </a:rPr>
              <a:t>(1/4)</a:t>
            </a:r>
            <a:endParaRPr lang="zh-TW" altLang="en-US" sz="2400" b="1" dirty="0">
              <a:solidFill>
                <a:srgbClr val="395554"/>
              </a:solidFill>
              <a:latin typeface="+mj-ea"/>
              <a:cs typeface="Times New Roman" panose="02020603050405020304" pitchFamily="18" charset="0"/>
            </a:endParaRPr>
          </a:p>
        </p:txBody>
      </p:sp>
      <p:grpSp>
        <p:nvGrpSpPr>
          <p:cNvPr id="8" name="群組 7">
            <a:extLst>
              <a:ext uri="{FF2B5EF4-FFF2-40B4-BE49-F238E27FC236}">
                <a16:creationId xmlns:a16="http://schemas.microsoft.com/office/drawing/2014/main" id="{112083F5-A3CC-4643-9D53-09F3A518BF1C}"/>
              </a:ext>
            </a:extLst>
          </p:cNvPr>
          <p:cNvGrpSpPr/>
          <p:nvPr/>
        </p:nvGrpSpPr>
        <p:grpSpPr>
          <a:xfrm>
            <a:off x="2364072" y="70382"/>
            <a:ext cx="6997021" cy="6717236"/>
            <a:chOff x="0" y="116958"/>
            <a:chExt cx="6997021" cy="6768945"/>
          </a:xfrm>
        </p:grpSpPr>
        <p:cxnSp>
          <p:nvCxnSpPr>
            <p:cNvPr id="31" name="直線單箭頭接點 30">
              <a:extLst>
                <a:ext uri="{FF2B5EF4-FFF2-40B4-BE49-F238E27FC236}">
                  <a16:creationId xmlns:a16="http://schemas.microsoft.com/office/drawing/2014/main" id="{A2AD8ECA-8A4A-47F0-9509-86E40D084BF4}"/>
                </a:ext>
              </a:extLst>
            </p:cNvPr>
            <p:cNvCxnSpPr/>
            <p:nvPr/>
          </p:nvCxnSpPr>
          <p:spPr>
            <a:xfrm>
              <a:off x="3680637" y="1467293"/>
              <a:ext cx="0" cy="21590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0" name="文字方塊 93">
              <a:extLst>
                <a:ext uri="{FF2B5EF4-FFF2-40B4-BE49-F238E27FC236}">
                  <a16:creationId xmlns:a16="http://schemas.microsoft.com/office/drawing/2014/main" id="{C796ED4B-1805-4A56-9EA5-A84BA7834B26}"/>
                </a:ext>
              </a:extLst>
            </p:cNvPr>
            <p:cNvSpPr txBox="1"/>
            <p:nvPr/>
          </p:nvSpPr>
          <p:spPr>
            <a:xfrm>
              <a:off x="1265274" y="5858539"/>
              <a:ext cx="448785" cy="263661"/>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0"/>
                </a:lnSpc>
              </a:pPr>
              <a:r>
                <a:rPr lang="zh-TW" sz="1100" b="1" kern="100">
                  <a:solidFill>
                    <a:srgbClr val="000000"/>
                  </a:solidFill>
                  <a:effectLst/>
                  <a:latin typeface="+mj-ea"/>
                  <a:ea typeface="+mj-ea"/>
                  <a:cs typeface="Times New Roman" panose="02020603050405020304" pitchFamily="18" charset="0"/>
                </a:rPr>
                <a:t>否</a:t>
              </a:r>
              <a:endParaRPr lang="zh-TW" sz="1100" b="1" kern="100">
                <a:effectLst/>
                <a:latin typeface="+mj-ea"/>
                <a:ea typeface="+mj-ea"/>
                <a:cs typeface="Times New Roman" panose="02020603050405020304" pitchFamily="18" charset="0"/>
              </a:endParaRPr>
            </a:p>
          </p:txBody>
        </p:sp>
        <p:cxnSp>
          <p:nvCxnSpPr>
            <p:cNvPr id="39" name="直線單箭頭接點 38">
              <a:extLst>
                <a:ext uri="{FF2B5EF4-FFF2-40B4-BE49-F238E27FC236}">
                  <a16:creationId xmlns:a16="http://schemas.microsoft.com/office/drawing/2014/main" id="{F5B2FB3C-227E-4785-BCF5-B4A0AEAAFC59}"/>
                </a:ext>
              </a:extLst>
            </p:cNvPr>
            <p:cNvCxnSpPr/>
            <p:nvPr/>
          </p:nvCxnSpPr>
          <p:spPr>
            <a:xfrm rot="5400000" flipH="1">
              <a:off x="2565482" y="3756387"/>
              <a:ext cx="0" cy="395605"/>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0" name="直線單箭頭接點 39">
              <a:extLst>
                <a:ext uri="{FF2B5EF4-FFF2-40B4-BE49-F238E27FC236}">
                  <a16:creationId xmlns:a16="http://schemas.microsoft.com/office/drawing/2014/main" id="{BB12F4CF-4D87-4AA6-89ED-EF4CD26F9519}"/>
                </a:ext>
              </a:extLst>
            </p:cNvPr>
            <p:cNvCxnSpPr/>
            <p:nvPr/>
          </p:nvCxnSpPr>
          <p:spPr>
            <a:xfrm>
              <a:off x="1394637" y="4338083"/>
              <a:ext cx="0" cy="32385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直線單箭頭接點 8">
              <a:extLst>
                <a:ext uri="{FF2B5EF4-FFF2-40B4-BE49-F238E27FC236}">
                  <a16:creationId xmlns:a16="http://schemas.microsoft.com/office/drawing/2014/main" id="{126D2AEA-85C0-40E5-A20C-944FA72365BD}"/>
                </a:ext>
              </a:extLst>
            </p:cNvPr>
            <p:cNvCxnSpPr/>
            <p:nvPr/>
          </p:nvCxnSpPr>
          <p:spPr>
            <a:xfrm>
              <a:off x="3680637" y="2275367"/>
              <a:ext cx="0" cy="287655"/>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流程圖: 資料 9">
              <a:extLst>
                <a:ext uri="{FF2B5EF4-FFF2-40B4-BE49-F238E27FC236}">
                  <a16:creationId xmlns:a16="http://schemas.microsoft.com/office/drawing/2014/main" id="{B9BAA557-3F63-48D3-B887-63CF329805CB}"/>
                </a:ext>
              </a:extLst>
            </p:cNvPr>
            <p:cNvSpPr/>
            <p:nvPr/>
          </p:nvSpPr>
          <p:spPr>
            <a:xfrm>
              <a:off x="488865" y="3530009"/>
              <a:ext cx="2084214" cy="850075"/>
            </a:xfrm>
            <a:prstGeom prst="flowChartInputOutput">
              <a:avLst/>
            </a:prstGeom>
            <a:solidFill>
              <a:schemeClr val="bg1">
                <a:lumMod val="9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TW" altLang="en-US" sz="1100" b="1">
                <a:latin typeface="+mj-ea"/>
                <a:ea typeface="+mj-ea"/>
              </a:endParaRPr>
            </a:p>
          </p:txBody>
        </p:sp>
        <p:sp>
          <p:nvSpPr>
            <p:cNvPr id="13" name="流程圖: 結束點 12">
              <a:extLst>
                <a:ext uri="{FF2B5EF4-FFF2-40B4-BE49-F238E27FC236}">
                  <a16:creationId xmlns:a16="http://schemas.microsoft.com/office/drawing/2014/main" id="{EBB5FF79-2989-4C58-ACED-6532A65499F1}"/>
                </a:ext>
              </a:extLst>
            </p:cNvPr>
            <p:cNvSpPr/>
            <p:nvPr/>
          </p:nvSpPr>
          <p:spPr>
            <a:xfrm>
              <a:off x="2987748" y="116958"/>
              <a:ext cx="1352550" cy="428625"/>
            </a:xfrm>
            <a:prstGeom prst="flowChartTerminator">
              <a:avLst/>
            </a:prstGeom>
            <a:solidFill>
              <a:schemeClr val="bg1">
                <a:lumMod val="9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100"/>
                </a:lnSpc>
              </a:pPr>
              <a:r>
                <a:rPr lang="zh-TW" sz="1100" b="1" kern="100" dirty="0">
                  <a:ln>
                    <a:noFill/>
                  </a:ln>
                  <a:solidFill>
                    <a:srgbClr val="000000"/>
                  </a:solidFill>
                  <a:effectLst/>
                  <a:latin typeface="+mj-ea"/>
                  <a:ea typeface="+mj-ea"/>
                  <a:cs typeface="Times New Roman" panose="02020603050405020304" pitchFamily="18" charset="0"/>
                </a:rPr>
                <a:t>病患門</a:t>
              </a:r>
              <a:r>
                <a:rPr lang="en-US" sz="1100" b="1" kern="100" dirty="0">
                  <a:ln>
                    <a:noFill/>
                  </a:ln>
                  <a:solidFill>
                    <a:srgbClr val="000000"/>
                  </a:solidFill>
                  <a:effectLst/>
                  <a:latin typeface="+mj-ea"/>
                  <a:ea typeface="+mj-ea"/>
                  <a:cs typeface="Times New Roman" panose="02020603050405020304" pitchFamily="18" charset="0"/>
                </a:rPr>
                <a:t>/</a:t>
              </a:r>
              <a:r>
                <a:rPr lang="zh-TW" sz="1100" b="1" kern="100" dirty="0">
                  <a:ln>
                    <a:noFill/>
                  </a:ln>
                  <a:solidFill>
                    <a:srgbClr val="000000"/>
                  </a:solidFill>
                  <a:effectLst/>
                  <a:latin typeface="+mj-ea"/>
                  <a:ea typeface="+mj-ea"/>
                  <a:cs typeface="Times New Roman" panose="02020603050405020304" pitchFamily="18" charset="0"/>
                </a:rPr>
                <a:t>急診就醫</a:t>
              </a:r>
              <a:endParaRPr lang="zh-TW" sz="1100" b="1" kern="100" dirty="0">
                <a:effectLst/>
                <a:latin typeface="+mj-ea"/>
                <a:ea typeface="+mj-ea"/>
                <a:cs typeface="Times New Roman" panose="02020603050405020304" pitchFamily="18" charset="0"/>
              </a:endParaRPr>
            </a:p>
          </p:txBody>
        </p:sp>
        <p:sp>
          <p:nvSpPr>
            <p:cNvPr id="14" name="矩形 13">
              <a:extLst>
                <a:ext uri="{FF2B5EF4-FFF2-40B4-BE49-F238E27FC236}">
                  <a16:creationId xmlns:a16="http://schemas.microsoft.com/office/drawing/2014/main" id="{362C02AC-55B9-4496-AE57-1B98ECB6E027}"/>
                </a:ext>
              </a:extLst>
            </p:cNvPr>
            <p:cNvSpPr/>
            <p:nvPr/>
          </p:nvSpPr>
          <p:spPr>
            <a:xfrm>
              <a:off x="2349300" y="744286"/>
              <a:ext cx="2642515" cy="778697"/>
            </a:xfrm>
            <a:prstGeom prst="rect">
              <a:avLst/>
            </a:prstGeom>
            <a:solidFill>
              <a:schemeClr val="bg1">
                <a:lumMod val="9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95250" indent="-95250">
                <a:lnSpc>
                  <a:spcPts val="1200"/>
                </a:lnSpc>
              </a:pPr>
              <a:r>
                <a:rPr lang="zh-TW" sz="1100" b="1" kern="100" dirty="0">
                  <a:solidFill>
                    <a:srgbClr val="000000"/>
                  </a:solidFill>
                  <a:effectLst/>
                  <a:latin typeface="+mj-ea"/>
                  <a:ea typeface="+mj-ea"/>
                  <a:cs typeface="Times New Roman" panose="02020603050405020304" pitchFamily="18" charset="0"/>
                </a:rPr>
                <a:t>詢問</a:t>
              </a:r>
              <a:endParaRPr lang="zh-TW" sz="1100" b="1" kern="100" dirty="0">
                <a:effectLst/>
                <a:latin typeface="+mj-ea"/>
                <a:ea typeface="+mj-ea"/>
                <a:cs typeface="Times New Roman" panose="02020603050405020304" pitchFamily="18" charset="0"/>
              </a:endParaRPr>
            </a:p>
            <a:p>
              <a:pPr marL="95250" indent="-95250">
                <a:lnSpc>
                  <a:spcPts val="1200"/>
                </a:lnSpc>
              </a:pPr>
              <a:r>
                <a:rPr lang="en-US" sz="1100" b="1" kern="100" dirty="0">
                  <a:solidFill>
                    <a:srgbClr val="000000"/>
                  </a:solidFill>
                  <a:effectLst/>
                  <a:latin typeface="+mj-ea"/>
                  <a:ea typeface="+mj-ea"/>
                  <a:cs typeface="Times New Roman" panose="02020603050405020304" pitchFamily="18" charset="0"/>
                </a:rPr>
                <a:t>1.</a:t>
              </a:r>
              <a:r>
                <a:rPr lang="zh-TW" sz="1100" b="1" kern="100" dirty="0">
                  <a:solidFill>
                    <a:srgbClr val="000000"/>
                  </a:solidFill>
                  <a:effectLst/>
                  <a:latin typeface="+mj-ea"/>
                  <a:ea typeface="+mj-ea"/>
                  <a:cs typeface="Times New Roman" panose="02020603050405020304" pitchFamily="18" charset="0"/>
                </a:rPr>
                <a:t>接觸史、旅遊史、居住史、職業及群聚狀況</a:t>
              </a:r>
              <a:endParaRPr lang="zh-TW" sz="1100" b="1" kern="100" dirty="0">
                <a:effectLst/>
                <a:latin typeface="+mj-ea"/>
                <a:ea typeface="+mj-ea"/>
                <a:cs typeface="Times New Roman" panose="02020603050405020304" pitchFamily="18" charset="0"/>
              </a:endParaRPr>
            </a:p>
            <a:p>
              <a:pPr marL="95250" indent="-95250">
                <a:lnSpc>
                  <a:spcPts val="1200"/>
                </a:lnSpc>
              </a:pPr>
              <a:r>
                <a:rPr lang="en-US" sz="1100" b="1" kern="100" dirty="0">
                  <a:solidFill>
                    <a:srgbClr val="000000"/>
                  </a:solidFill>
                  <a:effectLst/>
                  <a:latin typeface="+mj-ea"/>
                  <a:ea typeface="+mj-ea"/>
                  <a:cs typeface="Times New Roman" panose="02020603050405020304" pitchFamily="18" charset="0"/>
                </a:rPr>
                <a:t>2.</a:t>
              </a:r>
              <a:r>
                <a:rPr lang="zh-TW" sz="1100" b="1" kern="100" dirty="0">
                  <a:solidFill>
                    <a:srgbClr val="000000"/>
                  </a:solidFill>
                  <a:effectLst/>
                  <a:latin typeface="+mj-ea"/>
                  <a:ea typeface="+mj-ea"/>
                  <a:cs typeface="Times New Roman" panose="02020603050405020304" pitchFamily="18" charset="0"/>
                </a:rPr>
                <a:t>臨床症狀：發燒及急性呼吸道症狀</a:t>
              </a:r>
              <a:endParaRPr lang="zh-TW" sz="1100" b="1" kern="100" dirty="0">
                <a:effectLst/>
                <a:latin typeface="+mj-ea"/>
                <a:ea typeface="+mj-ea"/>
                <a:cs typeface="Times New Roman" panose="02020603050405020304" pitchFamily="18" charset="0"/>
              </a:endParaRPr>
            </a:p>
          </p:txBody>
        </p:sp>
        <p:sp>
          <p:nvSpPr>
            <p:cNvPr id="15" name="矩形 14">
              <a:extLst>
                <a:ext uri="{FF2B5EF4-FFF2-40B4-BE49-F238E27FC236}">
                  <a16:creationId xmlns:a16="http://schemas.microsoft.com/office/drawing/2014/main" id="{F4C52D6E-9BCC-4772-9964-CB88826A7605}"/>
                </a:ext>
              </a:extLst>
            </p:cNvPr>
            <p:cNvSpPr/>
            <p:nvPr/>
          </p:nvSpPr>
          <p:spPr>
            <a:xfrm>
              <a:off x="5326911" y="1786269"/>
              <a:ext cx="1163116" cy="476250"/>
            </a:xfrm>
            <a:prstGeom prst="rect">
              <a:avLst/>
            </a:prstGeom>
            <a:solidFill>
              <a:schemeClr val="bg1">
                <a:lumMod val="9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200"/>
                </a:lnSpc>
              </a:pPr>
              <a:r>
                <a:rPr lang="zh-TW" sz="1100" b="1" kern="100">
                  <a:solidFill>
                    <a:srgbClr val="000000"/>
                  </a:solidFill>
                  <a:effectLst/>
                  <a:latin typeface="+mj-ea"/>
                  <a:ea typeface="+mj-ea"/>
                  <a:cs typeface="Times New Roman" panose="02020603050405020304" pitchFamily="18" charset="0"/>
                </a:rPr>
                <a:t>詳見工作手冊之個案處置</a:t>
              </a:r>
              <a:endParaRPr lang="zh-TW" sz="1100" b="1" kern="100">
                <a:effectLst/>
                <a:latin typeface="+mj-ea"/>
                <a:ea typeface="+mj-ea"/>
                <a:cs typeface="Times New Roman" panose="02020603050405020304" pitchFamily="18" charset="0"/>
              </a:endParaRPr>
            </a:p>
          </p:txBody>
        </p:sp>
        <p:sp>
          <p:nvSpPr>
            <p:cNvPr id="16" name="矩形 15">
              <a:extLst>
                <a:ext uri="{FF2B5EF4-FFF2-40B4-BE49-F238E27FC236}">
                  <a16:creationId xmlns:a16="http://schemas.microsoft.com/office/drawing/2014/main" id="{BBBC3EC7-57B2-42A0-BA7E-9D81010F5758}"/>
                </a:ext>
              </a:extLst>
            </p:cNvPr>
            <p:cNvSpPr/>
            <p:nvPr/>
          </p:nvSpPr>
          <p:spPr>
            <a:xfrm>
              <a:off x="2583711" y="2562446"/>
              <a:ext cx="2631882" cy="777240"/>
            </a:xfrm>
            <a:prstGeom prst="rect">
              <a:avLst/>
            </a:prstGeom>
            <a:solidFill>
              <a:schemeClr val="bg1">
                <a:lumMod val="9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95250" indent="-95250">
                <a:lnSpc>
                  <a:spcPts val="1200"/>
                </a:lnSpc>
              </a:pPr>
              <a:r>
                <a:rPr lang="zh-TW" sz="1100" b="1" kern="100" dirty="0">
                  <a:solidFill>
                    <a:srgbClr val="000000"/>
                  </a:solidFill>
                  <a:effectLst/>
                  <a:latin typeface="+mj-ea"/>
                  <a:ea typeface="+mj-ea"/>
                  <a:cs typeface="Times New Roman" panose="02020603050405020304" pitchFamily="18" charset="0"/>
                </a:rPr>
                <a:t>病患</a:t>
              </a:r>
              <a:endParaRPr lang="zh-TW" sz="1100" b="1" kern="100" dirty="0">
                <a:effectLst/>
                <a:latin typeface="+mj-ea"/>
                <a:ea typeface="+mj-ea"/>
                <a:cs typeface="Times New Roman" panose="02020603050405020304" pitchFamily="18" charset="0"/>
              </a:endParaRPr>
            </a:p>
            <a:p>
              <a:pPr marL="95250" indent="-95250">
                <a:lnSpc>
                  <a:spcPts val="1200"/>
                </a:lnSpc>
              </a:pPr>
              <a:r>
                <a:rPr lang="en-US" sz="1100" b="1" kern="100" dirty="0">
                  <a:solidFill>
                    <a:srgbClr val="000000"/>
                  </a:solidFill>
                  <a:effectLst/>
                  <a:latin typeface="+mj-ea"/>
                  <a:ea typeface="+mj-ea"/>
                  <a:cs typeface="Times New Roman" panose="02020603050405020304" pitchFamily="18" charset="0"/>
                </a:rPr>
                <a:t>1.</a:t>
              </a:r>
              <a:r>
                <a:rPr lang="zh-TW" sz="1100" b="1" kern="100" dirty="0">
                  <a:solidFill>
                    <a:srgbClr val="000000"/>
                  </a:solidFill>
                  <a:effectLst/>
                  <a:latin typeface="+mj-ea"/>
                  <a:ea typeface="+mj-ea"/>
                  <a:cs typeface="Times New Roman" panose="02020603050405020304" pitchFamily="18" charset="0"/>
                </a:rPr>
                <a:t>配戴外科口罩</a:t>
              </a:r>
              <a:endParaRPr lang="zh-TW" sz="1100" b="1" kern="100" dirty="0">
                <a:effectLst/>
                <a:latin typeface="+mj-ea"/>
                <a:ea typeface="+mj-ea"/>
                <a:cs typeface="Times New Roman" panose="02020603050405020304" pitchFamily="18" charset="0"/>
              </a:endParaRPr>
            </a:p>
            <a:p>
              <a:pPr marL="95250" indent="-95250">
                <a:lnSpc>
                  <a:spcPts val="1200"/>
                </a:lnSpc>
              </a:pPr>
              <a:r>
                <a:rPr lang="en-US" sz="1100" b="1" kern="100" dirty="0">
                  <a:solidFill>
                    <a:srgbClr val="000000"/>
                  </a:solidFill>
                  <a:effectLst/>
                  <a:latin typeface="+mj-ea"/>
                  <a:ea typeface="+mj-ea"/>
                  <a:cs typeface="Times New Roman" panose="02020603050405020304" pitchFamily="18" charset="0"/>
                </a:rPr>
                <a:t>2.</a:t>
              </a:r>
              <a:r>
                <a:rPr lang="zh-TW" sz="1100" b="1" kern="100" dirty="0">
                  <a:solidFill>
                    <a:srgbClr val="000000"/>
                  </a:solidFill>
                  <a:effectLst/>
                  <a:latin typeface="+mj-ea"/>
                  <a:ea typeface="+mj-ea"/>
                  <a:cs typeface="Times New Roman" panose="02020603050405020304" pitchFamily="18" charset="0"/>
                </a:rPr>
                <a:t>就地隔離，必要時，轉送核心照護醫院或特殊病原科技照護示範中心</a:t>
              </a:r>
              <a:endParaRPr lang="zh-TW" sz="1100" b="1" kern="100" dirty="0">
                <a:effectLst/>
                <a:latin typeface="+mj-ea"/>
                <a:ea typeface="+mj-ea"/>
                <a:cs typeface="Times New Roman" panose="02020603050405020304" pitchFamily="18" charset="0"/>
              </a:endParaRPr>
            </a:p>
          </p:txBody>
        </p:sp>
        <p:sp>
          <p:nvSpPr>
            <p:cNvPr id="17" name="矩形 16">
              <a:extLst>
                <a:ext uri="{FF2B5EF4-FFF2-40B4-BE49-F238E27FC236}">
                  <a16:creationId xmlns:a16="http://schemas.microsoft.com/office/drawing/2014/main" id="{7559C412-B358-4240-85C1-26FCB52CDB6D}"/>
                </a:ext>
              </a:extLst>
            </p:cNvPr>
            <p:cNvSpPr/>
            <p:nvPr/>
          </p:nvSpPr>
          <p:spPr>
            <a:xfrm>
              <a:off x="5337544" y="3168502"/>
              <a:ext cx="1323975" cy="476250"/>
            </a:xfrm>
            <a:prstGeom prst="rect">
              <a:avLst/>
            </a:prstGeom>
            <a:solidFill>
              <a:schemeClr val="bg1">
                <a:lumMod val="9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200"/>
                </a:lnSpc>
              </a:pPr>
              <a:r>
                <a:rPr lang="zh-TW" sz="1100" b="1" kern="100">
                  <a:solidFill>
                    <a:srgbClr val="000000"/>
                  </a:solidFill>
                  <a:effectLst/>
                  <a:latin typeface="+mj-ea"/>
                  <a:ea typeface="+mj-ea"/>
                  <a:cs typeface="Times New Roman" panose="02020603050405020304" pitchFamily="18" charset="0"/>
                </a:rPr>
                <a:t>診間及動線清消</a:t>
              </a:r>
              <a:endParaRPr lang="zh-TW" sz="1100" b="1" kern="100">
                <a:effectLst/>
                <a:latin typeface="+mj-ea"/>
                <a:ea typeface="+mj-ea"/>
                <a:cs typeface="Times New Roman" panose="02020603050405020304" pitchFamily="18" charset="0"/>
              </a:endParaRPr>
            </a:p>
          </p:txBody>
        </p:sp>
        <p:sp>
          <p:nvSpPr>
            <p:cNvPr id="18" name="矩形 17">
              <a:extLst>
                <a:ext uri="{FF2B5EF4-FFF2-40B4-BE49-F238E27FC236}">
                  <a16:creationId xmlns:a16="http://schemas.microsoft.com/office/drawing/2014/main" id="{52EE4CA6-2BF7-48B7-8184-865BE3D72A84}"/>
                </a:ext>
              </a:extLst>
            </p:cNvPr>
            <p:cNvSpPr/>
            <p:nvPr/>
          </p:nvSpPr>
          <p:spPr>
            <a:xfrm>
              <a:off x="2679404" y="3572539"/>
              <a:ext cx="2158410" cy="752475"/>
            </a:xfrm>
            <a:prstGeom prst="rect">
              <a:avLst/>
            </a:prstGeom>
            <a:solidFill>
              <a:schemeClr val="bg1">
                <a:lumMod val="9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ts val="1200"/>
                </a:lnSpc>
              </a:pPr>
              <a:r>
                <a:rPr lang="zh-TW" sz="1100" b="1" kern="100" dirty="0">
                  <a:solidFill>
                    <a:srgbClr val="000000"/>
                  </a:solidFill>
                  <a:effectLst/>
                  <a:latin typeface="+mj-ea"/>
                  <a:ea typeface="+mj-ea"/>
                  <a:cs typeface="Times New Roman" panose="02020603050405020304" pitchFamily="18" charset="0"/>
                </a:rPr>
                <a:t>開立隔離治療建議單，並收治於</a:t>
              </a:r>
              <a:endParaRPr lang="zh-TW" sz="1100" b="1" kern="100" dirty="0">
                <a:effectLst/>
                <a:latin typeface="+mj-ea"/>
                <a:ea typeface="+mj-ea"/>
                <a:cs typeface="Times New Roman" panose="02020603050405020304" pitchFamily="18" charset="0"/>
              </a:endParaRPr>
            </a:p>
            <a:p>
              <a:pPr marL="95250" indent="-95250">
                <a:lnSpc>
                  <a:spcPts val="1200"/>
                </a:lnSpc>
              </a:pPr>
              <a:r>
                <a:rPr lang="en-US" sz="1100" b="1" kern="100" dirty="0">
                  <a:solidFill>
                    <a:srgbClr val="000000"/>
                  </a:solidFill>
                  <a:effectLst/>
                  <a:latin typeface="+mj-ea"/>
                  <a:ea typeface="+mj-ea"/>
                  <a:cs typeface="Times New Roman" panose="02020603050405020304" pitchFamily="18" charset="0"/>
                </a:rPr>
                <a:t>1.</a:t>
              </a:r>
              <a:r>
                <a:rPr lang="zh-TW" sz="1100" b="1" kern="100" dirty="0">
                  <a:solidFill>
                    <a:srgbClr val="000000"/>
                  </a:solidFill>
                  <a:effectLst/>
                  <a:latin typeface="+mj-ea"/>
                  <a:ea typeface="+mj-ea"/>
                  <a:cs typeface="Times New Roman" panose="02020603050405020304" pitchFamily="18" charset="0"/>
                </a:rPr>
                <a:t>單人負壓隔離病房，或</a:t>
              </a:r>
              <a:endParaRPr lang="zh-TW" sz="1100" b="1" kern="100" dirty="0">
                <a:effectLst/>
                <a:latin typeface="+mj-ea"/>
                <a:ea typeface="+mj-ea"/>
                <a:cs typeface="Times New Roman" panose="02020603050405020304" pitchFamily="18" charset="0"/>
              </a:endParaRPr>
            </a:p>
            <a:p>
              <a:pPr marL="95250" indent="-95250">
                <a:lnSpc>
                  <a:spcPts val="1200"/>
                </a:lnSpc>
              </a:pPr>
              <a:r>
                <a:rPr lang="en-US" sz="1100" b="1" kern="100" dirty="0">
                  <a:solidFill>
                    <a:srgbClr val="000000"/>
                  </a:solidFill>
                  <a:effectLst/>
                  <a:latin typeface="+mj-ea"/>
                  <a:ea typeface="+mj-ea"/>
                  <a:cs typeface="Times New Roman" panose="02020603050405020304" pitchFamily="18" charset="0"/>
                </a:rPr>
                <a:t>2.</a:t>
              </a:r>
              <a:r>
                <a:rPr lang="zh-TW" sz="1100" b="1" kern="100" dirty="0">
                  <a:solidFill>
                    <a:srgbClr val="000000"/>
                  </a:solidFill>
                  <a:effectLst/>
                  <a:latin typeface="+mj-ea"/>
                  <a:ea typeface="+mj-ea"/>
                  <a:cs typeface="Times New Roman" panose="02020603050405020304" pitchFamily="18" charset="0"/>
                </a:rPr>
                <a:t>有衛浴設備的單人房</a:t>
              </a:r>
              <a:endParaRPr lang="zh-TW" sz="1100" b="1" kern="100" dirty="0">
                <a:effectLst/>
                <a:latin typeface="+mj-ea"/>
                <a:ea typeface="+mj-ea"/>
                <a:cs typeface="Times New Roman" panose="02020603050405020304" pitchFamily="18" charset="0"/>
              </a:endParaRPr>
            </a:p>
          </p:txBody>
        </p:sp>
        <p:grpSp>
          <p:nvGrpSpPr>
            <p:cNvPr id="19" name="群組 18">
              <a:extLst>
                <a:ext uri="{FF2B5EF4-FFF2-40B4-BE49-F238E27FC236}">
                  <a16:creationId xmlns:a16="http://schemas.microsoft.com/office/drawing/2014/main" id="{5745CD6B-872C-432A-9214-4C67D47832B8}"/>
                </a:ext>
              </a:extLst>
            </p:cNvPr>
            <p:cNvGrpSpPr/>
            <p:nvPr/>
          </p:nvGrpSpPr>
          <p:grpSpPr>
            <a:xfrm>
              <a:off x="2494221" y="1688361"/>
              <a:ext cx="2381250" cy="712470"/>
              <a:chOff x="0" y="-14629"/>
              <a:chExt cx="2381250" cy="712470"/>
            </a:xfrm>
            <a:solidFill>
              <a:schemeClr val="bg1">
                <a:lumMod val="95000"/>
              </a:schemeClr>
            </a:solidFill>
          </p:grpSpPr>
          <p:sp>
            <p:nvSpPr>
              <p:cNvPr id="57" name="流程圖: 決策 56">
                <a:extLst>
                  <a:ext uri="{FF2B5EF4-FFF2-40B4-BE49-F238E27FC236}">
                    <a16:creationId xmlns:a16="http://schemas.microsoft.com/office/drawing/2014/main" id="{AB864202-1360-42DB-A43B-D444155BB95B}"/>
                  </a:ext>
                </a:extLst>
              </p:cNvPr>
              <p:cNvSpPr/>
              <p:nvPr/>
            </p:nvSpPr>
            <p:spPr>
              <a:xfrm>
                <a:off x="0" y="-14629"/>
                <a:ext cx="2381250" cy="712470"/>
              </a:xfrm>
              <a:prstGeom prst="flowChartDecision">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TW" altLang="en-US" sz="1100" b="1">
                  <a:latin typeface="+mj-ea"/>
                  <a:ea typeface="+mj-ea"/>
                </a:endParaRPr>
              </a:p>
            </p:txBody>
          </p:sp>
          <p:sp>
            <p:nvSpPr>
              <p:cNvPr id="58" name="文字方塊 17">
                <a:extLst>
                  <a:ext uri="{FF2B5EF4-FFF2-40B4-BE49-F238E27FC236}">
                    <a16:creationId xmlns:a16="http://schemas.microsoft.com/office/drawing/2014/main" id="{A6636E72-88BF-4BE8-9AE0-FD821C7F1E47}"/>
                  </a:ext>
                </a:extLst>
              </p:cNvPr>
              <p:cNvSpPr txBox="1"/>
              <p:nvPr/>
            </p:nvSpPr>
            <p:spPr>
              <a:xfrm>
                <a:off x="152400" y="47625"/>
                <a:ext cx="2047875" cy="59169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0"/>
                  </a:lnSpc>
                </a:pPr>
                <a:r>
                  <a:rPr lang="zh-TW" sz="1100" b="1" kern="100" dirty="0">
                    <a:solidFill>
                      <a:srgbClr val="000000"/>
                    </a:solidFill>
                    <a:effectLst/>
                    <a:latin typeface="+mj-ea"/>
                    <a:ea typeface="+mj-ea"/>
                    <a:cs typeface="Times New Roman" panose="02020603050405020304" pitchFamily="18" charset="0"/>
                  </a:rPr>
                  <a:t>是否符合</a:t>
                </a:r>
                <a:endParaRPr lang="zh-TW" sz="1100" b="1" kern="100" dirty="0">
                  <a:effectLst/>
                  <a:latin typeface="+mj-ea"/>
                  <a:ea typeface="+mj-ea"/>
                  <a:cs typeface="Times New Roman" panose="02020603050405020304" pitchFamily="18" charset="0"/>
                </a:endParaRPr>
              </a:p>
              <a:p>
                <a:pPr algn="ctr">
                  <a:lnSpc>
                    <a:spcPts val="1200"/>
                  </a:lnSpc>
                </a:pPr>
                <a:r>
                  <a:rPr lang="zh-TW" sz="1100" b="1" kern="100" dirty="0">
                    <a:solidFill>
                      <a:srgbClr val="000000"/>
                    </a:solidFill>
                    <a:effectLst/>
                    <a:latin typeface="+mj-ea"/>
                    <a:ea typeface="+mj-ea"/>
                    <a:cs typeface="Times New Roman" panose="02020603050405020304" pitchFamily="18" charset="0"/>
                  </a:rPr>
                  <a:t>中東呼吸道症候群冠狀病毒感染症通報定義</a:t>
                </a:r>
                <a:endParaRPr lang="zh-TW" sz="1100" b="1" kern="100" dirty="0">
                  <a:effectLst/>
                  <a:latin typeface="+mj-ea"/>
                  <a:ea typeface="+mj-ea"/>
                  <a:cs typeface="Times New Roman" panose="02020603050405020304" pitchFamily="18" charset="0"/>
                </a:endParaRPr>
              </a:p>
            </p:txBody>
          </p:sp>
        </p:grpSp>
        <p:sp>
          <p:nvSpPr>
            <p:cNvPr id="20" name="矩形 19">
              <a:extLst>
                <a:ext uri="{FF2B5EF4-FFF2-40B4-BE49-F238E27FC236}">
                  <a16:creationId xmlns:a16="http://schemas.microsoft.com/office/drawing/2014/main" id="{EEC6A6BF-1637-4417-9572-1BE3A5A7E2F0}"/>
                </a:ext>
              </a:extLst>
            </p:cNvPr>
            <p:cNvSpPr/>
            <p:nvPr/>
          </p:nvSpPr>
          <p:spPr>
            <a:xfrm>
              <a:off x="3189767" y="4561367"/>
              <a:ext cx="965656" cy="474980"/>
            </a:xfrm>
            <a:prstGeom prst="rect">
              <a:avLst/>
            </a:prstGeom>
            <a:solidFill>
              <a:schemeClr val="bg1">
                <a:lumMod val="9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ts val="1200"/>
                </a:lnSpc>
              </a:pPr>
              <a:r>
                <a:rPr lang="zh-TW" sz="1100" b="1" kern="100">
                  <a:solidFill>
                    <a:srgbClr val="000000"/>
                  </a:solidFill>
                  <a:effectLst/>
                  <a:latin typeface="+mj-ea"/>
                  <a:ea typeface="+mj-ea"/>
                  <a:cs typeface="Times New Roman" panose="02020603050405020304" pitchFamily="18" charset="0"/>
                </a:rPr>
                <a:t>醫師進行</a:t>
              </a:r>
              <a:endParaRPr lang="zh-TW" sz="1100" b="1" kern="100">
                <a:effectLst/>
                <a:latin typeface="+mj-ea"/>
                <a:ea typeface="+mj-ea"/>
                <a:cs typeface="Times New Roman" panose="02020603050405020304" pitchFamily="18" charset="0"/>
              </a:endParaRPr>
            </a:p>
            <a:p>
              <a:pPr>
                <a:lnSpc>
                  <a:spcPts val="1200"/>
                </a:lnSpc>
              </a:pPr>
              <a:r>
                <a:rPr lang="zh-TW" sz="1100" b="1" kern="100">
                  <a:solidFill>
                    <a:srgbClr val="000000"/>
                  </a:solidFill>
                  <a:effectLst/>
                  <a:latin typeface="+mj-ea"/>
                  <a:ea typeface="+mj-ea"/>
                  <a:cs typeface="Times New Roman" panose="02020603050405020304" pitchFamily="18" charset="0"/>
                </a:rPr>
                <a:t>通報及採檢</a:t>
              </a:r>
              <a:r>
                <a:rPr lang="en-US" sz="1100" b="1" kern="100" baseline="30000">
                  <a:solidFill>
                    <a:srgbClr val="000000"/>
                  </a:solidFill>
                  <a:effectLst/>
                  <a:latin typeface="+mj-ea"/>
                  <a:ea typeface="+mj-ea"/>
                  <a:cs typeface="Times New Roman" panose="02020603050405020304" pitchFamily="18" charset="0"/>
                </a:rPr>
                <a:t>1</a:t>
              </a:r>
              <a:endParaRPr lang="zh-TW" sz="1100" b="1" kern="100">
                <a:effectLst/>
                <a:latin typeface="+mj-ea"/>
                <a:ea typeface="+mj-ea"/>
                <a:cs typeface="Times New Roman" panose="02020603050405020304" pitchFamily="18" charset="0"/>
              </a:endParaRPr>
            </a:p>
          </p:txBody>
        </p:sp>
        <p:grpSp>
          <p:nvGrpSpPr>
            <p:cNvPr id="21" name="群組 20">
              <a:extLst>
                <a:ext uri="{FF2B5EF4-FFF2-40B4-BE49-F238E27FC236}">
                  <a16:creationId xmlns:a16="http://schemas.microsoft.com/office/drawing/2014/main" id="{4E4B5BE6-72D4-4078-859E-5AA96D8F775F}"/>
                </a:ext>
              </a:extLst>
            </p:cNvPr>
            <p:cNvGrpSpPr/>
            <p:nvPr/>
          </p:nvGrpSpPr>
          <p:grpSpPr>
            <a:xfrm>
              <a:off x="2849525" y="5260901"/>
              <a:ext cx="1638300" cy="375920"/>
              <a:chOff x="-228983" y="-24"/>
              <a:chExt cx="2047875" cy="685512"/>
            </a:xfrm>
            <a:solidFill>
              <a:schemeClr val="bg1">
                <a:lumMod val="95000"/>
              </a:schemeClr>
            </a:solidFill>
          </p:grpSpPr>
          <p:sp>
            <p:nvSpPr>
              <p:cNvPr id="55" name="流程圖: 決策 54">
                <a:extLst>
                  <a:ext uri="{FF2B5EF4-FFF2-40B4-BE49-F238E27FC236}">
                    <a16:creationId xmlns:a16="http://schemas.microsoft.com/office/drawing/2014/main" id="{B5D43DE8-3863-43B4-AA0A-A06A28676455}"/>
                  </a:ext>
                </a:extLst>
              </p:cNvPr>
              <p:cNvSpPr/>
              <p:nvPr/>
            </p:nvSpPr>
            <p:spPr>
              <a:xfrm>
                <a:off x="0" y="-24"/>
                <a:ext cx="1647825" cy="685512"/>
              </a:xfrm>
              <a:prstGeom prst="flowChartDecision">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TW" altLang="en-US" sz="1100" b="1">
                  <a:latin typeface="+mj-ea"/>
                  <a:ea typeface="+mj-ea"/>
                </a:endParaRPr>
              </a:p>
            </p:txBody>
          </p:sp>
          <p:sp>
            <p:nvSpPr>
              <p:cNvPr id="56" name="文字方塊 25">
                <a:extLst>
                  <a:ext uri="{FF2B5EF4-FFF2-40B4-BE49-F238E27FC236}">
                    <a16:creationId xmlns:a16="http://schemas.microsoft.com/office/drawing/2014/main" id="{29800265-6E2A-4AF5-9326-090BCAF2AF71}"/>
                  </a:ext>
                </a:extLst>
              </p:cNvPr>
              <p:cNvSpPr txBox="1"/>
              <p:nvPr/>
            </p:nvSpPr>
            <p:spPr>
              <a:xfrm>
                <a:off x="-228983" y="50619"/>
                <a:ext cx="2047875" cy="54573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zh-TW" sz="1100" b="1" kern="100">
                    <a:solidFill>
                      <a:srgbClr val="000000"/>
                    </a:solidFill>
                    <a:effectLst/>
                    <a:latin typeface="+mj-ea"/>
                    <a:ea typeface="+mj-ea"/>
                    <a:cs typeface="Times New Roman" panose="02020603050405020304" pitchFamily="18" charset="0"/>
                  </a:rPr>
                  <a:t>實驗室診斷</a:t>
                </a:r>
                <a:endParaRPr lang="zh-TW" sz="1100" b="1" kern="100">
                  <a:effectLst/>
                  <a:latin typeface="+mj-ea"/>
                  <a:ea typeface="+mj-ea"/>
                  <a:cs typeface="Times New Roman" panose="02020603050405020304" pitchFamily="18" charset="0"/>
                </a:endParaRPr>
              </a:p>
            </p:txBody>
          </p:sp>
        </p:grpSp>
        <p:sp>
          <p:nvSpPr>
            <p:cNvPr id="22" name="流程圖: 結束點 21">
              <a:extLst>
                <a:ext uri="{FF2B5EF4-FFF2-40B4-BE49-F238E27FC236}">
                  <a16:creationId xmlns:a16="http://schemas.microsoft.com/office/drawing/2014/main" id="{8059B0D6-13F7-4E1A-9844-D13326ED6185}"/>
                </a:ext>
              </a:extLst>
            </p:cNvPr>
            <p:cNvSpPr/>
            <p:nvPr/>
          </p:nvSpPr>
          <p:spPr>
            <a:xfrm>
              <a:off x="2312162" y="5952454"/>
              <a:ext cx="2918053" cy="933449"/>
            </a:xfrm>
            <a:prstGeom prst="flowChartTerminator">
              <a:avLst/>
            </a:prstGeom>
            <a:solidFill>
              <a:schemeClr val="bg1">
                <a:lumMod val="9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TW" altLang="en-US" sz="1100" b="1">
                <a:latin typeface="+mj-ea"/>
                <a:ea typeface="+mj-ea"/>
              </a:endParaRPr>
            </a:p>
          </p:txBody>
        </p:sp>
        <p:sp>
          <p:nvSpPr>
            <p:cNvPr id="23" name="文字方塊 27">
              <a:extLst>
                <a:ext uri="{FF2B5EF4-FFF2-40B4-BE49-F238E27FC236}">
                  <a16:creationId xmlns:a16="http://schemas.microsoft.com/office/drawing/2014/main" id="{E784C758-87C8-4131-9D41-E1887D05B4E6}"/>
                </a:ext>
              </a:extLst>
            </p:cNvPr>
            <p:cNvSpPr txBox="1"/>
            <p:nvPr/>
          </p:nvSpPr>
          <p:spPr>
            <a:xfrm>
              <a:off x="2371060" y="5975379"/>
              <a:ext cx="2844533" cy="83302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0"/>
                </a:lnSpc>
              </a:pPr>
              <a:r>
                <a:rPr lang="zh-TW" sz="1100" b="1" kern="100" dirty="0">
                  <a:solidFill>
                    <a:srgbClr val="000000"/>
                  </a:solidFill>
                  <a:effectLst/>
                  <a:latin typeface="+mj-ea"/>
                  <a:ea typeface="+mj-ea"/>
                  <a:cs typeface="Times New Roman" panose="02020603050405020304" pitchFamily="18" charset="0"/>
                </a:rPr>
                <a:t>隔離治療至</a:t>
              </a:r>
              <a:endParaRPr lang="zh-TW" sz="1100" b="1" kern="100" dirty="0">
                <a:effectLst/>
                <a:latin typeface="+mj-ea"/>
                <a:ea typeface="+mj-ea"/>
                <a:cs typeface="Times New Roman" panose="02020603050405020304" pitchFamily="18" charset="0"/>
              </a:endParaRPr>
            </a:p>
            <a:p>
              <a:pPr algn="ctr">
                <a:lnSpc>
                  <a:spcPts val="1200"/>
                </a:lnSpc>
              </a:pPr>
              <a:r>
                <a:rPr lang="en-US" sz="1100" b="1" kern="100" dirty="0">
                  <a:solidFill>
                    <a:srgbClr val="000000"/>
                  </a:solidFill>
                  <a:effectLst/>
                  <a:latin typeface="+mj-ea"/>
                  <a:ea typeface="+mj-ea"/>
                  <a:cs typeface="Times New Roman" panose="02020603050405020304" pitchFamily="18" charset="0"/>
                </a:rPr>
                <a:t>1.</a:t>
              </a:r>
              <a:r>
                <a:rPr lang="zh-TW" sz="1100" b="1" kern="100" dirty="0">
                  <a:solidFill>
                    <a:srgbClr val="000000"/>
                  </a:solidFill>
                  <a:effectLst/>
                  <a:latin typeface="+mj-ea"/>
                  <a:ea typeface="+mj-ea"/>
                  <a:cs typeface="Times New Roman" panose="02020603050405020304" pitchFamily="18" charset="0"/>
                </a:rPr>
                <a:t>經醫師判斷症狀緩解後</a:t>
              </a:r>
              <a:r>
                <a:rPr lang="en-US" sz="1100" b="1" kern="100" dirty="0">
                  <a:solidFill>
                    <a:srgbClr val="000000"/>
                  </a:solidFill>
                  <a:effectLst/>
                  <a:latin typeface="+mj-ea"/>
                  <a:ea typeface="+mj-ea"/>
                  <a:cs typeface="Times New Roman" panose="02020603050405020304" pitchFamily="18" charset="0"/>
                </a:rPr>
                <a:t>24</a:t>
              </a:r>
              <a:r>
                <a:rPr lang="zh-TW" sz="1100" b="1" kern="100" dirty="0">
                  <a:solidFill>
                    <a:srgbClr val="000000"/>
                  </a:solidFill>
                  <a:effectLst/>
                  <a:latin typeface="+mj-ea"/>
                  <a:ea typeface="+mj-ea"/>
                  <a:cs typeface="Times New Roman" panose="02020603050405020304" pitchFamily="18" charset="0"/>
                </a:rPr>
                <a:t>小時</a:t>
              </a:r>
              <a:endParaRPr lang="zh-TW" sz="1100" b="1" kern="100" dirty="0">
                <a:effectLst/>
                <a:latin typeface="+mj-ea"/>
                <a:ea typeface="+mj-ea"/>
                <a:cs typeface="Times New Roman" panose="02020603050405020304" pitchFamily="18" charset="0"/>
              </a:endParaRPr>
            </a:p>
            <a:p>
              <a:pPr algn="ctr">
                <a:lnSpc>
                  <a:spcPts val="1200"/>
                </a:lnSpc>
              </a:pPr>
              <a:r>
                <a:rPr lang="zh-TW" sz="1100" b="1" kern="100" dirty="0">
                  <a:solidFill>
                    <a:srgbClr val="000000"/>
                  </a:solidFill>
                  <a:effectLst/>
                  <a:latin typeface="+mj-ea"/>
                  <a:ea typeface="+mj-ea"/>
                  <a:cs typeface="Times New Roman" panose="02020603050405020304" pitchFamily="18" charset="0"/>
                </a:rPr>
                <a:t>且</a:t>
              </a:r>
              <a:endParaRPr lang="zh-TW" sz="1100" b="1" kern="100" dirty="0">
                <a:effectLst/>
                <a:latin typeface="+mj-ea"/>
                <a:ea typeface="+mj-ea"/>
                <a:cs typeface="Times New Roman" panose="02020603050405020304" pitchFamily="18" charset="0"/>
              </a:endParaRPr>
            </a:p>
            <a:p>
              <a:pPr algn="ctr">
                <a:lnSpc>
                  <a:spcPts val="1200"/>
                </a:lnSpc>
              </a:pPr>
              <a:r>
                <a:rPr lang="en-US" sz="1100" b="1" kern="100" dirty="0">
                  <a:solidFill>
                    <a:srgbClr val="000000"/>
                  </a:solidFill>
                  <a:effectLst/>
                  <a:latin typeface="+mj-ea"/>
                  <a:ea typeface="+mj-ea"/>
                  <a:cs typeface="Times New Roman" panose="02020603050405020304" pitchFamily="18" charset="0"/>
                </a:rPr>
                <a:t>2.</a:t>
              </a:r>
              <a:r>
                <a:rPr lang="zh-TW" sz="1100" b="1" kern="100" dirty="0">
                  <a:solidFill>
                    <a:srgbClr val="000000"/>
                  </a:solidFill>
                  <a:effectLst/>
                  <a:latin typeface="+mj-ea"/>
                  <a:ea typeface="+mj-ea"/>
                  <a:cs typeface="Times New Roman" panose="02020603050405020304" pitchFamily="18" charset="0"/>
                </a:rPr>
                <a:t>連續</a:t>
              </a:r>
              <a:r>
                <a:rPr lang="en-US" sz="1100" b="1" kern="100" dirty="0">
                  <a:solidFill>
                    <a:srgbClr val="000000"/>
                  </a:solidFill>
                  <a:effectLst/>
                  <a:latin typeface="+mj-ea"/>
                  <a:ea typeface="+mj-ea"/>
                  <a:cs typeface="Times New Roman" panose="02020603050405020304" pitchFamily="18" charset="0"/>
                </a:rPr>
                <a:t>2</a:t>
              </a:r>
              <a:r>
                <a:rPr lang="zh-TW" sz="1100" b="1" kern="100" dirty="0">
                  <a:solidFill>
                    <a:srgbClr val="000000"/>
                  </a:solidFill>
                  <a:effectLst/>
                  <a:latin typeface="+mj-ea"/>
                  <a:ea typeface="+mj-ea"/>
                  <a:cs typeface="Times New Roman" panose="02020603050405020304" pitchFamily="18" charset="0"/>
                </a:rPr>
                <a:t>次呼吸道檢體</a:t>
              </a:r>
              <a:r>
                <a:rPr lang="en-US" sz="1100" b="1" kern="100" dirty="0">
                  <a:solidFill>
                    <a:srgbClr val="000000"/>
                  </a:solidFill>
                  <a:effectLst/>
                  <a:latin typeface="+mj-ea"/>
                  <a:ea typeface="+mj-ea"/>
                  <a:cs typeface="Times New Roman" panose="02020603050405020304" pitchFamily="18" charset="0"/>
                </a:rPr>
                <a:t>PCR</a:t>
              </a:r>
              <a:r>
                <a:rPr lang="zh-TW" sz="1100" b="1" kern="100" dirty="0">
                  <a:solidFill>
                    <a:srgbClr val="000000"/>
                  </a:solidFill>
                  <a:effectLst/>
                  <a:latin typeface="+mj-ea"/>
                  <a:ea typeface="+mj-ea"/>
                  <a:cs typeface="Times New Roman" panose="02020603050405020304" pitchFamily="18" charset="0"/>
                </a:rPr>
                <a:t>檢驗陰性，</a:t>
              </a:r>
              <a:endParaRPr lang="zh-TW" sz="1100" b="1" kern="100" dirty="0">
                <a:effectLst/>
                <a:latin typeface="+mj-ea"/>
                <a:ea typeface="+mj-ea"/>
                <a:cs typeface="Times New Roman" panose="02020603050405020304" pitchFamily="18" charset="0"/>
              </a:endParaRPr>
            </a:p>
            <a:p>
              <a:pPr algn="ctr">
                <a:lnSpc>
                  <a:spcPts val="1200"/>
                </a:lnSpc>
              </a:pPr>
              <a:r>
                <a:rPr lang="zh-TW" sz="1100" b="1" kern="100" dirty="0">
                  <a:solidFill>
                    <a:srgbClr val="000000"/>
                  </a:solidFill>
                  <a:effectLst/>
                  <a:latin typeface="+mj-ea"/>
                  <a:ea typeface="+mj-ea"/>
                  <a:cs typeface="Times New Roman" panose="02020603050405020304" pitchFamily="18" charset="0"/>
                </a:rPr>
                <a:t>由地方衛生單位開立解除隔離治療通知書</a:t>
              </a:r>
              <a:endParaRPr lang="zh-TW" sz="1100" b="1" kern="100" dirty="0">
                <a:effectLst/>
                <a:latin typeface="+mj-ea"/>
                <a:ea typeface="+mj-ea"/>
                <a:cs typeface="Times New Roman" panose="02020603050405020304" pitchFamily="18" charset="0"/>
              </a:endParaRPr>
            </a:p>
          </p:txBody>
        </p:sp>
        <p:sp>
          <p:nvSpPr>
            <p:cNvPr id="24" name="流程圖: 結束點 23">
              <a:extLst>
                <a:ext uri="{FF2B5EF4-FFF2-40B4-BE49-F238E27FC236}">
                  <a16:creationId xmlns:a16="http://schemas.microsoft.com/office/drawing/2014/main" id="{76A52244-538E-490C-B2E3-D6EFCCC35970}"/>
                </a:ext>
              </a:extLst>
            </p:cNvPr>
            <p:cNvSpPr/>
            <p:nvPr/>
          </p:nvSpPr>
          <p:spPr>
            <a:xfrm>
              <a:off x="5284381" y="5103628"/>
              <a:ext cx="1686090" cy="713178"/>
            </a:xfrm>
            <a:prstGeom prst="flowChartTerminator">
              <a:avLst/>
            </a:prstGeom>
            <a:solidFill>
              <a:schemeClr val="bg1">
                <a:lumMod val="9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TW" altLang="en-US" sz="1100" b="1">
                <a:latin typeface="+mj-ea"/>
                <a:ea typeface="+mj-ea"/>
              </a:endParaRPr>
            </a:p>
          </p:txBody>
        </p:sp>
        <p:sp>
          <p:nvSpPr>
            <p:cNvPr id="25" name="文字方塊 29">
              <a:extLst>
                <a:ext uri="{FF2B5EF4-FFF2-40B4-BE49-F238E27FC236}">
                  <a16:creationId xmlns:a16="http://schemas.microsoft.com/office/drawing/2014/main" id="{AAB9848F-7F27-4247-8DF3-501AC15114D4}"/>
                </a:ext>
              </a:extLst>
            </p:cNvPr>
            <p:cNvSpPr txBox="1"/>
            <p:nvPr/>
          </p:nvSpPr>
          <p:spPr>
            <a:xfrm>
              <a:off x="5305646" y="5199321"/>
              <a:ext cx="1691375" cy="65540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0"/>
                </a:lnSpc>
              </a:pPr>
              <a:r>
                <a:rPr lang="zh-TW" sz="1100" b="1" kern="100" dirty="0">
                  <a:solidFill>
                    <a:srgbClr val="000000"/>
                  </a:solidFill>
                  <a:effectLst/>
                  <a:latin typeface="+mj-ea"/>
                  <a:ea typeface="+mj-ea"/>
                  <a:cs typeface="Times New Roman" panose="02020603050405020304" pitchFamily="18" charset="0"/>
                </a:rPr>
                <a:t>由地方衛生單位開立解除隔離治療通知書</a:t>
              </a:r>
              <a:r>
                <a:rPr lang="zh-TW" sz="1100" b="1" kern="100" dirty="0">
                  <a:ln>
                    <a:noFill/>
                  </a:ln>
                  <a:solidFill>
                    <a:srgbClr val="000000"/>
                  </a:solidFill>
                  <a:effectLst/>
                  <a:latin typeface="+mj-ea"/>
                  <a:ea typeface="+mj-ea"/>
                  <a:cs typeface="Times New Roman" panose="02020603050405020304" pitchFamily="18" charset="0"/>
                </a:rPr>
                <a:t>，個案休養</a:t>
              </a:r>
              <a:r>
                <a:rPr lang="en-US" sz="1100" b="1" kern="100" dirty="0">
                  <a:ln>
                    <a:noFill/>
                  </a:ln>
                  <a:solidFill>
                    <a:srgbClr val="000000"/>
                  </a:solidFill>
                  <a:effectLst/>
                  <a:latin typeface="+mj-ea"/>
                  <a:ea typeface="+mj-ea"/>
                  <a:cs typeface="Times New Roman" panose="02020603050405020304" pitchFamily="18" charset="0"/>
                </a:rPr>
                <a:t>/</a:t>
              </a:r>
              <a:r>
                <a:rPr lang="zh-TW" sz="1100" b="1" kern="100" dirty="0">
                  <a:ln>
                    <a:noFill/>
                  </a:ln>
                  <a:solidFill>
                    <a:srgbClr val="000000"/>
                  </a:solidFill>
                  <a:effectLst/>
                  <a:latin typeface="+mj-ea"/>
                  <a:ea typeface="+mj-ea"/>
                  <a:cs typeface="Times New Roman" panose="02020603050405020304" pitchFamily="18" charset="0"/>
                </a:rPr>
                <a:t>治療至康復為止</a:t>
              </a:r>
              <a:r>
                <a:rPr lang="en-US" sz="1100" b="1" kern="100" baseline="30000" dirty="0">
                  <a:ln>
                    <a:noFill/>
                  </a:ln>
                  <a:solidFill>
                    <a:srgbClr val="000000"/>
                  </a:solidFill>
                  <a:effectLst/>
                  <a:latin typeface="+mj-ea"/>
                  <a:ea typeface="+mj-ea"/>
                  <a:cs typeface="Times New Roman" panose="02020603050405020304" pitchFamily="18" charset="0"/>
                </a:rPr>
                <a:t>2</a:t>
              </a:r>
              <a:endParaRPr lang="zh-TW" sz="1100" b="1" kern="100" dirty="0">
                <a:effectLst/>
                <a:latin typeface="+mj-ea"/>
                <a:ea typeface="+mj-ea"/>
                <a:cs typeface="Times New Roman" panose="02020603050405020304" pitchFamily="18" charset="0"/>
              </a:endParaRPr>
            </a:p>
          </p:txBody>
        </p:sp>
        <p:sp>
          <p:nvSpPr>
            <p:cNvPr id="26" name="矩形 25">
              <a:extLst>
                <a:ext uri="{FF2B5EF4-FFF2-40B4-BE49-F238E27FC236}">
                  <a16:creationId xmlns:a16="http://schemas.microsoft.com/office/drawing/2014/main" id="{61ADB3CF-0ED3-41CF-92A3-171F60EB695D}"/>
                </a:ext>
              </a:extLst>
            </p:cNvPr>
            <p:cNvSpPr/>
            <p:nvPr/>
          </p:nvSpPr>
          <p:spPr>
            <a:xfrm>
              <a:off x="510362" y="4657060"/>
              <a:ext cx="2385494" cy="615950"/>
            </a:xfrm>
            <a:prstGeom prst="rect">
              <a:avLst/>
            </a:prstGeom>
            <a:solidFill>
              <a:schemeClr val="bg1">
                <a:lumMod val="9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95250" indent="-95250">
                <a:lnSpc>
                  <a:spcPts val="1200"/>
                </a:lnSpc>
              </a:pPr>
              <a:r>
                <a:rPr lang="zh-TW" sz="1100" b="1" kern="100" dirty="0">
                  <a:solidFill>
                    <a:srgbClr val="000000"/>
                  </a:solidFill>
                  <a:effectLst/>
                  <a:latin typeface="+mj-ea"/>
                  <a:ea typeface="+mj-ea"/>
                  <a:cs typeface="Times New Roman" panose="02020603050405020304" pitchFamily="18" charset="0"/>
                </a:rPr>
                <a:t>密切接觸者處置</a:t>
              </a:r>
              <a:endParaRPr lang="zh-TW" sz="1100" b="1" kern="100" dirty="0">
                <a:effectLst/>
                <a:latin typeface="+mj-ea"/>
                <a:ea typeface="+mj-ea"/>
                <a:cs typeface="Times New Roman" panose="02020603050405020304" pitchFamily="18" charset="0"/>
              </a:endParaRPr>
            </a:p>
            <a:p>
              <a:pPr marL="95250" indent="-95250">
                <a:lnSpc>
                  <a:spcPts val="1200"/>
                </a:lnSpc>
              </a:pPr>
              <a:r>
                <a:rPr lang="en-US" sz="1100" b="1" kern="100" dirty="0">
                  <a:solidFill>
                    <a:srgbClr val="000000"/>
                  </a:solidFill>
                  <a:effectLst/>
                  <a:latin typeface="+mj-ea"/>
                  <a:ea typeface="+mj-ea"/>
                  <a:cs typeface="Times New Roman" panose="02020603050405020304" pitchFamily="18" charset="0"/>
                </a:rPr>
                <a:t>1.</a:t>
              </a:r>
              <a:r>
                <a:rPr lang="zh-TW" sz="1100" b="1" kern="100" dirty="0">
                  <a:solidFill>
                    <a:srgbClr val="000000"/>
                  </a:solidFill>
                  <a:effectLst/>
                  <a:latin typeface="+mj-ea"/>
                  <a:ea typeface="+mj-ea"/>
                  <a:cs typeface="Times New Roman" panose="02020603050405020304" pitchFamily="18" charset="0"/>
                </a:rPr>
                <a:t>衛生教育 </a:t>
              </a:r>
              <a:endParaRPr lang="zh-TW" sz="1100" b="1" kern="100" dirty="0">
                <a:effectLst/>
                <a:latin typeface="+mj-ea"/>
                <a:ea typeface="+mj-ea"/>
                <a:cs typeface="Times New Roman" panose="02020603050405020304" pitchFamily="18" charset="0"/>
              </a:endParaRPr>
            </a:p>
            <a:p>
              <a:pPr marL="95250" indent="-95250">
                <a:lnSpc>
                  <a:spcPts val="1200"/>
                </a:lnSpc>
              </a:pPr>
              <a:r>
                <a:rPr lang="en-US" sz="1100" b="1" kern="100" dirty="0">
                  <a:solidFill>
                    <a:srgbClr val="000000"/>
                  </a:solidFill>
                  <a:effectLst/>
                  <a:latin typeface="+mj-ea"/>
                  <a:ea typeface="+mj-ea"/>
                  <a:cs typeface="Times New Roman" panose="02020603050405020304" pitchFamily="18" charset="0"/>
                </a:rPr>
                <a:t>2.</a:t>
              </a:r>
              <a:r>
                <a:rPr lang="zh-TW" sz="1100" b="1" kern="100" dirty="0">
                  <a:solidFill>
                    <a:srgbClr val="000000"/>
                  </a:solidFill>
                  <a:effectLst/>
                  <a:latin typeface="+mj-ea"/>
                  <a:ea typeface="+mj-ea"/>
                  <a:cs typeface="Times New Roman" panose="02020603050405020304" pitchFamily="18" charset="0"/>
                </a:rPr>
                <a:t>至</a:t>
              </a:r>
              <a:r>
                <a:rPr lang="en-US" sz="1100" b="1" kern="100" dirty="0">
                  <a:solidFill>
                    <a:srgbClr val="000000"/>
                  </a:solidFill>
                  <a:effectLst/>
                  <a:latin typeface="+mj-ea"/>
                  <a:ea typeface="+mj-ea"/>
                  <a:cs typeface="Times New Roman" panose="02020603050405020304" pitchFamily="18" charset="0"/>
                </a:rPr>
                <a:t>TRACE</a:t>
              </a:r>
              <a:r>
                <a:rPr lang="zh-TW" sz="1100" b="1" kern="100" dirty="0">
                  <a:solidFill>
                    <a:srgbClr val="000000"/>
                  </a:solidFill>
                  <a:effectLst/>
                  <a:latin typeface="+mj-ea"/>
                  <a:ea typeface="+mj-ea"/>
                  <a:cs typeface="Times New Roman" panose="02020603050405020304" pitchFamily="18" charset="0"/>
                </a:rPr>
                <a:t>系統進行健康監測</a:t>
              </a:r>
              <a:r>
                <a:rPr lang="en-US" sz="1100" b="1" kern="100" dirty="0">
                  <a:solidFill>
                    <a:srgbClr val="000000"/>
                  </a:solidFill>
                  <a:effectLst/>
                  <a:latin typeface="+mj-ea"/>
                  <a:ea typeface="+mj-ea"/>
                  <a:cs typeface="Times New Roman" panose="02020603050405020304" pitchFamily="18" charset="0"/>
                </a:rPr>
                <a:t>14</a:t>
              </a:r>
              <a:r>
                <a:rPr lang="zh-TW" sz="1100" b="1" kern="100" dirty="0">
                  <a:solidFill>
                    <a:srgbClr val="000000"/>
                  </a:solidFill>
                  <a:effectLst/>
                  <a:latin typeface="+mj-ea"/>
                  <a:ea typeface="+mj-ea"/>
                  <a:cs typeface="Times New Roman" panose="02020603050405020304" pitchFamily="18" charset="0"/>
                </a:rPr>
                <a:t>天</a:t>
              </a:r>
              <a:endParaRPr lang="zh-TW" sz="1100" b="1" kern="100" dirty="0">
                <a:effectLst/>
                <a:latin typeface="+mj-ea"/>
                <a:ea typeface="+mj-ea"/>
                <a:cs typeface="Times New Roman" panose="02020603050405020304" pitchFamily="18" charset="0"/>
              </a:endParaRPr>
            </a:p>
          </p:txBody>
        </p:sp>
        <p:grpSp>
          <p:nvGrpSpPr>
            <p:cNvPr id="27" name="群組 26">
              <a:extLst>
                <a:ext uri="{FF2B5EF4-FFF2-40B4-BE49-F238E27FC236}">
                  <a16:creationId xmlns:a16="http://schemas.microsoft.com/office/drawing/2014/main" id="{255C4562-1A4E-41AE-8743-6EE545931C4D}"/>
                </a:ext>
              </a:extLst>
            </p:cNvPr>
            <p:cNvGrpSpPr/>
            <p:nvPr/>
          </p:nvGrpSpPr>
          <p:grpSpPr>
            <a:xfrm>
              <a:off x="729216" y="5505450"/>
              <a:ext cx="1391760" cy="380989"/>
              <a:chOff x="0" y="-24"/>
              <a:chExt cx="1740539" cy="694756"/>
            </a:xfrm>
            <a:solidFill>
              <a:schemeClr val="bg1">
                <a:lumMod val="95000"/>
              </a:schemeClr>
            </a:solidFill>
          </p:grpSpPr>
          <p:sp>
            <p:nvSpPr>
              <p:cNvPr id="53" name="流程圖: 決策 52">
                <a:extLst>
                  <a:ext uri="{FF2B5EF4-FFF2-40B4-BE49-F238E27FC236}">
                    <a16:creationId xmlns:a16="http://schemas.microsoft.com/office/drawing/2014/main" id="{7026A0FE-4640-4D35-8B1B-F7C313E1F7B4}"/>
                  </a:ext>
                </a:extLst>
              </p:cNvPr>
              <p:cNvSpPr/>
              <p:nvPr/>
            </p:nvSpPr>
            <p:spPr>
              <a:xfrm>
                <a:off x="0" y="-24"/>
                <a:ext cx="1647825" cy="685512"/>
              </a:xfrm>
              <a:prstGeom prst="flowChartDecision">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TW" altLang="en-US" sz="1100" b="1">
                  <a:latin typeface="+mj-ea"/>
                  <a:ea typeface="+mj-ea"/>
                </a:endParaRPr>
              </a:p>
            </p:txBody>
          </p:sp>
          <p:sp>
            <p:nvSpPr>
              <p:cNvPr id="54" name="文字方塊 34">
                <a:extLst>
                  <a:ext uri="{FF2B5EF4-FFF2-40B4-BE49-F238E27FC236}">
                    <a16:creationId xmlns:a16="http://schemas.microsoft.com/office/drawing/2014/main" id="{897963CB-8A4B-427A-B580-8423DEA049EE}"/>
                  </a:ext>
                </a:extLst>
              </p:cNvPr>
              <p:cNvSpPr txBox="1"/>
              <p:nvPr/>
            </p:nvSpPr>
            <p:spPr>
              <a:xfrm>
                <a:off x="5740" y="52185"/>
                <a:ext cx="1734799" cy="64254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zh-TW" sz="1100" b="1" kern="100">
                    <a:solidFill>
                      <a:srgbClr val="000000"/>
                    </a:solidFill>
                    <a:effectLst/>
                    <a:latin typeface="+mj-ea"/>
                    <a:ea typeface="+mj-ea"/>
                    <a:cs typeface="Times New Roman" panose="02020603050405020304" pitchFamily="18" charset="0"/>
                  </a:rPr>
                  <a:t>是否出現症狀</a:t>
                </a:r>
                <a:r>
                  <a:rPr lang="en-US" sz="1100" b="1" kern="100" baseline="30000">
                    <a:solidFill>
                      <a:srgbClr val="000000"/>
                    </a:solidFill>
                    <a:effectLst/>
                    <a:latin typeface="+mj-ea"/>
                    <a:ea typeface="+mj-ea"/>
                    <a:cs typeface="Times New Roman" panose="02020603050405020304" pitchFamily="18" charset="0"/>
                  </a:rPr>
                  <a:t>3</a:t>
                </a:r>
                <a:endParaRPr lang="zh-TW" sz="1100" b="1" kern="100">
                  <a:effectLst/>
                  <a:latin typeface="+mj-ea"/>
                  <a:ea typeface="+mj-ea"/>
                  <a:cs typeface="Times New Roman" panose="02020603050405020304" pitchFamily="18" charset="0"/>
                </a:endParaRPr>
              </a:p>
            </p:txBody>
          </p:sp>
        </p:grpSp>
        <p:sp>
          <p:nvSpPr>
            <p:cNvPr id="28" name="流程圖: 結束點 27">
              <a:extLst>
                <a:ext uri="{FF2B5EF4-FFF2-40B4-BE49-F238E27FC236}">
                  <a16:creationId xmlns:a16="http://schemas.microsoft.com/office/drawing/2014/main" id="{B29FDFE2-FE9A-488A-8BD2-6A128F7FC519}"/>
                </a:ext>
              </a:extLst>
            </p:cNvPr>
            <p:cNvSpPr/>
            <p:nvPr/>
          </p:nvSpPr>
          <p:spPr>
            <a:xfrm>
              <a:off x="839972" y="6188148"/>
              <a:ext cx="1281004" cy="461176"/>
            </a:xfrm>
            <a:prstGeom prst="flowChartTerminator">
              <a:avLst/>
            </a:prstGeom>
            <a:solidFill>
              <a:schemeClr val="bg1">
                <a:lumMod val="9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TW" altLang="en-US" sz="1100" b="1">
                <a:latin typeface="+mj-ea"/>
                <a:ea typeface="+mj-ea"/>
              </a:endParaRPr>
            </a:p>
          </p:txBody>
        </p:sp>
        <p:sp>
          <p:nvSpPr>
            <p:cNvPr id="29" name="文字方塊 65">
              <a:extLst>
                <a:ext uri="{FF2B5EF4-FFF2-40B4-BE49-F238E27FC236}">
                  <a16:creationId xmlns:a16="http://schemas.microsoft.com/office/drawing/2014/main" id="{C955B1FE-A85B-486C-BF3A-D8FD85B9E168}"/>
                </a:ext>
              </a:extLst>
            </p:cNvPr>
            <p:cNvSpPr txBox="1"/>
            <p:nvPr/>
          </p:nvSpPr>
          <p:spPr>
            <a:xfrm>
              <a:off x="859403" y="6205829"/>
              <a:ext cx="1153707" cy="40943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zh-TW" sz="1100" b="1" kern="100" dirty="0">
                  <a:ln>
                    <a:noFill/>
                  </a:ln>
                  <a:solidFill>
                    <a:srgbClr val="000000"/>
                  </a:solidFill>
                  <a:effectLst/>
                  <a:latin typeface="+mj-ea"/>
                  <a:ea typeface="+mj-ea"/>
                  <a:cs typeface="Times New Roman" panose="02020603050405020304" pitchFamily="18" charset="0"/>
                </a:rPr>
                <a:t>監測期滿後，</a:t>
              </a:r>
              <a:endParaRPr lang="zh-TW" sz="1100" b="1" kern="100" dirty="0">
                <a:effectLst/>
                <a:latin typeface="+mj-ea"/>
                <a:ea typeface="+mj-ea"/>
                <a:cs typeface="Times New Roman" panose="02020603050405020304" pitchFamily="18" charset="0"/>
              </a:endParaRPr>
            </a:p>
            <a:p>
              <a:pPr algn="ctr"/>
              <a:r>
                <a:rPr lang="zh-TW" sz="1100" b="1" kern="100" dirty="0">
                  <a:ln>
                    <a:noFill/>
                  </a:ln>
                  <a:solidFill>
                    <a:srgbClr val="000000"/>
                  </a:solidFill>
                  <a:effectLst/>
                  <a:latin typeface="+mj-ea"/>
                  <a:ea typeface="+mj-ea"/>
                  <a:cs typeface="Times New Roman" panose="02020603050405020304" pitchFamily="18" charset="0"/>
                </a:rPr>
                <a:t>恢復正常生活</a:t>
              </a:r>
              <a:endParaRPr lang="zh-TW" sz="1100" b="1" kern="100" dirty="0">
                <a:effectLst/>
                <a:latin typeface="+mj-ea"/>
                <a:ea typeface="+mj-ea"/>
                <a:cs typeface="Times New Roman" panose="02020603050405020304" pitchFamily="18" charset="0"/>
              </a:endParaRPr>
            </a:p>
          </p:txBody>
        </p:sp>
        <p:cxnSp>
          <p:nvCxnSpPr>
            <p:cNvPr id="30" name="直線單箭頭接點 29">
              <a:extLst>
                <a:ext uri="{FF2B5EF4-FFF2-40B4-BE49-F238E27FC236}">
                  <a16:creationId xmlns:a16="http://schemas.microsoft.com/office/drawing/2014/main" id="{4FE6EE6E-5849-496D-8FD5-2A758C9FA6FC}"/>
                </a:ext>
              </a:extLst>
            </p:cNvPr>
            <p:cNvCxnSpPr/>
            <p:nvPr/>
          </p:nvCxnSpPr>
          <p:spPr>
            <a:xfrm>
              <a:off x="3680637" y="542260"/>
              <a:ext cx="0" cy="189865"/>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直線單箭頭接點 31">
              <a:extLst>
                <a:ext uri="{FF2B5EF4-FFF2-40B4-BE49-F238E27FC236}">
                  <a16:creationId xmlns:a16="http://schemas.microsoft.com/office/drawing/2014/main" id="{CED3B0B4-E3DD-4952-B244-0670725C1DF7}"/>
                </a:ext>
              </a:extLst>
            </p:cNvPr>
            <p:cNvCxnSpPr/>
            <p:nvPr/>
          </p:nvCxnSpPr>
          <p:spPr>
            <a:xfrm rot="16200000">
              <a:off x="5097720" y="1820235"/>
              <a:ext cx="0" cy="43180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直線單箭頭接點 32">
              <a:extLst>
                <a:ext uri="{FF2B5EF4-FFF2-40B4-BE49-F238E27FC236}">
                  <a16:creationId xmlns:a16="http://schemas.microsoft.com/office/drawing/2014/main" id="{B95160BB-EE0A-4A5A-9BB0-6D10EA818434}"/>
                </a:ext>
              </a:extLst>
            </p:cNvPr>
            <p:cNvCxnSpPr/>
            <p:nvPr/>
          </p:nvCxnSpPr>
          <p:spPr>
            <a:xfrm>
              <a:off x="3680637" y="3338623"/>
              <a:ext cx="0" cy="23400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直線單箭頭接點 33">
              <a:extLst>
                <a:ext uri="{FF2B5EF4-FFF2-40B4-BE49-F238E27FC236}">
                  <a16:creationId xmlns:a16="http://schemas.microsoft.com/office/drawing/2014/main" id="{CF46B542-3FA4-48E6-802A-9DA7A64EC0A6}"/>
                </a:ext>
              </a:extLst>
            </p:cNvPr>
            <p:cNvCxnSpPr/>
            <p:nvPr/>
          </p:nvCxnSpPr>
          <p:spPr>
            <a:xfrm rot="16200000">
              <a:off x="4487464" y="2617270"/>
              <a:ext cx="0" cy="162000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直線單箭頭接點 34">
              <a:extLst>
                <a:ext uri="{FF2B5EF4-FFF2-40B4-BE49-F238E27FC236}">
                  <a16:creationId xmlns:a16="http://schemas.microsoft.com/office/drawing/2014/main" id="{EAA4DF99-4466-44D2-BDC0-084F8E371E2F}"/>
                </a:ext>
              </a:extLst>
            </p:cNvPr>
            <p:cNvCxnSpPr/>
            <p:nvPr/>
          </p:nvCxnSpPr>
          <p:spPr>
            <a:xfrm>
              <a:off x="3680637" y="4338083"/>
              <a:ext cx="0" cy="21590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直線單箭頭接點 35">
              <a:extLst>
                <a:ext uri="{FF2B5EF4-FFF2-40B4-BE49-F238E27FC236}">
                  <a16:creationId xmlns:a16="http://schemas.microsoft.com/office/drawing/2014/main" id="{D49B119F-385F-4758-9BE4-97866DE30EA8}"/>
                </a:ext>
              </a:extLst>
            </p:cNvPr>
            <p:cNvCxnSpPr/>
            <p:nvPr/>
          </p:nvCxnSpPr>
          <p:spPr>
            <a:xfrm>
              <a:off x="3680637" y="5039832"/>
              <a:ext cx="0" cy="21590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直線單箭頭接點 36">
              <a:extLst>
                <a:ext uri="{FF2B5EF4-FFF2-40B4-BE49-F238E27FC236}">
                  <a16:creationId xmlns:a16="http://schemas.microsoft.com/office/drawing/2014/main" id="{604915A3-6092-451F-9F0A-D409A3B0DACA}"/>
                </a:ext>
              </a:extLst>
            </p:cNvPr>
            <p:cNvCxnSpPr/>
            <p:nvPr/>
          </p:nvCxnSpPr>
          <p:spPr>
            <a:xfrm>
              <a:off x="3680637" y="5645888"/>
              <a:ext cx="0" cy="28800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直線單箭頭接點 37">
              <a:extLst>
                <a:ext uri="{FF2B5EF4-FFF2-40B4-BE49-F238E27FC236}">
                  <a16:creationId xmlns:a16="http://schemas.microsoft.com/office/drawing/2014/main" id="{5FA28026-F4A2-4805-88B7-0CD668E4E5F1}"/>
                </a:ext>
              </a:extLst>
            </p:cNvPr>
            <p:cNvCxnSpPr/>
            <p:nvPr/>
          </p:nvCxnSpPr>
          <p:spPr>
            <a:xfrm rot="16200000">
              <a:off x="4796760" y="4999916"/>
              <a:ext cx="0" cy="899795"/>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1" name="直線單箭頭接點 40">
              <a:extLst>
                <a:ext uri="{FF2B5EF4-FFF2-40B4-BE49-F238E27FC236}">
                  <a16:creationId xmlns:a16="http://schemas.microsoft.com/office/drawing/2014/main" id="{5A0F61EA-A203-4BE1-91D6-574319643224}"/>
                </a:ext>
              </a:extLst>
            </p:cNvPr>
            <p:cNvCxnSpPr/>
            <p:nvPr/>
          </p:nvCxnSpPr>
          <p:spPr>
            <a:xfrm>
              <a:off x="1394637" y="5284381"/>
              <a:ext cx="0" cy="21600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直線單箭頭接點 41">
              <a:extLst>
                <a:ext uri="{FF2B5EF4-FFF2-40B4-BE49-F238E27FC236}">
                  <a16:creationId xmlns:a16="http://schemas.microsoft.com/office/drawing/2014/main" id="{A12DAAC8-4642-4AA3-B073-3FF695FA7C03}"/>
                </a:ext>
              </a:extLst>
            </p:cNvPr>
            <p:cNvCxnSpPr/>
            <p:nvPr/>
          </p:nvCxnSpPr>
          <p:spPr>
            <a:xfrm>
              <a:off x="1394637" y="5890437"/>
              <a:ext cx="0" cy="287655"/>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 name="直線接點 42">
              <a:extLst>
                <a:ext uri="{FF2B5EF4-FFF2-40B4-BE49-F238E27FC236}">
                  <a16:creationId xmlns:a16="http://schemas.microsoft.com/office/drawing/2014/main" id="{011A6C63-D9A5-4D4D-850E-583B4A13ED1F}"/>
                </a:ext>
              </a:extLst>
            </p:cNvPr>
            <p:cNvCxnSpPr/>
            <p:nvPr/>
          </p:nvCxnSpPr>
          <p:spPr>
            <a:xfrm flipH="1">
              <a:off x="393404" y="3051544"/>
              <a:ext cx="16510" cy="264223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直線接點 43">
              <a:extLst>
                <a:ext uri="{FF2B5EF4-FFF2-40B4-BE49-F238E27FC236}">
                  <a16:creationId xmlns:a16="http://schemas.microsoft.com/office/drawing/2014/main" id="{ADC8B6D2-42E1-4675-A135-0C22CFCC4D5D}"/>
                </a:ext>
              </a:extLst>
            </p:cNvPr>
            <p:cNvCxnSpPr/>
            <p:nvPr/>
          </p:nvCxnSpPr>
          <p:spPr>
            <a:xfrm>
              <a:off x="393404" y="5688418"/>
              <a:ext cx="35941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5" name="文字方塊 88">
              <a:extLst>
                <a:ext uri="{FF2B5EF4-FFF2-40B4-BE49-F238E27FC236}">
                  <a16:creationId xmlns:a16="http://schemas.microsoft.com/office/drawing/2014/main" id="{AC623FA6-C30E-47FA-9A5F-C6F601C13547}"/>
                </a:ext>
              </a:extLst>
            </p:cNvPr>
            <p:cNvSpPr txBox="1"/>
            <p:nvPr/>
          </p:nvSpPr>
          <p:spPr>
            <a:xfrm>
              <a:off x="3721395" y="2339162"/>
              <a:ext cx="448310" cy="26352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0"/>
                </a:lnSpc>
              </a:pPr>
              <a:r>
                <a:rPr lang="zh-TW" sz="1100" b="1" kern="100">
                  <a:solidFill>
                    <a:srgbClr val="000000"/>
                  </a:solidFill>
                  <a:effectLst/>
                  <a:latin typeface="+mj-ea"/>
                  <a:ea typeface="+mj-ea"/>
                  <a:cs typeface="Times New Roman" panose="02020603050405020304" pitchFamily="18" charset="0"/>
                </a:rPr>
                <a:t>是</a:t>
              </a:r>
              <a:endParaRPr lang="zh-TW" sz="1100" b="1" kern="100">
                <a:effectLst/>
                <a:latin typeface="+mj-ea"/>
                <a:ea typeface="+mj-ea"/>
                <a:cs typeface="Times New Roman" panose="02020603050405020304" pitchFamily="18" charset="0"/>
              </a:endParaRPr>
            </a:p>
          </p:txBody>
        </p:sp>
        <p:sp>
          <p:nvSpPr>
            <p:cNvPr id="46" name="文字方塊 89">
              <a:extLst>
                <a:ext uri="{FF2B5EF4-FFF2-40B4-BE49-F238E27FC236}">
                  <a16:creationId xmlns:a16="http://schemas.microsoft.com/office/drawing/2014/main" id="{C7B6760E-3467-45CC-B6FE-21DA5B00712E}"/>
                </a:ext>
              </a:extLst>
            </p:cNvPr>
            <p:cNvSpPr txBox="1"/>
            <p:nvPr/>
          </p:nvSpPr>
          <p:spPr>
            <a:xfrm>
              <a:off x="4837814" y="1807534"/>
              <a:ext cx="448785" cy="263661"/>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0"/>
                </a:lnSpc>
              </a:pPr>
              <a:r>
                <a:rPr lang="zh-TW" sz="1100" b="1" kern="100">
                  <a:solidFill>
                    <a:srgbClr val="000000"/>
                  </a:solidFill>
                  <a:effectLst/>
                  <a:latin typeface="+mj-ea"/>
                  <a:ea typeface="+mj-ea"/>
                  <a:cs typeface="Times New Roman" panose="02020603050405020304" pitchFamily="18" charset="0"/>
                </a:rPr>
                <a:t>否</a:t>
              </a:r>
              <a:endParaRPr lang="zh-TW" sz="1100" b="1" kern="100">
                <a:effectLst/>
                <a:latin typeface="+mj-ea"/>
                <a:ea typeface="+mj-ea"/>
                <a:cs typeface="Times New Roman" panose="02020603050405020304" pitchFamily="18" charset="0"/>
              </a:endParaRPr>
            </a:p>
          </p:txBody>
        </p:sp>
        <p:sp>
          <p:nvSpPr>
            <p:cNvPr id="47" name="文字方塊 90">
              <a:extLst>
                <a:ext uri="{FF2B5EF4-FFF2-40B4-BE49-F238E27FC236}">
                  <a16:creationId xmlns:a16="http://schemas.microsoft.com/office/drawing/2014/main" id="{E7589CB0-2996-4F99-ACB5-B8298557B7AB}"/>
                </a:ext>
              </a:extLst>
            </p:cNvPr>
            <p:cNvSpPr txBox="1"/>
            <p:nvPr/>
          </p:nvSpPr>
          <p:spPr>
            <a:xfrm>
              <a:off x="4518837" y="5199321"/>
              <a:ext cx="539220" cy="263661"/>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0"/>
                </a:lnSpc>
              </a:pPr>
              <a:r>
                <a:rPr lang="zh-TW" sz="1100" b="1" kern="100" dirty="0">
                  <a:solidFill>
                    <a:srgbClr val="000000"/>
                  </a:solidFill>
                  <a:effectLst/>
                  <a:latin typeface="+mj-ea"/>
                  <a:ea typeface="+mj-ea"/>
                  <a:cs typeface="Times New Roman" panose="02020603050405020304" pitchFamily="18" charset="0"/>
                </a:rPr>
                <a:t>陰性</a:t>
              </a:r>
              <a:endParaRPr lang="zh-TW" sz="1100" b="1" kern="100" dirty="0">
                <a:effectLst/>
                <a:latin typeface="+mj-ea"/>
                <a:ea typeface="+mj-ea"/>
                <a:cs typeface="Times New Roman" panose="02020603050405020304" pitchFamily="18" charset="0"/>
              </a:endParaRPr>
            </a:p>
          </p:txBody>
        </p:sp>
        <p:sp>
          <p:nvSpPr>
            <p:cNvPr id="48" name="文字方塊 91">
              <a:extLst>
                <a:ext uri="{FF2B5EF4-FFF2-40B4-BE49-F238E27FC236}">
                  <a16:creationId xmlns:a16="http://schemas.microsoft.com/office/drawing/2014/main" id="{4D920B44-1CD9-4F8B-86BE-EB9E30EF5F60}"/>
                </a:ext>
              </a:extLst>
            </p:cNvPr>
            <p:cNvSpPr txBox="1"/>
            <p:nvPr/>
          </p:nvSpPr>
          <p:spPr>
            <a:xfrm>
              <a:off x="3625702" y="5613990"/>
              <a:ext cx="630365" cy="263661"/>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0"/>
                </a:lnSpc>
              </a:pPr>
              <a:r>
                <a:rPr lang="zh-TW" sz="1100" b="1" kern="100" dirty="0">
                  <a:solidFill>
                    <a:srgbClr val="000000"/>
                  </a:solidFill>
                  <a:effectLst/>
                  <a:latin typeface="+mj-ea"/>
                  <a:ea typeface="+mj-ea"/>
                  <a:cs typeface="Times New Roman" panose="02020603050405020304" pitchFamily="18" charset="0"/>
                </a:rPr>
                <a:t>陽性</a:t>
              </a:r>
              <a:endParaRPr lang="zh-TW" sz="1100" b="1" kern="100" dirty="0">
                <a:effectLst/>
                <a:latin typeface="+mj-ea"/>
                <a:ea typeface="+mj-ea"/>
                <a:cs typeface="Times New Roman" panose="02020603050405020304" pitchFamily="18" charset="0"/>
              </a:endParaRPr>
            </a:p>
          </p:txBody>
        </p:sp>
        <p:sp>
          <p:nvSpPr>
            <p:cNvPr id="49" name="文字方塊 92">
              <a:extLst>
                <a:ext uri="{FF2B5EF4-FFF2-40B4-BE49-F238E27FC236}">
                  <a16:creationId xmlns:a16="http://schemas.microsoft.com/office/drawing/2014/main" id="{BE387FCA-A608-4A20-9FB0-65907DC53D69}"/>
                </a:ext>
              </a:extLst>
            </p:cNvPr>
            <p:cNvSpPr txBox="1"/>
            <p:nvPr/>
          </p:nvSpPr>
          <p:spPr>
            <a:xfrm>
              <a:off x="0" y="4369981"/>
              <a:ext cx="448785" cy="263661"/>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0"/>
                </a:lnSpc>
              </a:pPr>
              <a:r>
                <a:rPr lang="zh-TW" sz="1100" b="1" kern="100">
                  <a:solidFill>
                    <a:srgbClr val="000000"/>
                  </a:solidFill>
                  <a:effectLst/>
                  <a:latin typeface="+mj-ea"/>
                  <a:ea typeface="+mj-ea"/>
                  <a:cs typeface="Times New Roman" panose="02020603050405020304" pitchFamily="18" charset="0"/>
                </a:rPr>
                <a:t>是</a:t>
              </a:r>
              <a:endParaRPr lang="zh-TW" sz="1100" b="1" kern="100">
                <a:effectLst/>
                <a:latin typeface="+mj-ea"/>
                <a:ea typeface="+mj-ea"/>
                <a:cs typeface="Times New Roman" panose="02020603050405020304" pitchFamily="18" charset="0"/>
              </a:endParaRPr>
            </a:p>
          </p:txBody>
        </p:sp>
        <p:sp>
          <p:nvSpPr>
            <p:cNvPr id="51" name="文字方塊 8">
              <a:extLst>
                <a:ext uri="{FF2B5EF4-FFF2-40B4-BE49-F238E27FC236}">
                  <a16:creationId xmlns:a16="http://schemas.microsoft.com/office/drawing/2014/main" id="{D94348EC-238D-4D88-94D5-444ED4FEBB09}"/>
                </a:ext>
              </a:extLst>
            </p:cNvPr>
            <p:cNvSpPr txBox="1"/>
            <p:nvPr/>
          </p:nvSpPr>
          <p:spPr>
            <a:xfrm>
              <a:off x="762050" y="3591091"/>
              <a:ext cx="1615077" cy="84144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ts val="1200"/>
                </a:lnSpc>
              </a:pPr>
              <a:r>
                <a:rPr lang="zh-TW" sz="1100" b="1" kern="100" dirty="0">
                  <a:solidFill>
                    <a:srgbClr val="000000"/>
                  </a:solidFill>
                  <a:effectLst/>
                  <a:latin typeface="+mj-ea"/>
                  <a:ea typeface="+mj-ea"/>
                  <a:cs typeface="Times New Roman" panose="02020603050405020304" pitchFamily="18" charset="0"/>
                </a:rPr>
                <a:t>地方衛生單位進行</a:t>
              </a:r>
              <a:endParaRPr lang="zh-TW" sz="1100" b="1" kern="100" dirty="0">
                <a:effectLst/>
                <a:latin typeface="+mj-ea"/>
                <a:ea typeface="+mj-ea"/>
                <a:cs typeface="Times New Roman" panose="02020603050405020304" pitchFamily="18" charset="0"/>
              </a:endParaRPr>
            </a:p>
            <a:p>
              <a:pPr>
                <a:lnSpc>
                  <a:spcPts val="1200"/>
                </a:lnSpc>
              </a:pPr>
              <a:r>
                <a:rPr lang="en-US" sz="1100" b="1" kern="100" dirty="0">
                  <a:solidFill>
                    <a:srgbClr val="000000"/>
                  </a:solidFill>
                  <a:effectLst/>
                  <a:latin typeface="+mj-ea"/>
                  <a:ea typeface="+mj-ea"/>
                  <a:cs typeface="Times New Roman" panose="02020603050405020304" pitchFamily="18" charset="0"/>
                </a:rPr>
                <a:t>1.</a:t>
              </a:r>
              <a:r>
                <a:rPr lang="zh-TW" sz="1100" b="1" kern="100" dirty="0">
                  <a:solidFill>
                    <a:srgbClr val="000000"/>
                  </a:solidFill>
                  <a:effectLst/>
                  <a:latin typeface="+mj-ea"/>
                  <a:ea typeface="+mj-ea"/>
                  <a:cs typeface="Times New Roman" panose="02020603050405020304" pitchFamily="18" charset="0"/>
                </a:rPr>
                <a:t>疫情調查</a:t>
              </a:r>
              <a:endParaRPr lang="zh-TW" sz="1100" b="1" kern="100" dirty="0">
                <a:effectLst/>
                <a:latin typeface="+mj-ea"/>
                <a:ea typeface="+mj-ea"/>
                <a:cs typeface="Times New Roman" panose="02020603050405020304" pitchFamily="18" charset="0"/>
              </a:endParaRPr>
            </a:p>
            <a:p>
              <a:pPr>
                <a:lnSpc>
                  <a:spcPts val="1200"/>
                </a:lnSpc>
              </a:pPr>
              <a:r>
                <a:rPr lang="en-US" sz="1100" b="1" kern="100" dirty="0">
                  <a:solidFill>
                    <a:srgbClr val="000000"/>
                  </a:solidFill>
                  <a:effectLst/>
                  <a:latin typeface="+mj-ea"/>
                  <a:ea typeface="+mj-ea"/>
                  <a:cs typeface="Times New Roman" panose="02020603050405020304" pitchFamily="18" charset="0"/>
                </a:rPr>
                <a:t>2.</a:t>
              </a:r>
              <a:r>
                <a:rPr lang="zh-TW" sz="1100" b="1" kern="100" dirty="0">
                  <a:solidFill>
                    <a:srgbClr val="000000"/>
                  </a:solidFill>
                  <a:effectLst/>
                  <a:latin typeface="+mj-ea"/>
                  <a:ea typeface="+mj-ea"/>
                  <a:cs typeface="Times New Roman" panose="02020603050405020304" pitchFamily="18" charset="0"/>
                </a:rPr>
                <a:t>建立密切接觸者名單</a:t>
              </a:r>
              <a:endParaRPr lang="zh-TW" sz="1100" b="1" kern="100" dirty="0">
                <a:effectLst/>
                <a:latin typeface="+mj-ea"/>
                <a:ea typeface="+mj-ea"/>
                <a:cs typeface="Times New Roman" panose="02020603050405020304" pitchFamily="18" charset="0"/>
              </a:endParaRPr>
            </a:p>
            <a:p>
              <a:pPr>
                <a:lnSpc>
                  <a:spcPts val="1200"/>
                </a:lnSpc>
              </a:pPr>
              <a:r>
                <a:rPr lang="en-US" sz="1100" b="1" kern="100" dirty="0">
                  <a:solidFill>
                    <a:srgbClr val="000000"/>
                  </a:solidFill>
                  <a:effectLst/>
                  <a:latin typeface="+mj-ea"/>
                  <a:ea typeface="+mj-ea"/>
                  <a:cs typeface="Times New Roman" panose="02020603050405020304" pitchFamily="18" charset="0"/>
                </a:rPr>
                <a:t>3.</a:t>
              </a:r>
              <a:r>
                <a:rPr lang="zh-TW" sz="1100" b="1" kern="100" dirty="0">
                  <a:solidFill>
                    <a:srgbClr val="000000"/>
                  </a:solidFill>
                  <a:effectLst/>
                  <a:latin typeface="+mj-ea"/>
                  <a:ea typeface="+mj-ea"/>
                  <a:cs typeface="Times New Roman" panose="02020603050405020304" pitchFamily="18" charset="0"/>
                </a:rPr>
                <a:t>開立隔離治療通知書</a:t>
              </a:r>
              <a:endParaRPr lang="zh-TW" sz="1100" b="1" kern="100" dirty="0">
                <a:effectLst/>
                <a:latin typeface="+mj-ea"/>
                <a:ea typeface="+mj-ea"/>
                <a:cs typeface="Times New Roman" panose="02020603050405020304" pitchFamily="18" charset="0"/>
              </a:endParaRPr>
            </a:p>
          </p:txBody>
        </p:sp>
        <p:cxnSp>
          <p:nvCxnSpPr>
            <p:cNvPr id="52" name="直線單箭頭接點 51">
              <a:extLst>
                <a:ext uri="{FF2B5EF4-FFF2-40B4-BE49-F238E27FC236}">
                  <a16:creationId xmlns:a16="http://schemas.microsoft.com/office/drawing/2014/main" id="{D1FE9FFD-7788-43DE-A641-D641C8707979}"/>
                </a:ext>
              </a:extLst>
            </p:cNvPr>
            <p:cNvCxnSpPr/>
            <p:nvPr/>
          </p:nvCxnSpPr>
          <p:spPr>
            <a:xfrm flipV="1">
              <a:off x="414669" y="3042683"/>
              <a:ext cx="2178050" cy="15903"/>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59" name="文字方塊 5">
            <a:extLst>
              <a:ext uri="{FF2B5EF4-FFF2-40B4-BE49-F238E27FC236}">
                <a16:creationId xmlns:a16="http://schemas.microsoft.com/office/drawing/2014/main" id="{0927DC65-CBBB-4C08-AFB6-76B84AA2471F}"/>
              </a:ext>
            </a:extLst>
          </p:cNvPr>
          <p:cNvSpPr txBox="1"/>
          <p:nvPr/>
        </p:nvSpPr>
        <p:spPr>
          <a:xfrm>
            <a:off x="9514685" y="4661653"/>
            <a:ext cx="2510208" cy="1646753"/>
          </a:xfrm>
          <a:prstGeom prst="rect">
            <a:avLst/>
          </a:prstGeom>
          <a:noFill/>
          <a:ln w="6350">
            <a:solidFill>
              <a:prstClr val="black"/>
            </a:solidFill>
            <a:prstDash val="lgDash"/>
          </a:ln>
        </p:spPr>
        <p:txBody>
          <a:bodyPr rot="0" spcFirstLastPara="0" vert="horz" wrap="square" lIns="91440" tIns="45720" rIns="91440" bIns="45720" numCol="1" spcCol="0" rtlCol="0" fromWordArt="0" anchor="t" anchorCtr="0" forceAA="0" compatLnSpc="1">
            <a:prstTxWarp prst="textNoShape">
              <a:avLst/>
            </a:prstTxWarp>
            <a:noAutofit/>
          </a:bodyPr>
          <a:lstStyle/>
          <a:p>
            <a:r>
              <a:rPr lang="zh-TW" sz="1000" b="1" kern="100" dirty="0">
                <a:effectLst/>
                <a:latin typeface="+mj-ea"/>
                <a:ea typeface="+mj-ea"/>
                <a:cs typeface="Times New Roman" panose="02020603050405020304" pitchFamily="18" charset="0"/>
              </a:rPr>
              <a:t>備註：</a:t>
            </a:r>
            <a:endParaRPr lang="zh-TW" sz="1200" b="1" kern="100" dirty="0">
              <a:effectLst/>
              <a:latin typeface="+mj-ea"/>
              <a:ea typeface="+mj-ea"/>
              <a:cs typeface="Times New Roman" panose="02020603050405020304" pitchFamily="18" charset="0"/>
            </a:endParaRPr>
          </a:p>
          <a:p>
            <a:pPr marL="88900" indent="-88900"/>
            <a:r>
              <a:rPr lang="en-US" sz="1000" b="1" kern="100" dirty="0">
                <a:effectLst/>
                <a:latin typeface="+mj-ea"/>
                <a:ea typeface="+mj-ea"/>
                <a:cs typeface="Times New Roman" panose="02020603050405020304" pitchFamily="18" charset="0"/>
              </a:rPr>
              <a:t>1.</a:t>
            </a:r>
            <a:r>
              <a:rPr lang="zh-TW" sz="1000" b="1" kern="100" dirty="0">
                <a:effectLst/>
                <a:latin typeface="+mj-ea"/>
                <a:ea typeface="+mj-ea"/>
                <a:cs typeface="Times New Roman" panose="02020603050405020304" pitchFamily="18" charset="0"/>
              </a:rPr>
              <a:t>採集咽喉擦拭液、痰液或下呼吸道檢體</a:t>
            </a:r>
            <a:r>
              <a:rPr lang="en-US" sz="1000" b="1" kern="100" dirty="0">
                <a:effectLst/>
                <a:latin typeface="+mj-ea"/>
                <a:ea typeface="+mj-ea"/>
                <a:cs typeface="Times New Roman" panose="02020603050405020304" pitchFamily="18" charset="0"/>
              </a:rPr>
              <a:t>(</a:t>
            </a:r>
            <a:r>
              <a:rPr lang="zh-TW" sz="1000" b="1" kern="100" dirty="0">
                <a:effectLst/>
                <a:latin typeface="+mj-ea"/>
                <a:ea typeface="+mj-ea"/>
                <a:cs typeface="Times New Roman" panose="02020603050405020304" pitchFamily="18" charset="0"/>
              </a:rPr>
              <a:t>為佳</a:t>
            </a:r>
            <a:r>
              <a:rPr lang="en-US" sz="1000" b="1" kern="100" dirty="0">
                <a:effectLst/>
                <a:latin typeface="+mj-ea"/>
                <a:ea typeface="+mj-ea"/>
                <a:cs typeface="Times New Roman" panose="02020603050405020304" pitchFamily="18" charset="0"/>
              </a:rPr>
              <a:t>)</a:t>
            </a:r>
            <a:r>
              <a:rPr lang="zh-TW" sz="1000" b="1" kern="100" dirty="0">
                <a:effectLst/>
                <a:latin typeface="+mj-ea"/>
                <a:ea typeface="+mj-ea"/>
                <a:cs typeface="Times New Roman" panose="02020603050405020304" pitchFamily="18" charset="0"/>
              </a:rPr>
              <a:t>、血清等檢體送疾病管制署指定檢驗機構檢驗。</a:t>
            </a:r>
            <a:endParaRPr lang="zh-TW" sz="1200" b="1" kern="100" dirty="0">
              <a:effectLst/>
              <a:latin typeface="+mj-ea"/>
              <a:ea typeface="+mj-ea"/>
              <a:cs typeface="Times New Roman" panose="02020603050405020304" pitchFamily="18" charset="0"/>
            </a:endParaRPr>
          </a:p>
          <a:p>
            <a:pPr marL="88900" indent="-88900"/>
            <a:r>
              <a:rPr lang="en-US" sz="1000" b="1" kern="100" dirty="0">
                <a:effectLst/>
                <a:latin typeface="+mj-ea"/>
                <a:ea typeface="+mj-ea"/>
                <a:cs typeface="Times New Roman" panose="02020603050405020304" pitchFamily="18" charset="0"/>
              </a:rPr>
              <a:t>2.</a:t>
            </a:r>
            <a:r>
              <a:rPr lang="zh-TW" sz="1000" b="1" kern="100" dirty="0">
                <a:effectLst/>
                <a:latin typeface="+mj-ea"/>
                <a:ea typeface="+mj-ea"/>
                <a:cs typeface="Times New Roman" panose="02020603050405020304" pitchFamily="18" charset="0"/>
              </a:rPr>
              <a:t>檢驗陰性始解除隔離。如症狀持續或病情惡化時，醫師可視病情變化再次採檢送驗。</a:t>
            </a:r>
            <a:endParaRPr lang="zh-TW" sz="1200" b="1" kern="100" dirty="0">
              <a:effectLst/>
              <a:latin typeface="+mj-ea"/>
              <a:ea typeface="+mj-ea"/>
              <a:cs typeface="Times New Roman" panose="02020603050405020304" pitchFamily="18" charset="0"/>
            </a:endParaRPr>
          </a:p>
          <a:p>
            <a:pPr marL="88900" indent="-88900"/>
            <a:r>
              <a:rPr lang="en-US" sz="1000" b="1" kern="100" dirty="0">
                <a:effectLst/>
                <a:latin typeface="+mj-ea"/>
                <a:ea typeface="+mj-ea"/>
                <a:cs typeface="Times New Roman" panose="02020603050405020304" pitchFamily="18" charset="0"/>
              </a:rPr>
              <a:t>3.</a:t>
            </a:r>
            <a:r>
              <a:rPr lang="zh-TW" sz="1000" b="1" kern="100" dirty="0">
                <a:effectLst/>
                <a:latin typeface="+mj-ea"/>
                <a:ea typeface="+mj-ea"/>
                <a:cs typeface="Times New Roman" panose="02020603050405020304" pitchFamily="18" charset="0"/>
              </a:rPr>
              <a:t>症狀係指符合中東呼吸症候群冠狀病毒感染症任一臨床條件。</a:t>
            </a:r>
            <a:endParaRPr lang="zh-TW" sz="1200" b="1" kern="100" dirty="0">
              <a:effectLst/>
              <a:latin typeface="+mj-ea"/>
              <a:ea typeface="+mj-ea"/>
              <a:cs typeface="Times New Roman" panose="02020603050405020304" pitchFamily="18" charset="0"/>
            </a:endParaRPr>
          </a:p>
        </p:txBody>
      </p:sp>
    </p:spTree>
    <p:extLst>
      <p:ext uri="{BB962C8B-B14F-4D97-AF65-F5344CB8AC3E}">
        <p14:creationId xmlns:p14="http://schemas.microsoft.com/office/powerpoint/2010/main" val="14776637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24</a:t>
            </a:fld>
            <a:endParaRPr lang="zh-TW" altLang="en-US"/>
          </a:p>
        </p:txBody>
      </p:sp>
      <p:sp>
        <p:nvSpPr>
          <p:cNvPr id="7" name="標題 1">
            <a:extLst>
              <a:ext uri="{FF2B5EF4-FFF2-40B4-BE49-F238E27FC236}">
                <a16:creationId xmlns:a16="http://schemas.microsoft.com/office/drawing/2014/main" id="{96AC1417-8B2B-4567-BEB4-B52E9D785705}"/>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個案處置</a:t>
            </a:r>
            <a:r>
              <a:rPr lang="en-US" altLang="zh-TW" sz="2400" b="1" dirty="0">
                <a:solidFill>
                  <a:srgbClr val="395554"/>
                </a:solidFill>
                <a:latin typeface="+mj-ea"/>
                <a:cs typeface="Times New Roman" panose="02020603050405020304" pitchFamily="18" charset="0"/>
              </a:rPr>
              <a:t>(2/4)</a:t>
            </a:r>
            <a:endParaRPr lang="zh-TW" altLang="en-US" sz="2400" b="1" dirty="0">
              <a:solidFill>
                <a:srgbClr val="395554"/>
              </a:solidFill>
              <a:latin typeface="+mj-ea"/>
              <a:cs typeface="Times New Roman" panose="02020603050405020304" pitchFamily="18" charset="0"/>
            </a:endParaRPr>
          </a:p>
        </p:txBody>
      </p:sp>
      <p:sp>
        <p:nvSpPr>
          <p:cNvPr id="5" name="內容版面配置區 2">
            <a:extLst>
              <a:ext uri="{FF2B5EF4-FFF2-40B4-BE49-F238E27FC236}">
                <a16:creationId xmlns:a16="http://schemas.microsoft.com/office/drawing/2014/main" id="{CD9F27F0-BDD1-4D4D-BE7B-52C515E64E1A}"/>
              </a:ext>
            </a:extLst>
          </p:cNvPr>
          <p:cNvSpPr txBox="1">
            <a:spLocks/>
          </p:cNvSpPr>
          <p:nvPr/>
        </p:nvSpPr>
        <p:spPr>
          <a:xfrm>
            <a:off x="448405" y="1036640"/>
            <a:ext cx="11041631" cy="107999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363" indent="-360363" algn="just">
              <a:spcBef>
                <a:spcPts val="1800"/>
              </a:spcBef>
              <a:buClr>
                <a:schemeClr val="accent2">
                  <a:lumMod val="50000"/>
                </a:schemeClr>
              </a:buClr>
              <a:buSzPct val="100000"/>
              <a:buFont typeface="Wingdings" panose="05000000000000000000" pitchFamily="2" charset="2"/>
              <a:buChar char="n"/>
            </a:pPr>
            <a:r>
              <a:rPr lang="zh-TW" altLang="en-US" sz="2800" dirty="0">
                <a:solidFill>
                  <a:schemeClr val="tx1"/>
                </a:solidFill>
                <a:latin typeface="微軟正黑體" panose="020B0604030504040204" pitchFamily="34" charset="-120"/>
                <a:cs typeface="Times New Roman" panose="02020603050405020304" pitchFamily="18" charset="0"/>
              </a:rPr>
              <a:t>倘就醫後評估個案具流行地區旅遊史或居住史，但未符合臨床條件時：</a:t>
            </a:r>
            <a:endParaRPr lang="en-US" altLang="zh-TW" sz="2800" dirty="0">
              <a:solidFill>
                <a:schemeClr val="tx1"/>
              </a:solidFill>
              <a:latin typeface="微軟正黑體" panose="020B0604030504040204" pitchFamily="34" charset="-120"/>
              <a:cs typeface="Times New Roman" panose="02020603050405020304" pitchFamily="18" charset="0"/>
            </a:endParaRPr>
          </a:p>
          <a:p>
            <a:pPr marL="442913" indent="-174625" algn="just">
              <a:lnSpc>
                <a:spcPct val="150000"/>
              </a:lnSpc>
              <a:spcBef>
                <a:spcPts val="600"/>
              </a:spcBef>
              <a:buClr>
                <a:schemeClr val="accent2">
                  <a:lumMod val="50000"/>
                </a:schemeClr>
              </a:buClr>
              <a:buSzPct val="100000"/>
            </a:pPr>
            <a:r>
              <a:rPr lang="zh-TW" altLang="en-US" sz="2600" dirty="0">
                <a:solidFill>
                  <a:schemeClr val="tx1"/>
                </a:solidFill>
                <a:latin typeface="微軟正黑體" panose="020B0604030504040204" pitchFamily="34" charset="-120"/>
                <a:cs typeface="Times New Roman" panose="02020603050405020304" pitchFamily="18" charset="0"/>
              </a:rPr>
              <a:t>醫師可依綜合臨床症狀研判應採自主健康管理居家照護或就地收治，居家照護應囑其密切觀察病情並進行自主健康管理。</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442913" indent="-174625" algn="just">
              <a:lnSpc>
                <a:spcPct val="150000"/>
              </a:lnSpc>
              <a:spcBef>
                <a:spcPts val="600"/>
              </a:spcBef>
              <a:buClr>
                <a:schemeClr val="accent2">
                  <a:lumMod val="50000"/>
                </a:schemeClr>
              </a:buClr>
              <a:buSzPct val="100000"/>
            </a:pPr>
            <a:r>
              <a:rPr lang="zh-TW" altLang="en-US" sz="2600" dirty="0">
                <a:solidFill>
                  <a:schemeClr val="tx1"/>
                </a:solidFill>
                <a:latin typeface="微軟正黑體" panose="020B0604030504040204" pitchFamily="34" charset="-120"/>
                <a:cs typeface="Times New Roman" panose="02020603050405020304" pitchFamily="18" charset="0"/>
              </a:rPr>
              <a:t>倘症狀加劇，應與地方衛生單位人員聯繫，由其協助儘速返院複診。</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442913" indent="-174625" algn="just">
              <a:lnSpc>
                <a:spcPct val="150000"/>
              </a:lnSpc>
              <a:spcBef>
                <a:spcPts val="600"/>
              </a:spcBef>
              <a:buClr>
                <a:schemeClr val="accent2">
                  <a:lumMod val="50000"/>
                </a:schemeClr>
              </a:buClr>
              <a:buSzPct val="100000"/>
            </a:pPr>
            <a:r>
              <a:rPr lang="zh-TW" altLang="en-US" sz="2600" dirty="0">
                <a:solidFill>
                  <a:schemeClr val="tx1"/>
                </a:solidFill>
                <a:latin typeface="微軟正黑體" panose="020B0604030504040204" pitchFamily="34" charset="-120"/>
                <a:cs typeface="Times New Roman" panose="02020603050405020304" pitchFamily="18" charset="0"/>
              </a:rPr>
              <a:t>所在地地方政府衛生局</a:t>
            </a:r>
            <a:r>
              <a:rPr lang="en-US" altLang="zh-TW" sz="2600" dirty="0">
                <a:solidFill>
                  <a:schemeClr val="tx1"/>
                </a:solidFill>
                <a:latin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cs typeface="Times New Roman" panose="02020603050405020304" pitchFamily="18" charset="0"/>
              </a:rPr>
              <a:t>所</a:t>
            </a:r>
            <a:r>
              <a:rPr lang="en-US" altLang="zh-TW" sz="2600" dirty="0">
                <a:solidFill>
                  <a:schemeClr val="tx1"/>
                </a:solidFill>
                <a:latin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cs typeface="Times New Roman" panose="02020603050405020304" pitchFamily="18" charset="0"/>
              </a:rPr>
              <a:t>應發予自主健康管理通知書，並追蹤其健康狀況至返國後或與極可能</a:t>
            </a:r>
            <a:r>
              <a:rPr lang="en-US" altLang="zh-TW" sz="2600" dirty="0">
                <a:solidFill>
                  <a:schemeClr val="tx1"/>
                </a:solidFill>
                <a:latin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cs typeface="Times New Roman" panose="02020603050405020304" pitchFamily="18" charset="0"/>
              </a:rPr>
              <a:t>確定病例最後一次接觸後</a:t>
            </a:r>
            <a:r>
              <a:rPr lang="en-US" altLang="zh-TW" sz="2600" dirty="0">
                <a:solidFill>
                  <a:schemeClr val="tx1"/>
                </a:solidFill>
                <a:latin typeface="微軟正黑體" panose="020B0604030504040204" pitchFamily="34" charset="-120"/>
                <a:cs typeface="Times New Roman" panose="02020603050405020304" pitchFamily="18" charset="0"/>
              </a:rPr>
              <a:t>14</a:t>
            </a:r>
            <a:r>
              <a:rPr lang="zh-TW" altLang="en-US" sz="2600" dirty="0">
                <a:solidFill>
                  <a:schemeClr val="tx1"/>
                </a:solidFill>
                <a:latin typeface="微軟正黑體" panose="020B0604030504040204" pitchFamily="34" charset="-120"/>
                <a:cs typeface="Times New Roman" panose="02020603050405020304" pitchFamily="18" charset="0"/>
              </a:rPr>
              <a:t>日止。</a:t>
            </a:r>
          </a:p>
          <a:p>
            <a:pPr marL="360363" indent="-92075" algn="just">
              <a:spcBef>
                <a:spcPts val="1800"/>
              </a:spcBef>
              <a:buClr>
                <a:schemeClr val="accent2">
                  <a:lumMod val="50000"/>
                </a:schemeClr>
              </a:buClr>
              <a:buSzPct val="100000"/>
            </a:pPr>
            <a:endParaRPr lang="en-US" altLang="zh-TW" sz="2800" dirty="0">
              <a:solidFill>
                <a:schemeClr val="tx1"/>
              </a:solidFill>
              <a:latin typeface="微軟正黑體" panose="020B0604030504040204" pitchFamily="34" charset="-120"/>
              <a:cs typeface="Times New Roman" panose="02020603050405020304" pitchFamily="18" charset="0"/>
            </a:endParaRPr>
          </a:p>
          <a:p>
            <a:pPr marL="360363" indent="-92075" algn="just">
              <a:spcBef>
                <a:spcPts val="1800"/>
              </a:spcBef>
              <a:buClr>
                <a:schemeClr val="accent2">
                  <a:lumMod val="50000"/>
                </a:schemeClr>
              </a:buClr>
              <a:buSzPct val="100000"/>
            </a:pPr>
            <a:endParaRPr lang="en-US" altLang="zh-TW" sz="2800" dirty="0">
              <a:solidFill>
                <a:schemeClr val="tx1"/>
              </a:solidFill>
              <a:latin typeface="微軟正黑體" panose="020B0604030504040204" pitchFamily="34" charset="-120"/>
              <a:cs typeface="Times New Roman" panose="02020603050405020304" pitchFamily="18" charset="0"/>
            </a:endParaRPr>
          </a:p>
          <a:p>
            <a:pPr algn="just">
              <a:spcBef>
                <a:spcPts val="1800"/>
              </a:spcBef>
              <a:buClr>
                <a:schemeClr val="accent2">
                  <a:lumMod val="50000"/>
                </a:schemeClr>
              </a:buClr>
              <a:buSzPct val="100000"/>
            </a:pPr>
            <a:endParaRPr lang="en-US" altLang="zh-TW" sz="2600" b="1" dirty="0">
              <a:solidFill>
                <a:schemeClr val="tx1"/>
              </a:solidFill>
              <a:latin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42872600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25</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1037492"/>
            <a:ext cx="11315700" cy="4387362"/>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lnSpc>
                <a:spcPct val="150000"/>
              </a:lnSpc>
              <a:spcBef>
                <a:spcPts val="6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疫情調查</a:t>
            </a:r>
          </a:p>
          <a:p>
            <a:pPr marL="720000" lvl="1" indent="-360000" algn="just">
              <a:lnSpc>
                <a:spcPct val="150000"/>
              </a:lnSpc>
              <a:spcBef>
                <a:spcPts val="0"/>
              </a:spcBef>
              <a:buClr>
                <a:schemeClr val="accent2">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cs typeface="Times New Roman" panose="02020603050405020304" pitchFamily="18" charset="0"/>
              </a:rPr>
              <a:t>地方衛生單位人員於接獲通報後</a:t>
            </a:r>
            <a:r>
              <a:rPr lang="en-US" altLang="zh-TW" sz="2400" dirty="0">
                <a:solidFill>
                  <a:schemeClr val="tx1"/>
                </a:solidFill>
                <a:latin typeface="微軟正黑體" panose="020B0604030504040204" pitchFamily="34" charset="-120"/>
                <a:cs typeface="Times New Roman" panose="02020603050405020304" pitchFamily="18" charset="0"/>
              </a:rPr>
              <a:t>24</a:t>
            </a:r>
            <a:r>
              <a:rPr lang="zh-TW" altLang="en-US" sz="2400" dirty="0">
                <a:solidFill>
                  <a:schemeClr val="tx1"/>
                </a:solidFill>
                <a:latin typeface="微軟正黑體" panose="020B0604030504040204" pitchFamily="34" charset="-120"/>
                <a:cs typeface="Times New Roman" panose="02020603050405020304" pitchFamily="18" charset="0"/>
              </a:rPr>
              <a:t>小時內，完成「新興傳染病疫調單」疫調作業。</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1" indent="-360000" algn="just">
              <a:lnSpc>
                <a:spcPct val="150000"/>
              </a:lnSpc>
              <a:spcBef>
                <a:spcPts val="0"/>
              </a:spcBef>
              <a:buClr>
                <a:schemeClr val="accent2">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cs typeface="Times New Roman" panose="02020603050405020304" pitchFamily="18" charset="0"/>
              </a:rPr>
              <a:t>於接觸者健康追蹤管理系統（</a:t>
            </a:r>
            <a:r>
              <a:rPr lang="en-US" altLang="zh-TW" sz="2400" dirty="0">
                <a:solidFill>
                  <a:schemeClr val="tx1"/>
                </a:solidFill>
                <a:latin typeface="微軟正黑體" panose="020B0604030504040204" pitchFamily="34" charset="-120"/>
                <a:cs typeface="Times New Roman" panose="02020603050405020304" pitchFamily="18" charset="0"/>
              </a:rPr>
              <a:t>TRACE</a:t>
            </a:r>
            <a:r>
              <a:rPr lang="zh-TW" altLang="en-US" sz="2400" dirty="0">
                <a:solidFill>
                  <a:schemeClr val="tx1"/>
                </a:solidFill>
                <a:latin typeface="微軟正黑體" panose="020B0604030504040204" pitchFamily="34" charset="-120"/>
                <a:cs typeface="Times New Roman" panose="02020603050405020304" pitchFamily="18" charset="0"/>
              </a:rPr>
              <a:t>）建立接觸者名單，並提供衛教。</a:t>
            </a:r>
            <a:endParaRPr lang="en-US" altLang="zh-TW" sz="2400" dirty="0">
              <a:solidFill>
                <a:schemeClr val="tx1"/>
              </a:solidFill>
              <a:latin typeface="微軟正黑體" panose="020B0604030504040204" pitchFamily="34" charset="-120"/>
              <a:cs typeface="Times New Roman" panose="02020603050405020304" pitchFamily="18" charset="0"/>
            </a:endParaRPr>
          </a:p>
          <a:p>
            <a:pPr algn="just">
              <a:lnSpc>
                <a:spcPct val="150000"/>
              </a:lnSpc>
              <a:spcBef>
                <a:spcPts val="18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航空器接觸者調查</a:t>
            </a:r>
          </a:p>
          <a:p>
            <a:pPr marL="720000" lvl="1" indent="-360000" algn="just">
              <a:lnSpc>
                <a:spcPct val="150000"/>
              </a:lnSpc>
              <a:spcBef>
                <a:spcPts val="600"/>
              </a:spcBef>
              <a:buClr>
                <a:schemeClr val="accent2">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cs typeface="Times New Roman" panose="02020603050405020304" pitchFamily="18" charset="0"/>
              </a:rPr>
              <a:t>若個案於可傳染期間內曾搭乘航空器，應向航空公司或移民署等相關單位調閱接觸者資料，以病例同排及前後各兩排</a:t>
            </a:r>
            <a:r>
              <a:rPr lang="en-US" altLang="zh-TW" sz="2400" dirty="0">
                <a:solidFill>
                  <a:schemeClr val="tx1"/>
                </a:solidFill>
                <a:latin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cs typeface="Times New Roman" panose="02020603050405020304" pitchFamily="18" charset="0"/>
              </a:rPr>
              <a:t>共五排</a:t>
            </a:r>
            <a:r>
              <a:rPr lang="en-US" altLang="zh-TW" sz="2400" dirty="0">
                <a:solidFill>
                  <a:schemeClr val="tx1"/>
                </a:solidFill>
                <a:latin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cs typeface="Times New Roman" panose="02020603050405020304" pitchFamily="18" charset="0"/>
              </a:rPr>
              <a:t>旅客為原則。</a:t>
            </a:r>
          </a:p>
        </p:txBody>
      </p:sp>
      <p:sp>
        <p:nvSpPr>
          <p:cNvPr id="7" name="標題 1">
            <a:extLst>
              <a:ext uri="{FF2B5EF4-FFF2-40B4-BE49-F238E27FC236}">
                <a16:creationId xmlns:a16="http://schemas.microsoft.com/office/drawing/2014/main" id="{96AC1417-8B2B-4567-BEB4-B52E9D785705}"/>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個案處置</a:t>
            </a:r>
            <a:r>
              <a:rPr lang="en-US" altLang="zh-TW" sz="2400" b="1" dirty="0">
                <a:solidFill>
                  <a:srgbClr val="395554"/>
                </a:solidFill>
                <a:latin typeface="+mj-ea"/>
                <a:cs typeface="Times New Roman" panose="02020603050405020304" pitchFamily="18" charset="0"/>
              </a:rPr>
              <a:t>(3/4)</a:t>
            </a:r>
            <a:endParaRPr lang="zh-TW" altLang="en-US" sz="2400" b="1" dirty="0">
              <a:solidFill>
                <a:srgbClr val="395554"/>
              </a:solidFill>
              <a:latin typeface="+mj-ea"/>
              <a:cs typeface="Times New Roman" panose="02020603050405020304" pitchFamily="18" charset="0"/>
            </a:endParaRPr>
          </a:p>
        </p:txBody>
      </p:sp>
    </p:spTree>
    <p:extLst>
      <p:ext uri="{BB962C8B-B14F-4D97-AF65-F5344CB8AC3E}">
        <p14:creationId xmlns:p14="http://schemas.microsoft.com/office/powerpoint/2010/main" val="11683924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26</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971550"/>
            <a:ext cx="11315700" cy="566938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密切接觸者定義</a:t>
            </a:r>
          </a:p>
          <a:p>
            <a:pPr marL="720000" lvl="1" indent="-360000" algn="just">
              <a:spcBef>
                <a:spcPts val="600"/>
              </a:spcBef>
              <a:buClr>
                <a:schemeClr val="accent2">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cs typeface="Times New Roman" panose="02020603050405020304" pitchFamily="18" charset="0"/>
              </a:rPr>
              <a:t>曾經與極可能病例或確定病例於出現症狀期間內有長時間（大於</a:t>
            </a:r>
            <a:r>
              <a:rPr lang="en-US" altLang="zh-TW" sz="2400" dirty="0">
                <a:solidFill>
                  <a:schemeClr val="tx1"/>
                </a:solidFill>
                <a:latin typeface="微軟正黑體" panose="020B0604030504040204" pitchFamily="34" charset="-120"/>
                <a:cs typeface="Times New Roman" panose="02020603050405020304" pitchFamily="18" charset="0"/>
              </a:rPr>
              <a:t>15</a:t>
            </a:r>
            <a:r>
              <a:rPr lang="zh-TW" altLang="en-US" sz="2400" dirty="0">
                <a:solidFill>
                  <a:schemeClr val="tx1"/>
                </a:solidFill>
                <a:latin typeface="微軟正黑體" panose="020B0604030504040204" pitchFamily="34" charset="-120"/>
                <a:cs typeface="Times New Roman" panose="02020603050405020304" pitchFamily="18" charset="0"/>
              </a:rPr>
              <a:t>分鐘）距離</a:t>
            </a:r>
            <a:r>
              <a:rPr lang="en-US" altLang="zh-TW" sz="2400" dirty="0">
                <a:solidFill>
                  <a:schemeClr val="tx1"/>
                </a:solidFill>
                <a:latin typeface="微軟正黑體" panose="020B0604030504040204" pitchFamily="34" charset="-120"/>
                <a:cs typeface="Times New Roman" panose="02020603050405020304" pitchFamily="18" charset="0"/>
              </a:rPr>
              <a:t>2</a:t>
            </a:r>
            <a:r>
              <a:rPr lang="zh-TW" altLang="en-US" sz="2400" dirty="0">
                <a:solidFill>
                  <a:schemeClr val="tx1"/>
                </a:solidFill>
                <a:latin typeface="微軟正黑體" panose="020B0604030504040204" pitchFamily="34" charset="-120"/>
                <a:cs typeface="Times New Roman" panose="02020603050405020304" pitchFamily="18" charset="0"/>
              </a:rPr>
              <a:t>公尺以內之接觸者</a:t>
            </a:r>
            <a:r>
              <a:rPr lang="zh-TW" altLang="en-US" sz="2400" dirty="0">
                <a:solidFill>
                  <a:srgbClr val="2E2B21"/>
                </a:solidFill>
                <a:latin typeface="微軟正黑體" panose="020B0604030504040204" pitchFamily="34" charset="-120"/>
                <a:cs typeface="Times New Roman" panose="02020603050405020304" pitchFamily="18" charset="0"/>
              </a:rPr>
              <a:t>。</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600"/>
              </a:spcBef>
              <a:buClr>
                <a:schemeClr val="accent2">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cs typeface="Times New Roman" panose="02020603050405020304" pitchFamily="18" charset="0"/>
              </a:rPr>
              <a:t>在無適當防護下提供照護、相處、接觸病患呼吸道分泌物或體液之醫療人員及同住家人</a:t>
            </a:r>
            <a:r>
              <a:rPr lang="zh-TW" altLang="en-US" sz="2400" dirty="0">
                <a:solidFill>
                  <a:srgbClr val="2E2B21"/>
                </a:solidFill>
                <a:latin typeface="微軟正黑體" panose="020B0604030504040204" pitchFamily="34" charset="-120"/>
                <a:cs typeface="Times New Roman" panose="02020603050405020304" pitchFamily="18" charset="0"/>
              </a:rPr>
              <a:t>。</a:t>
            </a:r>
            <a:endParaRPr lang="en-US" altLang="zh-TW" sz="2400" dirty="0">
              <a:solidFill>
                <a:srgbClr val="2E2B21"/>
              </a:solidFill>
              <a:latin typeface="微軟正黑體" panose="020B0604030504040204" pitchFamily="34" charset="-120"/>
              <a:cs typeface="Times New Roman" panose="02020603050405020304" pitchFamily="18" charset="0"/>
            </a:endParaRPr>
          </a:p>
          <a:p>
            <a:pPr marL="230400" indent="-230400" algn="just">
              <a:spcBef>
                <a:spcPts val="1800"/>
              </a:spcBef>
              <a:buClr>
                <a:schemeClr val="accent2">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cs typeface="Times New Roman" panose="02020603050405020304" pitchFamily="18" charset="0"/>
              </a:rPr>
              <a:t>密切接觸者處置</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600"/>
              </a:spcBef>
              <a:buClr>
                <a:schemeClr val="accent2">
                  <a:lumMod val="50000"/>
                </a:schemeClr>
              </a:buClr>
              <a:buSzPct val="100000"/>
              <a:buFont typeface="Arial" panose="020B0604020202020204" pitchFamily="34" charset="0"/>
              <a:buChar char="•"/>
            </a:pPr>
            <a:r>
              <a:rPr lang="zh-TW" altLang="en-US" sz="2400" dirty="0">
                <a:solidFill>
                  <a:srgbClr val="2E2B21"/>
                </a:solidFill>
                <a:latin typeface="微軟正黑體" panose="020B0604030504040204" pitchFamily="34" charset="-120"/>
                <a:cs typeface="Times New Roman" panose="02020603050405020304" pitchFamily="18" charset="0"/>
              </a:rPr>
              <a:t>無症狀：不需採檢，地方衛生機關應對密切接觸者開立「健康監測通知書」，提供相關衛教資訊，至</a:t>
            </a:r>
            <a:r>
              <a:rPr lang="en-US" altLang="zh-TW" sz="2400" dirty="0">
                <a:solidFill>
                  <a:srgbClr val="2E2B21"/>
                </a:solidFill>
                <a:latin typeface="微軟正黑體" panose="020B0604030504040204" pitchFamily="34" charset="-120"/>
                <a:cs typeface="Times New Roman" panose="02020603050405020304" pitchFamily="18" charset="0"/>
              </a:rPr>
              <a:t>TRACE</a:t>
            </a:r>
            <a:r>
              <a:rPr lang="zh-TW" altLang="en-US" sz="2400" dirty="0">
                <a:solidFill>
                  <a:srgbClr val="2E2B21"/>
                </a:solidFill>
                <a:latin typeface="微軟正黑體" panose="020B0604030504040204" pitchFamily="34" charset="-120"/>
                <a:cs typeface="Times New Roman" panose="02020603050405020304" pitchFamily="18" charset="0"/>
              </a:rPr>
              <a:t>系統進行接觸者造冊，以及要求其實施健康監測至與病例最後一次接觸後</a:t>
            </a:r>
            <a:r>
              <a:rPr lang="en-US" altLang="zh-TW" sz="2400" dirty="0">
                <a:solidFill>
                  <a:srgbClr val="2E2B21"/>
                </a:solidFill>
                <a:latin typeface="微軟正黑體" panose="020B0604030504040204" pitchFamily="34" charset="-120"/>
                <a:cs typeface="Times New Roman" panose="02020603050405020304" pitchFamily="18" charset="0"/>
              </a:rPr>
              <a:t>14</a:t>
            </a:r>
            <a:r>
              <a:rPr lang="zh-TW" altLang="en-US" sz="2400" dirty="0">
                <a:solidFill>
                  <a:srgbClr val="2E2B21"/>
                </a:solidFill>
                <a:latin typeface="微軟正黑體" panose="020B0604030504040204" pitchFamily="34" charset="-120"/>
                <a:cs typeface="Times New Roman" panose="02020603050405020304" pitchFamily="18" charset="0"/>
              </a:rPr>
              <a:t>天。（若醫療院所發生</a:t>
            </a:r>
            <a:r>
              <a:rPr lang="en-US" altLang="zh-TW" sz="2400" dirty="0">
                <a:solidFill>
                  <a:schemeClr val="tx1"/>
                </a:solidFill>
                <a:latin typeface="微軟正黑體" panose="020B0604030504040204" pitchFamily="34" charset="-120"/>
                <a:cs typeface="Times New Roman" panose="02020603050405020304" pitchFamily="18" charset="0"/>
              </a:rPr>
              <a:t>MERS-</a:t>
            </a:r>
            <a:r>
              <a:rPr lang="en-US" altLang="zh-TW" sz="2400" dirty="0" err="1">
                <a:solidFill>
                  <a:schemeClr val="tx1"/>
                </a:solidFill>
                <a:latin typeface="微軟正黑體" panose="020B0604030504040204" pitchFamily="34" charset="-120"/>
                <a:cs typeface="Times New Roman" panose="02020603050405020304" pitchFamily="18" charset="0"/>
              </a:rPr>
              <a:t>CoV</a:t>
            </a:r>
            <a:r>
              <a:rPr lang="zh-TW" altLang="en-US" sz="2400" dirty="0">
                <a:solidFill>
                  <a:srgbClr val="2E2B21"/>
                </a:solidFill>
                <a:latin typeface="微軟正黑體" panose="020B0604030504040204" pitchFamily="34" charset="-120"/>
                <a:cs typeface="Times New Roman" panose="02020603050405020304" pitchFamily="18" charset="0"/>
              </a:rPr>
              <a:t>群聚事件，必要時得就無症狀密切接觸者採檢送驗）</a:t>
            </a:r>
            <a:endParaRPr lang="en-US" altLang="zh-TW" sz="2400" dirty="0">
              <a:solidFill>
                <a:srgbClr val="2E2B21"/>
              </a:solidFill>
              <a:latin typeface="微軟正黑體" panose="020B0604030504040204" pitchFamily="34" charset="-120"/>
              <a:cs typeface="Times New Roman" panose="02020603050405020304" pitchFamily="18" charset="0"/>
            </a:endParaRPr>
          </a:p>
          <a:p>
            <a:pPr marL="720000" lvl="1" indent="-360000" algn="just">
              <a:spcBef>
                <a:spcPts val="1200"/>
              </a:spcBef>
              <a:buClr>
                <a:schemeClr val="accent2">
                  <a:lumMod val="50000"/>
                </a:schemeClr>
              </a:buClr>
              <a:buSzPct val="100000"/>
              <a:buFont typeface="Arial" panose="020B0604020202020204" pitchFamily="34" charset="0"/>
              <a:buChar char="•"/>
            </a:pPr>
            <a:r>
              <a:rPr lang="zh-TW" altLang="en-US" sz="2400" dirty="0">
                <a:solidFill>
                  <a:srgbClr val="2E2B21"/>
                </a:solidFill>
                <a:latin typeface="微軟正黑體" panose="020B0604030504040204" pitchFamily="34" charset="-120"/>
                <a:cs typeface="Times New Roman" panose="02020603050405020304" pitchFamily="18" charset="0"/>
              </a:rPr>
              <a:t>出現症狀：則比照符合通報定義進行通報與處置，並由地方衛生單位人員協助就醫。</a:t>
            </a:r>
          </a:p>
        </p:txBody>
      </p:sp>
      <p:sp>
        <p:nvSpPr>
          <p:cNvPr id="7" name="標題 1">
            <a:extLst>
              <a:ext uri="{FF2B5EF4-FFF2-40B4-BE49-F238E27FC236}">
                <a16:creationId xmlns:a16="http://schemas.microsoft.com/office/drawing/2014/main" id="{96AC1417-8B2B-4567-BEB4-B52E9D785705}"/>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個案處置</a:t>
            </a:r>
            <a:r>
              <a:rPr lang="en-US" altLang="zh-TW" sz="2400" b="1" dirty="0">
                <a:solidFill>
                  <a:srgbClr val="395554"/>
                </a:solidFill>
                <a:latin typeface="+mj-ea"/>
                <a:cs typeface="Times New Roman" panose="02020603050405020304" pitchFamily="18" charset="0"/>
              </a:rPr>
              <a:t>(4/4)</a:t>
            </a:r>
            <a:endParaRPr lang="zh-TW" altLang="en-US" sz="2400" b="1" dirty="0">
              <a:solidFill>
                <a:srgbClr val="395554"/>
              </a:solidFill>
              <a:latin typeface="+mj-ea"/>
              <a:cs typeface="Times New Roman" panose="02020603050405020304" pitchFamily="18" charset="0"/>
            </a:endParaRPr>
          </a:p>
        </p:txBody>
      </p:sp>
    </p:spTree>
    <p:extLst>
      <p:ext uri="{BB962C8B-B14F-4D97-AF65-F5344CB8AC3E}">
        <p14:creationId xmlns:p14="http://schemas.microsoft.com/office/powerpoint/2010/main" val="16433985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27</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871492"/>
            <a:ext cx="11315700" cy="5599211"/>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cs typeface="Times New Roman" panose="02020603050405020304" pitchFamily="18" charset="0"/>
              </a:rPr>
              <a:t>隔離措施</a:t>
            </a:r>
            <a:endParaRPr lang="en-US" altLang="zh-TW" sz="2400" b="1" dirty="0">
              <a:solidFill>
                <a:schemeClr val="tx1"/>
              </a:solidFill>
              <a:latin typeface="微軟正黑體" panose="020B0604030504040204" pitchFamily="34" charset="-120"/>
              <a:cs typeface="Times New Roman" panose="02020603050405020304" pitchFamily="18" charset="0"/>
            </a:endParaRPr>
          </a:p>
          <a:p>
            <a:pPr marL="720000" indent="-360000" algn="just" defTabSz="457200">
              <a:lnSpc>
                <a:spcPct val="100000"/>
              </a:lnSpc>
              <a:spcBef>
                <a:spcPts val="1200"/>
              </a:spcBef>
              <a:buClr>
                <a:srgbClr val="9CBEBD">
                  <a:lumMod val="50000"/>
                </a:srgbClr>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符合通報定義的病人，應先</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安置於獨立診療室等候評估</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進入診療室的工作人員應穿著個人防護裝備，評估完成後，診療室應經適當的清潔消毒後才可繼續使用。</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0" indent="-360000" algn="just" defTabSz="457200">
              <a:lnSpc>
                <a:spcPct val="100000"/>
              </a:lnSpc>
              <a:spcBef>
                <a:spcPts val="1200"/>
              </a:spcBef>
              <a:buClr>
                <a:srgbClr val="9CBEBD">
                  <a:lumMod val="50000"/>
                </a:srgbClr>
              </a:buClr>
              <a:buSzPct val="100000"/>
            </a:pPr>
            <a:r>
              <a:rPr lang="zh-TW" altLang="en-US" sz="2400" dirty="0">
                <a:solidFill>
                  <a:schemeClr val="tx1"/>
                </a:solidFill>
                <a:latin typeface="微軟正黑體" panose="020B0604030504040204" pitchFamily="34" charset="-120"/>
                <a:cs typeface="Times New Roman" panose="02020603050405020304" pitchFamily="18" charset="0"/>
              </a:rPr>
              <a:t>應將病人優先安置於負壓隔離病室。</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0" indent="-360000" algn="just" defTabSz="457200">
              <a:lnSpc>
                <a:spcPct val="100000"/>
              </a:lnSpc>
              <a:spcBef>
                <a:spcPts val="600"/>
              </a:spcBef>
              <a:buClr>
                <a:srgbClr val="9CBEBD">
                  <a:lumMod val="50000"/>
                </a:srgbClr>
              </a:buClr>
              <a:buSzPct val="100000"/>
            </a:pPr>
            <a:r>
              <a:rPr lang="zh-TW" altLang="en-US" sz="2400" dirty="0">
                <a:solidFill>
                  <a:schemeClr val="tx1"/>
                </a:solidFill>
                <a:latin typeface="微軟正黑體" panose="020B0604030504040204" pitchFamily="34" charset="-120"/>
                <a:cs typeface="Times New Roman" panose="02020603050405020304" pitchFamily="18" charset="0"/>
              </a:rPr>
              <a:t>等待或安排負壓隔離病室期間，得暫時安置於有衛浴設備的單人病室。</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0" indent="-360000" algn="just" defTabSz="457200">
              <a:lnSpc>
                <a:spcPct val="100000"/>
              </a:lnSpc>
              <a:spcBef>
                <a:spcPts val="600"/>
              </a:spcBef>
              <a:buClr>
                <a:srgbClr val="9CBEBD">
                  <a:lumMod val="50000"/>
                </a:srgbClr>
              </a:buClr>
              <a:buSzPct val="100000"/>
            </a:pPr>
            <a:r>
              <a:rPr lang="zh-TW" altLang="en-US" sz="2400" dirty="0">
                <a:solidFill>
                  <a:schemeClr val="tx1"/>
                </a:solidFill>
                <a:latin typeface="微軟正黑體" panose="020B0604030504040204" pitchFamily="34" charset="-120"/>
                <a:cs typeface="Times New Roman" panose="02020603050405020304" pitchFamily="18" charset="0"/>
              </a:rPr>
              <a:t>若無負壓隔離病室，則應儘快將病人轉送至有負壓隔離病室的醫院。</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0" indent="-360000" algn="just" defTabSz="457200">
              <a:lnSpc>
                <a:spcPct val="100000"/>
              </a:lnSpc>
              <a:spcBef>
                <a:spcPts val="600"/>
              </a:spcBef>
              <a:buClr>
                <a:srgbClr val="9CBEBD">
                  <a:lumMod val="50000"/>
                </a:srgbClr>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在</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顧及病人隱私的情形下，於病室門口標示病人需要採取之防護措施，</a:t>
            </a:r>
            <a:r>
              <a:rPr lang="zh-TW" altLang="en-US" sz="2400" dirty="0">
                <a:solidFill>
                  <a:prstClr val="black"/>
                </a:solidFill>
                <a:latin typeface="微軟正黑體" panose="020B0604030504040204" pitchFamily="34" charset="-120"/>
                <a:ea typeface="微軟正黑體" panose="020B0604030504040204" pitchFamily="34" charset="-120"/>
              </a:rPr>
              <a:t>僅容許必要的人員進入隔離病室。</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0" indent="0" algn="just">
              <a:spcBef>
                <a:spcPts val="1800"/>
              </a:spcBef>
              <a:buClr>
                <a:schemeClr val="accent2">
                  <a:lumMod val="50000"/>
                </a:schemeClr>
              </a:buClr>
              <a:buSzPct val="100000"/>
              <a:buNone/>
            </a:pPr>
            <a:endParaRPr lang="en-US" altLang="zh-TW" sz="2400" b="1" dirty="0">
              <a:solidFill>
                <a:schemeClr val="tx1"/>
              </a:solidFill>
              <a:latin typeface="微軟正黑體" panose="020B0604030504040204" pitchFamily="34" charset="-120"/>
              <a:cs typeface="Times New Roman" panose="02020603050405020304" pitchFamily="18" charset="0"/>
            </a:endParaRPr>
          </a:p>
        </p:txBody>
      </p:sp>
      <p:sp>
        <p:nvSpPr>
          <p:cNvPr id="7" name="標題 1">
            <a:extLst>
              <a:ext uri="{FF2B5EF4-FFF2-40B4-BE49-F238E27FC236}">
                <a16:creationId xmlns:a16="http://schemas.microsoft.com/office/drawing/2014/main" id="{96AC1417-8B2B-4567-BEB4-B52E9D785705}"/>
              </a:ext>
            </a:extLst>
          </p:cNvPr>
          <p:cNvSpPr txBox="1">
            <a:spLocks/>
          </p:cNvSpPr>
          <p:nvPr/>
        </p:nvSpPr>
        <p:spPr>
          <a:xfrm>
            <a:off x="3209934" y="217066"/>
            <a:ext cx="5772142"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cs typeface="Times New Roman" panose="02020603050405020304" pitchFamily="18" charset="0"/>
              </a:rPr>
              <a:t>醫療機構感染管制措施</a:t>
            </a:r>
            <a:r>
              <a:rPr lang="en-US" altLang="zh-TW" sz="2400" b="1" dirty="0">
                <a:solidFill>
                  <a:srgbClr val="395554"/>
                </a:solidFill>
                <a:latin typeface="+mj-ea"/>
                <a:cs typeface="Times New Roman" panose="02020603050405020304" pitchFamily="18" charset="0"/>
              </a:rPr>
              <a:t>(1/10)</a:t>
            </a:r>
            <a:endParaRPr lang="zh-TW" altLang="en-US" sz="2400" b="1" dirty="0">
              <a:solidFill>
                <a:srgbClr val="395554"/>
              </a:solidFill>
              <a:latin typeface="+mj-ea"/>
              <a:cs typeface="Times New Roman" panose="02020603050405020304" pitchFamily="18" charset="0"/>
            </a:endParaRPr>
          </a:p>
        </p:txBody>
      </p:sp>
    </p:spTree>
    <p:extLst>
      <p:ext uri="{BB962C8B-B14F-4D97-AF65-F5344CB8AC3E}">
        <p14:creationId xmlns:p14="http://schemas.microsoft.com/office/powerpoint/2010/main" val="11178021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28</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871492"/>
            <a:ext cx="11315700" cy="5599211"/>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600"/>
              </a:spcBef>
              <a:buClr>
                <a:schemeClr val="accent2">
                  <a:lumMod val="50000"/>
                </a:schemeClr>
              </a:buClr>
              <a:buSzPct val="100000"/>
              <a:buFont typeface="Wingdings" panose="05000000000000000000" pitchFamily="2" charset="2"/>
              <a:buChar char="n"/>
            </a:pPr>
            <a:r>
              <a:rPr lang="zh-TW" altLang="en-US" sz="2400" b="1" dirty="0">
                <a:solidFill>
                  <a:schemeClr val="tx1"/>
                </a:solidFill>
                <a:latin typeface="+mj-ea"/>
                <a:ea typeface="+mj-ea"/>
                <a:cs typeface="Times New Roman" panose="02020603050405020304" pitchFamily="18" charset="0"/>
              </a:rPr>
              <a:t>工作人員</a:t>
            </a:r>
            <a:endParaRPr lang="en-US" altLang="zh-TW" sz="2400" b="1" dirty="0">
              <a:solidFill>
                <a:schemeClr val="tx1"/>
              </a:solidFill>
              <a:latin typeface="+mj-ea"/>
              <a:ea typeface="+mj-ea"/>
              <a:cs typeface="Times New Roman" panose="02020603050405020304" pitchFamily="18" charset="0"/>
            </a:endParaRPr>
          </a:p>
          <a:p>
            <a:pPr marL="720000" indent="-360000" algn="just">
              <a:spcBef>
                <a:spcPts val="1200"/>
              </a:spcBef>
              <a:buClr>
                <a:schemeClr val="accent2">
                  <a:lumMod val="50000"/>
                </a:schemeClr>
              </a:buClr>
              <a:buSzPct val="100000"/>
            </a:pPr>
            <a:r>
              <a:rPr lang="zh-TW" altLang="en-US" sz="2200" dirty="0">
                <a:solidFill>
                  <a:schemeClr val="tx1"/>
                </a:solidFill>
                <a:latin typeface="+mj-ea"/>
                <a:ea typeface="+mj-ea"/>
                <a:cs typeface="Times New Roman" panose="02020603050405020304" pitchFamily="18" charset="0"/>
              </a:rPr>
              <a:t>工作人員盡量採取專責照護方式，減少不必要人力，並避免人員在隔離區與非隔離區隨意進出，且必須留有相關紀錄。</a:t>
            </a:r>
            <a:endParaRPr lang="en-US" altLang="zh-TW" sz="2200" dirty="0">
              <a:solidFill>
                <a:schemeClr val="tx1"/>
              </a:solidFill>
              <a:latin typeface="+mj-ea"/>
              <a:ea typeface="+mj-ea"/>
              <a:cs typeface="Times New Roman" panose="02020603050405020304" pitchFamily="18" charset="0"/>
            </a:endParaRPr>
          </a:p>
          <a:p>
            <a:pPr marL="720000" indent="-360000" algn="just">
              <a:spcBef>
                <a:spcPts val="1200"/>
              </a:spcBef>
              <a:buClr>
                <a:schemeClr val="accent2">
                  <a:lumMod val="50000"/>
                </a:schemeClr>
              </a:buClr>
              <a:buSzPct val="100000"/>
            </a:pPr>
            <a:r>
              <a:rPr lang="zh-TW" altLang="en-US" sz="2200" dirty="0">
                <a:solidFill>
                  <a:schemeClr val="tx1"/>
                </a:solidFill>
                <a:latin typeface="+mj-ea"/>
                <a:ea typeface="+mj-ea"/>
                <a:cs typeface="Times New Roman" panose="02020603050405020304" pitchFamily="18" charset="0"/>
              </a:rPr>
              <a:t>曾經照護疑似病例與確定病例之醫療照護工作人員的健康監測與管理：</a:t>
            </a:r>
            <a:endParaRPr lang="en-US" altLang="zh-TW" sz="2200" dirty="0">
              <a:solidFill>
                <a:schemeClr val="tx1"/>
              </a:solidFill>
              <a:latin typeface="+mj-ea"/>
              <a:ea typeface="+mj-ea"/>
              <a:cs typeface="Times New Roman" panose="02020603050405020304" pitchFamily="18" charset="0"/>
            </a:endParaRPr>
          </a:p>
          <a:p>
            <a:pPr marL="989013" indent="-268288" algn="just">
              <a:spcBef>
                <a:spcPts val="1200"/>
              </a:spcBef>
              <a:buClr>
                <a:schemeClr val="accent2">
                  <a:lumMod val="50000"/>
                </a:schemeClr>
              </a:buClr>
              <a:buSzPct val="100000"/>
              <a:buFont typeface="+mj-lt"/>
              <a:buAutoNum type="arabicPeriod"/>
            </a:pPr>
            <a:r>
              <a:rPr lang="zh-TW" altLang="en-US" sz="2200" dirty="0">
                <a:solidFill>
                  <a:schemeClr val="tx1"/>
                </a:solidFill>
                <a:latin typeface="+mj-ea"/>
                <a:ea typeface="+mj-ea"/>
                <a:cs typeface="Times New Roman" panose="02020603050405020304" pitchFamily="18" charset="0"/>
              </a:rPr>
              <a:t>於最後一次照護病人後</a:t>
            </a:r>
            <a:r>
              <a:rPr lang="en-US" altLang="zh-TW" sz="2200" dirty="0">
                <a:solidFill>
                  <a:srgbClr val="FF0000"/>
                </a:solidFill>
                <a:latin typeface="+mj-ea"/>
                <a:ea typeface="+mj-ea"/>
                <a:cs typeface="Times New Roman" panose="02020603050405020304" pitchFamily="18" charset="0"/>
              </a:rPr>
              <a:t>14</a:t>
            </a:r>
            <a:r>
              <a:rPr lang="zh-TW" altLang="en-US" sz="2200" dirty="0">
                <a:solidFill>
                  <a:srgbClr val="FF0000"/>
                </a:solidFill>
                <a:latin typeface="+mj-ea"/>
                <a:ea typeface="+mj-ea"/>
                <a:cs typeface="Times New Roman" panose="02020603050405020304" pitchFamily="18" charset="0"/>
              </a:rPr>
              <a:t>日內</a:t>
            </a:r>
            <a:r>
              <a:rPr lang="zh-TW" altLang="en-US" sz="2200" dirty="0">
                <a:solidFill>
                  <a:schemeClr val="tx1"/>
                </a:solidFill>
                <a:latin typeface="+mj-ea"/>
                <a:ea typeface="+mj-ea"/>
                <a:cs typeface="Times New Roman" panose="02020603050405020304" pitchFamily="18" charset="0"/>
              </a:rPr>
              <a:t>皆應進行</a:t>
            </a:r>
            <a:r>
              <a:rPr lang="zh-TW" altLang="en-US" sz="2200" dirty="0">
                <a:solidFill>
                  <a:srgbClr val="FF0000"/>
                </a:solidFill>
                <a:latin typeface="+mj-ea"/>
                <a:ea typeface="+mj-ea"/>
                <a:cs typeface="Times New Roman" panose="02020603050405020304" pitchFamily="18" charset="0"/>
              </a:rPr>
              <a:t>自主健康管理</a:t>
            </a:r>
            <a:r>
              <a:rPr lang="zh-TW" altLang="en-US" sz="2200" dirty="0">
                <a:solidFill>
                  <a:schemeClr val="tx1"/>
                </a:solidFill>
                <a:latin typeface="+mj-ea"/>
                <a:ea typeface="+mj-ea"/>
                <a:cs typeface="Times New Roman" panose="02020603050405020304" pitchFamily="18" charset="0"/>
              </a:rPr>
              <a:t>，並由院方列冊追蹤管理；若出現任何急性呼吸道症狀或癥候，應主動通報單位主管。</a:t>
            </a:r>
            <a:endParaRPr lang="en-US" altLang="zh-TW" sz="2200" dirty="0">
              <a:solidFill>
                <a:schemeClr val="tx1"/>
              </a:solidFill>
              <a:latin typeface="+mj-ea"/>
              <a:ea typeface="+mj-ea"/>
              <a:cs typeface="Times New Roman" panose="02020603050405020304" pitchFamily="18" charset="0"/>
            </a:endParaRPr>
          </a:p>
          <a:p>
            <a:pPr marL="989013" indent="-268288" algn="just">
              <a:spcBef>
                <a:spcPts val="1200"/>
              </a:spcBef>
              <a:buClr>
                <a:schemeClr val="accent2">
                  <a:lumMod val="50000"/>
                </a:schemeClr>
              </a:buClr>
              <a:buSzPct val="100000"/>
              <a:buFont typeface="+mj-lt"/>
              <a:buAutoNum type="arabicPeriod"/>
            </a:pPr>
            <a:r>
              <a:rPr lang="zh-TW" altLang="en-US" sz="2200" dirty="0">
                <a:solidFill>
                  <a:srgbClr val="FF0000"/>
                </a:solidFill>
                <a:latin typeface="+mj-ea"/>
                <a:ea typeface="+mj-ea"/>
                <a:cs typeface="Times New Roman" panose="02020603050405020304" pitchFamily="18" charset="0"/>
              </a:rPr>
              <a:t>無適當防護下照護疑似病例與確定病例的工作人員</a:t>
            </a:r>
            <a:r>
              <a:rPr lang="zh-TW" altLang="en-US" sz="2200" dirty="0">
                <a:solidFill>
                  <a:schemeClr val="tx1"/>
                </a:solidFill>
                <a:latin typeface="+mj-ea"/>
                <a:ea typeface="+mj-ea"/>
                <a:cs typeface="Times New Roman" panose="02020603050405020304" pitchFamily="18" charset="0"/>
              </a:rPr>
              <a:t>，於最後一次照護病人後</a:t>
            </a:r>
            <a:r>
              <a:rPr lang="en-US" altLang="zh-TW" sz="2200" dirty="0">
                <a:solidFill>
                  <a:schemeClr val="tx1"/>
                </a:solidFill>
                <a:latin typeface="+mj-ea"/>
                <a:ea typeface="+mj-ea"/>
                <a:cs typeface="Times New Roman" panose="02020603050405020304" pitchFamily="18" charset="0"/>
              </a:rPr>
              <a:t>14</a:t>
            </a:r>
            <a:r>
              <a:rPr lang="zh-TW" altLang="en-US" sz="2200" dirty="0">
                <a:solidFill>
                  <a:schemeClr val="tx1"/>
                </a:solidFill>
                <a:latin typeface="+mj-ea"/>
                <a:ea typeface="+mj-ea"/>
                <a:cs typeface="Times New Roman" panose="02020603050405020304" pitchFamily="18" charset="0"/>
              </a:rPr>
              <a:t>日內的自主健康管理期間，</a:t>
            </a:r>
            <a:r>
              <a:rPr lang="zh-TW" altLang="en-US" sz="2200" dirty="0">
                <a:solidFill>
                  <a:srgbClr val="FF0000"/>
                </a:solidFill>
                <a:latin typeface="+mj-ea"/>
                <a:ea typeface="+mj-ea"/>
                <a:cs typeface="Times New Roman" panose="02020603050405020304" pitchFamily="18" charset="0"/>
              </a:rPr>
              <a:t>建議如果可能的話暫時停止上班</a:t>
            </a:r>
            <a:r>
              <a:rPr lang="zh-TW" altLang="en-US" sz="2200" dirty="0">
                <a:solidFill>
                  <a:schemeClr val="tx1"/>
                </a:solidFill>
                <a:latin typeface="+mj-ea"/>
                <a:ea typeface="+mj-ea"/>
                <a:cs typeface="Times New Roman" panose="02020603050405020304" pitchFamily="18" charset="0"/>
              </a:rPr>
              <a:t>，儘量於家中作息與活動；惟若考量單位人力需求，這些人員可於醫療照護單位工作期間全程佩戴口罩的情況下，繼續工作；</a:t>
            </a:r>
            <a:r>
              <a:rPr lang="zh-TW" altLang="en-US" sz="2200" dirty="0">
                <a:solidFill>
                  <a:srgbClr val="FF0000"/>
                </a:solidFill>
                <a:latin typeface="+mj-ea"/>
                <a:ea typeface="+mj-ea"/>
                <a:cs typeface="Times New Roman" panose="02020603050405020304" pitchFamily="18" charset="0"/>
              </a:rPr>
              <a:t>如出現任何急性呼吸道症狀或癥候，除應主動通報單位主管外，在有症狀期間不應該繼續工作，避免與醫院或社區民眾有密切接觸，並須確實遵循呼吸道衛生及咳嗽禮儀，及立即接受所需之醫療協助。</a:t>
            </a:r>
            <a:endParaRPr lang="en-US" altLang="zh-TW" sz="2200" dirty="0">
              <a:solidFill>
                <a:srgbClr val="FF0000"/>
              </a:solidFill>
              <a:latin typeface="+mj-ea"/>
              <a:ea typeface="+mj-ea"/>
              <a:cs typeface="Times New Roman" panose="02020603050405020304" pitchFamily="18" charset="0"/>
            </a:endParaRPr>
          </a:p>
          <a:p>
            <a:pPr marL="0" indent="0" algn="just">
              <a:spcBef>
                <a:spcPts val="600"/>
              </a:spcBef>
              <a:buClr>
                <a:schemeClr val="accent2">
                  <a:lumMod val="50000"/>
                </a:schemeClr>
              </a:buClr>
              <a:buSzPct val="100000"/>
              <a:buNone/>
            </a:pPr>
            <a:endParaRPr lang="zh-TW" altLang="en-US" sz="2400" dirty="0">
              <a:solidFill>
                <a:schemeClr val="tx1"/>
              </a:solidFill>
              <a:latin typeface="微軟正黑體" panose="020B0604030504040204" pitchFamily="34" charset="-120"/>
              <a:cs typeface="Times New Roman" panose="02020603050405020304" pitchFamily="18" charset="0"/>
            </a:endParaRPr>
          </a:p>
        </p:txBody>
      </p:sp>
      <p:sp>
        <p:nvSpPr>
          <p:cNvPr id="7" name="標題 1">
            <a:extLst>
              <a:ext uri="{FF2B5EF4-FFF2-40B4-BE49-F238E27FC236}">
                <a16:creationId xmlns:a16="http://schemas.microsoft.com/office/drawing/2014/main" id="{96AC1417-8B2B-4567-BEB4-B52E9D785705}"/>
              </a:ext>
            </a:extLst>
          </p:cNvPr>
          <p:cNvSpPr txBox="1">
            <a:spLocks/>
          </p:cNvSpPr>
          <p:nvPr/>
        </p:nvSpPr>
        <p:spPr>
          <a:xfrm>
            <a:off x="3209934" y="217066"/>
            <a:ext cx="5772142"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cs typeface="Times New Roman" panose="02020603050405020304" pitchFamily="18" charset="0"/>
              </a:rPr>
              <a:t>醫療機構感染管制措施</a:t>
            </a:r>
            <a:r>
              <a:rPr lang="en-US" altLang="zh-TW" sz="2400" b="1" dirty="0">
                <a:solidFill>
                  <a:srgbClr val="395554"/>
                </a:solidFill>
                <a:latin typeface="+mj-ea"/>
                <a:cs typeface="Times New Roman" panose="02020603050405020304" pitchFamily="18" charset="0"/>
              </a:rPr>
              <a:t>(2/10)</a:t>
            </a:r>
            <a:endParaRPr lang="zh-TW" altLang="en-US" sz="2400" b="1" dirty="0">
              <a:solidFill>
                <a:srgbClr val="395554"/>
              </a:solidFill>
              <a:latin typeface="+mj-ea"/>
              <a:cs typeface="Times New Roman" panose="02020603050405020304" pitchFamily="18" charset="0"/>
            </a:endParaRPr>
          </a:p>
        </p:txBody>
      </p:sp>
    </p:spTree>
    <p:extLst>
      <p:ext uri="{BB962C8B-B14F-4D97-AF65-F5344CB8AC3E}">
        <p14:creationId xmlns:p14="http://schemas.microsoft.com/office/powerpoint/2010/main" val="1561283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29</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871492"/>
            <a:ext cx="11640268" cy="5599211"/>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600"/>
              </a:spcBef>
              <a:buClr>
                <a:schemeClr val="accent2">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cs typeface="Times New Roman" panose="02020603050405020304" pitchFamily="18" charset="0"/>
              </a:rPr>
              <a:t>訪客管理</a:t>
            </a:r>
            <a:endParaRPr lang="en-US" altLang="zh-TW" sz="2400" b="1" dirty="0">
              <a:solidFill>
                <a:schemeClr val="tx1"/>
              </a:solidFill>
              <a:latin typeface="微軟正黑體" panose="020B0604030504040204" pitchFamily="34" charset="-120"/>
              <a:cs typeface="Times New Roman" panose="02020603050405020304" pitchFamily="18" charset="0"/>
            </a:endParaRPr>
          </a:p>
          <a:p>
            <a:pPr marL="720000" indent="-360000" algn="just">
              <a:spcBef>
                <a:spcPts val="1200"/>
              </a:spcBef>
              <a:buClr>
                <a:schemeClr val="accent2">
                  <a:lumMod val="50000"/>
                </a:schemeClr>
              </a:buClr>
              <a:buSzPct val="100000"/>
            </a:pPr>
            <a:r>
              <a:rPr lang="zh-TW" altLang="en-US" sz="2400" dirty="0">
                <a:solidFill>
                  <a:srgbClr val="FF0000"/>
                </a:solidFill>
                <a:latin typeface="微軟正黑體" panose="020B0604030504040204" pitchFamily="34" charset="-120"/>
                <a:cs typeface="Times New Roman" panose="02020603050405020304" pitchFamily="18" charset="0"/>
              </a:rPr>
              <a:t>如非必要應限制訪客進入病室，並在留存所有訪客紀錄。</a:t>
            </a:r>
            <a:endParaRPr lang="en-US" altLang="zh-TW" sz="2400" dirty="0">
              <a:solidFill>
                <a:srgbClr val="FF0000"/>
              </a:solidFill>
              <a:latin typeface="微軟正黑體" panose="020B0604030504040204" pitchFamily="34" charset="-120"/>
              <a:cs typeface="Times New Roman" panose="02020603050405020304" pitchFamily="18" charset="0"/>
            </a:endParaRPr>
          </a:p>
          <a:p>
            <a:pPr marL="720000" indent="-360000" algn="just">
              <a:spcBef>
                <a:spcPts val="1200"/>
              </a:spcBef>
              <a:buClr>
                <a:schemeClr val="accent2">
                  <a:lumMod val="50000"/>
                </a:schemeClr>
              </a:buClr>
              <a:buSzPct val="100000"/>
            </a:pPr>
            <a:r>
              <a:rPr lang="zh-TW" altLang="en-US" sz="2400" dirty="0">
                <a:solidFill>
                  <a:schemeClr val="tx1"/>
                </a:solidFill>
                <a:latin typeface="微軟正黑體" panose="020B0604030504040204" pitchFamily="34" charset="-120"/>
                <a:cs typeface="Times New Roman" panose="02020603050405020304" pitchFamily="18" charset="0"/>
              </a:rPr>
              <a:t>如須進入病室，應執行手部衛生，並要求訪客依建議穿著各項個人防護裝備後才能進入病室。</a:t>
            </a:r>
            <a:endParaRPr lang="en-US" altLang="zh-TW" sz="2400" dirty="0">
              <a:solidFill>
                <a:schemeClr val="tx1"/>
              </a:solidFill>
              <a:latin typeface="微軟正黑體" panose="020B0604030504040204" pitchFamily="34" charset="-120"/>
              <a:cs typeface="Times New Roman" panose="02020603050405020304" pitchFamily="18" charset="0"/>
            </a:endParaRPr>
          </a:p>
          <a:p>
            <a:pPr algn="just">
              <a:spcBef>
                <a:spcPts val="1800"/>
              </a:spcBef>
              <a:buClr>
                <a:schemeClr val="accent2">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cs typeface="Times New Roman" panose="02020603050405020304" pitchFamily="18" charset="0"/>
              </a:rPr>
              <a:t>個人防護裝備</a:t>
            </a:r>
            <a:endParaRPr lang="en-US" altLang="zh-TW" sz="2400" b="1" dirty="0">
              <a:solidFill>
                <a:schemeClr val="tx1"/>
              </a:solidFill>
              <a:latin typeface="微軟正黑體" panose="020B0604030504040204" pitchFamily="34" charset="-120"/>
              <a:cs typeface="Times New Roman" panose="02020603050405020304" pitchFamily="18" charset="0"/>
            </a:endParaRPr>
          </a:p>
          <a:p>
            <a:pPr marL="720000" lvl="0" indent="-360000" algn="just" defTabSz="457200">
              <a:lnSpc>
                <a:spcPct val="100000"/>
              </a:lnSpc>
              <a:spcBef>
                <a:spcPts val="1200"/>
              </a:spcBef>
              <a:buClr>
                <a:srgbClr val="9CBEBD">
                  <a:lumMod val="50000"/>
                </a:srgbClr>
              </a:buClr>
              <a:buSzPct val="100000"/>
            </a:pPr>
            <a:r>
              <a:rPr lang="zh-TW" altLang="en-US" sz="2400" dirty="0">
                <a:solidFill>
                  <a:schemeClr val="tx1"/>
                </a:solidFill>
                <a:latin typeface="微軟正黑體" panose="020B0604030504040204" pitchFamily="34" charset="-120"/>
                <a:cs typeface="Times New Roman" panose="02020603050405020304" pitchFamily="18" charset="0"/>
              </a:rPr>
              <a:t>所有進入隔離病室的工作人員和訪客，應穿著下列個人防護裝備：</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815975" lvl="0" indent="-187325" algn="just" defTabSz="457200">
              <a:lnSpc>
                <a:spcPct val="100000"/>
              </a:lnSpc>
              <a:spcBef>
                <a:spcPts val="600"/>
              </a:spcBef>
              <a:buClr>
                <a:srgbClr val="9CBEBD">
                  <a:lumMod val="50000"/>
                </a:srgbClr>
              </a:buClr>
              <a:buSzPct val="100000"/>
              <a:buFont typeface="+mj-lt"/>
              <a:buAutoNum type="arabicPeriod"/>
            </a:pPr>
            <a:r>
              <a:rPr lang="zh-TW" altLang="en-US" sz="2400" dirty="0">
                <a:solidFill>
                  <a:schemeClr val="tx1"/>
                </a:solidFill>
                <a:latin typeface="微軟正黑體" panose="020B0604030504040204" pitchFamily="34" charset="-120"/>
                <a:cs typeface="Times New Roman" panose="02020603050405020304" pitchFamily="18" charset="0"/>
              </a:rPr>
              <a:t>長袖隔離衣</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815975" lvl="0" indent="-187325" algn="just" defTabSz="457200">
              <a:lnSpc>
                <a:spcPct val="100000"/>
              </a:lnSpc>
              <a:spcBef>
                <a:spcPts val="600"/>
              </a:spcBef>
              <a:buClr>
                <a:srgbClr val="9CBEBD">
                  <a:lumMod val="50000"/>
                </a:srgbClr>
              </a:buClr>
              <a:buSzPct val="100000"/>
              <a:buFont typeface="+mj-lt"/>
              <a:buAutoNum type="arabicPeriod"/>
            </a:pPr>
            <a:r>
              <a:rPr lang="zh-TW" altLang="en-US" sz="2400" dirty="0">
                <a:solidFill>
                  <a:schemeClr val="tx1"/>
                </a:solidFill>
                <a:latin typeface="微軟正黑體" panose="020B0604030504040204" pitchFamily="34" charset="-120"/>
                <a:cs typeface="Times New Roman" panose="02020603050405020304" pitchFamily="18" charset="0"/>
              </a:rPr>
              <a:t>非無菌的外科手套</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815975" lvl="0" indent="-187325" algn="just" defTabSz="457200">
              <a:lnSpc>
                <a:spcPct val="100000"/>
              </a:lnSpc>
              <a:spcBef>
                <a:spcPts val="600"/>
              </a:spcBef>
              <a:buClr>
                <a:srgbClr val="9CBEBD">
                  <a:lumMod val="50000"/>
                </a:srgbClr>
              </a:buClr>
              <a:buSzPct val="100000"/>
              <a:buFont typeface="+mj-lt"/>
              <a:buAutoNum type="arabicPeriod"/>
            </a:pPr>
            <a:r>
              <a:rPr lang="en-US" altLang="zh-TW" sz="2400" dirty="0">
                <a:solidFill>
                  <a:schemeClr val="tx1"/>
                </a:solidFill>
                <a:latin typeface="微軟正黑體" panose="020B0604030504040204" pitchFamily="34" charset="-120"/>
                <a:cs typeface="Times New Roman" panose="02020603050405020304" pitchFamily="18" charset="0"/>
              </a:rPr>
              <a:t>N95</a:t>
            </a:r>
            <a:r>
              <a:rPr lang="zh-TW" altLang="en-US" sz="2400" dirty="0">
                <a:solidFill>
                  <a:schemeClr val="tx1"/>
                </a:solidFill>
                <a:latin typeface="微軟正黑體" panose="020B0604030504040204" pitchFamily="34" charset="-120"/>
                <a:cs typeface="Times New Roman" panose="02020603050405020304" pitchFamily="18" charset="0"/>
              </a:rPr>
              <a:t>或相當等級</a:t>
            </a:r>
            <a:r>
              <a:rPr lang="en-US" altLang="zh-TW" sz="2400" dirty="0">
                <a:solidFill>
                  <a:schemeClr val="tx1"/>
                </a:solidFill>
                <a:latin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cs typeface="Times New Roman" panose="02020603050405020304" pitchFamily="18" charset="0"/>
              </a:rPr>
              <a:t>含</a:t>
            </a:r>
            <a:r>
              <a:rPr lang="en-US" altLang="zh-TW" sz="2400" dirty="0">
                <a:solidFill>
                  <a:schemeClr val="tx1"/>
                </a:solidFill>
                <a:latin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cs typeface="Times New Roman" panose="02020603050405020304" pitchFamily="18" charset="0"/>
              </a:rPr>
              <a:t>以上之口罩</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815975" lvl="0" indent="-187325" algn="just" defTabSz="457200">
              <a:lnSpc>
                <a:spcPct val="100000"/>
              </a:lnSpc>
              <a:spcBef>
                <a:spcPts val="600"/>
              </a:spcBef>
              <a:buClr>
                <a:srgbClr val="9CBEBD">
                  <a:lumMod val="50000"/>
                </a:srgbClr>
              </a:buClr>
              <a:buSzPct val="100000"/>
              <a:buFont typeface="+mj-lt"/>
              <a:buAutoNum type="arabicPeriod"/>
            </a:pPr>
            <a:r>
              <a:rPr lang="zh-TW" altLang="en-US" sz="2400" dirty="0">
                <a:solidFill>
                  <a:schemeClr val="tx1"/>
                </a:solidFill>
                <a:latin typeface="微軟正黑體" panose="020B0604030504040204" pitchFamily="34" charset="-120"/>
                <a:cs typeface="Times New Roman" panose="02020603050405020304" pitchFamily="18" charset="0"/>
              </a:rPr>
              <a:t>護目裝備（如：護目鏡或面罩）</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02900" indent="-342900" algn="just" defTabSz="457200">
              <a:lnSpc>
                <a:spcPct val="100000"/>
              </a:lnSpc>
              <a:spcBef>
                <a:spcPts val="1200"/>
              </a:spcBef>
              <a:buClr>
                <a:srgbClr val="9CBEBD">
                  <a:lumMod val="50000"/>
                </a:srgbClr>
              </a:buClr>
              <a:buSzPct val="100000"/>
            </a:pPr>
            <a:r>
              <a:rPr lang="zh-TW" altLang="en-US" sz="2400" dirty="0">
                <a:solidFill>
                  <a:schemeClr val="tx1"/>
                </a:solidFill>
                <a:latin typeface="微軟正黑體" panose="020B0604030504040204" pitchFamily="34" charset="-120"/>
                <a:cs typeface="Times New Roman" panose="02020603050405020304" pitchFamily="18" charset="0"/>
              </a:rPr>
              <a:t>在脫除個人防護裝備後，請務必立即執行手部衛生。</a:t>
            </a:r>
          </a:p>
        </p:txBody>
      </p:sp>
      <p:sp>
        <p:nvSpPr>
          <p:cNvPr id="7" name="標題 1">
            <a:extLst>
              <a:ext uri="{FF2B5EF4-FFF2-40B4-BE49-F238E27FC236}">
                <a16:creationId xmlns:a16="http://schemas.microsoft.com/office/drawing/2014/main" id="{96AC1417-8B2B-4567-BEB4-B52E9D785705}"/>
              </a:ext>
            </a:extLst>
          </p:cNvPr>
          <p:cNvSpPr txBox="1">
            <a:spLocks/>
          </p:cNvSpPr>
          <p:nvPr/>
        </p:nvSpPr>
        <p:spPr>
          <a:xfrm>
            <a:off x="3209934" y="217066"/>
            <a:ext cx="5772142"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cs typeface="Times New Roman" panose="02020603050405020304" pitchFamily="18" charset="0"/>
              </a:rPr>
              <a:t>醫療機構感染管制措施</a:t>
            </a:r>
            <a:r>
              <a:rPr lang="en-US" altLang="zh-TW" sz="2400" b="1" dirty="0">
                <a:solidFill>
                  <a:srgbClr val="395554"/>
                </a:solidFill>
                <a:latin typeface="+mj-ea"/>
                <a:cs typeface="Times New Roman" panose="02020603050405020304" pitchFamily="18" charset="0"/>
              </a:rPr>
              <a:t>(3/10)</a:t>
            </a:r>
            <a:endParaRPr lang="zh-TW" altLang="en-US" sz="2400" b="1" dirty="0">
              <a:solidFill>
                <a:srgbClr val="395554"/>
              </a:solidFill>
              <a:latin typeface="+mj-ea"/>
              <a:cs typeface="Times New Roman" panose="02020603050405020304" pitchFamily="18" charset="0"/>
            </a:endParaRPr>
          </a:p>
        </p:txBody>
      </p:sp>
    </p:spTree>
    <p:extLst>
      <p:ext uri="{BB962C8B-B14F-4D97-AF65-F5344CB8AC3E}">
        <p14:creationId xmlns:p14="http://schemas.microsoft.com/office/powerpoint/2010/main" val="41064554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30</a:t>
            </a:fld>
            <a:endParaRPr lang="zh-TW" altLang="en-US"/>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747668"/>
            <a:ext cx="11315700" cy="566522"/>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600"/>
              </a:spcBef>
              <a:buClr>
                <a:schemeClr val="accent2">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cs typeface="Times New Roman" panose="02020603050405020304" pitchFamily="18" charset="0"/>
              </a:rPr>
              <a:t>個人防護裝備建議</a:t>
            </a:r>
          </a:p>
        </p:txBody>
      </p:sp>
      <p:sp>
        <p:nvSpPr>
          <p:cNvPr id="7" name="標題 1">
            <a:extLst>
              <a:ext uri="{FF2B5EF4-FFF2-40B4-BE49-F238E27FC236}">
                <a16:creationId xmlns:a16="http://schemas.microsoft.com/office/drawing/2014/main" id="{96AC1417-8B2B-4567-BEB4-B52E9D785705}"/>
              </a:ext>
            </a:extLst>
          </p:cNvPr>
          <p:cNvSpPr txBox="1">
            <a:spLocks/>
          </p:cNvSpPr>
          <p:nvPr/>
        </p:nvSpPr>
        <p:spPr>
          <a:xfrm>
            <a:off x="3209934" y="217066"/>
            <a:ext cx="5772142"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cs typeface="Times New Roman" panose="02020603050405020304" pitchFamily="18" charset="0"/>
              </a:rPr>
              <a:t>醫療機構感染管制措施</a:t>
            </a:r>
            <a:r>
              <a:rPr lang="en-US" altLang="zh-TW" sz="2400" b="1" dirty="0">
                <a:solidFill>
                  <a:srgbClr val="395554"/>
                </a:solidFill>
                <a:latin typeface="+mj-ea"/>
                <a:cs typeface="Times New Roman" panose="02020603050405020304" pitchFamily="18" charset="0"/>
              </a:rPr>
              <a:t>(4/10)</a:t>
            </a:r>
            <a:endParaRPr lang="zh-TW" altLang="en-US" sz="2400" b="1" dirty="0">
              <a:solidFill>
                <a:srgbClr val="395554"/>
              </a:solidFill>
              <a:latin typeface="+mj-ea"/>
              <a:cs typeface="Times New Roman" panose="02020603050405020304" pitchFamily="18" charset="0"/>
            </a:endParaRPr>
          </a:p>
        </p:txBody>
      </p:sp>
      <p:graphicFrame>
        <p:nvGraphicFramePr>
          <p:cNvPr id="8" name="表格 7">
            <a:extLst>
              <a:ext uri="{FF2B5EF4-FFF2-40B4-BE49-F238E27FC236}">
                <a16:creationId xmlns:a16="http://schemas.microsoft.com/office/drawing/2014/main" id="{956F8600-9720-4761-8CBE-916C8F6651A8}"/>
              </a:ext>
            </a:extLst>
          </p:cNvPr>
          <p:cNvGraphicFramePr>
            <a:graphicFrameLocks noGrp="1"/>
          </p:cNvGraphicFramePr>
          <p:nvPr>
            <p:extLst>
              <p:ext uri="{D42A27DB-BD31-4B8C-83A1-F6EECF244321}">
                <p14:modId xmlns:p14="http://schemas.microsoft.com/office/powerpoint/2010/main" val="1796992804"/>
              </p:ext>
            </p:extLst>
          </p:nvPr>
        </p:nvGraphicFramePr>
        <p:xfrm>
          <a:off x="628650" y="1179656"/>
          <a:ext cx="10977204" cy="5532120"/>
        </p:xfrm>
        <a:graphic>
          <a:graphicData uri="http://schemas.openxmlformats.org/drawingml/2006/table">
            <a:tbl>
              <a:tblPr/>
              <a:tblGrid>
                <a:gridCol w="3105150">
                  <a:extLst>
                    <a:ext uri="{9D8B030D-6E8A-4147-A177-3AD203B41FA5}">
                      <a16:colId xmlns:a16="http://schemas.microsoft.com/office/drawing/2014/main" val="4000092513"/>
                    </a:ext>
                  </a:extLst>
                </a:gridCol>
                <a:gridCol w="2257425">
                  <a:extLst>
                    <a:ext uri="{9D8B030D-6E8A-4147-A177-3AD203B41FA5}">
                      <a16:colId xmlns:a16="http://schemas.microsoft.com/office/drawing/2014/main" val="885525699"/>
                    </a:ext>
                  </a:extLst>
                </a:gridCol>
                <a:gridCol w="657225">
                  <a:extLst>
                    <a:ext uri="{9D8B030D-6E8A-4147-A177-3AD203B41FA5}">
                      <a16:colId xmlns:a16="http://schemas.microsoft.com/office/drawing/2014/main" val="27121676"/>
                    </a:ext>
                  </a:extLst>
                </a:gridCol>
                <a:gridCol w="1422012">
                  <a:extLst>
                    <a:ext uri="{9D8B030D-6E8A-4147-A177-3AD203B41FA5}">
                      <a16:colId xmlns:a16="http://schemas.microsoft.com/office/drawing/2014/main" val="116635751"/>
                    </a:ext>
                  </a:extLst>
                </a:gridCol>
                <a:gridCol w="1047750">
                  <a:extLst>
                    <a:ext uri="{9D8B030D-6E8A-4147-A177-3AD203B41FA5}">
                      <a16:colId xmlns:a16="http://schemas.microsoft.com/office/drawing/2014/main" val="3056313105"/>
                    </a:ext>
                  </a:extLst>
                </a:gridCol>
                <a:gridCol w="1019175">
                  <a:extLst>
                    <a:ext uri="{9D8B030D-6E8A-4147-A177-3AD203B41FA5}">
                      <a16:colId xmlns:a16="http://schemas.microsoft.com/office/drawing/2014/main" val="591165567"/>
                    </a:ext>
                  </a:extLst>
                </a:gridCol>
                <a:gridCol w="1468467">
                  <a:extLst>
                    <a:ext uri="{9D8B030D-6E8A-4147-A177-3AD203B41FA5}">
                      <a16:colId xmlns:a16="http://schemas.microsoft.com/office/drawing/2014/main" val="3656204867"/>
                    </a:ext>
                  </a:extLst>
                </a:gridCol>
              </a:tblGrid>
              <a:tr h="160894">
                <a:tc rowSpan="2">
                  <a:txBody>
                    <a:bodyPr/>
                    <a:lstStyle/>
                    <a:p>
                      <a:pPr marL="0" marR="0" lvl="0" indent="0" algn="ctr" rtl="0" hangingPunct="0">
                        <a:lnSpc>
                          <a:spcPct val="100000"/>
                        </a:lnSpc>
                        <a:spcBef>
                          <a:spcPts val="0"/>
                        </a:spcBef>
                        <a:spcAft>
                          <a:spcPts val="0"/>
                        </a:spcAft>
                        <a:buSzPct val="45000"/>
                        <a:buFontTx/>
                        <a:buNone/>
                        <a:tabLst/>
                      </a:pPr>
                      <a:r>
                        <a:rPr lang="zh-TW" sz="1500" b="1" i="0" u="none" strike="noStrike" kern="1200" cap="none" dirty="0">
                          <a:ln>
                            <a:noFill/>
                          </a:ln>
                          <a:solidFill>
                            <a:schemeClr val="bg1"/>
                          </a:solidFill>
                          <a:latin typeface="Liberation Sans" pitchFamily="18"/>
                          <a:ea typeface="微軟正黑體" pitchFamily="2"/>
                          <a:cs typeface="Lucida Sans" pitchFamily="2"/>
                        </a:rPr>
                        <a:t>處置項目</a:t>
                      </a:r>
                    </a:p>
                  </a:txBody>
                  <a:tcPr anchor="ctr">
                    <a:solidFill>
                      <a:schemeClr val="accent2">
                        <a:lumMod val="50000"/>
                      </a:schemeClr>
                    </a:solidFill>
                  </a:tcPr>
                </a:tc>
                <a:tc rowSpan="2">
                  <a:txBody>
                    <a:bodyPr/>
                    <a:lstStyle/>
                    <a:p>
                      <a:pPr marL="0" marR="0" lvl="0" indent="0" algn="ctr" rtl="0" hangingPunct="0">
                        <a:lnSpc>
                          <a:spcPct val="100000"/>
                        </a:lnSpc>
                        <a:spcBef>
                          <a:spcPts val="0"/>
                        </a:spcBef>
                        <a:spcAft>
                          <a:spcPts val="0"/>
                        </a:spcAft>
                        <a:buSzPct val="45000"/>
                        <a:buFontTx/>
                        <a:buNone/>
                        <a:tabLst/>
                      </a:pPr>
                      <a:r>
                        <a:rPr lang="zh-TW" sz="1500" b="1" i="0" u="none" strike="noStrike" kern="1200" cap="none" dirty="0">
                          <a:ln>
                            <a:noFill/>
                          </a:ln>
                          <a:solidFill>
                            <a:schemeClr val="bg1"/>
                          </a:solidFill>
                          <a:latin typeface="Liberation Sans" pitchFamily="18"/>
                          <a:ea typeface="微軟正黑體" pitchFamily="2"/>
                          <a:cs typeface="Lucida Sans" pitchFamily="2"/>
                        </a:rPr>
                        <a:t>場所</a:t>
                      </a:r>
                    </a:p>
                  </a:txBody>
                  <a:tcPr anchor="ctr">
                    <a:solidFill>
                      <a:schemeClr val="accent2">
                        <a:lumMod val="50000"/>
                      </a:schemeClr>
                    </a:solidFill>
                  </a:tcPr>
                </a:tc>
                <a:tc gridSpan="2">
                  <a:txBody>
                    <a:bodyPr/>
                    <a:lstStyle/>
                    <a:p>
                      <a:pPr marL="0" marR="0" lvl="0" indent="0" algn="ctr" rtl="0" hangingPunct="0">
                        <a:lnSpc>
                          <a:spcPct val="100000"/>
                        </a:lnSpc>
                        <a:spcBef>
                          <a:spcPts val="0"/>
                        </a:spcBef>
                        <a:spcAft>
                          <a:spcPts val="0"/>
                        </a:spcAft>
                        <a:buSzPct val="45000"/>
                        <a:buFontTx/>
                        <a:buNone/>
                        <a:tabLst/>
                      </a:pPr>
                      <a:r>
                        <a:rPr lang="zh-TW" sz="1500" b="1" i="0" u="none" strike="noStrike" kern="1200" cap="none" dirty="0">
                          <a:ln>
                            <a:noFill/>
                          </a:ln>
                          <a:solidFill>
                            <a:schemeClr val="bg1"/>
                          </a:solidFill>
                          <a:latin typeface="Liberation Sans" pitchFamily="18"/>
                          <a:ea typeface="微軟正黑體" pitchFamily="2"/>
                          <a:cs typeface="Lucida Sans" pitchFamily="2"/>
                        </a:rPr>
                        <a:t>呼吸防護</a:t>
                      </a:r>
                    </a:p>
                  </a:txBody>
                  <a:tcPr anchor="ctr">
                    <a:solidFill>
                      <a:schemeClr val="accent2">
                        <a:lumMod val="50000"/>
                      </a:schemeClr>
                    </a:solidFill>
                  </a:tcPr>
                </a:tc>
                <a:tc hMerge="1">
                  <a:txBody>
                    <a:bodyPr/>
                    <a:lstStyle/>
                    <a:p>
                      <a:endParaRPr lang="zh-TW" altLang="en-US"/>
                    </a:p>
                  </a:txBody>
                  <a:tcPr/>
                </a:tc>
                <a:tc rowSpan="2">
                  <a:txBody>
                    <a:bodyPr/>
                    <a:lstStyle/>
                    <a:p>
                      <a:pPr marL="0" marR="0" lvl="0" indent="0" algn="ctr" rtl="0" hangingPunct="0">
                        <a:lnSpc>
                          <a:spcPct val="100000"/>
                        </a:lnSpc>
                        <a:spcBef>
                          <a:spcPts val="0"/>
                        </a:spcBef>
                        <a:spcAft>
                          <a:spcPts val="0"/>
                        </a:spcAft>
                        <a:buSzPct val="45000"/>
                        <a:buFontTx/>
                        <a:buNone/>
                        <a:tabLst/>
                      </a:pPr>
                      <a:r>
                        <a:rPr lang="zh-TW" sz="1500" b="1" i="0" u="none" strike="noStrike" kern="1200" cap="none" dirty="0">
                          <a:ln>
                            <a:noFill/>
                          </a:ln>
                          <a:solidFill>
                            <a:schemeClr val="bg1"/>
                          </a:solidFill>
                          <a:latin typeface="Liberation Sans" pitchFamily="18"/>
                          <a:ea typeface="微軟正黑體" pitchFamily="2"/>
                          <a:cs typeface="Lucida Sans" pitchFamily="2"/>
                        </a:rPr>
                        <a:t>手套</a:t>
                      </a:r>
                    </a:p>
                  </a:txBody>
                  <a:tcPr anchor="ctr">
                    <a:solidFill>
                      <a:schemeClr val="accent2">
                        <a:lumMod val="50000"/>
                      </a:schemeClr>
                    </a:solidFill>
                  </a:tcPr>
                </a:tc>
                <a:tc rowSpan="2">
                  <a:txBody>
                    <a:bodyPr/>
                    <a:lstStyle/>
                    <a:p>
                      <a:pPr marL="0" marR="0" lvl="0" indent="0" algn="ctr" rtl="0" hangingPunct="0">
                        <a:lnSpc>
                          <a:spcPct val="100000"/>
                        </a:lnSpc>
                        <a:spcBef>
                          <a:spcPts val="0"/>
                        </a:spcBef>
                        <a:spcAft>
                          <a:spcPts val="0"/>
                        </a:spcAft>
                        <a:buSzPct val="45000"/>
                        <a:buFontTx/>
                        <a:buNone/>
                        <a:tabLst/>
                      </a:pPr>
                      <a:r>
                        <a:rPr lang="zh-TW" sz="1500" b="1" i="0" u="none" strike="noStrike" kern="1200" cap="none" dirty="0">
                          <a:ln>
                            <a:noFill/>
                          </a:ln>
                          <a:solidFill>
                            <a:schemeClr val="bg1"/>
                          </a:solidFill>
                          <a:latin typeface="Liberation Sans" pitchFamily="18"/>
                          <a:ea typeface="微軟正黑體" pitchFamily="2"/>
                          <a:cs typeface="Lucida Sans" pitchFamily="2"/>
                        </a:rPr>
                        <a:t>隔離衣</a:t>
                      </a:r>
                      <a:endParaRPr lang="en-US" sz="1500" b="1" i="0" u="none" strike="noStrike" kern="1200" cap="none" baseline="30000" dirty="0">
                        <a:ln>
                          <a:noFill/>
                        </a:ln>
                        <a:solidFill>
                          <a:schemeClr val="bg1"/>
                        </a:solidFill>
                        <a:latin typeface="Liberation Sans" pitchFamily="18"/>
                        <a:ea typeface="微軟正黑體" pitchFamily="2"/>
                        <a:cs typeface="Lucida Sans" pitchFamily="2"/>
                      </a:endParaRPr>
                    </a:p>
                  </a:txBody>
                  <a:tcPr anchor="ctr">
                    <a:solidFill>
                      <a:schemeClr val="accent2">
                        <a:lumMod val="50000"/>
                      </a:schemeClr>
                    </a:solidFill>
                  </a:tcPr>
                </a:tc>
                <a:tc rowSpan="2">
                  <a:txBody>
                    <a:bodyPr/>
                    <a:lstStyle/>
                    <a:p>
                      <a:pPr marL="0" marR="0" lvl="0" indent="0" algn="ctr" rtl="0" hangingPunct="0">
                        <a:lnSpc>
                          <a:spcPct val="100000"/>
                        </a:lnSpc>
                        <a:spcBef>
                          <a:spcPts val="0"/>
                        </a:spcBef>
                        <a:spcAft>
                          <a:spcPts val="0"/>
                        </a:spcAft>
                        <a:buSzPct val="45000"/>
                        <a:buFontTx/>
                        <a:buNone/>
                        <a:tabLst/>
                      </a:pPr>
                      <a:r>
                        <a:rPr lang="zh-TW" sz="1500" b="1" i="0" u="none" strike="noStrike" kern="1200" cap="none" dirty="0">
                          <a:ln>
                            <a:noFill/>
                          </a:ln>
                          <a:solidFill>
                            <a:schemeClr val="bg1"/>
                          </a:solidFill>
                          <a:latin typeface="Liberation Sans" pitchFamily="18"/>
                          <a:ea typeface="微軟正黑體" pitchFamily="2"/>
                          <a:cs typeface="Lucida Sans" pitchFamily="2"/>
                        </a:rPr>
                        <a:t>護目裝備</a:t>
                      </a:r>
                    </a:p>
                  </a:txBody>
                  <a:tcPr anchor="ctr">
                    <a:solidFill>
                      <a:schemeClr val="accent2">
                        <a:lumMod val="50000"/>
                      </a:schemeClr>
                    </a:solidFill>
                  </a:tcPr>
                </a:tc>
                <a:extLst>
                  <a:ext uri="{0D108BD9-81ED-4DB2-BD59-A6C34878D82A}">
                    <a16:rowId xmlns:a16="http://schemas.microsoft.com/office/drawing/2014/main" val="2555049918"/>
                  </a:ext>
                </a:extLst>
              </a:tr>
              <a:tr h="273520">
                <a:tc vMerge="1">
                  <a:txBody>
                    <a:bodyPr/>
                    <a:lstStyle/>
                    <a:p>
                      <a:endParaRPr lang="zh-TW" altLang="en-US"/>
                    </a:p>
                  </a:txBody>
                  <a:tcPr/>
                </a:tc>
                <a:tc vMerge="1">
                  <a:txBody>
                    <a:bodyPr/>
                    <a:lstStyle/>
                    <a:p>
                      <a:endParaRPr lang="zh-TW" altLang="en-US"/>
                    </a:p>
                  </a:txBody>
                  <a:tcPr/>
                </a:tc>
                <a:tc>
                  <a:txBody>
                    <a:bodyPr/>
                    <a:lstStyle/>
                    <a:p>
                      <a:pPr marL="0" marR="0" lvl="0" indent="0" algn="ctr" rtl="0" hangingPunct="0">
                        <a:lnSpc>
                          <a:spcPct val="100000"/>
                        </a:lnSpc>
                        <a:spcBef>
                          <a:spcPts val="0"/>
                        </a:spcBef>
                        <a:spcAft>
                          <a:spcPts val="0"/>
                        </a:spcAft>
                        <a:buSzPct val="45000"/>
                        <a:buFontTx/>
                        <a:buNone/>
                        <a:tabLst/>
                      </a:pPr>
                      <a:r>
                        <a:rPr lang="zh-TW" sz="1500" b="1" i="0" u="none" strike="noStrike" kern="1200" cap="none" dirty="0">
                          <a:ln>
                            <a:noFill/>
                          </a:ln>
                          <a:solidFill>
                            <a:schemeClr val="bg1"/>
                          </a:solidFill>
                          <a:latin typeface="Liberation Sans" pitchFamily="18"/>
                          <a:ea typeface="微軟正黑體" pitchFamily="2"/>
                          <a:cs typeface="Lucida Sans" pitchFamily="2"/>
                        </a:rPr>
                        <a:t>外科口罩</a:t>
                      </a:r>
                    </a:p>
                  </a:txBody>
                  <a:tcPr anchor="ctr">
                    <a:solidFill>
                      <a:schemeClr val="accent2">
                        <a:lumMod val="50000"/>
                      </a:schemeClr>
                    </a:solidFill>
                  </a:tcPr>
                </a:tc>
                <a:tc>
                  <a:txBody>
                    <a:bodyPr/>
                    <a:lstStyle/>
                    <a:p>
                      <a:pPr marL="0" marR="0" lvl="0" indent="0" algn="ctr" rtl="0" hangingPunct="0">
                        <a:lnSpc>
                          <a:spcPct val="100000"/>
                        </a:lnSpc>
                        <a:spcBef>
                          <a:spcPts val="0"/>
                        </a:spcBef>
                        <a:spcAft>
                          <a:spcPts val="0"/>
                        </a:spcAft>
                        <a:buSzPct val="45000"/>
                        <a:buFontTx/>
                        <a:buNone/>
                        <a:tabLst/>
                      </a:pPr>
                      <a:r>
                        <a:rPr lang="en-US" sz="1500" b="1" i="0" u="none" strike="noStrike" kern="1200" cap="none" dirty="0">
                          <a:ln>
                            <a:noFill/>
                          </a:ln>
                          <a:solidFill>
                            <a:schemeClr val="bg1"/>
                          </a:solidFill>
                          <a:latin typeface="Liberation Sans" pitchFamily="18"/>
                          <a:ea typeface="微軟正黑體" pitchFamily="2"/>
                          <a:cs typeface="Lucida Sans" pitchFamily="2"/>
                        </a:rPr>
                        <a:t>N95</a:t>
                      </a:r>
                      <a:r>
                        <a:rPr lang="zh-TW" sz="1500" b="1" i="0" u="none" strike="noStrike" kern="1200" cap="none" dirty="0">
                          <a:ln>
                            <a:noFill/>
                          </a:ln>
                          <a:solidFill>
                            <a:schemeClr val="bg1"/>
                          </a:solidFill>
                          <a:latin typeface="Liberation Sans" pitchFamily="18"/>
                          <a:ea typeface="微軟正黑體" pitchFamily="2"/>
                          <a:cs typeface="Lucida Sans" pitchFamily="2"/>
                        </a:rPr>
                        <a:t>等級(含)以上口罩</a:t>
                      </a:r>
                    </a:p>
                  </a:txBody>
                  <a:tcPr anchor="ctr">
                    <a:solidFill>
                      <a:schemeClr val="accent2">
                        <a:lumMod val="50000"/>
                      </a:schemeClr>
                    </a:solidFill>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extLst>
                  <a:ext uri="{0D108BD9-81ED-4DB2-BD59-A6C34878D82A}">
                    <a16:rowId xmlns:a16="http://schemas.microsoft.com/office/drawing/2014/main" val="3764591688"/>
                  </a:ext>
                </a:extLst>
              </a:tr>
              <a:tr h="160894">
                <a:tc rowSpan="3">
                  <a:txBody>
                    <a:bodyPr/>
                    <a:lstStyle/>
                    <a:p>
                      <a:pPr marL="0" marR="0" lvl="0" indent="0" algn="l" rtl="0" hangingPunct="0">
                        <a:lnSpc>
                          <a:spcPct val="100000"/>
                        </a:lnSpc>
                        <a:spcBef>
                          <a:spcPts val="0"/>
                        </a:spcBef>
                        <a:spcAft>
                          <a:spcPts val="0"/>
                        </a:spcAft>
                        <a:buSzPct val="45000"/>
                        <a:buFontTx/>
                        <a:buNone/>
                        <a:tabLst/>
                      </a:pPr>
                      <a:r>
                        <a:rPr lang="zh-TW" sz="1500" b="0" i="0" u="none" strike="noStrike" kern="1200" cap="none" dirty="0">
                          <a:ln>
                            <a:noFill/>
                          </a:ln>
                          <a:latin typeface="Liberation Sans" pitchFamily="18"/>
                          <a:ea typeface="微軟正黑體" pitchFamily="2"/>
                          <a:cs typeface="Lucida Sans" pitchFamily="2"/>
                        </a:rPr>
                        <a:t>一般檢查及收集病史資料(如：量測體溫、血壓及詢問過去病史、旅遊接觸史)</a:t>
                      </a:r>
                    </a:p>
                  </a:txBody>
                  <a:tcPr anchor="ctr">
                    <a:solidFill>
                      <a:schemeClr val="accent2">
                        <a:lumMod val="60000"/>
                        <a:lumOff val="40000"/>
                      </a:schemeClr>
                    </a:solidFill>
                  </a:tcPr>
                </a:tc>
                <a:tc>
                  <a:txBody>
                    <a:bodyPr/>
                    <a:lstStyle/>
                    <a:p>
                      <a:pPr marL="0" marR="0" lvl="0" indent="0" algn="l" rtl="0" hangingPunct="0">
                        <a:lnSpc>
                          <a:spcPct val="100000"/>
                        </a:lnSpc>
                        <a:spcBef>
                          <a:spcPts val="0"/>
                        </a:spcBef>
                        <a:spcAft>
                          <a:spcPts val="0"/>
                        </a:spcAft>
                        <a:buSzPct val="45000"/>
                        <a:buFontTx/>
                        <a:buNone/>
                        <a:tabLst/>
                      </a:pPr>
                      <a:r>
                        <a:rPr lang="zh-TW" sz="1500" b="0" i="0" u="none" strike="noStrike" kern="1200" cap="none" dirty="0">
                          <a:ln>
                            <a:noFill/>
                          </a:ln>
                          <a:latin typeface="Liberation Sans" pitchFamily="18"/>
                          <a:ea typeface="微軟正黑體" pitchFamily="2"/>
                          <a:cs typeface="Lucida Sans" pitchFamily="2"/>
                        </a:rPr>
                        <a:t>一般門診</a:t>
                      </a:r>
                    </a:p>
                  </a:txBody>
                  <a:tcPr anchor="ctr">
                    <a:solidFill>
                      <a:schemeClr val="accent2">
                        <a:lumMod val="20000"/>
                        <a:lumOff val="80000"/>
                      </a:schemeClr>
                    </a:solidFill>
                  </a:tcPr>
                </a:tc>
                <a:tc>
                  <a:txBody>
                    <a:bodyPr/>
                    <a:lstStyle/>
                    <a:p>
                      <a:pPr marL="0" marR="0" lvl="0" indent="0" algn="ctr" rtl="0" hangingPunct="0">
                        <a:lnSpc>
                          <a:spcPct val="100000"/>
                        </a:lnSpc>
                        <a:spcBef>
                          <a:spcPts val="0"/>
                        </a:spcBef>
                        <a:spcAft>
                          <a:spcPts val="0"/>
                        </a:spcAft>
                        <a:buSzPct val="45000"/>
                        <a:buFontTx/>
                        <a:buNone/>
                        <a:tabLst/>
                      </a:pPr>
                      <a:r>
                        <a:rPr lang="en-US" sz="1500" b="0" i="0" u="none" strike="noStrike" kern="1200" cap="none" dirty="0">
                          <a:ln>
                            <a:noFill/>
                          </a:ln>
                          <a:latin typeface="Liberation Sans" pitchFamily="18"/>
                          <a:ea typeface="微軟正黑體" pitchFamily="2"/>
                          <a:cs typeface="Lucida Sans" pitchFamily="2"/>
                        </a:rPr>
                        <a:t>√</a:t>
                      </a:r>
                    </a:p>
                  </a:txBody>
                  <a:tcPr anchor="ctr">
                    <a:solidFill>
                      <a:schemeClr val="bg1"/>
                    </a:solidFill>
                  </a:tcPr>
                </a:tc>
                <a:tc>
                  <a:txBody>
                    <a:bodyPr/>
                    <a:lstStyle/>
                    <a:p>
                      <a:pPr marL="0" marR="0" indent="0" rtl="0" hangingPunct="0">
                        <a:lnSpc>
                          <a:spcPct val="100000"/>
                        </a:lnSpc>
                        <a:spcBef>
                          <a:spcPts val="0"/>
                        </a:spcBef>
                        <a:spcAft>
                          <a:spcPts val="0"/>
                        </a:spcAft>
                        <a:buFontTx/>
                        <a:buNone/>
                        <a:tabLst/>
                      </a:pPr>
                      <a:endParaRPr lang="en-US" altLang="zh-TW" sz="1500" b="0" i="0" u="none" strike="noStrike" kern="1200" cap="none">
                        <a:ln>
                          <a:noFill/>
                        </a:ln>
                        <a:latin typeface="Liberation Sans" pitchFamily="18"/>
                        <a:ea typeface="微軟正黑體" pitchFamily="2"/>
                      </a:endParaRPr>
                    </a:p>
                  </a:txBody>
                  <a:tcPr anchor="ctr">
                    <a:solidFill>
                      <a:schemeClr val="bg1"/>
                    </a:solidFill>
                  </a:tcPr>
                </a:tc>
                <a:tc>
                  <a:txBody>
                    <a:bodyPr/>
                    <a:lstStyle/>
                    <a:p>
                      <a:pPr marL="0" marR="0" indent="0" rtl="0" hangingPunct="0">
                        <a:lnSpc>
                          <a:spcPct val="100000"/>
                        </a:lnSpc>
                        <a:spcBef>
                          <a:spcPts val="0"/>
                        </a:spcBef>
                        <a:spcAft>
                          <a:spcPts val="0"/>
                        </a:spcAft>
                        <a:buFontTx/>
                        <a:buNone/>
                        <a:tabLst/>
                      </a:pPr>
                      <a:endParaRPr lang="en-US" altLang="zh-TW" sz="1500" b="0" i="0" u="none" strike="noStrike" kern="1200" cap="none">
                        <a:ln>
                          <a:noFill/>
                        </a:ln>
                        <a:latin typeface="Liberation Sans" pitchFamily="18"/>
                        <a:ea typeface="微軟正黑體" pitchFamily="2"/>
                      </a:endParaRPr>
                    </a:p>
                  </a:txBody>
                  <a:tcPr anchor="ctr">
                    <a:solidFill>
                      <a:schemeClr val="bg1"/>
                    </a:solidFill>
                  </a:tcPr>
                </a:tc>
                <a:tc>
                  <a:txBody>
                    <a:bodyPr/>
                    <a:lstStyle/>
                    <a:p>
                      <a:pPr marL="0" marR="0" indent="0" rtl="0" hangingPunct="0">
                        <a:lnSpc>
                          <a:spcPct val="100000"/>
                        </a:lnSpc>
                        <a:spcBef>
                          <a:spcPts val="0"/>
                        </a:spcBef>
                        <a:spcAft>
                          <a:spcPts val="0"/>
                        </a:spcAft>
                        <a:buFontTx/>
                        <a:buNone/>
                        <a:tabLst/>
                      </a:pPr>
                      <a:endParaRPr lang="en-US" altLang="zh-TW" sz="1500" b="0" i="0" u="none" strike="noStrike" kern="1200" cap="none">
                        <a:ln>
                          <a:noFill/>
                        </a:ln>
                        <a:latin typeface="Liberation Sans" pitchFamily="18"/>
                        <a:ea typeface="微軟正黑體" pitchFamily="2"/>
                      </a:endParaRPr>
                    </a:p>
                  </a:txBody>
                  <a:tcPr anchor="ctr">
                    <a:solidFill>
                      <a:schemeClr val="bg1"/>
                    </a:solidFill>
                  </a:tcPr>
                </a:tc>
                <a:tc>
                  <a:txBody>
                    <a:bodyPr/>
                    <a:lstStyle/>
                    <a:p>
                      <a:pPr marL="0" marR="0" indent="0" rtl="0" hangingPunct="0">
                        <a:lnSpc>
                          <a:spcPct val="100000"/>
                        </a:lnSpc>
                        <a:spcBef>
                          <a:spcPts val="0"/>
                        </a:spcBef>
                        <a:spcAft>
                          <a:spcPts val="0"/>
                        </a:spcAft>
                        <a:buFontTx/>
                        <a:buNone/>
                        <a:tabLst/>
                      </a:pPr>
                      <a:endParaRPr lang="en-US" altLang="zh-TW" sz="1500" b="0" i="0" u="none" strike="noStrike" kern="1200" cap="none">
                        <a:ln>
                          <a:noFill/>
                        </a:ln>
                        <a:latin typeface="Liberation Sans" pitchFamily="18"/>
                        <a:ea typeface="微軟正黑體" pitchFamily="2"/>
                      </a:endParaRPr>
                    </a:p>
                  </a:txBody>
                  <a:tcPr anchor="ctr">
                    <a:solidFill>
                      <a:schemeClr val="bg1"/>
                    </a:solidFill>
                  </a:tcPr>
                </a:tc>
                <a:extLst>
                  <a:ext uri="{0D108BD9-81ED-4DB2-BD59-A6C34878D82A}">
                    <a16:rowId xmlns:a16="http://schemas.microsoft.com/office/drawing/2014/main" val="1003718828"/>
                  </a:ext>
                </a:extLst>
              </a:tr>
              <a:tr h="160894">
                <a:tc vMerge="1">
                  <a:txBody>
                    <a:bodyPr/>
                    <a:lstStyle/>
                    <a:p>
                      <a:endParaRPr lang="zh-TW" altLang="en-US"/>
                    </a:p>
                  </a:txBody>
                  <a:tcPr/>
                </a:tc>
                <a:tc>
                  <a:txBody>
                    <a:bodyPr/>
                    <a:lstStyle/>
                    <a:p>
                      <a:pPr marL="0" marR="0" lvl="0" indent="0" algn="l" rtl="0" hangingPunct="0">
                        <a:lnSpc>
                          <a:spcPct val="100000"/>
                        </a:lnSpc>
                        <a:spcBef>
                          <a:spcPts val="0"/>
                        </a:spcBef>
                        <a:spcAft>
                          <a:spcPts val="0"/>
                        </a:spcAft>
                        <a:buSzPct val="45000"/>
                        <a:buFontTx/>
                        <a:buNone/>
                        <a:tabLst/>
                      </a:pPr>
                      <a:r>
                        <a:rPr lang="zh-TW" sz="1500" b="0" i="0" u="none" strike="noStrike" kern="1200" cap="none" dirty="0">
                          <a:ln>
                            <a:noFill/>
                          </a:ln>
                          <a:latin typeface="Liberation Sans" pitchFamily="18"/>
                          <a:ea typeface="微軟正黑體" pitchFamily="2"/>
                          <a:cs typeface="Lucida Sans" pitchFamily="2"/>
                        </a:rPr>
                        <a:t>急診檢傷區</a:t>
                      </a:r>
                    </a:p>
                  </a:txBody>
                  <a:tcPr anchor="ctr">
                    <a:solidFill>
                      <a:schemeClr val="accent2">
                        <a:lumMod val="20000"/>
                        <a:lumOff val="80000"/>
                      </a:schemeClr>
                    </a:solidFill>
                  </a:tcPr>
                </a:tc>
                <a:tc>
                  <a:txBody>
                    <a:bodyPr/>
                    <a:lstStyle/>
                    <a:p>
                      <a:pPr marL="0" marR="0" lvl="0" indent="0" algn="ctr" rtl="0" hangingPunct="1">
                        <a:lnSpc>
                          <a:spcPct val="100000"/>
                        </a:lnSpc>
                        <a:spcBef>
                          <a:spcPts val="0"/>
                        </a:spcBef>
                        <a:spcAft>
                          <a:spcPts val="0"/>
                        </a:spcAft>
                        <a:buFontTx/>
                        <a:buNone/>
                        <a:tabLst/>
                      </a:pPr>
                      <a:r>
                        <a:rPr lang="en-US" sz="1500" b="0" i="0" u="none" strike="noStrike" kern="1200" cap="none">
                          <a:ln>
                            <a:noFill/>
                          </a:ln>
                          <a:latin typeface="Liberation Sans" pitchFamily="18"/>
                          <a:ea typeface="微軟正黑體" pitchFamily="2"/>
                          <a:cs typeface="Lucida Sans" pitchFamily="2"/>
                        </a:rPr>
                        <a:t>√</a:t>
                      </a:r>
                    </a:p>
                  </a:txBody>
                  <a:tcPr anchor="ctr">
                    <a:solidFill>
                      <a:schemeClr val="bg1"/>
                    </a:solidFill>
                  </a:tcPr>
                </a:tc>
                <a:tc>
                  <a:txBody>
                    <a:bodyPr/>
                    <a:lstStyle/>
                    <a:p>
                      <a:pPr marL="0" marR="0" indent="0" rtl="0" hangingPunct="0">
                        <a:lnSpc>
                          <a:spcPct val="100000"/>
                        </a:lnSpc>
                        <a:spcBef>
                          <a:spcPts val="0"/>
                        </a:spcBef>
                        <a:spcAft>
                          <a:spcPts val="0"/>
                        </a:spcAft>
                        <a:buFontTx/>
                        <a:buNone/>
                        <a:tabLst/>
                      </a:pPr>
                      <a:endParaRPr lang="en-US" altLang="zh-TW" sz="1500" b="0" i="0" u="none" strike="noStrike" kern="1200" cap="none">
                        <a:ln>
                          <a:noFill/>
                        </a:ln>
                        <a:latin typeface="Liberation Sans" pitchFamily="18"/>
                        <a:ea typeface="微軟正黑體" pitchFamily="2"/>
                      </a:endParaRPr>
                    </a:p>
                  </a:txBody>
                  <a:tcPr anchor="ctr">
                    <a:solidFill>
                      <a:schemeClr val="bg1"/>
                    </a:solidFill>
                  </a:tcPr>
                </a:tc>
                <a:tc>
                  <a:txBody>
                    <a:bodyPr/>
                    <a:lstStyle/>
                    <a:p>
                      <a:pPr marL="0" marR="0" lvl="0" indent="0" algn="ctr" rtl="0" hangingPunct="0">
                        <a:lnSpc>
                          <a:spcPct val="100000"/>
                        </a:lnSpc>
                        <a:spcBef>
                          <a:spcPts val="0"/>
                        </a:spcBef>
                        <a:spcAft>
                          <a:spcPts val="0"/>
                        </a:spcAft>
                        <a:buSzPct val="45000"/>
                        <a:buFontTx/>
                        <a:buNone/>
                        <a:tabLst/>
                      </a:pPr>
                      <a:r>
                        <a:rPr lang="en-US" sz="1500" b="0" i="0" u="none" strike="noStrike" kern="1200" cap="none" dirty="0">
                          <a:ln>
                            <a:noFill/>
                          </a:ln>
                          <a:latin typeface="Liberation Sans" pitchFamily="18"/>
                          <a:ea typeface="微軟正黑體" pitchFamily="2"/>
                          <a:cs typeface="Lucida Sans" pitchFamily="2"/>
                        </a:rPr>
                        <a:t>√</a:t>
                      </a:r>
                      <a:endParaRPr lang="en-US" sz="1500" b="0" i="0" u="none" strike="noStrike" kern="1200" cap="none" baseline="30000" dirty="0">
                        <a:ln>
                          <a:noFill/>
                        </a:ln>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rtl="0" hangingPunct="0">
                        <a:lnSpc>
                          <a:spcPct val="100000"/>
                        </a:lnSpc>
                        <a:spcBef>
                          <a:spcPts val="0"/>
                        </a:spcBef>
                        <a:spcAft>
                          <a:spcPts val="0"/>
                        </a:spcAft>
                        <a:buSzPct val="45000"/>
                        <a:buFontTx/>
                        <a:buNone/>
                        <a:tabLst/>
                      </a:pPr>
                      <a:r>
                        <a:rPr lang="en-US" sz="1500" b="0" i="0" u="none" strike="noStrike" kern="1200" cap="none" dirty="0">
                          <a:ln>
                            <a:noFill/>
                          </a:ln>
                          <a:latin typeface="Liberation Sans" pitchFamily="18"/>
                          <a:ea typeface="微軟正黑體" pitchFamily="2"/>
                          <a:cs typeface="Lucida Sans" pitchFamily="2"/>
                        </a:rPr>
                        <a:t>√</a:t>
                      </a:r>
                      <a:endParaRPr lang="en-US" sz="1500" b="0" i="0" u="none" strike="noStrike" kern="1200" cap="none" baseline="30000" dirty="0">
                        <a:ln>
                          <a:noFill/>
                        </a:ln>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rtl="0" hangingPunct="0">
                        <a:lnSpc>
                          <a:spcPct val="100000"/>
                        </a:lnSpc>
                        <a:spcBef>
                          <a:spcPts val="0"/>
                        </a:spcBef>
                        <a:spcAft>
                          <a:spcPts val="0"/>
                        </a:spcAft>
                        <a:buSzPct val="45000"/>
                        <a:buFontTx/>
                        <a:buNone/>
                        <a:tabLst/>
                      </a:pPr>
                      <a:r>
                        <a:rPr lang="en-US" sz="1500" b="0" i="0" u="none" strike="noStrike" kern="1200" cap="none" dirty="0">
                          <a:ln>
                            <a:noFill/>
                          </a:ln>
                          <a:latin typeface="Liberation Sans" pitchFamily="18"/>
                          <a:ea typeface="微軟正黑體" pitchFamily="2"/>
                          <a:cs typeface="Lucida Sans" pitchFamily="2"/>
                        </a:rPr>
                        <a:t>√</a:t>
                      </a:r>
                      <a:endParaRPr lang="en-US" sz="1500" b="0" i="0" u="none" strike="noStrike" kern="1200" cap="none" baseline="30000" dirty="0">
                        <a:ln>
                          <a:noFill/>
                        </a:ln>
                        <a:latin typeface="Liberation Sans" pitchFamily="18"/>
                        <a:ea typeface="微軟正黑體" pitchFamily="2"/>
                        <a:cs typeface="Lucida Sans" pitchFamily="2"/>
                      </a:endParaRPr>
                    </a:p>
                  </a:txBody>
                  <a:tcPr anchor="ctr">
                    <a:solidFill>
                      <a:schemeClr val="bg1"/>
                    </a:solidFill>
                  </a:tcPr>
                </a:tc>
                <a:extLst>
                  <a:ext uri="{0D108BD9-81ED-4DB2-BD59-A6C34878D82A}">
                    <a16:rowId xmlns:a16="http://schemas.microsoft.com/office/drawing/2014/main" val="2921087436"/>
                  </a:ext>
                </a:extLst>
              </a:tr>
              <a:tr h="160894">
                <a:tc vMerge="1">
                  <a:txBody>
                    <a:bodyPr/>
                    <a:lstStyle/>
                    <a:p>
                      <a:endParaRPr lang="zh-TW" altLang="en-US"/>
                    </a:p>
                  </a:txBody>
                  <a:tcPr/>
                </a:tc>
                <a:tc>
                  <a:txBody>
                    <a:bodyPr/>
                    <a:lstStyle/>
                    <a:p>
                      <a:pPr marL="0" marR="0" lvl="0" indent="0" algn="l" rtl="0" hangingPunct="0">
                        <a:lnSpc>
                          <a:spcPct val="100000"/>
                        </a:lnSpc>
                        <a:spcBef>
                          <a:spcPts val="0"/>
                        </a:spcBef>
                        <a:spcAft>
                          <a:spcPts val="0"/>
                        </a:spcAft>
                        <a:buSzPct val="45000"/>
                        <a:buFontTx/>
                        <a:buNone/>
                        <a:tabLst/>
                      </a:pPr>
                      <a:r>
                        <a:rPr lang="zh-TW" sz="1500" b="0" i="0" u="none" strike="noStrike" kern="1200" cap="none" dirty="0">
                          <a:ln>
                            <a:noFill/>
                          </a:ln>
                          <a:latin typeface="Liberation Sans" pitchFamily="18"/>
                          <a:ea typeface="微軟正黑體" pitchFamily="2"/>
                          <a:cs typeface="Lucida Sans" pitchFamily="2"/>
                        </a:rPr>
                        <a:t>分流看診區</a:t>
                      </a:r>
                      <a:endParaRPr lang="en-US" sz="1500" b="0" i="0" u="none" strike="noStrike" kern="1200" cap="none" baseline="30000" dirty="0">
                        <a:ln>
                          <a:noFill/>
                        </a:ln>
                        <a:latin typeface="Liberation Sans" pitchFamily="18"/>
                        <a:ea typeface="微軟正黑體" pitchFamily="2"/>
                        <a:cs typeface="Lucida Sans" pitchFamily="2"/>
                      </a:endParaRPr>
                    </a:p>
                  </a:txBody>
                  <a:tcPr anchor="ctr">
                    <a:solidFill>
                      <a:schemeClr val="accent2">
                        <a:lumMod val="20000"/>
                        <a:lumOff val="80000"/>
                      </a:schemeClr>
                    </a:solidFill>
                  </a:tcPr>
                </a:tc>
                <a:tc>
                  <a:txBody>
                    <a:bodyPr/>
                    <a:lstStyle/>
                    <a:p>
                      <a:pPr marL="0" marR="0" indent="0" rtl="0" hangingPunct="0">
                        <a:lnSpc>
                          <a:spcPct val="100000"/>
                        </a:lnSpc>
                        <a:spcBef>
                          <a:spcPts val="0"/>
                        </a:spcBef>
                        <a:spcAft>
                          <a:spcPts val="0"/>
                        </a:spcAft>
                        <a:buFontTx/>
                        <a:buNone/>
                        <a:tabLst/>
                      </a:pPr>
                      <a:endParaRPr lang="en-US" altLang="zh-TW" sz="1500" b="0" i="0" u="none" strike="noStrike" kern="1200" cap="none">
                        <a:ln>
                          <a:noFill/>
                        </a:ln>
                        <a:latin typeface="Liberation Sans" pitchFamily="18"/>
                        <a:ea typeface="微軟正黑體" pitchFamily="2"/>
                      </a:endParaRPr>
                    </a:p>
                  </a:txBody>
                  <a:tcPr anchor="ctr">
                    <a:solidFill>
                      <a:schemeClr val="bg1"/>
                    </a:solidFill>
                  </a:tcPr>
                </a:tc>
                <a:tc>
                  <a:txBody>
                    <a:bodyPr/>
                    <a:lstStyle/>
                    <a:p>
                      <a:pPr marL="0" marR="0" lvl="0" indent="0" algn="ctr" rtl="0" hangingPunct="1">
                        <a:lnSpc>
                          <a:spcPct val="100000"/>
                        </a:lnSpc>
                        <a:spcBef>
                          <a:spcPts val="0"/>
                        </a:spcBef>
                        <a:spcAft>
                          <a:spcPts val="0"/>
                        </a:spcAft>
                        <a:buFontTx/>
                        <a:buNone/>
                        <a:tabLst/>
                      </a:pPr>
                      <a:r>
                        <a:rPr lang="en-US" sz="1500" b="0" i="0" u="none" strike="noStrike" kern="1200" cap="none">
                          <a:ln>
                            <a:noFill/>
                          </a:ln>
                          <a:latin typeface="Liberation Sans" pitchFamily="18"/>
                          <a:ea typeface="微軟正黑體" pitchFamily="2"/>
                          <a:cs typeface="Lucida Sans" pitchFamily="2"/>
                        </a:rPr>
                        <a:t>√</a:t>
                      </a:r>
                    </a:p>
                  </a:txBody>
                  <a:tcPr anchor="ctr">
                    <a:solidFill>
                      <a:schemeClr val="bg1"/>
                    </a:solidFill>
                  </a:tcPr>
                </a:tc>
                <a:tc>
                  <a:txBody>
                    <a:bodyPr/>
                    <a:lstStyle/>
                    <a:p>
                      <a:pPr marL="0" marR="0" lvl="0" indent="0" algn="ctr" rtl="0" hangingPunct="0">
                        <a:lnSpc>
                          <a:spcPct val="100000"/>
                        </a:lnSpc>
                        <a:spcBef>
                          <a:spcPts val="0"/>
                        </a:spcBef>
                        <a:spcAft>
                          <a:spcPts val="0"/>
                        </a:spcAft>
                        <a:buSzPct val="45000"/>
                        <a:buFontTx/>
                        <a:buNone/>
                        <a:tabLst/>
                      </a:pPr>
                      <a:r>
                        <a:rPr lang="en-US" sz="1500" b="0" i="0" u="none" strike="noStrike" kern="1200" cap="none" dirty="0">
                          <a:ln>
                            <a:noFill/>
                          </a:ln>
                          <a:latin typeface="Liberation Sans" pitchFamily="18"/>
                          <a:ea typeface="微軟正黑體" pitchFamily="2"/>
                          <a:cs typeface="Lucida Sans" pitchFamily="2"/>
                        </a:rPr>
                        <a:t>√</a:t>
                      </a:r>
                      <a:endParaRPr lang="en-US" sz="1500" b="0" i="0" u="none" strike="noStrike" kern="1200" cap="none" baseline="30000" dirty="0">
                        <a:ln>
                          <a:noFill/>
                        </a:ln>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rtl="0" hangingPunct="0">
                        <a:lnSpc>
                          <a:spcPct val="100000"/>
                        </a:lnSpc>
                        <a:spcBef>
                          <a:spcPts val="0"/>
                        </a:spcBef>
                        <a:spcAft>
                          <a:spcPts val="0"/>
                        </a:spcAft>
                        <a:buSzPct val="45000"/>
                        <a:buFontTx/>
                        <a:buNone/>
                        <a:tabLst/>
                      </a:pPr>
                      <a:r>
                        <a:rPr lang="en-US" sz="1500" b="0" i="0" u="none" strike="noStrike" kern="1200" cap="none" dirty="0">
                          <a:ln>
                            <a:noFill/>
                          </a:ln>
                          <a:latin typeface="Liberation Sans" pitchFamily="18"/>
                          <a:ea typeface="微軟正黑體" pitchFamily="2"/>
                          <a:cs typeface="Lucida Sans" pitchFamily="2"/>
                        </a:rPr>
                        <a:t>√</a:t>
                      </a:r>
                      <a:endParaRPr lang="en-US" sz="1500" b="0" i="0" u="none" strike="noStrike" kern="1200" cap="none" baseline="30000" dirty="0">
                        <a:ln>
                          <a:noFill/>
                        </a:ln>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rtl="0" hangingPunct="0">
                        <a:lnSpc>
                          <a:spcPct val="100000"/>
                        </a:lnSpc>
                        <a:spcBef>
                          <a:spcPts val="0"/>
                        </a:spcBef>
                        <a:spcAft>
                          <a:spcPts val="0"/>
                        </a:spcAft>
                        <a:buSzPct val="45000"/>
                        <a:buFontTx/>
                        <a:buNone/>
                        <a:tabLst/>
                      </a:pPr>
                      <a:r>
                        <a:rPr lang="en-US" sz="1500" b="0" i="0" u="none" strike="noStrike" kern="1200" cap="none" dirty="0">
                          <a:ln>
                            <a:noFill/>
                          </a:ln>
                          <a:latin typeface="Liberation Sans" pitchFamily="18"/>
                          <a:ea typeface="微軟正黑體" pitchFamily="2"/>
                          <a:cs typeface="Lucida Sans" pitchFamily="2"/>
                        </a:rPr>
                        <a:t>√</a:t>
                      </a:r>
                      <a:endParaRPr lang="en-US" sz="1500" b="0" i="0" u="none" strike="noStrike" kern="1200" cap="none" baseline="30000" dirty="0">
                        <a:ln>
                          <a:noFill/>
                        </a:ln>
                        <a:latin typeface="Liberation Sans" pitchFamily="18"/>
                        <a:ea typeface="微軟正黑體" pitchFamily="2"/>
                        <a:cs typeface="Lucida Sans" pitchFamily="2"/>
                      </a:endParaRPr>
                    </a:p>
                  </a:txBody>
                  <a:tcPr anchor="ctr">
                    <a:solidFill>
                      <a:schemeClr val="bg1"/>
                    </a:solidFill>
                  </a:tcPr>
                </a:tc>
                <a:extLst>
                  <a:ext uri="{0D108BD9-81ED-4DB2-BD59-A6C34878D82A}">
                    <a16:rowId xmlns:a16="http://schemas.microsoft.com/office/drawing/2014/main" val="915794975"/>
                  </a:ext>
                </a:extLst>
              </a:tr>
              <a:tr h="386145">
                <a:tc>
                  <a:txBody>
                    <a:bodyPr/>
                    <a:lstStyle/>
                    <a:p>
                      <a:pPr marL="0" marR="0" lvl="0" indent="0" algn="l" rtl="0" hangingPunct="0">
                        <a:lnSpc>
                          <a:spcPct val="100000"/>
                        </a:lnSpc>
                        <a:spcBef>
                          <a:spcPts val="0"/>
                        </a:spcBef>
                        <a:spcAft>
                          <a:spcPts val="0"/>
                        </a:spcAft>
                        <a:buSzPct val="45000"/>
                        <a:buFontTx/>
                        <a:buNone/>
                        <a:tabLst/>
                      </a:pPr>
                      <a:r>
                        <a:rPr lang="zh-TW" sz="1500" b="0" i="0" u="none" strike="noStrike" kern="1200" cap="none" dirty="0">
                          <a:ln>
                            <a:noFill/>
                          </a:ln>
                          <a:latin typeface="Liberation Sans" pitchFamily="18"/>
                          <a:ea typeface="微軟正黑體" pitchFamily="2"/>
                          <a:cs typeface="Lucida Sans" pitchFamily="2"/>
                        </a:rPr>
                        <a:t>執行住院疑似病人之常規醫療照護(如：抽血、給藥、生命徵象評估等)、訪客探親</a:t>
                      </a:r>
                    </a:p>
                  </a:txBody>
                  <a:tcPr anchor="ctr">
                    <a:solidFill>
                      <a:schemeClr val="accent2">
                        <a:lumMod val="60000"/>
                        <a:lumOff val="40000"/>
                      </a:schemeClr>
                    </a:solidFill>
                  </a:tcPr>
                </a:tc>
                <a:tc>
                  <a:txBody>
                    <a:bodyPr/>
                    <a:lstStyle/>
                    <a:p>
                      <a:pPr marL="0" marR="0" lvl="0" indent="0" algn="l" rtl="0" hangingPunct="0">
                        <a:lnSpc>
                          <a:spcPct val="100000"/>
                        </a:lnSpc>
                        <a:spcBef>
                          <a:spcPts val="0"/>
                        </a:spcBef>
                        <a:spcAft>
                          <a:spcPts val="0"/>
                        </a:spcAft>
                        <a:buSzPct val="45000"/>
                        <a:buFontTx/>
                        <a:buNone/>
                        <a:tabLst/>
                      </a:pPr>
                      <a:r>
                        <a:rPr lang="zh-TW" sz="1500" b="0" i="0" u="none" strike="noStrike" kern="1200" cap="none" dirty="0">
                          <a:ln>
                            <a:noFill/>
                          </a:ln>
                          <a:latin typeface="Liberation Sans" pitchFamily="18"/>
                          <a:ea typeface="微軟正黑體" pitchFamily="2"/>
                          <a:cs typeface="Lucida Sans" pitchFamily="2"/>
                        </a:rPr>
                        <a:t>收治病室</a:t>
                      </a:r>
                    </a:p>
                    <a:p>
                      <a:pPr marL="0" marR="0" lvl="0" indent="0" algn="l" rtl="0" hangingPunct="0">
                        <a:lnSpc>
                          <a:spcPct val="100000"/>
                        </a:lnSpc>
                        <a:spcBef>
                          <a:spcPts val="0"/>
                        </a:spcBef>
                        <a:spcAft>
                          <a:spcPts val="0"/>
                        </a:spcAft>
                        <a:buSzPct val="45000"/>
                        <a:buFontTx/>
                        <a:buNone/>
                        <a:tabLst/>
                      </a:pPr>
                      <a:r>
                        <a:rPr lang="en-US" sz="1500" b="0" i="0" u="none" strike="noStrike" kern="1200" cap="none" dirty="0">
                          <a:ln>
                            <a:noFill/>
                          </a:ln>
                          <a:latin typeface="Liberation Sans" pitchFamily="18"/>
                          <a:ea typeface="微軟正黑體" pitchFamily="2"/>
                          <a:cs typeface="Lucida Sans" pitchFamily="2"/>
                        </a:rPr>
                        <a:t>(</a:t>
                      </a:r>
                      <a:r>
                        <a:rPr lang="zh-TW" sz="1500" b="0" i="0" u="none" strike="noStrike" kern="1200" cap="none" dirty="0">
                          <a:ln>
                            <a:noFill/>
                          </a:ln>
                          <a:latin typeface="Liberation Sans" pitchFamily="18"/>
                          <a:ea typeface="微軟正黑體" pitchFamily="2"/>
                          <a:cs typeface="Lucida Sans" pitchFamily="2"/>
                        </a:rPr>
                        <a:t>以負壓隔離病室為優先)</a:t>
                      </a:r>
                    </a:p>
                  </a:txBody>
                  <a:tcPr anchor="ctr">
                    <a:solidFill>
                      <a:schemeClr val="accent2">
                        <a:lumMod val="20000"/>
                        <a:lumOff val="80000"/>
                      </a:schemeClr>
                    </a:solidFill>
                  </a:tcPr>
                </a:tc>
                <a:tc>
                  <a:txBody>
                    <a:bodyPr/>
                    <a:lstStyle/>
                    <a:p>
                      <a:pPr marL="0" marR="0" indent="0" rtl="0" hangingPunct="0">
                        <a:lnSpc>
                          <a:spcPct val="100000"/>
                        </a:lnSpc>
                        <a:spcBef>
                          <a:spcPts val="0"/>
                        </a:spcBef>
                        <a:spcAft>
                          <a:spcPts val="0"/>
                        </a:spcAft>
                        <a:buFontTx/>
                        <a:buNone/>
                        <a:tabLst/>
                      </a:pPr>
                      <a:endParaRPr lang="en-US" altLang="zh-TW" sz="1500" b="0" i="0" u="none" strike="noStrike" kern="1200" cap="none">
                        <a:ln>
                          <a:noFill/>
                        </a:ln>
                        <a:latin typeface="Liberation Sans" pitchFamily="18"/>
                        <a:ea typeface="微軟正黑體" pitchFamily="2"/>
                      </a:endParaRPr>
                    </a:p>
                  </a:txBody>
                  <a:tcPr anchor="ctr">
                    <a:solidFill>
                      <a:schemeClr val="bg1"/>
                    </a:solidFill>
                  </a:tcPr>
                </a:tc>
                <a:tc>
                  <a:txBody>
                    <a:bodyPr/>
                    <a:lstStyle/>
                    <a:p>
                      <a:pPr marL="0" marR="0" lvl="0" indent="0" algn="ctr" rtl="0" hangingPunct="1">
                        <a:lnSpc>
                          <a:spcPct val="100000"/>
                        </a:lnSpc>
                        <a:spcBef>
                          <a:spcPts val="0"/>
                        </a:spcBef>
                        <a:spcAft>
                          <a:spcPts val="0"/>
                        </a:spcAft>
                        <a:buFontTx/>
                        <a:buNone/>
                        <a:tabLst/>
                      </a:pPr>
                      <a:r>
                        <a:rPr lang="en-US" sz="1500" b="0" i="0" u="none" strike="noStrike" kern="1200" cap="none" dirty="0">
                          <a:ln>
                            <a:noFill/>
                          </a:ln>
                          <a:latin typeface="Liberation Sans" pitchFamily="18"/>
                          <a:ea typeface="微軟正黑體" pitchFamily="2"/>
                          <a:cs typeface="Lucida Sans" pitchFamily="2"/>
                        </a:rPr>
                        <a:t>√</a:t>
                      </a:r>
                      <a:endParaRPr lang="en-US" sz="1500" b="0" i="0" u="none" strike="noStrike" kern="1200" cap="none" baseline="30000" dirty="0">
                        <a:ln>
                          <a:noFill/>
                        </a:ln>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rtl="0" hangingPunct="1">
                        <a:lnSpc>
                          <a:spcPct val="100000"/>
                        </a:lnSpc>
                        <a:spcBef>
                          <a:spcPts val="0"/>
                        </a:spcBef>
                        <a:spcAft>
                          <a:spcPts val="0"/>
                        </a:spcAft>
                        <a:buFontTx/>
                        <a:buNone/>
                        <a:tabLst/>
                      </a:pPr>
                      <a:r>
                        <a:rPr lang="en-US" sz="1500" b="0" i="0" u="none" strike="noStrike" kern="1200" cap="none">
                          <a:ln>
                            <a:noFill/>
                          </a:ln>
                          <a:latin typeface="Liberation Sans" pitchFamily="18"/>
                          <a:ea typeface="微軟正黑體" pitchFamily="2"/>
                          <a:cs typeface="Lucida Sans" pitchFamily="2"/>
                        </a:rPr>
                        <a:t>√</a:t>
                      </a:r>
                    </a:p>
                  </a:txBody>
                  <a:tcPr anchor="ctr">
                    <a:solidFill>
                      <a:schemeClr val="bg1"/>
                    </a:solidFill>
                  </a:tcPr>
                </a:tc>
                <a:tc>
                  <a:txBody>
                    <a:bodyPr/>
                    <a:lstStyle/>
                    <a:p>
                      <a:pPr marL="0" marR="0" lvl="0" indent="0" algn="ctr" rtl="0" hangingPunct="1">
                        <a:lnSpc>
                          <a:spcPct val="100000"/>
                        </a:lnSpc>
                        <a:spcBef>
                          <a:spcPts val="0"/>
                        </a:spcBef>
                        <a:spcAft>
                          <a:spcPts val="0"/>
                        </a:spcAft>
                        <a:buFontTx/>
                        <a:buNone/>
                        <a:tabLst/>
                      </a:pPr>
                      <a:r>
                        <a:rPr lang="en-US" sz="1500" b="0" i="0" u="none" strike="noStrike" kern="1200" cap="none">
                          <a:ln>
                            <a:noFill/>
                          </a:ln>
                          <a:latin typeface="Liberation Sans" pitchFamily="18"/>
                          <a:ea typeface="微軟正黑體" pitchFamily="2"/>
                          <a:cs typeface="Lucida Sans" pitchFamily="2"/>
                        </a:rPr>
                        <a:t>√</a:t>
                      </a:r>
                    </a:p>
                  </a:txBody>
                  <a:tcPr anchor="ctr">
                    <a:solidFill>
                      <a:schemeClr val="bg1"/>
                    </a:solidFill>
                  </a:tcPr>
                </a:tc>
                <a:tc>
                  <a:txBody>
                    <a:bodyPr/>
                    <a:lstStyle/>
                    <a:p>
                      <a:pPr marL="0" marR="0" lvl="0" indent="0" algn="ctr" rtl="0" hangingPunct="1">
                        <a:lnSpc>
                          <a:spcPct val="100000"/>
                        </a:lnSpc>
                        <a:spcBef>
                          <a:spcPts val="0"/>
                        </a:spcBef>
                        <a:spcAft>
                          <a:spcPts val="0"/>
                        </a:spcAft>
                        <a:buFontTx/>
                        <a:buNone/>
                        <a:tabLst/>
                      </a:pPr>
                      <a:r>
                        <a:rPr lang="en-US" sz="1500" b="0" i="0" u="none" strike="noStrike" kern="1200" cap="none">
                          <a:ln>
                            <a:noFill/>
                          </a:ln>
                          <a:latin typeface="Liberation Sans" pitchFamily="18"/>
                          <a:ea typeface="微軟正黑體" pitchFamily="2"/>
                          <a:cs typeface="Lucida Sans" pitchFamily="2"/>
                        </a:rPr>
                        <a:t>√</a:t>
                      </a:r>
                    </a:p>
                  </a:txBody>
                  <a:tcPr anchor="ctr">
                    <a:solidFill>
                      <a:schemeClr val="bg1"/>
                    </a:solidFill>
                  </a:tcPr>
                </a:tc>
                <a:extLst>
                  <a:ext uri="{0D108BD9-81ED-4DB2-BD59-A6C34878D82A}">
                    <a16:rowId xmlns:a16="http://schemas.microsoft.com/office/drawing/2014/main" val="803373261"/>
                  </a:ext>
                </a:extLst>
              </a:tr>
              <a:tr h="386145">
                <a:tc>
                  <a:txBody>
                    <a:bodyPr/>
                    <a:lstStyle/>
                    <a:p>
                      <a:pPr marL="0" marR="0" lvl="0" indent="0" algn="l" rtl="0" hangingPunct="0">
                        <a:lnSpc>
                          <a:spcPct val="100000"/>
                        </a:lnSpc>
                        <a:spcBef>
                          <a:spcPts val="0"/>
                        </a:spcBef>
                        <a:spcAft>
                          <a:spcPts val="0"/>
                        </a:spcAft>
                        <a:buSzPct val="45000"/>
                        <a:buFontTx/>
                        <a:buNone/>
                        <a:tabLst/>
                      </a:pPr>
                      <a:r>
                        <a:rPr lang="zh-TW" sz="1500" b="0" i="0" u="none" strike="noStrike" kern="1200" cap="none" dirty="0">
                          <a:ln>
                            <a:noFill/>
                          </a:ln>
                          <a:latin typeface="Liberation Sans" pitchFamily="18"/>
                          <a:ea typeface="微軟正黑體" pitchFamily="2"/>
                          <a:cs typeface="Lucida Sans" pitchFamily="2"/>
                        </a:rPr>
                        <a:t>執行可能引發飛沫微粒(</a:t>
                      </a:r>
                      <a:r>
                        <a:rPr lang="en-US" sz="1500" b="0" i="0" u="none" strike="noStrike" kern="1200" cap="none" dirty="0">
                          <a:ln>
                            <a:noFill/>
                          </a:ln>
                          <a:latin typeface="Liberation Sans" pitchFamily="18"/>
                          <a:ea typeface="微軟正黑體" pitchFamily="2"/>
                          <a:cs typeface="Lucida Sans" pitchFamily="2"/>
                        </a:rPr>
                        <a:t>aerosol)</a:t>
                      </a:r>
                      <a:r>
                        <a:rPr lang="zh-TW" sz="1500" b="0" i="0" u="none" strike="noStrike" kern="1200" cap="none" dirty="0">
                          <a:ln>
                            <a:noFill/>
                          </a:ln>
                          <a:latin typeface="Liberation Sans" pitchFamily="18"/>
                          <a:ea typeface="微軟正黑體" pitchFamily="2"/>
                          <a:cs typeface="Lucida Sans" pitchFamily="2"/>
                        </a:rPr>
                        <a:t>產生的檢體採集(如：咽喉拭子)或治療措施</a:t>
                      </a:r>
                    </a:p>
                  </a:txBody>
                  <a:tcPr anchor="ctr">
                    <a:solidFill>
                      <a:schemeClr val="accent2">
                        <a:lumMod val="60000"/>
                        <a:lumOff val="40000"/>
                      </a:schemeClr>
                    </a:solidFill>
                  </a:tcPr>
                </a:tc>
                <a:tc rowSpan="2">
                  <a:txBody>
                    <a:bodyPr/>
                    <a:lstStyle/>
                    <a:p>
                      <a:pPr marL="0" marR="0" lvl="0" indent="0" algn="l" rtl="0" hangingPunct="0">
                        <a:lnSpc>
                          <a:spcPct val="100000"/>
                        </a:lnSpc>
                        <a:spcBef>
                          <a:spcPts val="0"/>
                        </a:spcBef>
                        <a:spcAft>
                          <a:spcPts val="0"/>
                        </a:spcAft>
                        <a:buSzPct val="45000"/>
                        <a:buFontTx/>
                        <a:buNone/>
                        <a:tabLst/>
                      </a:pPr>
                      <a:r>
                        <a:rPr lang="zh-TW" sz="1500" b="0" i="0" u="none" strike="noStrike" kern="1200" cap="none" dirty="0">
                          <a:ln>
                            <a:noFill/>
                          </a:ln>
                          <a:latin typeface="Liberation Sans" pitchFamily="18"/>
                          <a:ea typeface="微軟正黑體" pitchFamily="2"/>
                          <a:cs typeface="Lucida Sans" pitchFamily="2"/>
                        </a:rPr>
                        <a:t>收治病室或專屬區域(如：具負壓或通風良好之檢查室)</a:t>
                      </a:r>
                    </a:p>
                  </a:txBody>
                  <a:tcPr anchor="ctr">
                    <a:solidFill>
                      <a:schemeClr val="accent2">
                        <a:lumMod val="20000"/>
                        <a:lumOff val="80000"/>
                      </a:schemeClr>
                    </a:solidFill>
                  </a:tcPr>
                </a:tc>
                <a:tc>
                  <a:txBody>
                    <a:bodyPr/>
                    <a:lstStyle/>
                    <a:p>
                      <a:pPr marL="0" marR="0" indent="0" rtl="0" hangingPunct="0">
                        <a:lnSpc>
                          <a:spcPct val="100000"/>
                        </a:lnSpc>
                        <a:spcBef>
                          <a:spcPts val="0"/>
                        </a:spcBef>
                        <a:spcAft>
                          <a:spcPts val="0"/>
                        </a:spcAft>
                        <a:buFontTx/>
                        <a:buNone/>
                        <a:tabLst/>
                      </a:pPr>
                      <a:endParaRPr lang="en-US" altLang="zh-TW" sz="1500" b="0" i="0" u="none" strike="noStrike" kern="1200" cap="none" dirty="0">
                        <a:ln>
                          <a:noFill/>
                        </a:ln>
                        <a:latin typeface="Liberation Sans" pitchFamily="18"/>
                        <a:ea typeface="微軟正黑體" pitchFamily="2"/>
                      </a:endParaRPr>
                    </a:p>
                  </a:txBody>
                  <a:tcPr anchor="ctr">
                    <a:solidFill>
                      <a:schemeClr val="bg1"/>
                    </a:solidFill>
                  </a:tcPr>
                </a:tc>
                <a:tc>
                  <a:txBody>
                    <a:bodyPr/>
                    <a:lstStyle/>
                    <a:p>
                      <a:pPr marL="0" marR="0" lvl="0" indent="0" algn="ctr" rtl="0" hangingPunct="1">
                        <a:lnSpc>
                          <a:spcPct val="100000"/>
                        </a:lnSpc>
                        <a:spcBef>
                          <a:spcPts val="0"/>
                        </a:spcBef>
                        <a:spcAft>
                          <a:spcPts val="0"/>
                        </a:spcAft>
                        <a:buFontTx/>
                        <a:buNone/>
                        <a:tabLst/>
                      </a:pPr>
                      <a:r>
                        <a:rPr lang="en-US" sz="1500" b="0" i="0" u="none" strike="noStrike" kern="1200" cap="none" dirty="0">
                          <a:ln>
                            <a:noFill/>
                          </a:ln>
                          <a:latin typeface="Liberation Sans" pitchFamily="18"/>
                          <a:ea typeface="微軟正黑體" pitchFamily="2"/>
                          <a:cs typeface="Lucida Sans" pitchFamily="2"/>
                        </a:rPr>
                        <a:t>√</a:t>
                      </a:r>
                      <a:endParaRPr lang="en-US" sz="1500" b="0" i="0" u="none" strike="noStrike" kern="1200" cap="none" baseline="30000" dirty="0">
                        <a:ln>
                          <a:noFill/>
                        </a:ln>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rtl="0" hangingPunct="1">
                        <a:lnSpc>
                          <a:spcPct val="100000"/>
                        </a:lnSpc>
                        <a:spcBef>
                          <a:spcPts val="0"/>
                        </a:spcBef>
                        <a:spcAft>
                          <a:spcPts val="0"/>
                        </a:spcAft>
                        <a:buFontTx/>
                        <a:buNone/>
                        <a:tabLst/>
                      </a:pPr>
                      <a:r>
                        <a:rPr lang="en-US" sz="1500" b="0" i="0" u="none" strike="noStrike" kern="1200" cap="none">
                          <a:ln>
                            <a:noFill/>
                          </a:ln>
                          <a:latin typeface="Liberation Sans" pitchFamily="18"/>
                          <a:ea typeface="微軟正黑體" pitchFamily="2"/>
                          <a:cs typeface="Lucida Sans" pitchFamily="2"/>
                        </a:rPr>
                        <a:t>√</a:t>
                      </a:r>
                    </a:p>
                  </a:txBody>
                  <a:tcPr anchor="ctr">
                    <a:solidFill>
                      <a:schemeClr val="bg1"/>
                    </a:solidFill>
                  </a:tcPr>
                </a:tc>
                <a:tc>
                  <a:txBody>
                    <a:bodyPr/>
                    <a:lstStyle/>
                    <a:p>
                      <a:pPr marL="0" marR="0" lvl="0" indent="0" algn="ctr" rtl="0" hangingPunct="1">
                        <a:lnSpc>
                          <a:spcPct val="100000"/>
                        </a:lnSpc>
                        <a:spcBef>
                          <a:spcPts val="0"/>
                        </a:spcBef>
                        <a:spcAft>
                          <a:spcPts val="0"/>
                        </a:spcAft>
                        <a:buFontTx/>
                        <a:buNone/>
                        <a:tabLst/>
                      </a:pPr>
                      <a:r>
                        <a:rPr lang="en-US" sz="1500" b="0" i="0" u="none" strike="noStrike" kern="1200" cap="none">
                          <a:ln>
                            <a:noFill/>
                          </a:ln>
                          <a:latin typeface="Liberation Sans" pitchFamily="18"/>
                          <a:ea typeface="微軟正黑體" pitchFamily="2"/>
                          <a:cs typeface="Lucida Sans" pitchFamily="2"/>
                        </a:rPr>
                        <a:t>√</a:t>
                      </a:r>
                    </a:p>
                  </a:txBody>
                  <a:tcPr anchor="ctr">
                    <a:solidFill>
                      <a:schemeClr val="bg1"/>
                    </a:solidFill>
                  </a:tcPr>
                </a:tc>
                <a:tc>
                  <a:txBody>
                    <a:bodyPr/>
                    <a:lstStyle/>
                    <a:p>
                      <a:pPr marL="0" marR="0" lvl="0" indent="0" algn="ctr" rtl="0" hangingPunct="1">
                        <a:lnSpc>
                          <a:spcPct val="100000"/>
                        </a:lnSpc>
                        <a:spcBef>
                          <a:spcPts val="0"/>
                        </a:spcBef>
                        <a:spcAft>
                          <a:spcPts val="0"/>
                        </a:spcAft>
                        <a:buFontTx/>
                        <a:buNone/>
                        <a:tabLst/>
                      </a:pPr>
                      <a:r>
                        <a:rPr lang="en-US" sz="1500" b="0" i="0" u="none" strike="noStrike" kern="1200" cap="none" dirty="0">
                          <a:ln>
                            <a:noFill/>
                          </a:ln>
                          <a:latin typeface="Liberation Sans" pitchFamily="18"/>
                          <a:ea typeface="微軟正黑體" pitchFamily="2"/>
                          <a:cs typeface="Lucida Sans" pitchFamily="2"/>
                        </a:rPr>
                        <a:t>√</a:t>
                      </a:r>
                    </a:p>
                  </a:txBody>
                  <a:tcPr anchor="ctr">
                    <a:solidFill>
                      <a:schemeClr val="bg1"/>
                    </a:solidFill>
                  </a:tcPr>
                </a:tc>
                <a:extLst>
                  <a:ext uri="{0D108BD9-81ED-4DB2-BD59-A6C34878D82A}">
                    <a16:rowId xmlns:a16="http://schemas.microsoft.com/office/drawing/2014/main" val="3448903337"/>
                  </a:ext>
                </a:extLst>
              </a:tr>
              <a:tr h="160894">
                <a:tc>
                  <a:txBody>
                    <a:bodyPr/>
                    <a:lstStyle/>
                    <a:p>
                      <a:pPr marL="0" marR="0" lvl="0" indent="0" algn="l" rtl="0" hangingPunct="0">
                        <a:lnSpc>
                          <a:spcPct val="100000"/>
                        </a:lnSpc>
                        <a:spcBef>
                          <a:spcPts val="0"/>
                        </a:spcBef>
                        <a:spcAft>
                          <a:spcPts val="0"/>
                        </a:spcAft>
                        <a:buSzPct val="45000"/>
                        <a:buFontTx/>
                        <a:buNone/>
                        <a:tabLst/>
                      </a:pPr>
                      <a:r>
                        <a:rPr lang="zh-TW" sz="1500" b="0" i="0" u="none" strike="noStrike" kern="1200" cap="none" dirty="0">
                          <a:ln>
                            <a:noFill/>
                          </a:ln>
                          <a:latin typeface="Liberation Sans" pitchFamily="18"/>
                          <a:ea typeface="微軟正黑體" pitchFamily="2"/>
                          <a:cs typeface="Lucida Sans" pitchFamily="2"/>
                        </a:rPr>
                        <a:t>環境清消</a:t>
                      </a:r>
                    </a:p>
                  </a:txBody>
                  <a:tcPr anchor="ctr">
                    <a:solidFill>
                      <a:schemeClr val="accent2">
                        <a:lumMod val="60000"/>
                        <a:lumOff val="40000"/>
                      </a:schemeClr>
                    </a:solidFill>
                  </a:tcPr>
                </a:tc>
                <a:tc vMerge="1">
                  <a:txBody>
                    <a:bodyPr/>
                    <a:lstStyle/>
                    <a:p>
                      <a:endParaRPr lang="zh-TW" altLang="en-US"/>
                    </a:p>
                  </a:txBody>
                  <a:tcPr/>
                </a:tc>
                <a:tc>
                  <a:txBody>
                    <a:bodyPr/>
                    <a:lstStyle/>
                    <a:p>
                      <a:pPr marL="0" marR="0" indent="0" rtl="0" hangingPunct="0">
                        <a:lnSpc>
                          <a:spcPct val="100000"/>
                        </a:lnSpc>
                        <a:spcBef>
                          <a:spcPts val="0"/>
                        </a:spcBef>
                        <a:spcAft>
                          <a:spcPts val="0"/>
                        </a:spcAft>
                        <a:buFontTx/>
                        <a:buNone/>
                        <a:tabLst/>
                      </a:pPr>
                      <a:endParaRPr lang="en-US" altLang="zh-TW" sz="1500" b="0" i="0" u="none" strike="noStrike" kern="1200" cap="none">
                        <a:ln>
                          <a:noFill/>
                        </a:ln>
                        <a:latin typeface="Liberation Sans" pitchFamily="18"/>
                        <a:ea typeface="微軟正黑體" pitchFamily="2"/>
                      </a:endParaRPr>
                    </a:p>
                  </a:txBody>
                  <a:tcPr anchor="ctr">
                    <a:solidFill>
                      <a:schemeClr val="bg1"/>
                    </a:solidFill>
                  </a:tcPr>
                </a:tc>
                <a:tc>
                  <a:txBody>
                    <a:bodyPr/>
                    <a:lstStyle/>
                    <a:p>
                      <a:pPr marL="0" marR="0" lvl="0" indent="0" algn="ctr" rtl="0" hangingPunct="1">
                        <a:lnSpc>
                          <a:spcPct val="100000"/>
                        </a:lnSpc>
                        <a:spcBef>
                          <a:spcPts val="0"/>
                        </a:spcBef>
                        <a:spcAft>
                          <a:spcPts val="0"/>
                        </a:spcAft>
                        <a:buFontTx/>
                        <a:buNone/>
                        <a:tabLst/>
                      </a:pPr>
                      <a:r>
                        <a:rPr lang="en-US" sz="1500" b="0" i="0" u="none" strike="noStrike" kern="1200" cap="none" dirty="0">
                          <a:ln>
                            <a:noFill/>
                          </a:ln>
                          <a:latin typeface="Liberation Sans" pitchFamily="18"/>
                          <a:ea typeface="微軟正黑體" pitchFamily="2"/>
                          <a:cs typeface="Lucida Sans" pitchFamily="2"/>
                        </a:rPr>
                        <a:t>√</a:t>
                      </a:r>
                      <a:endParaRPr lang="en-US" sz="1500" b="0" i="0" u="none" strike="noStrike" kern="1200" cap="none" baseline="30000" dirty="0">
                        <a:ln>
                          <a:noFill/>
                        </a:ln>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rtl="0" hangingPunct="1">
                        <a:lnSpc>
                          <a:spcPct val="100000"/>
                        </a:lnSpc>
                        <a:spcBef>
                          <a:spcPts val="0"/>
                        </a:spcBef>
                        <a:spcAft>
                          <a:spcPts val="0"/>
                        </a:spcAft>
                        <a:buFontTx/>
                        <a:buNone/>
                        <a:tabLst/>
                      </a:pPr>
                      <a:r>
                        <a:rPr lang="en-US" sz="1500" b="0" i="0" u="none" strike="noStrike" kern="1200" cap="none" dirty="0">
                          <a:ln>
                            <a:noFill/>
                          </a:ln>
                          <a:latin typeface="Liberation Sans" pitchFamily="18"/>
                          <a:ea typeface="微軟正黑體" pitchFamily="2"/>
                          <a:cs typeface="Lucida Sans" pitchFamily="2"/>
                        </a:rPr>
                        <a:t>√</a:t>
                      </a:r>
                    </a:p>
                  </a:txBody>
                  <a:tcPr anchor="ctr">
                    <a:solidFill>
                      <a:schemeClr val="bg1"/>
                    </a:solidFill>
                  </a:tcPr>
                </a:tc>
                <a:tc>
                  <a:txBody>
                    <a:bodyPr/>
                    <a:lstStyle/>
                    <a:p>
                      <a:pPr marL="0" marR="0" lvl="0" indent="0" algn="ctr" rtl="0" hangingPunct="1">
                        <a:lnSpc>
                          <a:spcPct val="100000"/>
                        </a:lnSpc>
                        <a:spcBef>
                          <a:spcPts val="0"/>
                        </a:spcBef>
                        <a:spcAft>
                          <a:spcPts val="0"/>
                        </a:spcAft>
                        <a:buFontTx/>
                        <a:buNone/>
                        <a:tabLst/>
                      </a:pPr>
                      <a:r>
                        <a:rPr lang="en-US" sz="1500" b="0" i="0" u="none" strike="noStrike" kern="1200" cap="none">
                          <a:ln>
                            <a:noFill/>
                          </a:ln>
                          <a:latin typeface="Liberation Sans" pitchFamily="18"/>
                          <a:ea typeface="微軟正黑體" pitchFamily="2"/>
                          <a:cs typeface="Lucida Sans" pitchFamily="2"/>
                        </a:rPr>
                        <a:t>√</a:t>
                      </a:r>
                    </a:p>
                  </a:txBody>
                  <a:tcPr anchor="ctr">
                    <a:solidFill>
                      <a:schemeClr val="bg1"/>
                    </a:solidFill>
                  </a:tcPr>
                </a:tc>
                <a:tc>
                  <a:txBody>
                    <a:bodyPr/>
                    <a:lstStyle/>
                    <a:p>
                      <a:pPr marL="0" marR="0" lvl="0" indent="0" algn="ctr" rtl="0" hangingPunct="1">
                        <a:lnSpc>
                          <a:spcPct val="100000"/>
                        </a:lnSpc>
                        <a:spcBef>
                          <a:spcPts val="0"/>
                        </a:spcBef>
                        <a:spcAft>
                          <a:spcPts val="0"/>
                        </a:spcAft>
                        <a:buFontTx/>
                        <a:buNone/>
                        <a:tabLst/>
                      </a:pPr>
                      <a:r>
                        <a:rPr lang="en-US" sz="1500" b="0" i="0" u="none" strike="noStrike" kern="1200" cap="none" dirty="0">
                          <a:ln>
                            <a:noFill/>
                          </a:ln>
                          <a:latin typeface="Liberation Sans" pitchFamily="18"/>
                          <a:ea typeface="微軟正黑體" pitchFamily="2"/>
                          <a:cs typeface="Lucida Sans" pitchFamily="2"/>
                        </a:rPr>
                        <a:t>√</a:t>
                      </a:r>
                    </a:p>
                  </a:txBody>
                  <a:tcPr anchor="ctr">
                    <a:solidFill>
                      <a:schemeClr val="bg1"/>
                    </a:solidFill>
                  </a:tcPr>
                </a:tc>
                <a:extLst>
                  <a:ext uri="{0D108BD9-81ED-4DB2-BD59-A6C34878D82A}">
                    <a16:rowId xmlns:a16="http://schemas.microsoft.com/office/drawing/2014/main" val="2750327542"/>
                  </a:ext>
                </a:extLst>
              </a:tr>
              <a:tr h="273520">
                <a:tc rowSpan="2">
                  <a:txBody>
                    <a:bodyPr/>
                    <a:lstStyle/>
                    <a:p>
                      <a:pPr marL="0" marR="0" lvl="0" indent="0" algn="l" defTabSz="914400" rtl="0" eaLnBrk="1" fontAlgn="auto" latinLnBrk="0" hangingPunct="0">
                        <a:lnSpc>
                          <a:spcPct val="100000"/>
                        </a:lnSpc>
                        <a:spcBef>
                          <a:spcPts val="0"/>
                        </a:spcBef>
                        <a:spcAft>
                          <a:spcPts val="0"/>
                        </a:spcAft>
                        <a:buClrTx/>
                        <a:buSzPct val="45000"/>
                        <a:buFontTx/>
                        <a:buNone/>
                        <a:tabLst/>
                        <a:defRPr/>
                      </a:pPr>
                      <a:r>
                        <a:rPr lang="zh-TW" altLang="zh-TW" sz="1500" b="0" i="0" u="none" strike="noStrike" kern="1200" cap="none" dirty="0">
                          <a:ln>
                            <a:noFill/>
                          </a:ln>
                          <a:latin typeface="Liberation Sans" pitchFamily="18"/>
                          <a:ea typeface="微軟正黑體" pitchFamily="2"/>
                          <a:cs typeface="Lucida Sans" pitchFamily="2"/>
                        </a:rPr>
                        <a:t>協助病人或接觸者就醫、病人轉運(包含救護車)</a:t>
                      </a:r>
                    </a:p>
                    <a:p>
                      <a:pPr marL="0" marR="0" lvl="0" indent="0" algn="l" rtl="0" hangingPunct="0">
                        <a:lnSpc>
                          <a:spcPct val="100000"/>
                        </a:lnSpc>
                        <a:spcBef>
                          <a:spcPts val="0"/>
                        </a:spcBef>
                        <a:spcAft>
                          <a:spcPts val="0"/>
                        </a:spcAft>
                        <a:buSzPct val="45000"/>
                        <a:buFontTx/>
                        <a:buNone/>
                        <a:tabLst/>
                      </a:pPr>
                      <a:endParaRPr lang="zh-TW" sz="1500" b="0" i="0" u="none" strike="noStrike" kern="1200" cap="none" dirty="0">
                        <a:ln>
                          <a:noFill/>
                        </a:ln>
                        <a:latin typeface="Liberation Sans" pitchFamily="18"/>
                        <a:ea typeface="微軟正黑體" pitchFamily="2"/>
                        <a:cs typeface="Lucida Sans" pitchFamily="2"/>
                      </a:endParaRPr>
                    </a:p>
                  </a:txBody>
                  <a:tcPr anchor="ctr">
                    <a:solidFill>
                      <a:schemeClr val="accent2">
                        <a:lumMod val="60000"/>
                        <a:lumOff val="40000"/>
                      </a:schemeClr>
                    </a:solidFill>
                  </a:tcPr>
                </a:tc>
                <a:tc>
                  <a:txBody>
                    <a:bodyPr/>
                    <a:lstStyle/>
                    <a:p>
                      <a:pPr marL="0" marR="0" lvl="0" indent="0" algn="l" defTabSz="914400" rtl="0" eaLnBrk="1" fontAlgn="auto" latinLnBrk="0" hangingPunct="0">
                        <a:lnSpc>
                          <a:spcPct val="100000"/>
                        </a:lnSpc>
                        <a:spcBef>
                          <a:spcPts val="0"/>
                        </a:spcBef>
                        <a:spcAft>
                          <a:spcPts val="0"/>
                        </a:spcAft>
                        <a:buClrTx/>
                        <a:buSzPct val="45000"/>
                        <a:buFontTx/>
                        <a:buNone/>
                        <a:tabLst/>
                        <a:defRPr/>
                      </a:pPr>
                      <a:r>
                        <a:rPr lang="zh-TW" altLang="zh-TW" sz="1500" b="0" i="0" u="none" strike="noStrike" kern="1200" cap="none" dirty="0">
                          <a:ln>
                            <a:noFill/>
                          </a:ln>
                          <a:latin typeface="Liberation Sans" pitchFamily="18"/>
                          <a:ea typeface="微軟正黑體" pitchFamily="2"/>
                          <a:cs typeface="Lucida Sans" pitchFamily="2"/>
                        </a:rPr>
                        <a:t>病室→救護車或院內其他單位</a:t>
                      </a:r>
                    </a:p>
                  </a:txBody>
                  <a:tcPr anchor="ctr">
                    <a:solidFill>
                      <a:schemeClr val="accent2">
                        <a:lumMod val="20000"/>
                        <a:lumOff val="80000"/>
                      </a:schemeClr>
                    </a:solidFill>
                  </a:tcPr>
                </a:tc>
                <a:tc>
                  <a:txBody>
                    <a:bodyPr/>
                    <a:lstStyle/>
                    <a:p>
                      <a:pPr marL="0" marR="0" indent="0" algn="ctr" rtl="0" hangingPunct="0">
                        <a:lnSpc>
                          <a:spcPct val="100000"/>
                        </a:lnSpc>
                        <a:spcBef>
                          <a:spcPts val="0"/>
                        </a:spcBef>
                        <a:spcAft>
                          <a:spcPts val="0"/>
                        </a:spcAft>
                        <a:buFontTx/>
                        <a:buNone/>
                        <a:tabLst/>
                      </a:pPr>
                      <a:endParaRPr lang="en-US" altLang="zh-TW" sz="1500" b="0" i="0" u="none" strike="noStrike" kern="1200" cap="none" dirty="0">
                        <a:ln>
                          <a:noFill/>
                        </a:ln>
                        <a:latin typeface="Liberation Sans" pitchFamily="18"/>
                        <a:ea typeface="微軟正黑體"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500" b="0" i="0" u="none" strike="noStrike" kern="1200" cap="none" dirty="0">
                          <a:ln>
                            <a:noFill/>
                          </a:ln>
                          <a:latin typeface="Liberation Sans" pitchFamily="18"/>
                          <a:ea typeface="微軟正黑體" pitchFamily="2"/>
                          <a:cs typeface="Lucida Sans" pitchFamily="2"/>
                        </a:rPr>
                        <a:t>√</a:t>
                      </a:r>
                      <a:endParaRPr lang="en-US" altLang="zh-TW" sz="1500" b="0" i="0" u="none" strike="noStrike" kern="1200" cap="none" baseline="30000" dirty="0">
                        <a:ln>
                          <a:noFill/>
                        </a:ln>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dirty="0">
                          <a:ln>
                            <a:noFill/>
                          </a:ln>
                          <a:solidFill>
                            <a:srgbClr val="2E2B21"/>
                          </a:solidFill>
                          <a:effectLst/>
                          <a:uLnTx/>
                          <a:uFillTx/>
                          <a:latin typeface="Liberation Sans" pitchFamily="18"/>
                          <a:ea typeface="微軟正黑體" pitchFamily="2"/>
                          <a:cs typeface="Lucida Sans" pitchFamily="2"/>
                        </a:rPr>
                        <a:t>√</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a:ln>
                            <a:noFill/>
                          </a:ln>
                          <a:solidFill>
                            <a:srgbClr val="2E2B21"/>
                          </a:solidFill>
                          <a:effectLst/>
                          <a:uLnTx/>
                          <a:uFillTx/>
                          <a:latin typeface="Liberation Sans" pitchFamily="18"/>
                          <a:ea typeface="微軟正黑體" pitchFamily="2"/>
                          <a:cs typeface="Lucida Sans" pitchFamily="2"/>
                        </a:rPr>
                        <a:t>√</a:t>
                      </a:r>
                      <a:endParaRPr kumimoji="0" lang="en-US" altLang="zh-TW" sz="1500" b="0" i="0" u="none" strike="noStrike" kern="1200" cap="none" spc="0" normalizeH="0" baseline="0" noProof="0" dirty="0">
                        <a:ln>
                          <a:noFill/>
                        </a:ln>
                        <a:solidFill>
                          <a:srgbClr val="2E2B21"/>
                        </a:solidFill>
                        <a:effectLst/>
                        <a:uLnTx/>
                        <a:uFillTx/>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dirty="0">
                          <a:ln>
                            <a:noFill/>
                          </a:ln>
                          <a:solidFill>
                            <a:srgbClr val="2E2B21"/>
                          </a:solidFill>
                          <a:effectLst/>
                          <a:uLnTx/>
                          <a:uFillTx/>
                          <a:latin typeface="Liberation Sans" pitchFamily="18"/>
                          <a:ea typeface="微軟正黑體" pitchFamily="2"/>
                          <a:cs typeface="Lucida Sans" pitchFamily="2"/>
                        </a:rPr>
                        <a:t>√</a:t>
                      </a:r>
                    </a:p>
                  </a:txBody>
                  <a:tcPr anchor="ctr">
                    <a:solidFill>
                      <a:schemeClr val="bg1"/>
                    </a:solidFill>
                  </a:tcPr>
                </a:tc>
                <a:extLst>
                  <a:ext uri="{0D108BD9-81ED-4DB2-BD59-A6C34878D82A}">
                    <a16:rowId xmlns:a16="http://schemas.microsoft.com/office/drawing/2014/main" val="2401906984"/>
                  </a:ext>
                </a:extLst>
              </a:tr>
              <a:tr h="160894">
                <a:tc vMerge="1">
                  <a:txBody>
                    <a:bodyPr/>
                    <a:lstStyle/>
                    <a:p>
                      <a:pPr marL="0" marR="0" lvl="0" indent="0" algn="l" rtl="0" hangingPunct="0">
                        <a:lnSpc>
                          <a:spcPct val="100000"/>
                        </a:lnSpc>
                        <a:spcBef>
                          <a:spcPts val="0"/>
                        </a:spcBef>
                        <a:spcAft>
                          <a:spcPts val="0"/>
                        </a:spcAft>
                        <a:buSzPct val="45000"/>
                        <a:buFont typeface="StarSymbol"/>
                        <a:buChar char="●"/>
                        <a:tabLst/>
                      </a:pPr>
                      <a:endParaRPr lang="zh-TW" sz="1400" b="0" i="0" u="none" strike="noStrike" kern="1200" cap="none" dirty="0">
                        <a:ln>
                          <a:noFill/>
                        </a:ln>
                        <a:latin typeface="Liberation Sans" pitchFamily="18"/>
                        <a:ea typeface="微軟正黑體" pitchFamily="2"/>
                        <a:cs typeface="Lucida Sans" pitchFamily="2"/>
                      </a:endParaRPr>
                    </a:p>
                  </a:txBody>
                  <a:tcPr/>
                </a:tc>
                <a:tc>
                  <a:txBody>
                    <a:bodyPr/>
                    <a:lstStyle/>
                    <a:p>
                      <a:pPr marL="0" marR="0" lvl="0" indent="0" algn="l" defTabSz="914400" rtl="0" eaLnBrk="1" fontAlgn="auto" latinLnBrk="0" hangingPunct="0">
                        <a:lnSpc>
                          <a:spcPct val="100000"/>
                        </a:lnSpc>
                        <a:spcBef>
                          <a:spcPts val="0"/>
                        </a:spcBef>
                        <a:spcAft>
                          <a:spcPts val="0"/>
                        </a:spcAft>
                        <a:buClrTx/>
                        <a:buSzPct val="45000"/>
                        <a:buFontTx/>
                        <a:buNone/>
                        <a:tabLst/>
                        <a:defRPr/>
                      </a:pPr>
                      <a:r>
                        <a:rPr lang="zh-TW" altLang="zh-TW" sz="1500" b="0" i="0" u="none" strike="noStrike" kern="1200" cap="none" dirty="0">
                          <a:ln>
                            <a:noFill/>
                          </a:ln>
                          <a:latin typeface="Liberation Sans" pitchFamily="18"/>
                          <a:ea typeface="微軟正黑體" pitchFamily="2"/>
                          <a:cs typeface="Lucida Sans" pitchFamily="2"/>
                        </a:rPr>
                        <a:t>救護車運送途中</a:t>
                      </a:r>
                    </a:p>
                  </a:txBody>
                  <a:tcPr anchor="ctr">
                    <a:solidFill>
                      <a:schemeClr val="accent2">
                        <a:lumMod val="20000"/>
                        <a:lumOff val="80000"/>
                      </a:schemeClr>
                    </a:solidFill>
                  </a:tcPr>
                </a:tc>
                <a:tc>
                  <a:txBody>
                    <a:bodyPr/>
                    <a:lstStyle/>
                    <a:p>
                      <a:pPr marL="0" marR="0" indent="0" algn="ctr" rtl="0" hangingPunct="0">
                        <a:lnSpc>
                          <a:spcPct val="100000"/>
                        </a:lnSpc>
                        <a:spcBef>
                          <a:spcPts val="0"/>
                        </a:spcBef>
                        <a:spcAft>
                          <a:spcPts val="0"/>
                        </a:spcAft>
                        <a:buFontTx/>
                        <a:buNone/>
                        <a:tabLst/>
                      </a:pPr>
                      <a:endParaRPr lang="en-US" altLang="zh-TW" sz="1500" b="0" i="0" u="none" strike="noStrike" kern="1200" cap="none">
                        <a:ln>
                          <a:noFill/>
                        </a:ln>
                        <a:latin typeface="Liberation Sans" pitchFamily="18"/>
                        <a:ea typeface="微軟正黑體"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500" b="0" i="0" u="none" strike="noStrike" kern="1200" cap="none" dirty="0">
                          <a:ln>
                            <a:noFill/>
                          </a:ln>
                          <a:latin typeface="Liberation Sans" pitchFamily="18"/>
                          <a:ea typeface="微軟正黑體" pitchFamily="2"/>
                          <a:cs typeface="Lucida Sans" pitchFamily="2"/>
                        </a:rPr>
                        <a:t>√</a:t>
                      </a:r>
                      <a:endParaRPr lang="en-US" altLang="zh-TW" sz="1500" b="0" i="0" u="none" strike="noStrike" kern="1200" cap="none" baseline="30000" dirty="0">
                        <a:ln>
                          <a:noFill/>
                        </a:ln>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a:ln>
                            <a:noFill/>
                          </a:ln>
                          <a:solidFill>
                            <a:srgbClr val="2E2B21"/>
                          </a:solidFill>
                          <a:effectLst/>
                          <a:uLnTx/>
                          <a:uFillTx/>
                          <a:latin typeface="Liberation Sans" pitchFamily="18"/>
                          <a:ea typeface="微軟正黑體" pitchFamily="2"/>
                          <a:cs typeface="Lucida Sans" pitchFamily="2"/>
                        </a:rPr>
                        <a:t>√</a:t>
                      </a:r>
                      <a:endParaRPr kumimoji="0" lang="en-US" altLang="zh-TW" sz="1500" b="0" i="0" u="none" strike="noStrike" kern="1200" cap="none" spc="0" normalizeH="0" baseline="0" noProof="0" dirty="0">
                        <a:ln>
                          <a:noFill/>
                        </a:ln>
                        <a:solidFill>
                          <a:srgbClr val="2E2B21"/>
                        </a:solidFill>
                        <a:effectLst/>
                        <a:uLnTx/>
                        <a:uFillTx/>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a:ln>
                            <a:noFill/>
                          </a:ln>
                          <a:solidFill>
                            <a:srgbClr val="2E2B21"/>
                          </a:solidFill>
                          <a:effectLst/>
                          <a:uLnTx/>
                          <a:uFillTx/>
                          <a:latin typeface="Liberation Sans" pitchFamily="18"/>
                          <a:ea typeface="微軟正黑體" pitchFamily="2"/>
                          <a:cs typeface="Lucida Sans" pitchFamily="2"/>
                        </a:rPr>
                        <a:t>√</a:t>
                      </a:r>
                      <a:endParaRPr kumimoji="0" lang="en-US" altLang="zh-TW" sz="1500" b="0" i="0" u="none" strike="noStrike" kern="1200" cap="none" spc="0" normalizeH="0" baseline="0" noProof="0" dirty="0">
                        <a:ln>
                          <a:noFill/>
                        </a:ln>
                        <a:solidFill>
                          <a:srgbClr val="2E2B21"/>
                        </a:solidFill>
                        <a:effectLst/>
                        <a:uLnTx/>
                        <a:uFillTx/>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a:ln>
                            <a:noFill/>
                          </a:ln>
                          <a:solidFill>
                            <a:srgbClr val="2E2B21"/>
                          </a:solidFill>
                          <a:effectLst/>
                          <a:uLnTx/>
                          <a:uFillTx/>
                          <a:latin typeface="Liberation Sans" pitchFamily="18"/>
                          <a:ea typeface="微軟正黑體" pitchFamily="2"/>
                          <a:cs typeface="Lucida Sans" pitchFamily="2"/>
                        </a:rPr>
                        <a:t>√</a:t>
                      </a:r>
                      <a:endParaRPr kumimoji="0" lang="en-US" altLang="zh-TW" sz="1500" b="0" i="0" u="none" strike="noStrike" kern="1200" cap="none" spc="0" normalizeH="0" baseline="0" noProof="0" dirty="0">
                        <a:ln>
                          <a:noFill/>
                        </a:ln>
                        <a:solidFill>
                          <a:srgbClr val="2E2B21"/>
                        </a:solidFill>
                        <a:effectLst/>
                        <a:uLnTx/>
                        <a:uFillTx/>
                        <a:latin typeface="Liberation Sans" pitchFamily="18"/>
                        <a:ea typeface="微軟正黑體" pitchFamily="2"/>
                        <a:cs typeface="Lucida Sans" pitchFamily="2"/>
                      </a:endParaRPr>
                    </a:p>
                  </a:txBody>
                  <a:tcPr anchor="ctr">
                    <a:solidFill>
                      <a:schemeClr val="bg1"/>
                    </a:solidFill>
                  </a:tcPr>
                </a:tc>
                <a:extLst>
                  <a:ext uri="{0D108BD9-81ED-4DB2-BD59-A6C34878D82A}">
                    <a16:rowId xmlns:a16="http://schemas.microsoft.com/office/drawing/2014/main" val="3268468346"/>
                  </a:ext>
                </a:extLst>
              </a:tr>
              <a:tr h="160894">
                <a:tc rowSpan="2">
                  <a:txBody>
                    <a:bodyPr/>
                    <a:lstStyle/>
                    <a:p>
                      <a:pPr marL="0" marR="0" lvl="0" indent="0" algn="l" defTabSz="914400" rtl="0" eaLnBrk="1" fontAlgn="auto" latinLnBrk="0" hangingPunct="0">
                        <a:lnSpc>
                          <a:spcPct val="100000"/>
                        </a:lnSpc>
                        <a:spcBef>
                          <a:spcPts val="0"/>
                        </a:spcBef>
                        <a:spcAft>
                          <a:spcPts val="0"/>
                        </a:spcAft>
                        <a:buClrTx/>
                        <a:buSzPct val="45000"/>
                        <a:buFontTx/>
                        <a:buNone/>
                        <a:tabLst/>
                        <a:defRPr/>
                      </a:pPr>
                      <a:r>
                        <a:rPr lang="zh-TW" altLang="zh-TW" sz="1500" b="0" i="0" u="none" strike="noStrike" kern="1200" cap="none" dirty="0">
                          <a:ln>
                            <a:noFill/>
                          </a:ln>
                          <a:latin typeface="Liberation Sans" pitchFamily="18"/>
                          <a:ea typeface="微軟正黑體" pitchFamily="2"/>
                          <a:cs typeface="Lucida Sans" pitchFamily="2"/>
                        </a:rPr>
                        <a:t>屍體處理</a:t>
                      </a:r>
                    </a:p>
                  </a:txBody>
                  <a:tcPr anchor="ctr">
                    <a:solidFill>
                      <a:schemeClr val="accent2">
                        <a:lumMod val="60000"/>
                        <a:lumOff val="40000"/>
                      </a:schemeClr>
                    </a:solidFill>
                  </a:tcPr>
                </a:tc>
                <a:tc>
                  <a:txBody>
                    <a:bodyPr/>
                    <a:lstStyle/>
                    <a:p>
                      <a:pPr marL="0" marR="0" lvl="0" indent="0" algn="l" defTabSz="914400" rtl="0" eaLnBrk="1" fontAlgn="auto" latinLnBrk="0" hangingPunct="0">
                        <a:lnSpc>
                          <a:spcPct val="100000"/>
                        </a:lnSpc>
                        <a:spcBef>
                          <a:spcPts val="0"/>
                        </a:spcBef>
                        <a:spcAft>
                          <a:spcPts val="0"/>
                        </a:spcAft>
                        <a:buClrTx/>
                        <a:buSzPct val="45000"/>
                        <a:buFontTx/>
                        <a:buNone/>
                        <a:tabLst/>
                        <a:defRPr/>
                      </a:pPr>
                      <a:r>
                        <a:rPr lang="zh-TW" altLang="zh-TW" sz="1500" b="0" i="0" u="none" strike="noStrike" kern="1200" cap="none" dirty="0">
                          <a:ln>
                            <a:noFill/>
                          </a:ln>
                          <a:latin typeface="Liberation Sans" pitchFamily="18"/>
                          <a:ea typeface="微軟正黑體" pitchFamily="2"/>
                          <a:cs typeface="Lucida Sans" pitchFamily="2"/>
                        </a:rPr>
                        <a:t>病室→太平間</a:t>
                      </a:r>
                    </a:p>
                  </a:txBody>
                  <a:tcPr anchor="ctr">
                    <a:solidFill>
                      <a:schemeClr val="accent2">
                        <a:lumMod val="20000"/>
                        <a:lumOff val="80000"/>
                      </a:schemeClr>
                    </a:solidFill>
                  </a:tcPr>
                </a:tc>
                <a:tc>
                  <a:txBody>
                    <a:bodyPr/>
                    <a:lstStyle/>
                    <a:p>
                      <a:pPr marL="0" marR="0" indent="0" algn="ctr" rtl="0" hangingPunct="0">
                        <a:lnSpc>
                          <a:spcPct val="100000"/>
                        </a:lnSpc>
                        <a:spcBef>
                          <a:spcPts val="0"/>
                        </a:spcBef>
                        <a:spcAft>
                          <a:spcPts val="0"/>
                        </a:spcAft>
                        <a:buFontTx/>
                        <a:buNone/>
                        <a:tabLst/>
                      </a:pPr>
                      <a:endParaRPr lang="en-US" altLang="zh-TW" sz="1500" b="0" i="0" u="none" strike="noStrike" kern="1200" cap="none">
                        <a:ln>
                          <a:noFill/>
                        </a:ln>
                        <a:latin typeface="Liberation Sans" pitchFamily="18"/>
                        <a:ea typeface="微軟正黑體"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500" b="0" i="0" u="none" strike="noStrike" kern="1200" cap="none" dirty="0">
                          <a:ln>
                            <a:noFill/>
                          </a:ln>
                          <a:latin typeface="Liberation Sans" pitchFamily="18"/>
                          <a:ea typeface="微軟正黑體" pitchFamily="2"/>
                          <a:cs typeface="Lucida Sans" pitchFamily="2"/>
                        </a:rPr>
                        <a:t>√</a:t>
                      </a:r>
                      <a:endParaRPr lang="en-US" altLang="zh-TW" sz="1500" b="0" i="0" u="none" strike="noStrike" kern="1200" cap="none" baseline="30000" dirty="0">
                        <a:ln>
                          <a:noFill/>
                        </a:ln>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a:ln>
                            <a:noFill/>
                          </a:ln>
                          <a:solidFill>
                            <a:srgbClr val="2E2B21"/>
                          </a:solidFill>
                          <a:effectLst/>
                          <a:uLnTx/>
                          <a:uFillTx/>
                          <a:latin typeface="Liberation Sans" pitchFamily="18"/>
                          <a:ea typeface="微軟正黑體" pitchFamily="2"/>
                          <a:cs typeface="Lucida Sans" pitchFamily="2"/>
                        </a:rPr>
                        <a:t>√</a:t>
                      </a:r>
                      <a:endParaRPr kumimoji="0" lang="en-US" altLang="zh-TW" sz="1500" b="0" i="0" u="none" strike="noStrike" kern="1200" cap="none" spc="0" normalizeH="0" baseline="0" noProof="0" dirty="0">
                        <a:ln>
                          <a:noFill/>
                        </a:ln>
                        <a:solidFill>
                          <a:srgbClr val="2E2B21"/>
                        </a:solidFill>
                        <a:effectLst/>
                        <a:uLnTx/>
                        <a:uFillTx/>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a:ln>
                            <a:noFill/>
                          </a:ln>
                          <a:solidFill>
                            <a:srgbClr val="2E2B21"/>
                          </a:solidFill>
                          <a:effectLst/>
                          <a:uLnTx/>
                          <a:uFillTx/>
                          <a:latin typeface="Liberation Sans" pitchFamily="18"/>
                          <a:ea typeface="微軟正黑體" pitchFamily="2"/>
                          <a:cs typeface="Lucida Sans" pitchFamily="2"/>
                        </a:rPr>
                        <a:t>√</a:t>
                      </a:r>
                      <a:endParaRPr kumimoji="0" lang="en-US" altLang="zh-TW" sz="1500" b="0" i="0" u="none" strike="noStrike" kern="1200" cap="none" spc="0" normalizeH="0" baseline="0" noProof="0" dirty="0">
                        <a:ln>
                          <a:noFill/>
                        </a:ln>
                        <a:solidFill>
                          <a:srgbClr val="2E2B21"/>
                        </a:solidFill>
                        <a:effectLst/>
                        <a:uLnTx/>
                        <a:uFillTx/>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a:ln>
                            <a:noFill/>
                          </a:ln>
                          <a:solidFill>
                            <a:srgbClr val="2E2B21"/>
                          </a:solidFill>
                          <a:effectLst/>
                          <a:uLnTx/>
                          <a:uFillTx/>
                          <a:latin typeface="Liberation Sans" pitchFamily="18"/>
                          <a:ea typeface="微軟正黑體" pitchFamily="2"/>
                          <a:cs typeface="Lucida Sans" pitchFamily="2"/>
                        </a:rPr>
                        <a:t>√</a:t>
                      </a:r>
                      <a:endParaRPr kumimoji="0" lang="en-US" altLang="zh-TW" sz="1500" b="0" i="0" u="none" strike="noStrike" kern="1200" cap="none" spc="0" normalizeH="0" baseline="0" noProof="0" dirty="0">
                        <a:ln>
                          <a:noFill/>
                        </a:ln>
                        <a:solidFill>
                          <a:srgbClr val="2E2B21"/>
                        </a:solidFill>
                        <a:effectLst/>
                        <a:uLnTx/>
                        <a:uFillTx/>
                        <a:latin typeface="Liberation Sans" pitchFamily="18"/>
                        <a:ea typeface="微軟正黑體" pitchFamily="2"/>
                        <a:cs typeface="Lucida Sans" pitchFamily="2"/>
                      </a:endParaRPr>
                    </a:p>
                  </a:txBody>
                  <a:tcPr anchor="ctr">
                    <a:solidFill>
                      <a:schemeClr val="bg1"/>
                    </a:solidFill>
                  </a:tcPr>
                </a:tc>
                <a:extLst>
                  <a:ext uri="{0D108BD9-81ED-4DB2-BD59-A6C34878D82A}">
                    <a16:rowId xmlns:a16="http://schemas.microsoft.com/office/drawing/2014/main" val="4079741085"/>
                  </a:ext>
                </a:extLst>
              </a:tr>
              <a:tr h="281490">
                <a:tc vMerge="1">
                  <a:txBody>
                    <a:bodyPr/>
                    <a:lstStyle/>
                    <a:p>
                      <a:pPr marL="0" marR="0" lvl="0" indent="0" algn="l" rtl="0" hangingPunct="0">
                        <a:lnSpc>
                          <a:spcPct val="100000"/>
                        </a:lnSpc>
                        <a:spcBef>
                          <a:spcPts val="0"/>
                        </a:spcBef>
                        <a:spcAft>
                          <a:spcPts val="0"/>
                        </a:spcAft>
                        <a:buSzPct val="45000"/>
                        <a:buFont typeface="StarSymbol"/>
                        <a:buChar char="●"/>
                        <a:tabLst/>
                      </a:pPr>
                      <a:endParaRPr lang="zh-TW" sz="1400" b="0" i="0" u="none" strike="noStrike" kern="1200" cap="none" dirty="0">
                        <a:ln>
                          <a:noFill/>
                        </a:ln>
                        <a:latin typeface="Liberation Sans" pitchFamily="18"/>
                        <a:ea typeface="微軟正黑體" pitchFamily="2"/>
                        <a:cs typeface="Lucida Sans" pitchFamily="2"/>
                      </a:endParaRPr>
                    </a:p>
                  </a:txBody>
                  <a:tcPr/>
                </a:tc>
                <a:tc>
                  <a:txBody>
                    <a:bodyPr/>
                    <a:lstStyle/>
                    <a:p>
                      <a:pPr marL="0" marR="0" lvl="0" indent="0" algn="l" defTabSz="914400" rtl="0" eaLnBrk="1" fontAlgn="auto" latinLnBrk="0" hangingPunct="0">
                        <a:lnSpc>
                          <a:spcPct val="100000"/>
                        </a:lnSpc>
                        <a:spcBef>
                          <a:spcPts val="0"/>
                        </a:spcBef>
                        <a:spcAft>
                          <a:spcPts val="0"/>
                        </a:spcAft>
                        <a:buClrTx/>
                        <a:buSzPct val="45000"/>
                        <a:buFontTx/>
                        <a:buNone/>
                        <a:tabLst/>
                        <a:defRPr/>
                      </a:pPr>
                      <a:r>
                        <a:rPr lang="zh-TW" altLang="zh-TW" sz="1500" b="0" i="0" u="none" strike="noStrike" kern="1200" cap="none" dirty="0">
                          <a:ln>
                            <a:noFill/>
                          </a:ln>
                          <a:latin typeface="Liberation Sans" pitchFamily="18"/>
                          <a:ea typeface="微軟正黑體" pitchFamily="2"/>
                          <a:cs typeface="Lucida Sans" pitchFamily="2"/>
                        </a:rPr>
                        <a:t>在太平間</a:t>
                      </a:r>
                    </a:p>
                  </a:txBody>
                  <a:tcPr anchor="ctr">
                    <a:solidFill>
                      <a:schemeClr val="accent2">
                        <a:lumMod val="20000"/>
                        <a:lumOff val="80000"/>
                      </a:schemeClr>
                    </a:solidFill>
                  </a:tcPr>
                </a:tc>
                <a:tc>
                  <a:txBody>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en-US" altLang="zh-TW" sz="1500" b="0" i="0" u="none" strike="noStrike" kern="1200" cap="none" dirty="0">
                          <a:ln>
                            <a:noFill/>
                          </a:ln>
                          <a:latin typeface="Liberation Sans" pitchFamily="18"/>
                          <a:ea typeface="微軟正黑體" pitchFamily="2"/>
                          <a:cs typeface="Lucida Sans" pitchFamily="2"/>
                        </a:rPr>
                        <a:t>√</a:t>
                      </a:r>
                      <a:endParaRPr lang="en-US" altLang="zh-TW" sz="1500" b="0" i="0" u="none" strike="noStrike" kern="1200" cap="none" baseline="30000" dirty="0">
                        <a:ln>
                          <a:noFill/>
                        </a:ln>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rtl="0" hangingPunct="1">
                        <a:lnSpc>
                          <a:spcPct val="100000"/>
                        </a:lnSpc>
                        <a:spcBef>
                          <a:spcPts val="0"/>
                        </a:spcBef>
                        <a:spcAft>
                          <a:spcPts val="0"/>
                        </a:spcAft>
                        <a:buFontTx/>
                        <a:buNone/>
                        <a:tabLst/>
                      </a:pPr>
                      <a:endParaRPr lang="en-US" sz="1500" b="0" i="0" u="none" strike="noStrike" kern="1200" cap="none" baseline="30000" dirty="0">
                        <a:ln>
                          <a:noFill/>
                        </a:ln>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a:ln>
                            <a:noFill/>
                          </a:ln>
                          <a:solidFill>
                            <a:srgbClr val="2E2B21"/>
                          </a:solidFill>
                          <a:effectLst/>
                          <a:uLnTx/>
                          <a:uFillTx/>
                          <a:latin typeface="Liberation Sans" pitchFamily="18"/>
                          <a:ea typeface="微軟正黑體" pitchFamily="2"/>
                          <a:cs typeface="Lucida Sans" pitchFamily="2"/>
                        </a:rPr>
                        <a:t>√</a:t>
                      </a:r>
                      <a:endParaRPr kumimoji="0" lang="en-US" altLang="zh-TW" sz="1500" b="0" i="0" u="none" strike="noStrike" kern="1200" cap="none" spc="0" normalizeH="0" baseline="0" noProof="0" dirty="0">
                        <a:ln>
                          <a:noFill/>
                        </a:ln>
                        <a:solidFill>
                          <a:srgbClr val="2E2B21"/>
                        </a:solidFill>
                        <a:effectLst/>
                        <a:uLnTx/>
                        <a:uFillTx/>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a:ln>
                            <a:noFill/>
                          </a:ln>
                          <a:solidFill>
                            <a:srgbClr val="2E2B21"/>
                          </a:solidFill>
                          <a:effectLst/>
                          <a:uLnTx/>
                          <a:uFillTx/>
                          <a:latin typeface="Liberation Sans" pitchFamily="18"/>
                          <a:ea typeface="微軟正黑體" pitchFamily="2"/>
                          <a:cs typeface="Lucida Sans" pitchFamily="2"/>
                        </a:rPr>
                        <a:t>√</a:t>
                      </a:r>
                      <a:endParaRPr kumimoji="0" lang="en-US" altLang="zh-TW" sz="1500" b="0" i="0" u="none" strike="noStrike" kern="1200" cap="none" spc="0" normalizeH="0" baseline="0" noProof="0" dirty="0">
                        <a:ln>
                          <a:noFill/>
                        </a:ln>
                        <a:solidFill>
                          <a:srgbClr val="2E2B21"/>
                        </a:solidFill>
                        <a:effectLst/>
                        <a:uLnTx/>
                        <a:uFillTx/>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dirty="0">
                          <a:ln>
                            <a:noFill/>
                          </a:ln>
                          <a:solidFill>
                            <a:srgbClr val="2E2B21"/>
                          </a:solidFill>
                          <a:effectLst/>
                          <a:uLnTx/>
                          <a:uFillTx/>
                          <a:latin typeface="Liberation Sans" pitchFamily="18"/>
                          <a:ea typeface="微軟正黑體" pitchFamily="2"/>
                          <a:cs typeface="Lucida Sans" pitchFamily="2"/>
                        </a:rPr>
                        <a:t>√</a:t>
                      </a:r>
                    </a:p>
                  </a:txBody>
                  <a:tcPr anchor="ctr">
                    <a:solidFill>
                      <a:schemeClr val="bg1"/>
                    </a:solidFill>
                  </a:tcPr>
                </a:tc>
                <a:extLst>
                  <a:ext uri="{0D108BD9-81ED-4DB2-BD59-A6C34878D82A}">
                    <a16:rowId xmlns:a16="http://schemas.microsoft.com/office/drawing/2014/main" val="3753109890"/>
                  </a:ext>
                </a:extLst>
              </a:tr>
              <a:tr h="273520">
                <a:tc>
                  <a:txBody>
                    <a:bodyPr/>
                    <a:lstStyle/>
                    <a:p>
                      <a:pPr marL="0" marR="0" lvl="0" indent="0" algn="l" rtl="0" hangingPunct="0">
                        <a:lnSpc>
                          <a:spcPct val="100000"/>
                        </a:lnSpc>
                        <a:spcBef>
                          <a:spcPts val="0"/>
                        </a:spcBef>
                        <a:spcAft>
                          <a:spcPts val="0"/>
                        </a:spcAft>
                        <a:buSzPct val="45000"/>
                        <a:buFontTx/>
                        <a:buNone/>
                        <a:tabLst/>
                      </a:pPr>
                      <a:r>
                        <a:rPr lang="zh-TW" altLang="zh-TW" sz="1500" b="0" i="0" u="none" strike="noStrike" kern="1200" cap="none" dirty="0">
                          <a:ln>
                            <a:noFill/>
                          </a:ln>
                          <a:latin typeface="Liberation Sans" pitchFamily="18"/>
                          <a:ea typeface="微軟正黑體" pitchFamily="2"/>
                          <a:cs typeface="Lucida Sans" pitchFamily="2"/>
                        </a:rPr>
                        <a:t>屍體解剖</a:t>
                      </a:r>
                      <a:endParaRPr lang="zh-TW" sz="1500" b="0" i="0" u="none" strike="noStrike" kern="1200" cap="none" dirty="0">
                        <a:ln>
                          <a:noFill/>
                        </a:ln>
                        <a:latin typeface="Liberation Sans" pitchFamily="18"/>
                        <a:ea typeface="微軟正黑體" pitchFamily="2"/>
                        <a:cs typeface="Lucida Sans" pitchFamily="2"/>
                      </a:endParaRPr>
                    </a:p>
                  </a:txBody>
                  <a:tcPr anchor="ctr">
                    <a:solidFill>
                      <a:schemeClr val="accent2">
                        <a:lumMod val="60000"/>
                        <a:lumOff val="40000"/>
                      </a:schemeClr>
                    </a:solidFill>
                  </a:tcPr>
                </a:tc>
                <a:tc>
                  <a:txBody>
                    <a:bodyPr/>
                    <a:lstStyle/>
                    <a:p>
                      <a:pPr marL="0" marR="0" lvl="0" indent="0" algn="l" defTabSz="914400" rtl="0" eaLnBrk="1" fontAlgn="auto" latinLnBrk="0" hangingPunct="0">
                        <a:lnSpc>
                          <a:spcPct val="100000"/>
                        </a:lnSpc>
                        <a:spcBef>
                          <a:spcPts val="0"/>
                        </a:spcBef>
                        <a:spcAft>
                          <a:spcPts val="0"/>
                        </a:spcAft>
                        <a:buClrTx/>
                        <a:buSzPct val="45000"/>
                        <a:buFontTx/>
                        <a:buNone/>
                        <a:tabLst/>
                        <a:defRPr/>
                      </a:pPr>
                      <a:r>
                        <a:rPr lang="zh-TW" altLang="zh-TW" sz="1500" b="0" i="0" u="none" strike="noStrike" kern="1200" cap="none" dirty="0">
                          <a:ln>
                            <a:noFill/>
                          </a:ln>
                          <a:latin typeface="Liberation Sans" pitchFamily="18"/>
                          <a:ea typeface="微軟正黑體" pitchFamily="2"/>
                          <a:cs typeface="Lucida Sans" pitchFamily="2"/>
                        </a:rPr>
                        <a:t>解剖室</a:t>
                      </a:r>
                    </a:p>
                  </a:txBody>
                  <a:tcPr anchor="ctr">
                    <a:solidFill>
                      <a:schemeClr val="accent2">
                        <a:lumMod val="20000"/>
                        <a:lumOff val="80000"/>
                      </a:schemeClr>
                    </a:solidFill>
                  </a:tcPr>
                </a:tc>
                <a:tc>
                  <a:txBody>
                    <a:bodyPr/>
                    <a:lstStyle/>
                    <a:p>
                      <a:pPr marL="0" marR="0" indent="0" algn="ctr" rtl="0" hangingPunct="0">
                        <a:lnSpc>
                          <a:spcPct val="100000"/>
                        </a:lnSpc>
                        <a:spcBef>
                          <a:spcPts val="0"/>
                        </a:spcBef>
                        <a:spcAft>
                          <a:spcPts val="0"/>
                        </a:spcAft>
                        <a:buFontTx/>
                        <a:buNone/>
                        <a:tabLst/>
                      </a:pPr>
                      <a:endParaRPr lang="en-US" altLang="zh-TW" sz="1500" b="0" i="0" u="none" strike="noStrike" kern="1200" cap="none" dirty="0">
                        <a:ln>
                          <a:noFill/>
                        </a:ln>
                        <a:latin typeface="Liberation Sans" pitchFamily="18"/>
                        <a:ea typeface="微軟正黑體"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500" b="0" i="0" u="none" strike="noStrike" kern="1200" cap="none" dirty="0">
                          <a:ln>
                            <a:noFill/>
                          </a:ln>
                          <a:latin typeface="Liberation Sans" pitchFamily="18"/>
                          <a:ea typeface="微軟正黑體" pitchFamily="2"/>
                          <a:cs typeface="Lucida Sans" pitchFamily="2"/>
                        </a:rPr>
                        <a:t>√</a:t>
                      </a:r>
                      <a:endParaRPr lang="en-US" altLang="zh-TW" sz="1500" b="0" i="0" u="none" strike="noStrike" kern="1200" cap="none" baseline="30000" dirty="0">
                        <a:ln>
                          <a:noFill/>
                        </a:ln>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a:ln>
                            <a:noFill/>
                          </a:ln>
                          <a:solidFill>
                            <a:srgbClr val="2E2B21"/>
                          </a:solidFill>
                          <a:effectLst/>
                          <a:uLnTx/>
                          <a:uFillTx/>
                          <a:latin typeface="Liberation Sans" pitchFamily="18"/>
                          <a:ea typeface="微軟正黑體" pitchFamily="2"/>
                          <a:cs typeface="Lucida Sans" pitchFamily="2"/>
                        </a:rPr>
                        <a:t>√</a:t>
                      </a:r>
                      <a:endParaRPr kumimoji="0" lang="en-US" altLang="zh-TW" sz="1500" b="0" i="0" u="none" strike="noStrike" kern="1200" cap="none" spc="0" normalizeH="0" baseline="0" noProof="0" dirty="0">
                        <a:ln>
                          <a:noFill/>
                        </a:ln>
                        <a:solidFill>
                          <a:srgbClr val="2E2B21"/>
                        </a:solidFill>
                        <a:effectLst/>
                        <a:uLnTx/>
                        <a:uFillTx/>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a:ln>
                            <a:noFill/>
                          </a:ln>
                          <a:solidFill>
                            <a:srgbClr val="2E2B21"/>
                          </a:solidFill>
                          <a:effectLst/>
                          <a:uLnTx/>
                          <a:uFillTx/>
                          <a:latin typeface="Liberation Sans" pitchFamily="18"/>
                          <a:ea typeface="微軟正黑體" pitchFamily="2"/>
                          <a:cs typeface="Lucida Sans" pitchFamily="2"/>
                        </a:rPr>
                        <a:t>√</a:t>
                      </a:r>
                      <a:endParaRPr kumimoji="0" lang="en-US" altLang="zh-TW" sz="1500" b="0" i="0" u="none" strike="noStrike" kern="1200" cap="none" spc="0" normalizeH="0" baseline="0" noProof="0" dirty="0">
                        <a:ln>
                          <a:noFill/>
                        </a:ln>
                        <a:solidFill>
                          <a:srgbClr val="2E2B21"/>
                        </a:solidFill>
                        <a:effectLst/>
                        <a:uLnTx/>
                        <a:uFillTx/>
                        <a:latin typeface="Liberation Sans" pitchFamily="18"/>
                        <a:ea typeface="微軟正黑體" pitchFamily="2"/>
                        <a:cs typeface="Lucida Sans" pitchFamily="2"/>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dirty="0">
                          <a:ln>
                            <a:noFill/>
                          </a:ln>
                          <a:solidFill>
                            <a:srgbClr val="2E2B21"/>
                          </a:solidFill>
                          <a:effectLst/>
                          <a:uLnTx/>
                          <a:uFillTx/>
                          <a:latin typeface="Liberation Sans" pitchFamily="18"/>
                          <a:ea typeface="微軟正黑體" pitchFamily="2"/>
                          <a:cs typeface="Lucida Sans" pitchFamily="2"/>
                        </a:rPr>
                        <a:t>√</a:t>
                      </a:r>
                    </a:p>
                  </a:txBody>
                  <a:tcPr anchor="ctr">
                    <a:solidFill>
                      <a:schemeClr val="bg1"/>
                    </a:solidFill>
                  </a:tcPr>
                </a:tc>
                <a:extLst>
                  <a:ext uri="{0D108BD9-81ED-4DB2-BD59-A6C34878D82A}">
                    <a16:rowId xmlns:a16="http://schemas.microsoft.com/office/drawing/2014/main" val="3344213472"/>
                  </a:ext>
                </a:extLst>
              </a:tr>
            </a:tbl>
          </a:graphicData>
        </a:graphic>
      </p:graphicFrame>
    </p:spTree>
    <p:extLst>
      <p:ext uri="{BB962C8B-B14F-4D97-AF65-F5344CB8AC3E}">
        <p14:creationId xmlns:p14="http://schemas.microsoft.com/office/powerpoint/2010/main" val="40434250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31</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871492"/>
            <a:ext cx="7181849" cy="5599211"/>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600"/>
              </a:spcBef>
              <a:buClr>
                <a:schemeClr val="accent2">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cs typeface="Times New Roman" panose="02020603050405020304" pitchFamily="18" charset="0"/>
              </a:rPr>
              <a:t>手部衛生</a:t>
            </a:r>
            <a:endParaRPr lang="en-US" altLang="zh-TW" sz="2400" b="1" dirty="0">
              <a:solidFill>
                <a:schemeClr val="tx1"/>
              </a:solidFill>
              <a:latin typeface="微軟正黑體" panose="020B0604030504040204" pitchFamily="34" charset="-120"/>
              <a:cs typeface="Times New Roman" panose="02020603050405020304" pitchFamily="18" charset="0"/>
            </a:endParaRPr>
          </a:p>
          <a:p>
            <a:pPr marL="720000" indent="-360000" algn="just">
              <a:spcBef>
                <a:spcPts val="1200"/>
              </a:spcBef>
              <a:buClr>
                <a:schemeClr val="accent2">
                  <a:lumMod val="50000"/>
                </a:schemeClr>
              </a:buClr>
              <a:buSzPct val="100000"/>
            </a:pPr>
            <a:r>
              <a:rPr lang="zh-TW" altLang="en-US" sz="2400" dirty="0">
                <a:solidFill>
                  <a:schemeClr val="tx1"/>
                </a:solidFill>
                <a:latin typeface="微軟正黑體" panose="020B0604030504040204" pitchFamily="34" charset="-120"/>
                <a:cs typeface="Times New Roman" panose="02020603050405020304" pitchFamily="18" charset="0"/>
              </a:rPr>
              <a:t>應確實執行手部衛生，</a:t>
            </a:r>
            <a:r>
              <a:rPr lang="zh-TW" altLang="en-US" sz="2400" dirty="0">
                <a:solidFill>
                  <a:srgbClr val="FF0000"/>
                </a:solidFill>
                <a:latin typeface="微軟正黑體" panose="020B0604030504040204" pitchFamily="34" charset="-120"/>
                <a:cs typeface="Times New Roman" panose="02020603050405020304" pitchFamily="18" charset="0"/>
              </a:rPr>
              <a:t>落實手部衛生</a:t>
            </a:r>
            <a:r>
              <a:rPr lang="en-US" altLang="zh-TW" sz="2400" dirty="0">
                <a:solidFill>
                  <a:srgbClr val="FF0000"/>
                </a:solidFill>
                <a:latin typeface="微軟正黑體" panose="020B0604030504040204" pitchFamily="34" charset="-120"/>
                <a:cs typeface="Times New Roman" panose="02020603050405020304" pitchFamily="18" charset="0"/>
              </a:rPr>
              <a:t>5</a:t>
            </a:r>
            <a:r>
              <a:rPr lang="zh-TW" altLang="en-US" sz="2400" dirty="0">
                <a:solidFill>
                  <a:srgbClr val="FF0000"/>
                </a:solidFill>
                <a:latin typeface="微軟正黑體" panose="020B0604030504040204" pitchFamily="34" charset="-120"/>
                <a:cs typeface="Times New Roman" panose="02020603050405020304" pitchFamily="18" charset="0"/>
              </a:rPr>
              <a:t>時機</a:t>
            </a:r>
            <a:r>
              <a:rPr lang="zh-TW" altLang="en-US" sz="2400" dirty="0">
                <a:solidFill>
                  <a:schemeClr val="tx1"/>
                </a:solidFill>
                <a:latin typeface="微軟正黑體" panose="020B0604030504040204" pitchFamily="34" charset="-120"/>
                <a:cs typeface="Times New Roman" panose="02020603050405020304" pitchFamily="18" charset="0"/>
              </a:rPr>
              <a:t>，包括：接觸病人前、執行無菌操作技術前、暴觸病人體液風險後、接觸病人後、及接觸病人周遭環境後。</a:t>
            </a:r>
            <a:endParaRPr lang="en-US" altLang="zh-TW" sz="2400" dirty="0">
              <a:solidFill>
                <a:schemeClr val="tx1"/>
              </a:solidFill>
              <a:latin typeface="微軟正黑體" panose="020B0604030504040204" pitchFamily="34" charset="-120"/>
              <a:cs typeface="Times New Roman" panose="02020603050405020304" pitchFamily="18" charset="0"/>
            </a:endParaRPr>
          </a:p>
          <a:p>
            <a:pPr algn="just">
              <a:spcBef>
                <a:spcPts val="1800"/>
              </a:spcBef>
              <a:buClr>
                <a:schemeClr val="accent2">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cs typeface="Times New Roman" panose="02020603050405020304" pitchFamily="18" charset="0"/>
              </a:rPr>
              <a:t>醫療處置</a:t>
            </a:r>
            <a:endParaRPr lang="en-US" altLang="zh-TW" sz="2400" b="1" dirty="0">
              <a:solidFill>
                <a:schemeClr val="tx1"/>
              </a:solidFill>
              <a:latin typeface="微軟正黑體" panose="020B0604030504040204" pitchFamily="34" charset="-120"/>
              <a:cs typeface="Times New Roman" panose="02020603050405020304" pitchFamily="18" charset="0"/>
            </a:endParaRPr>
          </a:p>
          <a:p>
            <a:pPr marL="720000" lvl="0" indent="-360000" algn="just" defTabSz="457200">
              <a:lnSpc>
                <a:spcPct val="100000"/>
              </a:lnSpc>
              <a:spcBef>
                <a:spcPts val="1200"/>
              </a:spcBef>
              <a:buClr>
                <a:srgbClr val="9CBEBD">
                  <a:lumMod val="50000"/>
                </a:srgbClr>
              </a:buClr>
              <a:buSzPct val="100000"/>
            </a:pPr>
            <a:r>
              <a:rPr lang="zh-TW" altLang="en-US" sz="2400" dirty="0">
                <a:solidFill>
                  <a:schemeClr val="tx1"/>
                </a:solidFill>
                <a:latin typeface="微軟正黑體" panose="020B0604030504040204" pitchFamily="34" charset="-120"/>
                <a:cs typeface="Times New Roman" panose="02020603050405020304" pitchFamily="18" charset="0"/>
              </a:rPr>
              <a:t>會引發呼吸道飛沫微粒的醫療處置，最好於負壓病室或換氣良好的單人病室內執行，並僅容許執行處置所必須的人員留在病室中，減少受暴露的人數。</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0" indent="-360000" algn="just" defTabSz="457200">
              <a:lnSpc>
                <a:spcPct val="100000"/>
              </a:lnSpc>
              <a:spcBef>
                <a:spcPts val="1200"/>
              </a:spcBef>
              <a:buClr>
                <a:srgbClr val="9CBEBD">
                  <a:lumMod val="50000"/>
                </a:srgbClr>
              </a:buClr>
              <a:buSzPct val="100000"/>
            </a:pPr>
            <a:r>
              <a:rPr lang="zh-TW" altLang="en-US" sz="2400" dirty="0">
                <a:solidFill>
                  <a:schemeClr val="tx1"/>
                </a:solidFill>
                <a:latin typeface="微軟正黑體" panose="020B0604030504040204" pitchFamily="34" charset="-120"/>
                <a:cs typeface="Times New Roman" panose="02020603050405020304" pitchFamily="18" charset="0"/>
              </a:rPr>
              <a:t>若須進入病室，醫療人員必須依建議使用適當的個人防護裝備。</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0" indent="0" algn="just">
              <a:spcBef>
                <a:spcPts val="600"/>
              </a:spcBef>
              <a:buClr>
                <a:schemeClr val="accent2">
                  <a:lumMod val="50000"/>
                </a:schemeClr>
              </a:buClr>
              <a:buSzPct val="100000"/>
              <a:buNone/>
            </a:pPr>
            <a:endParaRPr lang="zh-TW" altLang="en-US" sz="2400" dirty="0">
              <a:solidFill>
                <a:schemeClr val="tx1"/>
              </a:solidFill>
              <a:latin typeface="微軟正黑體" panose="020B0604030504040204" pitchFamily="34" charset="-120"/>
              <a:cs typeface="Times New Roman" panose="02020603050405020304" pitchFamily="18" charset="0"/>
            </a:endParaRPr>
          </a:p>
        </p:txBody>
      </p:sp>
      <p:sp>
        <p:nvSpPr>
          <p:cNvPr id="7" name="標題 1">
            <a:extLst>
              <a:ext uri="{FF2B5EF4-FFF2-40B4-BE49-F238E27FC236}">
                <a16:creationId xmlns:a16="http://schemas.microsoft.com/office/drawing/2014/main" id="{96AC1417-8B2B-4567-BEB4-B52E9D785705}"/>
              </a:ext>
            </a:extLst>
          </p:cNvPr>
          <p:cNvSpPr txBox="1">
            <a:spLocks/>
          </p:cNvSpPr>
          <p:nvPr/>
        </p:nvSpPr>
        <p:spPr>
          <a:xfrm>
            <a:off x="3209934" y="217066"/>
            <a:ext cx="5772142"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cs typeface="Times New Roman" panose="02020603050405020304" pitchFamily="18" charset="0"/>
              </a:rPr>
              <a:t>醫療機構感染管制措施</a:t>
            </a:r>
            <a:r>
              <a:rPr lang="en-US" altLang="zh-TW" sz="2400" b="1" dirty="0">
                <a:solidFill>
                  <a:srgbClr val="395554"/>
                </a:solidFill>
                <a:latin typeface="+mj-ea"/>
                <a:cs typeface="Times New Roman" panose="02020603050405020304" pitchFamily="18" charset="0"/>
              </a:rPr>
              <a:t>(5/10)</a:t>
            </a:r>
            <a:endParaRPr lang="zh-TW" altLang="en-US" sz="2400" b="1" dirty="0">
              <a:solidFill>
                <a:srgbClr val="395554"/>
              </a:solidFill>
              <a:latin typeface="+mj-ea"/>
              <a:cs typeface="Times New Roman" panose="02020603050405020304" pitchFamily="18" charset="0"/>
            </a:endParaRPr>
          </a:p>
        </p:txBody>
      </p:sp>
      <p:pic>
        <p:nvPicPr>
          <p:cNvPr id="8" name="Picture 2" descr="手部衛生5時機 ，如下說明">
            <a:extLst>
              <a:ext uri="{FF2B5EF4-FFF2-40B4-BE49-F238E27FC236}">
                <a16:creationId xmlns:a16="http://schemas.microsoft.com/office/drawing/2014/main" id="{3CE9028B-1EF5-4521-A213-E04EBED484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7374" y="1194764"/>
            <a:ext cx="3855601" cy="3986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15366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32</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783588"/>
            <a:ext cx="11315700" cy="5535731"/>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200"/>
              </a:spcBef>
              <a:buClr>
                <a:schemeClr val="accent2">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cs typeface="Times New Roman" panose="02020603050405020304" pitchFamily="18" charset="0"/>
              </a:rPr>
              <a:t>儀器設備</a:t>
            </a:r>
            <a:endParaRPr lang="en-US" altLang="zh-TW" sz="2400" b="1" dirty="0">
              <a:solidFill>
                <a:schemeClr val="tx1"/>
              </a:solidFill>
              <a:latin typeface="微軟正黑體" panose="020B0604030504040204" pitchFamily="34" charset="-120"/>
              <a:cs typeface="Times New Roman" panose="02020603050405020304" pitchFamily="18" charset="0"/>
            </a:endParaRPr>
          </a:p>
          <a:p>
            <a:pPr marL="720000" indent="-360000" algn="just">
              <a:spcBef>
                <a:spcPts val="1200"/>
              </a:spcBef>
              <a:buClr>
                <a:schemeClr val="accent2">
                  <a:lumMod val="50000"/>
                </a:schemeClr>
              </a:buClr>
              <a:buSzPct val="100000"/>
            </a:pPr>
            <a:r>
              <a:rPr lang="zh-TW" altLang="en-US" sz="2400" dirty="0">
                <a:solidFill>
                  <a:schemeClr val="tx1"/>
                </a:solidFill>
                <a:latin typeface="微軟正黑體" panose="020B0604030504040204" pitchFamily="34" charset="-120"/>
                <a:cs typeface="Times New Roman" panose="02020603050405020304" pitchFamily="18" charset="0"/>
              </a:rPr>
              <a:t>隔離病室內應有專屬儀器設備。</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indent="-360000" algn="just">
              <a:spcBef>
                <a:spcPts val="1200"/>
              </a:spcBef>
              <a:buClr>
                <a:schemeClr val="accent2">
                  <a:lumMod val="50000"/>
                </a:schemeClr>
              </a:buClr>
              <a:buSzPct val="100000"/>
            </a:pPr>
            <a:r>
              <a:rPr lang="zh-TW" altLang="en-US" sz="2400" dirty="0">
                <a:solidFill>
                  <a:schemeClr val="tx1"/>
                </a:solidFill>
                <a:latin typeface="微軟正黑體" panose="020B0604030504040204" pitchFamily="34" charset="-120"/>
                <a:cs typeface="Times New Roman" panose="02020603050405020304" pitchFamily="18" charset="0"/>
              </a:rPr>
              <a:t>單次使用的醫材設備應丟棄於病室內的醫療廢棄物垃圾桶。</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indent="-360000" algn="just">
              <a:spcBef>
                <a:spcPts val="1200"/>
              </a:spcBef>
              <a:buClr>
                <a:schemeClr val="accent2">
                  <a:lumMod val="50000"/>
                </a:schemeClr>
              </a:buClr>
              <a:buSzPct val="100000"/>
            </a:pPr>
            <a:r>
              <a:rPr lang="zh-TW" altLang="en-US" sz="2400" dirty="0">
                <a:solidFill>
                  <a:srgbClr val="FF0000"/>
                </a:solidFill>
                <a:latin typeface="微軟正黑體" panose="020B0604030504040204" pitchFamily="34" charset="-120"/>
                <a:cs typeface="Times New Roman" panose="02020603050405020304" pitchFamily="18" charset="0"/>
              </a:rPr>
              <a:t>儘量避免使用可重複使用的醫材設備</a:t>
            </a:r>
            <a:r>
              <a:rPr lang="zh-TW" altLang="en-US" sz="2400" dirty="0">
                <a:solidFill>
                  <a:schemeClr val="tx1"/>
                </a:solidFill>
                <a:latin typeface="微軟正黑體" panose="020B0604030504040204" pitchFamily="34" charset="-120"/>
                <a:cs typeface="Times New Roman" panose="02020603050405020304" pitchFamily="18" charset="0"/>
              </a:rPr>
              <a:t>，如果必須使用，使用後應依循廠商建議進行消毒。</a:t>
            </a:r>
            <a:endParaRPr lang="en-US" altLang="zh-TW" sz="2400" dirty="0">
              <a:solidFill>
                <a:schemeClr val="tx1"/>
              </a:solidFill>
              <a:latin typeface="微軟正黑體" panose="020B0604030504040204" pitchFamily="34" charset="-120"/>
              <a:cs typeface="Times New Roman" panose="02020603050405020304" pitchFamily="18" charset="0"/>
            </a:endParaRPr>
          </a:p>
          <a:p>
            <a:pPr algn="just">
              <a:spcBef>
                <a:spcPts val="1800"/>
              </a:spcBef>
              <a:buClr>
                <a:schemeClr val="accent2">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cs typeface="Times New Roman" panose="02020603050405020304" pitchFamily="18" charset="0"/>
              </a:rPr>
              <a:t>織品</a:t>
            </a:r>
            <a:r>
              <a:rPr lang="en-US" altLang="zh-TW" sz="2400" b="1" dirty="0">
                <a:solidFill>
                  <a:schemeClr val="tx1"/>
                </a:solidFill>
                <a:latin typeface="微軟正黑體" panose="020B0604030504040204" pitchFamily="34" charset="-120"/>
                <a:cs typeface="Times New Roman" panose="02020603050405020304" pitchFamily="18" charset="0"/>
              </a:rPr>
              <a:t>/</a:t>
            </a:r>
            <a:r>
              <a:rPr lang="zh-TW" altLang="en-US" sz="2400" b="1" dirty="0">
                <a:solidFill>
                  <a:schemeClr val="tx1"/>
                </a:solidFill>
                <a:latin typeface="微軟正黑體" panose="020B0604030504040204" pitchFamily="34" charset="-120"/>
                <a:cs typeface="Times New Roman" panose="02020603050405020304" pitchFamily="18" charset="0"/>
              </a:rPr>
              <a:t>布單與被服</a:t>
            </a:r>
            <a:r>
              <a:rPr lang="zh-TW" altLang="en-US" sz="2400" dirty="0">
                <a:solidFill>
                  <a:schemeClr val="tx1"/>
                </a:solidFill>
                <a:latin typeface="微軟正黑體" panose="020B0604030504040204" pitchFamily="34" charset="-120"/>
                <a:cs typeface="Times New Roman" panose="02020603050405020304" pitchFamily="18" charset="0"/>
              </a:rPr>
              <a:t>。</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600"/>
              </a:spcBef>
              <a:buClr>
                <a:schemeClr val="accent2">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cs typeface="Times New Roman" panose="02020603050405020304" pitchFamily="18" charset="0"/>
              </a:rPr>
              <a:t>處理使用過的織品</a:t>
            </a:r>
            <a:r>
              <a:rPr lang="en-US" altLang="zh-TW" sz="2400" dirty="0">
                <a:solidFill>
                  <a:schemeClr val="tx1"/>
                </a:solidFill>
                <a:latin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cs typeface="Times New Roman" panose="02020603050405020304" pitchFamily="18" charset="0"/>
              </a:rPr>
              <a:t>布單與被服應盡量</a:t>
            </a:r>
            <a:r>
              <a:rPr lang="zh-TW" altLang="en-US" sz="2400" dirty="0">
                <a:solidFill>
                  <a:srgbClr val="FF0000"/>
                </a:solidFill>
                <a:latin typeface="微軟正黑體" panose="020B0604030504040204" pitchFamily="34" charset="-120"/>
                <a:cs typeface="Times New Roman" panose="02020603050405020304" pitchFamily="18" charset="0"/>
              </a:rPr>
              <a:t>避免抖動</a:t>
            </a:r>
            <a:r>
              <a:rPr lang="zh-TW" altLang="en-US" sz="2400" dirty="0">
                <a:solidFill>
                  <a:schemeClr val="tx1"/>
                </a:solidFill>
                <a:latin typeface="微軟正黑體" panose="020B0604030504040204" pitchFamily="34" charset="-120"/>
                <a:cs typeface="Times New Roman" panose="02020603050405020304" pitchFamily="18" charset="0"/>
              </a:rPr>
              <a:t>，以防止污染空氣、環境表面和人，並應依處理具傳染性織品的流程裝袋，並視為具高感染風險進行清洗。</a:t>
            </a:r>
            <a:endParaRPr lang="en-US" altLang="zh-TW" sz="2400" b="1" dirty="0">
              <a:solidFill>
                <a:schemeClr val="tx1"/>
              </a:solidFill>
              <a:latin typeface="微軟正黑體" panose="020B0604030504040204" pitchFamily="34" charset="-120"/>
              <a:cs typeface="Times New Roman" panose="02020603050405020304" pitchFamily="18" charset="0"/>
            </a:endParaRPr>
          </a:p>
        </p:txBody>
      </p:sp>
      <p:sp>
        <p:nvSpPr>
          <p:cNvPr id="8" name="標題 1">
            <a:extLst>
              <a:ext uri="{FF2B5EF4-FFF2-40B4-BE49-F238E27FC236}">
                <a16:creationId xmlns:a16="http://schemas.microsoft.com/office/drawing/2014/main" id="{D2B18381-0BD1-4F86-B0FA-9692CF1946F1}"/>
              </a:ext>
            </a:extLst>
          </p:cNvPr>
          <p:cNvSpPr txBox="1">
            <a:spLocks/>
          </p:cNvSpPr>
          <p:nvPr/>
        </p:nvSpPr>
        <p:spPr>
          <a:xfrm>
            <a:off x="3209934" y="217066"/>
            <a:ext cx="5772142"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cs typeface="Times New Roman" panose="02020603050405020304" pitchFamily="18" charset="0"/>
              </a:rPr>
              <a:t>醫療機構感染管制措施</a:t>
            </a:r>
            <a:r>
              <a:rPr lang="en-US" altLang="zh-TW" sz="2400" b="1" dirty="0">
                <a:solidFill>
                  <a:srgbClr val="395554"/>
                </a:solidFill>
                <a:latin typeface="+mj-ea"/>
                <a:cs typeface="Times New Roman" panose="02020603050405020304" pitchFamily="18" charset="0"/>
              </a:rPr>
              <a:t>(6/10)</a:t>
            </a:r>
            <a:endParaRPr lang="zh-TW" altLang="en-US" sz="2400" b="1" dirty="0">
              <a:solidFill>
                <a:srgbClr val="395554"/>
              </a:solidFill>
              <a:latin typeface="+mj-ea"/>
              <a:cs typeface="Times New Roman" panose="02020603050405020304" pitchFamily="18" charset="0"/>
            </a:endParaRPr>
          </a:p>
        </p:txBody>
      </p:sp>
    </p:spTree>
    <p:extLst>
      <p:ext uri="{BB962C8B-B14F-4D97-AF65-F5344CB8AC3E}">
        <p14:creationId xmlns:p14="http://schemas.microsoft.com/office/powerpoint/2010/main" val="22200162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33</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783588"/>
            <a:ext cx="11315700" cy="585734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cs typeface="Times New Roman" panose="02020603050405020304" pitchFamily="18" charset="0"/>
              </a:rPr>
              <a:t>消毒</a:t>
            </a:r>
            <a:endParaRPr lang="en-US" altLang="zh-TW" sz="2400" b="1"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1200"/>
              </a:spcBef>
              <a:buClr>
                <a:schemeClr val="accent2">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cs typeface="Times New Roman" panose="02020603050405020304" pitchFamily="18" charset="0"/>
              </a:rPr>
              <a:t>執行清消人員應穿戴適當的個人防護裝備。</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600"/>
              </a:spcBef>
              <a:buClr>
                <a:schemeClr val="accent2">
                  <a:lumMod val="50000"/>
                </a:schemeClr>
              </a:buClr>
              <a:buSzPct val="100000"/>
              <a:buFont typeface="Arial" panose="020B0604020202020204" pitchFamily="34" charset="0"/>
              <a:buChar char="•"/>
            </a:pPr>
            <a:r>
              <a:rPr lang="zh-TW" altLang="en-US" sz="2400" dirty="0">
                <a:solidFill>
                  <a:srgbClr val="FF0000"/>
                </a:solidFill>
                <a:latin typeface="微軟正黑體" panose="020B0604030504040204" pitchFamily="34" charset="-120"/>
                <a:cs typeface="Times New Roman" panose="02020603050405020304" pitchFamily="18" charset="0"/>
              </a:rPr>
              <a:t>病人經常接觸的表面</a:t>
            </a:r>
            <a:r>
              <a:rPr lang="zh-TW" altLang="en-US" sz="2400" dirty="0">
                <a:solidFill>
                  <a:schemeClr val="tx1"/>
                </a:solidFill>
                <a:latin typeface="微軟正黑體" panose="020B0604030504040204" pitchFamily="34" charset="-120"/>
                <a:cs typeface="Times New Roman" panose="02020603050405020304" pitchFamily="18" charset="0"/>
              </a:rPr>
              <a:t>應每日使用</a:t>
            </a:r>
            <a:r>
              <a:rPr lang="zh-TW" altLang="en-US" sz="2400" dirty="0">
                <a:solidFill>
                  <a:srgbClr val="FF0000"/>
                </a:solidFill>
                <a:latin typeface="微軟正黑體" panose="020B0604030504040204" pitchFamily="34" charset="-120"/>
                <a:cs typeface="Times New Roman" panose="02020603050405020304" pitchFamily="18" charset="0"/>
              </a:rPr>
              <a:t>清潔劑或</a:t>
            </a:r>
            <a:r>
              <a:rPr lang="en-US" altLang="zh-TW" sz="2400" dirty="0">
                <a:solidFill>
                  <a:srgbClr val="FF0000"/>
                </a:solidFill>
                <a:latin typeface="微軟正黑體" panose="020B0604030504040204" pitchFamily="34" charset="-120"/>
                <a:cs typeface="Times New Roman" panose="02020603050405020304" pitchFamily="18" charset="0"/>
              </a:rPr>
              <a:t>1</a:t>
            </a:r>
            <a:r>
              <a:rPr lang="zh-TW" altLang="en-US" sz="2400" dirty="0">
                <a:solidFill>
                  <a:srgbClr val="FF0000"/>
                </a:solidFill>
                <a:latin typeface="微軟正黑體" panose="020B0604030504040204" pitchFamily="34" charset="-120"/>
                <a:cs typeface="Times New Roman" panose="02020603050405020304" pitchFamily="18" charset="0"/>
              </a:rPr>
              <a:t>：</a:t>
            </a:r>
            <a:r>
              <a:rPr lang="en-US" altLang="zh-TW" sz="2400" dirty="0">
                <a:solidFill>
                  <a:srgbClr val="FF0000"/>
                </a:solidFill>
                <a:latin typeface="微軟正黑體" panose="020B0604030504040204" pitchFamily="34" charset="-120"/>
                <a:cs typeface="Times New Roman" panose="02020603050405020304" pitchFamily="18" charset="0"/>
              </a:rPr>
              <a:t>50-100 (500-1000ppm)</a:t>
            </a:r>
            <a:r>
              <a:rPr lang="zh-TW" altLang="en-US" sz="2400" dirty="0">
                <a:solidFill>
                  <a:srgbClr val="FF0000"/>
                </a:solidFill>
                <a:latin typeface="微軟正黑體" panose="020B0604030504040204" pitchFamily="34" charset="-120"/>
                <a:cs typeface="Times New Roman" panose="02020603050405020304" pitchFamily="18" charset="0"/>
              </a:rPr>
              <a:t>的稀釋後漂白水</a:t>
            </a:r>
            <a:r>
              <a:rPr lang="zh-TW" altLang="en-US" sz="2400" dirty="0">
                <a:solidFill>
                  <a:schemeClr val="tx1"/>
                </a:solidFill>
                <a:latin typeface="微軟正黑體" panose="020B0604030504040204" pitchFamily="34" charset="-120"/>
                <a:cs typeface="Times New Roman" panose="02020603050405020304" pitchFamily="18" charset="0"/>
              </a:rPr>
              <a:t>進行清消；浴廁應每日使用</a:t>
            </a:r>
            <a:r>
              <a:rPr lang="zh-TW" altLang="en-US" sz="2400" dirty="0">
                <a:solidFill>
                  <a:srgbClr val="FF0000"/>
                </a:solidFill>
                <a:latin typeface="微軟正黑體" panose="020B0604030504040204" pitchFamily="34" charset="-120"/>
                <a:cs typeface="Times New Roman" panose="02020603050405020304" pitchFamily="18" charset="0"/>
              </a:rPr>
              <a:t>清潔劑或</a:t>
            </a:r>
            <a:r>
              <a:rPr lang="en-US" altLang="zh-TW" sz="2400" dirty="0">
                <a:solidFill>
                  <a:srgbClr val="FF0000"/>
                </a:solidFill>
                <a:latin typeface="微軟正黑體" panose="020B0604030504040204" pitchFamily="34" charset="-120"/>
                <a:cs typeface="Times New Roman" panose="02020603050405020304" pitchFamily="18" charset="0"/>
              </a:rPr>
              <a:t>1</a:t>
            </a:r>
            <a:r>
              <a:rPr lang="zh-TW" altLang="en-US" sz="2400" dirty="0">
                <a:solidFill>
                  <a:srgbClr val="FF0000"/>
                </a:solidFill>
                <a:latin typeface="微軟正黑體" panose="020B0604030504040204" pitchFamily="34" charset="-120"/>
                <a:cs typeface="Times New Roman" panose="02020603050405020304" pitchFamily="18" charset="0"/>
              </a:rPr>
              <a:t>：</a:t>
            </a:r>
            <a:r>
              <a:rPr lang="en-US" altLang="zh-TW" sz="2400" dirty="0">
                <a:solidFill>
                  <a:srgbClr val="FF0000"/>
                </a:solidFill>
                <a:latin typeface="微軟正黑體" panose="020B0604030504040204" pitchFamily="34" charset="-120"/>
                <a:cs typeface="Times New Roman" panose="02020603050405020304" pitchFamily="18" charset="0"/>
              </a:rPr>
              <a:t>10 (5000ppm)</a:t>
            </a:r>
            <a:r>
              <a:rPr lang="zh-TW" altLang="en-US" sz="2400" dirty="0">
                <a:solidFill>
                  <a:srgbClr val="FF0000"/>
                </a:solidFill>
                <a:latin typeface="微軟正黑體" panose="020B0604030504040204" pitchFamily="34" charset="-120"/>
                <a:cs typeface="Times New Roman" panose="02020603050405020304" pitchFamily="18" charset="0"/>
              </a:rPr>
              <a:t>的稀釋後漂白水</a:t>
            </a:r>
            <a:r>
              <a:rPr lang="zh-TW" altLang="en-US" sz="2400" dirty="0">
                <a:solidFill>
                  <a:schemeClr val="tx1"/>
                </a:solidFill>
                <a:latin typeface="微軟正黑體" panose="020B0604030504040204" pitchFamily="34" charset="-120"/>
                <a:cs typeface="Times New Roman" panose="02020603050405020304" pitchFamily="18" charset="0"/>
              </a:rPr>
              <a:t>進行清消。</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600"/>
              </a:spcBef>
              <a:buClr>
                <a:schemeClr val="accent2">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cs typeface="Times New Roman" panose="02020603050405020304" pitchFamily="18" charset="0"/>
              </a:rPr>
              <a:t>執行清消工作時，應先以清潔劑或肥皂和清水移除髒污與有機物質，再使用濕抹布及合適的消毒劑執行有效的環境清消。</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600"/>
              </a:spcBef>
              <a:buClr>
                <a:schemeClr val="accent2">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cs typeface="Times New Roman" panose="02020603050405020304" pitchFamily="18" charset="0"/>
              </a:rPr>
              <a:t>當有</a:t>
            </a:r>
            <a:r>
              <a:rPr lang="zh-TW" altLang="en-US" sz="2400" dirty="0">
                <a:solidFill>
                  <a:srgbClr val="FF0000"/>
                </a:solidFill>
                <a:latin typeface="微軟正黑體" panose="020B0604030504040204" pitchFamily="34" charset="-120"/>
                <a:cs typeface="Times New Roman" panose="02020603050405020304" pitchFamily="18" charset="0"/>
              </a:rPr>
              <a:t>小範圍（＜</a:t>
            </a:r>
            <a:r>
              <a:rPr lang="en-US" altLang="zh-TW" sz="2400" dirty="0">
                <a:solidFill>
                  <a:srgbClr val="FF0000"/>
                </a:solidFill>
                <a:latin typeface="微軟正黑體" panose="020B0604030504040204" pitchFamily="34" charset="-120"/>
                <a:cs typeface="Times New Roman" panose="02020603050405020304" pitchFamily="18" charset="0"/>
              </a:rPr>
              <a:t>10ml</a:t>
            </a:r>
            <a:r>
              <a:rPr lang="zh-TW" altLang="en-US" sz="2400" dirty="0">
                <a:solidFill>
                  <a:srgbClr val="FF0000"/>
                </a:solidFill>
                <a:latin typeface="微軟正黑體" panose="020B0604030504040204" pitchFamily="34" charset="-120"/>
                <a:cs typeface="Times New Roman" panose="02020603050405020304" pitchFamily="18" charset="0"/>
              </a:rPr>
              <a:t>）的血液或有機物質</a:t>
            </a:r>
            <a:r>
              <a:rPr lang="zh-TW" altLang="en-US" sz="2400" dirty="0">
                <a:solidFill>
                  <a:schemeClr val="tx1"/>
                </a:solidFill>
                <a:latin typeface="微軟正黑體" panose="020B0604030504040204" pitchFamily="34" charset="-120"/>
                <a:cs typeface="Times New Roman" panose="02020603050405020304" pitchFamily="18" charset="0"/>
              </a:rPr>
              <a:t>時，應先以</a:t>
            </a:r>
            <a:r>
              <a:rPr lang="zh-TW" altLang="en-US" sz="2400" dirty="0">
                <a:solidFill>
                  <a:srgbClr val="FF0000"/>
                </a:solidFill>
                <a:latin typeface="微軟正黑體" panose="020B0604030504040204" pitchFamily="34" charset="-120"/>
                <a:cs typeface="Times New Roman" panose="02020603050405020304" pitchFamily="18" charset="0"/>
              </a:rPr>
              <a:t>低濃度（</a:t>
            </a:r>
            <a:r>
              <a:rPr lang="en-US" altLang="zh-TW" sz="2400" dirty="0">
                <a:solidFill>
                  <a:srgbClr val="FF0000"/>
                </a:solidFill>
                <a:latin typeface="微軟正黑體" panose="020B0604030504040204" pitchFamily="34" charset="-120"/>
                <a:cs typeface="Times New Roman" panose="02020603050405020304" pitchFamily="18" charset="0"/>
              </a:rPr>
              <a:t>1000ppm</a:t>
            </a:r>
            <a:r>
              <a:rPr lang="zh-TW" altLang="en-US" sz="2400" dirty="0">
                <a:solidFill>
                  <a:srgbClr val="FF0000"/>
                </a:solidFill>
                <a:latin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cs typeface="Times New Roman" panose="02020603050405020304" pitchFamily="18" charset="0"/>
              </a:rPr>
              <a:t>的漂白水覆蓋在其表面進行去污作用，若血液或有機物質的範圍</a:t>
            </a:r>
            <a:r>
              <a:rPr lang="zh-TW" altLang="en-US" sz="2400" dirty="0">
                <a:solidFill>
                  <a:srgbClr val="FF0000"/>
                </a:solidFill>
                <a:latin typeface="微軟正黑體" panose="020B0604030504040204" pitchFamily="34" charset="-120"/>
                <a:cs typeface="Times New Roman" panose="02020603050405020304" pitchFamily="18" charset="0"/>
              </a:rPr>
              <a:t>大於</a:t>
            </a:r>
            <a:r>
              <a:rPr lang="en-US" altLang="zh-TW" sz="2400" dirty="0">
                <a:solidFill>
                  <a:srgbClr val="FF0000"/>
                </a:solidFill>
                <a:latin typeface="微軟正黑體" panose="020B0604030504040204" pitchFamily="34" charset="-120"/>
                <a:cs typeface="Times New Roman" panose="02020603050405020304" pitchFamily="18" charset="0"/>
              </a:rPr>
              <a:t>10ml</a:t>
            </a:r>
            <a:r>
              <a:rPr lang="zh-TW" altLang="en-US" sz="2400" dirty="0">
                <a:solidFill>
                  <a:srgbClr val="FF0000"/>
                </a:solidFill>
                <a:latin typeface="微軟正黑體" panose="020B0604030504040204" pitchFamily="34" charset="-120"/>
                <a:cs typeface="Times New Roman" panose="02020603050405020304" pitchFamily="18" charset="0"/>
              </a:rPr>
              <a:t>以上</a:t>
            </a:r>
            <a:r>
              <a:rPr lang="zh-TW" altLang="en-US" sz="2400" dirty="0">
                <a:solidFill>
                  <a:schemeClr val="tx1"/>
                </a:solidFill>
                <a:latin typeface="微軟正黑體" panose="020B0604030504040204" pitchFamily="34" charset="-120"/>
                <a:cs typeface="Times New Roman" panose="02020603050405020304" pitchFamily="18" charset="0"/>
              </a:rPr>
              <a:t>，則需以</a:t>
            </a:r>
            <a:r>
              <a:rPr lang="zh-TW" altLang="en-US" sz="2400" dirty="0">
                <a:solidFill>
                  <a:srgbClr val="FF0000"/>
                </a:solidFill>
                <a:latin typeface="微軟正黑體" panose="020B0604030504040204" pitchFamily="34" charset="-120"/>
                <a:cs typeface="Times New Roman" panose="02020603050405020304" pitchFamily="18" charset="0"/>
              </a:rPr>
              <a:t>高濃度（</a:t>
            </a:r>
            <a:r>
              <a:rPr lang="en-US" altLang="zh-TW" sz="2400" dirty="0">
                <a:solidFill>
                  <a:srgbClr val="FF0000"/>
                </a:solidFill>
                <a:latin typeface="微軟正黑體" panose="020B0604030504040204" pitchFamily="34" charset="-120"/>
                <a:cs typeface="Times New Roman" panose="02020603050405020304" pitchFamily="18" charset="0"/>
              </a:rPr>
              <a:t>5000ppm</a:t>
            </a:r>
            <a:r>
              <a:rPr lang="zh-TW" altLang="en-US" sz="2400" dirty="0">
                <a:solidFill>
                  <a:srgbClr val="FF0000"/>
                </a:solidFill>
                <a:latin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cs typeface="Times New Roman" panose="02020603050405020304" pitchFamily="18" charset="0"/>
              </a:rPr>
              <a:t>的漂白水進行去污，再以清潔劑或肥皂和清水移除髒污與有機物質，並接續使用濕抹布及合適的消毒劑執行有效的環境清消。</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600"/>
              </a:spcBef>
              <a:buClr>
                <a:schemeClr val="accent2">
                  <a:lumMod val="50000"/>
                </a:schemeClr>
              </a:buClr>
              <a:buSzPct val="100000"/>
              <a:buFont typeface="Arial" panose="020B0604020202020204" pitchFamily="34" charset="0"/>
              <a:buChar char="•"/>
            </a:pPr>
            <a:r>
              <a:rPr lang="zh-TW" altLang="en-US" sz="2400">
                <a:solidFill>
                  <a:schemeClr val="tx1"/>
                </a:solidFill>
                <a:latin typeface="微軟正黑體" panose="020B0604030504040204" pitchFamily="34" charset="-120"/>
                <a:cs typeface="Times New Roman" panose="02020603050405020304" pitchFamily="18" charset="0"/>
              </a:rPr>
              <a:t>病人</a:t>
            </a:r>
            <a:r>
              <a:rPr lang="zh-TW" altLang="en-US" sz="2400" dirty="0">
                <a:solidFill>
                  <a:schemeClr val="tx1"/>
                </a:solidFill>
                <a:latin typeface="微軟正黑體" panose="020B0604030504040204" pitchFamily="34" charset="-120"/>
                <a:cs typeface="Times New Roman" panose="02020603050405020304" pitchFamily="18" charset="0"/>
              </a:rPr>
              <a:t>轉出後需進行終期消毒。</a:t>
            </a:r>
            <a:endParaRPr lang="en-US" altLang="zh-TW" sz="2400" dirty="0">
              <a:solidFill>
                <a:schemeClr val="tx1"/>
              </a:solidFill>
              <a:latin typeface="微軟正黑體" panose="020B0604030504040204" pitchFamily="34" charset="-120"/>
              <a:cs typeface="Times New Roman" panose="02020603050405020304" pitchFamily="18" charset="0"/>
            </a:endParaRPr>
          </a:p>
        </p:txBody>
      </p:sp>
      <p:sp>
        <p:nvSpPr>
          <p:cNvPr id="8" name="標題 1">
            <a:extLst>
              <a:ext uri="{FF2B5EF4-FFF2-40B4-BE49-F238E27FC236}">
                <a16:creationId xmlns:a16="http://schemas.microsoft.com/office/drawing/2014/main" id="{D2B18381-0BD1-4F86-B0FA-9692CF1946F1}"/>
              </a:ext>
            </a:extLst>
          </p:cNvPr>
          <p:cNvSpPr txBox="1">
            <a:spLocks/>
          </p:cNvSpPr>
          <p:nvPr/>
        </p:nvSpPr>
        <p:spPr>
          <a:xfrm>
            <a:off x="3209934" y="217066"/>
            <a:ext cx="5772142"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cs typeface="Times New Roman" panose="02020603050405020304" pitchFamily="18" charset="0"/>
              </a:rPr>
              <a:t>醫療機構感染管制措施</a:t>
            </a:r>
            <a:r>
              <a:rPr lang="en-US" altLang="zh-TW" sz="2400" b="1" dirty="0">
                <a:solidFill>
                  <a:srgbClr val="395554"/>
                </a:solidFill>
                <a:latin typeface="+mj-ea"/>
                <a:cs typeface="Times New Roman" panose="02020603050405020304" pitchFamily="18" charset="0"/>
              </a:rPr>
              <a:t>(7/10)</a:t>
            </a:r>
            <a:endParaRPr lang="zh-TW" altLang="en-US" sz="2400" b="1" dirty="0">
              <a:solidFill>
                <a:srgbClr val="395554"/>
              </a:solidFill>
              <a:latin typeface="+mj-ea"/>
              <a:cs typeface="Times New Roman" panose="02020603050405020304" pitchFamily="18" charset="0"/>
            </a:endParaRPr>
          </a:p>
        </p:txBody>
      </p:sp>
    </p:spTree>
    <p:extLst>
      <p:ext uri="{BB962C8B-B14F-4D97-AF65-F5344CB8AC3E}">
        <p14:creationId xmlns:p14="http://schemas.microsoft.com/office/powerpoint/2010/main" val="41300054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34</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783588"/>
            <a:ext cx="11315700" cy="5535731"/>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200"/>
              </a:spcBef>
              <a:buClr>
                <a:schemeClr val="accent2">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cs typeface="Times New Roman" panose="02020603050405020304" pitchFamily="18" charset="0"/>
              </a:rPr>
              <a:t>生物醫療廢棄物</a:t>
            </a:r>
            <a:endParaRPr lang="en-US" altLang="zh-TW" sz="2400" b="1" dirty="0">
              <a:solidFill>
                <a:schemeClr val="tx1"/>
              </a:solidFill>
              <a:latin typeface="微軟正黑體" panose="020B0604030504040204" pitchFamily="34" charset="-120"/>
              <a:cs typeface="Times New Roman" panose="02020603050405020304" pitchFamily="18" charset="0"/>
            </a:endParaRPr>
          </a:p>
          <a:p>
            <a:pPr marL="534988" indent="-174625" algn="just">
              <a:spcBef>
                <a:spcPts val="1200"/>
              </a:spcBef>
              <a:buClr>
                <a:schemeClr val="accent2">
                  <a:lumMod val="50000"/>
                </a:schemeClr>
              </a:buClr>
              <a:buSzPct val="100000"/>
            </a:pPr>
            <a:r>
              <a:rPr lang="zh-TW" altLang="en-US" sz="2400" dirty="0">
                <a:solidFill>
                  <a:prstClr val="black"/>
                </a:solidFill>
                <a:latin typeface="微軟正黑體" panose="020B0604030504040204" pitchFamily="34" charset="-120"/>
                <a:ea typeface="微軟正黑體" panose="020B0604030504040204" pitchFamily="34" charset="-120"/>
              </a:rPr>
              <a:t>處理廢棄物的人員，應穿戴適當的個人防護裝備，並遵守環境部發布之</a:t>
            </a:r>
            <a:r>
              <a:rPr lang="zh-TW" altLang="en-US" sz="2400" dirty="0">
                <a:solidFill>
                  <a:srgbClr val="FF0000"/>
                </a:solidFill>
                <a:latin typeface="微軟正黑體" panose="020B0604030504040204" pitchFamily="34" charset="-120"/>
                <a:ea typeface="微軟正黑體" panose="020B0604030504040204" pitchFamily="34" charset="-120"/>
              </a:rPr>
              <a:t>「廢棄物清理法」</a:t>
            </a:r>
            <a:r>
              <a:rPr lang="zh-TW" altLang="en-US" sz="2400" dirty="0">
                <a:solidFill>
                  <a:prstClr val="black"/>
                </a:solidFill>
                <a:latin typeface="微軟正黑體" panose="020B0604030504040204" pitchFamily="34" charset="-120"/>
                <a:ea typeface="微軟正黑體" panose="020B0604030504040204" pitchFamily="34" charset="-120"/>
              </a:rPr>
              <a:t>相關規定進行處理。</a:t>
            </a:r>
            <a:endParaRPr lang="en-US" altLang="zh-TW" sz="2400" dirty="0">
              <a:solidFill>
                <a:prstClr val="black"/>
              </a:solidFill>
              <a:latin typeface="微軟正黑體" panose="020B0604030504040204" pitchFamily="34" charset="-120"/>
              <a:ea typeface="微軟正黑體" panose="020B0604030504040204" pitchFamily="34" charset="-120"/>
            </a:endParaRPr>
          </a:p>
          <a:p>
            <a:pPr marL="534988" indent="-174625" algn="just">
              <a:spcBef>
                <a:spcPts val="1200"/>
              </a:spcBef>
              <a:buClr>
                <a:schemeClr val="accent2">
                  <a:lumMod val="50000"/>
                </a:schemeClr>
              </a:buClr>
              <a:buSzPct val="100000"/>
            </a:pPr>
            <a:r>
              <a:rPr lang="zh-TW" altLang="en-US" sz="2400" dirty="0">
                <a:solidFill>
                  <a:prstClr val="black"/>
                </a:solidFill>
                <a:latin typeface="微軟正黑體" panose="020B0604030504040204" pitchFamily="34" charset="-120"/>
                <a:ea typeface="微軟正黑體" panose="020B0604030504040204" pitchFamily="34" charset="-120"/>
              </a:rPr>
              <a:t>所有廢棄物</a:t>
            </a:r>
            <a:r>
              <a:rPr lang="zh-TW" altLang="en-US" sz="2400" dirty="0">
                <a:solidFill>
                  <a:srgbClr val="FF0000"/>
                </a:solidFill>
                <a:latin typeface="微軟正黑體" panose="020B0604030504040204" pitchFamily="34" charset="-120"/>
                <a:ea typeface="微軟正黑體" panose="020B0604030504040204" pitchFamily="34" charset="-120"/>
              </a:rPr>
              <a:t>視同生物醫療廢棄物處理</a:t>
            </a:r>
            <a:r>
              <a:rPr lang="zh-TW" altLang="en-US" sz="2400" dirty="0">
                <a:solidFill>
                  <a:prstClr val="black"/>
                </a:solidFill>
                <a:latin typeface="微軟正黑體" panose="020B0604030504040204" pitchFamily="34" charset="-120"/>
                <a:ea typeface="微軟正黑體" panose="020B0604030504040204" pitchFamily="34" charset="-120"/>
              </a:rPr>
              <a:t>，包括病人的糞便與尿液應適當的處置。</a:t>
            </a:r>
            <a:endParaRPr lang="en-US" altLang="zh-TW" sz="2400" b="1" dirty="0">
              <a:solidFill>
                <a:schemeClr val="tx1"/>
              </a:solidFill>
              <a:latin typeface="微軟正黑體" panose="020B0604030504040204" pitchFamily="34" charset="-120"/>
              <a:cs typeface="Times New Roman" panose="02020603050405020304" pitchFamily="18" charset="0"/>
            </a:endParaRPr>
          </a:p>
          <a:p>
            <a:pPr algn="just">
              <a:spcBef>
                <a:spcPts val="1200"/>
              </a:spcBef>
              <a:buClr>
                <a:schemeClr val="accent2">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cs typeface="Times New Roman" panose="02020603050405020304" pitchFamily="18" charset="0"/>
              </a:rPr>
              <a:t>檢體</a:t>
            </a:r>
            <a:endParaRPr lang="en-US" altLang="zh-TW" sz="2400" b="1" dirty="0">
              <a:solidFill>
                <a:schemeClr val="tx1"/>
              </a:solidFill>
              <a:latin typeface="微軟正黑體" panose="020B0604030504040204" pitchFamily="34" charset="-120"/>
              <a:cs typeface="Times New Roman" panose="02020603050405020304" pitchFamily="18" charset="0"/>
            </a:endParaRPr>
          </a:p>
          <a:p>
            <a:pPr marL="720000" indent="-360000" algn="just">
              <a:spcBef>
                <a:spcPts val="1200"/>
              </a:spcBef>
              <a:buClr>
                <a:schemeClr val="accent2">
                  <a:lumMod val="50000"/>
                </a:schemeClr>
              </a:buClr>
              <a:buSzPct val="100000"/>
            </a:pPr>
            <a:r>
              <a:rPr lang="zh-TW" altLang="en-US" sz="2400" dirty="0">
                <a:solidFill>
                  <a:schemeClr val="tx1"/>
                </a:solidFill>
                <a:latin typeface="微軟正黑體" panose="020B0604030504040204" pitchFamily="34" charset="-120"/>
                <a:cs typeface="Times New Roman" panose="02020603050405020304" pitchFamily="18" charset="0"/>
              </a:rPr>
              <a:t>參考本署公布之「處理中東呼吸症候群冠狀病毒（</a:t>
            </a:r>
            <a:r>
              <a:rPr lang="en-US" altLang="zh-TW" sz="2400" dirty="0">
                <a:solidFill>
                  <a:schemeClr val="tx1"/>
                </a:solidFill>
                <a:latin typeface="微軟正黑體" panose="020B0604030504040204" pitchFamily="34" charset="-120"/>
                <a:cs typeface="Times New Roman" panose="02020603050405020304" pitchFamily="18" charset="0"/>
              </a:rPr>
              <a:t>Middle East Respiratory Syndrome </a:t>
            </a:r>
            <a:r>
              <a:rPr lang="en-US" altLang="zh-TW" sz="2400" dirty="0" err="1">
                <a:solidFill>
                  <a:schemeClr val="tx1"/>
                </a:solidFill>
                <a:latin typeface="微軟正黑體" panose="020B0604030504040204" pitchFamily="34" charset="-120"/>
                <a:cs typeface="Times New Roman" panose="02020603050405020304" pitchFamily="18" charset="0"/>
              </a:rPr>
              <a:t>Coronavirus;MERS-CoV</a:t>
            </a:r>
            <a:r>
              <a:rPr lang="zh-TW" altLang="en-US" sz="2400" dirty="0">
                <a:solidFill>
                  <a:schemeClr val="tx1"/>
                </a:solidFill>
                <a:latin typeface="微軟正黑體" panose="020B0604030504040204" pitchFamily="34" charset="-120"/>
                <a:cs typeface="Times New Roman" panose="02020603050405020304" pitchFamily="18" charset="0"/>
              </a:rPr>
              <a:t>）實驗室生物安全指引」。</a:t>
            </a:r>
            <a:endParaRPr lang="en-US" altLang="zh-TW" sz="2400" b="1" dirty="0">
              <a:solidFill>
                <a:schemeClr val="tx1"/>
              </a:solidFill>
              <a:latin typeface="微軟正黑體" panose="020B0604030504040204" pitchFamily="34" charset="-120"/>
              <a:cs typeface="Times New Roman" panose="02020603050405020304" pitchFamily="18" charset="0"/>
            </a:endParaRPr>
          </a:p>
          <a:p>
            <a:pPr lvl="1" algn="just">
              <a:spcBef>
                <a:spcPts val="600"/>
              </a:spcBef>
              <a:buClr>
                <a:schemeClr val="accent2">
                  <a:lumMod val="50000"/>
                </a:schemeClr>
              </a:buClr>
              <a:buSzPct val="100000"/>
              <a:buFont typeface="Arial" panose="020B0604020202020204" pitchFamily="34" charset="0"/>
              <a:buChar char="•"/>
            </a:pPr>
            <a:endParaRPr lang="zh-TW" altLang="en-US" sz="2400" dirty="0">
              <a:solidFill>
                <a:schemeClr val="tx1"/>
              </a:solidFill>
              <a:latin typeface="微軟正黑體" panose="020B0604030504040204" pitchFamily="34" charset="-120"/>
              <a:cs typeface="Times New Roman" panose="02020603050405020304" pitchFamily="18" charset="0"/>
            </a:endParaRPr>
          </a:p>
        </p:txBody>
      </p:sp>
      <p:sp>
        <p:nvSpPr>
          <p:cNvPr id="8" name="標題 1">
            <a:extLst>
              <a:ext uri="{FF2B5EF4-FFF2-40B4-BE49-F238E27FC236}">
                <a16:creationId xmlns:a16="http://schemas.microsoft.com/office/drawing/2014/main" id="{D2B18381-0BD1-4F86-B0FA-9692CF1946F1}"/>
              </a:ext>
            </a:extLst>
          </p:cNvPr>
          <p:cNvSpPr txBox="1">
            <a:spLocks/>
          </p:cNvSpPr>
          <p:nvPr/>
        </p:nvSpPr>
        <p:spPr>
          <a:xfrm>
            <a:off x="3209934" y="217066"/>
            <a:ext cx="5772142"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cs typeface="Times New Roman" panose="02020603050405020304" pitchFamily="18" charset="0"/>
              </a:rPr>
              <a:t>醫療機構感染管制措施</a:t>
            </a:r>
            <a:r>
              <a:rPr lang="en-US" altLang="zh-TW" sz="2400" b="1" dirty="0">
                <a:solidFill>
                  <a:srgbClr val="395554"/>
                </a:solidFill>
                <a:latin typeface="+mj-ea"/>
                <a:cs typeface="Times New Roman" panose="02020603050405020304" pitchFamily="18" charset="0"/>
              </a:rPr>
              <a:t>(8/10)</a:t>
            </a:r>
            <a:endParaRPr lang="zh-TW" altLang="en-US" sz="2400" b="1" dirty="0">
              <a:solidFill>
                <a:srgbClr val="395554"/>
              </a:solidFill>
              <a:latin typeface="+mj-ea"/>
              <a:cs typeface="Times New Roman" panose="02020603050405020304" pitchFamily="18" charset="0"/>
            </a:endParaRPr>
          </a:p>
        </p:txBody>
      </p:sp>
    </p:spTree>
    <p:extLst>
      <p:ext uri="{BB962C8B-B14F-4D97-AF65-F5344CB8AC3E}">
        <p14:creationId xmlns:p14="http://schemas.microsoft.com/office/powerpoint/2010/main" val="12170816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35</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373092" y="1034473"/>
            <a:ext cx="11315700" cy="508164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200"/>
              </a:spcBef>
              <a:buClr>
                <a:schemeClr val="accent2">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cs typeface="Times New Roman" panose="02020603050405020304" pitchFamily="18" charset="0"/>
              </a:rPr>
              <a:t>轉送病人到其他部門</a:t>
            </a:r>
            <a:r>
              <a:rPr lang="en-US" altLang="zh-TW" sz="2400" b="1" dirty="0">
                <a:solidFill>
                  <a:schemeClr val="tx1"/>
                </a:solidFill>
                <a:latin typeface="微軟正黑體" panose="020B0604030504040204" pitchFamily="34" charset="-120"/>
                <a:cs typeface="Times New Roman" panose="02020603050405020304" pitchFamily="18" charset="0"/>
              </a:rPr>
              <a:t>/</a:t>
            </a:r>
            <a:r>
              <a:rPr lang="zh-TW" altLang="en-US" sz="2400" b="1" dirty="0">
                <a:solidFill>
                  <a:schemeClr val="tx1"/>
                </a:solidFill>
                <a:latin typeface="微軟正黑體" panose="020B0604030504040204" pitchFamily="34" charset="-120"/>
                <a:cs typeface="Times New Roman" panose="02020603050405020304" pitchFamily="18" charset="0"/>
              </a:rPr>
              <a:t>機構</a:t>
            </a:r>
            <a:endParaRPr lang="en-US" altLang="zh-TW" sz="2400" b="1" dirty="0">
              <a:solidFill>
                <a:schemeClr val="tx1"/>
              </a:solidFill>
              <a:latin typeface="微軟正黑體" panose="020B0604030504040204" pitchFamily="34" charset="-120"/>
              <a:cs typeface="Times New Roman" panose="02020603050405020304" pitchFamily="18" charset="0"/>
            </a:endParaRPr>
          </a:p>
          <a:p>
            <a:pPr marL="720000" indent="-360000" algn="just">
              <a:spcBef>
                <a:spcPts val="1200"/>
              </a:spcBef>
              <a:buClr>
                <a:schemeClr val="accent2">
                  <a:lumMod val="50000"/>
                </a:schemeClr>
              </a:buClr>
              <a:buSzPct val="100000"/>
            </a:pPr>
            <a:r>
              <a:rPr lang="zh-TW" altLang="en-US" sz="2400" dirty="0">
                <a:solidFill>
                  <a:prstClr val="black"/>
                </a:solidFill>
                <a:latin typeface="微軟正黑體" panose="020B0604030504040204" pitchFamily="34" charset="-120"/>
                <a:ea typeface="微軟正黑體" panose="020B0604030504040204" pitchFamily="34" charset="-120"/>
              </a:rPr>
              <a:t>如非醫療必要，應減少床位的調動或病人的轉送。</a:t>
            </a:r>
            <a:endParaRPr lang="en-US" altLang="zh-TW" sz="2400" dirty="0">
              <a:solidFill>
                <a:prstClr val="black"/>
              </a:solidFill>
              <a:latin typeface="微軟正黑體" panose="020B0604030504040204" pitchFamily="34" charset="-120"/>
              <a:ea typeface="微軟正黑體" panose="020B0604030504040204" pitchFamily="34" charset="-120"/>
            </a:endParaRPr>
          </a:p>
          <a:p>
            <a:pPr marL="720000" indent="-360000" algn="just">
              <a:spcBef>
                <a:spcPts val="1200"/>
              </a:spcBef>
              <a:buClr>
                <a:schemeClr val="accent2">
                  <a:lumMod val="50000"/>
                </a:schemeClr>
              </a:buClr>
              <a:buSzPct val="100000"/>
            </a:pPr>
            <a:r>
              <a:rPr lang="zh-TW" altLang="en-US" sz="2400" dirty="0">
                <a:solidFill>
                  <a:schemeClr val="tx1"/>
                </a:solidFill>
                <a:latin typeface="微軟正黑體" panose="020B0604030504040204" pitchFamily="34" charset="-120"/>
                <a:cs typeface="Times New Roman" panose="02020603050405020304" pitchFamily="18" charset="0"/>
              </a:rPr>
              <a:t>如果轉送是必須的，轉入部門</a:t>
            </a:r>
            <a:r>
              <a:rPr lang="en-US" altLang="zh-TW" sz="2400" dirty="0">
                <a:solidFill>
                  <a:schemeClr val="tx1"/>
                </a:solidFill>
                <a:latin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cs typeface="Times New Roman" panose="02020603050405020304" pitchFamily="18" charset="0"/>
              </a:rPr>
              <a:t>機構以及救護車運送人員必須被提前告知這次轉送病人的特殊情況，及建議的個人防護裝備。</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indent="-360000" algn="just">
              <a:spcBef>
                <a:spcPts val="1200"/>
              </a:spcBef>
              <a:buClr>
                <a:schemeClr val="accent2">
                  <a:lumMod val="50000"/>
                </a:schemeClr>
              </a:buClr>
              <a:buSzPct val="100000"/>
            </a:pPr>
            <a:r>
              <a:rPr lang="zh-TW" altLang="en-US" sz="2400" dirty="0">
                <a:solidFill>
                  <a:schemeClr val="tx1"/>
                </a:solidFill>
                <a:latin typeface="微軟正黑體" panose="020B0604030504040204" pitchFamily="34" charset="-120"/>
                <a:cs typeface="Times New Roman" panose="02020603050405020304" pitchFamily="18" charset="0"/>
              </a:rPr>
              <a:t>如果病人狀況允許的話，應戴上外科口罩，以預防病人的呼吸道分泌物噴濺。</a:t>
            </a:r>
            <a:endParaRPr lang="en-US" altLang="zh-TW" sz="2400" dirty="0">
              <a:solidFill>
                <a:schemeClr val="tx1"/>
              </a:solidFill>
              <a:latin typeface="微軟正黑體" panose="020B0604030504040204" pitchFamily="34" charset="-120"/>
              <a:cs typeface="Times New Roman" panose="02020603050405020304" pitchFamily="18" charset="0"/>
            </a:endParaRPr>
          </a:p>
          <a:p>
            <a:pPr lvl="1" algn="just">
              <a:spcBef>
                <a:spcPts val="600"/>
              </a:spcBef>
              <a:buClr>
                <a:schemeClr val="accent2">
                  <a:lumMod val="50000"/>
                </a:schemeClr>
              </a:buClr>
              <a:buSzPct val="100000"/>
              <a:buFont typeface="Arial" panose="020B0604020202020204" pitchFamily="34" charset="0"/>
              <a:buChar char="•"/>
            </a:pPr>
            <a:endParaRPr lang="zh-TW" altLang="en-US" sz="2400" dirty="0">
              <a:solidFill>
                <a:schemeClr val="tx1"/>
              </a:solidFill>
              <a:latin typeface="微軟正黑體" panose="020B0604030504040204" pitchFamily="34" charset="-120"/>
              <a:cs typeface="Times New Roman" panose="02020603050405020304" pitchFamily="18" charset="0"/>
            </a:endParaRPr>
          </a:p>
        </p:txBody>
      </p:sp>
      <p:sp>
        <p:nvSpPr>
          <p:cNvPr id="8" name="標題 1">
            <a:extLst>
              <a:ext uri="{FF2B5EF4-FFF2-40B4-BE49-F238E27FC236}">
                <a16:creationId xmlns:a16="http://schemas.microsoft.com/office/drawing/2014/main" id="{D2B18381-0BD1-4F86-B0FA-9692CF1946F1}"/>
              </a:ext>
            </a:extLst>
          </p:cNvPr>
          <p:cNvSpPr txBox="1">
            <a:spLocks/>
          </p:cNvSpPr>
          <p:nvPr/>
        </p:nvSpPr>
        <p:spPr>
          <a:xfrm>
            <a:off x="3209934" y="217066"/>
            <a:ext cx="5772142"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cs typeface="Times New Roman" panose="02020603050405020304" pitchFamily="18" charset="0"/>
              </a:rPr>
              <a:t>醫療機構感染管制措施</a:t>
            </a:r>
            <a:r>
              <a:rPr lang="en-US" altLang="zh-TW" sz="2400" b="1" dirty="0">
                <a:solidFill>
                  <a:srgbClr val="395554"/>
                </a:solidFill>
                <a:latin typeface="+mj-ea"/>
                <a:cs typeface="Times New Roman" panose="02020603050405020304" pitchFamily="18" charset="0"/>
              </a:rPr>
              <a:t>(9/10)</a:t>
            </a:r>
            <a:endParaRPr lang="zh-TW" altLang="en-US" sz="2400" b="1" dirty="0">
              <a:solidFill>
                <a:srgbClr val="395554"/>
              </a:solidFill>
              <a:latin typeface="+mj-ea"/>
              <a:cs typeface="Times New Roman" panose="02020603050405020304" pitchFamily="18" charset="0"/>
            </a:endParaRPr>
          </a:p>
        </p:txBody>
      </p:sp>
    </p:spTree>
    <p:extLst>
      <p:ext uri="{BB962C8B-B14F-4D97-AF65-F5344CB8AC3E}">
        <p14:creationId xmlns:p14="http://schemas.microsoft.com/office/powerpoint/2010/main" val="10309908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36</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783588"/>
            <a:ext cx="11315700" cy="5535731"/>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cs typeface="Times New Roman" panose="02020603050405020304" pitchFamily="18" charset="0"/>
              </a:rPr>
              <a:t>遺體處理</a:t>
            </a:r>
            <a:endParaRPr lang="en-US" altLang="zh-TW" sz="2400" b="1"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1200"/>
              </a:spcBef>
              <a:buClr>
                <a:schemeClr val="accent2">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cs typeface="Times New Roman" panose="02020603050405020304" pitchFamily="18" charset="0"/>
              </a:rPr>
              <a:t>運送過程中應使用屍袋，工作人員應配戴全套的個人防護裝備。</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1200"/>
              </a:spcBef>
              <a:buClr>
                <a:schemeClr val="accent2">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cs typeface="Times New Roman" panose="02020603050405020304" pitchFamily="18" charset="0"/>
              </a:rPr>
              <a:t>每層屍袋表面應以</a:t>
            </a:r>
            <a:r>
              <a:rPr lang="en-US" altLang="zh-TW" sz="2400" dirty="0">
                <a:solidFill>
                  <a:schemeClr val="tx1"/>
                </a:solidFill>
                <a:latin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cs typeface="Times New Roman" panose="02020603050405020304" pitchFamily="18" charset="0"/>
              </a:rPr>
              <a:t>10</a:t>
            </a:r>
            <a:r>
              <a:rPr lang="zh-TW" altLang="en-US" sz="2400" dirty="0">
                <a:solidFill>
                  <a:schemeClr val="tx1"/>
                </a:solidFill>
                <a:latin typeface="微軟正黑體" panose="020B0604030504040204" pitchFamily="34" charset="-120"/>
                <a:cs typeface="Times New Roman" panose="02020603050405020304" pitchFamily="18" charset="0"/>
              </a:rPr>
              <a:t>的稀釋漂白水</a:t>
            </a:r>
            <a:r>
              <a:rPr lang="en-US" altLang="zh-TW" sz="2400" dirty="0">
                <a:solidFill>
                  <a:schemeClr val="tx1"/>
                </a:solidFill>
                <a:latin typeface="微軟正黑體" panose="020B0604030504040204" pitchFamily="34" charset="-120"/>
                <a:cs typeface="Times New Roman" panose="02020603050405020304" pitchFamily="18" charset="0"/>
              </a:rPr>
              <a:t>(5,000 ppm)</a:t>
            </a:r>
            <a:r>
              <a:rPr lang="zh-TW" altLang="en-US" sz="2400" dirty="0">
                <a:solidFill>
                  <a:schemeClr val="tx1"/>
                </a:solidFill>
                <a:latin typeface="微軟正黑體" panose="020B0604030504040204" pitchFamily="34" charset="-120"/>
                <a:cs typeface="Times New Roman" panose="02020603050405020304" pitchFamily="18" charset="0"/>
              </a:rPr>
              <a:t>抹拭。</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1200"/>
              </a:spcBef>
              <a:buClr>
                <a:schemeClr val="accent2">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cs typeface="Times New Roman" panose="02020603050405020304" pitchFamily="18" charset="0"/>
              </a:rPr>
              <a:t>醫院太平間，可以清洗屍體和進行入殮準備，但工作人員必須被告知有生物危害風險，且穿戴個人防護裝備，同時採取適當的面部防護，以防受到噴濺。</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1200"/>
              </a:spcBef>
              <a:buClr>
                <a:schemeClr val="accent2">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cs typeface="Times New Roman" panose="02020603050405020304" pitchFamily="18" charset="0"/>
              </a:rPr>
              <a:t>不建議對屍體進行防腐處理，因為血液中可能存在病毒。</a:t>
            </a:r>
            <a:endParaRPr lang="en-US" altLang="zh-TW" sz="2400"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600"/>
              </a:spcBef>
              <a:buClr>
                <a:schemeClr val="accent2">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cs typeface="Times New Roman" panose="02020603050405020304" pitchFamily="18" charset="0"/>
              </a:rPr>
              <a:t>遺體應於</a:t>
            </a:r>
            <a:r>
              <a:rPr lang="en-US" altLang="zh-TW" sz="2400" dirty="0">
                <a:solidFill>
                  <a:schemeClr val="tx1"/>
                </a:solidFill>
                <a:latin typeface="微軟正黑體" panose="020B0604030504040204" pitchFamily="34" charset="-120"/>
                <a:cs typeface="Times New Roman" panose="02020603050405020304" pitchFamily="18" charset="0"/>
              </a:rPr>
              <a:t>24</a:t>
            </a:r>
            <a:r>
              <a:rPr lang="zh-TW" altLang="en-US" sz="2400" dirty="0">
                <a:solidFill>
                  <a:schemeClr val="tx1"/>
                </a:solidFill>
                <a:latin typeface="微軟正黑體" panose="020B0604030504040204" pitchFamily="34" charset="-120"/>
                <a:cs typeface="Times New Roman" panose="02020603050405020304" pitchFamily="18" charset="0"/>
              </a:rPr>
              <a:t>小時內入殮火化。</a:t>
            </a:r>
            <a:endParaRPr lang="en-US" altLang="zh-TW" sz="2400" dirty="0">
              <a:solidFill>
                <a:schemeClr val="tx1"/>
              </a:solidFill>
              <a:latin typeface="微軟正黑體" panose="020B0604030504040204" pitchFamily="34" charset="-120"/>
              <a:cs typeface="Times New Roman" panose="02020603050405020304" pitchFamily="18" charset="0"/>
            </a:endParaRPr>
          </a:p>
          <a:p>
            <a:pPr lvl="1" algn="just">
              <a:spcBef>
                <a:spcPts val="600"/>
              </a:spcBef>
              <a:buClr>
                <a:schemeClr val="accent2">
                  <a:lumMod val="50000"/>
                </a:schemeClr>
              </a:buClr>
              <a:buSzPct val="100000"/>
              <a:buFont typeface="Arial" panose="020B0604020202020204" pitchFamily="34" charset="0"/>
              <a:buChar char="•"/>
            </a:pPr>
            <a:endParaRPr lang="zh-TW" altLang="en-US" sz="2400" dirty="0">
              <a:solidFill>
                <a:schemeClr val="tx1"/>
              </a:solidFill>
              <a:latin typeface="微軟正黑體" panose="020B0604030504040204" pitchFamily="34" charset="-120"/>
              <a:cs typeface="Times New Roman" panose="02020603050405020304" pitchFamily="18" charset="0"/>
            </a:endParaRPr>
          </a:p>
        </p:txBody>
      </p:sp>
      <p:sp>
        <p:nvSpPr>
          <p:cNvPr id="8" name="標題 1">
            <a:extLst>
              <a:ext uri="{FF2B5EF4-FFF2-40B4-BE49-F238E27FC236}">
                <a16:creationId xmlns:a16="http://schemas.microsoft.com/office/drawing/2014/main" id="{D2B18381-0BD1-4F86-B0FA-9692CF1946F1}"/>
              </a:ext>
            </a:extLst>
          </p:cNvPr>
          <p:cNvSpPr txBox="1">
            <a:spLocks/>
          </p:cNvSpPr>
          <p:nvPr/>
        </p:nvSpPr>
        <p:spPr>
          <a:xfrm>
            <a:off x="3209933" y="217066"/>
            <a:ext cx="6164975"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cs typeface="Times New Roman" panose="02020603050405020304" pitchFamily="18" charset="0"/>
              </a:rPr>
              <a:t>醫療機構感染管制措施</a:t>
            </a:r>
            <a:r>
              <a:rPr lang="en-US" altLang="zh-TW" sz="2400" b="1" dirty="0">
                <a:solidFill>
                  <a:srgbClr val="395554"/>
                </a:solidFill>
                <a:latin typeface="+mj-ea"/>
                <a:cs typeface="Times New Roman" panose="02020603050405020304" pitchFamily="18" charset="0"/>
              </a:rPr>
              <a:t>(10/10)</a:t>
            </a:r>
            <a:endParaRPr lang="zh-TW" altLang="en-US" sz="2400" b="1" dirty="0">
              <a:solidFill>
                <a:srgbClr val="395554"/>
              </a:solidFill>
              <a:latin typeface="+mj-ea"/>
              <a:cs typeface="Times New Roman" panose="02020603050405020304" pitchFamily="18" charset="0"/>
            </a:endParaRPr>
          </a:p>
        </p:txBody>
      </p:sp>
    </p:spTree>
    <p:extLst>
      <p:ext uri="{BB962C8B-B14F-4D97-AF65-F5344CB8AC3E}">
        <p14:creationId xmlns:p14="http://schemas.microsoft.com/office/powerpoint/2010/main" val="15855638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37</a:t>
            </a:fld>
            <a:endParaRPr lang="zh-TW" altLang="en-US"/>
          </a:p>
        </p:txBody>
      </p:sp>
      <p:sp>
        <p:nvSpPr>
          <p:cNvPr id="6" name="內容版面配置區 2">
            <a:extLst>
              <a:ext uri="{FF2B5EF4-FFF2-40B4-BE49-F238E27FC236}">
                <a16:creationId xmlns:a16="http://schemas.microsoft.com/office/drawing/2014/main" id="{465AF3D9-F15B-4396-A855-932CA2A9DEBF}"/>
              </a:ext>
            </a:extLst>
          </p:cNvPr>
          <p:cNvSpPr txBox="1">
            <a:spLocks/>
          </p:cNvSpPr>
          <p:nvPr/>
        </p:nvSpPr>
        <p:spPr>
          <a:xfrm>
            <a:off x="438150" y="1002323"/>
            <a:ext cx="11315700" cy="4529344"/>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720000" lvl="1" indent="-360000" algn="just">
              <a:spcBef>
                <a:spcPts val="1800"/>
              </a:spcBef>
              <a:buClr>
                <a:schemeClr val="accent2">
                  <a:lumMod val="50000"/>
                </a:schemeClr>
              </a:buClr>
              <a:buSzPct val="100000"/>
              <a:buFont typeface="+mj-lt"/>
              <a:buAutoNum type="arabicPeriod"/>
            </a:pPr>
            <a:r>
              <a:rPr lang="zh-TW" altLang="en-US" sz="2600" dirty="0">
                <a:solidFill>
                  <a:schemeClr val="tx1"/>
                </a:solidFill>
                <a:latin typeface="微軟正黑體" panose="020B0604030504040204" pitchFamily="34" charset="-120"/>
                <a:cs typeface="Times New Roman" panose="02020603050405020304" pitchFamily="18" charset="0"/>
              </a:rPr>
              <a:t>前往中東地區應提升警覺，並注意個人衛生及手部清潔。</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1800"/>
              </a:spcBef>
              <a:buClr>
                <a:schemeClr val="accent2">
                  <a:lumMod val="50000"/>
                </a:schemeClr>
              </a:buClr>
              <a:buSzPct val="100000"/>
              <a:buFont typeface="+mj-lt"/>
              <a:buAutoNum type="arabicPeriod"/>
            </a:pPr>
            <a:r>
              <a:rPr lang="zh-TW" altLang="en-US" sz="2600" dirty="0">
                <a:solidFill>
                  <a:schemeClr val="tx1"/>
                </a:solidFill>
                <a:latin typeface="微軟正黑體" panose="020B0604030504040204" pitchFamily="34" charset="-120"/>
                <a:cs typeface="Times New Roman" panose="02020603050405020304" pitchFamily="18" charset="0"/>
              </a:rPr>
              <a:t>避免前往疾病流行地區農場、接觸駱駝、食用生肉或生飲動物乳，並應儘可能避免出入醫療機構。</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1800"/>
              </a:spcBef>
              <a:buClr>
                <a:schemeClr val="accent2">
                  <a:lumMod val="50000"/>
                </a:schemeClr>
              </a:buClr>
              <a:buSzPct val="100000"/>
              <a:buFont typeface="+mj-lt"/>
              <a:buAutoNum type="arabicPeriod"/>
            </a:pPr>
            <a:r>
              <a:rPr lang="zh-TW" altLang="en-US" sz="2600" dirty="0">
                <a:solidFill>
                  <a:schemeClr val="tx1"/>
                </a:solidFill>
                <a:latin typeface="微軟正黑體" panose="020B0604030504040204" pitchFamily="34" charset="-120"/>
                <a:cs typeface="Times New Roman" panose="02020603050405020304" pitchFamily="18" charset="0"/>
              </a:rPr>
              <a:t>自疾病流行地區入境的民眾，若出現發燒或有急性呼吸道症狀，應主動通報港埠檢疫人員，並配合相關檢疫措施；返國</a:t>
            </a:r>
            <a:r>
              <a:rPr lang="en-US" altLang="zh-TW" sz="2600" dirty="0">
                <a:solidFill>
                  <a:schemeClr val="tx1"/>
                </a:solidFill>
                <a:latin typeface="微軟正黑體" panose="020B0604030504040204" pitchFamily="34" charset="-120"/>
                <a:cs typeface="Times New Roman" panose="02020603050405020304" pitchFamily="18" charset="0"/>
              </a:rPr>
              <a:t>14</a:t>
            </a:r>
            <a:r>
              <a:rPr lang="zh-TW" altLang="en-US" sz="2600" dirty="0">
                <a:solidFill>
                  <a:schemeClr val="tx1"/>
                </a:solidFill>
                <a:latin typeface="微軟正黑體" panose="020B0604030504040204" pitchFamily="34" charset="-120"/>
                <a:cs typeface="Times New Roman" panose="02020603050405020304" pitchFamily="18" charset="0"/>
              </a:rPr>
              <a:t>天內，若出現呼吸道症狀或有發燒症狀，應佩戴一般外科口罩儘速就醫治療，並主動告知醫護人員旅遊史。</a:t>
            </a:r>
            <a:endParaRPr lang="en-US" altLang="zh-TW" sz="2600" dirty="0">
              <a:solidFill>
                <a:schemeClr val="tx1"/>
              </a:solidFill>
              <a:latin typeface="微軟正黑體" panose="020B0604030504040204" pitchFamily="34" charset="-120"/>
              <a:cs typeface="Times New Roman" panose="02020603050405020304" pitchFamily="18" charset="0"/>
            </a:endParaRPr>
          </a:p>
          <a:p>
            <a:pPr marL="720000" lvl="1" indent="-360000" algn="just">
              <a:spcBef>
                <a:spcPts val="1800"/>
              </a:spcBef>
              <a:buClr>
                <a:schemeClr val="accent2">
                  <a:lumMod val="50000"/>
                </a:schemeClr>
              </a:buClr>
              <a:buSzPct val="100000"/>
              <a:buFont typeface="+mj-lt"/>
              <a:buAutoNum type="arabicPeriod"/>
            </a:pPr>
            <a:r>
              <a:rPr lang="zh-TW" altLang="en-US" sz="2600" dirty="0">
                <a:solidFill>
                  <a:schemeClr val="tx1"/>
                </a:solidFill>
                <a:latin typeface="微軟正黑體" panose="020B0604030504040204" pitchFamily="34" charset="-120"/>
                <a:cs typeface="Times New Roman" panose="02020603050405020304" pitchFamily="18" charset="0"/>
              </a:rPr>
              <a:t>養成「手部衛生及咳嗽禮節」的好習慣。</a:t>
            </a:r>
            <a:endParaRPr lang="en-US" altLang="zh-TW" sz="2600" dirty="0">
              <a:solidFill>
                <a:schemeClr val="tx1"/>
              </a:solidFill>
              <a:latin typeface="微軟正黑體" panose="020B0604030504040204" pitchFamily="34" charset="-120"/>
              <a:cs typeface="Times New Roman" panose="02020603050405020304" pitchFamily="18" charset="0"/>
            </a:endParaRPr>
          </a:p>
        </p:txBody>
      </p:sp>
      <p:sp>
        <p:nvSpPr>
          <p:cNvPr id="7" name="標題 1">
            <a:extLst>
              <a:ext uri="{FF2B5EF4-FFF2-40B4-BE49-F238E27FC236}">
                <a16:creationId xmlns:a16="http://schemas.microsoft.com/office/drawing/2014/main" id="{96AC1417-8B2B-4567-BEB4-B52E9D785705}"/>
              </a:ext>
            </a:extLst>
          </p:cNvPr>
          <p:cNvSpPr txBox="1">
            <a:spLocks/>
          </p:cNvSpPr>
          <p:nvPr/>
        </p:nvSpPr>
        <p:spPr>
          <a:xfrm>
            <a:off x="4625318" y="217066"/>
            <a:ext cx="2941373"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預防方法</a:t>
            </a:r>
            <a:endParaRPr lang="zh-TW" altLang="en-US" sz="2400" b="1" dirty="0">
              <a:solidFill>
                <a:srgbClr val="395554"/>
              </a:solidFill>
              <a:latin typeface="+mj-ea"/>
              <a:cs typeface="Times New Roman" panose="02020603050405020304" pitchFamily="18" charset="0"/>
            </a:endParaRPr>
          </a:p>
        </p:txBody>
      </p:sp>
    </p:spTree>
    <p:extLst>
      <p:ext uri="{BB962C8B-B14F-4D97-AF65-F5344CB8AC3E}">
        <p14:creationId xmlns:p14="http://schemas.microsoft.com/office/powerpoint/2010/main" val="6350819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38</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8" name="標題 1">
            <a:extLst>
              <a:ext uri="{FF2B5EF4-FFF2-40B4-BE49-F238E27FC236}">
                <a16:creationId xmlns:a16="http://schemas.microsoft.com/office/drawing/2014/main" id="{56D5AEEA-6EBD-48BC-AD1F-C76564B273C2}"/>
              </a:ext>
            </a:extLst>
          </p:cNvPr>
          <p:cNvSpPr txBox="1">
            <a:spLocks/>
          </p:cNvSpPr>
          <p:nvPr/>
        </p:nvSpPr>
        <p:spPr>
          <a:xfrm>
            <a:off x="1579818" y="217066"/>
            <a:ext cx="9032374" cy="566522"/>
          </a:xfrm>
          <a:prstGeom prst="rect">
            <a:avLst/>
          </a:prstGeom>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95554"/>
                </a:solidFill>
                <a:latin typeface="Times New Roman" panose="02020603050405020304" pitchFamily="18" charset="0"/>
                <a:ea typeface="微軟正黑體" panose="020B0604030504040204" pitchFamily="34" charset="-120"/>
                <a:cs typeface="Times New Roman" panose="02020603050405020304" pitchFamily="18" charset="0"/>
              </a:rPr>
              <a:t>相關資訊請至疾病管制署全球資訊網查閱</a:t>
            </a:r>
            <a:endParaRPr lang="zh-TW" altLang="en-US" sz="2400" b="1" dirty="0">
              <a:solidFill>
                <a:srgbClr val="395554"/>
              </a:solidFill>
              <a:latin typeface="+mj-ea"/>
              <a:cs typeface="Times New Roman" panose="02020603050405020304" pitchFamily="18" charset="0"/>
            </a:endParaRPr>
          </a:p>
        </p:txBody>
      </p:sp>
      <p:pic>
        <p:nvPicPr>
          <p:cNvPr id="10" name="圖片 9">
            <a:extLst>
              <a:ext uri="{FF2B5EF4-FFF2-40B4-BE49-F238E27FC236}">
                <a16:creationId xmlns:a16="http://schemas.microsoft.com/office/drawing/2014/main" id="{6AB459EF-C26A-4306-84D2-C6101BB92D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3826" y="2526815"/>
            <a:ext cx="2425479" cy="2425479"/>
          </a:xfrm>
          <a:prstGeom prst="rect">
            <a:avLst/>
          </a:prstGeom>
        </p:spPr>
      </p:pic>
      <p:pic>
        <p:nvPicPr>
          <p:cNvPr id="4" name="圖片 3">
            <a:extLst>
              <a:ext uri="{FF2B5EF4-FFF2-40B4-BE49-F238E27FC236}">
                <a16:creationId xmlns:a16="http://schemas.microsoft.com/office/drawing/2014/main" id="{1C96D15A-7C5A-4D49-9D26-04E49B2041B1}"/>
              </a:ext>
            </a:extLst>
          </p:cNvPr>
          <p:cNvPicPr>
            <a:picLocks noChangeAspect="1"/>
          </p:cNvPicPr>
          <p:nvPr/>
        </p:nvPicPr>
        <p:blipFill>
          <a:blip r:embed="rId4"/>
          <a:stretch>
            <a:fillRect/>
          </a:stretch>
        </p:blipFill>
        <p:spPr>
          <a:xfrm>
            <a:off x="657748" y="751487"/>
            <a:ext cx="7544144" cy="6106513"/>
          </a:xfrm>
          <a:prstGeom prst="rect">
            <a:avLst/>
          </a:prstGeom>
        </p:spPr>
      </p:pic>
    </p:spTree>
    <p:extLst>
      <p:ext uri="{BB962C8B-B14F-4D97-AF65-F5344CB8AC3E}">
        <p14:creationId xmlns:p14="http://schemas.microsoft.com/office/powerpoint/2010/main" val="29647518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F9EB0B6-29C5-4006-B1ED-D28825CEC769}"/>
              </a:ext>
            </a:extLst>
          </p:cNvPr>
          <p:cNvSpPr>
            <a:spLocks noGrp="1"/>
          </p:cNvSpPr>
          <p:nvPr>
            <p:ph type="sldNum" sz="quarter" idx="12"/>
          </p:nvPr>
        </p:nvSpPr>
        <p:spPr/>
        <p:txBody>
          <a:bodyPr/>
          <a:lstStyle/>
          <a:p>
            <a:fld id="{F01C1F0E-7CEB-46D2-832B-397C65510FAD}" type="slidenum">
              <a:rPr lang="zh-TW" altLang="en-US" smtClean="0"/>
              <a:t>39</a:t>
            </a:fld>
            <a:endParaRPr lang="zh-TW" altLang="en-US"/>
          </a:p>
        </p:txBody>
      </p:sp>
      <p:sp>
        <p:nvSpPr>
          <p:cNvPr id="5" name="內容版面配置區 2">
            <a:extLst>
              <a:ext uri="{FF2B5EF4-FFF2-40B4-BE49-F238E27FC236}">
                <a16:creationId xmlns:a16="http://schemas.microsoft.com/office/drawing/2014/main" id="{A73295D2-3F81-4495-A0A4-F20C7DDF91ED}"/>
              </a:ext>
            </a:extLst>
          </p:cNvPr>
          <p:cNvSpPr txBox="1">
            <a:spLocks/>
          </p:cNvSpPr>
          <p:nvPr/>
        </p:nvSpPr>
        <p:spPr>
          <a:xfrm>
            <a:off x="438150" y="871493"/>
            <a:ext cx="11315700" cy="13918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chemeClr val="accent2">
                  <a:lumMod val="50000"/>
                </a:schemeClr>
              </a:buClr>
              <a:buSzPct val="100000"/>
              <a:buFont typeface="Wingdings" panose="05000000000000000000" pitchFamily="2" charset="2"/>
              <a:buChar char="l"/>
            </a:pPr>
            <a:endParaRPr lang="zh-TW" altLang="en-US" sz="2600" dirty="0">
              <a:solidFill>
                <a:schemeClr val="tx1"/>
              </a:solidFill>
              <a:latin typeface="微軟正黑體" panose="020B0604030504040204" pitchFamily="34" charset="-120"/>
              <a:cs typeface="Times New Roman" panose="02020603050405020304" pitchFamily="18" charset="0"/>
            </a:endParaRPr>
          </a:p>
        </p:txBody>
      </p:sp>
      <p:sp>
        <p:nvSpPr>
          <p:cNvPr id="7" name="內容版面配置區 2">
            <a:extLst>
              <a:ext uri="{FF2B5EF4-FFF2-40B4-BE49-F238E27FC236}">
                <a16:creationId xmlns:a16="http://schemas.microsoft.com/office/drawing/2014/main" id="{A51C1B37-1B86-4BBD-A1C7-A3862764F12E}"/>
              </a:ext>
            </a:extLst>
          </p:cNvPr>
          <p:cNvSpPr txBox="1">
            <a:spLocks/>
          </p:cNvSpPr>
          <p:nvPr/>
        </p:nvSpPr>
        <p:spPr>
          <a:xfrm>
            <a:off x="4420482" y="2931813"/>
            <a:ext cx="3351045" cy="994383"/>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a:lstStyle>
          <a:p>
            <a:pPr marL="0" indent="0" algn="ctr">
              <a:spcBef>
                <a:spcPts val="1800"/>
              </a:spcBef>
              <a:buFont typeface="Tw Cen MT" panose="020B0602020104020603" pitchFamily="34" charset="0"/>
              <a:buNone/>
            </a:pPr>
            <a:r>
              <a:rPr lang="zh-TW" altLang="en-US" sz="4400">
                <a:latin typeface="Times New Roman" panose="02020603050405020304" pitchFamily="18" charset="0"/>
                <a:cs typeface="Times New Roman" panose="02020603050405020304" pitchFamily="18" charset="0"/>
              </a:rPr>
              <a:t>敬請指導</a:t>
            </a:r>
            <a:endParaRPr lang="en-US" altLang="zh-TW"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55427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要素">
  <a:themeElements>
    <a:clrScheme name="要素">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要素">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要素">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5947</TotalTime>
  <Words>5021</Words>
  <Application>Microsoft Office PowerPoint</Application>
  <PresentationFormat>寬螢幕</PresentationFormat>
  <Paragraphs>465</Paragraphs>
  <Slides>39</Slides>
  <Notes>38</Notes>
  <HiddenSlides>0</HiddenSlides>
  <MMClips>0</MMClips>
  <ScaleCrop>false</ScaleCrop>
  <HeadingPairs>
    <vt:vector size="6" baseType="variant">
      <vt:variant>
        <vt:lpstr>使用字型</vt:lpstr>
      </vt:variant>
      <vt:variant>
        <vt:i4>12</vt:i4>
      </vt:variant>
      <vt:variant>
        <vt:lpstr>佈景主題</vt:lpstr>
      </vt:variant>
      <vt:variant>
        <vt:i4>1</vt:i4>
      </vt:variant>
      <vt:variant>
        <vt:lpstr>投影片標題</vt:lpstr>
      </vt:variant>
      <vt:variant>
        <vt:i4>39</vt:i4>
      </vt:variant>
    </vt:vector>
  </HeadingPairs>
  <TitlesOfParts>
    <vt:vector size="52" baseType="lpstr">
      <vt:lpstr>Helvetica Neue</vt:lpstr>
      <vt:lpstr>微軟正黑體</vt:lpstr>
      <vt:lpstr>Arial</vt:lpstr>
      <vt:lpstr>Calibri</vt:lpstr>
      <vt:lpstr>Garamond</vt:lpstr>
      <vt:lpstr>Gill Sans MT</vt:lpstr>
      <vt:lpstr>Liberation Sans</vt:lpstr>
      <vt:lpstr>Times New Roman</vt:lpstr>
      <vt:lpstr>Tw Cen MT</vt:lpstr>
      <vt:lpstr>Tw Cen MT Condensed</vt:lpstr>
      <vt:lpstr>Wingdings</vt:lpstr>
      <vt:lpstr>Wingdings 3</vt:lpstr>
      <vt:lpstr>要素</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猴痘 （Monkeypox）</dc:title>
  <dc:creator>徐敏家</dc:creator>
  <cp:lastModifiedBy>梁修齊</cp:lastModifiedBy>
  <cp:revision>479</cp:revision>
  <cp:lastPrinted>2026-08-26T07:18:30Z</cp:lastPrinted>
  <dcterms:created xsi:type="dcterms:W3CDTF">2022-09-22T00:43:46Z</dcterms:created>
  <dcterms:modified xsi:type="dcterms:W3CDTF">2026-08-28T03:24:49Z</dcterms:modified>
</cp:coreProperties>
</file>