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75" r:id="rId1"/>
  </p:sldMasterIdLst>
  <p:notesMasterIdLst>
    <p:notesMasterId r:id="rId38"/>
  </p:notesMasterIdLst>
  <p:sldIdLst>
    <p:sldId id="256" r:id="rId2"/>
    <p:sldId id="259" r:id="rId3"/>
    <p:sldId id="309" r:id="rId4"/>
    <p:sldId id="334" r:id="rId5"/>
    <p:sldId id="321" r:id="rId6"/>
    <p:sldId id="353" r:id="rId7"/>
    <p:sldId id="352" r:id="rId8"/>
    <p:sldId id="312" r:id="rId9"/>
    <p:sldId id="320" r:id="rId10"/>
    <p:sldId id="322" r:id="rId11"/>
    <p:sldId id="323" r:id="rId12"/>
    <p:sldId id="336" r:id="rId13"/>
    <p:sldId id="337" r:id="rId14"/>
    <p:sldId id="314" r:id="rId15"/>
    <p:sldId id="344" r:id="rId16"/>
    <p:sldId id="325" r:id="rId17"/>
    <p:sldId id="339" r:id="rId18"/>
    <p:sldId id="341" r:id="rId19"/>
    <p:sldId id="326" r:id="rId20"/>
    <p:sldId id="356" r:id="rId21"/>
    <p:sldId id="328" r:id="rId22"/>
    <p:sldId id="327" r:id="rId23"/>
    <p:sldId id="342" r:id="rId24"/>
    <p:sldId id="330" r:id="rId25"/>
    <p:sldId id="329" r:id="rId26"/>
    <p:sldId id="332" r:id="rId27"/>
    <p:sldId id="354" r:id="rId28"/>
    <p:sldId id="350" r:id="rId29"/>
    <p:sldId id="345" r:id="rId30"/>
    <p:sldId id="346" r:id="rId31"/>
    <p:sldId id="355" r:id="rId32"/>
    <p:sldId id="347" r:id="rId33"/>
    <p:sldId id="348" r:id="rId34"/>
    <p:sldId id="349" r:id="rId35"/>
    <p:sldId id="333" r:id="rId36"/>
    <p:sldId id="313" r:id="rId37"/>
  </p:sldIdLst>
  <p:sldSz cx="12192000" cy="6858000"/>
  <p:notesSz cx="6735763" cy="9866313"/>
  <p:embeddedFontLst>
    <p:embeddedFont>
      <p:font typeface="Archivo Black" panose="02020500000000000000" charset="0"/>
      <p:bold r:id="rId39"/>
      <p:boldItalic r:id="rId40"/>
    </p:embeddedFont>
    <p:embeddedFont>
      <p:font typeface="Calibri" panose="020F0502020204030204" pitchFamily="34" charset="0"/>
      <p:regular r:id="rId41"/>
      <p:bold r:id="rId42"/>
      <p:italic r:id="rId43"/>
      <p:boldItalic r:id="rId44"/>
    </p:embeddedFont>
    <p:embeddedFont>
      <p:font typeface="Manrope" panose="02020500000000000000" charset="0"/>
      <p:regular r:id="rId45"/>
      <p:bold r:id="rId46"/>
    </p:embeddedFont>
    <p:embeddedFont>
      <p:font typeface="Open Sans" panose="020B0606030504020204" pitchFamily="34" charset="0"/>
      <p:regular r:id="rId47"/>
      <p:bold r:id="rId48"/>
      <p:italic r:id="rId49"/>
      <p:boldItalic r:id="rId50"/>
    </p:embeddedFont>
    <p:embeddedFont>
      <p:font typeface="Trebuchet MS" panose="020B0603020202020204" pitchFamily="34" charset="0"/>
      <p:regular r:id="rId51"/>
      <p:bold r:id="rId52"/>
      <p:italic r:id="rId53"/>
      <p:boldItalic r:id="rId54"/>
    </p:embeddedFont>
    <p:embeddedFont>
      <p:font typeface="微軟正黑體" panose="020B0604030504040204" pitchFamily="34" charset="-120"/>
      <p:regular r:id="rId55"/>
      <p:bold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9900"/>
    <a:srgbClr val="339933"/>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23374B0-BD64-4928-B684-F415367AB735}">
  <a:tblStyle styleId="{523374B0-BD64-4928-B684-F415367AB73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EC20E35-A176-4012-BC5E-935CFFF8708E}" styleName="中等深淺樣式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淺色樣式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788" autoAdjust="0"/>
  </p:normalViewPr>
  <p:slideViewPr>
    <p:cSldViewPr snapToGrid="0">
      <p:cViewPr varScale="1">
        <p:scale>
          <a:sx n="103" d="100"/>
          <a:sy n="103" d="100"/>
        </p:scale>
        <p:origin x="7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font" Target="fonts/font12.fntdata"/><Relationship Id="rId55" Type="http://schemas.openxmlformats.org/officeDocument/2006/relationships/font" Target="fonts/font1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font" Target="fonts/font15.fntdata"/><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font" Target="fonts/font10.fntdata"/><Relationship Id="rId56" Type="http://schemas.openxmlformats.org/officeDocument/2006/relationships/font" Target="fonts/font18.fntdata"/><Relationship Id="rId8" Type="http://schemas.openxmlformats.org/officeDocument/2006/relationships/slide" Target="slides/slide7.xml"/><Relationship Id="rId51" Type="http://schemas.openxmlformats.org/officeDocument/2006/relationships/font" Target="fonts/font1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8.fntdata"/><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3.fntdata"/><Relationship Id="rId54"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1.fntdata"/><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6.fntdata"/><Relationship Id="rId52" Type="http://schemas.openxmlformats.org/officeDocument/2006/relationships/font" Target="fonts/font14.fntdata"/><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3577" y="4686499"/>
            <a:ext cx="5388610" cy="4439841"/>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d431007ba2_0_208: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2" name="Google Shape;452;gd431007ba2_0_208: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812320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777541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2406645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4829503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0914268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147712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597734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2998834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5782345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5933646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41014436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gec9722e163_0_121: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5" name="Google Shape;545;gec9722e163_0_121: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473606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gec9722e163_0_121: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5" name="Google Shape;545;gec9722e163_0_121: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19343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287327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0203683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2097044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7050520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40010503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803444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597911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608113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174101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0298118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8921519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4234454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0653250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1904435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9443550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zh-TW" altLang="en-US" sz="1100" dirty="0">
                <a:latin typeface="微軟正黑體" panose="020B0604030504040204" pitchFamily="34" charset="-120"/>
                <a:ea typeface="微軟正黑體" panose="020B0604030504040204" pitchFamily="34" charset="-120"/>
              </a:rPr>
              <a:t>註</a:t>
            </a:r>
            <a:r>
              <a:rPr lang="en-US" altLang="zh-TW" sz="1100" dirty="0">
                <a:latin typeface="微軟正黑體" panose="020B0604030504040204" pitchFamily="34" charset="-120"/>
                <a:ea typeface="微軟正黑體" panose="020B0604030504040204" pitchFamily="34" charset="-120"/>
              </a:rPr>
              <a:t>:</a:t>
            </a:r>
            <a:r>
              <a:rPr lang="zh-TW" altLang="en-US" sz="1100" dirty="0">
                <a:latin typeface="微軟正黑體" panose="020B0604030504040204" pitchFamily="34" charset="-120"/>
                <a:ea typeface="微軟正黑體" panose="020B0604030504040204" pitchFamily="34" charset="-120"/>
              </a:rPr>
              <a:t>*係</a:t>
            </a:r>
            <a:r>
              <a:rPr lang="en-US" altLang="zh-TW" sz="1100" dirty="0">
                <a:latin typeface="微軟正黑體" panose="020B0604030504040204" pitchFamily="34" charset="-120"/>
                <a:ea typeface="微軟正黑體" panose="020B0604030504040204" pitchFamily="34" charset="-120"/>
              </a:rPr>
              <a:t>1</a:t>
            </a:r>
            <a:r>
              <a:rPr lang="zh-TW" altLang="en-US" sz="1100" dirty="0">
                <a:latin typeface="微軟正黑體" panose="020B0604030504040204" pitchFamily="34" charset="-120"/>
                <a:ea typeface="微軟正黑體" panose="020B0604030504040204" pitchFamily="34" charset="-120"/>
              </a:rPr>
              <a:t>月</a:t>
            </a:r>
            <a:r>
              <a:rPr lang="en-US" altLang="zh-TW" sz="1100" dirty="0">
                <a:latin typeface="微軟正黑體" panose="020B0604030504040204" pitchFamily="34" charset="-120"/>
                <a:ea typeface="微軟正黑體" panose="020B0604030504040204" pitchFamily="34" charset="-120"/>
              </a:rPr>
              <a:t>27</a:t>
            </a:r>
            <a:r>
              <a:rPr lang="zh-TW" altLang="en-US" sz="1100" dirty="0">
                <a:latin typeface="微軟正黑體" panose="020B0604030504040204" pitchFamily="34" charset="-120"/>
                <a:ea typeface="微軟正黑體" panose="020B0604030504040204" pitchFamily="34" charset="-120"/>
              </a:rPr>
              <a:t>日下午印度衛生單位公布資料</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52777108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755875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9172217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795412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1920359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4dda1946d_6_32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4dda1946d_6_322: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38307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950967" y="719333"/>
            <a:ext cx="6410000" cy="2672000"/>
          </a:xfrm>
          <a:prstGeom prst="rect">
            <a:avLst/>
          </a:prstGeom>
        </p:spPr>
        <p:txBody>
          <a:bodyPr spcFirstLastPara="1" wrap="square" lIns="91425" tIns="91425" rIns="91425" bIns="91425" anchor="ctr" anchorCtr="0">
            <a:noAutofit/>
          </a:bodyPr>
          <a:lstStyle>
            <a:lvl1pPr lvl="0" rtl="0">
              <a:spcBef>
                <a:spcPts val="0"/>
              </a:spcBef>
              <a:spcAft>
                <a:spcPts val="0"/>
              </a:spcAft>
              <a:buSzPts val="5000"/>
              <a:buNone/>
              <a:defRPr sz="5067"/>
            </a:lvl1pPr>
            <a:lvl2pPr lvl="1" algn="ctr" rtl="0">
              <a:spcBef>
                <a:spcPts val="0"/>
              </a:spcBef>
              <a:spcAft>
                <a:spcPts val="0"/>
              </a:spcAft>
              <a:buSzPts val="5000"/>
              <a:buNone/>
              <a:defRPr sz="6667"/>
            </a:lvl2pPr>
            <a:lvl3pPr lvl="2" algn="ctr" rtl="0">
              <a:spcBef>
                <a:spcPts val="0"/>
              </a:spcBef>
              <a:spcAft>
                <a:spcPts val="0"/>
              </a:spcAft>
              <a:buSzPts val="5000"/>
              <a:buNone/>
              <a:defRPr sz="6667"/>
            </a:lvl3pPr>
            <a:lvl4pPr lvl="3" algn="ctr" rtl="0">
              <a:spcBef>
                <a:spcPts val="0"/>
              </a:spcBef>
              <a:spcAft>
                <a:spcPts val="0"/>
              </a:spcAft>
              <a:buSzPts val="5000"/>
              <a:buNone/>
              <a:defRPr sz="6667"/>
            </a:lvl4pPr>
            <a:lvl5pPr lvl="4" algn="ctr" rtl="0">
              <a:spcBef>
                <a:spcPts val="0"/>
              </a:spcBef>
              <a:spcAft>
                <a:spcPts val="0"/>
              </a:spcAft>
              <a:buSzPts val="5000"/>
              <a:buNone/>
              <a:defRPr sz="6667"/>
            </a:lvl5pPr>
            <a:lvl6pPr lvl="5" algn="ctr" rtl="0">
              <a:spcBef>
                <a:spcPts val="0"/>
              </a:spcBef>
              <a:spcAft>
                <a:spcPts val="0"/>
              </a:spcAft>
              <a:buSzPts val="5000"/>
              <a:buNone/>
              <a:defRPr sz="6667"/>
            </a:lvl6pPr>
            <a:lvl7pPr lvl="6" algn="ctr" rtl="0">
              <a:spcBef>
                <a:spcPts val="0"/>
              </a:spcBef>
              <a:spcAft>
                <a:spcPts val="0"/>
              </a:spcAft>
              <a:buSzPts val="5000"/>
              <a:buNone/>
              <a:defRPr sz="6667"/>
            </a:lvl7pPr>
            <a:lvl8pPr lvl="7" algn="ctr" rtl="0">
              <a:spcBef>
                <a:spcPts val="0"/>
              </a:spcBef>
              <a:spcAft>
                <a:spcPts val="0"/>
              </a:spcAft>
              <a:buSzPts val="5000"/>
              <a:buNone/>
              <a:defRPr sz="6667"/>
            </a:lvl8pPr>
            <a:lvl9pPr lvl="8" algn="ctr" rtl="0">
              <a:spcBef>
                <a:spcPts val="0"/>
              </a:spcBef>
              <a:spcAft>
                <a:spcPts val="0"/>
              </a:spcAft>
              <a:buSzPts val="5000"/>
              <a:buNone/>
              <a:defRPr sz="6667"/>
            </a:lvl9pPr>
          </a:lstStyle>
          <a:p>
            <a:endParaRPr/>
          </a:p>
        </p:txBody>
      </p:sp>
      <p:sp>
        <p:nvSpPr>
          <p:cNvPr id="10" name="Google Shape;10;p2"/>
          <p:cNvSpPr txBox="1">
            <a:spLocks noGrp="1"/>
          </p:cNvSpPr>
          <p:nvPr>
            <p:ph type="subTitle" idx="1"/>
          </p:nvPr>
        </p:nvSpPr>
        <p:spPr>
          <a:xfrm>
            <a:off x="950967" y="3645267"/>
            <a:ext cx="2983200" cy="8448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None/>
              <a:defRPr sz="2133">
                <a:latin typeface="Manrope"/>
                <a:ea typeface="Manrope"/>
                <a:cs typeface="Manrope"/>
                <a:sym typeface="Manrope"/>
              </a:defRPr>
            </a:lvl1pPr>
            <a:lvl2pPr lvl="1" algn="ctr" rtl="0">
              <a:lnSpc>
                <a:spcPct val="100000"/>
              </a:lnSpc>
              <a:spcBef>
                <a:spcPts val="0"/>
              </a:spcBef>
              <a:spcAft>
                <a:spcPts val="0"/>
              </a:spcAft>
              <a:buSzPts val="3000"/>
              <a:buNone/>
              <a:defRPr sz="4000"/>
            </a:lvl2pPr>
            <a:lvl3pPr lvl="2" algn="ctr" rtl="0">
              <a:lnSpc>
                <a:spcPct val="100000"/>
              </a:lnSpc>
              <a:spcBef>
                <a:spcPts val="0"/>
              </a:spcBef>
              <a:spcAft>
                <a:spcPts val="0"/>
              </a:spcAft>
              <a:buSzPts val="3000"/>
              <a:buNone/>
              <a:defRPr sz="4000"/>
            </a:lvl3pPr>
            <a:lvl4pPr lvl="3" algn="ctr" rtl="0">
              <a:lnSpc>
                <a:spcPct val="100000"/>
              </a:lnSpc>
              <a:spcBef>
                <a:spcPts val="0"/>
              </a:spcBef>
              <a:spcAft>
                <a:spcPts val="0"/>
              </a:spcAft>
              <a:buSzPts val="3000"/>
              <a:buNone/>
              <a:defRPr sz="4000"/>
            </a:lvl4pPr>
            <a:lvl5pPr lvl="4" algn="ctr" rtl="0">
              <a:lnSpc>
                <a:spcPct val="100000"/>
              </a:lnSpc>
              <a:spcBef>
                <a:spcPts val="0"/>
              </a:spcBef>
              <a:spcAft>
                <a:spcPts val="0"/>
              </a:spcAft>
              <a:buSzPts val="3000"/>
              <a:buNone/>
              <a:defRPr sz="4000"/>
            </a:lvl5pPr>
            <a:lvl6pPr lvl="5" algn="ctr" rtl="0">
              <a:lnSpc>
                <a:spcPct val="100000"/>
              </a:lnSpc>
              <a:spcBef>
                <a:spcPts val="0"/>
              </a:spcBef>
              <a:spcAft>
                <a:spcPts val="0"/>
              </a:spcAft>
              <a:buSzPts val="3000"/>
              <a:buNone/>
              <a:defRPr sz="4000"/>
            </a:lvl6pPr>
            <a:lvl7pPr lvl="6" algn="ctr" rtl="0">
              <a:lnSpc>
                <a:spcPct val="100000"/>
              </a:lnSpc>
              <a:spcBef>
                <a:spcPts val="0"/>
              </a:spcBef>
              <a:spcAft>
                <a:spcPts val="0"/>
              </a:spcAft>
              <a:buSzPts val="3000"/>
              <a:buNone/>
              <a:defRPr sz="4000"/>
            </a:lvl7pPr>
            <a:lvl8pPr lvl="7" algn="ctr" rtl="0">
              <a:lnSpc>
                <a:spcPct val="100000"/>
              </a:lnSpc>
              <a:spcBef>
                <a:spcPts val="0"/>
              </a:spcBef>
              <a:spcAft>
                <a:spcPts val="0"/>
              </a:spcAft>
              <a:buSzPts val="3000"/>
              <a:buNone/>
              <a:defRPr sz="4000"/>
            </a:lvl8pPr>
            <a:lvl9pPr lvl="8" algn="ctr" rtl="0">
              <a:lnSpc>
                <a:spcPct val="100000"/>
              </a:lnSpc>
              <a:spcBef>
                <a:spcPts val="0"/>
              </a:spcBef>
              <a:spcAft>
                <a:spcPts val="0"/>
              </a:spcAft>
              <a:buSzPts val="3000"/>
              <a:buNone/>
              <a:defRPr sz="4000"/>
            </a:lvl9pPr>
          </a:lstStyle>
          <a:p>
            <a:endParaRPr/>
          </a:p>
        </p:txBody>
      </p:sp>
      <p:sp>
        <p:nvSpPr>
          <p:cNvPr id="11" name="Google Shape;11;p2"/>
          <p:cNvSpPr>
            <a:spLocks noGrp="1"/>
          </p:cNvSpPr>
          <p:nvPr>
            <p:ph type="pic" idx="2"/>
          </p:nvPr>
        </p:nvSpPr>
        <p:spPr>
          <a:xfrm>
            <a:off x="7539900" y="1750033"/>
            <a:ext cx="3802800" cy="3802800"/>
          </a:xfrm>
          <a:prstGeom prst="ellipse">
            <a:avLst/>
          </a:prstGeom>
          <a:noFill/>
          <a:ln w="76200" cap="flat" cmpd="sng">
            <a:solidFill>
              <a:schemeClr val="lt1"/>
            </a:solidFill>
            <a:prstDash val="solid"/>
            <a:round/>
            <a:headEnd type="none" w="sm" len="sm"/>
            <a:tailEnd type="none" w="sm" len="sm"/>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6"/>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grpSp>
        <p:nvGrpSpPr>
          <p:cNvPr id="65" name="Google Shape;65;p6"/>
          <p:cNvGrpSpPr/>
          <p:nvPr/>
        </p:nvGrpSpPr>
        <p:grpSpPr>
          <a:xfrm>
            <a:off x="9689734" y="516700"/>
            <a:ext cx="3275265" cy="6851581"/>
            <a:chOff x="7267300" y="387525"/>
            <a:chExt cx="2456449" cy="5138686"/>
          </a:xfrm>
        </p:grpSpPr>
        <p:grpSp>
          <p:nvGrpSpPr>
            <p:cNvPr id="66" name="Google Shape;66;p6"/>
            <p:cNvGrpSpPr/>
            <p:nvPr/>
          </p:nvGrpSpPr>
          <p:grpSpPr>
            <a:xfrm rot="10800000" flipH="1">
              <a:off x="7432804" y="387525"/>
              <a:ext cx="1309796" cy="257750"/>
              <a:chOff x="-6337521" y="4362225"/>
              <a:chExt cx="1309796" cy="257750"/>
            </a:xfrm>
          </p:grpSpPr>
          <p:sp>
            <p:nvSpPr>
              <p:cNvPr id="67" name="Google Shape;67;p6"/>
              <p:cNvSpPr/>
              <p:nvPr/>
            </p:nvSpPr>
            <p:spPr>
              <a:xfrm>
                <a:off x="-5917975"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68" name="Google Shape;68;p6"/>
              <p:cNvSpPr/>
              <p:nvPr/>
            </p:nvSpPr>
            <p:spPr>
              <a:xfrm>
                <a:off x="-5713862"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69" name="Google Shape;69;p6"/>
              <p:cNvSpPr/>
              <p:nvPr/>
            </p:nvSpPr>
            <p:spPr>
              <a:xfrm>
                <a:off x="-5509750"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70" name="Google Shape;70;p6"/>
              <p:cNvSpPr/>
              <p:nvPr/>
            </p:nvSpPr>
            <p:spPr>
              <a:xfrm>
                <a:off x="-5305637"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71" name="Google Shape;71;p6"/>
              <p:cNvSpPr/>
              <p:nvPr/>
            </p:nvSpPr>
            <p:spPr>
              <a:xfrm>
                <a:off x="-5101525"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72" name="Google Shape;72;p6"/>
              <p:cNvSpPr/>
              <p:nvPr/>
            </p:nvSpPr>
            <p:spPr>
              <a:xfrm>
                <a:off x="-6337521"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73" name="Google Shape;73;p6"/>
              <p:cNvSpPr/>
              <p:nvPr/>
            </p:nvSpPr>
            <p:spPr>
              <a:xfrm>
                <a:off x="-6133409"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74" name="Google Shape;74;p6"/>
              <p:cNvSpPr/>
              <p:nvPr/>
            </p:nvSpPr>
            <p:spPr>
              <a:xfrm>
                <a:off x="-5929296"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75" name="Google Shape;75;p6"/>
              <p:cNvSpPr/>
              <p:nvPr/>
            </p:nvSpPr>
            <p:spPr>
              <a:xfrm>
                <a:off x="-5725184"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76" name="Google Shape;76;p6"/>
              <p:cNvSpPr/>
              <p:nvPr/>
            </p:nvSpPr>
            <p:spPr>
              <a:xfrm>
                <a:off x="-5521071"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grpSp>
        <p:grpSp>
          <p:nvGrpSpPr>
            <p:cNvPr id="77" name="Google Shape;77;p6"/>
            <p:cNvGrpSpPr/>
            <p:nvPr/>
          </p:nvGrpSpPr>
          <p:grpSpPr>
            <a:xfrm rot="10800000" flipH="1">
              <a:off x="7267300" y="3608800"/>
              <a:ext cx="2456449" cy="1917411"/>
              <a:chOff x="7267300" y="-366311"/>
              <a:chExt cx="2456449" cy="1917411"/>
            </a:xfrm>
          </p:grpSpPr>
          <p:sp>
            <p:nvSpPr>
              <p:cNvPr id="78" name="Google Shape;78;p6"/>
              <p:cNvSpPr/>
              <p:nvPr/>
            </p:nvSpPr>
            <p:spPr>
              <a:xfrm rot="-5400000" flipH="1">
                <a:off x="7653475" y="-500"/>
                <a:ext cx="1554600" cy="15486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79" name="Google Shape;79;p6"/>
              <p:cNvSpPr/>
              <p:nvPr/>
            </p:nvSpPr>
            <p:spPr>
              <a:xfrm rot="2699366" flipH="1">
                <a:off x="8648903" y="642478"/>
                <a:ext cx="1150392" cy="262619"/>
              </a:xfrm>
              <a:prstGeom prst="roundRect">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80" name="Google Shape;80;p6"/>
              <p:cNvSpPr/>
              <p:nvPr/>
            </p:nvSpPr>
            <p:spPr>
              <a:xfrm>
                <a:off x="7719598" y="153426"/>
                <a:ext cx="1309800" cy="1309800"/>
              </a:xfrm>
              <a:prstGeom prst="ellipse">
                <a:avLst/>
              </a:prstGeom>
              <a:noFill/>
              <a:ln w="9525" cap="flat" cmpd="sng">
                <a:solidFill>
                  <a:schemeClr val="lt1"/>
                </a:solidFill>
                <a:prstDash val="lg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81" name="Google Shape;81;p6"/>
              <p:cNvSpPr/>
              <p:nvPr/>
            </p:nvSpPr>
            <p:spPr>
              <a:xfrm rot="2699336" flipH="1">
                <a:off x="7177884" y="-7536"/>
                <a:ext cx="1098632" cy="201950"/>
              </a:xfrm>
              <a:prstGeom prst="roundRect">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gr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82"/>
        <p:cNvGrpSpPr/>
        <p:nvPr/>
      </p:nvGrpSpPr>
      <p:grpSpPr>
        <a:xfrm>
          <a:off x="0" y="0"/>
          <a:ext cx="0" cy="0"/>
          <a:chOff x="0" y="0"/>
          <a:chExt cx="0" cy="0"/>
        </a:xfrm>
      </p:grpSpPr>
      <p:sp>
        <p:nvSpPr>
          <p:cNvPr id="83" name="Google Shape;83;p7"/>
          <p:cNvSpPr txBox="1">
            <a:spLocks noGrp="1"/>
          </p:cNvSpPr>
          <p:nvPr>
            <p:ph type="subTitle" idx="1"/>
          </p:nvPr>
        </p:nvSpPr>
        <p:spPr>
          <a:xfrm>
            <a:off x="5674147" y="2223500"/>
            <a:ext cx="4041200" cy="32628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b="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84" name="Google Shape;84;p7"/>
          <p:cNvSpPr txBox="1">
            <a:spLocks noGrp="1"/>
          </p:cNvSpPr>
          <p:nvPr>
            <p:ph type="subTitle" idx="2"/>
          </p:nvPr>
        </p:nvSpPr>
        <p:spPr>
          <a:xfrm>
            <a:off x="960000" y="2223500"/>
            <a:ext cx="4041200" cy="32628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b="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85" name="Google Shape;85;p7"/>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grpSp>
        <p:nvGrpSpPr>
          <p:cNvPr id="86" name="Google Shape;86;p7"/>
          <p:cNvGrpSpPr/>
          <p:nvPr/>
        </p:nvGrpSpPr>
        <p:grpSpPr>
          <a:xfrm>
            <a:off x="2950005" y="3490125"/>
            <a:ext cx="9896909" cy="3702251"/>
            <a:chOff x="2212504" y="2617594"/>
            <a:chExt cx="7422682" cy="2776688"/>
          </a:xfrm>
        </p:grpSpPr>
        <p:grpSp>
          <p:nvGrpSpPr>
            <p:cNvPr id="87" name="Google Shape;87;p7"/>
            <p:cNvGrpSpPr/>
            <p:nvPr/>
          </p:nvGrpSpPr>
          <p:grpSpPr>
            <a:xfrm>
              <a:off x="2212504" y="4514625"/>
              <a:ext cx="1309796" cy="257750"/>
              <a:chOff x="-6337521" y="4362225"/>
              <a:chExt cx="1309796" cy="257750"/>
            </a:xfrm>
          </p:grpSpPr>
          <p:sp>
            <p:nvSpPr>
              <p:cNvPr id="88" name="Google Shape;88;p7"/>
              <p:cNvSpPr/>
              <p:nvPr/>
            </p:nvSpPr>
            <p:spPr>
              <a:xfrm>
                <a:off x="-5917975"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89" name="Google Shape;89;p7"/>
              <p:cNvSpPr/>
              <p:nvPr/>
            </p:nvSpPr>
            <p:spPr>
              <a:xfrm>
                <a:off x="-5713862"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90" name="Google Shape;90;p7"/>
              <p:cNvSpPr/>
              <p:nvPr/>
            </p:nvSpPr>
            <p:spPr>
              <a:xfrm>
                <a:off x="-5509750"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91" name="Google Shape;91;p7"/>
              <p:cNvSpPr/>
              <p:nvPr/>
            </p:nvSpPr>
            <p:spPr>
              <a:xfrm>
                <a:off x="-5305637"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92" name="Google Shape;92;p7"/>
              <p:cNvSpPr/>
              <p:nvPr/>
            </p:nvSpPr>
            <p:spPr>
              <a:xfrm>
                <a:off x="-5101525"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93" name="Google Shape;93;p7"/>
              <p:cNvSpPr/>
              <p:nvPr/>
            </p:nvSpPr>
            <p:spPr>
              <a:xfrm>
                <a:off x="-6337521"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94" name="Google Shape;94;p7"/>
              <p:cNvSpPr/>
              <p:nvPr/>
            </p:nvSpPr>
            <p:spPr>
              <a:xfrm>
                <a:off x="-6133409"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95" name="Google Shape;95;p7"/>
              <p:cNvSpPr/>
              <p:nvPr/>
            </p:nvSpPr>
            <p:spPr>
              <a:xfrm>
                <a:off x="-5929296"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96" name="Google Shape;96;p7"/>
              <p:cNvSpPr/>
              <p:nvPr/>
            </p:nvSpPr>
            <p:spPr>
              <a:xfrm>
                <a:off x="-5725184"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97" name="Google Shape;97;p7"/>
              <p:cNvSpPr/>
              <p:nvPr/>
            </p:nvSpPr>
            <p:spPr>
              <a:xfrm>
                <a:off x="-5521071"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grpSp>
        <p:grpSp>
          <p:nvGrpSpPr>
            <p:cNvPr id="98" name="Google Shape;98;p7"/>
            <p:cNvGrpSpPr/>
            <p:nvPr/>
          </p:nvGrpSpPr>
          <p:grpSpPr>
            <a:xfrm>
              <a:off x="6687000" y="2617594"/>
              <a:ext cx="2948185" cy="2776688"/>
              <a:chOff x="6687000" y="2617594"/>
              <a:chExt cx="2948185" cy="2776688"/>
            </a:xfrm>
          </p:grpSpPr>
          <p:sp>
            <p:nvSpPr>
              <p:cNvPr id="99" name="Google Shape;99;p7"/>
              <p:cNvSpPr/>
              <p:nvPr/>
            </p:nvSpPr>
            <p:spPr>
              <a:xfrm flipH="1">
                <a:off x="6687000" y="2703525"/>
                <a:ext cx="2457000" cy="24471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100" name="Google Shape;100;p7"/>
              <p:cNvSpPr/>
              <p:nvPr/>
            </p:nvSpPr>
            <p:spPr>
              <a:xfrm rot="-2699590">
                <a:off x="7946885" y="3849460"/>
                <a:ext cx="1780000" cy="477721"/>
              </a:xfrm>
              <a:prstGeom prst="roundRect">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101" name="Google Shape;101;p7"/>
              <p:cNvSpPr/>
              <p:nvPr/>
            </p:nvSpPr>
            <p:spPr>
              <a:xfrm rot="-2700000">
                <a:off x="6857259" y="4943944"/>
                <a:ext cx="996172" cy="114976"/>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102" name="Google Shape;102;p7"/>
              <p:cNvSpPr/>
              <p:nvPr/>
            </p:nvSpPr>
            <p:spPr>
              <a:xfrm>
                <a:off x="6962498" y="3553776"/>
                <a:ext cx="1309800" cy="1309800"/>
              </a:xfrm>
              <a:prstGeom prst="ellipse">
                <a:avLst/>
              </a:prstGeom>
              <a:noFill/>
              <a:ln w="9525" cap="flat" cmpd="sng">
                <a:solidFill>
                  <a:schemeClr val="lt1"/>
                </a:solidFill>
                <a:prstDash val="lg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103" name="Google Shape;103;p7"/>
              <p:cNvSpPr/>
              <p:nvPr/>
            </p:nvSpPr>
            <p:spPr>
              <a:xfrm rot="-2699590">
                <a:off x="7651509" y="3199003"/>
                <a:ext cx="1780000" cy="326683"/>
              </a:xfrm>
              <a:prstGeom prst="roundRect">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gr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57"/>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p:cSld name="CUSTOM_9">
    <p:spTree>
      <p:nvGrpSpPr>
        <p:cNvPr id="1" name="Shape 408"/>
        <p:cNvGrpSpPr/>
        <p:nvPr/>
      </p:nvGrpSpPr>
      <p:grpSpPr>
        <a:xfrm>
          <a:off x="0" y="0"/>
          <a:ext cx="0" cy="0"/>
          <a:chOff x="0" y="0"/>
          <a:chExt cx="0" cy="0"/>
        </a:xfrm>
      </p:grpSpPr>
      <p:grpSp>
        <p:nvGrpSpPr>
          <p:cNvPr id="409" name="Google Shape;409;p25"/>
          <p:cNvGrpSpPr/>
          <p:nvPr/>
        </p:nvGrpSpPr>
        <p:grpSpPr>
          <a:xfrm>
            <a:off x="9689734" y="-499300"/>
            <a:ext cx="3275265" cy="6851581"/>
            <a:chOff x="7267300" y="-374475"/>
            <a:chExt cx="2456449" cy="5138686"/>
          </a:xfrm>
        </p:grpSpPr>
        <p:grpSp>
          <p:nvGrpSpPr>
            <p:cNvPr id="410" name="Google Shape;410;p25"/>
            <p:cNvGrpSpPr/>
            <p:nvPr/>
          </p:nvGrpSpPr>
          <p:grpSpPr>
            <a:xfrm>
              <a:off x="7432804" y="4506461"/>
              <a:ext cx="1309796" cy="257750"/>
              <a:chOff x="-6337521" y="4362225"/>
              <a:chExt cx="1309796" cy="257750"/>
            </a:xfrm>
          </p:grpSpPr>
          <p:sp>
            <p:nvSpPr>
              <p:cNvPr id="411" name="Google Shape;411;p25"/>
              <p:cNvSpPr/>
              <p:nvPr/>
            </p:nvSpPr>
            <p:spPr>
              <a:xfrm>
                <a:off x="-5917975"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12" name="Google Shape;412;p25"/>
              <p:cNvSpPr/>
              <p:nvPr/>
            </p:nvSpPr>
            <p:spPr>
              <a:xfrm>
                <a:off x="-5713862"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13" name="Google Shape;413;p25"/>
              <p:cNvSpPr/>
              <p:nvPr/>
            </p:nvSpPr>
            <p:spPr>
              <a:xfrm>
                <a:off x="-5509750"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14" name="Google Shape;414;p25"/>
              <p:cNvSpPr/>
              <p:nvPr/>
            </p:nvSpPr>
            <p:spPr>
              <a:xfrm>
                <a:off x="-5305637"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15" name="Google Shape;415;p25"/>
              <p:cNvSpPr/>
              <p:nvPr/>
            </p:nvSpPr>
            <p:spPr>
              <a:xfrm>
                <a:off x="-5101525"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16" name="Google Shape;416;p25"/>
              <p:cNvSpPr/>
              <p:nvPr/>
            </p:nvSpPr>
            <p:spPr>
              <a:xfrm>
                <a:off x="-6337521"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17" name="Google Shape;417;p25"/>
              <p:cNvSpPr/>
              <p:nvPr/>
            </p:nvSpPr>
            <p:spPr>
              <a:xfrm>
                <a:off x="-6133409"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18" name="Google Shape;418;p25"/>
              <p:cNvSpPr/>
              <p:nvPr/>
            </p:nvSpPr>
            <p:spPr>
              <a:xfrm>
                <a:off x="-5929296"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19" name="Google Shape;419;p25"/>
              <p:cNvSpPr/>
              <p:nvPr/>
            </p:nvSpPr>
            <p:spPr>
              <a:xfrm>
                <a:off x="-5725184"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20" name="Google Shape;420;p25"/>
              <p:cNvSpPr/>
              <p:nvPr/>
            </p:nvSpPr>
            <p:spPr>
              <a:xfrm>
                <a:off x="-5521071"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grpSp>
        <p:grpSp>
          <p:nvGrpSpPr>
            <p:cNvPr id="421" name="Google Shape;421;p25"/>
            <p:cNvGrpSpPr/>
            <p:nvPr/>
          </p:nvGrpSpPr>
          <p:grpSpPr>
            <a:xfrm>
              <a:off x="7267300" y="-374475"/>
              <a:ext cx="2456449" cy="1917411"/>
              <a:chOff x="7267300" y="-366311"/>
              <a:chExt cx="2456449" cy="1917411"/>
            </a:xfrm>
          </p:grpSpPr>
          <p:sp>
            <p:nvSpPr>
              <p:cNvPr id="422" name="Google Shape;422;p25"/>
              <p:cNvSpPr/>
              <p:nvPr/>
            </p:nvSpPr>
            <p:spPr>
              <a:xfrm rot="-5400000" flipH="1">
                <a:off x="7653475" y="-500"/>
                <a:ext cx="1554600" cy="15486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23" name="Google Shape;423;p25"/>
              <p:cNvSpPr/>
              <p:nvPr/>
            </p:nvSpPr>
            <p:spPr>
              <a:xfrm rot="2699366" flipH="1">
                <a:off x="8648903" y="642478"/>
                <a:ext cx="1150392" cy="262619"/>
              </a:xfrm>
              <a:prstGeom prst="roundRect">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24" name="Google Shape;424;p25"/>
              <p:cNvSpPr/>
              <p:nvPr/>
            </p:nvSpPr>
            <p:spPr>
              <a:xfrm>
                <a:off x="7719598" y="153426"/>
                <a:ext cx="1309800" cy="1309800"/>
              </a:xfrm>
              <a:prstGeom prst="ellipse">
                <a:avLst/>
              </a:prstGeom>
              <a:noFill/>
              <a:ln w="9525" cap="flat" cmpd="sng">
                <a:solidFill>
                  <a:schemeClr val="lt1"/>
                </a:solidFill>
                <a:prstDash val="lg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25" name="Google Shape;425;p25"/>
              <p:cNvSpPr/>
              <p:nvPr/>
            </p:nvSpPr>
            <p:spPr>
              <a:xfrm rot="2699336" flipH="1">
                <a:off x="7177884" y="-7536"/>
                <a:ext cx="1098632" cy="201950"/>
              </a:xfrm>
              <a:prstGeom prst="roundRect">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gr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1">
  <p:cSld name="CUSTOM_9_1">
    <p:spTree>
      <p:nvGrpSpPr>
        <p:cNvPr id="1" name="Shape 426"/>
        <p:cNvGrpSpPr/>
        <p:nvPr/>
      </p:nvGrpSpPr>
      <p:grpSpPr>
        <a:xfrm>
          <a:off x="0" y="0"/>
          <a:ext cx="0" cy="0"/>
          <a:chOff x="0" y="0"/>
          <a:chExt cx="0" cy="0"/>
        </a:xfrm>
      </p:grpSpPr>
      <p:grpSp>
        <p:nvGrpSpPr>
          <p:cNvPr id="427" name="Google Shape;427;p26"/>
          <p:cNvGrpSpPr/>
          <p:nvPr/>
        </p:nvGrpSpPr>
        <p:grpSpPr>
          <a:xfrm>
            <a:off x="9689734" y="516700"/>
            <a:ext cx="3275265" cy="6851581"/>
            <a:chOff x="7267300" y="387525"/>
            <a:chExt cx="2456449" cy="5138686"/>
          </a:xfrm>
        </p:grpSpPr>
        <p:grpSp>
          <p:nvGrpSpPr>
            <p:cNvPr id="428" name="Google Shape;428;p26"/>
            <p:cNvGrpSpPr/>
            <p:nvPr/>
          </p:nvGrpSpPr>
          <p:grpSpPr>
            <a:xfrm rot="10800000" flipH="1">
              <a:off x="7432804" y="387525"/>
              <a:ext cx="1309796" cy="257750"/>
              <a:chOff x="-6337521" y="4362225"/>
              <a:chExt cx="1309796" cy="257750"/>
            </a:xfrm>
          </p:grpSpPr>
          <p:sp>
            <p:nvSpPr>
              <p:cNvPr id="429" name="Google Shape;429;p26"/>
              <p:cNvSpPr/>
              <p:nvPr/>
            </p:nvSpPr>
            <p:spPr>
              <a:xfrm>
                <a:off x="-5917975"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30" name="Google Shape;430;p26"/>
              <p:cNvSpPr/>
              <p:nvPr/>
            </p:nvSpPr>
            <p:spPr>
              <a:xfrm>
                <a:off x="-5713862"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31" name="Google Shape;431;p26"/>
              <p:cNvSpPr/>
              <p:nvPr/>
            </p:nvSpPr>
            <p:spPr>
              <a:xfrm>
                <a:off x="-5509750"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32" name="Google Shape;432;p26"/>
              <p:cNvSpPr/>
              <p:nvPr/>
            </p:nvSpPr>
            <p:spPr>
              <a:xfrm>
                <a:off x="-5305637"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33" name="Google Shape;433;p26"/>
              <p:cNvSpPr/>
              <p:nvPr/>
            </p:nvSpPr>
            <p:spPr>
              <a:xfrm>
                <a:off x="-5101525" y="436222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34" name="Google Shape;434;p26"/>
              <p:cNvSpPr/>
              <p:nvPr/>
            </p:nvSpPr>
            <p:spPr>
              <a:xfrm>
                <a:off x="-6337521"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35" name="Google Shape;435;p26"/>
              <p:cNvSpPr/>
              <p:nvPr/>
            </p:nvSpPr>
            <p:spPr>
              <a:xfrm>
                <a:off x="-6133409"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36" name="Google Shape;436;p26"/>
              <p:cNvSpPr/>
              <p:nvPr/>
            </p:nvSpPr>
            <p:spPr>
              <a:xfrm>
                <a:off x="-5929296"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37" name="Google Shape;437;p26"/>
              <p:cNvSpPr/>
              <p:nvPr/>
            </p:nvSpPr>
            <p:spPr>
              <a:xfrm>
                <a:off x="-5725184"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38" name="Google Shape;438;p26"/>
              <p:cNvSpPr/>
              <p:nvPr/>
            </p:nvSpPr>
            <p:spPr>
              <a:xfrm>
                <a:off x="-5521071" y="4546175"/>
                <a:ext cx="73800" cy="738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grpSp>
        <p:grpSp>
          <p:nvGrpSpPr>
            <p:cNvPr id="439" name="Google Shape;439;p26"/>
            <p:cNvGrpSpPr/>
            <p:nvPr/>
          </p:nvGrpSpPr>
          <p:grpSpPr>
            <a:xfrm rot="10800000" flipH="1">
              <a:off x="7267300" y="3608800"/>
              <a:ext cx="2456449" cy="1917411"/>
              <a:chOff x="7267300" y="-366311"/>
              <a:chExt cx="2456449" cy="1917411"/>
            </a:xfrm>
          </p:grpSpPr>
          <p:sp>
            <p:nvSpPr>
              <p:cNvPr id="440" name="Google Shape;440;p26"/>
              <p:cNvSpPr/>
              <p:nvPr/>
            </p:nvSpPr>
            <p:spPr>
              <a:xfrm rot="-5400000" flipH="1">
                <a:off x="7653475" y="-500"/>
                <a:ext cx="1554600" cy="15486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41" name="Google Shape;441;p26"/>
              <p:cNvSpPr/>
              <p:nvPr/>
            </p:nvSpPr>
            <p:spPr>
              <a:xfrm rot="2699366" flipH="1">
                <a:off x="8648903" y="642478"/>
                <a:ext cx="1150392" cy="262619"/>
              </a:xfrm>
              <a:prstGeom prst="roundRect">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42" name="Google Shape;442;p26"/>
              <p:cNvSpPr/>
              <p:nvPr/>
            </p:nvSpPr>
            <p:spPr>
              <a:xfrm>
                <a:off x="7719598" y="153426"/>
                <a:ext cx="1309800" cy="1309800"/>
              </a:xfrm>
              <a:prstGeom prst="ellipse">
                <a:avLst/>
              </a:prstGeom>
              <a:noFill/>
              <a:ln w="9525" cap="flat" cmpd="sng">
                <a:solidFill>
                  <a:schemeClr val="lt1"/>
                </a:solidFill>
                <a:prstDash val="lg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sp>
            <p:nvSpPr>
              <p:cNvPr id="443" name="Google Shape;443;p26"/>
              <p:cNvSpPr/>
              <p:nvPr/>
            </p:nvSpPr>
            <p:spPr>
              <a:xfrm rot="2699336" flipH="1">
                <a:off x="7177884" y="-7536"/>
                <a:ext cx="1098632" cy="201950"/>
              </a:xfrm>
              <a:prstGeom prst="roundRect">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89"/>
              </a:p>
            </p:txBody>
          </p:sp>
        </p:grpSp>
      </p:gr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50967" y="593367"/>
            <a:ext cx="102900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200"/>
              <a:buFont typeface="Archivo Black"/>
              <a:buNone/>
              <a:defRPr sz="3200">
                <a:solidFill>
                  <a:schemeClr val="dk1"/>
                </a:solidFill>
                <a:latin typeface="Archivo Black"/>
                <a:ea typeface="Archivo Black"/>
                <a:cs typeface="Archivo Black"/>
                <a:sym typeface="Archivo Black"/>
              </a:defRPr>
            </a:lvl1pPr>
            <a:lvl2pPr lvl="1" rtl="0">
              <a:spcBef>
                <a:spcPts val="0"/>
              </a:spcBef>
              <a:spcAft>
                <a:spcPts val="0"/>
              </a:spcAft>
              <a:buClr>
                <a:schemeClr val="dk1"/>
              </a:buClr>
              <a:buSzPts val="3200"/>
              <a:buFont typeface="Archivo Black"/>
              <a:buNone/>
              <a:defRPr sz="3200">
                <a:solidFill>
                  <a:schemeClr val="dk1"/>
                </a:solidFill>
                <a:latin typeface="Archivo Black"/>
                <a:ea typeface="Archivo Black"/>
                <a:cs typeface="Archivo Black"/>
                <a:sym typeface="Archivo Black"/>
              </a:defRPr>
            </a:lvl2pPr>
            <a:lvl3pPr lvl="2" rtl="0">
              <a:spcBef>
                <a:spcPts val="0"/>
              </a:spcBef>
              <a:spcAft>
                <a:spcPts val="0"/>
              </a:spcAft>
              <a:buClr>
                <a:schemeClr val="dk1"/>
              </a:buClr>
              <a:buSzPts val="3200"/>
              <a:buFont typeface="Archivo Black"/>
              <a:buNone/>
              <a:defRPr sz="3200">
                <a:solidFill>
                  <a:schemeClr val="dk1"/>
                </a:solidFill>
                <a:latin typeface="Archivo Black"/>
                <a:ea typeface="Archivo Black"/>
                <a:cs typeface="Archivo Black"/>
                <a:sym typeface="Archivo Black"/>
              </a:defRPr>
            </a:lvl3pPr>
            <a:lvl4pPr lvl="3" rtl="0">
              <a:spcBef>
                <a:spcPts val="0"/>
              </a:spcBef>
              <a:spcAft>
                <a:spcPts val="0"/>
              </a:spcAft>
              <a:buClr>
                <a:schemeClr val="dk1"/>
              </a:buClr>
              <a:buSzPts val="3200"/>
              <a:buFont typeface="Archivo Black"/>
              <a:buNone/>
              <a:defRPr sz="3200">
                <a:solidFill>
                  <a:schemeClr val="dk1"/>
                </a:solidFill>
                <a:latin typeface="Archivo Black"/>
                <a:ea typeface="Archivo Black"/>
                <a:cs typeface="Archivo Black"/>
                <a:sym typeface="Archivo Black"/>
              </a:defRPr>
            </a:lvl4pPr>
            <a:lvl5pPr lvl="4" rtl="0">
              <a:spcBef>
                <a:spcPts val="0"/>
              </a:spcBef>
              <a:spcAft>
                <a:spcPts val="0"/>
              </a:spcAft>
              <a:buClr>
                <a:schemeClr val="dk1"/>
              </a:buClr>
              <a:buSzPts val="3200"/>
              <a:buFont typeface="Archivo Black"/>
              <a:buNone/>
              <a:defRPr sz="3200">
                <a:solidFill>
                  <a:schemeClr val="dk1"/>
                </a:solidFill>
                <a:latin typeface="Archivo Black"/>
                <a:ea typeface="Archivo Black"/>
                <a:cs typeface="Archivo Black"/>
                <a:sym typeface="Archivo Black"/>
              </a:defRPr>
            </a:lvl5pPr>
            <a:lvl6pPr lvl="5" rtl="0">
              <a:spcBef>
                <a:spcPts val="0"/>
              </a:spcBef>
              <a:spcAft>
                <a:spcPts val="0"/>
              </a:spcAft>
              <a:buClr>
                <a:schemeClr val="dk1"/>
              </a:buClr>
              <a:buSzPts val="3200"/>
              <a:buFont typeface="Archivo Black"/>
              <a:buNone/>
              <a:defRPr sz="3200">
                <a:solidFill>
                  <a:schemeClr val="dk1"/>
                </a:solidFill>
                <a:latin typeface="Archivo Black"/>
                <a:ea typeface="Archivo Black"/>
                <a:cs typeface="Archivo Black"/>
                <a:sym typeface="Archivo Black"/>
              </a:defRPr>
            </a:lvl6pPr>
            <a:lvl7pPr lvl="6" rtl="0">
              <a:spcBef>
                <a:spcPts val="0"/>
              </a:spcBef>
              <a:spcAft>
                <a:spcPts val="0"/>
              </a:spcAft>
              <a:buClr>
                <a:schemeClr val="dk1"/>
              </a:buClr>
              <a:buSzPts val="3200"/>
              <a:buFont typeface="Archivo Black"/>
              <a:buNone/>
              <a:defRPr sz="3200">
                <a:solidFill>
                  <a:schemeClr val="dk1"/>
                </a:solidFill>
                <a:latin typeface="Archivo Black"/>
                <a:ea typeface="Archivo Black"/>
                <a:cs typeface="Archivo Black"/>
                <a:sym typeface="Archivo Black"/>
              </a:defRPr>
            </a:lvl7pPr>
            <a:lvl8pPr lvl="7" rtl="0">
              <a:spcBef>
                <a:spcPts val="0"/>
              </a:spcBef>
              <a:spcAft>
                <a:spcPts val="0"/>
              </a:spcAft>
              <a:buClr>
                <a:schemeClr val="dk1"/>
              </a:buClr>
              <a:buSzPts val="3200"/>
              <a:buFont typeface="Archivo Black"/>
              <a:buNone/>
              <a:defRPr sz="3200">
                <a:solidFill>
                  <a:schemeClr val="dk1"/>
                </a:solidFill>
                <a:latin typeface="Archivo Black"/>
                <a:ea typeface="Archivo Black"/>
                <a:cs typeface="Archivo Black"/>
                <a:sym typeface="Archivo Black"/>
              </a:defRPr>
            </a:lvl8pPr>
            <a:lvl9pPr lvl="8" rtl="0">
              <a:spcBef>
                <a:spcPts val="0"/>
              </a:spcBef>
              <a:spcAft>
                <a:spcPts val="0"/>
              </a:spcAft>
              <a:buClr>
                <a:schemeClr val="dk1"/>
              </a:buClr>
              <a:buSzPts val="3200"/>
              <a:buFont typeface="Archivo Black"/>
              <a:buNone/>
              <a:defRPr sz="3200">
                <a:solidFill>
                  <a:schemeClr val="dk1"/>
                </a:solidFill>
                <a:latin typeface="Archivo Black"/>
                <a:ea typeface="Archivo Black"/>
                <a:cs typeface="Archivo Black"/>
                <a:sym typeface="Archivo Black"/>
              </a:defRPr>
            </a:lvl9pPr>
          </a:lstStyle>
          <a:p>
            <a:endParaRPr/>
          </a:p>
        </p:txBody>
      </p:sp>
      <p:sp>
        <p:nvSpPr>
          <p:cNvPr id="7" name="Google Shape;7;p1"/>
          <p:cNvSpPr txBox="1">
            <a:spLocks noGrp="1"/>
          </p:cNvSpPr>
          <p:nvPr>
            <p:ph type="body" idx="1"/>
          </p:nvPr>
        </p:nvSpPr>
        <p:spPr>
          <a:xfrm>
            <a:off x="950967" y="1536633"/>
            <a:ext cx="10290000" cy="4555200"/>
          </a:xfrm>
          <a:prstGeom prst="rect">
            <a:avLst/>
          </a:prstGeom>
          <a:noFill/>
          <a:ln>
            <a:noFill/>
          </a:ln>
        </p:spPr>
        <p:txBody>
          <a:bodyPr spcFirstLastPara="1" wrap="square" lIns="91425" tIns="91425" rIns="91425" bIns="91425" anchor="t" anchorCtr="0">
            <a:noAutofit/>
          </a:bodyPr>
          <a:lstStyle>
            <a:lvl1pPr marL="457200" lvl="0" indent="-317500">
              <a:lnSpc>
                <a:spcPct val="115000"/>
              </a:lnSpc>
              <a:spcBef>
                <a:spcPts val="0"/>
              </a:spcBef>
              <a:spcAft>
                <a:spcPts val="0"/>
              </a:spcAft>
              <a:buClr>
                <a:schemeClr val="dk1"/>
              </a:buClr>
              <a:buSzPts val="1400"/>
              <a:buFont typeface="Manrope"/>
              <a:buChar char="●"/>
              <a:defRPr>
                <a:solidFill>
                  <a:schemeClr val="dk1"/>
                </a:solidFill>
                <a:latin typeface="Manrope"/>
                <a:ea typeface="Manrope"/>
                <a:cs typeface="Manrope"/>
                <a:sym typeface="Manrope"/>
              </a:defRPr>
            </a:lvl1pPr>
            <a:lvl2pPr marL="914400" lvl="1" indent="-317500">
              <a:lnSpc>
                <a:spcPct val="115000"/>
              </a:lnSpc>
              <a:spcBef>
                <a:spcPts val="0"/>
              </a:spcBef>
              <a:spcAft>
                <a:spcPts val="0"/>
              </a:spcAft>
              <a:buClr>
                <a:schemeClr val="dk1"/>
              </a:buClr>
              <a:buSzPts val="1400"/>
              <a:buFont typeface="Manrope"/>
              <a:buChar char="○"/>
              <a:defRPr>
                <a:solidFill>
                  <a:schemeClr val="dk1"/>
                </a:solidFill>
                <a:latin typeface="Manrope"/>
                <a:ea typeface="Manrope"/>
                <a:cs typeface="Manrope"/>
                <a:sym typeface="Manrope"/>
              </a:defRPr>
            </a:lvl2pPr>
            <a:lvl3pPr marL="1371600" lvl="2" indent="-317500">
              <a:lnSpc>
                <a:spcPct val="115000"/>
              </a:lnSpc>
              <a:spcBef>
                <a:spcPts val="0"/>
              </a:spcBef>
              <a:spcAft>
                <a:spcPts val="0"/>
              </a:spcAft>
              <a:buClr>
                <a:schemeClr val="dk1"/>
              </a:buClr>
              <a:buSzPts val="1400"/>
              <a:buFont typeface="Manrope"/>
              <a:buChar char="■"/>
              <a:defRPr>
                <a:solidFill>
                  <a:schemeClr val="dk1"/>
                </a:solidFill>
                <a:latin typeface="Manrope"/>
                <a:ea typeface="Manrope"/>
                <a:cs typeface="Manrope"/>
                <a:sym typeface="Manrope"/>
              </a:defRPr>
            </a:lvl3pPr>
            <a:lvl4pPr marL="1828800" lvl="3" indent="-317500">
              <a:lnSpc>
                <a:spcPct val="115000"/>
              </a:lnSpc>
              <a:spcBef>
                <a:spcPts val="0"/>
              </a:spcBef>
              <a:spcAft>
                <a:spcPts val="0"/>
              </a:spcAft>
              <a:buClr>
                <a:schemeClr val="dk1"/>
              </a:buClr>
              <a:buSzPts val="1400"/>
              <a:buFont typeface="Manrope"/>
              <a:buChar char="●"/>
              <a:defRPr>
                <a:solidFill>
                  <a:schemeClr val="dk1"/>
                </a:solidFill>
                <a:latin typeface="Manrope"/>
                <a:ea typeface="Manrope"/>
                <a:cs typeface="Manrope"/>
                <a:sym typeface="Manrope"/>
              </a:defRPr>
            </a:lvl4pPr>
            <a:lvl5pPr marL="2286000" lvl="4" indent="-317500">
              <a:lnSpc>
                <a:spcPct val="115000"/>
              </a:lnSpc>
              <a:spcBef>
                <a:spcPts val="0"/>
              </a:spcBef>
              <a:spcAft>
                <a:spcPts val="0"/>
              </a:spcAft>
              <a:buClr>
                <a:schemeClr val="dk1"/>
              </a:buClr>
              <a:buSzPts val="1400"/>
              <a:buFont typeface="Manrope"/>
              <a:buChar char="○"/>
              <a:defRPr>
                <a:solidFill>
                  <a:schemeClr val="dk1"/>
                </a:solidFill>
                <a:latin typeface="Manrope"/>
                <a:ea typeface="Manrope"/>
                <a:cs typeface="Manrope"/>
                <a:sym typeface="Manrope"/>
              </a:defRPr>
            </a:lvl5pPr>
            <a:lvl6pPr marL="2743200" lvl="5" indent="-317500">
              <a:lnSpc>
                <a:spcPct val="115000"/>
              </a:lnSpc>
              <a:spcBef>
                <a:spcPts val="0"/>
              </a:spcBef>
              <a:spcAft>
                <a:spcPts val="0"/>
              </a:spcAft>
              <a:buClr>
                <a:schemeClr val="dk1"/>
              </a:buClr>
              <a:buSzPts val="1400"/>
              <a:buFont typeface="Manrope"/>
              <a:buChar char="■"/>
              <a:defRPr>
                <a:solidFill>
                  <a:schemeClr val="dk1"/>
                </a:solidFill>
                <a:latin typeface="Manrope"/>
                <a:ea typeface="Manrope"/>
                <a:cs typeface="Manrope"/>
                <a:sym typeface="Manrope"/>
              </a:defRPr>
            </a:lvl6pPr>
            <a:lvl7pPr marL="3200400" lvl="6" indent="-317500">
              <a:lnSpc>
                <a:spcPct val="115000"/>
              </a:lnSpc>
              <a:spcBef>
                <a:spcPts val="0"/>
              </a:spcBef>
              <a:spcAft>
                <a:spcPts val="0"/>
              </a:spcAft>
              <a:buClr>
                <a:schemeClr val="dk1"/>
              </a:buClr>
              <a:buSzPts val="1400"/>
              <a:buFont typeface="Manrope"/>
              <a:buChar char="●"/>
              <a:defRPr>
                <a:solidFill>
                  <a:schemeClr val="dk1"/>
                </a:solidFill>
                <a:latin typeface="Manrope"/>
                <a:ea typeface="Manrope"/>
                <a:cs typeface="Manrope"/>
                <a:sym typeface="Manrope"/>
              </a:defRPr>
            </a:lvl7pPr>
            <a:lvl8pPr marL="3657600" lvl="7" indent="-317500">
              <a:lnSpc>
                <a:spcPct val="115000"/>
              </a:lnSpc>
              <a:spcBef>
                <a:spcPts val="0"/>
              </a:spcBef>
              <a:spcAft>
                <a:spcPts val="0"/>
              </a:spcAft>
              <a:buClr>
                <a:schemeClr val="dk1"/>
              </a:buClr>
              <a:buSzPts val="1400"/>
              <a:buFont typeface="Manrope"/>
              <a:buChar char="○"/>
              <a:defRPr>
                <a:solidFill>
                  <a:schemeClr val="dk1"/>
                </a:solidFill>
                <a:latin typeface="Manrope"/>
                <a:ea typeface="Manrope"/>
                <a:cs typeface="Manrope"/>
                <a:sym typeface="Manrope"/>
              </a:defRPr>
            </a:lvl8pPr>
            <a:lvl9pPr marL="4114800" lvl="8" indent="-317500">
              <a:lnSpc>
                <a:spcPct val="115000"/>
              </a:lnSpc>
              <a:spcBef>
                <a:spcPts val="0"/>
              </a:spcBef>
              <a:spcAft>
                <a:spcPts val="0"/>
              </a:spcAft>
              <a:buClr>
                <a:schemeClr val="dk1"/>
              </a:buClr>
              <a:buSzPts val="1400"/>
              <a:buFont typeface="Manrope"/>
              <a:buChar char="■"/>
              <a:defRPr>
                <a:solidFill>
                  <a:schemeClr val="dk1"/>
                </a:solidFill>
                <a:latin typeface="Manrope"/>
                <a:ea typeface="Manrope"/>
                <a:cs typeface="Manrope"/>
                <a:sym typeface="Manrope"/>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3" r:id="rId3"/>
    <p:sldLayoutId id="2147483658" r:id="rId4"/>
    <p:sldLayoutId id="2147483671" r:id="rId5"/>
    <p:sldLayoutId id="2147483672" r:id="rId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hyperlink" Target="https://gov.tw/HB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p30"/>
          <p:cNvSpPr txBox="1">
            <a:spLocks noGrp="1"/>
          </p:cNvSpPr>
          <p:nvPr>
            <p:ph type="ctrTitle"/>
          </p:nvPr>
        </p:nvSpPr>
        <p:spPr>
          <a:xfrm>
            <a:off x="950967" y="719333"/>
            <a:ext cx="6410000" cy="2672000"/>
          </a:xfrm>
          <a:prstGeom prst="rect">
            <a:avLst/>
          </a:prstGeom>
        </p:spPr>
        <p:txBody>
          <a:bodyPr spcFirstLastPara="1" wrap="square" lIns="121900" tIns="121900" rIns="121900" bIns="121900" anchor="ctr" anchorCtr="0">
            <a:noAutofit/>
          </a:bodyPr>
          <a:lstStyle/>
          <a:p>
            <a:r>
              <a:rPr lang="zh-TW" altLang="en-US" b="1" dirty="0">
                <a:latin typeface="微軟正黑體" panose="020B0604030504040204" pitchFamily="34" charset="-120"/>
                <a:ea typeface="微軟正黑體" panose="020B0604030504040204" pitchFamily="34" charset="-120"/>
              </a:rPr>
              <a:t>立百病毒感染症</a:t>
            </a:r>
            <a:br>
              <a:rPr lang="en-US" altLang="zh-TW" b="1" dirty="0">
                <a:latin typeface="微軟正黑體" panose="020B0604030504040204" pitchFamily="34" charset="-120"/>
                <a:ea typeface="微軟正黑體" panose="020B0604030504040204" pitchFamily="34" charset="-120"/>
              </a:rPr>
            </a:br>
            <a:r>
              <a:rPr lang="en-US" altLang="zh-TW" sz="4400" b="1" dirty="0">
                <a:latin typeface="微軟正黑體" panose="020B0604030504040204" pitchFamily="34" charset="-120"/>
                <a:ea typeface="微軟正黑體" panose="020B0604030504040204" pitchFamily="34" charset="-120"/>
              </a:rPr>
              <a:t>(</a:t>
            </a:r>
            <a:r>
              <a:rPr lang="en-US" altLang="zh-TW" sz="4400" b="1" dirty="0" err="1">
                <a:latin typeface="微軟正黑體" panose="020B0604030504040204" pitchFamily="34" charset="-120"/>
                <a:ea typeface="微軟正黑體" panose="020B0604030504040204" pitchFamily="34" charset="-120"/>
              </a:rPr>
              <a:t>Nipah</a:t>
            </a:r>
            <a:r>
              <a:rPr lang="en-US" altLang="zh-TW" sz="4400" b="1" dirty="0">
                <a:latin typeface="微軟正黑體" panose="020B0604030504040204" pitchFamily="34" charset="-120"/>
                <a:ea typeface="微軟正黑體" panose="020B0604030504040204" pitchFamily="34" charset="-120"/>
              </a:rPr>
              <a:t> Virus Infection)</a:t>
            </a:r>
            <a:endParaRPr sz="5000" b="1" dirty="0">
              <a:latin typeface="微軟正黑體" panose="020B0604030504040204" pitchFamily="34" charset="-120"/>
              <a:ea typeface="微軟正黑體" panose="020B0604030504040204" pitchFamily="34" charset="-120"/>
              <a:cs typeface="Archivo"/>
              <a:sym typeface="Archivo"/>
            </a:endParaRPr>
          </a:p>
        </p:txBody>
      </p:sp>
      <p:sp>
        <p:nvSpPr>
          <p:cNvPr id="455" name="Google Shape;455;p30"/>
          <p:cNvSpPr txBox="1">
            <a:spLocks noGrp="1"/>
          </p:cNvSpPr>
          <p:nvPr>
            <p:ph type="subTitle" idx="1"/>
          </p:nvPr>
        </p:nvSpPr>
        <p:spPr>
          <a:xfrm>
            <a:off x="950966" y="3645267"/>
            <a:ext cx="3633516" cy="844800"/>
          </a:xfrm>
          <a:prstGeom prst="rect">
            <a:avLst/>
          </a:prstGeom>
        </p:spPr>
        <p:txBody>
          <a:bodyPr spcFirstLastPara="1" wrap="square" lIns="121900" tIns="121900" rIns="121900" bIns="121900" anchor="ctr" anchorCtr="0">
            <a:noAutofit/>
          </a:bodyPr>
          <a:lstStyle/>
          <a:p>
            <a:r>
              <a:rPr lang="zh-TW" altLang="en-US" sz="2400" dirty="0">
                <a:latin typeface="微軟正黑體" panose="020B0604030504040204" pitchFamily="34" charset="-120"/>
                <a:ea typeface="微軟正黑體" panose="020B0604030504040204" pitchFamily="34" charset="-120"/>
              </a:rPr>
              <a:t>衛生福利部疾病管制署</a:t>
            </a:r>
            <a:endParaRPr lang="en-US" altLang="zh-TW" sz="2400" dirty="0">
              <a:latin typeface="微軟正黑體" panose="020B0604030504040204" pitchFamily="34" charset="-120"/>
              <a:ea typeface="微軟正黑體" panose="020B0604030504040204" pitchFamily="34" charset="-120"/>
            </a:endParaRPr>
          </a:p>
          <a:p>
            <a:r>
              <a:rPr lang="en-US" altLang="zh-TW" sz="2400" dirty="0">
                <a:latin typeface="微軟正黑體" panose="020B0604030504040204" pitchFamily="34" charset="-120"/>
                <a:ea typeface="微軟正黑體" panose="020B0604030504040204" pitchFamily="34" charset="-120"/>
              </a:rPr>
              <a:t>115</a:t>
            </a:r>
            <a:r>
              <a:rPr lang="zh-TW" altLang="en-US" sz="2400" dirty="0">
                <a:latin typeface="微軟正黑體" panose="020B0604030504040204" pitchFamily="34" charset="-120"/>
                <a:ea typeface="微軟正黑體" panose="020B0604030504040204" pitchFamily="34" charset="-120"/>
              </a:rPr>
              <a:t>年</a:t>
            </a:r>
            <a:r>
              <a:rPr lang="en-US" altLang="zh-TW" sz="2400" dirty="0">
                <a:latin typeface="微軟正黑體" panose="020B0604030504040204" pitchFamily="34" charset="-120"/>
                <a:ea typeface="微軟正黑體" panose="020B0604030504040204" pitchFamily="34" charset="-120"/>
              </a:rPr>
              <a:t>3</a:t>
            </a:r>
            <a:r>
              <a:rPr lang="zh-TW" altLang="en-US" sz="2400" dirty="0">
                <a:latin typeface="微軟正黑體" panose="020B0604030504040204" pitchFamily="34" charset="-120"/>
                <a:ea typeface="微軟正黑體" panose="020B0604030504040204" pitchFamily="34" charset="-120"/>
              </a:rPr>
              <a:t>月</a:t>
            </a:r>
            <a:r>
              <a:rPr lang="en-US" altLang="zh-TW" sz="2400">
                <a:latin typeface="微軟正黑體" panose="020B0604030504040204" pitchFamily="34" charset="-120"/>
                <a:ea typeface="微軟正黑體" panose="020B0604030504040204" pitchFamily="34" charset="-120"/>
              </a:rPr>
              <a:t>19</a:t>
            </a:r>
            <a:r>
              <a:rPr lang="zh-TW" altLang="en-US" sz="2400">
                <a:latin typeface="微軟正黑體" panose="020B0604030504040204" pitchFamily="34" charset="-120"/>
                <a:ea typeface="微軟正黑體" panose="020B0604030504040204" pitchFamily="34" charset="-120"/>
              </a:rPr>
              <a:t>日</a:t>
            </a:r>
            <a:endParaRPr lang="zh-TW" altLang="en-US" sz="2400" dirty="0">
              <a:latin typeface="微軟正黑體" panose="020B0604030504040204" pitchFamily="34" charset="-120"/>
              <a:ea typeface="微軟正黑體" panose="020B0604030504040204" pitchFamily="34" charset="-120"/>
            </a:endParaRPr>
          </a:p>
        </p:txBody>
      </p:sp>
      <p:grpSp>
        <p:nvGrpSpPr>
          <p:cNvPr id="456" name="Google Shape;456;p30"/>
          <p:cNvGrpSpPr/>
          <p:nvPr/>
        </p:nvGrpSpPr>
        <p:grpSpPr>
          <a:xfrm>
            <a:off x="6285600" y="911622"/>
            <a:ext cx="5906400" cy="5955612"/>
            <a:chOff x="4714200" y="683716"/>
            <a:chExt cx="4429800" cy="4466709"/>
          </a:xfrm>
        </p:grpSpPr>
        <p:sp>
          <p:nvSpPr>
            <p:cNvPr id="457" name="Google Shape;457;p30"/>
            <p:cNvSpPr/>
            <p:nvPr/>
          </p:nvSpPr>
          <p:spPr>
            <a:xfrm flipH="1">
              <a:off x="4714200" y="783325"/>
              <a:ext cx="4429800" cy="4367100"/>
            </a:xfrm>
            <a:prstGeom prst="rtTriangle">
              <a:avLst/>
            </a:prstGeom>
            <a:solidFill>
              <a:schemeClr val="dk1"/>
            </a:solidFill>
            <a:ln>
              <a:noFill/>
            </a:ln>
          </p:spPr>
          <p:txBody>
            <a:bodyPr spcFirstLastPara="1" wrap="square" lIns="121900" tIns="121900" rIns="121900" bIns="121900" anchor="ctr" anchorCtr="0">
              <a:noAutofit/>
            </a:bodyPr>
            <a:lstStyle/>
            <a:p>
              <a:endParaRPr sz="2489"/>
            </a:p>
          </p:txBody>
        </p:sp>
        <p:sp>
          <p:nvSpPr>
            <p:cNvPr id="458" name="Google Shape;458;p30"/>
            <p:cNvSpPr/>
            <p:nvPr/>
          </p:nvSpPr>
          <p:spPr>
            <a:xfrm rot="-2700000">
              <a:off x="7675121" y="1303413"/>
              <a:ext cx="996172" cy="114976"/>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endParaRPr sz="2489"/>
            </a:p>
          </p:txBody>
        </p:sp>
        <p:sp>
          <p:nvSpPr>
            <p:cNvPr id="459" name="Google Shape;459;p30"/>
            <p:cNvSpPr/>
            <p:nvPr/>
          </p:nvSpPr>
          <p:spPr>
            <a:xfrm rot="-2699590">
              <a:off x="4984509" y="3275203"/>
              <a:ext cx="1780000" cy="326683"/>
            </a:xfrm>
            <a:prstGeom prst="roundRect">
              <a:avLst>
                <a:gd name="adj" fmla="val 50000"/>
              </a:avLst>
            </a:prstGeom>
            <a:solidFill>
              <a:schemeClr val="lt2"/>
            </a:solidFill>
            <a:ln>
              <a:noFill/>
            </a:ln>
          </p:spPr>
          <p:txBody>
            <a:bodyPr spcFirstLastPara="1" wrap="square" lIns="121900" tIns="121900" rIns="121900" bIns="121900" anchor="ctr" anchorCtr="0">
              <a:noAutofit/>
            </a:bodyPr>
            <a:lstStyle/>
            <a:p>
              <a:endParaRPr sz="2489"/>
            </a:p>
          </p:txBody>
        </p:sp>
        <p:sp>
          <p:nvSpPr>
            <p:cNvPr id="460" name="Google Shape;460;p30"/>
            <p:cNvSpPr/>
            <p:nvPr/>
          </p:nvSpPr>
          <p:spPr>
            <a:xfrm rot="-2699590">
              <a:off x="7108289" y="2092651"/>
              <a:ext cx="1780000" cy="326683"/>
            </a:xfrm>
            <a:prstGeom prst="roundRect">
              <a:avLst>
                <a:gd name="adj" fmla="val 50000"/>
              </a:avLst>
            </a:prstGeom>
            <a:solidFill>
              <a:schemeClr val="lt2"/>
            </a:solidFill>
            <a:ln>
              <a:noFill/>
            </a:ln>
          </p:spPr>
          <p:txBody>
            <a:bodyPr spcFirstLastPara="1" wrap="square" lIns="121900" tIns="121900" rIns="121900" bIns="121900" anchor="ctr" anchorCtr="0">
              <a:noAutofit/>
            </a:bodyPr>
            <a:lstStyle/>
            <a:p>
              <a:endParaRPr sz="2489"/>
            </a:p>
          </p:txBody>
        </p:sp>
        <p:sp>
          <p:nvSpPr>
            <p:cNvPr id="461" name="Google Shape;461;p30"/>
            <p:cNvSpPr/>
            <p:nvPr/>
          </p:nvSpPr>
          <p:spPr>
            <a:xfrm rot="-2699590">
              <a:off x="6792716" y="1243005"/>
              <a:ext cx="1780000" cy="477721"/>
            </a:xfrm>
            <a:prstGeom prst="roundRect">
              <a:avLst>
                <a:gd name="adj" fmla="val 50000"/>
              </a:avLst>
            </a:prstGeom>
            <a:solidFill>
              <a:schemeClr val="dk2"/>
            </a:solidFill>
            <a:ln>
              <a:noFill/>
            </a:ln>
          </p:spPr>
          <p:txBody>
            <a:bodyPr spcFirstLastPara="1" wrap="square" lIns="121900" tIns="121900" rIns="121900" bIns="121900" anchor="ctr" anchorCtr="0">
              <a:noAutofit/>
            </a:bodyPr>
            <a:lstStyle/>
            <a:p>
              <a:endParaRPr sz="2489"/>
            </a:p>
          </p:txBody>
        </p:sp>
        <p:sp>
          <p:nvSpPr>
            <p:cNvPr id="462" name="Google Shape;462;p30"/>
            <p:cNvSpPr/>
            <p:nvPr/>
          </p:nvSpPr>
          <p:spPr>
            <a:xfrm rot="-2699590">
              <a:off x="5127485" y="3849460"/>
              <a:ext cx="1780000" cy="477721"/>
            </a:xfrm>
            <a:prstGeom prst="roundRect">
              <a:avLst>
                <a:gd name="adj" fmla="val 50000"/>
              </a:avLst>
            </a:prstGeom>
            <a:solidFill>
              <a:schemeClr val="dk2"/>
            </a:solidFill>
            <a:ln>
              <a:noFill/>
            </a:ln>
          </p:spPr>
          <p:txBody>
            <a:bodyPr spcFirstLastPara="1" wrap="square" lIns="121900" tIns="121900" rIns="121900" bIns="121900" anchor="ctr" anchorCtr="0">
              <a:noAutofit/>
            </a:bodyPr>
            <a:lstStyle/>
            <a:p>
              <a:endParaRPr sz="2489"/>
            </a:p>
          </p:txBody>
        </p:sp>
      </p:grpSp>
      <p:grpSp>
        <p:nvGrpSpPr>
          <p:cNvPr id="463" name="Google Shape;463;p30"/>
          <p:cNvGrpSpPr/>
          <p:nvPr/>
        </p:nvGrpSpPr>
        <p:grpSpPr>
          <a:xfrm>
            <a:off x="3559605" y="5816300"/>
            <a:ext cx="1746395" cy="343667"/>
            <a:chOff x="-6337521" y="4362225"/>
            <a:chExt cx="1309796" cy="257750"/>
          </a:xfrm>
        </p:grpSpPr>
        <p:sp>
          <p:nvSpPr>
            <p:cNvPr id="464" name="Google Shape;464;p30"/>
            <p:cNvSpPr/>
            <p:nvPr/>
          </p:nvSpPr>
          <p:spPr>
            <a:xfrm>
              <a:off x="-5917975" y="4362225"/>
              <a:ext cx="73800" cy="73800"/>
            </a:xfrm>
            <a:prstGeom prst="ellipse">
              <a:avLst/>
            </a:prstGeom>
            <a:solidFill>
              <a:schemeClr val="dk1"/>
            </a:solidFill>
            <a:ln>
              <a:noFill/>
            </a:ln>
          </p:spPr>
          <p:txBody>
            <a:bodyPr spcFirstLastPara="1" wrap="square" lIns="121900" tIns="121900" rIns="121900" bIns="121900" anchor="ctr" anchorCtr="0">
              <a:noAutofit/>
            </a:bodyPr>
            <a:lstStyle/>
            <a:p>
              <a:endParaRPr sz="2489"/>
            </a:p>
          </p:txBody>
        </p:sp>
        <p:sp>
          <p:nvSpPr>
            <p:cNvPr id="465" name="Google Shape;465;p30"/>
            <p:cNvSpPr/>
            <p:nvPr/>
          </p:nvSpPr>
          <p:spPr>
            <a:xfrm>
              <a:off x="-5713862" y="4362225"/>
              <a:ext cx="73800" cy="73800"/>
            </a:xfrm>
            <a:prstGeom prst="ellipse">
              <a:avLst/>
            </a:prstGeom>
            <a:solidFill>
              <a:schemeClr val="dk1"/>
            </a:solidFill>
            <a:ln>
              <a:noFill/>
            </a:ln>
          </p:spPr>
          <p:txBody>
            <a:bodyPr spcFirstLastPara="1" wrap="square" lIns="121900" tIns="121900" rIns="121900" bIns="121900" anchor="ctr" anchorCtr="0">
              <a:noAutofit/>
            </a:bodyPr>
            <a:lstStyle/>
            <a:p>
              <a:endParaRPr sz="2489"/>
            </a:p>
          </p:txBody>
        </p:sp>
        <p:sp>
          <p:nvSpPr>
            <p:cNvPr id="466" name="Google Shape;466;p30"/>
            <p:cNvSpPr/>
            <p:nvPr/>
          </p:nvSpPr>
          <p:spPr>
            <a:xfrm>
              <a:off x="-5509750" y="4362225"/>
              <a:ext cx="73800" cy="73800"/>
            </a:xfrm>
            <a:prstGeom prst="ellipse">
              <a:avLst/>
            </a:prstGeom>
            <a:solidFill>
              <a:schemeClr val="dk1"/>
            </a:solidFill>
            <a:ln>
              <a:noFill/>
            </a:ln>
          </p:spPr>
          <p:txBody>
            <a:bodyPr spcFirstLastPara="1" wrap="square" lIns="121900" tIns="121900" rIns="121900" bIns="121900" anchor="ctr" anchorCtr="0">
              <a:noAutofit/>
            </a:bodyPr>
            <a:lstStyle/>
            <a:p>
              <a:endParaRPr sz="2489"/>
            </a:p>
          </p:txBody>
        </p:sp>
        <p:sp>
          <p:nvSpPr>
            <p:cNvPr id="467" name="Google Shape;467;p30"/>
            <p:cNvSpPr/>
            <p:nvPr/>
          </p:nvSpPr>
          <p:spPr>
            <a:xfrm>
              <a:off x="-5305637" y="4362225"/>
              <a:ext cx="73800" cy="73800"/>
            </a:xfrm>
            <a:prstGeom prst="ellipse">
              <a:avLst/>
            </a:prstGeom>
            <a:solidFill>
              <a:schemeClr val="dk1"/>
            </a:solidFill>
            <a:ln>
              <a:noFill/>
            </a:ln>
          </p:spPr>
          <p:txBody>
            <a:bodyPr spcFirstLastPara="1" wrap="square" lIns="121900" tIns="121900" rIns="121900" bIns="121900" anchor="ctr" anchorCtr="0">
              <a:noAutofit/>
            </a:bodyPr>
            <a:lstStyle/>
            <a:p>
              <a:endParaRPr sz="2489"/>
            </a:p>
          </p:txBody>
        </p:sp>
        <p:sp>
          <p:nvSpPr>
            <p:cNvPr id="468" name="Google Shape;468;p30"/>
            <p:cNvSpPr/>
            <p:nvPr/>
          </p:nvSpPr>
          <p:spPr>
            <a:xfrm>
              <a:off x="-5101525" y="4362225"/>
              <a:ext cx="73800" cy="73800"/>
            </a:xfrm>
            <a:prstGeom prst="ellipse">
              <a:avLst/>
            </a:prstGeom>
            <a:solidFill>
              <a:schemeClr val="dk1"/>
            </a:solidFill>
            <a:ln>
              <a:noFill/>
            </a:ln>
          </p:spPr>
          <p:txBody>
            <a:bodyPr spcFirstLastPara="1" wrap="square" lIns="121900" tIns="121900" rIns="121900" bIns="121900" anchor="ctr" anchorCtr="0">
              <a:noAutofit/>
            </a:bodyPr>
            <a:lstStyle/>
            <a:p>
              <a:endParaRPr sz="2489"/>
            </a:p>
          </p:txBody>
        </p:sp>
        <p:sp>
          <p:nvSpPr>
            <p:cNvPr id="469" name="Google Shape;469;p30"/>
            <p:cNvSpPr/>
            <p:nvPr/>
          </p:nvSpPr>
          <p:spPr>
            <a:xfrm>
              <a:off x="-6337521" y="4546175"/>
              <a:ext cx="73800" cy="73800"/>
            </a:xfrm>
            <a:prstGeom prst="ellipse">
              <a:avLst/>
            </a:prstGeom>
            <a:solidFill>
              <a:schemeClr val="dk1"/>
            </a:solidFill>
            <a:ln>
              <a:noFill/>
            </a:ln>
          </p:spPr>
          <p:txBody>
            <a:bodyPr spcFirstLastPara="1" wrap="square" lIns="121900" tIns="121900" rIns="121900" bIns="121900" anchor="ctr" anchorCtr="0">
              <a:noAutofit/>
            </a:bodyPr>
            <a:lstStyle/>
            <a:p>
              <a:endParaRPr sz="2489"/>
            </a:p>
          </p:txBody>
        </p:sp>
        <p:sp>
          <p:nvSpPr>
            <p:cNvPr id="470" name="Google Shape;470;p30"/>
            <p:cNvSpPr/>
            <p:nvPr/>
          </p:nvSpPr>
          <p:spPr>
            <a:xfrm>
              <a:off x="-6133409" y="4546175"/>
              <a:ext cx="73800" cy="73800"/>
            </a:xfrm>
            <a:prstGeom prst="ellipse">
              <a:avLst/>
            </a:prstGeom>
            <a:solidFill>
              <a:schemeClr val="dk1"/>
            </a:solidFill>
            <a:ln>
              <a:noFill/>
            </a:ln>
          </p:spPr>
          <p:txBody>
            <a:bodyPr spcFirstLastPara="1" wrap="square" lIns="121900" tIns="121900" rIns="121900" bIns="121900" anchor="ctr" anchorCtr="0">
              <a:noAutofit/>
            </a:bodyPr>
            <a:lstStyle/>
            <a:p>
              <a:endParaRPr sz="2489"/>
            </a:p>
          </p:txBody>
        </p:sp>
        <p:sp>
          <p:nvSpPr>
            <p:cNvPr id="471" name="Google Shape;471;p30"/>
            <p:cNvSpPr/>
            <p:nvPr/>
          </p:nvSpPr>
          <p:spPr>
            <a:xfrm>
              <a:off x="-5929296" y="4546175"/>
              <a:ext cx="73800" cy="73800"/>
            </a:xfrm>
            <a:prstGeom prst="ellipse">
              <a:avLst/>
            </a:prstGeom>
            <a:solidFill>
              <a:schemeClr val="dk1"/>
            </a:solidFill>
            <a:ln>
              <a:noFill/>
            </a:ln>
          </p:spPr>
          <p:txBody>
            <a:bodyPr spcFirstLastPara="1" wrap="square" lIns="121900" tIns="121900" rIns="121900" bIns="121900" anchor="ctr" anchorCtr="0">
              <a:noAutofit/>
            </a:bodyPr>
            <a:lstStyle/>
            <a:p>
              <a:endParaRPr sz="2489"/>
            </a:p>
          </p:txBody>
        </p:sp>
        <p:sp>
          <p:nvSpPr>
            <p:cNvPr id="472" name="Google Shape;472;p30"/>
            <p:cNvSpPr/>
            <p:nvPr/>
          </p:nvSpPr>
          <p:spPr>
            <a:xfrm>
              <a:off x="-5725184" y="4546175"/>
              <a:ext cx="73800" cy="73800"/>
            </a:xfrm>
            <a:prstGeom prst="ellipse">
              <a:avLst/>
            </a:prstGeom>
            <a:solidFill>
              <a:schemeClr val="dk1"/>
            </a:solidFill>
            <a:ln>
              <a:noFill/>
            </a:ln>
          </p:spPr>
          <p:txBody>
            <a:bodyPr spcFirstLastPara="1" wrap="square" lIns="121900" tIns="121900" rIns="121900" bIns="121900" anchor="ctr" anchorCtr="0">
              <a:noAutofit/>
            </a:bodyPr>
            <a:lstStyle/>
            <a:p>
              <a:endParaRPr sz="2489"/>
            </a:p>
          </p:txBody>
        </p:sp>
        <p:sp>
          <p:nvSpPr>
            <p:cNvPr id="473" name="Google Shape;473;p30"/>
            <p:cNvSpPr/>
            <p:nvPr/>
          </p:nvSpPr>
          <p:spPr>
            <a:xfrm>
              <a:off x="-5521071" y="4546175"/>
              <a:ext cx="73800" cy="73800"/>
            </a:xfrm>
            <a:prstGeom prst="ellipse">
              <a:avLst/>
            </a:prstGeom>
            <a:solidFill>
              <a:schemeClr val="dk1"/>
            </a:solidFill>
            <a:ln>
              <a:noFill/>
            </a:ln>
          </p:spPr>
          <p:txBody>
            <a:bodyPr spcFirstLastPara="1" wrap="square" lIns="121900" tIns="121900" rIns="121900" bIns="121900" anchor="ctr" anchorCtr="0">
              <a:noAutofit/>
            </a:bodyPr>
            <a:lstStyle/>
            <a:p>
              <a:endParaRPr sz="2489"/>
            </a:p>
          </p:txBody>
        </p:sp>
      </p:grpSp>
      <p:grpSp>
        <p:nvGrpSpPr>
          <p:cNvPr id="475" name="Google Shape;475;p30"/>
          <p:cNvGrpSpPr/>
          <p:nvPr/>
        </p:nvGrpSpPr>
        <p:grpSpPr>
          <a:xfrm>
            <a:off x="6191586" y="3753308"/>
            <a:ext cx="2918041" cy="2483667"/>
            <a:chOff x="4643689" y="2814981"/>
            <a:chExt cx="2188531" cy="1862750"/>
          </a:xfrm>
        </p:grpSpPr>
        <p:sp>
          <p:nvSpPr>
            <p:cNvPr id="476" name="Google Shape;476;p30"/>
            <p:cNvSpPr/>
            <p:nvPr/>
          </p:nvSpPr>
          <p:spPr>
            <a:xfrm rot="-2700000">
              <a:off x="5941284" y="4227394"/>
              <a:ext cx="996172" cy="114976"/>
            </a:xfrm>
            <a:prstGeom prst="roundRect">
              <a:avLst>
                <a:gd name="adj" fmla="val 50000"/>
              </a:avLst>
            </a:prstGeom>
            <a:solidFill>
              <a:schemeClr val="lt1"/>
            </a:solidFill>
            <a:ln>
              <a:noFill/>
            </a:ln>
          </p:spPr>
          <p:txBody>
            <a:bodyPr spcFirstLastPara="1" wrap="square" lIns="121900" tIns="121900" rIns="121900" bIns="121900" anchor="ctr" anchorCtr="0">
              <a:noAutofit/>
            </a:bodyPr>
            <a:lstStyle/>
            <a:p>
              <a:endParaRPr sz="2489"/>
            </a:p>
          </p:txBody>
        </p:sp>
        <p:sp>
          <p:nvSpPr>
            <p:cNvPr id="477" name="Google Shape;477;p30"/>
            <p:cNvSpPr/>
            <p:nvPr/>
          </p:nvSpPr>
          <p:spPr>
            <a:xfrm>
              <a:off x="4643689" y="2814981"/>
              <a:ext cx="1596600" cy="1596600"/>
            </a:xfrm>
            <a:prstGeom prst="ellipse">
              <a:avLst/>
            </a:prstGeom>
            <a:noFill/>
            <a:ln w="9525" cap="flat" cmpd="sng">
              <a:solidFill>
                <a:schemeClr val="lt1"/>
              </a:solidFill>
              <a:prstDash val="lgDash"/>
              <a:round/>
              <a:headEnd type="none" w="sm" len="sm"/>
              <a:tailEnd type="none" w="sm" len="sm"/>
            </a:ln>
          </p:spPr>
          <p:txBody>
            <a:bodyPr spcFirstLastPara="1" wrap="square" lIns="121900" tIns="121900" rIns="121900" bIns="121900" anchor="ctr" anchorCtr="0">
              <a:noAutofit/>
            </a:bodyPr>
            <a:lstStyle/>
            <a:p>
              <a:endParaRPr sz="2489"/>
            </a:p>
          </p:txBody>
        </p:sp>
      </p:grpSp>
      <p:pic>
        <p:nvPicPr>
          <p:cNvPr id="5" name="圖片版面配置區 4">
            <a:extLst>
              <a:ext uri="{FF2B5EF4-FFF2-40B4-BE49-F238E27FC236}">
                <a16:creationId xmlns:a16="http://schemas.microsoft.com/office/drawing/2014/main" id="{CA97817E-C81F-4073-C94D-2BE1C0FD469C}"/>
              </a:ext>
            </a:extLst>
          </p:cNvPr>
          <p:cNvPicPr>
            <a:picLocks noGrp="1" noChangeAspect="1"/>
          </p:cNvPicPr>
          <p:nvPr>
            <p:ph type="pic" idx="2"/>
          </p:nvPr>
        </p:nvPicPr>
        <p:blipFill>
          <a:blip r:embed="rId3"/>
          <a:srcRect t="7881" b="7881"/>
          <a:stretch/>
        </p:blipFill>
        <p:spPr/>
      </p:pic>
      <p:sp>
        <p:nvSpPr>
          <p:cNvPr id="6" name="文字方塊 5">
            <a:extLst>
              <a:ext uri="{FF2B5EF4-FFF2-40B4-BE49-F238E27FC236}">
                <a16:creationId xmlns:a16="http://schemas.microsoft.com/office/drawing/2014/main" id="{7596DDDD-CF54-86F2-C11B-CF1556DA468B}"/>
              </a:ext>
            </a:extLst>
          </p:cNvPr>
          <p:cNvSpPr txBox="1"/>
          <p:nvPr/>
        </p:nvSpPr>
        <p:spPr>
          <a:xfrm>
            <a:off x="8628862" y="5587321"/>
            <a:ext cx="2920733" cy="379656"/>
          </a:xfrm>
          <a:prstGeom prst="rect">
            <a:avLst/>
          </a:prstGeom>
          <a:noFill/>
        </p:spPr>
        <p:txBody>
          <a:bodyPr wrap="square">
            <a:spAutoFit/>
          </a:bodyPr>
          <a:lstStyle/>
          <a:p>
            <a:pPr>
              <a:buClrTx/>
              <a:buFontTx/>
              <a:buNone/>
            </a:pPr>
            <a:r>
              <a:rPr lang="en-US" altLang="zh-TW" kern="1200" dirty="0">
                <a:solidFill>
                  <a:schemeClr val="bg1">
                    <a:lumMod val="75000"/>
                  </a:schemeClr>
                </a:solidFill>
                <a:latin typeface="Calibri" panose="020F0502020204030204"/>
                <a:ea typeface="Noto Sans" panose="020B0502040504020204" pitchFamily="34"/>
                <a:cs typeface="+mn-cs"/>
              </a:rPr>
              <a:t>© </a:t>
            </a:r>
            <a:r>
              <a:rPr lang="en-US" altLang="zh-TW" kern="1200" dirty="0" err="1">
                <a:solidFill>
                  <a:schemeClr val="bg1">
                    <a:lumMod val="75000"/>
                  </a:schemeClr>
                </a:solidFill>
                <a:latin typeface="Calibri" panose="020F0502020204030204"/>
                <a:ea typeface="Noto Sans" panose="020B0502040504020204" pitchFamily="34"/>
                <a:cs typeface="+mn-cs"/>
              </a:rPr>
              <a:t>brydyak</a:t>
            </a:r>
            <a:r>
              <a:rPr lang="en-US" altLang="zh-TW" kern="1200" dirty="0">
                <a:solidFill>
                  <a:schemeClr val="bg1">
                    <a:lumMod val="75000"/>
                  </a:schemeClr>
                </a:solidFill>
                <a:latin typeface="Calibri" panose="020F0502020204030204"/>
                <a:ea typeface="Noto Sans" panose="020B0502040504020204" pitchFamily="34"/>
                <a:cs typeface="+mn-cs"/>
              </a:rPr>
              <a:t>/</a:t>
            </a:r>
            <a:r>
              <a:rPr lang="en-US" altLang="zh-TW" kern="1200" dirty="0" err="1">
                <a:solidFill>
                  <a:schemeClr val="bg1">
                    <a:lumMod val="75000"/>
                  </a:schemeClr>
                </a:solidFill>
                <a:latin typeface="Calibri" panose="020F0502020204030204"/>
                <a:ea typeface="Noto Sans" panose="020B0502040504020204" pitchFamily="34"/>
                <a:cs typeface="+mn-cs"/>
              </a:rPr>
              <a:t>Freepik</a:t>
            </a:r>
            <a:endParaRPr lang="zh-TW" altLang="en-US" kern="1200" dirty="0">
              <a:solidFill>
                <a:schemeClr val="bg1">
                  <a:lumMod val="75000"/>
                </a:schemeClr>
              </a:solidFill>
              <a:latin typeface="Calibri" panose="020F0502020204030204"/>
              <a:ea typeface="新細明體" panose="02020500000000000000" pitchFamily="18" charset="-120"/>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微軟正黑體" panose="020B0604030504040204" pitchFamily="34" charset="-120"/>
                <a:ea typeface="微軟正黑體" panose="020B0604030504040204" pitchFamily="34" charset="-120"/>
              </a:rPr>
              <a:t>疾病概述</a:t>
            </a:r>
            <a:endParaRPr b="1" dirty="0">
              <a:solidFill>
                <a:schemeClr val="bg1">
                  <a:lumMod val="10000"/>
                </a:schemeClr>
              </a:solidFill>
              <a:latin typeface="微軟正黑體" panose="020B0604030504040204" pitchFamily="34" charset="-120"/>
              <a:ea typeface="微軟正黑體" panose="020B0604030504040204" pitchFamily="34" charset="-12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2</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886783" y="1065206"/>
            <a:ext cx="10067544"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Font typeface="Wingdings" pitchFamily="2" charset="2"/>
              <a:buChar char="u"/>
            </a:pPr>
            <a:r>
              <a:rPr lang="zh-TW" altLang="en-US" sz="2000" dirty="0">
                <a:latin typeface="微軟正黑體" panose="020B0604030504040204" pitchFamily="34" charset="-120"/>
                <a:ea typeface="微軟正黑體" panose="020B0604030504040204" pitchFamily="34" charset="-120"/>
              </a:rPr>
              <a:t>立百病毒感染為一種人畜共通傳染病，可由動物傳染給人類，亦可能透過受污染的食物或人際接觸而受感染。</a:t>
            </a:r>
            <a:endParaRPr lang="en-US" altLang="zh-TW" sz="2000" dirty="0">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Font typeface="Wingdings" pitchFamily="2" charset="2"/>
              <a:buChar char="u"/>
            </a:pPr>
            <a:r>
              <a:rPr lang="zh-TW" altLang="en-US" sz="2000" dirty="0">
                <a:latin typeface="微軟正黑體" panose="020B0604030504040204" pitchFamily="34" charset="-120"/>
                <a:ea typeface="微軟正黑體" panose="020B0604030504040204" pitchFamily="34" charset="-120"/>
              </a:rPr>
              <a:t>首於</a:t>
            </a:r>
            <a:r>
              <a:rPr lang="en-US" altLang="zh-TW" sz="2000" dirty="0">
                <a:latin typeface="微軟正黑體" panose="020B0604030504040204" pitchFamily="34" charset="-120"/>
                <a:ea typeface="微軟正黑體" panose="020B0604030504040204" pitchFamily="34" charset="-120"/>
              </a:rPr>
              <a:t>1998</a:t>
            </a:r>
            <a:r>
              <a:rPr lang="zh-TW" altLang="en-US" sz="2000" dirty="0">
                <a:latin typeface="微軟正黑體" panose="020B0604030504040204" pitchFamily="34" charset="-120"/>
                <a:ea typeface="微軟正黑體" panose="020B0604030504040204" pitchFamily="34" charset="-120"/>
              </a:rPr>
              <a:t>年在馬來西亞發現人類感染案例，隔年新加坡亦曾出現疫情。多數個案與直接接觸病豬或其受污染組織有關，推測傳播途徑包括在未受防護的情況下接觸病豬分泌物，或直接處理受感染動物組織。</a:t>
            </a:r>
            <a:endParaRPr lang="en-US" altLang="zh-TW" sz="2000" dirty="0">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Font typeface="Wingdings" pitchFamily="2" charset="2"/>
              <a:buChar char="u"/>
            </a:pPr>
            <a:r>
              <a:rPr lang="zh-TW" altLang="en-US" sz="2000" dirty="0">
                <a:latin typeface="微軟正黑體" panose="020B0604030504040204" pitchFamily="34" charset="-120"/>
                <a:ea typeface="微軟正黑體" panose="020B0604030504040204" pitchFamily="34" charset="-120"/>
              </a:rPr>
              <a:t>於孟加拉及印度發生的多起疫情中，感染來源則與食用遭果蝠</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狐蝠屬</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尿液或唾液污染的食物（如生椰棗樹汁或受污染水果）有關。</a:t>
            </a:r>
            <a:endParaRPr lang="en-US" altLang="zh-TW" sz="2000" dirty="0">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Font typeface="Wingdings" pitchFamily="2" charset="2"/>
              <a:buChar char="u"/>
            </a:pPr>
            <a:r>
              <a:rPr lang="zh-TW" altLang="en-US" sz="2000" dirty="0">
                <a:latin typeface="微軟正黑體" panose="020B0604030504040204" pitchFamily="34" charset="-120"/>
                <a:ea typeface="微軟正黑體" panose="020B0604030504040204" pitchFamily="34" charset="-120"/>
              </a:rPr>
              <a:t>可在人與人之間傳播。有報告指出，此病毒會透過密切接觸，在醫療照護機構、病患家屬及照顧者之間傳播。</a:t>
            </a:r>
            <a:endParaRPr lang="en-US" altLang="zh-TW" sz="2000" dirty="0">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Font typeface="Wingdings" pitchFamily="2" charset="2"/>
              <a:buChar char="u"/>
            </a:pPr>
            <a:r>
              <a:rPr lang="zh-TW" altLang="en-US" sz="2000" dirty="0">
                <a:latin typeface="微軟正黑體" panose="020B0604030504040204" pitchFamily="34" charset="-120"/>
                <a:ea typeface="微軟正黑體" panose="020B0604030504040204" pitchFamily="34" charset="-120"/>
              </a:rPr>
              <a:t>根據</a:t>
            </a:r>
            <a:r>
              <a:rPr lang="en-US" altLang="zh-TW" sz="2000" dirty="0">
                <a:latin typeface="微軟正黑體" panose="020B0604030504040204" pitchFamily="34" charset="-120"/>
                <a:ea typeface="微軟正黑體" panose="020B0604030504040204" pitchFamily="34" charset="-120"/>
              </a:rPr>
              <a:t>WHO</a:t>
            </a:r>
            <a:r>
              <a:rPr lang="zh-TW" altLang="en-US" sz="2000" dirty="0">
                <a:latin typeface="微軟正黑體" panose="020B0604030504040204" pitchFamily="34" charset="-120"/>
                <a:ea typeface="微軟正黑體" panose="020B0604030504040204" pitchFamily="34" charset="-120"/>
              </a:rPr>
              <a:t>資料顯示，致死率介於</a:t>
            </a:r>
            <a:r>
              <a:rPr lang="en-US" altLang="zh-TW" sz="2000" dirty="0">
                <a:latin typeface="微軟正黑體" panose="020B0604030504040204" pitchFamily="34" charset="-120"/>
                <a:ea typeface="微軟正黑體" panose="020B0604030504040204" pitchFamily="34" charset="-120"/>
              </a:rPr>
              <a:t>40%</a:t>
            </a:r>
            <a:r>
              <a:rPr lang="zh-TW" altLang="en-US" sz="2000" dirty="0">
                <a:latin typeface="微軟正黑體" panose="020B0604030504040204" pitchFamily="34" charset="-120"/>
                <a:ea typeface="微軟正黑體" panose="020B0604030504040204" pitchFamily="34" charset="-120"/>
              </a:rPr>
              <a:t>至</a:t>
            </a:r>
            <a:r>
              <a:rPr lang="en-US" altLang="zh-TW" sz="2000" dirty="0">
                <a:latin typeface="微軟正黑體" panose="020B0604030504040204" pitchFamily="34" charset="-120"/>
                <a:ea typeface="微軟正黑體" panose="020B0604030504040204" pitchFamily="34" charset="-120"/>
              </a:rPr>
              <a:t>75%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8928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微軟正黑體" panose="020B0604030504040204" pitchFamily="34" charset="-120"/>
                <a:ea typeface="微軟正黑體" panose="020B0604030504040204" pitchFamily="34" charset="-120"/>
              </a:rPr>
              <a:t>致病原</a:t>
            </a:r>
            <a:r>
              <a:rPr lang="en-US" altLang="zh-TW" sz="2400" b="1" dirty="0">
                <a:solidFill>
                  <a:schemeClr val="bg1">
                    <a:lumMod val="10000"/>
                  </a:schemeClr>
                </a:solidFill>
                <a:latin typeface="微軟正黑體" panose="020B0604030504040204" pitchFamily="34" charset="-120"/>
                <a:ea typeface="微軟正黑體" panose="020B0604030504040204" pitchFamily="34" charset="-120"/>
              </a:rPr>
              <a:t>(1/2)</a:t>
            </a:r>
            <a:endParaRPr lang="zh-TW" altLang="en-US" sz="2400" b="1" dirty="0">
              <a:solidFill>
                <a:schemeClr val="bg1">
                  <a:lumMod val="10000"/>
                </a:schemeClr>
              </a:solidFill>
              <a:latin typeface="微軟正黑體" panose="020B0604030504040204" pitchFamily="34" charset="-120"/>
              <a:ea typeface="微軟正黑體" panose="020B0604030504040204" pitchFamily="34" charset="-12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3</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782309" y="1212981"/>
            <a:ext cx="10067544"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Clr>
                <a:srgbClr val="326368"/>
              </a:buClr>
              <a:buFont typeface="Wingdings" panose="05000000000000000000" pitchFamily="2" charset="2"/>
              <a:buChar char="u"/>
              <a:defRPr/>
            </a:pPr>
            <a:r>
              <a:rPr lang="zh-TW" altLang="en-US" sz="2000" dirty="0">
                <a:latin typeface="微軟正黑體" panose="020B0604030504040204" pitchFamily="34" charset="-120"/>
                <a:ea typeface="微軟正黑體" panose="020B0604030504040204" pitchFamily="34" charset="-120"/>
              </a:rPr>
              <a:t>立百病毒（</a:t>
            </a:r>
            <a:r>
              <a:rPr lang="en-US" altLang="zh-TW" sz="2000" dirty="0" err="1">
                <a:latin typeface="微軟正黑體" panose="020B0604030504040204" pitchFamily="34" charset="-120"/>
                <a:ea typeface="微軟正黑體" panose="020B0604030504040204" pitchFamily="34" charset="-120"/>
              </a:rPr>
              <a:t>Nipah</a:t>
            </a:r>
            <a:r>
              <a:rPr lang="en-US" altLang="zh-TW" sz="2000" dirty="0">
                <a:latin typeface="微軟正黑體" panose="020B0604030504040204" pitchFamily="34" charset="-120"/>
                <a:ea typeface="微軟正黑體" panose="020B0604030504040204" pitchFamily="34" charset="-120"/>
              </a:rPr>
              <a:t> virus, </a:t>
            </a:r>
            <a:r>
              <a:rPr lang="en-US" altLang="zh-TW" sz="2000" dirty="0" err="1">
                <a:latin typeface="微軟正黑體" panose="020B0604030504040204" pitchFamily="34" charset="-120"/>
                <a:ea typeface="微軟正黑體" panose="020B0604030504040204" pitchFamily="34" charset="-120"/>
              </a:rPr>
              <a:t>NiV</a:t>
            </a:r>
            <a:r>
              <a:rPr lang="zh-TW" altLang="en-US" sz="2000" dirty="0">
                <a:latin typeface="微軟正黑體" panose="020B0604030504040204" pitchFamily="34" charset="-120"/>
                <a:ea typeface="微軟正黑體" panose="020B0604030504040204" pitchFamily="34" charset="-120"/>
              </a:rPr>
              <a:t>）屬於副黏液病毒科（</a:t>
            </a:r>
            <a:r>
              <a:rPr lang="en-US" altLang="zh-TW" sz="2000" dirty="0" err="1">
                <a:latin typeface="微軟正黑體" panose="020B0604030504040204" pitchFamily="34" charset="-120"/>
                <a:ea typeface="微軟正黑體" panose="020B0604030504040204" pitchFamily="34" charset="-120"/>
              </a:rPr>
              <a:t>Paramyxoviridae</a:t>
            </a:r>
            <a:r>
              <a:rPr lang="zh-TW" altLang="en-US" sz="2000" dirty="0">
                <a:latin typeface="微軟正黑體" panose="020B0604030504040204" pitchFamily="34" charset="-120"/>
                <a:ea typeface="微軟正黑體" panose="020B0604030504040204" pitchFamily="34" charset="-120"/>
              </a:rPr>
              <a:t>）亨尼帕病毒屬（</a:t>
            </a:r>
            <a:r>
              <a:rPr lang="en-US" altLang="zh-TW" sz="2000" dirty="0" err="1">
                <a:latin typeface="微軟正黑體" panose="020B0604030504040204" pitchFamily="34" charset="-120"/>
                <a:ea typeface="微軟正黑體" panose="020B0604030504040204" pitchFamily="34" charset="-120"/>
              </a:rPr>
              <a:t>Henipavirus</a:t>
            </a:r>
            <a:r>
              <a:rPr lang="zh-TW" altLang="en-US" sz="2000" dirty="0">
                <a:latin typeface="微軟正黑體" panose="020B0604030504040204" pitchFamily="34" charset="-120"/>
                <a:ea typeface="微軟正黑體" panose="020B0604030504040204" pitchFamily="34" charset="-120"/>
              </a:rPr>
              <a:t>）</a:t>
            </a:r>
            <a:endParaRPr lang="en-US" altLang="zh-TW" sz="2000" dirty="0">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Clr>
                <a:srgbClr val="326368"/>
              </a:buClr>
              <a:buFont typeface="Wingdings" panose="05000000000000000000" pitchFamily="2" charset="2"/>
              <a:buChar char="u"/>
              <a:defRPr/>
            </a:pPr>
            <a:r>
              <a:rPr lang="zh-TW" altLang="en-US" sz="2000" dirty="0">
                <a:solidFill>
                  <a:prstClr val="black"/>
                </a:solidFill>
                <a:latin typeface="微軟正黑體" panose="020B0604030504040204" pitchFamily="34" charset="-120"/>
                <a:ea typeface="微軟正黑體" panose="020B0604030504040204" pitchFamily="34" charset="-120"/>
              </a:rPr>
              <a:t>多形性</a:t>
            </a:r>
            <a:r>
              <a:rPr lang="en-US" altLang="zh-TW" sz="2000" dirty="0">
                <a:solidFill>
                  <a:prstClr val="black"/>
                </a:solidFill>
                <a:latin typeface="微軟正黑體" panose="020B0604030504040204" pitchFamily="34" charset="-120"/>
                <a:ea typeface="微軟正黑體" panose="020B0604030504040204" pitchFamily="34" charset="-120"/>
              </a:rPr>
              <a:t>(pleomorphic)</a:t>
            </a:r>
            <a:r>
              <a:rPr lang="zh-TW" altLang="en-US" sz="2000" dirty="0">
                <a:solidFill>
                  <a:prstClr val="black"/>
                </a:solidFill>
                <a:latin typeface="微軟正黑體" panose="020B0604030504040204" pitchFamily="34" charset="-120"/>
                <a:ea typeface="微軟正黑體" panose="020B0604030504040204" pitchFamily="34" charset="-120"/>
              </a:rPr>
              <a:t>結構，直徑約為</a:t>
            </a:r>
            <a:r>
              <a:rPr lang="en-US" altLang="zh-TW" sz="2000" dirty="0">
                <a:solidFill>
                  <a:prstClr val="black"/>
                </a:solidFill>
                <a:latin typeface="微軟正黑體" panose="020B0604030504040204" pitchFamily="34" charset="-120"/>
                <a:ea typeface="微軟正黑體" panose="020B0604030504040204" pitchFamily="34" charset="-120"/>
              </a:rPr>
              <a:t>120-150 nm</a:t>
            </a:r>
            <a:r>
              <a:rPr lang="zh-TW" altLang="en-US" sz="2000" dirty="0">
                <a:solidFill>
                  <a:prstClr val="black"/>
                </a:solidFill>
                <a:latin typeface="微軟正黑體" panose="020B0604030504040204" pitchFamily="34" charset="-120"/>
                <a:ea typeface="微軟正黑體" panose="020B0604030504040204" pitchFamily="34" charset="-120"/>
              </a:rPr>
              <a:t>，明顯大於多數其他副黏液病毒，</a:t>
            </a:r>
            <a:endParaRPr lang="en-US" altLang="zh-TW" sz="2000" dirty="0">
              <a:solidFill>
                <a:prstClr val="black"/>
              </a:solidFill>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Clr>
                <a:srgbClr val="326368"/>
              </a:buClr>
              <a:buFont typeface="Wingdings" panose="05000000000000000000" pitchFamily="2" charset="2"/>
              <a:buChar char="u"/>
              <a:defRPr/>
            </a:pPr>
            <a:r>
              <a:rPr lang="zh-TW" altLang="en-US" sz="2000" dirty="0">
                <a:solidFill>
                  <a:prstClr val="black"/>
                </a:solidFill>
                <a:latin typeface="微軟正黑體" panose="020B0604030504040204" pitchFamily="34" charset="-120"/>
                <a:ea typeface="微軟正黑體" panose="020B0604030504040204" pitchFamily="34" charset="-120"/>
              </a:rPr>
              <a:t>基因體為單股負鏈</a:t>
            </a:r>
            <a:r>
              <a:rPr lang="en-US" altLang="zh-TW" sz="2000" dirty="0">
                <a:solidFill>
                  <a:prstClr val="black"/>
                </a:solidFill>
                <a:latin typeface="微軟正黑體" panose="020B0604030504040204" pitchFamily="34" charset="-120"/>
                <a:ea typeface="微軟正黑體" panose="020B0604030504040204" pitchFamily="34" charset="-120"/>
              </a:rPr>
              <a:t>RNA</a:t>
            </a:r>
            <a:r>
              <a:rPr lang="zh-TW" altLang="en-US" sz="2000" dirty="0">
                <a:solidFill>
                  <a:prstClr val="black"/>
                </a:solidFill>
                <a:latin typeface="微軟正黑體" panose="020B0604030504040204" pitchFamily="34" charset="-120"/>
                <a:ea typeface="微軟正黑體" panose="020B0604030504040204" pitchFamily="34" charset="-120"/>
              </a:rPr>
              <a:t>（</a:t>
            </a:r>
            <a:r>
              <a:rPr lang="en-US" altLang="zh-TW" sz="2000" dirty="0">
                <a:solidFill>
                  <a:prstClr val="black"/>
                </a:solidFill>
                <a:latin typeface="微軟正黑體" panose="020B0604030504040204" pitchFamily="34" charset="-120"/>
                <a:ea typeface="微軟正黑體" panose="020B0604030504040204" pitchFamily="34" charset="-120"/>
              </a:rPr>
              <a:t>single-stranded negative-sense RNA</a:t>
            </a:r>
            <a:r>
              <a:rPr lang="zh-TW" altLang="en-US" sz="2000" dirty="0">
                <a:solidFill>
                  <a:prstClr val="black"/>
                </a:solidFill>
                <a:latin typeface="微軟正黑體" panose="020B0604030504040204" pitchFamily="34" charset="-120"/>
                <a:ea typeface="微軟正黑體" panose="020B0604030504040204" pitchFamily="34" charset="-120"/>
              </a:rPr>
              <a:t>），能編碼</a:t>
            </a:r>
            <a:r>
              <a:rPr lang="en-US" altLang="zh-TW" sz="2000" dirty="0">
                <a:solidFill>
                  <a:prstClr val="black"/>
                </a:solidFill>
                <a:latin typeface="微軟正黑體" panose="020B0604030504040204" pitchFamily="34" charset="-120"/>
                <a:ea typeface="微軟正黑體" panose="020B0604030504040204" pitchFamily="34" charset="-120"/>
              </a:rPr>
              <a:t>6</a:t>
            </a:r>
            <a:r>
              <a:rPr lang="zh-TW" altLang="en-US" sz="2000" dirty="0">
                <a:solidFill>
                  <a:prstClr val="black"/>
                </a:solidFill>
                <a:latin typeface="微軟正黑體" panose="020B0604030504040204" pitchFamily="34" charset="-120"/>
                <a:ea typeface="微軟正黑體" panose="020B0604030504040204" pitchFamily="34" charset="-120"/>
              </a:rPr>
              <a:t>種結構蛋白及</a:t>
            </a:r>
            <a:r>
              <a:rPr lang="en-US" altLang="zh-TW" sz="2000" dirty="0">
                <a:solidFill>
                  <a:prstClr val="black"/>
                </a:solidFill>
                <a:latin typeface="微軟正黑體" panose="020B0604030504040204" pitchFamily="34" charset="-120"/>
                <a:ea typeface="微軟正黑體" panose="020B0604030504040204" pitchFamily="34" charset="-120"/>
              </a:rPr>
              <a:t>3</a:t>
            </a:r>
            <a:r>
              <a:rPr lang="zh-TW" altLang="en-US" sz="2000" dirty="0">
                <a:solidFill>
                  <a:prstClr val="black"/>
                </a:solidFill>
                <a:latin typeface="微軟正黑體" panose="020B0604030504040204" pitchFamily="34" charset="-120"/>
                <a:ea typeface="微軟正黑體" panose="020B0604030504040204" pitchFamily="34" charset="-120"/>
              </a:rPr>
              <a:t>種非結構蛋白。其中，附著醣蛋白在病毒與宿主細胞表面之</a:t>
            </a:r>
            <a:r>
              <a:rPr lang="en-US" altLang="zh-TW" sz="2000" dirty="0">
                <a:solidFill>
                  <a:prstClr val="black"/>
                </a:solidFill>
                <a:latin typeface="微軟正黑體" panose="020B0604030504040204" pitchFamily="34" charset="-120"/>
                <a:ea typeface="微軟正黑體" panose="020B0604030504040204" pitchFamily="34" charset="-120"/>
              </a:rPr>
              <a:t>Ephrin-B2</a:t>
            </a:r>
            <a:r>
              <a:rPr lang="zh-TW" altLang="en-US" sz="2000" dirty="0">
                <a:solidFill>
                  <a:prstClr val="black"/>
                </a:solidFill>
                <a:latin typeface="微軟正黑體" panose="020B0604030504040204" pitchFamily="34" charset="-120"/>
                <a:ea typeface="微軟正黑體" panose="020B0604030504040204" pitchFamily="34" charset="-120"/>
              </a:rPr>
              <a:t>（</a:t>
            </a:r>
            <a:r>
              <a:rPr lang="en-US" altLang="zh-TW" sz="2000" dirty="0">
                <a:solidFill>
                  <a:prstClr val="black"/>
                </a:solidFill>
                <a:latin typeface="微軟正黑體" panose="020B0604030504040204" pitchFamily="34" charset="-120"/>
                <a:ea typeface="微軟正黑體" panose="020B0604030504040204" pitchFamily="34" charset="-120"/>
              </a:rPr>
              <a:t>EFNB2</a:t>
            </a:r>
            <a:r>
              <a:rPr lang="zh-TW" altLang="en-US" sz="2000" dirty="0">
                <a:solidFill>
                  <a:prstClr val="black"/>
                </a:solidFill>
                <a:latin typeface="微軟正黑體" panose="020B0604030504040204" pitchFamily="34" charset="-120"/>
                <a:ea typeface="微軟正黑體" panose="020B0604030504040204" pitchFamily="34" charset="-120"/>
              </a:rPr>
              <a:t>）及</a:t>
            </a:r>
            <a:r>
              <a:rPr lang="en-US" altLang="zh-TW" sz="2000" dirty="0">
                <a:solidFill>
                  <a:prstClr val="black"/>
                </a:solidFill>
                <a:latin typeface="微軟正黑體" panose="020B0604030504040204" pitchFamily="34" charset="-120"/>
                <a:ea typeface="微軟正黑體" panose="020B0604030504040204" pitchFamily="34" charset="-120"/>
              </a:rPr>
              <a:t>Ephrin-B3</a:t>
            </a:r>
            <a:r>
              <a:rPr lang="zh-TW" altLang="en-US" sz="2000" dirty="0">
                <a:solidFill>
                  <a:prstClr val="black"/>
                </a:solidFill>
                <a:latin typeface="微軟正黑體" panose="020B0604030504040204" pitchFamily="34" charset="-120"/>
                <a:ea typeface="微軟正黑體" panose="020B0604030504040204" pitchFamily="34" charset="-120"/>
              </a:rPr>
              <a:t>（</a:t>
            </a:r>
            <a:r>
              <a:rPr lang="en-US" altLang="zh-TW" sz="2000" dirty="0">
                <a:solidFill>
                  <a:prstClr val="black"/>
                </a:solidFill>
                <a:latin typeface="微軟正黑體" panose="020B0604030504040204" pitchFamily="34" charset="-120"/>
                <a:ea typeface="微軟正黑體" panose="020B0604030504040204" pitchFamily="34" charset="-120"/>
              </a:rPr>
              <a:t>EFNB3</a:t>
            </a:r>
            <a:r>
              <a:rPr lang="zh-TW" altLang="en-US" sz="2000" dirty="0">
                <a:solidFill>
                  <a:prstClr val="black"/>
                </a:solidFill>
                <a:latin typeface="微軟正黑體" panose="020B0604030504040204" pitchFamily="34" charset="-120"/>
                <a:ea typeface="微軟正黑體" panose="020B0604030504040204" pitchFamily="34" charset="-120"/>
              </a:rPr>
              <a:t>）接收器結合的過程中扮演關鍵角色。</a:t>
            </a:r>
          </a:p>
        </p:txBody>
      </p:sp>
    </p:spTree>
    <p:extLst>
      <p:ext uri="{BB962C8B-B14F-4D97-AF65-F5344CB8AC3E}">
        <p14:creationId xmlns:p14="http://schemas.microsoft.com/office/powerpoint/2010/main" val="64267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278575"/>
            <a:ext cx="10272000" cy="78928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微軟正黑體" panose="020B0604030504040204" pitchFamily="34" charset="-120"/>
                <a:ea typeface="微軟正黑體" panose="020B0604030504040204" pitchFamily="34" charset="-120"/>
              </a:rPr>
              <a:t>致病原</a:t>
            </a:r>
            <a:r>
              <a:rPr lang="en-US" altLang="zh-TW" sz="2400" b="1" dirty="0">
                <a:solidFill>
                  <a:schemeClr val="bg1">
                    <a:lumMod val="10000"/>
                  </a:schemeClr>
                </a:solidFill>
                <a:latin typeface="微軟正黑體" panose="020B0604030504040204" pitchFamily="34" charset="-120"/>
                <a:ea typeface="微軟正黑體" panose="020B0604030504040204" pitchFamily="34" charset="-120"/>
              </a:rPr>
              <a:t>(2/2)</a:t>
            </a:r>
            <a:endParaRPr lang="zh-TW" altLang="en-US" sz="2400" b="1" dirty="0">
              <a:solidFill>
                <a:schemeClr val="bg1">
                  <a:lumMod val="10000"/>
                </a:schemeClr>
              </a:solidFill>
              <a:latin typeface="微軟正黑體" panose="020B0604030504040204" pitchFamily="34" charset="-120"/>
              <a:ea typeface="微軟正黑體" panose="020B0604030504040204" pitchFamily="34" charset="-12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4</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521052" y="980474"/>
            <a:ext cx="10067544"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Clr>
                <a:srgbClr val="326368"/>
              </a:buClr>
              <a:buFont typeface="Wingdings" panose="05000000000000000000" pitchFamily="2" charset="2"/>
              <a:buChar char="u"/>
              <a:defRPr/>
            </a:pPr>
            <a:r>
              <a:rPr lang="zh-TW" altLang="en-US" sz="2000" dirty="0">
                <a:latin typeface="微軟正黑體" panose="020B0604030504040204" pitchFamily="34" charset="-120"/>
                <a:ea typeface="微軟正黑體" panose="020B0604030504040204" pitchFamily="34" charset="-120"/>
              </a:rPr>
              <a:t>目前立百病毒可分為兩大病毒株，分別為馬來西亞株（</a:t>
            </a:r>
            <a:r>
              <a:rPr lang="en-US" altLang="zh-TW" sz="2000" dirty="0" err="1">
                <a:latin typeface="微軟正黑體" panose="020B0604030504040204" pitchFamily="34" charset="-120"/>
                <a:ea typeface="微軟正黑體" panose="020B0604030504040204" pitchFamily="34" charset="-120"/>
              </a:rPr>
              <a:t>NiV</a:t>
            </a:r>
            <a:r>
              <a:rPr lang="en-US" altLang="zh-TW" sz="2000" dirty="0">
                <a:latin typeface="微軟正黑體" panose="020B0604030504040204" pitchFamily="34" charset="-120"/>
                <a:ea typeface="微軟正黑體" panose="020B0604030504040204" pitchFamily="34" charset="-120"/>
              </a:rPr>
              <a:t>-Malaysia, </a:t>
            </a:r>
            <a:r>
              <a:rPr lang="en-US" altLang="zh-TW" sz="2000" dirty="0" err="1">
                <a:latin typeface="微軟正黑體" panose="020B0604030504040204" pitchFamily="34" charset="-120"/>
                <a:ea typeface="微軟正黑體" panose="020B0604030504040204" pitchFamily="34" charset="-120"/>
              </a:rPr>
              <a:t>NiV</a:t>
            </a:r>
            <a:r>
              <a:rPr lang="en-US" altLang="zh-TW" sz="2000" dirty="0">
                <a:latin typeface="微軟正黑體" panose="020B0604030504040204" pitchFamily="34" charset="-120"/>
                <a:ea typeface="微軟正黑體" panose="020B0604030504040204" pitchFamily="34" charset="-120"/>
              </a:rPr>
              <a:t>-M</a:t>
            </a:r>
            <a:r>
              <a:rPr lang="zh-TW" altLang="en-US" sz="2000" dirty="0">
                <a:latin typeface="微軟正黑體" panose="020B0604030504040204" pitchFamily="34" charset="-120"/>
                <a:ea typeface="微軟正黑體" panose="020B0604030504040204" pitchFamily="34" charset="-120"/>
              </a:rPr>
              <a:t>）與孟加拉株（</a:t>
            </a:r>
            <a:r>
              <a:rPr lang="en-US" altLang="zh-TW" sz="2000" dirty="0" err="1">
                <a:latin typeface="微軟正黑體" panose="020B0604030504040204" pitchFamily="34" charset="-120"/>
                <a:ea typeface="微軟正黑體" panose="020B0604030504040204" pitchFamily="34" charset="-120"/>
              </a:rPr>
              <a:t>NiV</a:t>
            </a:r>
            <a:r>
              <a:rPr lang="en-US" altLang="zh-TW" sz="2000" dirty="0">
                <a:latin typeface="微軟正黑體" panose="020B0604030504040204" pitchFamily="34" charset="-120"/>
                <a:ea typeface="微軟正黑體" panose="020B0604030504040204" pitchFamily="34" charset="-120"/>
              </a:rPr>
              <a:t>-Bangladesh, </a:t>
            </a:r>
            <a:r>
              <a:rPr lang="en-US" altLang="zh-TW" sz="2000" dirty="0" err="1">
                <a:latin typeface="微軟正黑體" panose="020B0604030504040204" pitchFamily="34" charset="-120"/>
                <a:ea typeface="微軟正黑體" panose="020B0604030504040204" pitchFamily="34" charset="-120"/>
              </a:rPr>
              <a:t>NiV</a:t>
            </a:r>
            <a:r>
              <a:rPr lang="en-US" altLang="zh-TW" sz="2000" dirty="0">
                <a:latin typeface="微軟正黑體" panose="020B0604030504040204" pitchFamily="34" charset="-120"/>
                <a:ea typeface="微軟正黑體" panose="020B0604030504040204" pitchFamily="34" charset="-120"/>
              </a:rPr>
              <a:t>-B</a:t>
            </a:r>
            <a:r>
              <a:rPr lang="zh-TW" altLang="en-US" sz="2000" dirty="0">
                <a:latin typeface="微軟正黑體" panose="020B0604030504040204" pitchFamily="34" charset="-120"/>
                <a:ea typeface="微軟正黑體" panose="020B0604030504040204" pitchFamily="34" charset="-120"/>
              </a:rPr>
              <a:t>）</a:t>
            </a:r>
            <a:endParaRPr lang="en-US" altLang="zh-TW" sz="2000" dirty="0">
              <a:latin typeface="微軟正黑體" panose="020B0604030504040204" pitchFamily="34" charset="-120"/>
              <a:ea typeface="微軟正黑體" panose="020B0604030504040204" pitchFamily="34" charset="-120"/>
            </a:endParaRPr>
          </a:p>
        </p:txBody>
      </p:sp>
      <p:graphicFrame>
        <p:nvGraphicFramePr>
          <p:cNvPr id="5" name="表格 4">
            <a:extLst>
              <a:ext uri="{FF2B5EF4-FFF2-40B4-BE49-F238E27FC236}">
                <a16:creationId xmlns:a16="http://schemas.microsoft.com/office/drawing/2014/main" id="{EBA54BD1-F6C4-4114-81DB-D08105CCABA1}"/>
              </a:ext>
            </a:extLst>
          </p:cNvPr>
          <p:cNvGraphicFramePr>
            <a:graphicFrameLocks noGrp="1"/>
          </p:cNvGraphicFramePr>
          <p:nvPr>
            <p:extLst>
              <p:ext uri="{D42A27DB-BD31-4B8C-83A1-F6EECF244321}">
                <p14:modId xmlns:p14="http://schemas.microsoft.com/office/powerpoint/2010/main" val="441550612"/>
              </p:ext>
            </p:extLst>
          </p:nvPr>
        </p:nvGraphicFramePr>
        <p:xfrm>
          <a:off x="677169" y="1928374"/>
          <a:ext cx="10046248" cy="4651051"/>
        </p:xfrm>
        <a:graphic>
          <a:graphicData uri="http://schemas.openxmlformats.org/drawingml/2006/table">
            <a:tbl>
              <a:tblPr firstRow="1" bandRow="1">
                <a:tableStyleId>{9D7B26C5-4107-4FEC-AEDC-1716B250A1EF}</a:tableStyleId>
              </a:tblPr>
              <a:tblGrid>
                <a:gridCol w="1561307">
                  <a:extLst>
                    <a:ext uri="{9D8B030D-6E8A-4147-A177-3AD203B41FA5}">
                      <a16:colId xmlns:a16="http://schemas.microsoft.com/office/drawing/2014/main" val="2708400106"/>
                    </a:ext>
                  </a:extLst>
                </a:gridCol>
                <a:gridCol w="3297121">
                  <a:extLst>
                    <a:ext uri="{9D8B030D-6E8A-4147-A177-3AD203B41FA5}">
                      <a16:colId xmlns:a16="http://schemas.microsoft.com/office/drawing/2014/main" val="3332998682"/>
                    </a:ext>
                  </a:extLst>
                </a:gridCol>
                <a:gridCol w="5187820">
                  <a:extLst>
                    <a:ext uri="{9D8B030D-6E8A-4147-A177-3AD203B41FA5}">
                      <a16:colId xmlns:a16="http://schemas.microsoft.com/office/drawing/2014/main" val="2977661674"/>
                    </a:ext>
                  </a:extLst>
                </a:gridCol>
              </a:tblGrid>
              <a:tr h="393000">
                <a:tc>
                  <a:txBody>
                    <a:bodyPr/>
                    <a:lstStyle/>
                    <a:p>
                      <a:endParaRPr lang="zh-TW" altLang="en-US" sz="2000" dirty="0">
                        <a:latin typeface="微軟正黑體" panose="020B0604030504040204" pitchFamily="34" charset="-120"/>
                        <a:ea typeface="微軟正黑體" panose="020B0604030504040204" pitchFamily="34" charset="-120"/>
                      </a:endParaRPr>
                    </a:p>
                  </a:txBody>
                  <a:tcPr>
                    <a:solidFill>
                      <a:schemeClr val="bg1"/>
                    </a:solidFill>
                  </a:tcPr>
                </a:tc>
                <a:tc>
                  <a:txBody>
                    <a:bodyPr/>
                    <a:lstStyle/>
                    <a:p>
                      <a:r>
                        <a:rPr lang="en-US" altLang="zh-TW" sz="2000" dirty="0" err="1">
                          <a:latin typeface="微軟正黑體" panose="020B0604030504040204" pitchFamily="34" charset="-120"/>
                          <a:ea typeface="微軟正黑體" panose="020B0604030504040204" pitchFamily="34" charset="-120"/>
                        </a:rPr>
                        <a:t>NiV</a:t>
                      </a:r>
                      <a:r>
                        <a:rPr lang="en-US" altLang="zh-TW" sz="2000" dirty="0">
                          <a:latin typeface="微軟正黑體" panose="020B0604030504040204" pitchFamily="34" charset="-120"/>
                          <a:ea typeface="微軟正黑體" panose="020B0604030504040204" pitchFamily="34" charset="-120"/>
                        </a:rPr>
                        <a:t>-Malaysia (</a:t>
                      </a:r>
                      <a:r>
                        <a:rPr lang="en-US" altLang="zh-TW" sz="2000" dirty="0" err="1">
                          <a:latin typeface="微軟正黑體" panose="020B0604030504040204" pitchFamily="34" charset="-120"/>
                          <a:ea typeface="微軟正黑體" panose="020B0604030504040204" pitchFamily="34" charset="-120"/>
                        </a:rPr>
                        <a:t>NiVM</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a:solidFill>
                      <a:schemeClr val="bg1"/>
                    </a:solidFill>
                  </a:tcPr>
                </a:tc>
                <a:tc>
                  <a:txBody>
                    <a:bodyPr/>
                    <a:lstStyle/>
                    <a:p>
                      <a:r>
                        <a:rPr lang="en-US" altLang="zh-TW" sz="2000" dirty="0" err="1">
                          <a:latin typeface="微軟正黑體" panose="020B0604030504040204" pitchFamily="34" charset="-120"/>
                          <a:ea typeface="微軟正黑體" panose="020B0604030504040204" pitchFamily="34" charset="-120"/>
                        </a:rPr>
                        <a:t>NiV</a:t>
                      </a:r>
                      <a:r>
                        <a:rPr lang="en-US" altLang="zh-TW" sz="2000" dirty="0">
                          <a:latin typeface="微軟正黑體" panose="020B0604030504040204" pitchFamily="34" charset="-120"/>
                          <a:ea typeface="微軟正黑體" panose="020B0604030504040204" pitchFamily="34" charset="-120"/>
                        </a:rPr>
                        <a:t>-Bangladesh (</a:t>
                      </a:r>
                      <a:r>
                        <a:rPr lang="en-US" altLang="zh-TW" sz="2000" dirty="0" err="1">
                          <a:latin typeface="微軟正黑體" panose="020B0604030504040204" pitchFamily="34" charset="-120"/>
                          <a:ea typeface="微軟正黑體" panose="020B0604030504040204" pitchFamily="34" charset="-120"/>
                        </a:rPr>
                        <a:t>NiVB</a:t>
                      </a:r>
                      <a:r>
                        <a:rPr lang="en-US" altLang="zh-TW" sz="2000" dirty="0">
                          <a:latin typeface="微軟正黑體" panose="020B0604030504040204" pitchFamily="34" charset="-120"/>
                          <a:ea typeface="微軟正黑體" panose="020B0604030504040204" pitchFamily="34" charset="-120"/>
                        </a:rPr>
                        <a:t>) </a:t>
                      </a:r>
                      <a:endParaRPr lang="zh-TW" altLang="en-US" sz="2000" dirty="0">
                        <a:latin typeface="微軟正黑體" panose="020B0604030504040204" pitchFamily="34" charset="-120"/>
                        <a:ea typeface="微軟正黑體" panose="020B0604030504040204" pitchFamily="34" charset="-120"/>
                      </a:endParaRPr>
                    </a:p>
                  </a:txBody>
                  <a:tcPr>
                    <a:solidFill>
                      <a:schemeClr val="bg1"/>
                    </a:solidFill>
                  </a:tcPr>
                </a:tc>
                <a:extLst>
                  <a:ext uri="{0D108BD9-81ED-4DB2-BD59-A6C34878D82A}">
                    <a16:rowId xmlns:a16="http://schemas.microsoft.com/office/drawing/2014/main" val="1212974956"/>
                  </a:ext>
                </a:extLst>
              </a:tr>
              <a:tr h="997616">
                <a:tc>
                  <a:txBody>
                    <a:bodyPr/>
                    <a:lstStyle/>
                    <a:p>
                      <a:pPr algn="ctr"/>
                      <a:r>
                        <a:rPr lang="zh-TW" altLang="en-US" sz="2000" dirty="0">
                          <a:latin typeface="微軟正黑體" panose="020B0604030504040204" pitchFamily="34" charset="-120"/>
                          <a:ea typeface="微軟正黑體" panose="020B0604030504040204" pitchFamily="34" charset="-120"/>
                        </a:rPr>
                        <a:t>流行地區</a:t>
                      </a:r>
                    </a:p>
                  </a:txBody>
                  <a:tcPr>
                    <a:solidFill>
                      <a:schemeClr val="accent2">
                        <a:lumMod val="85000"/>
                      </a:schemeClr>
                    </a:solidFill>
                  </a:tcPr>
                </a:tc>
                <a:tc>
                  <a:txBody>
                    <a:bodyPr/>
                    <a:lstStyle/>
                    <a:p>
                      <a:r>
                        <a:rPr lang="zh-TW" altLang="en-US" sz="2000" dirty="0">
                          <a:latin typeface="微軟正黑體" panose="020B0604030504040204" pitchFamily="34" charset="-120"/>
                          <a:ea typeface="微軟正黑體" panose="020B0604030504040204" pitchFamily="34" charset="-120"/>
                        </a:rPr>
                        <a:t>馬來西亞</a:t>
                      </a:r>
                      <a:r>
                        <a:rPr lang="en-US" altLang="zh-TW" sz="2000" dirty="0">
                          <a:latin typeface="微軟正黑體" panose="020B0604030504040204" pitchFamily="34" charset="-120"/>
                          <a:ea typeface="微軟正黑體" panose="020B0604030504040204" pitchFamily="34" charset="-120"/>
                        </a:rPr>
                        <a:t>(1998–1999)</a:t>
                      </a:r>
                    </a:p>
                    <a:p>
                      <a:r>
                        <a:rPr lang="zh-TW" altLang="en-US" sz="2000" dirty="0">
                          <a:latin typeface="微軟正黑體" panose="020B0604030504040204" pitchFamily="34" charset="-120"/>
                          <a:ea typeface="微軟正黑體" panose="020B0604030504040204" pitchFamily="34" charset="-120"/>
                        </a:rPr>
                        <a:t>新加坡</a:t>
                      </a:r>
                      <a:r>
                        <a:rPr lang="en-US" altLang="zh-TW" sz="2000" dirty="0">
                          <a:latin typeface="微軟正黑體" panose="020B0604030504040204" pitchFamily="34" charset="-120"/>
                          <a:ea typeface="微軟正黑體" panose="020B0604030504040204" pitchFamily="34" charset="-120"/>
                        </a:rPr>
                        <a:t> (1999)</a:t>
                      </a:r>
                    </a:p>
                    <a:p>
                      <a:r>
                        <a:rPr lang="zh-TW" altLang="en-US" sz="2000" dirty="0">
                          <a:latin typeface="微軟正黑體" panose="020B0604030504040204" pitchFamily="34" charset="-120"/>
                          <a:ea typeface="微軟正黑體" panose="020B0604030504040204" pitchFamily="34" charset="-120"/>
                        </a:rPr>
                        <a:t>菲律賓</a:t>
                      </a:r>
                      <a:r>
                        <a:rPr lang="en-US" altLang="zh-TW" sz="2000" dirty="0">
                          <a:latin typeface="微軟正黑體" panose="020B0604030504040204" pitchFamily="34" charset="-120"/>
                          <a:ea typeface="微軟正黑體" panose="020B0604030504040204" pitchFamily="34" charset="-120"/>
                        </a:rPr>
                        <a:t>(2014)</a:t>
                      </a:r>
                      <a:endParaRPr lang="zh-TW" altLang="en-US" sz="2000" dirty="0">
                        <a:latin typeface="微軟正黑體" panose="020B0604030504040204" pitchFamily="34" charset="-120"/>
                        <a:ea typeface="微軟正黑體" panose="020B0604030504040204" pitchFamily="34" charset="-120"/>
                      </a:endParaRPr>
                    </a:p>
                  </a:txBody>
                  <a:tcPr>
                    <a:solidFill>
                      <a:schemeClr val="accent2">
                        <a:lumMod val="85000"/>
                      </a:schemeClr>
                    </a:solidFill>
                  </a:tcPr>
                </a:tc>
                <a:tc>
                  <a:txBody>
                    <a:bodyPr/>
                    <a:lstStyle/>
                    <a:p>
                      <a:r>
                        <a:rPr lang="zh-TW" altLang="en-US" sz="2000" dirty="0">
                          <a:latin typeface="微軟正黑體" panose="020B0604030504040204" pitchFamily="34" charset="-120"/>
                          <a:ea typeface="微軟正黑體" panose="020B0604030504040204" pitchFamily="34" charset="-120"/>
                        </a:rPr>
                        <a:t>孟加拉</a:t>
                      </a:r>
                      <a:r>
                        <a:rPr lang="en-US" altLang="zh-TW" sz="2000" dirty="0">
                          <a:latin typeface="微軟正黑體" panose="020B0604030504040204" pitchFamily="34" charset="-120"/>
                          <a:ea typeface="微軟正黑體" panose="020B0604030504040204" pitchFamily="34" charset="-120"/>
                        </a:rPr>
                        <a:t>(2001, 2003, 2004,2011, 2018)</a:t>
                      </a:r>
                      <a:endParaRPr lang="zh-TW" altLang="en-US" sz="2000" dirty="0">
                        <a:latin typeface="微軟正黑體" panose="020B0604030504040204" pitchFamily="34" charset="-120"/>
                        <a:ea typeface="微軟正黑體" panose="020B0604030504040204" pitchFamily="34" charset="-120"/>
                      </a:endParaRPr>
                    </a:p>
                  </a:txBody>
                  <a:tcPr>
                    <a:solidFill>
                      <a:schemeClr val="accent2">
                        <a:lumMod val="85000"/>
                      </a:schemeClr>
                    </a:solidFill>
                  </a:tcPr>
                </a:tc>
                <a:extLst>
                  <a:ext uri="{0D108BD9-81ED-4DB2-BD59-A6C34878D82A}">
                    <a16:rowId xmlns:a16="http://schemas.microsoft.com/office/drawing/2014/main" val="119636207"/>
                  </a:ext>
                </a:extLst>
              </a:tr>
              <a:tr h="393000">
                <a:tc>
                  <a:txBody>
                    <a:bodyPr/>
                    <a:lstStyle/>
                    <a:p>
                      <a:pPr algn="ctr"/>
                      <a:r>
                        <a:rPr lang="zh-TW" altLang="en-US" sz="2000" dirty="0">
                          <a:latin typeface="微軟正黑體" panose="020B0604030504040204" pitchFamily="34" charset="-120"/>
                          <a:ea typeface="微軟正黑體" panose="020B0604030504040204" pitchFamily="34" charset="-120"/>
                        </a:rPr>
                        <a:t>中間宿主</a:t>
                      </a:r>
                    </a:p>
                  </a:txBody>
                  <a:tcPr>
                    <a:solidFill>
                      <a:schemeClr val="bg1"/>
                    </a:solidFill>
                  </a:tcPr>
                </a:tc>
                <a:tc>
                  <a:txBody>
                    <a:bodyPr/>
                    <a:lstStyle/>
                    <a:p>
                      <a:r>
                        <a:rPr lang="zh-TW" altLang="en-US" sz="2000" dirty="0">
                          <a:latin typeface="微軟正黑體" panose="020B0604030504040204" pitchFamily="34" charset="-120"/>
                          <a:ea typeface="微軟正黑體" panose="020B0604030504040204" pitchFamily="34" charset="-120"/>
                        </a:rPr>
                        <a:t>豬隻</a:t>
                      </a:r>
                    </a:p>
                  </a:txBody>
                  <a:tcPr>
                    <a:solidFill>
                      <a:schemeClr val="bg1"/>
                    </a:solidFill>
                  </a:tcPr>
                </a:tc>
                <a:tc>
                  <a:txBody>
                    <a:bodyPr/>
                    <a:lstStyle/>
                    <a:p>
                      <a:r>
                        <a:rPr lang="zh-TW" altLang="en-US" sz="2000" dirty="0">
                          <a:latin typeface="微軟正黑體" panose="020B0604030504040204" pitchFamily="34" charset="-120"/>
                          <a:ea typeface="微軟正黑體" panose="020B0604030504040204" pitchFamily="34" charset="-120"/>
                        </a:rPr>
                        <a:t>無</a:t>
                      </a:r>
                    </a:p>
                  </a:txBody>
                  <a:tcPr>
                    <a:solidFill>
                      <a:schemeClr val="bg1"/>
                    </a:solidFill>
                  </a:tcPr>
                </a:tc>
                <a:extLst>
                  <a:ext uri="{0D108BD9-81ED-4DB2-BD59-A6C34878D82A}">
                    <a16:rowId xmlns:a16="http://schemas.microsoft.com/office/drawing/2014/main" val="2442390963"/>
                  </a:ext>
                </a:extLst>
              </a:tr>
              <a:tr h="695308">
                <a:tc>
                  <a:txBody>
                    <a:bodyPr/>
                    <a:lstStyle/>
                    <a:p>
                      <a:pPr algn="ctr"/>
                      <a:r>
                        <a:rPr lang="zh-TW" altLang="en-US" sz="2000" dirty="0">
                          <a:latin typeface="微軟正黑體" panose="020B0604030504040204" pitchFamily="34" charset="-120"/>
                          <a:ea typeface="微軟正黑體" panose="020B0604030504040204" pitchFamily="34" charset="-120"/>
                        </a:rPr>
                        <a:t>傳播方式</a:t>
                      </a:r>
                    </a:p>
                  </a:txBody>
                  <a:tcPr>
                    <a:solidFill>
                      <a:schemeClr val="accent2">
                        <a:lumMod val="85000"/>
                      </a:schemeClr>
                    </a:solidFill>
                  </a:tcPr>
                </a:tc>
                <a:tc>
                  <a:txBody>
                    <a:bodyPr/>
                    <a:lstStyle/>
                    <a:p>
                      <a:r>
                        <a:rPr lang="zh-TW" altLang="en-US" sz="2000" dirty="0">
                          <a:latin typeface="微軟正黑體" panose="020B0604030504040204" pitchFamily="34" charset="-120"/>
                          <a:ea typeface="微軟正黑體" panose="020B0604030504040204" pitchFamily="34" charset="-120"/>
                        </a:rPr>
                        <a:t>以動物傳人為主</a:t>
                      </a:r>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人傳人較少見</a:t>
                      </a:r>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傳播率約</a:t>
                      </a:r>
                      <a:r>
                        <a:rPr lang="en-US" altLang="zh-TW" sz="2000" dirty="0">
                          <a:latin typeface="微軟正黑體" panose="020B0604030504040204" pitchFamily="34" charset="-120"/>
                          <a:ea typeface="微軟正黑體" panose="020B0604030504040204" pitchFamily="34" charset="-120"/>
                        </a:rPr>
                        <a:t>8%</a:t>
                      </a:r>
                      <a:endParaRPr lang="zh-TW" altLang="en-US" sz="2000" dirty="0">
                        <a:latin typeface="微軟正黑體" panose="020B0604030504040204" pitchFamily="34" charset="-120"/>
                        <a:ea typeface="微軟正黑體" panose="020B0604030504040204" pitchFamily="34" charset="-120"/>
                      </a:endParaRPr>
                    </a:p>
                  </a:txBody>
                  <a:tcPr>
                    <a:solidFill>
                      <a:schemeClr val="accent2">
                        <a:lumMod val="85000"/>
                      </a:schemeClr>
                    </a:solidFill>
                  </a:tcPr>
                </a:tc>
                <a:tc>
                  <a:txBody>
                    <a:bodyPr/>
                    <a:lstStyle/>
                    <a:p>
                      <a:r>
                        <a:rPr lang="zh-TW" altLang="en-US" sz="2000" dirty="0">
                          <a:latin typeface="微軟正黑體" panose="020B0604030504040204" pitchFamily="34" charset="-120"/>
                          <a:ea typeface="微軟正黑體" panose="020B0604030504040204" pitchFamily="34" charset="-120"/>
                        </a:rPr>
                        <a:t>食用遭果蝠（狐蝠屬）排泄物污染之食物</a:t>
                      </a:r>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較高的人傳人風險</a:t>
                      </a:r>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傳播率約</a:t>
                      </a:r>
                      <a:r>
                        <a:rPr lang="en-US" altLang="zh-TW" sz="2000" dirty="0">
                          <a:latin typeface="微軟正黑體" panose="020B0604030504040204" pitchFamily="34" charset="-120"/>
                          <a:ea typeface="微軟正黑體" panose="020B0604030504040204" pitchFamily="34" charset="-120"/>
                        </a:rPr>
                        <a:t>33</a:t>
                      </a:r>
                      <a:r>
                        <a:rPr lang="zh-TW" altLang="en-US" sz="2000" dirty="0">
                          <a:latin typeface="微軟正黑體" panose="020B0604030504040204" pitchFamily="34" charset="-120"/>
                          <a:ea typeface="微軟正黑體" panose="020B0604030504040204" pitchFamily="34" charset="-120"/>
                        </a:rPr>
                        <a:t>至</a:t>
                      </a:r>
                      <a:r>
                        <a:rPr lang="en-US" altLang="zh-TW" sz="2000" dirty="0">
                          <a:latin typeface="微軟正黑體" panose="020B0604030504040204" pitchFamily="34" charset="-120"/>
                          <a:ea typeface="微軟正黑體" panose="020B0604030504040204" pitchFamily="34" charset="-120"/>
                        </a:rPr>
                        <a:t>75%</a:t>
                      </a:r>
                      <a:endParaRPr lang="zh-TW" altLang="en-US" sz="2000" dirty="0">
                        <a:latin typeface="微軟正黑體" panose="020B0604030504040204" pitchFamily="34" charset="-120"/>
                        <a:ea typeface="微軟正黑體" panose="020B0604030504040204" pitchFamily="34" charset="-120"/>
                      </a:endParaRPr>
                    </a:p>
                  </a:txBody>
                  <a:tcPr>
                    <a:solidFill>
                      <a:schemeClr val="accent2">
                        <a:lumMod val="85000"/>
                      </a:schemeClr>
                    </a:solidFill>
                  </a:tcPr>
                </a:tc>
                <a:extLst>
                  <a:ext uri="{0D108BD9-81ED-4DB2-BD59-A6C34878D82A}">
                    <a16:rowId xmlns:a16="http://schemas.microsoft.com/office/drawing/2014/main" val="842051545"/>
                  </a:ext>
                </a:extLst>
              </a:tr>
              <a:tr h="393000">
                <a:tc>
                  <a:txBody>
                    <a:bodyPr/>
                    <a:lstStyle/>
                    <a:p>
                      <a:pPr algn="ctr"/>
                      <a:r>
                        <a:rPr lang="zh-TW" altLang="en-US" sz="2000" dirty="0">
                          <a:latin typeface="微軟正黑體" panose="020B0604030504040204" pitchFamily="34" charset="-120"/>
                          <a:ea typeface="微軟正黑體" panose="020B0604030504040204" pitchFamily="34" charset="-120"/>
                        </a:rPr>
                        <a:t>臨床症狀</a:t>
                      </a:r>
                    </a:p>
                  </a:txBody>
                  <a:tcPr>
                    <a:solidFill>
                      <a:schemeClr val="bg1"/>
                    </a:solidFill>
                  </a:tcPr>
                </a:tc>
                <a:tc>
                  <a:txBody>
                    <a:bodyPr/>
                    <a:lstStyle/>
                    <a:p>
                      <a:r>
                        <a:rPr lang="zh-TW" altLang="en-US" sz="2000" dirty="0">
                          <a:latin typeface="微軟正黑體" panose="020B0604030504040204" pitchFamily="34" charset="-120"/>
                          <a:ea typeface="微軟正黑體" panose="020B0604030504040204" pitchFamily="34" charset="-120"/>
                        </a:rPr>
                        <a:t>發燒、腦炎</a:t>
                      </a:r>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呼吸道症狀不常見</a:t>
                      </a:r>
                    </a:p>
                  </a:txBody>
                  <a:tcPr>
                    <a:solidFill>
                      <a:schemeClr val="bg1"/>
                    </a:solidFill>
                  </a:tcPr>
                </a:tc>
                <a:tc>
                  <a:txBody>
                    <a:bodyPr/>
                    <a:lstStyle/>
                    <a:p>
                      <a:r>
                        <a:rPr lang="zh-TW" altLang="en-US" sz="2000" dirty="0">
                          <a:latin typeface="微軟正黑體" panose="020B0604030504040204" pitchFamily="34" charset="-120"/>
                          <a:ea typeface="微軟正黑體" panose="020B0604030504040204" pitchFamily="34" charset="-120"/>
                        </a:rPr>
                        <a:t>發燒、腦炎</a:t>
                      </a:r>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伴隨咳嗽、急性呼吸窘迫等明顯呼吸道症狀</a:t>
                      </a:r>
                    </a:p>
                  </a:txBody>
                  <a:tcPr>
                    <a:solidFill>
                      <a:schemeClr val="bg1"/>
                    </a:solidFill>
                  </a:tcPr>
                </a:tc>
                <a:extLst>
                  <a:ext uri="{0D108BD9-81ED-4DB2-BD59-A6C34878D82A}">
                    <a16:rowId xmlns:a16="http://schemas.microsoft.com/office/drawing/2014/main" val="1068585498"/>
                  </a:ext>
                </a:extLst>
              </a:tr>
              <a:tr h="322230">
                <a:tc>
                  <a:txBody>
                    <a:bodyPr/>
                    <a:lstStyle/>
                    <a:p>
                      <a:pPr algn="ctr"/>
                      <a:r>
                        <a:rPr lang="zh-TW" altLang="en-US" sz="2000" dirty="0">
                          <a:latin typeface="微軟正黑體" panose="020B0604030504040204" pitchFamily="34" charset="-120"/>
                          <a:ea typeface="微軟正黑體" panose="020B0604030504040204" pitchFamily="34" charset="-120"/>
                        </a:rPr>
                        <a:t>基因型差異</a:t>
                      </a:r>
                    </a:p>
                  </a:txBody>
                  <a:tcPr>
                    <a:solidFill>
                      <a:schemeClr val="accent2">
                        <a:lumMod val="85000"/>
                      </a:schemeClr>
                    </a:solidFill>
                  </a:tcPr>
                </a:tc>
                <a:tc>
                  <a:txBody>
                    <a:bodyPr/>
                    <a:lstStyle/>
                    <a:p>
                      <a:r>
                        <a:rPr lang="zh-TW" altLang="en-US" sz="2000" dirty="0">
                          <a:latin typeface="微軟正黑體" panose="020B0604030504040204" pitchFamily="34" charset="-120"/>
                          <a:ea typeface="微軟正黑體" panose="020B0604030504040204" pitchFamily="34" charset="-120"/>
                        </a:rPr>
                        <a:t>與亨德拉病毒</a:t>
                      </a:r>
                      <a:r>
                        <a:rPr lang="en-US" altLang="zh-TW" sz="2000" dirty="0">
                          <a:latin typeface="微軟正黑體" panose="020B0604030504040204" pitchFamily="34" charset="-120"/>
                          <a:ea typeface="微軟正黑體" panose="020B0604030504040204" pitchFamily="34" charset="-120"/>
                        </a:rPr>
                        <a:t>(Hendra Virus)</a:t>
                      </a:r>
                      <a:r>
                        <a:rPr lang="zh-TW" altLang="en-US" sz="2000" dirty="0">
                          <a:latin typeface="微軟正黑體" panose="020B0604030504040204" pitchFamily="34" charset="-120"/>
                          <a:ea typeface="微軟正黑體" panose="020B0604030504040204" pitchFamily="34" charset="-120"/>
                        </a:rPr>
                        <a:t>較近</a:t>
                      </a:r>
                    </a:p>
                  </a:txBody>
                  <a:tcPr>
                    <a:solidFill>
                      <a:schemeClr val="accent2">
                        <a:lumMod val="85000"/>
                      </a:schemeClr>
                    </a:solidFill>
                  </a:tcPr>
                </a:tc>
                <a:tc>
                  <a:txBody>
                    <a:bodyPr/>
                    <a:lstStyle/>
                    <a:p>
                      <a:r>
                        <a:rPr lang="zh-TW" altLang="en-US" sz="2000" dirty="0">
                          <a:latin typeface="微軟正黑體" panose="020B0604030504040204" pitchFamily="34" charset="-120"/>
                          <a:ea typeface="微軟正黑體" panose="020B0604030504040204" pitchFamily="34" charset="-120"/>
                        </a:rPr>
                        <a:t>整體毒力較高</a:t>
                      </a:r>
                    </a:p>
                  </a:txBody>
                  <a:tcPr>
                    <a:solidFill>
                      <a:schemeClr val="accent2">
                        <a:lumMod val="85000"/>
                      </a:schemeClr>
                    </a:solidFill>
                  </a:tcPr>
                </a:tc>
                <a:extLst>
                  <a:ext uri="{0D108BD9-81ED-4DB2-BD59-A6C34878D82A}">
                    <a16:rowId xmlns:a16="http://schemas.microsoft.com/office/drawing/2014/main" val="3003182847"/>
                  </a:ext>
                </a:extLst>
              </a:tr>
              <a:tr h="444811">
                <a:tc>
                  <a:txBody>
                    <a:bodyPr/>
                    <a:lstStyle/>
                    <a:p>
                      <a:pPr algn="ctr"/>
                      <a:r>
                        <a:rPr lang="zh-TW" altLang="en-US" sz="2000" dirty="0">
                          <a:latin typeface="微軟正黑體" panose="020B0604030504040204" pitchFamily="34" charset="-120"/>
                          <a:ea typeface="微軟正黑體" panose="020B0604030504040204" pitchFamily="34" charset="-120"/>
                        </a:rPr>
                        <a:t>致死率</a:t>
                      </a:r>
                    </a:p>
                  </a:txBody>
                  <a:tcPr>
                    <a:solidFill>
                      <a:schemeClr val="bg1"/>
                    </a:solidFill>
                  </a:tcPr>
                </a:tc>
                <a:tc>
                  <a:txBody>
                    <a:bodyPr/>
                    <a:lstStyle/>
                    <a:p>
                      <a:r>
                        <a:rPr lang="zh-TW" altLang="en-US" sz="2000" dirty="0">
                          <a:latin typeface="微軟正黑體" panose="020B0604030504040204" pitchFamily="34" charset="-120"/>
                          <a:ea typeface="微軟正黑體" panose="020B0604030504040204" pitchFamily="34" charset="-120"/>
                        </a:rPr>
                        <a:t>約</a:t>
                      </a:r>
                      <a:r>
                        <a:rPr lang="en-US" altLang="zh-TW" sz="2000" dirty="0">
                          <a:latin typeface="微軟正黑體" panose="020B0604030504040204" pitchFamily="34" charset="-120"/>
                          <a:ea typeface="微軟正黑體" panose="020B0604030504040204" pitchFamily="34" charset="-120"/>
                        </a:rPr>
                        <a:t>40%</a:t>
                      </a:r>
                      <a:endParaRPr lang="zh-TW" altLang="en-US" sz="2000" dirty="0">
                        <a:latin typeface="微軟正黑體" panose="020B0604030504040204" pitchFamily="34" charset="-120"/>
                        <a:ea typeface="微軟正黑體" panose="020B0604030504040204" pitchFamily="34" charset="-120"/>
                      </a:endParaRPr>
                    </a:p>
                  </a:txBody>
                  <a:tcPr>
                    <a:solidFill>
                      <a:schemeClr val="bg1"/>
                    </a:solidFill>
                  </a:tcPr>
                </a:tc>
                <a:tc>
                  <a:txBody>
                    <a:bodyPr/>
                    <a:lstStyle/>
                    <a:p>
                      <a:r>
                        <a:rPr lang="zh-TW" altLang="en-US" sz="2000" dirty="0">
                          <a:latin typeface="微軟正黑體" panose="020B0604030504040204" pitchFamily="34" charset="-120"/>
                          <a:ea typeface="微軟正黑體" panose="020B0604030504040204" pitchFamily="34" charset="-120"/>
                        </a:rPr>
                        <a:t>約</a:t>
                      </a:r>
                      <a:r>
                        <a:rPr lang="en-US" altLang="zh-TW" sz="2000" dirty="0">
                          <a:latin typeface="微軟正黑體" panose="020B0604030504040204" pitchFamily="34" charset="-120"/>
                          <a:ea typeface="微軟正黑體" panose="020B0604030504040204" pitchFamily="34" charset="-120"/>
                        </a:rPr>
                        <a:t>65-100%</a:t>
                      </a:r>
                      <a:endParaRPr lang="zh-TW" altLang="en-US" sz="2000" dirty="0">
                        <a:latin typeface="微軟正黑體" panose="020B0604030504040204" pitchFamily="34" charset="-120"/>
                        <a:ea typeface="微軟正黑體" panose="020B0604030504040204" pitchFamily="34" charset="-120"/>
                      </a:endParaRPr>
                    </a:p>
                  </a:txBody>
                  <a:tcPr>
                    <a:solidFill>
                      <a:schemeClr val="bg1"/>
                    </a:solidFill>
                  </a:tcPr>
                </a:tc>
                <a:extLst>
                  <a:ext uri="{0D108BD9-81ED-4DB2-BD59-A6C34878D82A}">
                    <a16:rowId xmlns:a16="http://schemas.microsoft.com/office/drawing/2014/main" val="2176462005"/>
                  </a:ext>
                </a:extLst>
              </a:tr>
            </a:tbl>
          </a:graphicData>
        </a:graphic>
      </p:graphicFrame>
    </p:spTree>
    <p:extLst>
      <p:ext uri="{BB962C8B-B14F-4D97-AF65-F5344CB8AC3E}">
        <p14:creationId xmlns:p14="http://schemas.microsoft.com/office/powerpoint/2010/main" val="3749321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255750"/>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微軟正黑體" panose="020B0604030504040204" pitchFamily="34" charset="-120"/>
                <a:ea typeface="微軟正黑體" panose="020B0604030504040204" pitchFamily="34" charset="-120"/>
              </a:rPr>
              <a:t>國際疫情概況</a:t>
            </a:r>
            <a:r>
              <a:rPr lang="en-US" altLang="zh-TW" sz="2400" b="1" dirty="0">
                <a:solidFill>
                  <a:schemeClr val="bg1">
                    <a:lumMod val="10000"/>
                  </a:schemeClr>
                </a:solidFill>
                <a:latin typeface="微軟正黑體" panose="020B0604030504040204" pitchFamily="34" charset="-120"/>
                <a:ea typeface="微軟正黑體" panose="020B0604030504040204" pitchFamily="34" charset="-120"/>
              </a:rPr>
              <a:t>(1/3)</a:t>
            </a:r>
            <a:endParaRPr lang="zh-TW" altLang="en-US" b="1" dirty="0">
              <a:solidFill>
                <a:schemeClr val="bg1">
                  <a:lumMod val="10000"/>
                </a:schemeClr>
              </a:solidFill>
              <a:latin typeface="微軟正黑體" panose="020B0604030504040204" pitchFamily="34" charset="-120"/>
              <a:ea typeface="微軟正黑體" panose="020B0604030504040204" pitchFamily="34" charset="-12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5</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494522" y="1019350"/>
            <a:ext cx="10664890"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dirty="0">
                <a:solidFill>
                  <a:prstClr val="black"/>
                </a:solidFill>
                <a:latin typeface="微軟正黑體" panose="020B0604030504040204" pitchFamily="34" charset="-120"/>
                <a:ea typeface="微軟正黑體" panose="020B0604030504040204" pitchFamily="34" charset="-120"/>
              </a:rPr>
              <a:t>立百病毒於</a:t>
            </a:r>
            <a:r>
              <a:rPr lang="en-US" altLang="zh-TW" sz="2000" dirty="0">
                <a:solidFill>
                  <a:prstClr val="black"/>
                </a:solidFill>
                <a:latin typeface="微軟正黑體" panose="020B0604030504040204" pitchFamily="34" charset="-120"/>
                <a:ea typeface="微軟正黑體" panose="020B0604030504040204" pitchFamily="34" charset="-120"/>
              </a:rPr>
              <a:t>1998</a:t>
            </a:r>
            <a:r>
              <a:rPr lang="zh-TW" altLang="en-US" sz="2000" dirty="0">
                <a:solidFill>
                  <a:prstClr val="black"/>
                </a:solidFill>
                <a:latin typeface="微軟正黑體" panose="020B0604030504040204" pitchFamily="34" charset="-120"/>
                <a:ea typeface="微軟正黑體" panose="020B0604030504040204" pitchFamily="34" charset="-120"/>
              </a:rPr>
              <a:t>年首次被發現，起源於馬來西亞與新加坡的人畜共通傳染病，約造成</a:t>
            </a:r>
            <a:r>
              <a:rPr lang="en-US" altLang="zh-TW" sz="2000" dirty="0">
                <a:solidFill>
                  <a:prstClr val="black"/>
                </a:solidFill>
                <a:latin typeface="微軟正黑體" panose="020B0604030504040204" pitchFamily="34" charset="-120"/>
                <a:ea typeface="微軟正黑體" panose="020B0604030504040204" pitchFamily="34" charset="-120"/>
              </a:rPr>
              <a:t>300</a:t>
            </a:r>
            <a:r>
              <a:rPr lang="zh-TW" altLang="en-US" sz="2000" dirty="0">
                <a:solidFill>
                  <a:prstClr val="black"/>
                </a:solidFill>
                <a:latin typeface="微軟正黑體" panose="020B0604030504040204" pitchFamily="34" charset="-120"/>
                <a:ea typeface="微軟正黑體" panose="020B0604030504040204" pitchFamily="34" charset="-120"/>
              </a:rPr>
              <a:t>人感染、超過</a:t>
            </a:r>
            <a:r>
              <a:rPr lang="en-US" altLang="zh-TW" sz="2000" dirty="0">
                <a:solidFill>
                  <a:prstClr val="black"/>
                </a:solidFill>
                <a:latin typeface="微軟正黑體" panose="020B0604030504040204" pitchFamily="34" charset="-120"/>
                <a:ea typeface="微軟正黑體" panose="020B0604030504040204" pitchFamily="34" charset="-120"/>
              </a:rPr>
              <a:t>100</a:t>
            </a:r>
            <a:r>
              <a:rPr lang="zh-TW" altLang="en-US" sz="2000" dirty="0">
                <a:solidFill>
                  <a:prstClr val="black"/>
                </a:solidFill>
                <a:latin typeface="微軟正黑體" panose="020B0604030504040204" pitchFamily="34" charset="-120"/>
                <a:ea typeface="微軟正黑體" panose="020B0604030504040204" pitchFamily="34" charset="-120"/>
              </a:rPr>
              <a:t>人死亡；疫情調查顯示，果蝠（狐蝠屬）將病毒傳播至豬隻，進而感染與病豬密切接觸的飼養及屠宰人員。</a:t>
            </a:r>
            <a:endParaRPr lang="en-US" altLang="zh-TW" sz="2000" dirty="0">
              <a:solidFill>
                <a:prstClr val="black"/>
              </a:solidFill>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dirty="0">
                <a:solidFill>
                  <a:prstClr val="black"/>
                </a:solidFill>
                <a:latin typeface="微軟正黑體" panose="020B0604030504040204" pitchFamily="34" charset="-120"/>
                <a:ea typeface="微軟正黑體" panose="020B0604030504040204" pitchFamily="34" charset="-120"/>
              </a:rPr>
              <a:t>菲律賓於</a:t>
            </a:r>
            <a:r>
              <a:rPr lang="en-US" altLang="zh-TW" sz="2000" dirty="0">
                <a:solidFill>
                  <a:prstClr val="black"/>
                </a:solidFill>
                <a:latin typeface="微軟正黑體" panose="020B0604030504040204" pitchFamily="34" charset="-120"/>
                <a:ea typeface="微軟正黑體" panose="020B0604030504040204" pitchFamily="34" charset="-120"/>
              </a:rPr>
              <a:t>2014</a:t>
            </a:r>
            <a:r>
              <a:rPr lang="zh-TW" altLang="en-US" sz="2000" dirty="0">
                <a:solidFill>
                  <a:prstClr val="black"/>
                </a:solidFill>
                <a:latin typeface="微軟正黑體" panose="020B0604030504040204" pitchFamily="34" charset="-120"/>
                <a:ea typeface="微軟正黑體" panose="020B0604030504040204" pitchFamily="34" charset="-120"/>
              </a:rPr>
              <a:t>年發生馬傳人之疫情，</a:t>
            </a:r>
            <a:r>
              <a:rPr lang="en-US" altLang="zh-TW" sz="2000" dirty="0">
                <a:solidFill>
                  <a:prstClr val="black"/>
                </a:solidFill>
                <a:latin typeface="微軟正黑體" panose="020B0604030504040204" pitchFamily="34" charset="-120"/>
                <a:ea typeface="微軟正黑體" panose="020B0604030504040204" pitchFamily="34" charset="-120"/>
              </a:rPr>
              <a:t>11</a:t>
            </a:r>
            <a:r>
              <a:rPr lang="zh-TW" altLang="en-US" sz="2000" dirty="0">
                <a:solidFill>
                  <a:prstClr val="black"/>
                </a:solidFill>
                <a:latin typeface="微軟正黑體" panose="020B0604030504040204" pitchFamily="34" charset="-120"/>
                <a:ea typeface="微軟正黑體" panose="020B0604030504040204" pitchFamily="34" charset="-120"/>
              </a:rPr>
              <a:t>例感染（</a:t>
            </a:r>
            <a:r>
              <a:rPr lang="en-US" altLang="zh-TW" sz="2000" dirty="0">
                <a:solidFill>
                  <a:prstClr val="black"/>
                </a:solidFill>
                <a:latin typeface="微軟正黑體" panose="020B0604030504040204" pitchFamily="34" charset="-120"/>
                <a:ea typeface="微軟正黑體" panose="020B0604030504040204" pitchFamily="34" charset="-120"/>
              </a:rPr>
              <a:t>9</a:t>
            </a:r>
            <a:r>
              <a:rPr lang="zh-TW" altLang="en-US" sz="2000" dirty="0">
                <a:solidFill>
                  <a:prstClr val="black"/>
                </a:solidFill>
                <a:latin typeface="微軟正黑體" panose="020B0604030504040204" pitchFamily="34" charset="-120"/>
                <a:ea typeface="微軟正黑體" panose="020B0604030504040204" pitchFamily="34" charset="-120"/>
              </a:rPr>
              <a:t>例死亡）；與屠宰馬匹有關，惟因未分離出病毒及檢測到完整病毒基因體，係依症狀、流病及血清學結果推測為立百病毒或基因相似病毒。</a:t>
            </a:r>
            <a:endParaRPr lang="en-US" altLang="zh-TW" sz="2000" dirty="0">
              <a:solidFill>
                <a:prstClr val="black"/>
              </a:solidFill>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dirty="0">
                <a:solidFill>
                  <a:prstClr val="black"/>
                </a:solidFill>
                <a:latin typeface="微軟正黑體" panose="020B0604030504040204" pitchFamily="34" charset="-120"/>
                <a:ea typeface="微軟正黑體" panose="020B0604030504040204" pitchFamily="34" charset="-120"/>
              </a:rPr>
              <a:t>近年病例主要發生於孟加拉及印度。</a:t>
            </a:r>
            <a:endParaRPr lang="en-US" altLang="zh-TW" sz="20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533818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255749"/>
            <a:ext cx="10272000" cy="1033031"/>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微軟正黑體" panose="020B0604030504040204" pitchFamily="34" charset="-120"/>
                <a:ea typeface="微軟正黑體" panose="020B0604030504040204" pitchFamily="34" charset="-120"/>
              </a:rPr>
              <a:t>國際疫情概況</a:t>
            </a:r>
            <a:r>
              <a:rPr lang="en-US" altLang="zh-TW" sz="2400" b="1" dirty="0">
                <a:solidFill>
                  <a:schemeClr val="bg1">
                    <a:lumMod val="10000"/>
                  </a:schemeClr>
                </a:solidFill>
                <a:latin typeface="微軟正黑體" panose="020B0604030504040204" pitchFamily="34" charset="-120"/>
                <a:ea typeface="微軟正黑體" panose="020B0604030504040204" pitchFamily="34" charset="-120"/>
              </a:rPr>
              <a:t>(2/3)</a:t>
            </a:r>
            <a:br>
              <a:rPr lang="en-US" altLang="zh-TW" sz="2400" b="1" dirty="0">
                <a:solidFill>
                  <a:schemeClr val="bg1">
                    <a:lumMod val="10000"/>
                  </a:schemeClr>
                </a:solidFill>
                <a:latin typeface="微軟正黑體" panose="020B0604030504040204" pitchFamily="34" charset="-120"/>
                <a:ea typeface="微軟正黑體" panose="020B0604030504040204" pitchFamily="34" charset="-120"/>
              </a:rPr>
            </a:br>
            <a:r>
              <a:rPr lang="zh-TW" altLang="en-US" sz="2800" b="1" dirty="0">
                <a:solidFill>
                  <a:schemeClr val="bg1">
                    <a:lumMod val="10000"/>
                  </a:schemeClr>
                </a:solidFill>
                <a:latin typeface="微軟正黑體" panose="020B0604030504040204" pitchFamily="34" charset="-120"/>
                <a:ea typeface="微軟正黑體" panose="020B0604030504040204" pitchFamily="34" charset="-120"/>
              </a:rPr>
              <a:t>孟加拉</a:t>
            </a:r>
            <a:endParaRPr lang="zh-TW" altLang="en-US" b="1" dirty="0">
              <a:solidFill>
                <a:schemeClr val="bg1">
                  <a:lumMod val="10000"/>
                </a:schemeClr>
              </a:solidFill>
              <a:latin typeface="微軟正黑體" panose="020B0604030504040204" pitchFamily="34" charset="-120"/>
              <a:ea typeface="微軟正黑體" panose="020B0604030504040204" pitchFamily="34" charset="-12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6</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419877" y="1288781"/>
            <a:ext cx="10664890" cy="4280438"/>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dirty="0">
                <a:latin typeface="微軟正黑體" panose="020B0604030504040204" pitchFamily="34" charset="-120"/>
                <a:ea typeface="微軟正黑體" panose="020B0604030504040204" pitchFamily="34" charset="-120"/>
              </a:rPr>
              <a:t>孟加拉</a:t>
            </a:r>
            <a:r>
              <a:rPr lang="en-US" altLang="zh-TW" sz="2000" dirty="0">
                <a:latin typeface="微軟正黑體" panose="020B0604030504040204" pitchFamily="34" charset="-120"/>
                <a:ea typeface="微軟正黑體" panose="020B0604030504040204" pitchFamily="34" charset="-120"/>
              </a:rPr>
              <a:t>2026</a:t>
            </a:r>
            <a:r>
              <a:rPr lang="zh-TW" altLang="en-US" sz="2000" dirty="0">
                <a:latin typeface="微軟正黑體" panose="020B0604030504040204" pitchFamily="34" charset="-120"/>
                <a:ea typeface="微軟正黑體" panose="020B0604030504040204" pitchFamily="34" charset="-120"/>
              </a:rPr>
              <a:t>年截至</a:t>
            </a:r>
            <a:r>
              <a:rPr lang="en-US" altLang="zh-TW" sz="2000" dirty="0">
                <a:latin typeface="微軟正黑體" panose="020B0604030504040204" pitchFamily="34" charset="-120"/>
                <a:ea typeface="微軟正黑體" panose="020B0604030504040204" pitchFamily="34" charset="-120"/>
              </a:rPr>
              <a:t>2</a:t>
            </a:r>
            <a:r>
              <a:rPr lang="zh-TW" altLang="en-US" sz="2000" dirty="0">
                <a:latin typeface="微軟正黑體" panose="020B0604030504040204" pitchFamily="34" charset="-120"/>
                <a:ea typeface="微軟正黑體" panose="020B0604030504040204" pitchFamily="34" charset="-120"/>
              </a:rPr>
              <a:t>月</a:t>
            </a:r>
            <a:r>
              <a:rPr lang="en-US" altLang="zh-TW" sz="2000" dirty="0">
                <a:latin typeface="微軟正黑體" panose="020B0604030504040204" pitchFamily="34" charset="-120"/>
                <a:ea typeface="微軟正黑體" panose="020B0604030504040204" pitchFamily="34" charset="-120"/>
              </a:rPr>
              <a:t>9</a:t>
            </a:r>
            <a:r>
              <a:rPr lang="zh-TW" altLang="en-US" sz="2000" dirty="0">
                <a:latin typeface="微軟正黑體" panose="020B0604030504040204" pitchFamily="34" charset="-120"/>
                <a:ea typeface="微軟正黑體" panose="020B0604030504040204" pitchFamily="34" charset="-120"/>
              </a:rPr>
              <a:t>日累積報告</a:t>
            </a:r>
            <a:r>
              <a:rPr lang="en-US" altLang="zh-TW" sz="2000" dirty="0">
                <a:latin typeface="微軟正黑體" panose="020B0604030504040204" pitchFamily="34" charset="-120"/>
                <a:ea typeface="微軟正黑體" panose="020B0604030504040204" pitchFamily="34" charset="-120"/>
              </a:rPr>
              <a:t>1</a:t>
            </a:r>
            <a:r>
              <a:rPr lang="zh-TW" altLang="en-US" sz="2000" dirty="0">
                <a:latin typeface="微軟正黑體" panose="020B0604030504040204" pitchFamily="34" charset="-120"/>
                <a:ea typeface="微軟正黑體" panose="020B0604030504040204" pitchFamily="34" charset="-120"/>
              </a:rPr>
              <a:t>例確診死亡病例，居住於拉傑沙希專區瑙岡縣，曾生飲椰棗樹汁；於</a:t>
            </a:r>
            <a:r>
              <a:rPr lang="en-US" altLang="zh-TW" sz="2000" dirty="0">
                <a:latin typeface="微軟正黑體" panose="020B0604030504040204" pitchFamily="34" charset="-120"/>
                <a:ea typeface="微軟正黑體" panose="020B0604030504040204" pitchFamily="34" charset="-120"/>
              </a:rPr>
              <a:t>2025</a:t>
            </a:r>
            <a:r>
              <a:rPr lang="zh-TW" altLang="en-US" sz="2000" dirty="0">
                <a:latin typeface="微軟正黑體" panose="020B0604030504040204" pitchFamily="34" charset="-120"/>
                <a:ea typeface="微軟正黑體" panose="020B0604030504040204" pitchFamily="34" charset="-120"/>
              </a:rPr>
              <a:t>年報告</a:t>
            </a:r>
            <a:r>
              <a:rPr lang="en-US" altLang="zh-TW" sz="2000" dirty="0">
                <a:latin typeface="微軟正黑體" panose="020B0604030504040204" pitchFamily="34" charset="-120"/>
                <a:ea typeface="微軟正黑體" panose="020B0604030504040204" pitchFamily="34" charset="-120"/>
              </a:rPr>
              <a:t>4</a:t>
            </a:r>
            <a:r>
              <a:rPr lang="zh-TW" altLang="en-US" sz="2000" dirty="0">
                <a:latin typeface="微軟正黑體" panose="020B0604030504040204" pitchFamily="34" charset="-120"/>
                <a:ea typeface="微軟正黑體" panose="020B0604030504040204" pitchFamily="34" charset="-120"/>
              </a:rPr>
              <a:t>例確診病例皆死亡，無流病關聯，其中</a:t>
            </a:r>
            <a:r>
              <a:rPr lang="en-US" altLang="zh-TW" sz="2000" dirty="0">
                <a:latin typeface="微軟正黑體" panose="020B0604030504040204" pitchFamily="34" charset="-120"/>
                <a:ea typeface="微軟正黑體" panose="020B0604030504040204" pitchFamily="34" charset="-120"/>
              </a:rPr>
              <a:t>3</a:t>
            </a:r>
            <a:r>
              <a:rPr lang="zh-TW" altLang="en-US" sz="2000" dirty="0">
                <a:latin typeface="微軟正黑體" panose="020B0604030504040204" pitchFamily="34" charset="-120"/>
                <a:ea typeface="微軟正黑體" panose="020B0604030504040204" pitchFamily="34" charset="-120"/>
              </a:rPr>
              <a:t>例曾生飲椰棗樹汁。</a:t>
            </a:r>
            <a:endParaRPr lang="en-US" altLang="zh-TW" sz="2000" dirty="0">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dirty="0">
                <a:latin typeface="微軟正黑體" panose="020B0604030504040204" pitchFamily="34" charset="-120"/>
                <a:ea typeface="微軟正黑體" panose="020B0604030504040204" pitchFamily="34" charset="-120"/>
              </a:rPr>
              <a:t>自</a:t>
            </a:r>
            <a:r>
              <a:rPr lang="en-US" altLang="zh-TW" sz="2000" dirty="0">
                <a:latin typeface="微軟正黑體" panose="020B0604030504040204" pitchFamily="34" charset="-120"/>
                <a:ea typeface="微軟正黑體" panose="020B0604030504040204" pitchFamily="34" charset="-120"/>
              </a:rPr>
              <a:t>2001</a:t>
            </a:r>
            <a:r>
              <a:rPr lang="zh-TW" altLang="en-US" sz="2000" dirty="0">
                <a:latin typeface="微軟正黑體" panose="020B0604030504040204" pitchFamily="34" charset="-120"/>
                <a:ea typeface="微軟正黑體" panose="020B0604030504040204" pitchFamily="34" charset="-120"/>
              </a:rPr>
              <a:t>年起持續有人類病例，近</a:t>
            </a:r>
            <a:r>
              <a:rPr lang="en-US" altLang="zh-TW" sz="2000" dirty="0">
                <a:latin typeface="微軟正黑體" panose="020B0604030504040204" pitchFamily="34" charset="-120"/>
                <a:ea typeface="微軟正黑體" panose="020B0604030504040204" pitchFamily="34" charset="-120"/>
              </a:rPr>
              <a:t>10</a:t>
            </a:r>
            <a:r>
              <a:rPr lang="zh-TW" altLang="en-US" sz="2000" dirty="0">
                <a:latin typeface="微軟正黑體" panose="020B0604030504040204" pitchFamily="34" charset="-120"/>
                <a:ea typeface="微軟正黑體" panose="020B0604030504040204" pitchFamily="34" charset="-120"/>
              </a:rPr>
              <a:t>年間除</a:t>
            </a:r>
            <a:r>
              <a:rPr lang="en-US" altLang="zh-TW" sz="2000" dirty="0">
                <a:latin typeface="微軟正黑體" panose="020B0604030504040204" pitchFamily="34" charset="-120"/>
                <a:ea typeface="微軟正黑體" panose="020B0604030504040204" pitchFamily="34" charset="-120"/>
              </a:rPr>
              <a:t>2023</a:t>
            </a:r>
            <a:r>
              <a:rPr lang="zh-TW" altLang="en-US" sz="2000" dirty="0">
                <a:latin typeface="微軟正黑體" panose="020B0604030504040204" pitchFamily="34" charset="-120"/>
                <a:ea typeface="微軟正黑體" panose="020B0604030504040204" pitchFamily="34" charset="-120"/>
              </a:rPr>
              <a:t>年外，皆低於</a:t>
            </a:r>
            <a:r>
              <a:rPr lang="en-US" altLang="zh-TW" sz="2000" dirty="0">
                <a:latin typeface="微軟正黑體" panose="020B0604030504040204" pitchFamily="34" charset="-120"/>
                <a:ea typeface="微軟正黑體" panose="020B0604030504040204" pitchFamily="34" charset="-120"/>
              </a:rPr>
              <a:t>10</a:t>
            </a:r>
            <a:r>
              <a:rPr lang="zh-TW" altLang="en-US" sz="2000" dirty="0">
                <a:latin typeface="微軟正黑體" panose="020B0604030504040204" pitchFamily="34" charset="-120"/>
                <a:ea typeface="微軟正黑體" panose="020B0604030504040204" pitchFamily="34" charset="-120"/>
              </a:rPr>
              <a:t>例。截至</a:t>
            </a:r>
            <a:r>
              <a:rPr lang="en-US" altLang="zh-TW" sz="2000" dirty="0">
                <a:latin typeface="微軟正黑體" panose="020B0604030504040204" pitchFamily="34" charset="-120"/>
                <a:ea typeface="微軟正黑體" panose="020B0604030504040204" pitchFamily="34" charset="-120"/>
              </a:rPr>
              <a:t>2026</a:t>
            </a:r>
            <a:r>
              <a:rPr lang="zh-TW" altLang="en-US" sz="2000" dirty="0">
                <a:latin typeface="微軟正黑體" panose="020B0604030504040204" pitchFamily="34" charset="-120"/>
                <a:ea typeface="微軟正黑體" panose="020B0604030504040204" pitchFamily="34" charset="-120"/>
              </a:rPr>
              <a:t>年累計報告</a:t>
            </a:r>
            <a:r>
              <a:rPr lang="en-US" altLang="zh-TW" sz="2000" dirty="0">
                <a:latin typeface="微軟正黑體" panose="020B0604030504040204" pitchFamily="34" charset="-120"/>
                <a:ea typeface="微軟正黑體" panose="020B0604030504040204" pitchFamily="34" charset="-120"/>
              </a:rPr>
              <a:t>348</a:t>
            </a:r>
            <a:r>
              <a:rPr lang="zh-TW" altLang="en-US" sz="2000" dirty="0">
                <a:latin typeface="微軟正黑體" panose="020B0604030504040204" pitchFamily="34" charset="-120"/>
                <a:ea typeface="微軟正黑體" panose="020B0604030504040204" pitchFamily="34" charset="-120"/>
              </a:rPr>
              <a:t>例，其中</a:t>
            </a:r>
            <a:r>
              <a:rPr lang="en-US" altLang="zh-TW" sz="2000" dirty="0">
                <a:latin typeface="微軟正黑體" panose="020B0604030504040204" pitchFamily="34" charset="-120"/>
                <a:ea typeface="微軟正黑體" panose="020B0604030504040204" pitchFamily="34" charset="-120"/>
              </a:rPr>
              <a:t>250</a:t>
            </a:r>
            <a:r>
              <a:rPr lang="zh-TW" altLang="en-US" sz="2000" dirty="0">
                <a:latin typeface="微軟正黑體" panose="020B0604030504040204" pitchFamily="34" charset="-120"/>
                <a:ea typeface="微軟正黑體" panose="020B0604030504040204" pitchFamily="34" charset="-120"/>
              </a:rPr>
              <a:t>例死亡，致死率為</a:t>
            </a:r>
            <a:r>
              <a:rPr lang="en-US" altLang="zh-TW" sz="2000" dirty="0">
                <a:latin typeface="微軟正黑體" panose="020B0604030504040204" pitchFamily="34" charset="-120"/>
                <a:ea typeface="微軟正黑體" panose="020B0604030504040204" pitchFamily="34" charset="-120"/>
              </a:rPr>
              <a:t>72%</a:t>
            </a:r>
            <a:r>
              <a:rPr lang="zh-TW" altLang="en-US" sz="2000" dirty="0">
                <a:latin typeface="微軟正黑體" panose="020B0604030504040204" pitchFamily="34" charset="-120"/>
                <a:ea typeface="微軟正黑體" panose="020B0604030504040204" pitchFamily="34" charset="-120"/>
              </a:rPr>
              <a:t>，</a:t>
            </a:r>
            <a:r>
              <a:rPr lang="en-US" altLang="zh-TW" sz="2000" dirty="0">
                <a:latin typeface="微軟正黑體" panose="020B0604030504040204" pitchFamily="34" charset="-120"/>
                <a:ea typeface="微軟正黑體" panose="020B0604030504040204" pitchFamily="34" charset="-120"/>
              </a:rPr>
              <a:t>47%</a:t>
            </a:r>
            <a:r>
              <a:rPr lang="zh-TW" altLang="en-US" sz="2000" dirty="0">
                <a:latin typeface="微軟正黑體" panose="020B0604030504040204" pitchFamily="34" charset="-120"/>
                <a:ea typeface="微軟正黑體" panose="020B0604030504040204" pitchFamily="34" charset="-120"/>
              </a:rPr>
              <a:t>病例有生椰棗樹汁飲用史，</a:t>
            </a:r>
            <a:r>
              <a:rPr lang="en-US" altLang="zh-TW" sz="2000" dirty="0">
                <a:latin typeface="微軟正黑體" panose="020B0604030504040204" pitchFamily="34" charset="-120"/>
                <a:ea typeface="微軟正黑體" panose="020B0604030504040204" pitchFamily="34" charset="-120"/>
              </a:rPr>
              <a:t>29%</a:t>
            </a:r>
            <a:r>
              <a:rPr lang="zh-TW" altLang="en-US" sz="2000" dirty="0">
                <a:latin typeface="微軟正黑體" panose="020B0604030504040204" pitchFamily="34" charset="-120"/>
                <a:ea typeface="微軟正黑體" panose="020B0604030504040204" pitchFamily="34" charset="-120"/>
              </a:rPr>
              <a:t>為人傳人感染。該國</a:t>
            </a:r>
            <a:r>
              <a:rPr lang="en-US" altLang="zh-TW" sz="2000" dirty="0">
                <a:latin typeface="微軟正黑體" panose="020B0604030504040204" pitchFamily="34" charset="-120"/>
                <a:ea typeface="微軟正黑體" panose="020B0604030504040204" pitchFamily="34" charset="-120"/>
              </a:rPr>
              <a:t>64</a:t>
            </a:r>
            <a:r>
              <a:rPr lang="zh-TW" altLang="en-US" sz="2000" dirty="0">
                <a:latin typeface="微軟正黑體" panose="020B0604030504040204" pitchFamily="34" charset="-120"/>
                <a:ea typeface="微軟正黑體" panose="020B0604030504040204" pitchFamily="34" charset="-120"/>
              </a:rPr>
              <a:t>個縣，已有超過 </a:t>
            </a:r>
            <a:r>
              <a:rPr lang="en-US" altLang="zh-TW" sz="2000" dirty="0">
                <a:latin typeface="微軟正黑體" panose="020B0604030504040204" pitchFamily="34" charset="-120"/>
                <a:ea typeface="微軟正黑體" panose="020B0604030504040204" pitchFamily="34" charset="-120"/>
              </a:rPr>
              <a:t>35</a:t>
            </a:r>
            <a:r>
              <a:rPr lang="zh-TW" altLang="en-US" sz="2000" dirty="0">
                <a:latin typeface="微軟正黑體" panose="020B0604030504040204" pitchFamily="34" charset="-120"/>
                <a:ea typeface="微軟正黑體" panose="020B0604030504040204" pitchFamily="34" charset="-120"/>
              </a:rPr>
              <a:t>個縣曾記錄過感染病例。</a:t>
            </a:r>
            <a:endParaRPr lang="en-US" altLang="zh-TW" sz="2000" dirty="0">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dirty="0">
                <a:latin typeface="微軟正黑體" panose="020B0604030504040204" pitchFamily="34" charset="-120"/>
                <a:ea typeface="微軟正黑體" panose="020B0604030504040204" pitchFamily="34" charset="-120"/>
              </a:rPr>
              <a:t>季節性疫情多發於</a:t>
            </a:r>
            <a:r>
              <a:rPr lang="en-US" altLang="zh-TW" sz="2000" dirty="0">
                <a:latin typeface="微軟正黑體" panose="020B0604030504040204" pitchFamily="34" charset="-120"/>
                <a:ea typeface="微軟正黑體" panose="020B0604030504040204" pitchFamily="34" charset="-120"/>
              </a:rPr>
              <a:t>12</a:t>
            </a:r>
            <a:r>
              <a:rPr lang="zh-TW" altLang="en-US" sz="2000" dirty="0">
                <a:latin typeface="微軟正黑體" panose="020B0604030504040204" pitchFamily="34" charset="-120"/>
                <a:ea typeface="微軟正黑體" panose="020B0604030504040204" pitchFamily="34" charset="-120"/>
              </a:rPr>
              <a:t>月至隔年</a:t>
            </a:r>
            <a:r>
              <a:rPr lang="en-US" altLang="zh-TW" sz="2000" dirty="0">
                <a:latin typeface="微軟正黑體" panose="020B0604030504040204" pitchFamily="34" charset="-120"/>
                <a:ea typeface="微軟正黑體" panose="020B0604030504040204" pitchFamily="34" charset="-120"/>
              </a:rPr>
              <a:t>4</a:t>
            </a:r>
            <a:r>
              <a:rPr lang="zh-TW" altLang="en-US" sz="2000" dirty="0">
                <a:latin typeface="微軟正黑體" panose="020B0604030504040204" pitchFamily="34" charset="-120"/>
                <a:ea typeface="微軟正黑體" panose="020B0604030504040204" pitchFamily="34" charset="-120"/>
              </a:rPr>
              <a:t>月，與椰棗樹汁採集期吻合，惟</a:t>
            </a:r>
            <a:r>
              <a:rPr lang="en-US" altLang="zh-TW" sz="2000" dirty="0">
                <a:latin typeface="微軟正黑體" panose="020B0604030504040204" pitchFamily="34" charset="-120"/>
                <a:ea typeface="微軟正黑體" panose="020B0604030504040204" pitchFamily="34" charset="-120"/>
              </a:rPr>
              <a:t>2025</a:t>
            </a:r>
            <a:r>
              <a:rPr lang="zh-TW" altLang="en-US" sz="2000" dirty="0">
                <a:latin typeface="微軟正黑體" panose="020B0604030504040204" pitchFamily="34" charset="-120"/>
                <a:ea typeface="微軟正黑體" panose="020B0604030504040204" pitchFamily="34" charset="-120"/>
              </a:rPr>
              <a:t>年</a:t>
            </a:r>
            <a:r>
              <a:rPr lang="en-US" altLang="zh-TW" sz="2000" dirty="0">
                <a:latin typeface="微軟正黑體" panose="020B0604030504040204" pitchFamily="34" charset="-120"/>
                <a:ea typeface="微軟正黑體" panose="020B0604030504040204" pitchFamily="34" charset="-120"/>
              </a:rPr>
              <a:t>8</a:t>
            </a:r>
            <a:r>
              <a:rPr lang="zh-TW" altLang="en-US" sz="2000" dirty="0">
                <a:latin typeface="微軟正黑體" panose="020B0604030504040204" pitchFamily="34" charset="-120"/>
                <a:ea typeface="微軟正黑體" panose="020B0604030504040204" pitchFamily="34" charset="-120"/>
              </a:rPr>
              <a:t>月首次於南部波拉島檢測到病例，顯示除生椰棗樹汁外，可能有其他傳播途徑，疫情有從季節性向全年化、從局部向全國擴散趨勢。</a:t>
            </a:r>
            <a:endParaRPr lang="en-US" altLang="zh-TW" sz="2000" dirty="0">
              <a:latin typeface="微軟正黑體" panose="020B0604030504040204" pitchFamily="34" charset="-120"/>
              <a:ea typeface="微軟正黑體" panose="020B0604030504040204" pitchFamily="34" charset="-120"/>
            </a:endParaRPr>
          </a:p>
          <a:p>
            <a:pPr marL="0" indent="0" algn="just">
              <a:lnSpc>
                <a:spcPts val="3000"/>
              </a:lnSpc>
              <a:spcBef>
                <a:spcPts val="0"/>
              </a:spcBef>
              <a:spcAft>
                <a:spcPts val="1200"/>
              </a:spcAft>
              <a:buClr>
                <a:srgbClr val="40695B"/>
              </a:buClr>
              <a:buNone/>
              <a:defRPr/>
            </a:pPr>
            <a:endParaRPr lang="en-US" altLang="zh-TW" sz="20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109337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255750"/>
            <a:ext cx="10272000" cy="1108832"/>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微軟正黑體" panose="020B0604030504040204" pitchFamily="34" charset="-120"/>
                <a:ea typeface="微軟正黑體" panose="020B0604030504040204" pitchFamily="34" charset="-120"/>
              </a:rPr>
              <a:t>國際疫情概況</a:t>
            </a:r>
            <a:r>
              <a:rPr lang="en-US" altLang="zh-TW" sz="2400" b="1" dirty="0">
                <a:solidFill>
                  <a:schemeClr val="bg1">
                    <a:lumMod val="10000"/>
                  </a:schemeClr>
                </a:solidFill>
                <a:latin typeface="微軟正黑體" panose="020B0604030504040204" pitchFamily="34" charset="-120"/>
                <a:ea typeface="微軟正黑體" panose="020B0604030504040204" pitchFamily="34" charset="-120"/>
              </a:rPr>
              <a:t>(3/3)</a:t>
            </a:r>
            <a:br>
              <a:rPr lang="en-US" altLang="zh-TW" sz="2400" b="1" dirty="0">
                <a:solidFill>
                  <a:schemeClr val="bg1">
                    <a:lumMod val="10000"/>
                  </a:schemeClr>
                </a:solidFill>
                <a:latin typeface="微軟正黑體" panose="020B0604030504040204" pitchFamily="34" charset="-120"/>
                <a:ea typeface="微軟正黑體" panose="020B0604030504040204" pitchFamily="34" charset="-120"/>
              </a:rPr>
            </a:br>
            <a:r>
              <a:rPr lang="zh-TW" altLang="en-US" sz="2800" b="1" dirty="0">
                <a:solidFill>
                  <a:schemeClr val="bg1">
                    <a:lumMod val="10000"/>
                  </a:schemeClr>
                </a:solidFill>
                <a:latin typeface="微軟正黑體" panose="020B0604030504040204" pitchFamily="34" charset="-120"/>
                <a:ea typeface="微軟正黑體" panose="020B0604030504040204" pitchFamily="34" charset="-120"/>
              </a:rPr>
              <a:t>印度</a:t>
            </a:r>
            <a:endParaRPr lang="zh-TW" altLang="en-US" b="1" dirty="0">
              <a:solidFill>
                <a:schemeClr val="bg1">
                  <a:lumMod val="10000"/>
                </a:schemeClr>
              </a:solidFill>
              <a:latin typeface="微軟正黑體" panose="020B0604030504040204" pitchFamily="34" charset="-120"/>
              <a:ea typeface="微軟正黑體" panose="020B0604030504040204" pitchFamily="34" charset="-12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7</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494522" y="1224622"/>
            <a:ext cx="10737478" cy="4075165"/>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Bef>
                <a:spcPts val="0"/>
              </a:spcBef>
              <a:spcAft>
                <a:spcPts val="1200"/>
              </a:spcAft>
              <a:buClr>
                <a:srgbClr val="40695B"/>
              </a:buClr>
              <a:buFont typeface="Wingdings" panose="05000000000000000000" pitchFamily="2" charset="2"/>
              <a:buChar char="u"/>
              <a:defRPr/>
            </a:pPr>
            <a:r>
              <a:rPr lang="zh-TW" altLang="en-US" sz="2400" dirty="0">
                <a:latin typeface="微軟正黑體" panose="020B0604030504040204" pitchFamily="34" charset="-120"/>
                <a:ea typeface="微軟正黑體" panose="020B0604030504040204" pitchFamily="34" charset="-120"/>
              </a:rPr>
              <a:t>印度</a:t>
            </a:r>
            <a:r>
              <a:rPr lang="en-US" altLang="zh-TW" sz="2400" dirty="0">
                <a:latin typeface="微軟正黑體" panose="020B0604030504040204" pitchFamily="34" charset="-120"/>
                <a:ea typeface="微軟正黑體" panose="020B0604030504040204" pitchFamily="34" charset="-120"/>
              </a:rPr>
              <a:t>2026</a:t>
            </a:r>
            <a:r>
              <a:rPr lang="zh-TW" altLang="en-US" sz="2400" dirty="0">
                <a:latin typeface="微軟正黑體" panose="020B0604030504040204" pitchFamily="34" charset="-120"/>
                <a:ea typeface="微軟正黑體" panose="020B0604030504040204" pitchFamily="34" charset="-120"/>
              </a:rPr>
              <a:t>年截至</a:t>
            </a:r>
            <a:r>
              <a:rPr lang="en-US" altLang="zh-TW" sz="2400" dirty="0">
                <a:latin typeface="微軟正黑體" panose="020B0604030504040204" pitchFamily="34" charset="-120"/>
                <a:ea typeface="微軟正黑體" panose="020B0604030504040204" pitchFamily="34" charset="-120"/>
              </a:rPr>
              <a:t>2</a:t>
            </a:r>
            <a:r>
              <a:rPr lang="zh-TW" altLang="en-US" sz="2400" dirty="0">
                <a:latin typeface="微軟正黑體" panose="020B0604030504040204" pitchFamily="34" charset="-120"/>
                <a:ea typeface="微軟正黑體" panose="020B0604030504040204" pitchFamily="34" charset="-120"/>
              </a:rPr>
              <a:t>月</a:t>
            </a:r>
            <a:r>
              <a:rPr lang="en-US" altLang="zh-TW" sz="2400" dirty="0">
                <a:latin typeface="微軟正黑體" panose="020B0604030504040204" pitchFamily="34" charset="-120"/>
                <a:ea typeface="微軟正黑體" panose="020B0604030504040204" pitchFamily="34" charset="-120"/>
              </a:rPr>
              <a:t>23</a:t>
            </a:r>
            <a:r>
              <a:rPr lang="zh-TW" altLang="en-US" sz="2400" dirty="0">
                <a:latin typeface="微軟正黑體" panose="020B0604030504040204" pitchFamily="34" charset="-120"/>
                <a:ea typeface="微軟正黑體" panose="020B0604030504040204" pitchFamily="34" charset="-120"/>
              </a:rPr>
              <a:t>日累積報告</a:t>
            </a:r>
            <a:r>
              <a:rPr lang="en-US" altLang="zh-TW" sz="2400" dirty="0">
                <a:latin typeface="微軟正黑體" panose="020B0604030504040204" pitchFamily="34" charset="-120"/>
                <a:ea typeface="微軟正黑體" panose="020B0604030504040204" pitchFamily="34" charset="-120"/>
              </a:rPr>
              <a:t>2</a:t>
            </a:r>
            <a:r>
              <a:rPr lang="zh-TW" altLang="en-US" sz="2400" dirty="0">
                <a:latin typeface="微軟正黑體" panose="020B0604030504040204" pitchFamily="34" charset="-120"/>
                <a:ea typeface="微軟正黑體" panose="020B0604030504040204" pitchFamily="34" charset="-120"/>
              </a:rPr>
              <a:t>例確診病例，其中</a:t>
            </a:r>
            <a:r>
              <a:rPr lang="en-US" altLang="zh-TW" sz="2400" dirty="0">
                <a:latin typeface="微軟正黑體" panose="020B0604030504040204" pitchFamily="34" charset="-120"/>
                <a:ea typeface="微軟正黑體" panose="020B0604030504040204" pitchFamily="34" charset="-120"/>
              </a:rPr>
              <a:t>1</a:t>
            </a:r>
            <a:r>
              <a:rPr lang="zh-TW" altLang="en-US" sz="2400" dirty="0">
                <a:latin typeface="微軟正黑體" panose="020B0604030504040204" pitchFamily="34" charset="-120"/>
                <a:ea typeface="微軟正黑體" panose="020B0604030504040204" pitchFamily="34" charset="-120"/>
              </a:rPr>
              <a:t>例死亡，皆居住於西孟加拉州。</a:t>
            </a:r>
            <a:endParaRPr lang="en-US" altLang="zh-TW" sz="2400" dirty="0">
              <a:latin typeface="微軟正黑體" panose="020B0604030504040204" pitchFamily="34" charset="-120"/>
              <a:ea typeface="微軟正黑體" panose="020B0604030504040204" pitchFamily="34" charset="-120"/>
            </a:endParaRPr>
          </a:p>
          <a:p>
            <a:pPr algn="just">
              <a:lnSpc>
                <a:spcPct val="150000"/>
              </a:lnSpc>
              <a:spcBef>
                <a:spcPts val="0"/>
              </a:spcBef>
              <a:spcAft>
                <a:spcPts val="1200"/>
              </a:spcAft>
              <a:buClr>
                <a:srgbClr val="40695B"/>
              </a:buClr>
              <a:buFont typeface="Wingdings" panose="05000000000000000000" pitchFamily="2" charset="2"/>
              <a:buChar char="u"/>
              <a:defRPr/>
            </a:pPr>
            <a:r>
              <a:rPr lang="zh-TW" altLang="en-US" sz="2400" dirty="0">
                <a:latin typeface="微軟正黑體" panose="020B0604030504040204" pitchFamily="34" charset="-120"/>
                <a:ea typeface="微軟正黑體" panose="020B0604030504040204" pitchFamily="34" charset="-120"/>
              </a:rPr>
              <a:t>自</a:t>
            </a:r>
            <a:r>
              <a:rPr lang="en-US" altLang="zh-TW" sz="2400" dirty="0">
                <a:latin typeface="微軟正黑體" panose="020B0604030504040204" pitchFamily="34" charset="-120"/>
                <a:ea typeface="微軟正黑體" panose="020B0604030504040204" pitchFamily="34" charset="-120"/>
              </a:rPr>
              <a:t>2001</a:t>
            </a:r>
            <a:r>
              <a:rPr lang="zh-TW" altLang="en-US" sz="2400" dirty="0">
                <a:latin typeface="微軟正黑體" panose="020B0604030504040204" pitchFamily="34" charset="-120"/>
                <a:ea typeface="微軟正黑體" panose="020B0604030504040204" pitchFamily="34" charset="-120"/>
              </a:rPr>
              <a:t>年起即有疫情，最初在西孟加拉州，自</a:t>
            </a:r>
            <a:r>
              <a:rPr lang="en-US" altLang="zh-TW" sz="2400" dirty="0">
                <a:latin typeface="微軟正黑體" panose="020B0604030504040204" pitchFamily="34" charset="-120"/>
                <a:ea typeface="微軟正黑體" panose="020B0604030504040204" pitchFamily="34" charset="-120"/>
              </a:rPr>
              <a:t>2018</a:t>
            </a:r>
            <a:r>
              <a:rPr lang="zh-TW" altLang="en-US" sz="2400" dirty="0">
                <a:latin typeface="微軟正黑體" panose="020B0604030504040204" pitchFamily="34" charset="-120"/>
                <a:ea typeface="微軟正黑體" panose="020B0604030504040204" pitchFamily="34" charset="-120"/>
              </a:rPr>
              <a:t>年起，主要發生在南部喀拉拉州，該州自</a:t>
            </a:r>
            <a:r>
              <a:rPr lang="en-US" altLang="zh-TW" sz="2400" dirty="0">
                <a:latin typeface="微軟正黑體" panose="020B0604030504040204" pitchFamily="34" charset="-120"/>
                <a:ea typeface="微軟正黑體" panose="020B0604030504040204" pitchFamily="34" charset="-120"/>
              </a:rPr>
              <a:t>2023</a:t>
            </a:r>
            <a:r>
              <a:rPr lang="zh-TW" altLang="en-US" sz="2400" dirty="0">
                <a:latin typeface="微軟正黑體" panose="020B0604030504040204" pitchFamily="34" charset="-120"/>
                <a:ea typeface="微軟正黑體" panose="020B0604030504040204" pitchFamily="34" charset="-120"/>
              </a:rPr>
              <a:t>年截至</a:t>
            </a:r>
            <a:r>
              <a:rPr lang="en-US" altLang="zh-TW" sz="2400" dirty="0">
                <a:latin typeface="微軟正黑體" panose="020B0604030504040204" pitchFamily="34" charset="-120"/>
                <a:ea typeface="微軟正黑體" panose="020B0604030504040204" pitchFamily="34" charset="-120"/>
              </a:rPr>
              <a:t>2025</a:t>
            </a:r>
            <a:r>
              <a:rPr lang="zh-TW" altLang="en-US" sz="2400" dirty="0">
                <a:latin typeface="微軟正黑體" panose="020B0604030504040204" pitchFamily="34" charset="-120"/>
                <a:ea typeface="微軟正黑體" panose="020B0604030504040204" pitchFamily="34" charset="-120"/>
              </a:rPr>
              <a:t>年累積報告</a:t>
            </a:r>
            <a:r>
              <a:rPr lang="en-US" altLang="zh-TW" sz="2400" dirty="0">
                <a:latin typeface="微軟正黑體" panose="020B0604030504040204" pitchFamily="34" charset="-120"/>
                <a:ea typeface="微軟正黑體" panose="020B0604030504040204" pitchFamily="34" charset="-120"/>
              </a:rPr>
              <a:t>12</a:t>
            </a:r>
            <a:r>
              <a:rPr lang="zh-TW" altLang="en-US" sz="2400" dirty="0">
                <a:latin typeface="微軟正黑體" panose="020B0604030504040204" pitchFamily="34" charset="-120"/>
                <a:ea typeface="微軟正黑體" panose="020B0604030504040204" pitchFamily="34" charset="-120"/>
              </a:rPr>
              <a:t>例確診病例，其中</a:t>
            </a:r>
            <a:r>
              <a:rPr lang="en-US" altLang="zh-TW" sz="2400" dirty="0">
                <a:latin typeface="微軟正黑體" panose="020B0604030504040204" pitchFamily="34" charset="-120"/>
                <a:ea typeface="微軟正黑體" panose="020B0604030504040204" pitchFamily="34" charset="-120"/>
              </a:rPr>
              <a:t>6</a:t>
            </a:r>
            <a:r>
              <a:rPr lang="zh-TW" altLang="en-US" sz="2400" dirty="0">
                <a:latin typeface="微軟正黑體" panose="020B0604030504040204" pitchFamily="34" charset="-120"/>
                <a:ea typeface="微軟正黑體" panose="020B0604030504040204" pitchFamily="34" charset="-120"/>
              </a:rPr>
              <a:t>例死亡，部分為院內感染傳播，主要是小規模疫情，非持續性大規模流行。</a:t>
            </a:r>
            <a:endParaRPr lang="en-US" altLang="zh-TW" sz="24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508271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微軟正黑體" panose="020B0604030504040204" pitchFamily="34" charset="-120"/>
                <a:ea typeface="微軟正黑體" panose="020B0604030504040204" pitchFamily="34" charset="-120"/>
              </a:rPr>
              <a:t>臺灣病例概況</a:t>
            </a: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8</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886783" y="1258192"/>
            <a:ext cx="10067544" cy="377562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a:lnSpc>
                <a:spcPts val="2000"/>
              </a:lnSpc>
              <a:spcAft>
                <a:spcPts val="375"/>
              </a:spcAft>
              <a:buClr>
                <a:srgbClr val="40695B"/>
              </a:buClr>
              <a:buFont typeface="Wingdings" panose="05000000000000000000" pitchFamily="2" charset="2"/>
              <a:buChar char="u"/>
            </a:pPr>
            <a:r>
              <a:rPr lang="zh-TW" altLang="en-US" sz="2000" dirty="0">
                <a:latin typeface="微軟正黑體" panose="020B0604030504040204" pitchFamily="34" charset="-120"/>
                <a:ea typeface="微軟正黑體" panose="020B0604030504040204" pitchFamily="34" charset="-120"/>
                <a:cs typeface="Arial" pitchFamily="34" charset="-120"/>
              </a:rPr>
              <a:t>自</a:t>
            </a:r>
            <a:r>
              <a:rPr lang="en-US" altLang="zh-TW" sz="2000" dirty="0">
                <a:latin typeface="微軟正黑體" panose="020B0604030504040204" pitchFamily="34" charset="-120"/>
                <a:ea typeface="微軟正黑體" panose="020B0604030504040204" pitchFamily="34" charset="-120"/>
                <a:cs typeface="Arial" pitchFamily="34" charset="-120"/>
              </a:rPr>
              <a:t>2018</a:t>
            </a:r>
            <a:r>
              <a:rPr lang="zh-TW" altLang="en-US" sz="2000" dirty="0">
                <a:latin typeface="微軟正黑體" panose="020B0604030504040204" pitchFamily="34" charset="-120"/>
                <a:ea typeface="微軟正黑體" panose="020B0604030504040204" pitchFamily="34" charset="-120"/>
                <a:cs typeface="Arial" pitchFamily="34" charset="-120"/>
              </a:rPr>
              <a:t>年起列入重點監測項目，迄今</a:t>
            </a:r>
            <a:r>
              <a:rPr lang="en-US" altLang="zh-TW" sz="2000" b="1" dirty="0" err="1">
                <a:solidFill>
                  <a:srgbClr val="E67B5F"/>
                </a:solidFill>
                <a:latin typeface="微軟正黑體" panose="020B0604030504040204" pitchFamily="34" charset="-120"/>
                <a:ea typeface="微軟正黑體" panose="020B0604030504040204" pitchFamily="34" charset="-120"/>
                <a:cs typeface="Arial" pitchFamily="34" charset="-120"/>
              </a:rPr>
              <a:t>國內尚無病例</a:t>
            </a:r>
            <a:endParaRPr lang="en-US" altLang="zh-TW" sz="2000" b="1" dirty="0">
              <a:solidFill>
                <a:srgbClr val="E67B5F"/>
              </a:solidFill>
              <a:latin typeface="微軟正黑體" panose="020B0604030504040204" pitchFamily="34" charset="-120"/>
              <a:ea typeface="微軟正黑體" panose="020B0604030504040204" pitchFamily="34" charset="-120"/>
              <a:cs typeface="Arial" pitchFamily="34" charset="-120"/>
            </a:endParaRPr>
          </a:p>
          <a:p>
            <a:pPr marL="342900" indent="-342900">
              <a:lnSpc>
                <a:spcPts val="2000"/>
              </a:lnSpc>
              <a:spcAft>
                <a:spcPts val="375"/>
              </a:spcAft>
              <a:buClr>
                <a:srgbClr val="40695B"/>
              </a:buClr>
              <a:buFont typeface="Wingdings" panose="05000000000000000000" pitchFamily="2" charset="2"/>
              <a:buChar char="u"/>
            </a:pPr>
            <a:endParaRPr lang="en-US" altLang="zh-TW" sz="2000" b="1" dirty="0">
              <a:solidFill>
                <a:srgbClr val="E67B5F"/>
              </a:solidFill>
              <a:latin typeface="微軟正黑體" panose="020B0604030504040204" pitchFamily="34" charset="-120"/>
              <a:ea typeface="微軟正黑體" panose="020B0604030504040204" pitchFamily="34" charset="-120"/>
              <a:cs typeface="Arial" pitchFamily="34" charset="-120"/>
            </a:endParaRPr>
          </a:p>
          <a:p>
            <a:pPr marL="342900" indent="-342900">
              <a:lnSpc>
                <a:spcPts val="2000"/>
              </a:lnSpc>
              <a:spcAft>
                <a:spcPts val="375"/>
              </a:spcAft>
              <a:buClr>
                <a:srgbClr val="40695B"/>
              </a:buClr>
              <a:buFont typeface="Wingdings" panose="05000000000000000000" pitchFamily="2" charset="2"/>
              <a:buChar char="u"/>
            </a:pPr>
            <a:endParaRPr lang="en-US" altLang="zh-TW" sz="2000" b="1" dirty="0">
              <a:solidFill>
                <a:srgbClr val="E67B5F"/>
              </a:solidFill>
              <a:latin typeface="微軟正黑體" panose="020B0604030504040204" pitchFamily="34" charset="-120"/>
              <a:ea typeface="微軟正黑體" panose="020B0604030504040204" pitchFamily="34" charset="-120"/>
              <a:cs typeface="Arial" pitchFamily="34" charset="-120"/>
            </a:endParaRPr>
          </a:p>
          <a:p>
            <a:pPr marL="342900" indent="-342900">
              <a:lnSpc>
                <a:spcPts val="2000"/>
              </a:lnSpc>
              <a:spcAft>
                <a:spcPts val="375"/>
              </a:spcAft>
              <a:buClr>
                <a:srgbClr val="40695B"/>
              </a:buClr>
              <a:buFont typeface="Wingdings" panose="05000000000000000000" pitchFamily="2" charset="2"/>
              <a:buChar char="u"/>
            </a:pPr>
            <a:endParaRPr lang="en-US" altLang="zh-TW" sz="2000" b="1" dirty="0">
              <a:solidFill>
                <a:srgbClr val="E67B5F"/>
              </a:solidFill>
              <a:latin typeface="微軟正黑體" panose="020B0604030504040204" pitchFamily="34" charset="-120"/>
              <a:ea typeface="微軟正黑體" panose="020B0604030504040204" pitchFamily="34" charset="-120"/>
              <a:cs typeface="Arial" pitchFamily="34" charset="-120"/>
            </a:endParaRPr>
          </a:p>
          <a:p>
            <a:pPr marL="342900" indent="-342900">
              <a:lnSpc>
                <a:spcPts val="2000"/>
              </a:lnSpc>
              <a:spcAft>
                <a:spcPts val="375"/>
              </a:spcAft>
              <a:buClr>
                <a:srgbClr val="40695B"/>
              </a:buClr>
              <a:buFont typeface="Wingdings" panose="05000000000000000000" pitchFamily="2" charset="2"/>
              <a:buChar char="u"/>
            </a:pPr>
            <a:endParaRPr lang="en-US" altLang="zh-TW" sz="2000" b="1" dirty="0">
              <a:solidFill>
                <a:srgbClr val="E67B5F"/>
              </a:solidFill>
              <a:latin typeface="微軟正黑體" panose="020B0604030504040204" pitchFamily="34" charset="-120"/>
              <a:ea typeface="微軟正黑體" panose="020B0604030504040204" pitchFamily="34" charset="-120"/>
              <a:cs typeface="Arial" pitchFamily="34" charset="-120"/>
            </a:endParaRPr>
          </a:p>
          <a:p>
            <a:pPr marL="342900" indent="-342900">
              <a:lnSpc>
                <a:spcPts val="2000"/>
              </a:lnSpc>
              <a:spcAft>
                <a:spcPts val="375"/>
              </a:spcAft>
              <a:buClr>
                <a:srgbClr val="40695B"/>
              </a:buClr>
              <a:buFont typeface="Wingdings" panose="05000000000000000000" pitchFamily="2" charset="2"/>
              <a:buChar char="u"/>
            </a:pPr>
            <a:endParaRPr lang="en-US" altLang="zh-TW" sz="2000" b="1" dirty="0">
              <a:solidFill>
                <a:srgbClr val="E67B5F"/>
              </a:solidFill>
              <a:latin typeface="微軟正黑體" panose="020B0604030504040204" pitchFamily="34" charset="-120"/>
              <a:ea typeface="微軟正黑體" panose="020B0604030504040204" pitchFamily="34" charset="-120"/>
              <a:cs typeface="Arial" pitchFamily="34" charset="-120"/>
            </a:endParaRPr>
          </a:p>
          <a:p>
            <a:pPr marL="342900" indent="-342900">
              <a:lnSpc>
                <a:spcPts val="2000"/>
              </a:lnSpc>
              <a:spcAft>
                <a:spcPts val="375"/>
              </a:spcAft>
              <a:buClr>
                <a:srgbClr val="40695B"/>
              </a:buClr>
              <a:buFont typeface="Wingdings" panose="05000000000000000000" pitchFamily="2" charset="2"/>
              <a:buChar char="u"/>
            </a:pPr>
            <a:endParaRPr lang="en-US" altLang="zh-TW" sz="2000" b="1" dirty="0">
              <a:solidFill>
                <a:srgbClr val="E67B5F"/>
              </a:solidFill>
              <a:latin typeface="微軟正黑體" panose="020B0604030504040204" pitchFamily="34" charset="-120"/>
              <a:ea typeface="微軟正黑體" panose="020B0604030504040204" pitchFamily="34" charset="-120"/>
              <a:cs typeface="Arial" pitchFamily="34" charset="-120"/>
            </a:endParaRPr>
          </a:p>
          <a:p>
            <a:pPr>
              <a:lnSpc>
                <a:spcPts val="2000"/>
              </a:lnSpc>
              <a:spcAft>
                <a:spcPts val="375"/>
              </a:spcAft>
              <a:buClr>
                <a:srgbClr val="40695B"/>
              </a:buClr>
              <a:buFont typeface="Wingdings" panose="05000000000000000000" pitchFamily="2" charset="2"/>
              <a:buChar char="u"/>
            </a:pPr>
            <a:r>
              <a:rPr lang="en-US" altLang="zh-TW" sz="2000" dirty="0">
                <a:latin typeface="微軟正黑體" panose="020B0604030504040204" pitchFamily="34" charset="-120"/>
                <a:ea typeface="微軟正黑體" panose="020B0604030504040204" pitchFamily="34" charset="-120"/>
                <a:cs typeface="Arial" pitchFamily="34" charset="-120"/>
              </a:rPr>
              <a:t>2009-2026</a:t>
            </a:r>
            <a:r>
              <a:rPr lang="zh-TW" altLang="zh-TW" sz="2000" dirty="0">
                <a:latin typeface="微軟正黑體" panose="020B0604030504040204" pitchFamily="34" charset="-120"/>
                <a:ea typeface="微軟正黑體" panose="020B0604030504040204" pitchFamily="34" charset="-120"/>
                <a:cs typeface="Arial" pitchFamily="34" charset="-120"/>
              </a:rPr>
              <a:t>年針對不明原因腦炎與快速死亡</a:t>
            </a:r>
            <a:r>
              <a:rPr lang="zh-TW" altLang="en-US" sz="2000" dirty="0">
                <a:latin typeface="微軟正黑體" panose="020B0604030504040204" pitchFamily="34" charset="-120"/>
                <a:ea typeface="微軟正黑體" panose="020B0604030504040204" pitchFamily="34" charset="-120"/>
                <a:cs typeface="Arial" pitchFamily="34" charset="-120"/>
              </a:rPr>
              <a:t>個案進行</a:t>
            </a:r>
            <a:r>
              <a:rPr lang="zh-TW" altLang="zh-TW" sz="2000" dirty="0">
                <a:latin typeface="微軟正黑體" panose="020B0604030504040204" pitchFamily="34" charset="-120"/>
                <a:ea typeface="微軟正黑體" panose="020B0604030504040204" pitchFamily="34" charset="-120"/>
                <a:cs typeface="Arial" pitchFamily="34" charset="-120"/>
              </a:rPr>
              <a:t>新興</a:t>
            </a:r>
            <a:r>
              <a:rPr lang="en-US" altLang="zh-TW" sz="2000" dirty="0">
                <a:latin typeface="微軟正黑體" panose="020B0604030504040204" pitchFamily="34" charset="-120"/>
                <a:ea typeface="微軟正黑體" panose="020B0604030504040204" pitchFamily="34" charset="-120"/>
                <a:cs typeface="Arial" pitchFamily="34" charset="-120"/>
              </a:rPr>
              <a:t>/</a:t>
            </a:r>
            <a:r>
              <a:rPr lang="zh-TW" altLang="zh-TW" sz="2000" dirty="0">
                <a:latin typeface="微軟正黑體" panose="020B0604030504040204" pitchFamily="34" charset="-120"/>
                <a:ea typeface="微軟正黑體" panose="020B0604030504040204" pitchFamily="34" charset="-120"/>
                <a:cs typeface="Arial" pitchFamily="34" charset="-120"/>
              </a:rPr>
              <a:t>再浮現傳染病病原</a:t>
            </a:r>
            <a:r>
              <a:rPr lang="zh-TW" altLang="en-US" sz="2000" dirty="0">
                <a:latin typeface="微軟正黑體" panose="020B0604030504040204" pitchFamily="34" charset="-120"/>
                <a:ea typeface="微軟正黑體" panose="020B0604030504040204" pitchFamily="34" charset="-120"/>
                <a:cs typeface="Arial" pitchFamily="34" charset="-120"/>
              </a:rPr>
              <a:t>主動</a:t>
            </a:r>
            <a:r>
              <a:rPr lang="zh-TW" altLang="zh-TW" sz="2000" dirty="0">
                <a:latin typeface="微軟正黑體" panose="020B0604030504040204" pitchFamily="34" charset="-120"/>
                <a:ea typeface="微軟正黑體" panose="020B0604030504040204" pitchFamily="34" charset="-120"/>
                <a:cs typeface="Arial" pitchFamily="34" charset="-120"/>
              </a:rPr>
              <a:t>監測</a:t>
            </a:r>
            <a:r>
              <a:rPr lang="zh-TW" altLang="en-US" sz="2000" dirty="0">
                <a:latin typeface="微軟正黑體" panose="020B0604030504040204" pitchFamily="34" charset="-120"/>
                <a:ea typeface="微軟正黑體" panose="020B0604030504040204" pitchFamily="34" charset="-120"/>
                <a:cs typeface="Arial" pitchFamily="34" charset="-120"/>
              </a:rPr>
              <a:t>，累計逾</a:t>
            </a:r>
            <a:r>
              <a:rPr lang="en-US" altLang="zh-TW" sz="2000" dirty="0">
                <a:latin typeface="微軟正黑體" panose="020B0604030504040204" pitchFamily="34" charset="-120"/>
                <a:ea typeface="微軟正黑體" panose="020B0604030504040204" pitchFamily="34" charset="-120"/>
                <a:cs typeface="Arial" pitchFamily="34" charset="-120"/>
              </a:rPr>
              <a:t>2</a:t>
            </a:r>
            <a:r>
              <a:rPr lang="zh-TW" altLang="en-US" sz="2000" dirty="0">
                <a:latin typeface="微軟正黑體" panose="020B0604030504040204" pitchFamily="34" charset="-120"/>
                <a:ea typeface="微軟正黑體" panose="020B0604030504040204" pitchFamily="34" charset="-120"/>
                <a:cs typeface="Arial" pitchFamily="34" charset="-120"/>
              </a:rPr>
              <a:t>千例通報病例，近</a:t>
            </a:r>
            <a:r>
              <a:rPr lang="en-US" altLang="zh-TW" sz="2000" dirty="0">
                <a:latin typeface="微軟正黑體" panose="020B0604030504040204" pitchFamily="34" charset="-120"/>
                <a:ea typeface="微軟正黑體" panose="020B0604030504040204" pitchFamily="34" charset="-120"/>
                <a:cs typeface="Arial" pitchFamily="34" charset="-120"/>
              </a:rPr>
              <a:t>8</a:t>
            </a:r>
            <a:r>
              <a:rPr lang="zh-TW" altLang="en-US" sz="2000" dirty="0">
                <a:latin typeface="微軟正黑體" panose="020B0604030504040204" pitchFamily="34" charset="-120"/>
                <a:ea typeface="微軟正黑體" panose="020B0604030504040204" pitchFamily="34" charset="-120"/>
                <a:cs typeface="Arial" pitchFamily="34" charset="-120"/>
              </a:rPr>
              <a:t>千件檢體，</a:t>
            </a:r>
            <a:r>
              <a:rPr lang="zh-TW" altLang="en-US" sz="2000" b="1" dirty="0">
                <a:solidFill>
                  <a:srgbClr val="E67B5F"/>
                </a:solidFill>
                <a:latin typeface="微軟正黑體" panose="020B0604030504040204" pitchFamily="34" charset="-120"/>
                <a:ea typeface="微軟正黑體" panose="020B0604030504040204" pitchFamily="34" charset="-120"/>
                <a:cs typeface="Arial" pitchFamily="34" charset="-120"/>
              </a:rPr>
              <a:t>均無檢出人類感染立百病毒案例</a:t>
            </a:r>
            <a:r>
              <a:rPr lang="zh-TW" altLang="en-US" sz="2000" dirty="0">
                <a:latin typeface="微軟正黑體" panose="020B0604030504040204" pitchFamily="34" charset="-120"/>
                <a:ea typeface="微軟正黑體" panose="020B0604030504040204" pitchFamily="34" charset="-120"/>
                <a:cs typeface="Arial" pitchFamily="34" charset="-120"/>
              </a:rPr>
              <a:t>。</a:t>
            </a:r>
            <a:endParaRPr lang="en-US" altLang="zh-TW" sz="2000" dirty="0">
              <a:latin typeface="微軟正黑體" panose="020B0604030504040204" pitchFamily="34" charset="-120"/>
              <a:ea typeface="微軟正黑體" panose="020B0604030504040204" pitchFamily="34" charset="-120"/>
              <a:cs typeface="Arial" pitchFamily="34" charset="-120"/>
            </a:endParaRPr>
          </a:p>
          <a:p>
            <a:pPr marL="342900" indent="-342900">
              <a:lnSpc>
                <a:spcPts val="2000"/>
              </a:lnSpc>
              <a:spcAft>
                <a:spcPts val="375"/>
              </a:spcAft>
              <a:buClr>
                <a:srgbClr val="40695B"/>
              </a:buClr>
              <a:buFont typeface="Wingdings" panose="05000000000000000000" pitchFamily="2" charset="2"/>
              <a:buChar char="u"/>
            </a:pPr>
            <a:endParaRPr lang="en-US" altLang="zh-TW" sz="2000" b="1" dirty="0">
              <a:solidFill>
                <a:srgbClr val="E67B5F"/>
              </a:solidFill>
              <a:latin typeface="微軟正黑體" panose="020B0604030504040204" pitchFamily="34" charset="-120"/>
              <a:ea typeface="微軟正黑體" panose="020B0604030504040204" pitchFamily="34" charset="-120"/>
            </a:endParaRPr>
          </a:p>
        </p:txBody>
      </p:sp>
      <p:sp>
        <p:nvSpPr>
          <p:cNvPr id="6" name="Text 3">
            <a:extLst>
              <a:ext uri="{FF2B5EF4-FFF2-40B4-BE49-F238E27FC236}">
                <a16:creationId xmlns:a16="http://schemas.microsoft.com/office/drawing/2014/main" id="{DB992860-90FA-969F-05FA-7D12F7E2DE5E}"/>
              </a:ext>
            </a:extLst>
          </p:cNvPr>
          <p:cNvSpPr/>
          <p:nvPr/>
        </p:nvSpPr>
        <p:spPr>
          <a:xfrm>
            <a:off x="2220570" y="2043542"/>
            <a:ext cx="2412950" cy="1381125"/>
          </a:xfrm>
          <a:prstGeom prst="roundRect">
            <a:avLst>
              <a:gd name="adj" fmla="val 5517"/>
            </a:avLst>
          </a:prstGeom>
          <a:solidFill>
            <a:schemeClr val="tx2">
              <a:lumMod val="20000"/>
              <a:lumOff val="80000"/>
            </a:schemeClr>
          </a:solidFill>
          <a:ln/>
        </p:spPr>
        <p:txBody>
          <a:bodyPr wrap="square" rtlCol="0" anchor="ctr"/>
          <a:lstStyle/>
          <a:p>
            <a:pPr marL="0" indent="0">
              <a:buNone/>
            </a:pPr>
            <a:endParaRPr lang="en-US" dirty="0"/>
          </a:p>
        </p:txBody>
      </p:sp>
      <p:sp>
        <p:nvSpPr>
          <p:cNvPr id="7" name="Text 4">
            <a:extLst>
              <a:ext uri="{FF2B5EF4-FFF2-40B4-BE49-F238E27FC236}">
                <a16:creationId xmlns:a16="http://schemas.microsoft.com/office/drawing/2014/main" id="{4C766A75-F870-C4CF-2253-B671632F7ACF}"/>
              </a:ext>
            </a:extLst>
          </p:cNvPr>
          <p:cNvSpPr/>
          <p:nvPr/>
        </p:nvSpPr>
        <p:spPr>
          <a:xfrm>
            <a:off x="2907192" y="2329292"/>
            <a:ext cx="1039558" cy="457200"/>
          </a:xfrm>
          <a:prstGeom prst="rect">
            <a:avLst/>
          </a:prstGeom>
          <a:noFill/>
          <a:ln/>
        </p:spPr>
        <p:txBody>
          <a:bodyPr wrap="square" lIns="0" tIns="0" rIns="0" bIns="0" rtlCol="0" anchor="t"/>
          <a:lstStyle/>
          <a:p>
            <a:pPr marL="0" indent="0" algn="ctr">
              <a:lnSpc>
                <a:spcPts val="3600"/>
              </a:lnSpc>
              <a:spcAft>
                <a:spcPts val="750"/>
              </a:spcAft>
              <a:buNone/>
            </a:pPr>
            <a:r>
              <a:rPr lang="en-US" altLang="zh-TW" sz="3600" b="1" dirty="0">
                <a:solidFill>
                  <a:srgbClr val="40695B"/>
                </a:solidFill>
                <a:latin typeface="Arial" pitchFamily="34" charset="0"/>
                <a:cs typeface="Arial" pitchFamily="34" charset="-120"/>
              </a:rPr>
              <a:t>1</a:t>
            </a:r>
            <a:endParaRPr lang="en-US" sz="3600" dirty="0"/>
          </a:p>
        </p:txBody>
      </p:sp>
      <p:sp>
        <p:nvSpPr>
          <p:cNvPr id="8" name="Text 5">
            <a:extLst>
              <a:ext uri="{FF2B5EF4-FFF2-40B4-BE49-F238E27FC236}">
                <a16:creationId xmlns:a16="http://schemas.microsoft.com/office/drawing/2014/main" id="{DB0F6CC2-A8B1-8457-3E89-2D2A88092198}"/>
              </a:ext>
            </a:extLst>
          </p:cNvPr>
          <p:cNvSpPr/>
          <p:nvPr/>
        </p:nvSpPr>
        <p:spPr>
          <a:xfrm>
            <a:off x="2390750" y="2881742"/>
            <a:ext cx="2072589" cy="257175"/>
          </a:xfrm>
          <a:prstGeom prst="rect">
            <a:avLst/>
          </a:prstGeom>
          <a:noFill/>
          <a:ln/>
        </p:spPr>
        <p:txBody>
          <a:bodyPr wrap="square" lIns="0" tIns="0" rIns="0" bIns="0" rtlCol="0" anchor="t"/>
          <a:lstStyle/>
          <a:p>
            <a:pPr marL="0" indent="0" algn="ctr">
              <a:lnSpc>
                <a:spcPts val="2025"/>
              </a:lnSpc>
              <a:buNone/>
            </a:pPr>
            <a:r>
              <a:rPr lang="en-US" sz="1350" b="1" dirty="0" err="1">
                <a:solidFill>
                  <a:srgbClr val="2C2C2C"/>
                </a:solidFill>
                <a:latin typeface="Arial" pitchFamily="34" charset="0"/>
                <a:ea typeface="Arial" pitchFamily="34" charset="-122"/>
                <a:cs typeface="Arial" pitchFamily="34" charset="-120"/>
              </a:rPr>
              <a:t>通報病例</a:t>
            </a:r>
            <a:endParaRPr lang="en-US" sz="1350" dirty="0"/>
          </a:p>
        </p:txBody>
      </p:sp>
      <p:sp>
        <p:nvSpPr>
          <p:cNvPr id="9" name="Text 6">
            <a:extLst>
              <a:ext uri="{FF2B5EF4-FFF2-40B4-BE49-F238E27FC236}">
                <a16:creationId xmlns:a16="http://schemas.microsoft.com/office/drawing/2014/main" id="{EE2C927B-BFEB-6EF8-F0A5-105C0101D93A}"/>
              </a:ext>
            </a:extLst>
          </p:cNvPr>
          <p:cNvSpPr/>
          <p:nvPr/>
        </p:nvSpPr>
        <p:spPr>
          <a:xfrm>
            <a:off x="5205020" y="2043542"/>
            <a:ext cx="2412950" cy="1381125"/>
          </a:xfrm>
          <a:prstGeom prst="roundRect">
            <a:avLst>
              <a:gd name="adj" fmla="val 5517"/>
            </a:avLst>
          </a:prstGeom>
          <a:solidFill>
            <a:schemeClr val="tx2">
              <a:lumMod val="20000"/>
              <a:lumOff val="80000"/>
            </a:schemeClr>
          </a:solidFill>
          <a:ln/>
        </p:spPr>
        <p:txBody>
          <a:bodyPr wrap="square" rtlCol="0" anchor="ctr"/>
          <a:lstStyle/>
          <a:p>
            <a:pPr marL="0" indent="0">
              <a:buNone/>
            </a:pPr>
            <a:endParaRPr lang="en-US" dirty="0"/>
          </a:p>
        </p:txBody>
      </p:sp>
      <p:sp>
        <p:nvSpPr>
          <p:cNvPr id="10" name="Text 7">
            <a:extLst>
              <a:ext uri="{FF2B5EF4-FFF2-40B4-BE49-F238E27FC236}">
                <a16:creationId xmlns:a16="http://schemas.microsoft.com/office/drawing/2014/main" id="{4F08EC84-EDB7-6FF8-FC93-C412F6335AD7}"/>
              </a:ext>
            </a:extLst>
          </p:cNvPr>
          <p:cNvSpPr/>
          <p:nvPr/>
        </p:nvSpPr>
        <p:spPr>
          <a:xfrm>
            <a:off x="5891642" y="2329292"/>
            <a:ext cx="1039558" cy="457200"/>
          </a:xfrm>
          <a:prstGeom prst="rect">
            <a:avLst/>
          </a:prstGeom>
          <a:noFill/>
          <a:ln/>
        </p:spPr>
        <p:txBody>
          <a:bodyPr wrap="square" lIns="0" tIns="0" rIns="0" bIns="0" rtlCol="0" anchor="t"/>
          <a:lstStyle/>
          <a:p>
            <a:pPr marL="0" indent="0" algn="ctr">
              <a:lnSpc>
                <a:spcPts val="3600"/>
              </a:lnSpc>
              <a:spcAft>
                <a:spcPts val="750"/>
              </a:spcAft>
              <a:buNone/>
            </a:pPr>
            <a:r>
              <a:rPr lang="en-US" altLang="zh-TW" sz="3600" b="1" dirty="0">
                <a:solidFill>
                  <a:srgbClr val="40695B"/>
                </a:solidFill>
                <a:latin typeface="Arial" pitchFamily="34" charset="0"/>
                <a:cs typeface="Arial" pitchFamily="34" charset="-120"/>
              </a:rPr>
              <a:t>1</a:t>
            </a:r>
            <a:endParaRPr lang="en-US" sz="3600" dirty="0"/>
          </a:p>
        </p:txBody>
      </p:sp>
      <p:sp>
        <p:nvSpPr>
          <p:cNvPr id="11" name="Text 8">
            <a:extLst>
              <a:ext uri="{FF2B5EF4-FFF2-40B4-BE49-F238E27FC236}">
                <a16:creationId xmlns:a16="http://schemas.microsoft.com/office/drawing/2014/main" id="{5AD126A9-9A48-04D7-EDDD-9BA283FD3793}"/>
              </a:ext>
            </a:extLst>
          </p:cNvPr>
          <p:cNvSpPr/>
          <p:nvPr/>
        </p:nvSpPr>
        <p:spPr>
          <a:xfrm>
            <a:off x="5375201" y="2881742"/>
            <a:ext cx="2072589" cy="257175"/>
          </a:xfrm>
          <a:prstGeom prst="rect">
            <a:avLst/>
          </a:prstGeom>
          <a:noFill/>
          <a:ln/>
        </p:spPr>
        <p:txBody>
          <a:bodyPr wrap="square" lIns="0" tIns="0" rIns="0" bIns="0" rtlCol="0" anchor="t"/>
          <a:lstStyle/>
          <a:p>
            <a:pPr marL="0" indent="0" algn="ctr">
              <a:lnSpc>
                <a:spcPts val="2025"/>
              </a:lnSpc>
              <a:buNone/>
            </a:pPr>
            <a:r>
              <a:rPr lang="en-US" sz="1350" b="1" dirty="0">
                <a:solidFill>
                  <a:srgbClr val="2C2C2C"/>
                </a:solidFill>
                <a:latin typeface="Arial" pitchFamily="34" charset="0"/>
                <a:ea typeface="Arial" pitchFamily="34" charset="-122"/>
                <a:cs typeface="Arial" pitchFamily="34" charset="-120"/>
              </a:rPr>
              <a:t>送驗檢體</a:t>
            </a:r>
            <a:endParaRPr lang="en-US" sz="1350" dirty="0"/>
          </a:p>
        </p:txBody>
      </p:sp>
      <p:sp>
        <p:nvSpPr>
          <p:cNvPr id="13" name="Text 9">
            <a:extLst>
              <a:ext uri="{FF2B5EF4-FFF2-40B4-BE49-F238E27FC236}">
                <a16:creationId xmlns:a16="http://schemas.microsoft.com/office/drawing/2014/main" id="{2F72BC67-172D-B029-5E68-CA9BD860278E}"/>
              </a:ext>
            </a:extLst>
          </p:cNvPr>
          <p:cNvSpPr/>
          <p:nvPr/>
        </p:nvSpPr>
        <p:spPr>
          <a:xfrm>
            <a:off x="8189471" y="2047875"/>
            <a:ext cx="2412950" cy="1381125"/>
          </a:xfrm>
          <a:prstGeom prst="roundRect">
            <a:avLst>
              <a:gd name="adj" fmla="val 5517"/>
            </a:avLst>
          </a:prstGeom>
          <a:solidFill>
            <a:schemeClr val="tx2">
              <a:lumMod val="20000"/>
              <a:lumOff val="80000"/>
            </a:schemeClr>
          </a:solidFill>
          <a:ln/>
        </p:spPr>
        <p:txBody>
          <a:bodyPr wrap="square" rtlCol="0" anchor="ctr"/>
          <a:lstStyle/>
          <a:p>
            <a:pPr marL="0" indent="0">
              <a:buNone/>
            </a:pPr>
            <a:endParaRPr lang="en-US" dirty="0"/>
          </a:p>
        </p:txBody>
      </p:sp>
      <p:sp>
        <p:nvSpPr>
          <p:cNvPr id="14" name="Text 10">
            <a:extLst>
              <a:ext uri="{FF2B5EF4-FFF2-40B4-BE49-F238E27FC236}">
                <a16:creationId xmlns:a16="http://schemas.microsoft.com/office/drawing/2014/main" id="{03104B50-E4C6-A2DF-3AEC-B57F8772D47A}"/>
              </a:ext>
            </a:extLst>
          </p:cNvPr>
          <p:cNvSpPr/>
          <p:nvPr/>
        </p:nvSpPr>
        <p:spPr>
          <a:xfrm>
            <a:off x="8876092" y="2329292"/>
            <a:ext cx="1039558" cy="457200"/>
          </a:xfrm>
          <a:prstGeom prst="rect">
            <a:avLst/>
          </a:prstGeom>
          <a:noFill/>
          <a:ln/>
        </p:spPr>
        <p:txBody>
          <a:bodyPr wrap="square" lIns="0" tIns="0" rIns="0" bIns="0" rtlCol="0" anchor="t"/>
          <a:lstStyle/>
          <a:p>
            <a:pPr marL="0" indent="0" algn="ctr">
              <a:lnSpc>
                <a:spcPts val="3600"/>
              </a:lnSpc>
              <a:spcAft>
                <a:spcPts val="750"/>
              </a:spcAft>
              <a:buNone/>
            </a:pPr>
            <a:r>
              <a:rPr lang="en-US" sz="3600" b="1" dirty="0">
                <a:solidFill>
                  <a:srgbClr val="40695B"/>
                </a:solidFill>
                <a:latin typeface="Arial" pitchFamily="34" charset="0"/>
                <a:ea typeface="Arial" pitchFamily="34" charset="-122"/>
                <a:cs typeface="Arial" pitchFamily="34" charset="-120"/>
              </a:rPr>
              <a:t>0</a:t>
            </a:r>
            <a:endParaRPr lang="en-US" sz="3600" dirty="0"/>
          </a:p>
        </p:txBody>
      </p:sp>
      <p:sp>
        <p:nvSpPr>
          <p:cNvPr id="15" name="Text 11">
            <a:extLst>
              <a:ext uri="{FF2B5EF4-FFF2-40B4-BE49-F238E27FC236}">
                <a16:creationId xmlns:a16="http://schemas.microsoft.com/office/drawing/2014/main" id="{4E884F34-06C5-3B3F-A9B3-45ADE8163AC3}"/>
              </a:ext>
            </a:extLst>
          </p:cNvPr>
          <p:cNvSpPr/>
          <p:nvPr/>
        </p:nvSpPr>
        <p:spPr>
          <a:xfrm>
            <a:off x="8359651" y="2881742"/>
            <a:ext cx="2072589" cy="257175"/>
          </a:xfrm>
          <a:prstGeom prst="rect">
            <a:avLst/>
          </a:prstGeom>
          <a:noFill/>
          <a:ln/>
        </p:spPr>
        <p:txBody>
          <a:bodyPr wrap="square" lIns="0" tIns="0" rIns="0" bIns="0" rtlCol="0" anchor="t"/>
          <a:lstStyle/>
          <a:p>
            <a:pPr marL="0" indent="0" algn="ctr">
              <a:lnSpc>
                <a:spcPts val="2025"/>
              </a:lnSpc>
              <a:buNone/>
            </a:pPr>
            <a:r>
              <a:rPr lang="zh-TW" altLang="en-US" sz="1350" b="1" dirty="0">
                <a:solidFill>
                  <a:srgbClr val="2C2C2C"/>
                </a:solidFill>
                <a:latin typeface="Arial" pitchFamily="34" charset="0"/>
                <a:ea typeface="Arial" pitchFamily="34" charset="-122"/>
                <a:cs typeface="Arial" pitchFamily="34" charset="-120"/>
              </a:rPr>
              <a:t>檢驗陽性病例</a:t>
            </a:r>
            <a:endParaRPr lang="en-US" sz="1350" dirty="0"/>
          </a:p>
        </p:txBody>
      </p:sp>
    </p:spTree>
    <p:extLst>
      <p:ext uri="{BB962C8B-B14F-4D97-AF65-F5344CB8AC3E}">
        <p14:creationId xmlns:p14="http://schemas.microsoft.com/office/powerpoint/2010/main" val="562976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264294"/>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微軟正黑體" panose="020B0604030504040204" pitchFamily="34" charset="-120"/>
                <a:ea typeface="微軟正黑體" panose="020B0604030504040204" pitchFamily="34" charset="-120"/>
              </a:rPr>
              <a:t>傳染窩</a:t>
            </a:r>
            <a:br>
              <a:rPr lang="zh-TW" altLang="en-US" b="1" dirty="0">
                <a:latin typeface="微軟正黑體" panose="020B0604030504040204" pitchFamily="34" charset="-120"/>
                <a:ea typeface="微軟正黑體" panose="020B0604030504040204" pitchFamily="34" charset="-120"/>
              </a:rPr>
            </a:br>
            <a:endParaRPr lang="zh-TW" altLang="en-US" b="1" dirty="0">
              <a:latin typeface="微軟正黑體" panose="020B0604030504040204" pitchFamily="34" charset="-120"/>
              <a:ea typeface="微軟正黑體" panose="020B0604030504040204" pitchFamily="34" charset="-12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9</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336439" y="1101012"/>
            <a:ext cx="4795397" cy="5411833"/>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300"/>
              </a:spcAft>
              <a:buClr>
                <a:srgbClr val="40695B"/>
              </a:buClr>
              <a:buFont typeface="Wingdings" panose="05000000000000000000" pitchFamily="2" charset="2"/>
              <a:buChar char="u"/>
              <a:defRPr/>
            </a:pPr>
            <a:r>
              <a:rPr lang="zh-TW" altLang="en-US" sz="1800" dirty="0">
                <a:solidFill>
                  <a:prstClr val="black"/>
                </a:solidFill>
                <a:latin typeface="微軟正黑體" panose="020B0604030504040204" pitchFamily="34" charset="-120"/>
                <a:ea typeface="微軟正黑體" panose="020B0604030504040204" pitchFamily="34" charset="-120"/>
              </a:rPr>
              <a:t>立百病毒自然宿主為大蝙蝠科（</a:t>
            </a:r>
            <a:r>
              <a:rPr lang="en-US" altLang="zh-TW" sz="1800" i="1" dirty="0" err="1">
                <a:solidFill>
                  <a:prstClr val="black"/>
                </a:solidFill>
                <a:latin typeface="微軟正黑體" panose="020B0604030504040204" pitchFamily="34" charset="-120"/>
                <a:ea typeface="微軟正黑體" panose="020B0604030504040204" pitchFamily="34" charset="-120"/>
              </a:rPr>
              <a:t>Pteropodidae</a:t>
            </a:r>
            <a:r>
              <a:rPr lang="en-US" altLang="zh-TW" sz="1800" i="1" dirty="0">
                <a:solidFill>
                  <a:prstClr val="black"/>
                </a:solidFill>
                <a:latin typeface="微軟正黑體" panose="020B0604030504040204" pitchFamily="34" charset="-120"/>
                <a:ea typeface="微軟正黑體" panose="020B0604030504040204" pitchFamily="34" charset="-120"/>
              </a:rPr>
              <a:t> </a:t>
            </a:r>
            <a:r>
              <a:rPr lang="en-US" altLang="zh-TW" sz="1800" dirty="0">
                <a:solidFill>
                  <a:prstClr val="black"/>
                </a:solidFill>
                <a:latin typeface="微軟正黑體" panose="020B0604030504040204" pitchFamily="34" charset="-120"/>
                <a:ea typeface="微軟正黑體" panose="020B0604030504040204" pitchFamily="34" charset="-120"/>
              </a:rPr>
              <a:t>family</a:t>
            </a:r>
            <a:r>
              <a:rPr lang="zh-TW" altLang="en-US" sz="1800" dirty="0">
                <a:solidFill>
                  <a:prstClr val="black"/>
                </a:solidFill>
                <a:latin typeface="微軟正黑體" panose="020B0604030504040204" pitchFamily="34" charset="-120"/>
                <a:ea typeface="微軟正黑體" panose="020B0604030504040204" pitchFamily="34" charset="-120"/>
              </a:rPr>
              <a:t>），狐蝠屬（</a:t>
            </a:r>
            <a:r>
              <a:rPr lang="en-US" altLang="zh-TW" sz="1800" i="1" dirty="0" err="1">
                <a:solidFill>
                  <a:prstClr val="black"/>
                </a:solidFill>
                <a:latin typeface="微軟正黑體" panose="020B0604030504040204" pitchFamily="34" charset="-120"/>
                <a:ea typeface="微軟正黑體" panose="020B0604030504040204" pitchFamily="34" charset="-120"/>
              </a:rPr>
              <a:t>Pteropus</a:t>
            </a:r>
            <a:r>
              <a:rPr lang="en-US" altLang="zh-TW" sz="1800" dirty="0">
                <a:solidFill>
                  <a:prstClr val="black"/>
                </a:solidFill>
                <a:latin typeface="微軟正黑體" panose="020B0604030504040204" pitchFamily="34" charset="-120"/>
                <a:ea typeface="微軟正黑體" panose="020B0604030504040204" pitchFamily="34" charset="-120"/>
              </a:rPr>
              <a:t> genus</a:t>
            </a:r>
            <a:r>
              <a:rPr lang="zh-TW" altLang="en-US" sz="1800" dirty="0">
                <a:solidFill>
                  <a:prstClr val="black"/>
                </a:solidFill>
                <a:latin typeface="微軟正黑體" panose="020B0604030504040204" pitchFamily="34" charset="-120"/>
                <a:ea typeface="微軟正黑體" panose="020B0604030504040204" pitchFamily="34" charset="-120"/>
              </a:rPr>
              <a:t>）之蝙蝠，泛稱為果蝠。</a:t>
            </a:r>
            <a:endParaRPr lang="en-US" altLang="zh-TW" sz="1800" dirty="0">
              <a:solidFill>
                <a:prstClr val="black"/>
              </a:solidFill>
              <a:latin typeface="微軟正黑體" panose="020B0604030504040204" pitchFamily="34" charset="-120"/>
              <a:ea typeface="微軟正黑體" panose="020B0604030504040204" pitchFamily="34" charset="-120"/>
            </a:endParaRPr>
          </a:p>
          <a:p>
            <a:pPr algn="just">
              <a:lnSpc>
                <a:spcPts val="3000"/>
              </a:lnSpc>
              <a:spcBef>
                <a:spcPts val="0"/>
              </a:spcBef>
              <a:spcAft>
                <a:spcPts val="300"/>
              </a:spcAft>
              <a:buClr>
                <a:srgbClr val="40695B"/>
              </a:buClr>
              <a:buFont typeface="Wingdings" panose="05000000000000000000" pitchFamily="2" charset="2"/>
              <a:buChar char="u"/>
              <a:defRPr/>
            </a:pPr>
            <a:r>
              <a:rPr lang="zh-TW" altLang="en-US" sz="1800" dirty="0">
                <a:solidFill>
                  <a:prstClr val="black"/>
                </a:solidFill>
                <a:latin typeface="微軟正黑體" panose="020B0604030504040204" pitchFamily="34" charset="-120"/>
                <a:ea typeface="微軟正黑體" panose="020B0604030504040204" pitchFamily="34" charset="-120"/>
              </a:rPr>
              <a:t>這些蝙蝠雖可長期攜帶病毒，但通常不會出現明顯疾病症狀，卻能經由唾液、尿液或糞便排出病毒，污染環境與食物。</a:t>
            </a:r>
            <a:endParaRPr lang="en-US" altLang="zh-TW" sz="1800" dirty="0">
              <a:solidFill>
                <a:prstClr val="black"/>
              </a:solidFill>
              <a:latin typeface="微軟正黑體" panose="020B0604030504040204" pitchFamily="34" charset="-120"/>
              <a:ea typeface="微軟正黑體" panose="020B0604030504040204" pitchFamily="34" charset="-120"/>
            </a:endParaRPr>
          </a:p>
          <a:p>
            <a:pPr algn="just">
              <a:lnSpc>
                <a:spcPts val="3000"/>
              </a:lnSpc>
              <a:spcBef>
                <a:spcPts val="0"/>
              </a:spcBef>
              <a:spcAft>
                <a:spcPts val="300"/>
              </a:spcAft>
              <a:buClr>
                <a:srgbClr val="40695B"/>
              </a:buClr>
              <a:buFont typeface="Wingdings" panose="05000000000000000000" pitchFamily="2" charset="2"/>
              <a:buChar char="u"/>
              <a:defRPr/>
            </a:pPr>
            <a:r>
              <a:rPr lang="zh-TW" altLang="en-US" sz="1800" dirty="0">
                <a:solidFill>
                  <a:prstClr val="black"/>
                </a:solidFill>
                <a:latin typeface="微軟正黑體" panose="020B0604030504040204" pitchFamily="34" charset="-120"/>
                <a:ea typeface="微軟正黑體" panose="020B0604030504040204" pitchFamily="34" charset="-120"/>
              </a:rPr>
              <a:t>此外，在同屬大蝙蝠科的非洲</a:t>
            </a:r>
            <a:r>
              <a:rPr lang="en-US" altLang="zh-TW" sz="1800" i="1" dirty="0">
                <a:solidFill>
                  <a:prstClr val="black"/>
                </a:solidFill>
                <a:latin typeface="微軟正黑體" panose="020B0604030504040204" pitchFamily="34" charset="-120"/>
                <a:ea typeface="微軟正黑體" panose="020B0604030504040204" pitchFamily="34" charset="-120"/>
              </a:rPr>
              <a:t>Eidolon</a:t>
            </a:r>
            <a:r>
              <a:rPr lang="zh-TW" altLang="en-US" sz="1800" dirty="0">
                <a:solidFill>
                  <a:prstClr val="black"/>
                </a:solidFill>
                <a:latin typeface="微軟正黑體" panose="020B0604030504040204" pitchFamily="34" charset="-120"/>
                <a:ea typeface="微軟正黑體" panose="020B0604030504040204" pitchFamily="34" charset="-120"/>
              </a:rPr>
              <a:t>屬果蝠中，也檢測到針對立百病毒與亨德拉病毒的抗體反應，顯示這些病毒可能分布於非洲果蝠的生態系中。</a:t>
            </a:r>
          </a:p>
          <a:p>
            <a:pPr algn="just">
              <a:lnSpc>
                <a:spcPts val="3000"/>
              </a:lnSpc>
              <a:spcBef>
                <a:spcPts val="0"/>
              </a:spcBef>
              <a:spcAft>
                <a:spcPts val="300"/>
              </a:spcAft>
              <a:buClr>
                <a:srgbClr val="40695B"/>
              </a:buClr>
              <a:buFont typeface="Wingdings" panose="05000000000000000000" pitchFamily="2" charset="2"/>
              <a:buChar char="u"/>
              <a:defRPr/>
            </a:pPr>
            <a:r>
              <a:rPr lang="zh-TW" altLang="en-US" sz="1800" dirty="0">
                <a:solidFill>
                  <a:prstClr val="black"/>
                </a:solidFill>
                <a:latin typeface="微軟正黑體" panose="020B0604030504040204" pitchFamily="34" charset="-120"/>
                <a:ea typeface="微軟正黑體" panose="020B0604030504040204" pitchFamily="34" charset="-120"/>
              </a:rPr>
              <a:t>立百病毒亦可造成多種動物感染</a:t>
            </a:r>
            <a:r>
              <a:rPr lang="en-US" altLang="zh-TW" sz="1800" dirty="0">
                <a:solidFill>
                  <a:prstClr val="black"/>
                </a:solidFill>
                <a:latin typeface="微軟正黑體" panose="020B0604030504040204" pitchFamily="34" charset="-120"/>
                <a:ea typeface="微軟正黑體" panose="020B0604030504040204" pitchFamily="34" charset="-120"/>
              </a:rPr>
              <a:t>(</a:t>
            </a:r>
            <a:r>
              <a:rPr lang="zh-TW" altLang="en-US" sz="1800" dirty="0">
                <a:solidFill>
                  <a:prstClr val="black"/>
                </a:solidFill>
                <a:latin typeface="微軟正黑體" panose="020B0604030504040204" pitchFamily="34" charset="-120"/>
                <a:ea typeface="微軟正黑體" panose="020B0604030504040204" pitchFamily="34" charset="-120"/>
              </a:rPr>
              <a:t>中間宿主</a:t>
            </a:r>
            <a:r>
              <a:rPr lang="en-US" altLang="zh-TW" sz="1800" dirty="0">
                <a:solidFill>
                  <a:prstClr val="black"/>
                </a:solidFill>
                <a:latin typeface="微軟正黑體" panose="020B0604030504040204" pitchFamily="34" charset="-120"/>
                <a:ea typeface="微軟正黑體" panose="020B0604030504040204" pitchFamily="34" charset="-120"/>
              </a:rPr>
              <a:t>)</a:t>
            </a:r>
            <a:r>
              <a:rPr lang="zh-TW" altLang="en-US" sz="1800" dirty="0">
                <a:solidFill>
                  <a:prstClr val="black"/>
                </a:solidFill>
                <a:latin typeface="微軟正黑體" panose="020B0604030504040204" pitchFamily="34" charset="-120"/>
                <a:ea typeface="微軟正黑體" panose="020B0604030504040204" pitchFamily="34" charset="-120"/>
              </a:rPr>
              <a:t>，如豬、馬、羊、狗、貓等動物，並傳染給人類。</a:t>
            </a:r>
            <a:endParaRPr lang="en-US" altLang="zh-TW" sz="1800" dirty="0">
              <a:solidFill>
                <a:prstClr val="black"/>
              </a:solidFill>
              <a:latin typeface="微軟正黑體" panose="020B0604030504040204" pitchFamily="34" charset="-120"/>
              <a:ea typeface="微軟正黑體" panose="020B0604030504040204" pitchFamily="34" charset="-120"/>
            </a:endParaRPr>
          </a:p>
        </p:txBody>
      </p:sp>
      <p:pic>
        <p:nvPicPr>
          <p:cNvPr id="3" name="圖片 2">
            <a:extLst>
              <a:ext uri="{FF2B5EF4-FFF2-40B4-BE49-F238E27FC236}">
                <a16:creationId xmlns:a16="http://schemas.microsoft.com/office/drawing/2014/main" id="{5983EAC5-069D-43B8-9A02-D378D2DDAF69}"/>
              </a:ext>
            </a:extLst>
          </p:cNvPr>
          <p:cNvPicPr>
            <a:picLocks noChangeAspect="1"/>
          </p:cNvPicPr>
          <p:nvPr/>
        </p:nvPicPr>
        <p:blipFill rotWithShape="1">
          <a:blip r:embed="rId3"/>
          <a:srcRect l="3538" t="3956" r="3077"/>
          <a:stretch/>
        </p:blipFill>
        <p:spPr>
          <a:xfrm>
            <a:off x="5271796" y="1187301"/>
            <a:ext cx="6714392" cy="4060997"/>
          </a:xfrm>
          <a:prstGeom prst="rect">
            <a:avLst/>
          </a:prstGeom>
        </p:spPr>
      </p:pic>
    </p:spTree>
    <p:extLst>
      <p:ext uri="{BB962C8B-B14F-4D97-AF65-F5344CB8AC3E}">
        <p14:creationId xmlns:p14="http://schemas.microsoft.com/office/powerpoint/2010/main" val="609066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27441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微軟正黑體" panose="020B0604030504040204" pitchFamily="34" charset="-120"/>
                <a:ea typeface="微軟正黑體" panose="020B0604030504040204" pitchFamily="34" charset="-120"/>
              </a:rPr>
              <a:t>傳染方式</a:t>
            </a:r>
            <a:br>
              <a:rPr lang="zh-TW" altLang="en-US" b="1" dirty="0">
                <a:latin typeface="微軟正黑體" panose="020B0604030504040204" pitchFamily="34" charset="-120"/>
                <a:ea typeface="微軟正黑體" panose="020B0604030504040204" pitchFamily="34" charset="-120"/>
              </a:rPr>
            </a:br>
            <a:endParaRPr lang="zh-TW" altLang="en-US" b="1" dirty="0">
              <a:latin typeface="微軟正黑體" panose="020B0604030504040204" pitchFamily="34" charset="-120"/>
              <a:ea typeface="微軟正黑體" panose="020B0604030504040204" pitchFamily="34" charset="-12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10</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362842" y="1126254"/>
            <a:ext cx="5524774"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Clr>
                <a:srgbClr val="40695B"/>
              </a:buClr>
              <a:buFont typeface="Wingdings" panose="05000000000000000000" pitchFamily="2" charset="2"/>
              <a:buChar char="u"/>
              <a:defRPr/>
            </a:pPr>
            <a:r>
              <a:rPr lang="zh-TW" altLang="en-US" sz="1800" dirty="0">
                <a:latin typeface="微軟正黑體" panose="020B0604030504040204" pitchFamily="34" charset="-120"/>
                <a:ea typeface="微軟正黑體" panose="020B0604030504040204" pitchFamily="34" charset="-120"/>
              </a:rPr>
              <a:t>立百病毒傳染方式主要分為動物傳人、食物傳播以及人傳人三類。</a:t>
            </a:r>
            <a:endParaRPr lang="en-US" altLang="zh-TW" sz="1800" dirty="0">
              <a:latin typeface="微軟正黑體" panose="020B0604030504040204" pitchFamily="34" charset="-120"/>
              <a:ea typeface="微軟正黑體" panose="020B0604030504040204" pitchFamily="34" charset="-120"/>
            </a:endParaRPr>
          </a:p>
          <a:p>
            <a:pPr marL="447675" indent="-269875" algn="just">
              <a:lnSpc>
                <a:spcPts val="3000"/>
              </a:lnSpc>
              <a:spcBef>
                <a:spcPts val="0"/>
              </a:spcBef>
              <a:spcAft>
                <a:spcPts val="1200"/>
              </a:spcAft>
              <a:buClr>
                <a:srgbClr val="40695B"/>
              </a:buClr>
              <a:buFont typeface="+mj-lt"/>
              <a:buAutoNum type="arabicPeriod"/>
              <a:defRPr/>
            </a:pPr>
            <a:r>
              <a:rPr lang="zh-TW" altLang="en-US" sz="1800" dirty="0">
                <a:latin typeface="微軟正黑體" panose="020B0604030504040204" pitchFamily="34" charset="-120"/>
                <a:ea typeface="微軟正黑體" panose="020B0604030504040204" pitchFamily="34" charset="-120"/>
              </a:rPr>
              <a:t>藉由果蝠</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狐蝠屬</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及豬隻傳染給人類，人類大多數是直接接觸生病豬隻或經由呼吸道飛沫、接觸生病動物之口鼻分泌物或其組織所感染。</a:t>
            </a:r>
            <a:endParaRPr lang="en-US" altLang="zh-TW" sz="1800" dirty="0">
              <a:latin typeface="微軟正黑體" panose="020B0604030504040204" pitchFamily="34" charset="-120"/>
              <a:ea typeface="微軟正黑體" panose="020B0604030504040204" pitchFamily="34" charset="-120"/>
            </a:endParaRPr>
          </a:p>
          <a:p>
            <a:pPr marL="447675" indent="-269875" algn="just">
              <a:lnSpc>
                <a:spcPts val="3000"/>
              </a:lnSpc>
              <a:spcBef>
                <a:spcPts val="0"/>
              </a:spcBef>
              <a:spcAft>
                <a:spcPts val="1200"/>
              </a:spcAft>
              <a:buClr>
                <a:srgbClr val="40695B"/>
              </a:buClr>
              <a:buFont typeface="+mj-lt"/>
              <a:buAutoNum type="arabicPeriod"/>
              <a:defRPr/>
            </a:pPr>
            <a:r>
              <a:rPr lang="zh-TW" altLang="en-US" sz="1800" dirty="0">
                <a:latin typeface="微軟正黑體" panose="020B0604030504040204" pitchFamily="34" charset="-120"/>
                <a:ea typeface="微軟正黑體" panose="020B0604030504040204" pitchFamily="34" charset="-120"/>
              </a:rPr>
              <a:t>食用到受感染果蝠</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狐蝠屬</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尿液或唾液污染的水果或生椰棗樹汁等，也可能導致感染。</a:t>
            </a:r>
            <a:endParaRPr lang="en-US" altLang="zh-TW" sz="1800" dirty="0">
              <a:latin typeface="微軟正黑體" panose="020B0604030504040204" pitchFamily="34" charset="-120"/>
              <a:ea typeface="微軟正黑體" panose="020B0604030504040204" pitchFamily="34" charset="-120"/>
            </a:endParaRPr>
          </a:p>
          <a:p>
            <a:pPr marL="447675" indent="-269875" algn="just">
              <a:lnSpc>
                <a:spcPts val="3000"/>
              </a:lnSpc>
              <a:spcBef>
                <a:spcPts val="0"/>
              </a:spcBef>
              <a:spcAft>
                <a:spcPts val="1200"/>
              </a:spcAft>
              <a:buClr>
                <a:srgbClr val="40695B"/>
              </a:buClr>
              <a:buFont typeface="+mj-lt"/>
              <a:buAutoNum type="arabicPeriod"/>
              <a:defRPr/>
            </a:pPr>
            <a:r>
              <a:rPr lang="zh-TW" altLang="en-US" sz="1800" dirty="0">
                <a:latin typeface="微軟正黑體" panose="020B0604030504040204" pitchFamily="34" charset="-120"/>
                <a:ea typeface="微軟正黑體" panose="020B0604030504040204" pitchFamily="34" charset="-120"/>
              </a:rPr>
              <a:t>有限的人與人之間的傳播。家人、照護者、社區接觸者及醫療人員若近距離接觸患者的體液、分泌物或排泄物，均可能受到感染。</a:t>
            </a:r>
            <a:endParaRPr lang="en-US" altLang="zh-TW" sz="1800" dirty="0">
              <a:latin typeface="微軟正黑體" panose="020B0604030504040204" pitchFamily="34" charset="-120"/>
              <a:ea typeface="微軟正黑體" panose="020B0604030504040204" pitchFamily="34" charset="-120"/>
            </a:endParaRPr>
          </a:p>
        </p:txBody>
      </p:sp>
      <p:pic>
        <p:nvPicPr>
          <p:cNvPr id="5" name="Picture 2">
            <a:extLst>
              <a:ext uri="{FF2B5EF4-FFF2-40B4-BE49-F238E27FC236}">
                <a16:creationId xmlns:a16="http://schemas.microsoft.com/office/drawing/2014/main" id="{A47E8D77-FF41-4B68-8012-452A0649B4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2930" y="1126255"/>
            <a:ext cx="5886893" cy="3725664"/>
          </a:xfrm>
          <a:prstGeom prst="rect">
            <a:avLst/>
          </a:prstGeom>
          <a:noFill/>
          <a:extLst>
            <a:ext uri="{909E8E84-426E-40DD-AFC4-6F175D3DCCD1}">
              <a14:hiddenFill xmlns:a14="http://schemas.microsoft.com/office/drawing/2010/main">
                <a:solidFill>
                  <a:srgbClr val="FFFFFF"/>
                </a:solidFill>
              </a14:hiddenFill>
            </a:ext>
          </a:extLst>
        </p:spPr>
      </p:pic>
      <p:sp>
        <p:nvSpPr>
          <p:cNvPr id="6" name="文字方塊 5">
            <a:extLst>
              <a:ext uri="{FF2B5EF4-FFF2-40B4-BE49-F238E27FC236}">
                <a16:creationId xmlns:a16="http://schemas.microsoft.com/office/drawing/2014/main" id="{BAEB78F0-6C0B-4939-9790-AE311C8C7747}"/>
              </a:ext>
            </a:extLst>
          </p:cNvPr>
          <p:cNvSpPr txBox="1"/>
          <p:nvPr/>
        </p:nvSpPr>
        <p:spPr>
          <a:xfrm>
            <a:off x="5952930" y="4851919"/>
            <a:ext cx="3630930" cy="307777"/>
          </a:xfrm>
          <a:prstGeom prst="rect">
            <a:avLst/>
          </a:prstGeom>
          <a:noFill/>
        </p:spPr>
        <p:txBody>
          <a:bodyPr wrap="square">
            <a:spAutoFit/>
          </a:bodyPr>
          <a:lstStyle/>
          <a:p>
            <a:pPr>
              <a:buClrTx/>
              <a:buFontTx/>
              <a:buNone/>
            </a:pPr>
            <a:r>
              <a:rPr lang="nl-NL" altLang="zh-TW" sz="1400" i="1" kern="1200" dirty="0">
                <a:solidFill>
                  <a:prstClr val="black"/>
                </a:solidFill>
                <a:latin typeface="Calibri" panose="020F0502020204030204"/>
                <a:ea typeface="Noto Sans" panose="020B0502040504020204" pitchFamily="34"/>
                <a:cs typeface="+mn-cs"/>
              </a:rPr>
              <a:t>Diagn Microbiol Infect Dis. </a:t>
            </a:r>
            <a:r>
              <a:rPr lang="nl-NL" altLang="zh-TW" sz="1400" kern="1200" dirty="0">
                <a:solidFill>
                  <a:prstClr val="black"/>
                </a:solidFill>
                <a:latin typeface="Calibri" panose="020F0502020204030204"/>
                <a:ea typeface="Noto Sans" panose="020B0502040504020204" pitchFamily="34"/>
                <a:cs typeface="+mn-cs"/>
              </a:rPr>
              <a:t>2025;114:117141</a:t>
            </a:r>
            <a:endParaRPr lang="zh-TW" altLang="en-US" sz="1400" kern="1200" dirty="0">
              <a:solidFill>
                <a:prstClr val="black"/>
              </a:solidFill>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3661265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潛伏</a:t>
            </a:r>
            <a:r>
              <a:rPr lang="zh-TW" altLang="en-US" sz="32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期及可傳染期</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11</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837885" y="1258192"/>
            <a:ext cx="10067544"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Bef>
                <a:spcPts val="0"/>
              </a:spcBef>
              <a:spcAft>
                <a:spcPts val="1200"/>
              </a:spcAft>
              <a:buClr>
                <a:srgbClr val="40695B"/>
              </a:buClr>
              <a:buFont typeface="Wingdings" panose="05000000000000000000" pitchFamily="2" charset="2"/>
              <a:buChar char="u"/>
              <a:defRPr/>
            </a:pPr>
            <a:r>
              <a:rPr lang="zh-TW" altLang="en-US" sz="2400" b="1" dirty="0">
                <a:latin typeface="微軟正黑體" panose="020B0604030504040204" pitchFamily="34" charset="-120"/>
                <a:ea typeface="微軟正黑體" panose="020B0604030504040204" pitchFamily="34" charset="-120"/>
              </a:rPr>
              <a:t>潛伏期：</a:t>
            </a:r>
            <a:r>
              <a:rPr lang="zh-TW" altLang="en-US" sz="2400" dirty="0">
                <a:latin typeface="微軟正黑體" panose="020B0604030504040204" pitchFamily="34" charset="-120"/>
                <a:ea typeface="微軟正黑體" panose="020B0604030504040204" pitchFamily="34" charset="-120"/>
              </a:rPr>
              <a:t>通常為</a:t>
            </a:r>
            <a:r>
              <a:rPr lang="en-US" altLang="zh-TW" sz="2400" dirty="0">
                <a:latin typeface="微軟正黑體" panose="020B0604030504040204" pitchFamily="34" charset="-120"/>
                <a:ea typeface="微軟正黑體" panose="020B0604030504040204" pitchFamily="34" charset="-120"/>
              </a:rPr>
              <a:t>3</a:t>
            </a:r>
            <a:r>
              <a:rPr lang="zh-TW" altLang="en-US" sz="2400" dirty="0">
                <a:latin typeface="微軟正黑體" panose="020B0604030504040204" pitchFamily="34" charset="-120"/>
                <a:ea typeface="微軟正黑體" panose="020B0604030504040204" pitchFamily="34" charset="-120"/>
              </a:rPr>
              <a:t>至</a:t>
            </a:r>
            <a:r>
              <a:rPr lang="en-US" altLang="zh-TW" sz="2400" dirty="0">
                <a:latin typeface="微軟正黑體" panose="020B0604030504040204" pitchFamily="34" charset="-120"/>
                <a:ea typeface="微軟正黑體" panose="020B0604030504040204" pitchFamily="34" charset="-120"/>
              </a:rPr>
              <a:t>14</a:t>
            </a:r>
            <a:r>
              <a:rPr lang="zh-TW" altLang="en-US" sz="2400" dirty="0">
                <a:latin typeface="微軟正黑體" panose="020B0604030504040204" pitchFamily="34" charset="-120"/>
                <a:ea typeface="微軟正黑體" panose="020B0604030504040204" pitchFamily="34" charset="-120"/>
              </a:rPr>
              <a:t>日，但有個案報告顯示最長可至</a:t>
            </a:r>
            <a:r>
              <a:rPr lang="en-US" altLang="zh-TW" sz="2400" dirty="0">
                <a:latin typeface="微軟正黑體" panose="020B0604030504040204" pitchFamily="34" charset="-120"/>
                <a:ea typeface="微軟正黑體" panose="020B0604030504040204" pitchFamily="34" charset="-120"/>
              </a:rPr>
              <a:t>45</a:t>
            </a:r>
            <a:r>
              <a:rPr lang="zh-TW" altLang="en-US" sz="2400" dirty="0">
                <a:latin typeface="微軟正黑體" panose="020B0604030504040204" pitchFamily="34" charset="-120"/>
                <a:ea typeface="微軟正黑體" panose="020B0604030504040204" pitchFamily="34" charset="-120"/>
              </a:rPr>
              <a:t>日。</a:t>
            </a:r>
            <a:endParaRPr lang="en-US" altLang="zh-TW" sz="2400" dirty="0">
              <a:latin typeface="微軟正黑體" panose="020B0604030504040204" pitchFamily="34" charset="-120"/>
              <a:ea typeface="微軟正黑體" panose="020B0604030504040204" pitchFamily="34" charset="-120"/>
            </a:endParaRPr>
          </a:p>
          <a:p>
            <a:pPr algn="just">
              <a:lnSpc>
                <a:spcPct val="150000"/>
              </a:lnSpc>
              <a:spcBef>
                <a:spcPts val="0"/>
              </a:spcBef>
              <a:spcAft>
                <a:spcPts val="1200"/>
              </a:spcAft>
              <a:buClr>
                <a:srgbClr val="40695B"/>
              </a:buClr>
              <a:buFont typeface="Wingdings" panose="05000000000000000000" pitchFamily="2" charset="2"/>
              <a:buChar char="u"/>
              <a:defRPr/>
            </a:pPr>
            <a:r>
              <a:rPr lang="zh-TW" altLang="en-US" sz="2400" b="1" dirty="0">
                <a:latin typeface="微軟正黑體" panose="020B0604030504040204" pitchFamily="34" charset="-120"/>
                <a:ea typeface="微軟正黑體" panose="020B0604030504040204" pitchFamily="34" charset="-120"/>
              </a:rPr>
              <a:t>可傳染期：</a:t>
            </a:r>
            <a:r>
              <a:rPr lang="zh-TW" altLang="en-US" sz="2400" dirty="0">
                <a:latin typeface="微軟正黑體" panose="020B0604030504040204" pitchFamily="34" charset="-120"/>
                <a:ea typeface="微軟正黑體" panose="020B0604030504040204" pitchFamily="34" charset="-120"/>
              </a:rPr>
              <a:t>只要個案體液或分泌物有病毒，個案仍具傳染力。</a:t>
            </a:r>
            <a:endParaRPr lang="en-US" altLang="zh-TW" sz="2400" dirty="0">
              <a:latin typeface="微軟正黑體" panose="020B0604030504040204" pitchFamily="34" charset="-120"/>
              <a:ea typeface="微軟正黑體" panose="020B0604030504040204" pitchFamily="34" charset="-120"/>
            </a:endParaRPr>
          </a:p>
          <a:p>
            <a:pPr algn="just">
              <a:lnSpc>
                <a:spcPct val="150000"/>
              </a:lnSpc>
              <a:spcBef>
                <a:spcPts val="0"/>
              </a:spcBef>
              <a:spcAft>
                <a:spcPts val="1200"/>
              </a:spcAft>
              <a:buClr>
                <a:srgbClr val="40695B"/>
              </a:buClr>
              <a:buFont typeface="Wingdings" panose="05000000000000000000" pitchFamily="2" charset="2"/>
              <a:buChar char="u"/>
              <a:defRPr/>
            </a:pPr>
            <a:r>
              <a:rPr lang="zh-TW" altLang="en-US" sz="2400" b="1" dirty="0">
                <a:latin typeface="微軟正黑體" panose="020B0604030504040204" pitchFamily="34" charset="-120"/>
                <a:ea typeface="微軟正黑體" panose="020B0604030504040204" pitchFamily="34" charset="-120"/>
              </a:rPr>
              <a:t>感受性及抵抗力：</a:t>
            </a:r>
            <a:r>
              <a:rPr lang="zh-TW" altLang="en-US" sz="2400" dirty="0">
                <a:latin typeface="微軟正黑體" panose="020B0604030504040204" pitchFamily="34" charset="-120"/>
                <a:ea typeface="微軟正黑體" panose="020B0604030504040204" pitchFamily="34" charset="-120"/>
              </a:rPr>
              <a:t>全年齡皆具感受性，目前亦無疫苗或自然免疫力可提供保護，因此所有接觸高風險環境或患者的人群皆需被視為可能感染族群。</a:t>
            </a:r>
            <a:endParaRPr lang="zh-TW" altLang="en-US" sz="24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006317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269191"/>
            <a:ext cx="10272000" cy="763600"/>
          </a:xfrm>
          <a:prstGeom prst="rect">
            <a:avLst/>
          </a:prstGeom>
        </p:spPr>
        <p:txBody>
          <a:bodyPr spcFirstLastPara="1" wrap="square" lIns="121900" tIns="121900" rIns="121900" bIns="121900" anchor="t" anchorCtr="0">
            <a:noAutofit/>
          </a:bodyPr>
          <a:lstStyle/>
          <a:p>
            <a:pPr algn="ctr"/>
            <a:r>
              <a:rPr lang="zh-TW" altLang="en-US" sz="3200" b="1" dirty="0">
                <a:solidFill>
                  <a:schemeClr val="bg1">
                    <a:lumMod val="10000"/>
                  </a:schemeClr>
                </a:solidFill>
                <a:latin typeface="微軟正黑體" panose="020B0604030504040204" pitchFamily="34" charset="-120"/>
                <a:ea typeface="微軟正黑體" panose="020B0604030504040204" pitchFamily="34" charset="-120"/>
              </a:rPr>
              <a:t>臨床症狀</a:t>
            </a:r>
            <a:r>
              <a:rPr lang="en-US" altLang="zh-TW" sz="2400" b="1" dirty="0">
                <a:solidFill>
                  <a:schemeClr val="bg1">
                    <a:lumMod val="10000"/>
                  </a:schemeClr>
                </a:solidFill>
                <a:latin typeface="微軟正黑體" panose="020B0604030504040204" pitchFamily="34" charset="-120"/>
                <a:ea typeface="微軟正黑體" panose="020B0604030504040204" pitchFamily="34" charset="-120"/>
              </a:rPr>
              <a:t>(1/2)</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12</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205812" y="1065206"/>
            <a:ext cx="6073690"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Bef>
                <a:spcPts val="0"/>
              </a:spcBef>
              <a:spcAft>
                <a:spcPts val="1200"/>
              </a:spcAft>
              <a:buClr>
                <a:srgbClr val="40695B"/>
              </a:buClr>
              <a:buFont typeface="Wingdings" panose="05000000000000000000" pitchFamily="2" charset="2"/>
              <a:buChar char="u"/>
              <a:defRPr/>
            </a:pPr>
            <a:r>
              <a:rPr lang="zh-TW" altLang="en-US" sz="1800" dirty="0">
                <a:latin typeface="微軟正黑體" panose="020B0604030504040204" pitchFamily="34" charset="-120"/>
                <a:ea typeface="微軟正黑體" panose="020B0604030504040204" pitchFamily="34" charset="-120"/>
              </a:rPr>
              <a:t>臨床症狀差異大，可從無症狀感染到急性呼吸道疾病或致命性腦炎。</a:t>
            </a:r>
            <a:endParaRPr lang="en-US" altLang="zh-TW" sz="1800" dirty="0">
              <a:latin typeface="微軟正黑體" panose="020B0604030504040204" pitchFamily="34" charset="-120"/>
              <a:ea typeface="微軟正黑體" panose="020B0604030504040204" pitchFamily="34" charset="-120"/>
            </a:endParaRPr>
          </a:p>
          <a:p>
            <a:pPr algn="just">
              <a:lnSpc>
                <a:spcPct val="150000"/>
              </a:lnSpc>
              <a:spcBef>
                <a:spcPts val="0"/>
              </a:spcBef>
              <a:spcAft>
                <a:spcPts val="1200"/>
              </a:spcAft>
              <a:buClr>
                <a:srgbClr val="40695B"/>
              </a:buClr>
              <a:buFont typeface="Wingdings" panose="05000000000000000000" pitchFamily="2" charset="2"/>
              <a:buChar char="u"/>
              <a:defRPr/>
            </a:pPr>
            <a:r>
              <a:rPr lang="zh-TW" altLang="en-US" sz="1800" dirty="0">
                <a:latin typeface="微軟正黑體" panose="020B0604030504040204" pitchFamily="34" charset="-120"/>
                <a:ea typeface="微軟正黑體" panose="020B0604030504040204" pitchFamily="34" charset="-120"/>
              </a:rPr>
              <a:t>初期（約發病後</a:t>
            </a:r>
            <a:r>
              <a:rPr lang="en-US" altLang="zh-TW" sz="1800" dirty="0">
                <a:latin typeface="微軟正黑體" panose="020B0604030504040204" pitchFamily="34" charset="-120"/>
                <a:ea typeface="微軟正黑體" panose="020B0604030504040204" pitchFamily="34" charset="-120"/>
              </a:rPr>
              <a:t>3</a:t>
            </a:r>
            <a:r>
              <a:rPr lang="zh-TW" altLang="en-US" sz="1800" dirty="0">
                <a:latin typeface="微軟正黑體" panose="020B0604030504040204" pitchFamily="34" charset="-120"/>
                <a:ea typeface="微軟正黑體" panose="020B0604030504040204" pitchFamily="34" charset="-120"/>
              </a:rPr>
              <a:t>至</a:t>
            </a:r>
            <a:r>
              <a:rPr lang="en-US" altLang="zh-TW" sz="1800" dirty="0">
                <a:latin typeface="微軟正黑體" panose="020B0604030504040204" pitchFamily="34" charset="-120"/>
                <a:ea typeface="微軟正黑體" panose="020B0604030504040204" pitchFamily="34" charset="-120"/>
              </a:rPr>
              <a:t>14</a:t>
            </a:r>
            <a:r>
              <a:rPr lang="zh-TW" altLang="en-US" sz="1800" dirty="0">
                <a:latin typeface="微軟正黑體" panose="020B0604030504040204" pitchFamily="34" charset="-120"/>
                <a:ea typeface="微軟正黑體" panose="020B0604030504040204" pitchFamily="34" charset="-120"/>
              </a:rPr>
              <a:t>日內）常出現發燒、頭痛、肌肉痠痛、嘔吐與喉嚨痛等非特異性症狀，隨後可能進展為頭暈、嗜睡、意識改變及其他顯示急性腦炎的神經學徵象。</a:t>
            </a:r>
            <a:endParaRPr lang="en-US" altLang="zh-TW" sz="1800" dirty="0">
              <a:latin typeface="微軟正黑體" panose="020B0604030504040204" pitchFamily="34" charset="-120"/>
              <a:ea typeface="微軟正黑體" panose="020B0604030504040204" pitchFamily="34" charset="-120"/>
            </a:endParaRPr>
          </a:p>
          <a:p>
            <a:pPr algn="just">
              <a:lnSpc>
                <a:spcPct val="150000"/>
              </a:lnSpc>
              <a:spcBef>
                <a:spcPts val="0"/>
              </a:spcBef>
              <a:spcAft>
                <a:spcPts val="1200"/>
              </a:spcAft>
              <a:buClr>
                <a:srgbClr val="40695B"/>
              </a:buClr>
              <a:buFont typeface="Wingdings" panose="05000000000000000000" pitchFamily="2" charset="2"/>
              <a:buChar char="u"/>
              <a:defRPr/>
            </a:pPr>
            <a:r>
              <a:rPr lang="zh-TW" altLang="en-US" sz="1800" dirty="0">
                <a:latin typeface="微軟正黑體" panose="020B0604030504040204" pitchFamily="34" charset="-120"/>
                <a:ea typeface="微軟正黑體" panose="020B0604030504040204" pitchFamily="34" charset="-120"/>
              </a:rPr>
              <a:t>部分個案可出現肺炎與嚴重呼吸系統併發症，如急性呼吸窘迫症候群族群</a:t>
            </a:r>
            <a:r>
              <a:rPr lang="zh-TW" altLang="zh-TW" sz="18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en-US" altLang="zh-TW" sz="1800" kern="100" dirty="0">
                <a:effectLst/>
                <a:latin typeface="微軟正黑體" panose="020B0604030504040204" pitchFamily="34" charset="-120"/>
                <a:ea typeface="微軟正黑體" panose="020B0604030504040204" pitchFamily="34" charset="-120"/>
              </a:rPr>
              <a:t>acute respiratory distress syndrome, ARDS</a:t>
            </a:r>
            <a:r>
              <a:rPr lang="zh-TW" altLang="zh-TW" sz="18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altLang="en-US" sz="1800" kern="100" dirty="0">
                <a:effectLst/>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1800" kern="100" dirty="0">
              <a:effectLst/>
              <a:latin typeface="Times New Roman" panose="02020603050405020304" pitchFamily="18" charset="0"/>
              <a:ea typeface="標楷體" panose="03000509000000000000" pitchFamily="65" charset="-120"/>
              <a:cs typeface="Times New Roman" panose="02020603050405020304" pitchFamily="18" charset="0"/>
            </a:endParaRPr>
          </a:p>
          <a:p>
            <a:pPr algn="just">
              <a:lnSpc>
                <a:spcPct val="150000"/>
              </a:lnSpc>
              <a:spcBef>
                <a:spcPts val="0"/>
              </a:spcBef>
              <a:spcAft>
                <a:spcPts val="1200"/>
              </a:spcAft>
              <a:buClr>
                <a:srgbClr val="40695B"/>
              </a:buClr>
              <a:buFont typeface="Wingdings" panose="05000000000000000000" pitchFamily="2" charset="2"/>
              <a:buChar char="u"/>
              <a:defRPr/>
            </a:pPr>
            <a:r>
              <a:rPr lang="zh-TW" altLang="en-US" sz="1800" dirty="0">
                <a:latin typeface="微軟正黑體" panose="020B0604030504040204" pitchFamily="34" charset="-120"/>
                <a:ea typeface="微軟正黑體" panose="020B0604030504040204" pitchFamily="34" charset="-120"/>
              </a:rPr>
              <a:t>重症個案中，常見腦炎與癲癇發作，病情可於</a:t>
            </a:r>
            <a:r>
              <a:rPr lang="en-US" altLang="zh-TW" sz="1800" dirty="0">
                <a:latin typeface="微軟正黑體" panose="020B0604030504040204" pitchFamily="34" charset="-120"/>
                <a:ea typeface="微軟正黑體" panose="020B0604030504040204" pitchFamily="34" charset="-120"/>
              </a:rPr>
              <a:t>24</a:t>
            </a:r>
            <a:r>
              <a:rPr lang="zh-TW" altLang="en-US" sz="1800" dirty="0">
                <a:latin typeface="微軟正黑體" panose="020B0604030504040204" pitchFamily="34" charset="-120"/>
                <a:ea typeface="微軟正黑體" panose="020B0604030504040204" pitchFamily="34" charset="-120"/>
              </a:rPr>
              <a:t>至</a:t>
            </a:r>
            <a:r>
              <a:rPr lang="en-US" altLang="zh-TW" sz="1800" dirty="0">
                <a:latin typeface="微軟正黑體" panose="020B0604030504040204" pitchFamily="34" charset="-120"/>
                <a:ea typeface="微軟正黑體" panose="020B0604030504040204" pitchFamily="34" charset="-120"/>
              </a:rPr>
              <a:t>48</a:t>
            </a:r>
            <a:r>
              <a:rPr lang="zh-TW" altLang="en-US" sz="1800" dirty="0">
                <a:latin typeface="微軟正黑體" panose="020B0604030504040204" pitchFamily="34" charset="-120"/>
                <a:ea typeface="微軟正黑體" panose="020B0604030504040204" pitchFamily="34" charset="-120"/>
              </a:rPr>
              <a:t>小時內迅速惡化並導致昏迷。</a:t>
            </a:r>
          </a:p>
        </p:txBody>
      </p:sp>
      <p:pic>
        <p:nvPicPr>
          <p:cNvPr id="5" name="Picture 2">
            <a:extLst>
              <a:ext uri="{FF2B5EF4-FFF2-40B4-BE49-F238E27FC236}">
                <a16:creationId xmlns:a16="http://schemas.microsoft.com/office/drawing/2014/main" id="{84ACD0AF-568B-46E3-8427-023BE48DED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4555" y="1065206"/>
            <a:ext cx="5491633" cy="4760003"/>
          </a:xfrm>
          <a:prstGeom prst="rect">
            <a:avLst/>
          </a:prstGeom>
          <a:noFill/>
          <a:extLst>
            <a:ext uri="{909E8E84-426E-40DD-AFC4-6F175D3DCCD1}">
              <a14:hiddenFill xmlns:a14="http://schemas.microsoft.com/office/drawing/2010/main">
                <a:solidFill>
                  <a:srgbClr val="FFFFFF"/>
                </a:solidFill>
              </a14:hiddenFill>
            </a:ext>
          </a:extLst>
        </p:spPr>
      </p:pic>
      <p:sp>
        <p:nvSpPr>
          <p:cNvPr id="6" name="文字方塊 5">
            <a:extLst>
              <a:ext uri="{FF2B5EF4-FFF2-40B4-BE49-F238E27FC236}">
                <a16:creationId xmlns:a16="http://schemas.microsoft.com/office/drawing/2014/main" id="{AD39CDE8-0663-44A5-9A94-2B6C35BC7E63}"/>
              </a:ext>
            </a:extLst>
          </p:cNvPr>
          <p:cNvSpPr txBox="1"/>
          <p:nvPr/>
        </p:nvSpPr>
        <p:spPr>
          <a:xfrm>
            <a:off x="6494555" y="5825209"/>
            <a:ext cx="3630930" cy="307777"/>
          </a:xfrm>
          <a:prstGeom prst="rect">
            <a:avLst/>
          </a:prstGeom>
          <a:noFill/>
        </p:spPr>
        <p:txBody>
          <a:bodyPr wrap="square">
            <a:spAutoFit/>
          </a:bodyPr>
          <a:lstStyle/>
          <a:p>
            <a:pPr>
              <a:buClrTx/>
              <a:buFontTx/>
              <a:buNone/>
            </a:pPr>
            <a:r>
              <a:rPr lang="nl-NL" altLang="zh-TW" sz="1400" i="1" kern="1200" dirty="0">
                <a:solidFill>
                  <a:prstClr val="black"/>
                </a:solidFill>
                <a:latin typeface="Calibri" panose="020F0502020204030204"/>
                <a:ea typeface="Noto Sans" panose="020B0502040504020204" pitchFamily="34"/>
              </a:rPr>
              <a:t>Diagn Microbiol Infect Dis. </a:t>
            </a:r>
            <a:r>
              <a:rPr lang="nl-NL" altLang="zh-TW" sz="1400" kern="1200" dirty="0">
                <a:solidFill>
                  <a:prstClr val="black"/>
                </a:solidFill>
                <a:latin typeface="Calibri" panose="020F0502020204030204"/>
                <a:ea typeface="Noto Sans" panose="020B0502040504020204" pitchFamily="34"/>
              </a:rPr>
              <a:t>2025;114:117141</a:t>
            </a:r>
            <a:endParaRPr lang="zh-TW" altLang="en-US" sz="1400" kern="1200" dirty="0">
              <a:solidFill>
                <a:prstClr val="black"/>
              </a:solidFill>
              <a:latin typeface="Calibri" panose="020F0502020204030204"/>
              <a:ea typeface="新細明體" panose="02020500000000000000" pitchFamily="18" charset="-120"/>
            </a:endParaRPr>
          </a:p>
        </p:txBody>
      </p:sp>
    </p:spTree>
    <p:extLst>
      <p:ext uri="{BB962C8B-B14F-4D97-AF65-F5344CB8AC3E}">
        <p14:creationId xmlns:p14="http://schemas.microsoft.com/office/powerpoint/2010/main" val="2524456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301606"/>
            <a:ext cx="10272000" cy="763600"/>
          </a:xfrm>
          <a:prstGeom prst="rect">
            <a:avLst/>
          </a:prstGeom>
        </p:spPr>
        <p:txBody>
          <a:bodyPr spcFirstLastPara="1" wrap="square" lIns="121900" tIns="121900" rIns="121900" bIns="121900" anchor="t" anchorCtr="0">
            <a:noAutofit/>
          </a:bodyPr>
          <a:lstStyle/>
          <a:p>
            <a:pPr algn="ctr"/>
            <a:r>
              <a:rPr lang="zh-TW" altLang="en-US" sz="3200" b="1" dirty="0">
                <a:solidFill>
                  <a:schemeClr val="bg1">
                    <a:lumMod val="10000"/>
                  </a:schemeClr>
                </a:solidFill>
                <a:latin typeface="微軟正黑體" panose="020B0604030504040204" pitchFamily="34" charset="-120"/>
                <a:ea typeface="微軟正黑體" panose="020B0604030504040204" pitchFamily="34" charset="-120"/>
              </a:rPr>
              <a:t>臨床症狀</a:t>
            </a:r>
            <a:r>
              <a:rPr lang="en-US" altLang="zh-TW" sz="2400" b="1" dirty="0">
                <a:solidFill>
                  <a:schemeClr val="bg1">
                    <a:lumMod val="10000"/>
                  </a:schemeClr>
                </a:solidFill>
                <a:latin typeface="微軟正黑體" panose="020B0604030504040204" pitchFamily="34" charset="-120"/>
                <a:ea typeface="微軟正黑體" panose="020B0604030504040204" pitchFamily="34" charset="-120"/>
              </a:rPr>
              <a:t>(2/2)</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13</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205812" y="1065206"/>
            <a:ext cx="11102890"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Bef>
                <a:spcPts val="0"/>
              </a:spcBef>
              <a:spcAft>
                <a:spcPts val="1200"/>
              </a:spcAft>
              <a:buClr>
                <a:srgbClr val="40695B"/>
              </a:buClr>
              <a:buFont typeface="Wingdings" panose="05000000000000000000" pitchFamily="2" charset="2"/>
              <a:buChar char="u"/>
              <a:defRPr/>
            </a:pPr>
            <a:r>
              <a:rPr lang="zh-TW" altLang="en-US" sz="2400" dirty="0">
                <a:latin typeface="微軟正黑體" panose="020B0604030504040204" pitchFamily="34" charset="-120"/>
                <a:ea typeface="微軟正黑體" panose="020B0604030504040204" pitchFamily="34" charset="-120"/>
              </a:rPr>
              <a:t>出現急性腦炎（</a:t>
            </a:r>
            <a:r>
              <a:rPr lang="en-US" altLang="zh-TW" sz="2400" dirty="0">
                <a:latin typeface="微軟正黑體" panose="020B0604030504040204" pitchFamily="34" charset="-120"/>
                <a:ea typeface="微軟正黑體" panose="020B0604030504040204" pitchFamily="34" charset="-120"/>
              </a:rPr>
              <a:t>acute encephalitis</a:t>
            </a:r>
            <a:r>
              <a:rPr lang="zh-TW" altLang="en-US" sz="2400" dirty="0">
                <a:latin typeface="微軟正黑體" panose="020B0604030504040204" pitchFamily="34" charset="-120"/>
                <a:ea typeface="微軟正黑體" panose="020B0604030504040204" pitchFamily="34" charset="-120"/>
              </a:rPr>
              <a:t>）症狀之患者倖存後</a:t>
            </a:r>
            <a:r>
              <a:rPr lang="en-US" altLang="zh-TW" sz="2400" dirty="0">
                <a:latin typeface="微軟正黑體" panose="020B0604030504040204" pitchFamily="34" charset="-120"/>
                <a:ea typeface="微軟正黑體" panose="020B0604030504040204" pitchFamily="34" charset="-120"/>
              </a:rPr>
              <a:t>：</a:t>
            </a:r>
          </a:p>
          <a:p>
            <a:pPr marL="541338" indent="-271463" algn="just">
              <a:lnSpc>
                <a:spcPct val="150000"/>
              </a:lnSpc>
              <a:spcBef>
                <a:spcPts val="0"/>
              </a:spcBef>
              <a:spcAft>
                <a:spcPts val="1200"/>
              </a:spcAft>
              <a:buClr>
                <a:srgbClr val="40695B"/>
              </a:buClr>
              <a:buFont typeface="+mj-lt"/>
              <a:buAutoNum type="arabicPeriod"/>
              <a:defRPr/>
            </a:pPr>
            <a:r>
              <a:rPr lang="zh-TW" altLang="en-US" sz="2400" dirty="0">
                <a:latin typeface="微軟正黑體" panose="020B0604030504040204" pitchFamily="34" charset="-120"/>
                <a:ea typeface="微軟正黑體" panose="020B0604030504040204" pitchFamily="34" charset="-120"/>
              </a:rPr>
              <a:t>約</a:t>
            </a:r>
            <a:r>
              <a:rPr lang="en-US" altLang="zh-TW" sz="2400" dirty="0">
                <a:latin typeface="微軟正黑體" panose="020B0604030504040204" pitchFamily="34" charset="-120"/>
                <a:ea typeface="微軟正黑體" panose="020B0604030504040204" pitchFamily="34" charset="-120"/>
              </a:rPr>
              <a:t>80%</a:t>
            </a:r>
            <a:r>
              <a:rPr lang="zh-TW" altLang="en-US" sz="2400" dirty="0">
                <a:latin typeface="微軟正黑體" panose="020B0604030504040204" pitchFamily="34" charset="-120"/>
                <a:ea typeface="微軟正黑體" panose="020B0604030504040204" pitchFamily="34" charset="-120"/>
              </a:rPr>
              <a:t>可完全康復。</a:t>
            </a:r>
            <a:endParaRPr lang="en-US" altLang="zh-TW" sz="2400" dirty="0">
              <a:latin typeface="微軟正黑體" panose="020B0604030504040204" pitchFamily="34" charset="-120"/>
              <a:ea typeface="微軟正黑體" panose="020B0604030504040204" pitchFamily="34" charset="-120"/>
            </a:endParaRPr>
          </a:p>
          <a:p>
            <a:pPr marL="541338" indent="-271463" algn="just">
              <a:lnSpc>
                <a:spcPct val="150000"/>
              </a:lnSpc>
              <a:spcBef>
                <a:spcPts val="0"/>
              </a:spcBef>
              <a:spcAft>
                <a:spcPts val="1200"/>
              </a:spcAft>
              <a:buClr>
                <a:srgbClr val="40695B"/>
              </a:buClr>
              <a:buFont typeface="+mj-lt"/>
              <a:buAutoNum type="arabicPeriod"/>
              <a:defRPr/>
            </a:pPr>
            <a:r>
              <a:rPr lang="zh-TW" altLang="en-US" sz="2400" dirty="0">
                <a:latin typeface="微軟正黑體" panose="020B0604030504040204" pitchFamily="34" charset="-120"/>
                <a:ea typeface="微軟正黑體" panose="020B0604030504040204" pitchFamily="34" charset="-120"/>
              </a:rPr>
              <a:t>約</a:t>
            </a:r>
            <a:r>
              <a:rPr lang="en-US" altLang="zh-TW" sz="2400" dirty="0">
                <a:latin typeface="微軟正黑體" panose="020B0604030504040204" pitchFamily="34" charset="-120"/>
                <a:ea typeface="微軟正黑體" panose="020B0604030504040204" pitchFamily="34" charset="-120"/>
              </a:rPr>
              <a:t>20%</a:t>
            </a:r>
            <a:r>
              <a:rPr lang="zh-TW" altLang="en-US" sz="2400" dirty="0">
                <a:latin typeface="微軟正黑體" panose="020B0604030504040204" pitchFamily="34" charset="-120"/>
                <a:ea typeface="微軟正黑體" panose="020B0604030504040204" pitchFamily="34" charset="-120"/>
              </a:rPr>
              <a:t>會出現持續性神經學後遺症，包括持續抽搐（</a:t>
            </a:r>
            <a:r>
              <a:rPr lang="en-US" altLang="zh-TW" sz="2400" dirty="0">
                <a:latin typeface="微軟正黑體" panose="020B0604030504040204" pitchFamily="34" charset="-120"/>
                <a:ea typeface="微軟正黑體" panose="020B0604030504040204" pitchFamily="34" charset="-120"/>
              </a:rPr>
              <a:t>persistent convulsions</a:t>
            </a:r>
            <a:r>
              <a:rPr lang="zh-TW" altLang="en-US" sz="2400" dirty="0">
                <a:latin typeface="微軟正黑體" panose="020B0604030504040204" pitchFamily="34" charset="-120"/>
                <a:ea typeface="微軟正黑體" panose="020B0604030504040204" pitchFamily="34" charset="-120"/>
              </a:rPr>
              <a:t>）、行為改變（</a:t>
            </a:r>
            <a:r>
              <a:rPr lang="en-US" altLang="zh-TW" sz="2400" dirty="0">
                <a:latin typeface="微軟正黑體" panose="020B0604030504040204" pitchFamily="34" charset="-120"/>
                <a:ea typeface="微軟正黑體" panose="020B0604030504040204" pitchFamily="34" charset="-120"/>
              </a:rPr>
              <a:t>behavioral change</a:t>
            </a:r>
            <a:r>
              <a:rPr lang="zh-TW" altLang="en-US" sz="2400" dirty="0">
                <a:latin typeface="微軟正黑體" panose="020B0604030504040204" pitchFamily="34" charset="-120"/>
                <a:ea typeface="微軟正黑體" panose="020B0604030504040204" pitchFamily="34" charset="-120"/>
              </a:rPr>
              <a:t>）等臨床表現。</a:t>
            </a:r>
            <a:endParaRPr lang="en-US" altLang="zh-TW" sz="2400" dirty="0">
              <a:latin typeface="微軟正黑體" panose="020B0604030504040204" pitchFamily="34" charset="-120"/>
              <a:ea typeface="微軟正黑體" panose="020B0604030504040204" pitchFamily="34" charset="-120"/>
            </a:endParaRPr>
          </a:p>
          <a:p>
            <a:pPr marL="541338" indent="-271463" algn="just">
              <a:lnSpc>
                <a:spcPct val="150000"/>
              </a:lnSpc>
              <a:spcBef>
                <a:spcPts val="0"/>
              </a:spcBef>
              <a:spcAft>
                <a:spcPts val="1200"/>
              </a:spcAft>
              <a:buClr>
                <a:srgbClr val="40695B"/>
              </a:buClr>
              <a:buFont typeface="+mj-lt"/>
              <a:buAutoNum type="arabicPeriod"/>
              <a:defRPr/>
            </a:pPr>
            <a:r>
              <a:rPr lang="zh-TW" altLang="en-US" sz="2400" dirty="0">
                <a:latin typeface="微軟正黑體" panose="020B0604030504040204" pitchFamily="34" charset="-120"/>
                <a:ea typeface="微軟正黑體" panose="020B0604030504040204" pitchFamily="34" charset="-120"/>
              </a:rPr>
              <a:t>少數個案可能出現復發性或延遲性腦炎（</a:t>
            </a:r>
            <a:r>
              <a:rPr lang="en-US" altLang="zh-TW" sz="2400" dirty="0">
                <a:latin typeface="微軟正黑體" panose="020B0604030504040204" pitchFamily="34" charset="-120"/>
                <a:ea typeface="微軟正黑體" panose="020B0604030504040204" pitchFamily="34" charset="-120"/>
              </a:rPr>
              <a:t>relapse or delayed encephalitis</a:t>
            </a:r>
            <a:r>
              <a:rPr lang="zh-TW" altLang="en-US" sz="2400" dirty="0">
                <a:latin typeface="微軟正黑體" panose="020B0604030504040204" pitchFamily="34" charset="-120"/>
                <a:ea typeface="微軟正黑體" panose="020B0604030504040204" pitchFamily="34" charset="-120"/>
              </a:rPr>
              <a:t>），其死亡率約為</a:t>
            </a:r>
            <a:r>
              <a:rPr lang="en-US" altLang="zh-TW" sz="2400" dirty="0">
                <a:latin typeface="微軟正黑體" panose="020B0604030504040204" pitchFamily="34" charset="-120"/>
                <a:ea typeface="微軟正黑體" panose="020B0604030504040204" pitchFamily="34" charset="-120"/>
              </a:rPr>
              <a:t>18%</a:t>
            </a:r>
            <a:r>
              <a:rPr lang="zh-TW" altLang="en-US" sz="2400" dirty="0">
                <a:latin typeface="微軟正黑體" panose="020B0604030504040204" pitchFamily="34" charset="-120"/>
                <a:ea typeface="微軟正黑體" panose="020B0604030504040204" pitchFamily="34" charset="-120"/>
              </a:rPr>
              <a:t>。</a:t>
            </a:r>
            <a:endParaRPr lang="en-US" altLang="zh-TW" sz="24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1865408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65" name="標題 2">
            <a:extLst>
              <a:ext uri="{FF2B5EF4-FFF2-40B4-BE49-F238E27FC236}">
                <a16:creationId xmlns:a16="http://schemas.microsoft.com/office/drawing/2014/main" id="{9DAC562F-420C-45B8-07CA-F485F1D9E4AC}"/>
              </a:ext>
            </a:extLst>
          </p:cNvPr>
          <p:cNvSpPr txBox="1">
            <a:spLocks/>
          </p:cNvSpPr>
          <p:nvPr/>
        </p:nvSpPr>
        <p:spPr>
          <a:xfrm>
            <a:off x="475333" y="244850"/>
            <a:ext cx="11241331" cy="76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1pPr>
            <a:lvl2pPr marR="0" lvl="1"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2pPr>
            <a:lvl3pPr marR="0" lvl="2"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3pPr>
            <a:lvl4pPr marR="0" lvl="3"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4pPr>
            <a:lvl5pPr marR="0" lvl="4"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5pPr>
            <a:lvl6pPr marR="0" lvl="5"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6pPr>
            <a:lvl7pPr marR="0" lvl="6"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7pPr>
            <a:lvl8pPr marR="0" lvl="7"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8pPr>
            <a:lvl9pPr marR="0" lvl="8"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9pPr>
          </a:lstStyle>
          <a:p>
            <a:pPr marL="0" marR="0" lvl="0" indent="0" algn="ctr" defTabSz="914400" rtl="0" eaLnBrk="1" fontAlgn="auto" latinLnBrk="0" hangingPunct="1">
              <a:lnSpc>
                <a:spcPct val="100000"/>
              </a:lnSpc>
              <a:spcBef>
                <a:spcPts val="0"/>
              </a:spcBef>
              <a:spcAft>
                <a:spcPts val="0"/>
              </a:spcAft>
              <a:buClr>
                <a:srgbClr val="092241"/>
              </a:buClr>
              <a:buSzPts val="3200"/>
              <a:buFont typeface="Archivo Black"/>
              <a:buNone/>
              <a:tabLst/>
              <a:defRPr/>
            </a:pPr>
            <a:r>
              <a:rPr kumimoji="0" lang="zh-TW" altLang="en-US" sz="3200" b="1" i="0" u="none" strike="noStrike" kern="0" cap="none" spc="0" normalizeH="0" baseline="0" noProof="0" dirty="0">
                <a:ln>
                  <a:noFill/>
                </a:ln>
                <a:solidFill>
                  <a:schemeClr val="bg1">
                    <a:lumMod val="10000"/>
                  </a:schemeClr>
                </a:solidFill>
                <a:effectLst/>
                <a:uLnTx/>
                <a:uFillTx/>
                <a:latin typeface="微軟正黑體" panose="020B0604030504040204" pitchFamily="34" charset="-120"/>
                <a:ea typeface="微軟正黑體" panose="020B0604030504040204" pitchFamily="34" charset="-120"/>
                <a:cs typeface="Archivo Black"/>
                <a:sym typeface="Archivo Black"/>
              </a:rPr>
              <a:t>治療及藥物</a:t>
            </a:r>
            <a:r>
              <a:rPr kumimoji="0" lang="en-US" altLang="zh-TW" sz="2400" b="1" i="0" u="none" strike="noStrike" kern="0" cap="none" spc="0" normalizeH="0" baseline="0" noProof="0" dirty="0">
                <a:ln>
                  <a:noFill/>
                </a:ln>
                <a:solidFill>
                  <a:schemeClr val="bg1">
                    <a:lumMod val="10000"/>
                  </a:schemeClr>
                </a:solidFill>
                <a:effectLst/>
                <a:uLnTx/>
                <a:uFillTx/>
                <a:latin typeface="微軟正黑體" panose="020B0604030504040204" pitchFamily="34" charset="-120"/>
                <a:ea typeface="微軟正黑體" panose="020B0604030504040204" pitchFamily="34" charset="-120"/>
                <a:cs typeface="Archivo Black"/>
                <a:sym typeface="Archivo Black"/>
              </a:rPr>
              <a:t>(1/2)</a:t>
            </a:r>
            <a:endParaRPr kumimoji="0" lang="en-US" altLang="zh-TW" sz="3200" b="1" i="0" u="none" strike="noStrike" kern="0" cap="none" spc="0" normalizeH="0" baseline="0" noProof="0" dirty="0">
              <a:ln>
                <a:noFill/>
              </a:ln>
              <a:solidFill>
                <a:schemeClr val="bg1">
                  <a:lumMod val="10000"/>
                </a:schemeClr>
              </a:solidFill>
              <a:effectLst/>
              <a:uLnTx/>
              <a:uFillTx/>
              <a:latin typeface="微軟正黑體" panose="020B0604030504040204" pitchFamily="34" charset="-120"/>
              <a:ea typeface="微軟正黑體" panose="020B0604030504040204" pitchFamily="34" charset="-120"/>
              <a:cs typeface="Archivo Black"/>
              <a:sym typeface="Archivo Black"/>
            </a:endParaRPr>
          </a:p>
        </p:txBody>
      </p:sp>
      <p:sp>
        <p:nvSpPr>
          <p:cNvPr id="66" name="內容版面配置區 2">
            <a:extLst>
              <a:ext uri="{FF2B5EF4-FFF2-40B4-BE49-F238E27FC236}">
                <a16:creationId xmlns:a16="http://schemas.microsoft.com/office/drawing/2014/main" id="{D100F8CB-C89F-5855-6774-9B19996418B1}"/>
              </a:ext>
            </a:extLst>
          </p:cNvPr>
          <p:cNvSpPr txBox="1">
            <a:spLocks/>
          </p:cNvSpPr>
          <p:nvPr/>
        </p:nvSpPr>
        <p:spPr>
          <a:xfrm>
            <a:off x="475334" y="908854"/>
            <a:ext cx="10726095" cy="1097227"/>
          </a:xfrm>
          <a:prstGeom prst="rect">
            <a:avLst/>
          </a:prstGeom>
        </p:spPr>
        <p:txBody>
          <a:bodyPr vert="horz" lIns="91440" tIns="45720" rIns="91440" bIns="45720" rtlCol="0">
            <a:normAutofit/>
          </a:bodyPr>
          <a:lstStyle>
            <a:defPPr marR="0" lvl="0" algn="l" rtl="0">
              <a:lnSpc>
                <a:spcPct val="100000"/>
              </a:lnSpc>
              <a:spcBef>
                <a:spcPts val="0"/>
              </a:spcBef>
              <a:spcAft>
                <a:spcPts val="0"/>
              </a:spcAft>
            </a:defPPr>
            <a:lvl1pPr marL="228600" indent="-228600" defTabSz="914400" eaLnBrk="1" latinLnBrk="0" hangingPunct="1">
              <a:lnSpc>
                <a:spcPts val="1600"/>
              </a:lnSpc>
              <a:spcBef>
                <a:spcPts val="1000"/>
              </a:spcBef>
              <a:buFont typeface="Arial" panose="020B0604020202020204" pitchFamily="34" charset="0"/>
              <a:buChar char="•"/>
              <a:defRPr sz="1600" kern="1200">
                <a:solidFill>
                  <a:sysClr val="windowText" lastClr="000000"/>
                </a:solidFill>
                <a:latin typeface="微軟正黑體" panose="020B0604030504040204" pitchFamily="34" charset="-120"/>
                <a:ea typeface="微軟正黑體" panose="020B0604030504040204" pitchFamily="34" charset="-120"/>
                <a:cs typeface="+mn-cs"/>
              </a:defRPr>
            </a:lvl1pPr>
            <a:lvl2pPr marL="685800" indent="-228600" defTabSz="91440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defTabSz="91440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ts val="3000"/>
              </a:lnSpc>
              <a:spcBef>
                <a:spcPts val="0"/>
              </a:spcBef>
              <a:spcAft>
                <a:spcPts val="1200"/>
              </a:spcAft>
              <a:buClr>
                <a:srgbClr val="40695B"/>
              </a:buClr>
              <a:buSzTx/>
              <a:buFont typeface="Wingdings" panose="05000000000000000000" pitchFamily="2" charset="2"/>
              <a:buChar char="u"/>
              <a:tabLst/>
              <a:defRPr/>
            </a:pPr>
            <a:r>
              <a:rPr kumimoji="0" lang="zh-TW" altLang="en-US" sz="200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目前尚無經核准的治療方法，以症狀治療及支持性療法為主。</a:t>
            </a:r>
            <a:endParaRPr lang="en-US" altLang="zh-TW" sz="2000" dirty="0"/>
          </a:p>
          <a:p>
            <a:pPr marR="0" lvl="0" algn="l" defTabSz="914400" rtl="0" eaLnBrk="1" fontAlgn="auto" latinLnBrk="0" hangingPunct="1">
              <a:lnSpc>
                <a:spcPts val="3000"/>
              </a:lnSpc>
              <a:spcBef>
                <a:spcPts val="0"/>
              </a:spcBef>
              <a:spcAft>
                <a:spcPts val="1200"/>
              </a:spcAft>
              <a:buClr>
                <a:srgbClr val="40695B"/>
              </a:buClr>
              <a:buSzTx/>
              <a:buFont typeface="Wingdings" panose="05000000000000000000" pitchFamily="2" charset="2"/>
              <a:buChar char="u"/>
              <a:tabLst/>
              <a:defRPr/>
            </a:pPr>
            <a:r>
              <a:rPr kumimoji="0" lang="zh-TW" altLang="en-US"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雖然尚無核准療法，但已有多項潛在治療選項，主要分成單株抗體及抗病毒藥物。</a:t>
            </a:r>
          </a:p>
        </p:txBody>
      </p:sp>
      <p:sp>
        <p:nvSpPr>
          <p:cNvPr id="67" name="Google Shape;104;p15">
            <a:extLst>
              <a:ext uri="{FF2B5EF4-FFF2-40B4-BE49-F238E27FC236}">
                <a16:creationId xmlns:a16="http://schemas.microsoft.com/office/drawing/2014/main" id="{9C61A340-1D01-4603-D8DE-8945C522963D}"/>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marL="457200" marR="0" lvl="0" indent="-317500" algn="r" defTabSz="914400" rtl="0" eaLnBrk="1" fontAlgn="auto" latinLnBrk="0" hangingPunct="1">
              <a:lnSpc>
                <a:spcPct val="115000"/>
              </a:lnSpc>
              <a:spcBef>
                <a:spcPts val="0"/>
              </a:spcBef>
              <a:spcAft>
                <a:spcPts val="0"/>
              </a:spcAft>
              <a:buClr>
                <a:srgbClr val="092241"/>
              </a:buClr>
              <a:buSzPts val="1400"/>
              <a:buFont typeface="Open Sans"/>
              <a:buNone/>
              <a:tabLst/>
              <a:defRPr/>
            </a:pPr>
            <a:fld id="{00000000-1234-1234-1234-123412341234}" type="slidenum">
              <a:rPr kumimoji="0" lang="en" sz="1600" b="1" i="0" u="none" strike="noStrike" kern="0" cap="none" spc="0" normalizeH="0" baseline="0" noProof="0" smtClean="0">
                <a:ln>
                  <a:noFill/>
                </a:ln>
                <a:solidFill>
                  <a:srgbClr val="F8F8F8"/>
                </a:solidFill>
                <a:effectLst/>
                <a:uLnTx/>
                <a:uFillTx/>
                <a:latin typeface="微軟正黑體" panose="020B0604030504040204" pitchFamily="34" charset="-120"/>
                <a:ea typeface="微軟正黑體" panose="020B0604030504040204" pitchFamily="34" charset="-120"/>
                <a:sym typeface="Oswald"/>
              </a:rPr>
              <a:pPr marL="457200" marR="0" lvl="0" indent="-317500" algn="r" defTabSz="914400" rtl="0" eaLnBrk="1" fontAlgn="auto" latinLnBrk="0" hangingPunct="1">
                <a:lnSpc>
                  <a:spcPct val="115000"/>
                </a:lnSpc>
                <a:spcBef>
                  <a:spcPts val="0"/>
                </a:spcBef>
                <a:spcAft>
                  <a:spcPts val="0"/>
                </a:spcAft>
                <a:buClr>
                  <a:srgbClr val="092241"/>
                </a:buClr>
                <a:buSzPts val="1400"/>
                <a:buFont typeface="Open Sans"/>
                <a:buNone/>
                <a:tabLst/>
                <a:defRPr/>
              </a:pPr>
              <a:t>14</a:t>
            </a:fld>
            <a:endParaRPr kumimoji="0" lang="en" sz="1600" b="1" i="0" u="none" strike="noStrike" kern="0" cap="none" spc="0" normalizeH="0" baseline="0" noProof="0" dirty="0">
              <a:ln>
                <a:noFill/>
              </a:ln>
              <a:solidFill>
                <a:srgbClr val="F8F8F8"/>
              </a:solidFill>
              <a:effectLst/>
              <a:uLnTx/>
              <a:uFillTx/>
              <a:latin typeface="微軟正黑體" panose="020B0604030504040204" pitchFamily="34" charset="-120"/>
              <a:ea typeface="微軟正黑體" panose="020B0604030504040204" pitchFamily="34" charset="-120"/>
              <a:sym typeface="Oswald"/>
            </a:endParaRPr>
          </a:p>
        </p:txBody>
      </p:sp>
      <p:graphicFrame>
        <p:nvGraphicFramePr>
          <p:cNvPr id="2" name="表格 1">
            <a:extLst>
              <a:ext uri="{FF2B5EF4-FFF2-40B4-BE49-F238E27FC236}">
                <a16:creationId xmlns:a16="http://schemas.microsoft.com/office/drawing/2014/main" id="{579612D6-C15E-090A-EB7D-AC1961CFC991}"/>
              </a:ext>
            </a:extLst>
          </p:cNvPr>
          <p:cNvGraphicFramePr>
            <a:graphicFrameLocks noGrp="1"/>
          </p:cNvGraphicFramePr>
          <p:nvPr>
            <p:extLst>
              <p:ext uri="{D42A27DB-BD31-4B8C-83A1-F6EECF244321}">
                <p14:modId xmlns:p14="http://schemas.microsoft.com/office/powerpoint/2010/main" val="702961337"/>
              </p:ext>
            </p:extLst>
          </p:nvPr>
        </p:nvGraphicFramePr>
        <p:xfrm>
          <a:off x="475334" y="2084454"/>
          <a:ext cx="11241331" cy="4053840"/>
        </p:xfrm>
        <a:graphic>
          <a:graphicData uri="http://schemas.openxmlformats.org/drawingml/2006/table">
            <a:tbl>
              <a:tblPr firstRow="1" bandRow="1">
                <a:tableStyleId>{7E9639D4-E3E2-4D34-9284-5A2195B3D0D7}</a:tableStyleId>
              </a:tblPr>
              <a:tblGrid>
                <a:gridCol w="1936740">
                  <a:extLst>
                    <a:ext uri="{9D8B030D-6E8A-4147-A177-3AD203B41FA5}">
                      <a16:colId xmlns:a16="http://schemas.microsoft.com/office/drawing/2014/main" val="2043894413"/>
                    </a:ext>
                  </a:extLst>
                </a:gridCol>
                <a:gridCol w="1348163">
                  <a:extLst>
                    <a:ext uri="{9D8B030D-6E8A-4147-A177-3AD203B41FA5}">
                      <a16:colId xmlns:a16="http://schemas.microsoft.com/office/drawing/2014/main" val="215248810"/>
                    </a:ext>
                  </a:extLst>
                </a:gridCol>
                <a:gridCol w="2598063">
                  <a:extLst>
                    <a:ext uri="{9D8B030D-6E8A-4147-A177-3AD203B41FA5}">
                      <a16:colId xmlns:a16="http://schemas.microsoft.com/office/drawing/2014/main" val="2899742812"/>
                    </a:ext>
                  </a:extLst>
                </a:gridCol>
                <a:gridCol w="2906998">
                  <a:extLst>
                    <a:ext uri="{9D8B030D-6E8A-4147-A177-3AD203B41FA5}">
                      <a16:colId xmlns:a16="http://schemas.microsoft.com/office/drawing/2014/main" val="2067638011"/>
                    </a:ext>
                  </a:extLst>
                </a:gridCol>
                <a:gridCol w="2451367">
                  <a:extLst>
                    <a:ext uri="{9D8B030D-6E8A-4147-A177-3AD203B41FA5}">
                      <a16:colId xmlns:a16="http://schemas.microsoft.com/office/drawing/2014/main" val="69181381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名稱</a:t>
                      </a:r>
                    </a:p>
                  </a:txBody>
                  <a:tcPr>
                    <a:lnB w="12700" cap="flat" cmpd="sng" algn="ctr">
                      <a:solidFill>
                        <a:schemeClr val="tx1"/>
                      </a:solidFill>
                      <a:prstDash val="solid"/>
                      <a:round/>
                      <a:headEnd type="none" w="med" len="med"/>
                      <a:tailEnd type="none" w="med" len="med"/>
                    </a:lnB>
                  </a:tcPr>
                </a:tc>
                <a:tc>
                  <a:txBody>
                    <a:bodyPr/>
                    <a:lstStyle/>
                    <a:p>
                      <a:pPr algn="ctr"/>
                      <a:r>
                        <a:rPr lang="zh-TW" altLang="en-US" sz="2000" dirty="0">
                          <a:latin typeface="微軟正黑體" panose="020B0604030504040204" pitchFamily="34" charset="-120"/>
                          <a:ea typeface="微軟正黑體" panose="020B0604030504040204" pitchFamily="34" charset="-120"/>
                        </a:rPr>
                        <a:t>類型</a:t>
                      </a:r>
                    </a:p>
                  </a:txBody>
                  <a:tcPr>
                    <a:lnB w="12700" cap="flat" cmpd="sng" algn="ctr">
                      <a:solidFill>
                        <a:schemeClr val="tx1"/>
                      </a:solidFill>
                      <a:prstDash val="solid"/>
                      <a:round/>
                      <a:headEnd type="none" w="med" len="med"/>
                      <a:tailEnd type="none" w="med" len="med"/>
                    </a:lnB>
                  </a:tcPr>
                </a:tc>
                <a:tc>
                  <a:txBody>
                    <a:bodyPr/>
                    <a:lstStyle/>
                    <a:p>
                      <a:pPr algn="ctr"/>
                      <a:r>
                        <a:rPr lang="zh-TW" altLang="en-US" sz="2000" dirty="0">
                          <a:latin typeface="微軟正黑體" panose="020B0604030504040204" pitchFamily="34" charset="-120"/>
                          <a:ea typeface="微軟正黑體" panose="020B0604030504040204" pitchFamily="34" charset="-120"/>
                        </a:rPr>
                        <a:t>作用機轉</a:t>
                      </a:r>
                    </a:p>
                  </a:txBody>
                  <a:tcPr>
                    <a:lnB w="12700" cap="flat" cmpd="sng" algn="ctr">
                      <a:solidFill>
                        <a:schemeClr val="tx1"/>
                      </a:solidFill>
                      <a:prstDash val="solid"/>
                      <a:round/>
                      <a:headEnd type="none" w="med" len="med"/>
                      <a:tailEnd type="none" w="med" len="med"/>
                    </a:lnB>
                  </a:tcPr>
                </a:tc>
                <a:tc>
                  <a:txBody>
                    <a:bodyPr/>
                    <a:lstStyle/>
                    <a:p>
                      <a:pPr algn="ctr"/>
                      <a:r>
                        <a:rPr lang="zh-TW" altLang="en-US" sz="2000" dirty="0">
                          <a:latin typeface="微軟正黑體" panose="020B0604030504040204" pitchFamily="34" charset="-120"/>
                          <a:ea typeface="微軟正黑體" panose="020B0604030504040204" pitchFamily="34" charset="-120"/>
                        </a:rPr>
                        <a:t>療效證據</a:t>
                      </a:r>
                    </a:p>
                  </a:txBody>
                  <a:tcPr>
                    <a:lnB w="12700" cap="flat" cmpd="sng" algn="ctr">
                      <a:solidFill>
                        <a:schemeClr val="tx1"/>
                      </a:solidFill>
                      <a:prstDash val="solid"/>
                      <a:round/>
                      <a:headEnd type="none" w="med" len="med"/>
                      <a:tailEnd type="none" w="med" len="med"/>
                    </a:lnB>
                  </a:tcPr>
                </a:tc>
                <a:tc>
                  <a:txBody>
                    <a:bodyPr/>
                    <a:lstStyle/>
                    <a:p>
                      <a:pPr algn="ctr"/>
                      <a:r>
                        <a:rPr lang="zh-TW" altLang="en-US" sz="2000" dirty="0">
                          <a:latin typeface="微軟正黑體" panose="020B0604030504040204" pitchFamily="34" charset="-120"/>
                          <a:ea typeface="微軟正黑體" panose="020B0604030504040204" pitchFamily="34" charset="-120"/>
                        </a:rPr>
                        <a:t>我國現況</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15091698"/>
                  </a:ext>
                </a:extLst>
              </a:tr>
              <a:tr h="370840">
                <a:tc>
                  <a:txBody>
                    <a:bodyPr/>
                    <a:lstStyle/>
                    <a:p>
                      <a:pPr algn="ctr"/>
                      <a:r>
                        <a:rPr lang="en-US" altLang="zh-TW" sz="1600" dirty="0">
                          <a:latin typeface="微軟正黑體" panose="020B0604030504040204" pitchFamily="34" charset="-120"/>
                          <a:ea typeface="微軟正黑體" panose="020B0604030504040204" pitchFamily="34" charset="-120"/>
                        </a:rPr>
                        <a:t>m102.4</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3">
                  <a:txBody>
                    <a:bodyPr/>
                    <a:lstStyle/>
                    <a:p>
                      <a:r>
                        <a:rPr lang="zh-TW" altLang="en-US" sz="1600" dirty="0">
                          <a:latin typeface="微軟正黑體" panose="020B0604030504040204" pitchFamily="34" charset="-120"/>
                          <a:ea typeface="微軟正黑體" panose="020B0604030504040204" pitchFamily="34" charset="-120"/>
                        </a:rPr>
                        <a:t>單株抗體</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zh-TW" altLang="en-US" sz="1400" dirty="0">
                          <a:latin typeface="微軟正黑體" panose="020B0604030504040204" pitchFamily="34" charset="-120"/>
                          <a:ea typeface="微軟正黑體" panose="020B0604030504040204" pitchFamily="34" charset="-120"/>
                        </a:rPr>
                        <a:t>與病毒</a:t>
                      </a:r>
                      <a:r>
                        <a:rPr lang="en-US" altLang="zh-TW" sz="1400" dirty="0">
                          <a:latin typeface="微軟正黑體" panose="020B0604030504040204" pitchFamily="34" charset="-120"/>
                          <a:ea typeface="微軟正黑體" panose="020B0604030504040204" pitchFamily="34" charset="-120"/>
                        </a:rPr>
                        <a:t>G</a:t>
                      </a:r>
                      <a:r>
                        <a:rPr lang="zh-TW" altLang="en-US" sz="1400" dirty="0">
                          <a:latin typeface="微軟正黑體" panose="020B0604030504040204" pitchFamily="34" charset="-120"/>
                          <a:ea typeface="微軟正黑體" panose="020B0604030504040204" pitchFamily="34" charset="-120"/>
                        </a:rPr>
                        <a:t>蛋白結合並中和病毒</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US" altLang="zh-TW" sz="1200" dirty="0">
                          <a:latin typeface="微軟正黑體" panose="020B0604030504040204" pitchFamily="34" charset="-120"/>
                          <a:ea typeface="微軟正黑體" panose="020B0604030504040204" pitchFamily="34" charset="-120"/>
                        </a:rPr>
                        <a:t>1.</a:t>
                      </a:r>
                      <a:r>
                        <a:rPr lang="zh-TW" altLang="en-US" sz="1200" dirty="0">
                          <a:latin typeface="微軟正黑體" panose="020B0604030504040204" pitchFamily="34" charset="-120"/>
                          <a:ea typeface="微軟正黑體" panose="020B0604030504040204" pitchFamily="34" charset="-120"/>
                        </a:rPr>
                        <a:t>已證實在非人靈長類動物模型中可有效預防死亡。</a:t>
                      </a:r>
                      <a:endParaRPr lang="en-US" altLang="zh-TW" sz="1200" dirty="0">
                        <a:latin typeface="微軟正黑體" panose="020B0604030504040204" pitchFamily="34" charset="-120"/>
                        <a:ea typeface="微軟正黑體" panose="020B0604030504040204" pitchFamily="34" charset="-120"/>
                      </a:endParaRPr>
                    </a:p>
                    <a:p>
                      <a:pPr algn="l"/>
                      <a:r>
                        <a:rPr lang="en-US" altLang="zh-TW" sz="1200" dirty="0">
                          <a:latin typeface="微軟正黑體" panose="020B0604030504040204" pitchFamily="34" charset="-120"/>
                          <a:ea typeface="微軟正黑體" panose="020B0604030504040204" pitchFamily="34" charset="-120"/>
                        </a:rPr>
                        <a:t>2.</a:t>
                      </a:r>
                      <a:r>
                        <a:rPr lang="zh-TW" altLang="en-US" sz="1200" dirty="0">
                          <a:latin typeface="微軟正黑體" panose="020B0604030504040204" pitchFamily="34" charset="-120"/>
                          <a:ea typeface="微軟正黑體" panose="020B0604030504040204" pitchFamily="34" charset="-120"/>
                        </a:rPr>
                        <a:t>人體試驗亦完成第一期安全性評估，並曾以「恩慈治療」方式應用於個案。</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altLang="zh-TW" sz="1200" dirty="0">
                          <a:latin typeface="微軟正黑體" panose="020B0604030504040204" pitchFamily="34" charset="-120"/>
                          <a:ea typeface="微軟正黑體" panose="020B0604030504040204" pitchFamily="34" charset="-120"/>
                        </a:rPr>
                        <a:t>-</a:t>
                      </a:r>
                      <a:endParaRPr lang="zh-TW" altLang="en-US" sz="12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574005515"/>
                  </a:ext>
                </a:extLst>
              </a:tr>
              <a:tr h="370840">
                <a:tc>
                  <a:txBody>
                    <a:bodyPr/>
                    <a:lstStyle/>
                    <a:p>
                      <a:pPr algn="ctr"/>
                      <a:r>
                        <a:rPr lang="en-US" altLang="zh-TW" sz="1600" dirty="0">
                          <a:latin typeface="微軟正黑體" panose="020B0604030504040204" pitchFamily="34" charset="-120"/>
                          <a:ea typeface="微軟正黑體" panose="020B0604030504040204" pitchFamily="34" charset="-120"/>
                        </a:rPr>
                        <a:t>1F5</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zh-TW" altLang="en-US" sz="12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400" dirty="0">
                          <a:latin typeface="微軟正黑體" panose="020B0604030504040204" pitchFamily="34" charset="-120"/>
                          <a:ea typeface="微軟正黑體" panose="020B0604030504040204" pitchFamily="34" charset="-120"/>
                        </a:rPr>
                        <a:t>與病毒</a:t>
                      </a:r>
                      <a:r>
                        <a:rPr lang="en-US" altLang="zh-TW" sz="1400" dirty="0">
                          <a:latin typeface="微軟正黑體" panose="020B0604030504040204" pitchFamily="34" charset="-120"/>
                          <a:ea typeface="微軟正黑體" panose="020B0604030504040204" pitchFamily="34" charset="-120"/>
                        </a:rPr>
                        <a:t>F</a:t>
                      </a:r>
                      <a:r>
                        <a:rPr lang="zh-TW" altLang="en-US" sz="1400" dirty="0">
                          <a:latin typeface="微軟正黑體" panose="020B0604030504040204" pitchFamily="34" charset="-120"/>
                          <a:ea typeface="微軟正黑體" panose="020B0604030504040204" pitchFamily="34" charset="-120"/>
                        </a:rPr>
                        <a:t>蛋白結合並中和病毒</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200" dirty="0">
                          <a:latin typeface="微軟正黑體" panose="020B0604030504040204" pitchFamily="34" charset="-120"/>
                          <a:ea typeface="微軟正黑體" panose="020B0604030504040204" pitchFamily="34" charset="-120"/>
                        </a:rPr>
                        <a:t>在非人靈長類動物模型中顯示具保護效果，但尚無人體研究。</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altLang="zh-TW" sz="1200" dirty="0">
                          <a:latin typeface="微軟正黑體" panose="020B0604030504040204" pitchFamily="34" charset="-120"/>
                          <a:ea typeface="微軟正黑體" panose="020B0604030504040204" pitchFamily="34" charset="-120"/>
                        </a:rPr>
                        <a:t>-</a:t>
                      </a:r>
                      <a:endParaRPr lang="zh-TW" altLang="en-US" sz="12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361705200"/>
                  </a:ext>
                </a:extLst>
              </a:tr>
              <a:tr h="370840">
                <a:tc>
                  <a:txBody>
                    <a:bodyPr/>
                    <a:lstStyle/>
                    <a:p>
                      <a:pPr algn="ctr"/>
                      <a:r>
                        <a:rPr lang="en-US" altLang="zh-TW" sz="1600" dirty="0">
                          <a:latin typeface="微軟正黑體" panose="020B0604030504040204" pitchFamily="34" charset="-120"/>
                          <a:ea typeface="微軟正黑體" panose="020B0604030504040204" pitchFamily="34" charset="-120"/>
                        </a:rPr>
                        <a:t>h5B.3</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zh-TW" altLang="en-US" sz="12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400" dirty="0">
                          <a:latin typeface="微軟正黑體" panose="020B0604030504040204" pitchFamily="34" charset="-120"/>
                          <a:ea typeface="微軟正黑體" panose="020B0604030504040204" pitchFamily="34" charset="-120"/>
                        </a:rPr>
                        <a:t>與病毒</a:t>
                      </a:r>
                      <a:r>
                        <a:rPr lang="en-US" altLang="zh-TW" sz="1400" dirty="0">
                          <a:latin typeface="微軟正黑體" panose="020B0604030504040204" pitchFamily="34" charset="-120"/>
                          <a:ea typeface="微軟正黑體" panose="020B0604030504040204" pitchFamily="34" charset="-120"/>
                        </a:rPr>
                        <a:t>F</a:t>
                      </a:r>
                      <a:r>
                        <a:rPr lang="zh-TW" altLang="en-US" sz="1400" dirty="0">
                          <a:latin typeface="微軟正黑體" panose="020B0604030504040204" pitchFamily="34" charset="-120"/>
                          <a:ea typeface="微軟正黑體" panose="020B0604030504040204" pitchFamily="34" charset="-120"/>
                        </a:rPr>
                        <a:t>蛋白結合並中和病毒</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200" dirty="0">
                          <a:latin typeface="微軟正黑體" panose="020B0604030504040204" pitchFamily="34" charset="-120"/>
                          <a:ea typeface="微軟正黑體" panose="020B0604030504040204" pitchFamily="34" charset="-120"/>
                        </a:rPr>
                        <a:t>於雪貂模型中證實可預防死亡，目前尚缺乏非人靈長類動物及人體試驗資料。</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altLang="zh-TW" sz="1200" dirty="0">
                          <a:latin typeface="微軟正黑體" panose="020B0604030504040204" pitchFamily="34" charset="-120"/>
                          <a:ea typeface="微軟正黑體" panose="020B0604030504040204" pitchFamily="34" charset="-120"/>
                        </a:rPr>
                        <a:t>-</a:t>
                      </a:r>
                      <a:endParaRPr lang="zh-TW" altLang="en-US" sz="12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050658835"/>
                  </a:ext>
                </a:extLst>
              </a:tr>
              <a:tr h="370840">
                <a:tc>
                  <a:txBody>
                    <a:bodyPr/>
                    <a:lstStyle/>
                    <a:p>
                      <a:pPr algn="ctr"/>
                      <a:r>
                        <a:rPr lang="en-US" altLang="zh-TW" sz="1600" dirty="0">
                          <a:latin typeface="微軟正黑體" panose="020B0604030504040204" pitchFamily="34" charset="-120"/>
                          <a:ea typeface="微軟正黑體" panose="020B0604030504040204" pitchFamily="34" charset="-120"/>
                        </a:rPr>
                        <a:t>Remdesivir</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3">
                  <a:txBody>
                    <a:bodyPr/>
                    <a:lstStyle/>
                    <a:p>
                      <a:r>
                        <a:rPr lang="zh-TW" altLang="en-US" sz="1600" dirty="0">
                          <a:latin typeface="微軟正黑體" panose="020B0604030504040204" pitchFamily="34" charset="-120"/>
                          <a:ea typeface="微軟正黑體" panose="020B0604030504040204" pitchFamily="34" charset="-120"/>
                        </a:rPr>
                        <a:t>抗病毒藥物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3">
                  <a:txBody>
                    <a:bodyPr/>
                    <a:lstStyle/>
                    <a:p>
                      <a:r>
                        <a:rPr lang="en-US" altLang="zh-TW"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RNA</a:t>
                      </a:r>
                      <a:r>
                        <a:rPr lang="zh-TW" altLang="en-US"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聚合酶抑制劑</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zh-TW" altLang="en-US" sz="12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已證實於暴露後給予非人靈長類動物可預防立百病毒感染，未來可能與</a:t>
                      </a:r>
                      <a:r>
                        <a:rPr lang="en-US" altLang="zh-TW" sz="12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m102.4</a:t>
                      </a:r>
                      <a:r>
                        <a:rPr lang="zh-TW" altLang="en-US" sz="12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等免疫治療聯合使用。</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zh-TW" altLang="en-US" sz="12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目前我國雖有透過專案方式進口，但主要適應症仍為</a:t>
                      </a:r>
                      <a:r>
                        <a:rPr lang="en-US" altLang="zh-TW" sz="12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COVID-19</a:t>
                      </a:r>
                      <a:r>
                        <a:rPr lang="zh-TW" altLang="en-US" sz="12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重症病患</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242101416"/>
                  </a:ext>
                </a:extLst>
              </a:tr>
              <a:tr h="37084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altLang="zh-TW" sz="1600" dirty="0">
                          <a:latin typeface="微軟正黑體" panose="020B0604030504040204" pitchFamily="34" charset="-120"/>
                          <a:ea typeface="微軟正黑體" panose="020B0604030504040204" pitchFamily="34" charset="-120"/>
                        </a:rPr>
                        <a:t>Favipiravir</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endParaRPr lang="zh-TW" altLang="en-US" sz="12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endParaRPr lang="zh-TW" altLang="en-US" sz="12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2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已於倉鼠模型中顯示可有效預防死亡，但目前尚缺乏非人靈長類動物及人體臨床研究資料。</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altLang="zh-TW" sz="1200" dirty="0">
                          <a:latin typeface="微軟正黑體" panose="020B0604030504040204" pitchFamily="34" charset="-120"/>
                          <a:ea typeface="微軟正黑體" panose="020B0604030504040204" pitchFamily="34" charset="-120"/>
                        </a:rPr>
                        <a:t>-</a:t>
                      </a:r>
                      <a:endParaRPr lang="zh-TW" altLang="en-US" sz="12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147245401"/>
                  </a:ext>
                </a:extLst>
              </a:tr>
              <a:tr h="37084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altLang="zh-TW" sz="1600" dirty="0">
                          <a:latin typeface="微軟正黑體" panose="020B0604030504040204" pitchFamily="34" charset="-120"/>
                          <a:ea typeface="微軟正黑體" panose="020B0604030504040204" pitchFamily="34" charset="-120"/>
                        </a:rPr>
                        <a:t>Ribavirin</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zh-TW" altLang="en-US" sz="12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marR="0" algn="l" rtl="0">
                        <a:lnSpc>
                          <a:spcPct val="100000"/>
                        </a:lnSpc>
                        <a:spcBef>
                          <a:spcPts val="0"/>
                        </a:spcBef>
                        <a:spcAft>
                          <a:spcPts val="0"/>
                        </a:spcAft>
                        <a:buClr>
                          <a:srgbClr val="000000"/>
                        </a:buClr>
                        <a:buFont typeface="Arial"/>
                      </a:pPr>
                      <a:endParaRPr lang="zh-TW" altLang="en-US" sz="12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200" dirty="0">
                          <a:latin typeface="微軟正黑體" panose="020B0604030504040204" pitchFamily="34" charset="-120"/>
                          <a:ea typeface="微軟正黑體" panose="020B0604030504040204" pitchFamily="34" charset="-120"/>
                        </a:rPr>
                        <a:t>非人靈長類動物及倉鼠模型中雖可延緩死亡時間，惟無法完全防止死亡，其臨床療效仍不明確。</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200" dirty="0">
                          <a:latin typeface="微軟正黑體" panose="020B0604030504040204" pitchFamily="34" charset="-120"/>
                          <a:ea typeface="微軟正黑體" panose="020B0604030504040204" pitchFamily="34" charset="-120"/>
                        </a:rPr>
                        <a:t>目前國內部分醫療院所因治療 </a:t>
                      </a:r>
                      <a:r>
                        <a:rPr lang="en-US" altLang="zh-TW" sz="1200" dirty="0">
                          <a:latin typeface="微軟正黑體" panose="020B0604030504040204" pitchFamily="34" charset="-120"/>
                          <a:ea typeface="微軟正黑體" panose="020B0604030504040204" pitchFamily="34" charset="-120"/>
                        </a:rPr>
                        <a:t>C</a:t>
                      </a:r>
                      <a:r>
                        <a:rPr lang="zh-TW" altLang="en-US" sz="1200" dirty="0">
                          <a:latin typeface="微軟正黑體" panose="020B0604030504040204" pitchFamily="34" charset="-120"/>
                          <a:ea typeface="微軟正黑體" panose="020B0604030504040204" pitchFamily="34" charset="-120"/>
                        </a:rPr>
                        <a:t>型肝炎或其他適應症，仍維持一定庫存量</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087753392"/>
                  </a:ext>
                </a:extLst>
              </a:tr>
            </a:tbl>
          </a:graphicData>
        </a:graphic>
      </p:graphicFrame>
    </p:spTree>
    <p:extLst>
      <p:ext uri="{BB962C8B-B14F-4D97-AF65-F5344CB8AC3E}">
        <p14:creationId xmlns:p14="http://schemas.microsoft.com/office/powerpoint/2010/main" val="40067520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65" name="標題 2">
            <a:extLst>
              <a:ext uri="{FF2B5EF4-FFF2-40B4-BE49-F238E27FC236}">
                <a16:creationId xmlns:a16="http://schemas.microsoft.com/office/drawing/2014/main" id="{9DAC562F-420C-45B8-07CA-F485F1D9E4AC}"/>
              </a:ext>
            </a:extLst>
          </p:cNvPr>
          <p:cNvSpPr txBox="1">
            <a:spLocks/>
          </p:cNvSpPr>
          <p:nvPr/>
        </p:nvSpPr>
        <p:spPr>
          <a:xfrm>
            <a:off x="886408" y="244850"/>
            <a:ext cx="10123714" cy="76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1pPr>
            <a:lvl2pPr marR="0" lvl="1"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2pPr>
            <a:lvl3pPr marR="0" lvl="2"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3pPr>
            <a:lvl4pPr marR="0" lvl="3"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4pPr>
            <a:lvl5pPr marR="0" lvl="4"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5pPr>
            <a:lvl6pPr marR="0" lvl="5"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6pPr>
            <a:lvl7pPr marR="0" lvl="6"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7pPr>
            <a:lvl8pPr marR="0" lvl="7"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8pPr>
            <a:lvl9pPr marR="0" lvl="8" algn="l" rtl="0">
              <a:lnSpc>
                <a:spcPct val="100000"/>
              </a:lnSpc>
              <a:spcBef>
                <a:spcPts val="0"/>
              </a:spcBef>
              <a:spcAft>
                <a:spcPts val="0"/>
              </a:spcAft>
              <a:buClr>
                <a:schemeClr val="dk1"/>
              </a:buClr>
              <a:buSzPts val="3200"/>
              <a:buFont typeface="Archivo Black"/>
              <a:buNone/>
              <a:defRPr sz="3200" b="0" i="0" u="none" strike="noStrike" cap="none">
                <a:solidFill>
                  <a:schemeClr val="dk1"/>
                </a:solidFill>
                <a:latin typeface="Archivo Black"/>
                <a:ea typeface="Archivo Black"/>
                <a:cs typeface="Archivo Black"/>
                <a:sym typeface="Archivo Black"/>
              </a:defRPr>
            </a:lvl9pPr>
          </a:lstStyle>
          <a:p>
            <a:pPr marL="0" marR="0" lvl="0" indent="0" algn="ctr" defTabSz="914400" rtl="0" eaLnBrk="1" fontAlgn="auto" latinLnBrk="0" hangingPunct="1">
              <a:lnSpc>
                <a:spcPct val="100000"/>
              </a:lnSpc>
              <a:spcBef>
                <a:spcPts val="0"/>
              </a:spcBef>
              <a:spcAft>
                <a:spcPts val="0"/>
              </a:spcAft>
              <a:buClr>
                <a:srgbClr val="092241"/>
              </a:buClr>
              <a:buSzPts val="3200"/>
              <a:buFont typeface="Archivo Black"/>
              <a:buNone/>
              <a:tabLst/>
              <a:defRPr/>
            </a:pPr>
            <a:r>
              <a:rPr kumimoji="0" lang="zh-TW" altLang="en-US" sz="3200" b="1" i="0" u="none" strike="noStrike" kern="0" cap="none" spc="0" normalizeH="0" baseline="0" noProof="0" dirty="0">
                <a:ln>
                  <a:noFill/>
                </a:ln>
                <a:solidFill>
                  <a:schemeClr val="bg1">
                    <a:lumMod val="10000"/>
                  </a:schemeClr>
                </a:solidFill>
                <a:effectLst/>
                <a:uLnTx/>
                <a:uFillTx/>
                <a:latin typeface="微軟正黑體" panose="020B0604030504040204" pitchFamily="34" charset="-120"/>
                <a:ea typeface="微軟正黑體" panose="020B0604030504040204" pitchFamily="34" charset="-120"/>
                <a:cs typeface="Archivo Black"/>
                <a:sym typeface="Archivo Black"/>
              </a:rPr>
              <a:t>治療及藥物</a:t>
            </a:r>
            <a:r>
              <a:rPr kumimoji="0" lang="en-US" altLang="zh-TW" sz="2400" b="1" i="0" u="none" strike="noStrike" kern="0" cap="none" spc="0" normalizeH="0" baseline="0" noProof="0" dirty="0">
                <a:ln>
                  <a:noFill/>
                </a:ln>
                <a:solidFill>
                  <a:schemeClr val="bg1">
                    <a:lumMod val="10000"/>
                  </a:schemeClr>
                </a:solidFill>
                <a:effectLst/>
                <a:uLnTx/>
                <a:uFillTx/>
                <a:latin typeface="微軟正黑體" panose="020B0604030504040204" pitchFamily="34" charset="-120"/>
                <a:ea typeface="微軟正黑體" panose="020B0604030504040204" pitchFamily="34" charset="-120"/>
                <a:cs typeface="Archivo Black"/>
                <a:sym typeface="Archivo Black"/>
              </a:rPr>
              <a:t>(2/2)</a:t>
            </a:r>
            <a:endParaRPr kumimoji="0" lang="en-US" altLang="zh-TW" sz="3200" b="1" i="0" u="none" strike="noStrike" kern="0" cap="none" spc="0" normalizeH="0" baseline="0" noProof="0" dirty="0">
              <a:ln>
                <a:noFill/>
              </a:ln>
              <a:solidFill>
                <a:schemeClr val="bg1">
                  <a:lumMod val="10000"/>
                </a:schemeClr>
              </a:solidFill>
              <a:effectLst/>
              <a:uLnTx/>
              <a:uFillTx/>
              <a:latin typeface="微軟正黑體" panose="020B0604030504040204" pitchFamily="34" charset="-120"/>
              <a:ea typeface="微軟正黑體" panose="020B0604030504040204" pitchFamily="34" charset="-120"/>
              <a:cs typeface="Archivo Black"/>
              <a:sym typeface="Archivo Black"/>
            </a:endParaRPr>
          </a:p>
        </p:txBody>
      </p:sp>
      <p:sp>
        <p:nvSpPr>
          <p:cNvPr id="66" name="內容版面配置區 2">
            <a:extLst>
              <a:ext uri="{FF2B5EF4-FFF2-40B4-BE49-F238E27FC236}">
                <a16:creationId xmlns:a16="http://schemas.microsoft.com/office/drawing/2014/main" id="{D100F8CB-C89F-5855-6774-9B19996418B1}"/>
              </a:ext>
            </a:extLst>
          </p:cNvPr>
          <p:cNvSpPr txBox="1">
            <a:spLocks/>
          </p:cNvSpPr>
          <p:nvPr/>
        </p:nvSpPr>
        <p:spPr>
          <a:xfrm>
            <a:off x="732952" y="1008450"/>
            <a:ext cx="10726095" cy="1218525"/>
          </a:xfrm>
          <a:prstGeom prst="rect">
            <a:avLst/>
          </a:prstGeom>
        </p:spPr>
        <p:txBody>
          <a:bodyPr vert="horz" lIns="91440" tIns="45720" rIns="91440" bIns="45720" rtlCol="0">
            <a:normAutofit fontScale="92500"/>
          </a:bodyPr>
          <a:lstStyle>
            <a:defPPr marR="0" lvl="0" algn="l" rtl="0">
              <a:lnSpc>
                <a:spcPct val="100000"/>
              </a:lnSpc>
              <a:spcBef>
                <a:spcPts val="0"/>
              </a:spcBef>
              <a:spcAft>
                <a:spcPts val="0"/>
              </a:spcAft>
            </a:defPPr>
            <a:lvl1pPr marL="228600" indent="-228600" defTabSz="914400" eaLnBrk="1" latinLnBrk="0" hangingPunct="1">
              <a:lnSpc>
                <a:spcPts val="1600"/>
              </a:lnSpc>
              <a:spcBef>
                <a:spcPts val="1000"/>
              </a:spcBef>
              <a:buFont typeface="Arial" panose="020B0604020202020204" pitchFamily="34" charset="0"/>
              <a:buChar char="•"/>
              <a:defRPr sz="1600" kern="1200">
                <a:solidFill>
                  <a:sysClr val="windowText" lastClr="000000"/>
                </a:solidFill>
                <a:latin typeface="微軟正黑體" panose="020B0604030504040204" pitchFamily="34" charset="-120"/>
                <a:ea typeface="微軟正黑體" panose="020B0604030504040204" pitchFamily="34" charset="-120"/>
                <a:cs typeface="+mn-cs"/>
              </a:defRPr>
            </a:lvl1pPr>
            <a:lvl2pPr marL="685800" indent="-228600" defTabSz="91440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defTabSz="91440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defTabSz="91440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ts val="3000"/>
              </a:lnSpc>
              <a:spcBef>
                <a:spcPts val="0"/>
              </a:spcBef>
              <a:spcAft>
                <a:spcPts val="1200"/>
              </a:spcAft>
              <a:buClr>
                <a:srgbClr val="40695B"/>
              </a:buClr>
              <a:buSzTx/>
              <a:buFont typeface="Wingdings" panose="05000000000000000000" pitchFamily="2" charset="2"/>
              <a:buChar char="u"/>
              <a:tabLst/>
              <a:defRPr/>
            </a:pPr>
            <a:r>
              <a:rPr kumimoji="0" lang="zh-TW" altLang="en-US" sz="200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目前尚無經核准可供人類使用的立百病毒疫苗。</a:t>
            </a:r>
            <a:endParaRPr kumimoji="0" lang="en-US" altLang="zh-TW" sz="200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endParaRPr>
          </a:p>
          <a:p>
            <a:pPr marR="0" lvl="0" algn="l" defTabSz="914400" rtl="0" eaLnBrk="1" fontAlgn="auto" latinLnBrk="0" hangingPunct="1">
              <a:lnSpc>
                <a:spcPts val="3000"/>
              </a:lnSpc>
              <a:spcBef>
                <a:spcPts val="0"/>
              </a:spcBef>
              <a:spcAft>
                <a:spcPts val="1200"/>
              </a:spcAft>
              <a:buClr>
                <a:srgbClr val="40695B"/>
              </a:buClr>
              <a:buSzTx/>
              <a:buFont typeface="Wingdings" panose="05000000000000000000" pitchFamily="2" charset="2"/>
              <a:buChar char="u"/>
              <a:tabLst/>
              <a:defRPr/>
            </a:pPr>
            <a:r>
              <a:rPr kumimoji="0" lang="zh-TW" altLang="en-US"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現階段多項候選疫苗持續發展中，包括</a:t>
            </a:r>
            <a:r>
              <a:rPr kumimoji="0" lang="en-US" altLang="zh-TW"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PHV02</a:t>
            </a:r>
            <a:r>
              <a:rPr kumimoji="0" lang="zh-TW" altLang="en-US"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a:t>
            </a:r>
            <a:r>
              <a:rPr kumimoji="0" lang="en-US" altLang="zh-TW"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mRNA-1215</a:t>
            </a:r>
            <a:r>
              <a:rPr kumimoji="0" lang="zh-TW" altLang="en-US"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a:t>
            </a:r>
            <a:r>
              <a:rPr kumimoji="0" lang="en-US" altLang="zh-TW" sz="2000" b="0" i="0" u="none" strike="noStrike" kern="1200" cap="none" spc="0" normalizeH="0" baseline="0" noProof="0" dirty="0" err="1">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HeV</a:t>
            </a:r>
            <a:r>
              <a:rPr kumimoji="0" lang="en-US" altLang="zh-TW"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a:t>
            </a:r>
            <a:r>
              <a:rPr kumimoji="0" lang="en-US" altLang="zh-TW" sz="2000" b="0" i="0" u="none" strike="noStrike" kern="1200" cap="none" spc="0" normalizeH="0" baseline="0" noProof="0" dirty="0" err="1">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sG</a:t>
            </a:r>
            <a:r>
              <a:rPr kumimoji="0" lang="en-US" altLang="zh-TW"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-V</a:t>
            </a:r>
            <a:r>
              <a:rPr kumimoji="0" lang="zh-TW" altLang="en-US"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及</a:t>
            </a:r>
            <a:r>
              <a:rPr kumimoji="0" lang="en-US" altLang="zh-TW"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ChAdOx1 </a:t>
            </a:r>
            <a:r>
              <a:rPr kumimoji="0" lang="en-US" altLang="zh-TW" sz="2000" b="0" i="0" u="none" strike="noStrike" kern="1200" cap="none" spc="0" normalizeH="0" baseline="0" noProof="0" dirty="0" err="1">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Nipah</a:t>
            </a:r>
            <a:r>
              <a:rPr kumimoji="0" lang="en-US" altLang="zh-TW"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rPr>
              <a:t> </a:t>
            </a:r>
            <a:endParaRPr kumimoji="0" lang="zh-TW" altLang="en-US" sz="2000" b="0" i="0" u="none" strike="noStrike" kern="1200" cap="none" spc="0" normalizeH="0" baseline="0" noProof="0" dirty="0">
              <a:ln>
                <a:noFill/>
              </a:ln>
              <a:solidFill>
                <a:sysClr val="windowText" lastClr="000000"/>
              </a:solidFill>
              <a:effectLst/>
              <a:uLnTx/>
              <a:uFillTx/>
              <a:latin typeface="微軟正黑體" panose="020B0604030504040204" pitchFamily="34" charset="-120"/>
              <a:ea typeface="微軟正黑體" panose="020B0604030504040204" pitchFamily="34" charset="-120"/>
              <a:cs typeface="+mn-cs"/>
              <a:sym typeface="Arial"/>
            </a:endParaRPr>
          </a:p>
        </p:txBody>
      </p:sp>
      <p:sp>
        <p:nvSpPr>
          <p:cNvPr id="67" name="Google Shape;104;p15">
            <a:extLst>
              <a:ext uri="{FF2B5EF4-FFF2-40B4-BE49-F238E27FC236}">
                <a16:creationId xmlns:a16="http://schemas.microsoft.com/office/drawing/2014/main" id="{9C61A340-1D01-4603-D8DE-8945C522963D}"/>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marL="457200" marR="0" lvl="0" indent="-317500" algn="r" defTabSz="914400" rtl="0" eaLnBrk="1" fontAlgn="auto" latinLnBrk="0" hangingPunct="1">
              <a:lnSpc>
                <a:spcPct val="115000"/>
              </a:lnSpc>
              <a:spcBef>
                <a:spcPts val="0"/>
              </a:spcBef>
              <a:spcAft>
                <a:spcPts val="0"/>
              </a:spcAft>
              <a:buClr>
                <a:srgbClr val="092241"/>
              </a:buClr>
              <a:buSzPts val="1400"/>
              <a:buFont typeface="Open Sans"/>
              <a:buNone/>
              <a:tabLst/>
              <a:defRPr/>
            </a:pPr>
            <a:fld id="{00000000-1234-1234-1234-123412341234}" type="slidenum">
              <a:rPr kumimoji="0" lang="en" sz="1600" b="1" i="0" u="none" strike="noStrike" kern="0" cap="none" spc="0" normalizeH="0" baseline="0" noProof="0" smtClean="0">
                <a:ln>
                  <a:noFill/>
                </a:ln>
                <a:solidFill>
                  <a:srgbClr val="F8F8F8"/>
                </a:solidFill>
                <a:effectLst/>
                <a:uLnTx/>
                <a:uFillTx/>
                <a:latin typeface="微軟正黑體" panose="020B0604030504040204" pitchFamily="34" charset="-120"/>
                <a:ea typeface="微軟正黑體" panose="020B0604030504040204" pitchFamily="34" charset="-120"/>
                <a:sym typeface="Oswald"/>
              </a:rPr>
              <a:pPr marL="457200" marR="0" lvl="0" indent="-317500" algn="r" defTabSz="914400" rtl="0" eaLnBrk="1" fontAlgn="auto" latinLnBrk="0" hangingPunct="1">
                <a:lnSpc>
                  <a:spcPct val="115000"/>
                </a:lnSpc>
                <a:spcBef>
                  <a:spcPts val="0"/>
                </a:spcBef>
                <a:spcAft>
                  <a:spcPts val="0"/>
                </a:spcAft>
                <a:buClr>
                  <a:srgbClr val="092241"/>
                </a:buClr>
                <a:buSzPts val="1400"/>
                <a:buFont typeface="Open Sans"/>
                <a:buNone/>
                <a:tabLst/>
                <a:defRPr/>
              </a:pPr>
              <a:t>15</a:t>
            </a:fld>
            <a:endParaRPr kumimoji="0" lang="en" sz="1600" b="1" i="0" u="none" strike="noStrike" kern="0" cap="none" spc="0" normalizeH="0" baseline="0" noProof="0" dirty="0">
              <a:ln>
                <a:noFill/>
              </a:ln>
              <a:solidFill>
                <a:srgbClr val="F8F8F8"/>
              </a:solidFill>
              <a:effectLst/>
              <a:uLnTx/>
              <a:uFillTx/>
              <a:latin typeface="微軟正黑體" panose="020B0604030504040204" pitchFamily="34" charset="-120"/>
              <a:ea typeface="微軟正黑體" panose="020B0604030504040204" pitchFamily="34" charset="-120"/>
              <a:sym typeface="Oswald"/>
            </a:endParaRPr>
          </a:p>
        </p:txBody>
      </p:sp>
      <p:graphicFrame>
        <p:nvGraphicFramePr>
          <p:cNvPr id="6" name="表格 5">
            <a:extLst>
              <a:ext uri="{FF2B5EF4-FFF2-40B4-BE49-F238E27FC236}">
                <a16:creationId xmlns:a16="http://schemas.microsoft.com/office/drawing/2014/main" id="{FDC94304-0E78-4567-8A57-56127A57ECD4}"/>
              </a:ext>
            </a:extLst>
          </p:cNvPr>
          <p:cNvGraphicFramePr>
            <a:graphicFrameLocks noGrp="1"/>
          </p:cNvGraphicFramePr>
          <p:nvPr>
            <p:extLst>
              <p:ext uri="{D42A27DB-BD31-4B8C-83A1-F6EECF244321}">
                <p14:modId xmlns:p14="http://schemas.microsoft.com/office/powerpoint/2010/main" val="85126167"/>
              </p:ext>
            </p:extLst>
          </p:nvPr>
        </p:nvGraphicFramePr>
        <p:xfrm>
          <a:off x="1011068" y="2306410"/>
          <a:ext cx="9999054" cy="3291957"/>
        </p:xfrm>
        <a:graphic>
          <a:graphicData uri="http://schemas.openxmlformats.org/drawingml/2006/table">
            <a:tbl>
              <a:tblPr firstRow="1" bandRow="1">
                <a:tableStyleId>{7E9639D4-E3E2-4D34-9284-5A2195B3D0D7}</a:tableStyleId>
              </a:tblPr>
              <a:tblGrid>
                <a:gridCol w="2217324">
                  <a:extLst>
                    <a:ext uri="{9D8B030D-6E8A-4147-A177-3AD203B41FA5}">
                      <a16:colId xmlns:a16="http://schemas.microsoft.com/office/drawing/2014/main" val="2043894413"/>
                    </a:ext>
                  </a:extLst>
                </a:gridCol>
                <a:gridCol w="1950098">
                  <a:extLst>
                    <a:ext uri="{9D8B030D-6E8A-4147-A177-3AD203B41FA5}">
                      <a16:colId xmlns:a16="http://schemas.microsoft.com/office/drawing/2014/main" val="215248810"/>
                    </a:ext>
                  </a:extLst>
                </a:gridCol>
                <a:gridCol w="3893102">
                  <a:extLst>
                    <a:ext uri="{9D8B030D-6E8A-4147-A177-3AD203B41FA5}">
                      <a16:colId xmlns:a16="http://schemas.microsoft.com/office/drawing/2014/main" val="3353241027"/>
                    </a:ext>
                  </a:extLst>
                </a:gridCol>
                <a:gridCol w="1938530">
                  <a:extLst>
                    <a:ext uri="{9D8B030D-6E8A-4147-A177-3AD203B41FA5}">
                      <a16:colId xmlns:a16="http://schemas.microsoft.com/office/drawing/2014/main" val="2438117638"/>
                    </a:ext>
                  </a:extLst>
                </a:gridCol>
              </a:tblGrid>
              <a:tr h="425333">
                <a:tc>
                  <a:txBody>
                    <a:bodyPr/>
                    <a:lstStyle/>
                    <a:p>
                      <a:pPr algn="ctr"/>
                      <a:r>
                        <a:rPr lang="zh-TW" altLang="en-US" sz="1800" dirty="0">
                          <a:latin typeface="微軟正黑體" panose="020B0604030504040204" pitchFamily="34" charset="-120"/>
                          <a:ea typeface="微軟正黑體" panose="020B0604030504040204" pitchFamily="34" charset="-120"/>
                        </a:rPr>
                        <a:t>名稱</a:t>
                      </a:r>
                    </a:p>
                  </a:txBody>
                  <a:tcPr>
                    <a:lnB w="12700" cap="flat" cmpd="sng" algn="ctr">
                      <a:solidFill>
                        <a:schemeClr val="tx1"/>
                      </a:solidFill>
                      <a:prstDash val="solid"/>
                      <a:round/>
                      <a:headEnd type="none" w="med" len="med"/>
                      <a:tailEnd type="none" w="med" len="med"/>
                    </a:lnB>
                  </a:tcPr>
                </a:tc>
                <a:tc>
                  <a:txBody>
                    <a:bodyPr/>
                    <a:lstStyle/>
                    <a:p>
                      <a:pPr algn="ctr"/>
                      <a:r>
                        <a:rPr lang="zh-TW" altLang="en-US" sz="1800" dirty="0">
                          <a:latin typeface="微軟正黑體" panose="020B0604030504040204" pitchFamily="34" charset="-120"/>
                          <a:ea typeface="微軟正黑體" panose="020B0604030504040204" pitchFamily="34" charset="-120"/>
                        </a:rPr>
                        <a:t>平台</a:t>
                      </a:r>
                    </a:p>
                  </a:txBody>
                  <a:tcP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800" dirty="0">
                          <a:latin typeface="微軟正黑體" panose="020B0604030504040204" pitchFamily="34" charset="-120"/>
                          <a:ea typeface="微軟正黑體" panose="020B0604030504040204" pitchFamily="34" charset="-120"/>
                        </a:rPr>
                        <a:t>作用機轉</a:t>
                      </a:r>
                    </a:p>
                  </a:txBody>
                  <a:tcPr>
                    <a:lnB w="12700" cap="flat" cmpd="sng" algn="ctr">
                      <a:solidFill>
                        <a:schemeClr val="tx1"/>
                      </a:solidFill>
                      <a:prstDash val="solid"/>
                      <a:round/>
                      <a:headEnd type="none" w="med" len="med"/>
                      <a:tailEnd type="none" w="med" len="med"/>
                    </a:lnB>
                  </a:tcPr>
                </a:tc>
                <a:tc>
                  <a:txBody>
                    <a:bodyPr/>
                    <a:lstStyle/>
                    <a:p>
                      <a:pPr algn="ctr"/>
                      <a:r>
                        <a:rPr lang="zh-TW" altLang="en-US" sz="1800" dirty="0">
                          <a:latin typeface="微軟正黑體" panose="020B0604030504040204" pitchFamily="34" charset="-120"/>
                          <a:ea typeface="微軟正黑體" panose="020B0604030504040204" pitchFamily="34" charset="-120"/>
                        </a:rPr>
                        <a:t>臨床試驗</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15091698"/>
                  </a:ext>
                </a:extLst>
              </a:tr>
              <a:tr h="83901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altLang="zh-TW"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PHV02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活性減毒重組病毒</a:t>
                      </a:r>
                      <a:endParaRPr lang="en-US" altLang="zh-TW"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R="0" algn="l" rtl="0">
                        <a:lnSpc>
                          <a:spcPct val="100000"/>
                        </a:lnSpc>
                        <a:spcBef>
                          <a:spcPts val="0"/>
                        </a:spcBef>
                        <a:spcAft>
                          <a:spcPts val="0"/>
                        </a:spcAft>
                        <a:buClr>
                          <a:srgbClr val="000000"/>
                        </a:buClr>
                        <a:buFont typeface="Arial"/>
                      </a:pPr>
                      <a:r>
                        <a:rPr lang="zh-TW" altLang="en-US"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利用重組型水泡性口炎病毒</a:t>
                      </a:r>
                      <a:r>
                        <a:rPr lang="en-US" altLang="zh-TW"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a:t>
                      </a:r>
                      <a:r>
                        <a:rPr lang="en-US" altLang="zh-TW" sz="1400" b="0" i="0" u="none" strike="noStrike" cap="none" dirty="0" err="1">
                          <a:solidFill>
                            <a:schemeClr val="tx1"/>
                          </a:solidFill>
                          <a:latin typeface="微軟正黑體" panose="020B0604030504040204" pitchFamily="34" charset="-120"/>
                          <a:ea typeface="微軟正黑體" panose="020B0604030504040204" pitchFamily="34" charset="-120"/>
                          <a:cs typeface="+mn-cs"/>
                          <a:sym typeface="Arial"/>
                        </a:rPr>
                        <a:t>rVSV</a:t>
                      </a:r>
                      <a:r>
                        <a:rPr lang="en-US" altLang="zh-TW"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a:t>
                      </a:r>
                      <a:r>
                        <a:rPr lang="zh-TW" altLang="en-US"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作為載體，表現立百病毒孟加拉株的醣蛋白，以誘發免疫反應</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4">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皆已完成臨床試驗第一期，</a:t>
                      </a:r>
                      <a:r>
                        <a:rPr lang="en-US" altLang="zh-TW"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ChAdOx1 </a:t>
                      </a:r>
                      <a:r>
                        <a:rPr lang="en-US" altLang="zh-TW" sz="1600" b="0" i="0" u="none" strike="noStrike" cap="none" dirty="0" err="1">
                          <a:solidFill>
                            <a:schemeClr val="tx1"/>
                          </a:solidFill>
                          <a:latin typeface="微軟正黑體" panose="020B0604030504040204" pitchFamily="34" charset="-120"/>
                          <a:ea typeface="微軟正黑體" panose="020B0604030504040204" pitchFamily="34" charset="-120"/>
                          <a:cs typeface="+mn-cs"/>
                          <a:sym typeface="Arial"/>
                        </a:rPr>
                        <a:t>Nipah</a:t>
                      </a:r>
                      <a:r>
                        <a:rPr lang="en-US" altLang="zh-TW"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 B</a:t>
                      </a:r>
                      <a:r>
                        <a:rPr lang="zh-TW" altLang="en-US"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則已準備啟動第二期人體臨床試驗</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574005515"/>
                  </a:ext>
                </a:extLst>
              </a:tr>
              <a:tr h="839012">
                <a:tc>
                  <a:txBody>
                    <a:bodyPr/>
                    <a:lstStyle/>
                    <a:p>
                      <a:pPr marR="0" algn="ctr" rtl="0">
                        <a:lnSpc>
                          <a:spcPct val="100000"/>
                        </a:lnSpc>
                        <a:spcBef>
                          <a:spcPts val="0"/>
                        </a:spcBef>
                        <a:spcAft>
                          <a:spcPts val="0"/>
                        </a:spcAft>
                        <a:buClr>
                          <a:srgbClr val="000000"/>
                        </a:buClr>
                        <a:buFont typeface="Arial"/>
                      </a:pPr>
                      <a:r>
                        <a:rPr lang="en-US" altLang="zh-TW"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mRNA-1215</a:t>
                      </a:r>
                      <a:endParaRPr lang="zh-TW" altLang="en-US"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altLang="zh-TW"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mRNA</a:t>
                      </a:r>
                      <a:endParaRPr lang="zh-TW" altLang="en-US"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以脂質奈米粒子包覆 </a:t>
                      </a:r>
                      <a:r>
                        <a:rPr lang="en-US" altLang="zh-TW"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mRNA</a:t>
                      </a:r>
                      <a:r>
                        <a:rPr lang="zh-TW" altLang="en-US"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，將遺傳訊息送入人體細胞中，使細胞暫時自行製造立百病毒的關鍵抗原蛋白，以誘發免疫反應</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endParaRPr/>
                    </a:p>
                  </a:txBody>
                  <a:tcPr anchor="ctr">
                    <a:solidFill>
                      <a:schemeClr val="accent1">
                        <a:lumMod val="20000"/>
                        <a:lumOff val="80000"/>
                      </a:schemeClr>
                    </a:solidFill>
                  </a:tcPr>
                </a:tc>
                <a:extLst>
                  <a:ext uri="{0D108BD9-81ED-4DB2-BD59-A6C34878D82A}">
                    <a16:rowId xmlns:a16="http://schemas.microsoft.com/office/drawing/2014/main" val="2361705200"/>
                  </a:ext>
                </a:extLst>
              </a:tr>
              <a:tr h="594300">
                <a:tc>
                  <a:txBody>
                    <a:bodyPr/>
                    <a:lstStyle/>
                    <a:p>
                      <a:pPr marR="0" algn="ctr" rtl="0">
                        <a:lnSpc>
                          <a:spcPct val="100000"/>
                        </a:lnSpc>
                        <a:spcBef>
                          <a:spcPts val="0"/>
                        </a:spcBef>
                        <a:spcAft>
                          <a:spcPts val="0"/>
                        </a:spcAft>
                        <a:buClr>
                          <a:srgbClr val="000000"/>
                        </a:buClr>
                        <a:buFont typeface="Arial"/>
                      </a:pPr>
                      <a:r>
                        <a:rPr lang="en-US" altLang="zh-TW" sz="1600" b="0" i="0" u="none" strike="noStrike" cap="none" dirty="0" err="1">
                          <a:solidFill>
                            <a:schemeClr val="tx1"/>
                          </a:solidFill>
                          <a:latin typeface="微軟正黑體" panose="020B0604030504040204" pitchFamily="34" charset="-120"/>
                          <a:ea typeface="微軟正黑體" panose="020B0604030504040204" pitchFamily="34" charset="-120"/>
                          <a:cs typeface="+mn-cs"/>
                          <a:sym typeface="Arial"/>
                        </a:rPr>
                        <a:t>HeV</a:t>
                      </a:r>
                      <a:r>
                        <a:rPr lang="en-US" altLang="zh-TW"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a:t>
                      </a:r>
                      <a:r>
                        <a:rPr lang="en-US" altLang="zh-TW" sz="1600" b="0" i="0" u="none" strike="noStrike" cap="none" dirty="0" err="1">
                          <a:solidFill>
                            <a:schemeClr val="tx1"/>
                          </a:solidFill>
                          <a:latin typeface="微軟正黑體" panose="020B0604030504040204" pitchFamily="34" charset="-120"/>
                          <a:ea typeface="微軟正黑體" panose="020B0604030504040204" pitchFamily="34" charset="-120"/>
                          <a:cs typeface="+mn-cs"/>
                          <a:sym typeface="Arial"/>
                        </a:rPr>
                        <a:t>sG</a:t>
                      </a:r>
                      <a:r>
                        <a:rPr lang="en-US" altLang="zh-TW"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-V</a:t>
                      </a:r>
                      <a:endParaRPr lang="zh-TW" altLang="en-US"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R="0" algn="ctr" rtl="0">
                        <a:lnSpc>
                          <a:spcPct val="100000"/>
                        </a:lnSpc>
                        <a:spcBef>
                          <a:spcPts val="0"/>
                        </a:spcBef>
                        <a:spcAft>
                          <a:spcPts val="0"/>
                        </a:spcAft>
                        <a:buClr>
                          <a:srgbClr val="000000"/>
                        </a:buClr>
                        <a:buFont typeface="Arial"/>
                      </a:pPr>
                      <a:r>
                        <a:rPr lang="zh-TW" altLang="en-US"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蛋白次單元</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R="0" algn="l" rtl="0">
                        <a:lnSpc>
                          <a:spcPct val="100000"/>
                        </a:lnSpc>
                        <a:spcBef>
                          <a:spcPts val="0"/>
                        </a:spcBef>
                        <a:spcAft>
                          <a:spcPts val="0"/>
                        </a:spcAft>
                        <a:buClr>
                          <a:srgbClr val="000000"/>
                        </a:buClr>
                        <a:buFont typeface="Arial"/>
                      </a:pPr>
                      <a:r>
                        <a:rPr lang="zh-TW" altLang="en-US"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透過表現亨德拉病毒</a:t>
                      </a:r>
                      <a:r>
                        <a:rPr lang="en-US" altLang="zh-TW"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G</a:t>
                      </a:r>
                      <a:r>
                        <a:rPr lang="zh-TW" altLang="en-US"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醣蛋白，以誘發免疫反應</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endParaRPr/>
                    </a:p>
                  </a:txBody>
                  <a:tcPr anchor="ctr">
                    <a:solidFill>
                      <a:schemeClr val="accent1">
                        <a:lumMod val="20000"/>
                        <a:lumOff val="80000"/>
                      </a:schemeClr>
                    </a:solidFill>
                  </a:tcPr>
                </a:tc>
                <a:extLst>
                  <a:ext uri="{0D108BD9-81ED-4DB2-BD59-A6C34878D82A}">
                    <a16:rowId xmlns:a16="http://schemas.microsoft.com/office/drawing/2014/main" val="4242101416"/>
                  </a:ext>
                </a:extLst>
              </a:tr>
              <a:tr h="5943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altLang="zh-TW"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ChAdOx1</a:t>
                      </a:r>
                      <a:r>
                        <a:rPr lang="zh-TW" altLang="en-US"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 </a:t>
                      </a:r>
                      <a:r>
                        <a:rPr lang="en-US" altLang="zh-TW" sz="1600" b="0" i="0" u="none" strike="noStrike" cap="none" dirty="0" err="1">
                          <a:solidFill>
                            <a:schemeClr val="tx1"/>
                          </a:solidFill>
                          <a:latin typeface="微軟正黑體" panose="020B0604030504040204" pitchFamily="34" charset="-120"/>
                          <a:ea typeface="微軟正黑體" panose="020B0604030504040204" pitchFamily="34" charset="-120"/>
                          <a:cs typeface="+mn-cs"/>
                          <a:sym typeface="Arial"/>
                        </a:rPr>
                        <a:t>Nipah</a:t>
                      </a:r>
                      <a:r>
                        <a:rPr lang="en-US" altLang="zh-TW"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 B</a:t>
                      </a:r>
                      <a:endParaRPr lang="zh-TW" altLang="en-US"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zh-TW" altLang="en-US" sz="16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腺病毒載體</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R="0" algn="l" rtl="0">
                        <a:lnSpc>
                          <a:spcPct val="100000"/>
                        </a:lnSpc>
                        <a:spcBef>
                          <a:spcPts val="0"/>
                        </a:spcBef>
                        <a:spcAft>
                          <a:spcPts val="0"/>
                        </a:spcAft>
                        <a:buClr>
                          <a:srgbClr val="000000"/>
                        </a:buClr>
                        <a:buFont typeface="Arial"/>
                      </a:pPr>
                      <a:r>
                        <a:rPr lang="zh-TW" altLang="en-US"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利用腺病毒作為載體表現立百病毒孟加拉株的</a:t>
                      </a:r>
                      <a:r>
                        <a:rPr lang="en-US" altLang="zh-TW"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G</a:t>
                      </a:r>
                      <a:r>
                        <a:rPr lang="zh-TW" altLang="en-US" sz="1400" b="0" i="0" u="none" strike="noStrike" cap="none" dirty="0">
                          <a:solidFill>
                            <a:schemeClr val="tx1"/>
                          </a:solidFill>
                          <a:latin typeface="微軟正黑體" panose="020B0604030504040204" pitchFamily="34" charset="-120"/>
                          <a:ea typeface="微軟正黑體" panose="020B0604030504040204" pitchFamily="34" charset="-120"/>
                          <a:cs typeface="+mn-cs"/>
                          <a:sym typeface="Arial"/>
                        </a:rPr>
                        <a:t>受體結合蛋白，以誘發免疫反應</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endParaRPr dirty="0"/>
                    </a:p>
                  </a:txBody>
                  <a:tcPr anchor="ctr">
                    <a:solidFill>
                      <a:schemeClr val="accent1">
                        <a:lumMod val="20000"/>
                        <a:lumOff val="80000"/>
                      </a:schemeClr>
                    </a:solidFill>
                  </a:tcPr>
                </a:tc>
                <a:extLst>
                  <a:ext uri="{0D108BD9-81ED-4DB2-BD59-A6C34878D82A}">
                    <a16:rowId xmlns:a16="http://schemas.microsoft.com/office/drawing/2014/main" val="2147245401"/>
                  </a:ext>
                </a:extLst>
              </a:tr>
            </a:tbl>
          </a:graphicData>
        </a:graphic>
      </p:graphicFrame>
    </p:spTree>
    <p:extLst>
      <p:ext uri="{BB962C8B-B14F-4D97-AF65-F5344CB8AC3E}">
        <p14:creationId xmlns:p14="http://schemas.microsoft.com/office/powerpoint/2010/main" val="3597328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病例通報</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(1/3)</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16</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494522" y="1333840"/>
            <a:ext cx="10737478" cy="2491710"/>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spcBef>
                <a:spcPts val="0"/>
              </a:spcBef>
              <a:spcAft>
                <a:spcPts val="1200"/>
              </a:spcAft>
              <a:buClr>
                <a:srgbClr val="40695B"/>
              </a:buClr>
              <a:buFont typeface="Wingdings" panose="05000000000000000000" pitchFamily="2" charset="2"/>
              <a:buChar char="u"/>
              <a:defRPr/>
            </a:pPr>
            <a:r>
              <a:rPr lang="zh-TW" altLang="en-US" sz="2400" dirty="0">
                <a:solidFill>
                  <a:prstClr val="black"/>
                </a:solidFill>
                <a:latin typeface="微軟正黑體" panose="020B0604030504040204" pitchFamily="34" charset="-120"/>
                <a:ea typeface="微軟正黑體" panose="020B0604030504040204" pitchFamily="34" charset="-120"/>
              </a:rPr>
              <a:t>立百病毒感染症為傳染病防治法規定第五類傳染病，發現符合通報定義者，應於</a:t>
            </a:r>
            <a:r>
              <a:rPr lang="en-US" altLang="zh-TW" sz="2400" dirty="0">
                <a:solidFill>
                  <a:prstClr val="black"/>
                </a:solidFill>
                <a:latin typeface="微軟正黑體" panose="020B0604030504040204" pitchFamily="34" charset="-120"/>
                <a:ea typeface="微軟正黑體" panose="020B0604030504040204" pitchFamily="34" charset="-120"/>
              </a:rPr>
              <a:t>24</a:t>
            </a:r>
            <a:r>
              <a:rPr lang="zh-TW" altLang="en-US" sz="2400" dirty="0">
                <a:solidFill>
                  <a:prstClr val="black"/>
                </a:solidFill>
                <a:latin typeface="微軟正黑體" panose="020B0604030504040204" pitchFamily="34" charset="-120"/>
                <a:ea typeface="微軟正黑體" panose="020B0604030504040204" pitchFamily="34" charset="-120"/>
              </a:rPr>
              <a:t>小時內至「傳染病通報系統（</a:t>
            </a:r>
            <a:r>
              <a:rPr lang="en-US" altLang="zh-TW" sz="2400" dirty="0">
                <a:solidFill>
                  <a:prstClr val="black"/>
                </a:solidFill>
                <a:latin typeface="微軟正黑體" panose="020B0604030504040204" pitchFamily="34" charset="-120"/>
                <a:ea typeface="微軟正黑體" panose="020B0604030504040204" pitchFamily="34" charset="-120"/>
              </a:rPr>
              <a:t>NIDRS</a:t>
            </a:r>
            <a:r>
              <a:rPr lang="zh-TW" altLang="en-US" sz="2400" dirty="0">
                <a:solidFill>
                  <a:prstClr val="black"/>
                </a:solidFill>
                <a:latin typeface="微軟正黑體" panose="020B0604030504040204" pitchFamily="34" charset="-120"/>
                <a:ea typeface="微軟正黑體" panose="020B0604030504040204" pitchFamily="34" charset="-120"/>
              </a:rPr>
              <a:t>）」（</a:t>
            </a:r>
            <a:r>
              <a:rPr lang="en-US" altLang="zh-TW" sz="2400" dirty="0">
                <a:solidFill>
                  <a:prstClr val="black"/>
                </a:solidFill>
                <a:latin typeface="微軟正黑體" panose="020B0604030504040204" pitchFamily="34" charset="-120"/>
                <a:ea typeface="微軟正黑體" panose="020B0604030504040204" pitchFamily="34" charset="-120"/>
              </a:rPr>
              <a:t>https://nidrs.cdc.gov.tw/login</a:t>
            </a:r>
            <a:r>
              <a:rPr lang="zh-TW" altLang="en-US" sz="2400" dirty="0">
                <a:solidFill>
                  <a:prstClr val="black"/>
                </a:solidFill>
                <a:latin typeface="微軟正黑體" panose="020B0604030504040204" pitchFamily="34" charset="-120"/>
                <a:ea typeface="微軟正黑體" panose="020B0604030504040204" pitchFamily="34" charset="-120"/>
              </a:rPr>
              <a:t>）完成通報，必要時，得以電話、電子郵件或傳真方式先行通報所在地地方政府衛生局（所）。</a:t>
            </a:r>
            <a:endParaRPr lang="en-US" altLang="zh-TW" sz="24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884169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病例通報</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(2/3)</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17</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569167" y="1198942"/>
            <a:ext cx="10228895" cy="468867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400"/>
              </a:lnSpc>
              <a:spcBef>
                <a:spcPts val="0"/>
              </a:spcBef>
              <a:spcAft>
                <a:spcPts val="1200"/>
              </a:spcAft>
              <a:buClr>
                <a:srgbClr val="40695B"/>
              </a:buClr>
              <a:buFont typeface="Wingdings" panose="05000000000000000000" pitchFamily="2" charset="2"/>
              <a:buChar char="u"/>
              <a:defRPr/>
            </a:pPr>
            <a:r>
              <a:rPr lang="zh-TW" altLang="en-US" sz="20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通報定義</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，具有下列任一條件：</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103188">
              <a:lnSpc>
                <a:spcPts val="2400"/>
              </a:lnSpc>
              <a:spcBef>
                <a:spcPts val="0"/>
              </a:spcBef>
              <a:spcAft>
                <a:spcPts val="12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合臨床條件及流行病學條件。</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103188">
              <a:lnSpc>
                <a:spcPts val="2400"/>
              </a:lnSpc>
              <a:spcBef>
                <a:spcPts val="0"/>
              </a:spcBef>
              <a:spcAft>
                <a:spcPts val="12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符合檢驗條件。</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ts val="2400"/>
              </a:lnSpc>
              <a:spcBef>
                <a:spcPts val="0"/>
              </a:spcBef>
              <a:spcAft>
                <a:spcPts val="1200"/>
              </a:spcAft>
              <a:buClr>
                <a:srgbClr val="40695B"/>
              </a:buClr>
              <a:buFont typeface="Wingdings" panose="05000000000000000000" pitchFamily="2" charset="2"/>
              <a:buChar char="u"/>
              <a:defRPr/>
            </a:pPr>
            <a:r>
              <a:rPr lang="zh-TW" altLang="en-US" sz="20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臨床條件</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，同時具有急性發燒（≧</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38℃</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）和下列任一個條件：</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103188">
              <a:lnSpc>
                <a:spcPts val="2400"/>
              </a:lnSpc>
              <a:spcBef>
                <a:spcPts val="0"/>
              </a:spcBef>
              <a:spcAft>
                <a:spcPts val="12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神經系統：頭痛、嘔吐、抽搐、精神症狀</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譫妄、意識不清等</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103188">
              <a:lnSpc>
                <a:spcPts val="2400"/>
              </a:lnSpc>
              <a:spcBef>
                <a:spcPts val="0"/>
              </a:spcBef>
              <a:spcAft>
                <a:spcPts val="12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呼吸系統：咳嗽、呼吸急促。</a:t>
            </a:r>
          </a:p>
          <a:p>
            <a:pPr>
              <a:lnSpc>
                <a:spcPts val="2400"/>
              </a:lnSpc>
              <a:spcBef>
                <a:spcPts val="0"/>
              </a:spcBef>
              <a:spcAft>
                <a:spcPts val="1200"/>
              </a:spcAft>
              <a:buClr>
                <a:srgbClr val="40695B"/>
              </a:buClr>
              <a:buFont typeface="Wingdings" panose="05000000000000000000" pitchFamily="2" charset="2"/>
              <a:buChar char="u"/>
              <a:defRPr/>
            </a:pPr>
            <a:r>
              <a:rPr lang="zh-TW" altLang="en-US" sz="20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檢驗條件，</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具有下列任一條件：</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103188">
              <a:lnSpc>
                <a:spcPts val="2400"/>
              </a:lnSpc>
              <a:spcBef>
                <a:spcPts val="0"/>
              </a:spcBef>
              <a:spcAft>
                <a:spcPts val="12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臨床檢體分離並鑑定出立百病毒（</a:t>
            </a:r>
            <a:r>
              <a:rPr lang="en-US" altLang="zh-TW" sz="2000" dirty="0" err="1">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Nipah</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virus</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103188">
              <a:lnSpc>
                <a:spcPts val="2400"/>
              </a:lnSpc>
              <a:spcBef>
                <a:spcPts val="0"/>
              </a:spcBef>
              <a:spcAft>
                <a:spcPts val="12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臨床檢體分子生物學核酸檢測陽性</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103188">
              <a:lnSpc>
                <a:spcPts val="2400"/>
              </a:lnSpc>
              <a:spcBef>
                <a:spcPts val="0"/>
              </a:spcBef>
              <a:spcAft>
                <a:spcPts val="12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血清學抗體檢測陽性。</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103188">
              <a:lnSpc>
                <a:spcPts val="2400"/>
              </a:lnSpc>
              <a:spcBef>
                <a:spcPts val="0"/>
              </a:spcBef>
              <a:spcAft>
                <a:spcPts val="1200"/>
              </a:spcAft>
              <a:buClr>
                <a:srgbClr val="40695B"/>
              </a:buClr>
              <a:buFont typeface="+mj-lt"/>
              <a:buAutoNum type="arabicPeriod"/>
              <a:defRPr/>
            </a:pPr>
            <a:endPar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50000"/>
              </a:lnSpc>
              <a:spcBef>
                <a:spcPts val="0"/>
              </a:spcBef>
              <a:spcAft>
                <a:spcPts val="1200"/>
              </a:spcAft>
              <a:buClr>
                <a:srgbClr val="40695B"/>
              </a:buClr>
              <a:buFont typeface="Wingdings" panose="05000000000000000000" pitchFamily="2" charset="2"/>
              <a:buChar char="u"/>
              <a:defRPr/>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50000"/>
              </a:lnSpc>
              <a:spcBef>
                <a:spcPts val="0"/>
              </a:spcBef>
              <a:spcAft>
                <a:spcPts val="1200"/>
              </a:spcAft>
              <a:buClr>
                <a:srgbClr val="40695B"/>
              </a:buClr>
              <a:buFont typeface="Wingdings" panose="05000000000000000000" pitchFamily="2" charset="2"/>
              <a:buChar char="u"/>
              <a:defRPr/>
            </a:pPr>
            <a:endParaRPr lang="en-US" altLang="zh-TW" sz="24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584550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病例通報</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(3/3)</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18</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569167" y="1180280"/>
            <a:ext cx="10228895" cy="5131770"/>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3000"/>
              </a:lnSpc>
              <a:spcBef>
                <a:spcPts val="0"/>
              </a:spcBef>
              <a:spcAft>
                <a:spcPts val="600"/>
              </a:spcAft>
              <a:buClr>
                <a:srgbClr val="40695B"/>
              </a:buClr>
              <a:buFont typeface="Wingdings" panose="05000000000000000000" pitchFamily="2" charset="2"/>
              <a:buChar char="u"/>
              <a:defRPr/>
            </a:pPr>
            <a:r>
              <a:rPr lang="zh-TW" altLang="en-US" sz="20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流行病學條件</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，發病前 </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21</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日內，具有下列任一個條件：</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25475" indent="-271463">
              <a:lnSpc>
                <a:spcPts val="3000"/>
              </a:lnSpc>
              <a:spcBef>
                <a:spcPts val="0"/>
              </a:spcBef>
              <a:spcAft>
                <a:spcPts val="6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曾經與極可能病例或確定病例有密切接觸，包括在無適當防護下提供照護、相處、或有血液、呼吸道分泌物、體液或其汙染物之直接接觸。</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625475" indent="-271463">
              <a:lnSpc>
                <a:spcPts val="3000"/>
              </a:lnSpc>
              <a:spcBef>
                <a:spcPts val="0"/>
              </a:spcBef>
              <a:spcAft>
                <a:spcPts val="6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具有立百病毒感染症疫情流行地區之活動史。</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25475" indent="-271463">
              <a:lnSpc>
                <a:spcPts val="3000"/>
              </a:lnSpc>
              <a:spcBef>
                <a:spcPts val="0"/>
              </a:spcBef>
              <a:spcAft>
                <a:spcPts val="6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具有立百病毒感染症流行地區動物（例如蝙蝠、豬隻等）或其體液（血液、尿液、唾液等）之接觸史，或曾食用其汙染的食物（椰棗汁、水果等）。</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25475" indent="-271463">
              <a:lnSpc>
                <a:spcPts val="3000"/>
              </a:lnSpc>
              <a:spcBef>
                <a:spcPts val="0"/>
              </a:spcBef>
              <a:spcAft>
                <a:spcPts val="6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無適當防護下進行立百病毒或檢體之實驗室操作。</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ts val="3000"/>
              </a:lnSpc>
              <a:spcBef>
                <a:spcPts val="0"/>
              </a:spcBef>
              <a:spcAft>
                <a:spcPts val="600"/>
              </a:spcAft>
              <a:buClr>
                <a:srgbClr val="40695B"/>
              </a:buClr>
              <a:buFont typeface="Wingdings" panose="05000000000000000000" pitchFamily="2" charset="2"/>
              <a:buChar char="u"/>
              <a:defRPr/>
            </a:pPr>
            <a:r>
              <a:rPr lang="zh-TW" altLang="en-US" sz="20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疾病分類</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103188">
              <a:lnSpc>
                <a:spcPts val="3000"/>
              </a:lnSpc>
              <a:spcBef>
                <a:spcPts val="0"/>
              </a:spcBef>
              <a:spcAft>
                <a:spcPts val="6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極可能病例：雖未經實驗室證實，但符合臨床條件及流行病學條件。</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103188">
              <a:lnSpc>
                <a:spcPts val="3000"/>
              </a:lnSpc>
              <a:spcBef>
                <a:spcPts val="0"/>
              </a:spcBef>
              <a:spcAft>
                <a:spcPts val="600"/>
              </a:spcAft>
              <a:buClr>
                <a:srgbClr val="40695B"/>
              </a:buClr>
              <a:buFont typeface="+mj-lt"/>
              <a:buAutoNum type="arabicPeriod"/>
              <a:defRPr/>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確定病例：符合檢驗條件。</a:t>
            </a:r>
          </a:p>
          <a:p>
            <a:pPr>
              <a:lnSpc>
                <a:spcPct val="150000"/>
              </a:lnSpc>
              <a:spcBef>
                <a:spcPts val="0"/>
              </a:spcBef>
              <a:spcAft>
                <a:spcPts val="1200"/>
              </a:spcAft>
              <a:buClr>
                <a:srgbClr val="40695B"/>
              </a:buClr>
              <a:buFont typeface="Wingdings" panose="05000000000000000000" pitchFamily="2" charset="2"/>
              <a:buChar char="u"/>
              <a:defRPr/>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50000"/>
              </a:lnSpc>
              <a:spcBef>
                <a:spcPts val="0"/>
              </a:spcBef>
              <a:spcAft>
                <a:spcPts val="1200"/>
              </a:spcAft>
              <a:buClr>
                <a:srgbClr val="40695B"/>
              </a:buClr>
              <a:buFont typeface="Wingdings" panose="05000000000000000000" pitchFamily="2" charset="2"/>
              <a:buChar char="u"/>
              <a:defRPr/>
            </a:pPr>
            <a:endParaRPr lang="en-US" altLang="zh-TW" sz="24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7310648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693196" y="191232"/>
            <a:ext cx="10272000" cy="763600"/>
          </a:xfrm>
          <a:prstGeom prst="rect">
            <a:avLst/>
          </a:prstGeom>
        </p:spPr>
        <p:txBody>
          <a:bodyPr spcFirstLastPara="1" wrap="square" lIns="121900" tIns="121900" rIns="121900" bIns="121900" anchor="t" anchorCtr="0">
            <a:noAutofit/>
          </a:bodyPr>
          <a:lstStyle/>
          <a:p>
            <a:pPr algn="ctr"/>
            <a:r>
              <a:rPr lang="zh-TW" altLang="en-US" sz="32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採檢送驗</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(1/2)</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19</a:t>
            </a:fld>
            <a:endParaRPr lang="en" sz="1600" dirty="0">
              <a:solidFill>
                <a:schemeClr val="bg1"/>
              </a:solidFill>
              <a:latin typeface="微軟正黑體" panose="020B0604030504040204" pitchFamily="34" charset="-120"/>
              <a:ea typeface="微軟正黑體" panose="020B0604030504040204" pitchFamily="34" charset="-120"/>
            </a:endParaRPr>
          </a:p>
        </p:txBody>
      </p:sp>
      <p:pic>
        <p:nvPicPr>
          <p:cNvPr id="6" name="圖片 5">
            <a:extLst>
              <a:ext uri="{FF2B5EF4-FFF2-40B4-BE49-F238E27FC236}">
                <a16:creationId xmlns:a16="http://schemas.microsoft.com/office/drawing/2014/main" id="{92912608-6E37-4C57-B4AD-1B690CE91219}"/>
              </a:ext>
            </a:extLst>
          </p:cNvPr>
          <p:cNvPicPr>
            <a:picLocks noChangeAspect="1"/>
          </p:cNvPicPr>
          <p:nvPr/>
        </p:nvPicPr>
        <p:blipFill rotWithShape="1">
          <a:blip r:embed="rId3"/>
          <a:srcRect t="62274"/>
          <a:stretch/>
        </p:blipFill>
        <p:spPr>
          <a:xfrm>
            <a:off x="1160219" y="2967135"/>
            <a:ext cx="9563198" cy="2649894"/>
          </a:xfrm>
          <a:prstGeom prst="rect">
            <a:avLst/>
          </a:prstGeom>
        </p:spPr>
      </p:pic>
      <p:sp>
        <p:nvSpPr>
          <p:cNvPr id="9" name="內容版面配置區 2">
            <a:extLst>
              <a:ext uri="{FF2B5EF4-FFF2-40B4-BE49-F238E27FC236}">
                <a16:creationId xmlns:a16="http://schemas.microsoft.com/office/drawing/2014/main" id="{D935767D-41ED-4E64-9B58-091753E6123B}"/>
              </a:ext>
            </a:extLst>
          </p:cNvPr>
          <p:cNvSpPr txBox="1">
            <a:spLocks/>
          </p:cNvSpPr>
          <p:nvPr/>
        </p:nvSpPr>
        <p:spPr>
          <a:xfrm>
            <a:off x="693196" y="904915"/>
            <a:ext cx="10272000" cy="1968913"/>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Bef>
                <a:spcPts val="0"/>
              </a:spcBef>
              <a:spcAft>
                <a:spcPts val="1200"/>
              </a:spcAft>
              <a:buClr>
                <a:srgbClr val="40695B"/>
              </a:buClr>
              <a:buFont typeface="Wingdings" panose="05000000000000000000" pitchFamily="2" charset="2"/>
              <a:buChar char="u"/>
              <a:defRPr/>
            </a:pPr>
            <a:r>
              <a:rPr lang="zh-TW" altLang="en-US" sz="2400" dirty="0">
                <a:solidFill>
                  <a:prstClr val="black"/>
                </a:solidFill>
                <a:latin typeface="微軟正黑體" panose="020B0604030504040204" pitchFamily="34" charset="-120"/>
                <a:ea typeface="微軟正黑體" panose="020B0604030504040204" pitchFamily="34" charset="-120"/>
              </a:rPr>
              <a:t>立百病毒屬於第四類危險群</a:t>
            </a:r>
            <a:r>
              <a:rPr lang="en-US" altLang="zh-TW" sz="2400" dirty="0">
                <a:solidFill>
                  <a:prstClr val="black"/>
                </a:solidFill>
                <a:latin typeface="微軟正黑體" panose="020B0604030504040204" pitchFamily="34" charset="-120"/>
                <a:ea typeface="微軟正黑體" panose="020B0604030504040204" pitchFamily="34" charset="-120"/>
              </a:rPr>
              <a:t>(RG4)</a:t>
            </a:r>
            <a:r>
              <a:rPr lang="zh-TW" altLang="en-US" sz="2400" dirty="0">
                <a:solidFill>
                  <a:prstClr val="black"/>
                </a:solidFill>
                <a:latin typeface="微軟正黑體" panose="020B0604030504040204" pitchFamily="34" charset="-120"/>
                <a:ea typeface="微軟正黑體" panose="020B0604030504040204" pitchFamily="34" charset="-120"/>
              </a:rPr>
              <a:t>病原體，須於第三等級</a:t>
            </a:r>
            <a:r>
              <a:rPr lang="en-US" altLang="zh-TW" sz="2400" dirty="0">
                <a:solidFill>
                  <a:prstClr val="black"/>
                </a:solidFill>
                <a:latin typeface="微軟正黑體" panose="020B0604030504040204" pitchFamily="34" charset="-120"/>
                <a:ea typeface="微軟正黑體" panose="020B0604030504040204" pitchFamily="34" charset="-120"/>
              </a:rPr>
              <a:t>(BSL3)</a:t>
            </a:r>
            <a:r>
              <a:rPr lang="zh-TW" altLang="en-US" sz="2400" dirty="0">
                <a:solidFill>
                  <a:prstClr val="black"/>
                </a:solidFill>
                <a:latin typeface="微軟正黑體" panose="020B0604030504040204" pitchFamily="34" charset="-120"/>
                <a:ea typeface="微軟正黑體" panose="020B0604030504040204" pitchFamily="34" charset="-120"/>
              </a:rPr>
              <a:t>高防護實驗室進行檢驗。</a:t>
            </a:r>
            <a:endParaRPr lang="en-US" altLang="zh-TW" sz="2400" dirty="0">
              <a:solidFill>
                <a:prstClr val="black"/>
              </a:solidFill>
              <a:latin typeface="微軟正黑體" panose="020B0604030504040204" pitchFamily="34" charset="-120"/>
              <a:ea typeface="微軟正黑體" panose="020B0604030504040204" pitchFamily="34" charset="-120"/>
            </a:endParaRPr>
          </a:p>
          <a:p>
            <a:pPr algn="just">
              <a:lnSpc>
                <a:spcPct val="150000"/>
              </a:lnSpc>
              <a:spcBef>
                <a:spcPts val="0"/>
              </a:spcBef>
              <a:spcAft>
                <a:spcPts val="1200"/>
              </a:spcAft>
              <a:buClr>
                <a:srgbClr val="40695B"/>
              </a:buClr>
              <a:buFont typeface="Wingdings" panose="05000000000000000000" pitchFamily="2" charset="2"/>
              <a:buChar char="u"/>
              <a:defRPr/>
            </a:pPr>
            <a:r>
              <a:rPr lang="zh-TW" altLang="en-US" sz="2400" dirty="0">
                <a:latin typeface="微軟正黑體" panose="020B0604030504040204" pitchFamily="34" charset="-120"/>
                <a:ea typeface="微軟正黑體" panose="020B0604030504040204" pitchFamily="34" charset="-120"/>
              </a:rPr>
              <a:t>檢體採檢送驗事項，可參閱「</a:t>
            </a:r>
            <a:r>
              <a:rPr lang="zh-TW" altLang="en-US" sz="2400" dirty="0">
                <a:latin typeface="微軟正黑體" panose="020B0604030504040204" pitchFamily="34" charset="-120"/>
                <a:ea typeface="微軟正黑體" panose="020B0604030504040204" pitchFamily="34" charset="-120"/>
                <a:hlinkClick r:id="rId4"/>
              </a:rPr>
              <a:t>傳染病檢體採檢手冊</a:t>
            </a:r>
            <a:r>
              <a:rPr lang="zh-TW" altLang="en-US" sz="2400" dirty="0">
                <a:latin typeface="微軟正黑體" panose="020B0604030504040204" pitchFamily="34" charset="-120"/>
                <a:ea typeface="微軟正黑體" panose="020B0604030504040204" pitchFamily="34" charset="-120"/>
              </a:rPr>
              <a:t>」</a:t>
            </a:r>
            <a:endParaRPr lang="en-US" altLang="zh-TW" sz="2000" dirty="0">
              <a:solidFill>
                <a:prstClr val="black"/>
              </a:solidFill>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Clr>
                <a:srgbClr val="40695B"/>
              </a:buClr>
              <a:buFont typeface="Wingdings" panose="05000000000000000000" pitchFamily="2" charset="2"/>
              <a:buChar char="u"/>
              <a:defRPr/>
            </a:pPr>
            <a:endParaRPr lang="zh-TW" altLang="en-US" sz="2400" dirty="0">
              <a:solidFill>
                <a:prstClr val="black"/>
              </a:solidFill>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Clr>
                <a:srgbClr val="40695B"/>
              </a:buClr>
              <a:buFont typeface="Wingdings" panose="05000000000000000000" pitchFamily="2" charset="2"/>
              <a:buChar char="u"/>
              <a:defRPr/>
            </a:pPr>
            <a:endParaRPr lang="zh-TW" altLang="en-US" sz="20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2677698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572960" y="247787"/>
            <a:ext cx="10272000" cy="679778"/>
          </a:xfrm>
          <a:prstGeom prst="rect">
            <a:avLst/>
          </a:prstGeom>
        </p:spPr>
        <p:txBody>
          <a:bodyPr spcFirstLastPara="1" wrap="square" lIns="121900" tIns="121900" rIns="121900" bIns="121900" anchor="t" anchorCtr="0">
            <a:noAutofit/>
          </a:bodyPr>
          <a:lstStyle/>
          <a:p>
            <a:pPr algn="ctr"/>
            <a:r>
              <a:rPr lang="zh-TW" altLang="en-US" sz="32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採檢送驗</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(2/2)</a:t>
            </a:r>
            <a:br>
              <a:rPr lang="en-US" altLang="zh-TW" sz="32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b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20</a:t>
            </a:fld>
            <a:endParaRPr lang="en" sz="1600" dirty="0">
              <a:solidFill>
                <a:schemeClr val="bg1"/>
              </a:solidFill>
              <a:latin typeface="微軟正黑體" panose="020B0604030504040204" pitchFamily="34" charset="-120"/>
              <a:ea typeface="微軟正黑體" panose="020B0604030504040204" pitchFamily="34" charset="-120"/>
            </a:endParaRPr>
          </a:p>
        </p:txBody>
      </p:sp>
      <p:pic>
        <p:nvPicPr>
          <p:cNvPr id="3" name="圖片 2">
            <a:extLst>
              <a:ext uri="{FF2B5EF4-FFF2-40B4-BE49-F238E27FC236}">
                <a16:creationId xmlns:a16="http://schemas.microsoft.com/office/drawing/2014/main" id="{15E420E0-D68F-4D92-B177-678C4FE9B83C}"/>
              </a:ext>
            </a:extLst>
          </p:cNvPr>
          <p:cNvPicPr>
            <a:picLocks noChangeAspect="1"/>
          </p:cNvPicPr>
          <p:nvPr/>
        </p:nvPicPr>
        <p:blipFill>
          <a:blip r:embed="rId3"/>
          <a:stretch>
            <a:fillRect/>
          </a:stretch>
        </p:blipFill>
        <p:spPr>
          <a:xfrm>
            <a:off x="572960" y="1487565"/>
            <a:ext cx="10781842" cy="5229119"/>
          </a:xfrm>
          <a:prstGeom prst="rect">
            <a:avLst/>
          </a:prstGeom>
        </p:spPr>
      </p:pic>
      <p:sp>
        <p:nvSpPr>
          <p:cNvPr id="5" name="內容版面配置區 2">
            <a:extLst>
              <a:ext uri="{FF2B5EF4-FFF2-40B4-BE49-F238E27FC236}">
                <a16:creationId xmlns:a16="http://schemas.microsoft.com/office/drawing/2014/main" id="{E956EC57-CC73-4146-8B99-2BB88EA088BD}"/>
              </a:ext>
            </a:extLst>
          </p:cNvPr>
          <p:cNvSpPr txBox="1">
            <a:spLocks/>
          </p:cNvSpPr>
          <p:nvPr/>
        </p:nvSpPr>
        <p:spPr>
          <a:xfrm>
            <a:off x="430199" y="830271"/>
            <a:ext cx="10272000" cy="582649"/>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Bef>
                <a:spcPts val="0"/>
              </a:spcBef>
              <a:spcAft>
                <a:spcPts val="1200"/>
              </a:spcAft>
              <a:buClr>
                <a:srgbClr val="40695B"/>
              </a:buClr>
              <a:buFont typeface="Wingdings" panose="05000000000000000000" pitchFamily="2" charset="2"/>
              <a:buChar char="u"/>
              <a:defRPr/>
            </a:pPr>
            <a:r>
              <a:rPr lang="zh-TW" altLang="en-US"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高危險病原體及列管毒素之委託檢驗流程</a:t>
            </a:r>
            <a:endParaRPr lang="zh-TW" altLang="en-US" sz="2000" dirty="0">
              <a:solidFill>
                <a:schemeClr val="bg1">
                  <a:lumMod val="10000"/>
                </a:schemeClr>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81450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451417" y="427968"/>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個案處置</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21</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568114" y="1257786"/>
            <a:ext cx="10628620" cy="2503354"/>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Bef>
                <a:spcPts val="0"/>
              </a:spcBef>
              <a:buClr>
                <a:srgbClr val="40695B"/>
              </a:buClr>
              <a:buFont typeface="Wingdings" panose="05000000000000000000" pitchFamily="2" charset="2"/>
              <a:buChar char="u"/>
              <a:defRPr/>
            </a:pPr>
            <a:r>
              <a:rPr lang="zh-TW" altLang="en-US" sz="2400" dirty="0">
                <a:latin typeface="微軟正黑體" panose="020B0604030504040204" pitchFamily="34" charset="-120"/>
                <a:ea typeface="微軟正黑體" panose="020B0604030504040204" pitchFamily="34" charset="-120"/>
              </a:rPr>
              <a:t>經醫師評估為立百病毒感染症通報病例或經檢驗證實為確定病例時，以就地進行隔離收治為原則，必要時依指示後送核心照護醫院或特殊病原科技照護示範中心並優先於負壓隔離病房進行治療，並採取嚴格的接觸、飛沫及空氣傳播防護措施。</a:t>
            </a:r>
            <a:endParaRPr lang="en-US" altLang="zh-TW" sz="24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7420094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接觸者追蹤及管制</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(1/4)</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22</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960000" y="1258192"/>
            <a:ext cx="10067544"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Bef>
                <a:spcPts val="0"/>
              </a:spcBef>
              <a:spcAft>
                <a:spcPts val="1200"/>
              </a:spcAft>
              <a:buClr>
                <a:srgbClr val="40695B"/>
              </a:buClr>
              <a:buFont typeface="Wingdings" panose="05000000000000000000" pitchFamily="2" charset="2"/>
              <a:buChar char="u"/>
              <a:defRPr/>
            </a:pPr>
            <a:r>
              <a:rPr lang="zh-TW" altLang="en-US" sz="2800" b="1" dirty="0">
                <a:solidFill>
                  <a:prstClr val="black"/>
                </a:solidFill>
                <a:latin typeface="微軟正黑體" panose="020B0604030504040204" pitchFamily="34" charset="-120"/>
                <a:ea typeface="微軟正黑體" panose="020B0604030504040204" pitchFamily="34" charset="-120"/>
              </a:rPr>
              <a:t>疫情調查：</a:t>
            </a:r>
            <a:r>
              <a:rPr lang="zh-TW" altLang="en-US" sz="2800" dirty="0">
                <a:solidFill>
                  <a:prstClr val="black"/>
                </a:solidFill>
                <a:latin typeface="微軟正黑體" panose="020B0604030504040204" pitchFamily="34" charset="-120"/>
                <a:ea typeface="微軟正黑體" panose="020B0604030504040204" pitchFamily="34" charset="-120"/>
              </a:rPr>
              <a:t>通報後</a:t>
            </a:r>
            <a:r>
              <a:rPr lang="en-US" altLang="zh-TW" sz="2800" dirty="0">
                <a:solidFill>
                  <a:prstClr val="black"/>
                </a:solidFill>
                <a:latin typeface="微軟正黑體" panose="020B0604030504040204" pitchFamily="34" charset="-120"/>
                <a:ea typeface="微軟正黑體" panose="020B0604030504040204" pitchFamily="34" charset="-120"/>
              </a:rPr>
              <a:t>24</a:t>
            </a:r>
            <a:r>
              <a:rPr lang="zh-TW" altLang="en-US" sz="2800" dirty="0">
                <a:solidFill>
                  <a:prstClr val="black"/>
                </a:solidFill>
                <a:latin typeface="微軟正黑體" panose="020B0604030504040204" pitchFamily="34" charset="-120"/>
                <a:ea typeface="微軟正黑體" panose="020B0604030504040204" pitchFamily="34" charset="-120"/>
              </a:rPr>
              <a:t>小時內於「傳染病問卷調查管理系統」（</a:t>
            </a:r>
            <a:r>
              <a:rPr lang="en-US" altLang="zh-TW" sz="2800" dirty="0">
                <a:solidFill>
                  <a:prstClr val="black"/>
                </a:solidFill>
                <a:latin typeface="微軟正黑體" panose="020B0604030504040204" pitchFamily="34" charset="-120"/>
                <a:ea typeface="微軟正黑體" panose="020B0604030504040204" pitchFamily="34" charset="-120"/>
              </a:rPr>
              <a:t>https://qinv.cdc.gov.tw/S_QINVWEB/</a:t>
            </a:r>
            <a:r>
              <a:rPr lang="zh-TW" altLang="en-US" sz="2800" dirty="0">
                <a:solidFill>
                  <a:prstClr val="black"/>
                </a:solidFill>
                <a:latin typeface="微軟正黑體" panose="020B0604030504040204" pitchFamily="34" charset="-120"/>
                <a:ea typeface="微軟正黑體" panose="020B0604030504040204" pitchFamily="34" charset="-120"/>
              </a:rPr>
              <a:t>）完成「新興傳染病類疫調單」，確認病人在發病前</a:t>
            </a:r>
            <a:r>
              <a:rPr lang="en-US" altLang="zh-TW" sz="2800" dirty="0">
                <a:solidFill>
                  <a:prstClr val="black"/>
                </a:solidFill>
                <a:latin typeface="微軟正黑體" panose="020B0604030504040204" pitchFamily="34" charset="-120"/>
                <a:ea typeface="微軟正黑體" panose="020B0604030504040204" pitchFamily="34" charset="-120"/>
              </a:rPr>
              <a:t>21</a:t>
            </a:r>
            <a:r>
              <a:rPr lang="zh-TW" altLang="en-US" sz="2800" dirty="0">
                <a:solidFill>
                  <a:prstClr val="black"/>
                </a:solidFill>
                <a:latin typeface="微軟正黑體" panose="020B0604030504040204" pitchFamily="34" charset="-120"/>
                <a:ea typeface="微軟正黑體" panose="020B0604030504040204" pitchFamily="34" charset="-120"/>
              </a:rPr>
              <a:t>天及發病期間之行蹤及住所，追查感染源及建立接觸者名單</a:t>
            </a:r>
            <a:r>
              <a:rPr lang="zh-TW" altLang="en-US" sz="2000" dirty="0">
                <a:solidFill>
                  <a:prstClr val="black"/>
                </a:solidFill>
                <a:latin typeface="微軟正黑體" panose="020B0604030504040204" pitchFamily="34" charset="-120"/>
                <a:ea typeface="微軟正黑體" panose="020B0604030504040204" pitchFamily="34" charset="-120"/>
              </a:rPr>
              <a:t>。</a:t>
            </a:r>
          </a:p>
        </p:txBody>
      </p:sp>
    </p:spTree>
    <p:extLst>
      <p:ext uri="{BB962C8B-B14F-4D97-AF65-F5344CB8AC3E}">
        <p14:creationId xmlns:p14="http://schemas.microsoft.com/office/powerpoint/2010/main" val="1581146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接觸者追蹤及管制</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(2/4)</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23</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1062228" y="1189614"/>
            <a:ext cx="10067544"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Bef>
                <a:spcPts val="0"/>
              </a:spcBef>
              <a:spcAft>
                <a:spcPts val="1200"/>
              </a:spcAft>
              <a:buClr>
                <a:srgbClr val="40695B"/>
              </a:buClr>
              <a:buFont typeface="Wingdings" panose="05000000000000000000" pitchFamily="2" charset="2"/>
              <a:buChar char="u"/>
              <a:defRPr/>
            </a:pPr>
            <a:r>
              <a:rPr lang="zh-TW" altLang="en-US" sz="2400" b="1" dirty="0">
                <a:solidFill>
                  <a:prstClr val="black"/>
                </a:solidFill>
                <a:latin typeface="微軟正黑體" panose="020B0604030504040204" pitchFamily="34" charset="-120"/>
                <a:ea typeface="微軟正黑體" panose="020B0604030504040204" pitchFamily="34" charset="-120"/>
              </a:rPr>
              <a:t>啟動時機：</a:t>
            </a:r>
            <a:r>
              <a:rPr lang="zh-TW" altLang="en-US" sz="2400" dirty="0">
                <a:solidFill>
                  <a:prstClr val="black"/>
                </a:solidFill>
                <a:latin typeface="微軟正黑體" panose="020B0604030504040204" pitchFamily="34" charset="-120"/>
                <a:ea typeface="微軟正黑體" panose="020B0604030504040204" pitchFamily="34" charset="-120"/>
              </a:rPr>
              <a:t>通報個案判定為確定病例或極可能病例，啟動個案接觸者之追蹤。</a:t>
            </a:r>
            <a:endParaRPr lang="en-US" altLang="zh-TW" sz="2400" dirty="0">
              <a:solidFill>
                <a:prstClr val="black"/>
              </a:solidFill>
              <a:latin typeface="微軟正黑體" panose="020B0604030504040204" pitchFamily="34" charset="-120"/>
              <a:ea typeface="微軟正黑體" panose="020B0604030504040204" pitchFamily="34" charset="-120"/>
            </a:endParaRPr>
          </a:p>
          <a:p>
            <a:pPr algn="just">
              <a:lnSpc>
                <a:spcPct val="150000"/>
              </a:lnSpc>
              <a:spcBef>
                <a:spcPts val="0"/>
              </a:spcBef>
              <a:spcAft>
                <a:spcPts val="1200"/>
              </a:spcAft>
              <a:buClr>
                <a:srgbClr val="40695B"/>
              </a:buClr>
              <a:buFont typeface="Wingdings" panose="05000000000000000000" pitchFamily="2" charset="2"/>
              <a:buChar char="u"/>
              <a:defRPr/>
            </a:pPr>
            <a:r>
              <a:rPr lang="zh-TW" altLang="en-US" sz="2400" b="1" dirty="0">
                <a:solidFill>
                  <a:prstClr val="black"/>
                </a:solidFill>
                <a:latin typeface="微軟正黑體" panose="020B0604030504040204" pitchFamily="34" charset="-120"/>
                <a:ea typeface="微軟正黑體" panose="020B0604030504040204" pitchFamily="34" charset="-120"/>
              </a:rPr>
              <a:t>接觸者追蹤及管制期限：</a:t>
            </a:r>
            <a:r>
              <a:rPr lang="zh-TW" altLang="en-US" sz="2400" dirty="0">
                <a:solidFill>
                  <a:prstClr val="black"/>
                </a:solidFill>
                <a:latin typeface="微軟正黑體" panose="020B0604030504040204" pitchFamily="34" charset="-120"/>
                <a:ea typeface="微軟正黑體" panose="020B0604030504040204" pitchFamily="34" charset="-120"/>
              </a:rPr>
              <a:t>地方衛生機關應對接觸者開立「健康監測通知書」，提供相關衛教資訊，以及要求其實施健康監測至與病例最後一次接觸後</a:t>
            </a:r>
            <a:r>
              <a:rPr lang="en-US" altLang="zh-TW" sz="2400" dirty="0">
                <a:solidFill>
                  <a:prstClr val="black"/>
                </a:solidFill>
                <a:latin typeface="微軟正黑體" panose="020B0604030504040204" pitchFamily="34" charset="-120"/>
                <a:ea typeface="微軟正黑體" panose="020B0604030504040204" pitchFamily="34" charset="-120"/>
              </a:rPr>
              <a:t>21</a:t>
            </a:r>
            <a:r>
              <a:rPr lang="zh-TW" altLang="en-US" sz="2400" dirty="0">
                <a:solidFill>
                  <a:prstClr val="black"/>
                </a:solidFill>
                <a:latin typeface="微軟正黑體" panose="020B0604030504040204" pitchFamily="34" charset="-120"/>
                <a:ea typeface="微軟正黑體" panose="020B0604030504040204" pitchFamily="34" charset="-120"/>
              </a:rPr>
              <a:t>天。</a:t>
            </a:r>
            <a:endParaRPr lang="en-US" altLang="zh-TW" sz="24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1686480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接觸者追蹤及管制</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(3/4)</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24</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655873" y="1189614"/>
            <a:ext cx="10067544"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接觸者匡列原則：</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625475" indent="-271463" algn="just">
              <a:lnSpc>
                <a:spcPts val="3000"/>
              </a:lnSpc>
              <a:spcBef>
                <a:spcPts val="0"/>
              </a:spcBef>
              <a:spcAft>
                <a:spcPts val="1200"/>
              </a:spcAft>
              <a:buClr>
                <a:srgbClr val="40695B"/>
              </a:buClr>
              <a:buFont typeface="+mj-lt"/>
              <a:buAutoNum type="arabicPeriod"/>
              <a:defRPr/>
            </a:pPr>
            <a:r>
              <a:rPr lang="zh-TW" altLang="en-US" sz="2000" dirty="0">
                <a:latin typeface="微軟正黑體" panose="020B0604030504040204" pitchFamily="34" charset="-120"/>
                <a:ea typeface="微軟正黑體" panose="020B0604030504040204" pitchFamily="34" charset="-120"/>
              </a:rPr>
              <a:t>符合接觸者定義之個案接觸對象皆應列為接觸者</a:t>
            </a:r>
            <a:r>
              <a:rPr lang="zh-TW" altLang="en-US" sz="2000" dirty="0">
                <a:solidFill>
                  <a:prstClr val="black"/>
                </a:solidFill>
                <a:latin typeface="微軟正黑體" panose="020B0604030504040204" pitchFamily="34" charset="-120"/>
                <a:ea typeface="微軟正黑體" panose="020B0604030504040204" pitchFamily="34" charset="-120"/>
              </a:rPr>
              <a:t>。</a:t>
            </a:r>
            <a:endParaRPr lang="en-US" altLang="zh-TW" sz="2000" dirty="0">
              <a:solidFill>
                <a:prstClr val="black"/>
              </a:solidFill>
              <a:latin typeface="微軟正黑體" panose="020B0604030504040204" pitchFamily="34" charset="-120"/>
              <a:ea typeface="微軟正黑體" panose="020B0604030504040204" pitchFamily="34" charset="-120"/>
            </a:endParaRPr>
          </a:p>
          <a:p>
            <a:pPr marL="625475" indent="-271463" algn="just">
              <a:lnSpc>
                <a:spcPts val="3000"/>
              </a:lnSpc>
              <a:spcBef>
                <a:spcPts val="0"/>
              </a:spcBef>
              <a:spcAft>
                <a:spcPts val="1200"/>
              </a:spcAft>
              <a:buClr>
                <a:srgbClr val="40695B"/>
              </a:buClr>
              <a:buFont typeface="+mj-lt"/>
              <a:buAutoNum type="arabicPeriod"/>
              <a:defRPr/>
            </a:pPr>
            <a:r>
              <a:rPr lang="zh-TW" altLang="en-US" sz="2000" dirty="0">
                <a:solidFill>
                  <a:prstClr val="black"/>
                </a:solidFill>
                <a:latin typeface="微軟正黑體" panose="020B0604030504040204" pitchFamily="34" charset="-120"/>
                <a:ea typeface="微軟正黑體" panose="020B0604030504040204" pitchFamily="34" charset="-120"/>
              </a:rPr>
              <a:t>航空器接觸者：原則上至少應包含航程中曾直接接觸個案的同行旅客及機組人員、個案同排及前後各兩排</a:t>
            </a:r>
            <a:r>
              <a:rPr lang="en-US" altLang="zh-TW" sz="2000" dirty="0">
                <a:solidFill>
                  <a:prstClr val="black"/>
                </a:solidFill>
                <a:latin typeface="微軟正黑體" panose="020B0604030504040204" pitchFamily="34" charset="-120"/>
                <a:ea typeface="微軟正黑體" panose="020B0604030504040204" pitchFamily="34" charset="-120"/>
              </a:rPr>
              <a:t>(</a:t>
            </a:r>
            <a:r>
              <a:rPr lang="zh-TW" altLang="en-US" sz="2000" dirty="0">
                <a:solidFill>
                  <a:prstClr val="black"/>
                </a:solidFill>
                <a:latin typeface="微軟正黑體" panose="020B0604030504040204" pitchFamily="34" charset="-120"/>
                <a:ea typeface="微軟正黑體" panose="020B0604030504040204" pitchFamily="34" charset="-120"/>
              </a:rPr>
              <a:t>共五排</a:t>
            </a:r>
            <a:r>
              <a:rPr lang="en-US" altLang="zh-TW" sz="2000" dirty="0">
                <a:solidFill>
                  <a:prstClr val="black"/>
                </a:solidFill>
                <a:latin typeface="微軟正黑體" panose="020B0604030504040204" pitchFamily="34" charset="-120"/>
                <a:ea typeface="微軟正黑體" panose="020B0604030504040204" pitchFamily="34" charset="-120"/>
              </a:rPr>
              <a:t>)</a:t>
            </a:r>
            <a:r>
              <a:rPr lang="zh-TW" altLang="en-US" sz="2000" dirty="0">
                <a:solidFill>
                  <a:prstClr val="black"/>
                </a:solidFill>
                <a:latin typeface="微軟正黑體" panose="020B0604030504040204" pitchFamily="34" charset="-120"/>
                <a:ea typeface="微軟正黑體" panose="020B0604030504040204" pitchFamily="34" charset="-120"/>
              </a:rPr>
              <a:t>旅客、負責清潔個案座位所在區域之機艙清潔人員等，並依「航空器傳染病接觸者追蹤之作業程序」執行調閱及接觸者追蹤管理。</a:t>
            </a:r>
            <a:endParaRPr lang="en-US" altLang="zh-TW" sz="2000" dirty="0">
              <a:solidFill>
                <a:prstClr val="black"/>
              </a:solidFill>
              <a:latin typeface="微軟正黑體" panose="020B0604030504040204" pitchFamily="34" charset="-120"/>
              <a:ea typeface="微軟正黑體" panose="020B0604030504040204" pitchFamily="34" charset="-120"/>
            </a:endParaRPr>
          </a:p>
          <a:p>
            <a:pPr marL="625475" indent="-271463" algn="just">
              <a:lnSpc>
                <a:spcPts val="3000"/>
              </a:lnSpc>
              <a:spcBef>
                <a:spcPts val="0"/>
              </a:spcBef>
              <a:spcAft>
                <a:spcPts val="1200"/>
              </a:spcAft>
              <a:buClr>
                <a:srgbClr val="40695B"/>
              </a:buClr>
              <a:buFont typeface="+mj-lt"/>
              <a:buAutoNum type="arabicPeriod"/>
              <a:defRPr/>
            </a:pPr>
            <a:r>
              <a:rPr lang="zh-TW" altLang="en-US" sz="2000" dirty="0">
                <a:solidFill>
                  <a:prstClr val="black"/>
                </a:solidFill>
                <a:latin typeface="微軟正黑體" panose="020B0604030504040204" pitchFamily="34" charset="-120"/>
                <a:ea typeface="微軟正黑體" panose="020B0604030504040204" pitchFamily="34" charset="-120"/>
              </a:rPr>
              <a:t>須匡列之接觸者仍應視實際疫調情形作適當調整，另於特殊情況下，可依據現場疫調及風險評估結果，採取較嚴格標準，擴大接觸者匡列範圍，及採行必要之防治措施。</a:t>
            </a:r>
          </a:p>
        </p:txBody>
      </p:sp>
    </p:spTree>
    <p:extLst>
      <p:ext uri="{BB962C8B-B14F-4D97-AF65-F5344CB8AC3E}">
        <p14:creationId xmlns:p14="http://schemas.microsoft.com/office/powerpoint/2010/main" val="21632388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接觸者追蹤及管制</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(4/4)</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25</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651273" y="1126254"/>
            <a:ext cx="9519095"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Bef>
                <a:spcPts val="0"/>
              </a:spcBef>
              <a:buClr>
                <a:srgbClr val="40695B"/>
              </a:buClr>
              <a:buFont typeface="Wingdings" panose="05000000000000000000" pitchFamily="2" charset="2"/>
              <a:buChar char="u"/>
              <a:defRPr/>
            </a:pPr>
            <a:r>
              <a:rPr lang="zh-TW" altLang="en-US" sz="2000" b="1" dirty="0">
                <a:latin typeface="微軟正黑體" panose="020B0604030504040204" pitchFamily="34" charset="-120"/>
                <a:ea typeface="微軟正黑體" panose="020B0604030504040204" pitchFamily="34" charset="-120"/>
              </a:rPr>
              <a:t>接觸者定義</a:t>
            </a:r>
            <a:r>
              <a:rPr lang="en-US" altLang="zh-TW" sz="2000" b="1" dirty="0">
                <a:latin typeface="微軟正黑體" panose="020B0604030504040204" pitchFamily="34" charset="-120"/>
                <a:ea typeface="微軟正黑體" panose="020B0604030504040204" pitchFamily="34" charset="-120"/>
              </a:rPr>
              <a:t>: </a:t>
            </a:r>
            <a:r>
              <a:rPr lang="zh-TW" altLang="en-US" sz="2000" dirty="0">
                <a:latin typeface="微軟正黑體" panose="020B0604030504040204" pitchFamily="34" charset="-120"/>
                <a:ea typeface="微軟正黑體" panose="020B0604030504040204" pitchFamily="34" charset="-120"/>
              </a:rPr>
              <a:t>在下列任一情境中，在無適當防護下曾與立百病毒感染症確定或極可能病例有接觸之人員：</a:t>
            </a:r>
            <a:endParaRPr lang="en-US" altLang="zh-TW" sz="2000" dirty="0">
              <a:latin typeface="微軟正黑體" panose="020B0604030504040204" pitchFamily="34" charset="-120"/>
              <a:ea typeface="微軟正黑體" panose="020B0604030504040204" pitchFamily="34" charset="-120"/>
            </a:endParaRPr>
          </a:p>
          <a:p>
            <a:pPr marL="541338" indent="-187325" algn="just">
              <a:lnSpc>
                <a:spcPct val="150000"/>
              </a:lnSpc>
              <a:spcBef>
                <a:spcPts val="0"/>
              </a:spcBef>
              <a:buClr>
                <a:srgbClr val="40695B"/>
              </a:buClr>
              <a:buFont typeface="+mj-lt"/>
              <a:buAutoNum type="arabicPeriod"/>
              <a:defRPr/>
            </a:pPr>
            <a:r>
              <a:rPr lang="zh-TW" altLang="en-US" sz="2000" dirty="0">
                <a:latin typeface="微軟正黑體" panose="020B0604030504040204" pitchFamily="34" charset="-120"/>
                <a:ea typeface="微軟正黑體" panose="020B0604030504040204" pitchFamily="34" charset="-120"/>
              </a:rPr>
              <a:t>與個案發病期間同住於同一家戶或病室。</a:t>
            </a:r>
            <a:endParaRPr lang="en-US" altLang="zh-TW" sz="2000" dirty="0">
              <a:latin typeface="微軟正黑體" panose="020B0604030504040204" pitchFamily="34" charset="-120"/>
              <a:ea typeface="微軟正黑體" panose="020B0604030504040204" pitchFamily="34" charset="-120"/>
            </a:endParaRPr>
          </a:p>
          <a:p>
            <a:pPr marL="541338" indent="-187325" algn="just">
              <a:lnSpc>
                <a:spcPct val="150000"/>
              </a:lnSpc>
              <a:spcBef>
                <a:spcPts val="0"/>
              </a:spcBef>
              <a:buClr>
                <a:srgbClr val="40695B"/>
              </a:buClr>
              <a:buFont typeface="+mj-lt"/>
              <a:buAutoNum type="arabicPeriod"/>
              <a:defRPr/>
            </a:pPr>
            <a:r>
              <a:rPr lang="zh-TW" altLang="en-US" sz="2000" dirty="0">
                <a:latin typeface="微軟正黑體" panose="020B0604030504040204" pitchFamily="34" charset="-120"/>
                <a:ea typeface="微軟正黑體" panose="020B0604030504040204" pitchFamily="34" charset="-120"/>
              </a:rPr>
              <a:t>於個案發病期間，曾與個案或其體液（血液、尿液、唾液及嘔吐物等）直接接觸，包括照護、搬運或轉送過程</a:t>
            </a:r>
            <a:endParaRPr lang="en-US" altLang="zh-TW" sz="2000" dirty="0">
              <a:latin typeface="微軟正黑體" panose="020B0604030504040204" pitchFamily="34" charset="-120"/>
              <a:ea typeface="微軟正黑體" panose="020B0604030504040204" pitchFamily="34" charset="-120"/>
            </a:endParaRPr>
          </a:p>
          <a:p>
            <a:pPr marL="541338" indent="-187325" algn="just">
              <a:lnSpc>
                <a:spcPct val="150000"/>
              </a:lnSpc>
              <a:spcBef>
                <a:spcPts val="0"/>
              </a:spcBef>
              <a:buClr>
                <a:srgbClr val="40695B"/>
              </a:buClr>
              <a:buFont typeface="+mj-lt"/>
              <a:buAutoNum type="arabicPeriod"/>
              <a:defRPr/>
            </a:pPr>
            <a:r>
              <a:rPr lang="zh-TW" altLang="en-US" sz="2000" dirty="0">
                <a:latin typeface="微軟正黑體" panose="020B0604030504040204" pitchFamily="34" charset="-120"/>
                <a:ea typeface="微軟正黑體" panose="020B0604030504040204" pitchFamily="34" charset="-120"/>
              </a:rPr>
              <a:t>曾接觸過個案發病期間之汙染物（衣物、寢具及床單等）。</a:t>
            </a:r>
            <a:endParaRPr lang="en-US" altLang="zh-TW" sz="2000" dirty="0">
              <a:latin typeface="微軟正黑體" panose="020B0604030504040204" pitchFamily="34" charset="-120"/>
              <a:ea typeface="微軟正黑體" panose="020B0604030504040204" pitchFamily="34" charset="-120"/>
            </a:endParaRPr>
          </a:p>
          <a:p>
            <a:pPr marL="541338" indent="-187325" algn="just">
              <a:lnSpc>
                <a:spcPct val="150000"/>
              </a:lnSpc>
              <a:spcBef>
                <a:spcPts val="0"/>
              </a:spcBef>
              <a:buClr>
                <a:srgbClr val="40695B"/>
              </a:buClr>
              <a:buFont typeface="+mj-lt"/>
              <a:buAutoNum type="arabicPeriod"/>
              <a:defRPr/>
            </a:pPr>
            <a:r>
              <a:rPr lang="zh-TW" altLang="en-US" sz="2000" dirty="0">
                <a:latin typeface="微軟正黑體" panose="020B0604030504040204" pitchFamily="34" charset="-120"/>
                <a:ea typeface="微軟正黑體" panose="020B0604030504040204" pitchFamily="34" charset="-120"/>
              </a:rPr>
              <a:t>曾直接接觸個案之遺體。</a:t>
            </a:r>
            <a:endParaRPr lang="en-US" altLang="zh-TW" sz="2000" dirty="0">
              <a:latin typeface="微軟正黑體" panose="020B0604030504040204" pitchFamily="34" charset="-120"/>
              <a:ea typeface="微軟正黑體" panose="020B0604030504040204" pitchFamily="34" charset="-120"/>
            </a:endParaRPr>
          </a:p>
          <a:p>
            <a:pPr marL="541338" indent="-187325" algn="just">
              <a:lnSpc>
                <a:spcPct val="150000"/>
              </a:lnSpc>
              <a:spcBef>
                <a:spcPts val="0"/>
              </a:spcBef>
              <a:buClr>
                <a:srgbClr val="40695B"/>
              </a:buClr>
              <a:buFont typeface="+mj-lt"/>
              <a:buAutoNum type="arabicPeriod"/>
              <a:defRPr/>
            </a:pPr>
            <a:r>
              <a:rPr lang="zh-TW" altLang="en-US" sz="2000" dirty="0">
                <a:latin typeface="微軟正黑體" panose="020B0604030504040204" pitchFamily="34" charset="-120"/>
                <a:ea typeface="微軟正黑體" panose="020B0604030504040204" pitchFamily="34" charset="-120"/>
              </a:rPr>
              <a:t>曾與個案於出現症狀期間內有長時間（大於</a:t>
            </a:r>
            <a:r>
              <a:rPr lang="en-US" altLang="zh-TW" sz="2000" dirty="0">
                <a:latin typeface="微軟正黑體" panose="020B0604030504040204" pitchFamily="34" charset="-120"/>
                <a:ea typeface="微軟正黑體" panose="020B0604030504040204" pitchFamily="34" charset="-120"/>
              </a:rPr>
              <a:t>15</a:t>
            </a:r>
            <a:r>
              <a:rPr lang="zh-TW" altLang="en-US" sz="2000" dirty="0">
                <a:latin typeface="微軟正黑體" panose="020B0604030504040204" pitchFamily="34" charset="-120"/>
                <a:ea typeface="微軟正黑體" panose="020B0604030504040204" pitchFamily="34" charset="-120"/>
              </a:rPr>
              <a:t>分鐘）距離</a:t>
            </a:r>
            <a:r>
              <a:rPr lang="en-US" altLang="zh-TW" sz="2000" dirty="0">
                <a:latin typeface="微軟正黑體" panose="020B0604030504040204" pitchFamily="34" charset="-120"/>
                <a:ea typeface="微軟正黑體" panose="020B0604030504040204" pitchFamily="34" charset="-120"/>
              </a:rPr>
              <a:t>2</a:t>
            </a:r>
            <a:r>
              <a:rPr lang="zh-TW" altLang="en-US" sz="2000" dirty="0">
                <a:latin typeface="微軟正黑體" panose="020B0604030504040204" pitchFamily="34" charset="-120"/>
                <a:ea typeface="微軟正黑體" panose="020B0604030504040204" pitchFamily="34" charset="-120"/>
              </a:rPr>
              <a:t>公尺以內之接觸。</a:t>
            </a:r>
            <a:endParaRPr lang="en-US" altLang="zh-TW" sz="2000" dirty="0">
              <a:latin typeface="微軟正黑體" panose="020B0604030504040204" pitchFamily="34" charset="-120"/>
              <a:ea typeface="微軟正黑體" panose="020B0604030504040204" pitchFamily="34" charset="-120"/>
            </a:endParaRPr>
          </a:p>
          <a:p>
            <a:pPr marL="541338" indent="-187325" algn="just">
              <a:lnSpc>
                <a:spcPct val="150000"/>
              </a:lnSpc>
              <a:spcBef>
                <a:spcPts val="0"/>
              </a:spcBef>
              <a:buClr>
                <a:srgbClr val="40695B"/>
              </a:buClr>
              <a:buFont typeface="+mj-lt"/>
              <a:buAutoNum type="arabicPeriod"/>
              <a:defRPr/>
            </a:pPr>
            <a:r>
              <a:rPr lang="zh-TW" altLang="en-US" sz="2000" dirty="0">
                <a:latin typeface="微軟正黑體" panose="020B0604030504040204" pitchFamily="34" charset="-120"/>
                <a:ea typeface="微軟正黑體" panose="020B0604030504040204" pitchFamily="34" charset="-120"/>
              </a:rPr>
              <a:t>航空器接觸者：原則上至少應包含航程中曾直接接觸個案的同行旅客及機組人員、個案同排及前後各兩排</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共五排</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旅客、負責清潔個案座位所在區域之機艙清潔人員等。</a:t>
            </a:r>
            <a:endParaRPr lang="en-US" altLang="zh-TW" sz="2000" dirty="0">
              <a:latin typeface="微軟正黑體" panose="020B0604030504040204" pitchFamily="34" charset="-120"/>
              <a:ea typeface="微軟正黑體" panose="020B0604030504040204" pitchFamily="34" charset="-120"/>
            </a:endParaRPr>
          </a:p>
          <a:p>
            <a:pPr algn="just">
              <a:lnSpc>
                <a:spcPct val="150000"/>
              </a:lnSpc>
              <a:spcBef>
                <a:spcPts val="0"/>
              </a:spcBef>
              <a:buClr>
                <a:srgbClr val="40695B"/>
              </a:buClr>
              <a:buFont typeface="Wingdings" panose="05000000000000000000" pitchFamily="2" charset="2"/>
              <a:buChar char="u"/>
              <a:defRPr/>
            </a:pPr>
            <a:endParaRPr lang="en-US" altLang="zh-TW" sz="24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2693466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醫療機構感染管制措施</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(1/9)</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26</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539305" y="1168792"/>
            <a:ext cx="10375454" cy="2330187"/>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病人分流與通報</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12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宣導民眾進入醫療機構遵循</a:t>
            </a:r>
            <a:r>
              <a:rPr lang="zh-TW" altLang="en-US" sz="2000" dirty="0">
                <a:solidFill>
                  <a:srgbClr val="0000FF"/>
                </a:solidFill>
                <a:latin typeface="微軟正黑體" panose="020B0604030504040204" pitchFamily="34" charset="-120"/>
                <a:ea typeface="微軟正黑體" panose="020B0604030504040204" pitchFamily="34" charset="-120"/>
              </a:rPr>
              <a:t>呼吸道衛生與咳嗽禮節</a:t>
            </a:r>
            <a:r>
              <a:rPr lang="zh-TW" altLang="en-US" sz="2000" dirty="0">
                <a:solidFill>
                  <a:prstClr val="black"/>
                </a:solidFill>
                <a:latin typeface="微軟正黑體" panose="020B0604030504040204" pitchFamily="34" charset="-120"/>
                <a:ea typeface="微軟正黑體" panose="020B0604030504040204" pitchFamily="34" charset="-120"/>
              </a:rPr>
              <a:t>。佩戴口罩可防止呼吸道分泌物散播</a:t>
            </a:r>
          </a:p>
          <a:p>
            <a:pPr marL="447675" indent="-177800" algn="just">
              <a:lnSpc>
                <a:spcPts val="3000"/>
              </a:lnSpc>
              <a:spcBef>
                <a:spcPts val="0"/>
              </a:spcBef>
              <a:spcAft>
                <a:spcPts val="12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第一線工作人員於一般門診及急診檢傷時，先口頭詢問相關</a:t>
            </a:r>
            <a:r>
              <a:rPr lang="zh-TW" altLang="en-US" sz="2000" dirty="0">
                <a:solidFill>
                  <a:srgbClr val="0000FF"/>
                </a:solidFill>
                <a:latin typeface="微軟正黑體" panose="020B0604030504040204" pitchFamily="34" charset="-120"/>
                <a:ea typeface="微軟正黑體" panose="020B0604030504040204" pitchFamily="34" charset="-120"/>
              </a:rPr>
              <a:t>主訴</a:t>
            </a:r>
            <a:r>
              <a:rPr lang="zh-TW" altLang="en-US" sz="2000" dirty="0">
                <a:solidFill>
                  <a:prstClr val="black"/>
                </a:solidFill>
                <a:latin typeface="微軟正黑體" panose="020B0604030504040204" pitchFamily="34" charset="-120"/>
                <a:ea typeface="微軟正黑體" panose="020B0604030504040204" pitchFamily="34" charset="-120"/>
              </a:rPr>
              <a:t>及</a:t>
            </a:r>
            <a:r>
              <a:rPr lang="en-US" altLang="zh-TW" sz="2000" dirty="0">
                <a:solidFill>
                  <a:srgbClr val="0000FF"/>
                </a:solidFill>
                <a:latin typeface="微軟正黑體" panose="020B0604030504040204" pitchFamily="34" charset="-120"/>
                <a:ea typeface="微軟正黑體" panose="020B0604030504040204" pitchFamily="34" charset="-120"/>
              </a:rPr>
              <a:t>TOCC</a:t>
            </a:r>
            <a:r>
              <a:rPr lang="zh-TW" altLang="en-US" sz="2000" dirty="0">
                <a:solidFill>
                  <a:prstClr val="black"/>
                </a:solidFill>
                <a:latin typeface="微軟正黑體" panose="020B0604030504040204" pitchFamily="34" charset="-120"/>
                <a:ea typeface="微軟正黑體" panose="020B0604030504040204" pitchFamily="34" charset="-120"/>
              </a:rPr>
              <a:t>等資料，若發現疑似或確定感染立百病毒病人，應先安置於</a:t>
            </a:r>
            <a:r>
              <a:rPr lang="zh-TW" altLang="en-US" sz="2000" dirty="0">
                <a:solidFill>
                  <a:srgbClr val="0000FF"/>
                </a:solidFill>
                <a:latin typeface="微軟正黑體" panose="020B0604030504040204" pitchFamily="34" charset="-120"/>
                <a:ea typeface="微軟正黑體" panose="020B0604030504040204" pitchFamily="34" charset="-120"/>
              </a:rPr>
              <a:t>獨立診療室</a:t>
            </a:r>
            <a:r>
              <a:rPr lang="zh-TW" altLang="en-US" sz="2000" dirty="0">
                <a:solidFill>
                  <a:prstClr val="black"/>
                </a:solidFill>
                <a:latin typeface="微軟正黑體" panose="020B0604030504040204" pitchFamily="34" charset="-120"/>
                <a:ea typeface="微軟正黑體" panose="020B0604030504040204" pitchFamily="34" charset="-120"/>
              </a:rPr>
              <a:t>等候評估，如診治病人符合</a:t>
            </a:r>
            <a:r>
              <a:rPr lang="zh-TW" altLang="en-US" sz="2000" dirty="0">
                <a:solidFill>
                  <a:srgbClr val="0000FF"/>
                </a:solidFill>
                <a:latin typeface="微軟正黑體" panose="020B0604030504040204" pitchFamily="34" charset="-120"/>
                <a:ea typeface="微軟正黑體" panose="020B0604030504040204" pitchFamily="34" charset="-120"/>
              </a:rPr>
              <a:t>立百病毒感染症通報定義</a:t>
            </a:r>
            <a:r>
              <a:rPr lang="zh-TW" altLang="en-US" sz="2000" dirty="0">
                <a:solidFill>
                  <a:prstClr val="black"/>
                </a:solidFill>
                <a:latin typeface="微軟正黑體" panose="020B0604030504040204" pitchFamily="34" charset="-120"/>
                <a:ea typeface="微軟正黑體" panose="020B0604030504040204" pitchFamily="34" charset="-120"/>
              </a:rPr>
              <a:t>，應依相關規定通報。</a:t>
            </a:r>
          </a:p>
          <a:p>
            <a:pPr marL="447675" indent="-177800" algn="just">
              <a:lnSpc>
                <a:spcPts val="3000"/>
              </a:lnSpc>
              <a:spcBef>
                <a:spcPts val="0"/>
              </a:spcBef>
              <a:spcAft>
                <a:spcPts val="1200"/>
              </a:spcAft>
              <a:buClr>
                <a:srgbClr val="40695B"/>
              </a:buClr>
              <a:defRPr/>
            </a:pPr>
            <a:endParaRPr lang="zh-TW" altLang="en-US" sz="2000" dirty="0">
              <a:solidFill>
                <a:prstClr val="black"/>
              </a:solidFill>
              <a:latin typeface="微軟正黑體" panose="020B0604030504040204" pitchFamily="34" charset="-120"/>
              <a:ea typeface="微軟正黑體" panose="020B0604030504040204" pitchFamily="34" charset="-120"/>
            </a:endParaRPr>
          </a:p>
        </p:txBody>
      </p:sp>
      <p:sp>
        <p:nvSpPr>
          <p:cNvPr id="5" name="內容版面配置區 2">
            <a:extLst>
              <a:ext uri="{FF2B5EF4-FFF2-40B4-BE49-F238E27FC236}">
                <a16:creationId xmlns:a16="http://schemas.microsoft.com/office/drawing/2014/main" id="{A20DAE49-112D-4483-9266-369EF4C40A4A}"/>
              </a:ext>
            </a:extLst>
          </p:cNvPr>
          <p:cNvSpPr txBox="1">
            <a:spLocks/>
          </p:cNvSpPr>
          <p:nvPr/>
        </p:nvSpPr>
        <p:spPr>
          <a:xfrm>
            <a:off x="539305" y="3498979"/>
            <a:ext cx="10375454" cy="2500605"/>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病人安置</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12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疑似或確定感染立百病毒病人需要住院時，應</a:t>
            </a:r>
            <a:r>
              <a:rPr lang="zh-TW" altLang="en-US" sz="2000" dirty="0">
                <a:solidFill>
                  <a:srgbClr val="0000FF"/>
                </a:solidFill>
                <a:latin typeface="微軟正黑體" panose="020B0604030504040204" pitchFamily="34" charset="-120"/>
                <a:ea typeface="微軟正黑體" panose="020B0604030504040204" pitchFamily="34" charset="-120"/>
              </a:rPr>
              <a:t>優先收治於負壓隔離病室</a:t>
            </a:r>
            <a:r>
              <a:rPr lang="zh-TW" altLang="en-US" sz="2000" dirty="0">
                <a:solidFill>
                  <a:prstClr val="black"/>
                </a:solidFill>
                <a:latin typeface="微軟正黑體" panose="020B0604030504040204" pitchFamily="34" charset="-120"/>
                <a:ea typeface="微軟正黑體" panose="020B0604030504040204" pitchFamily="34" charset="-120"/>
              </a:rPr>
              <a:t>；若不敷使用，應安置於有衛浴設備的單人病室。</a:t>
            </a:r>
            <a:endParaRPr lang="en-US" altLang="zh-TW" sz="20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12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病室需進行人員管制，僅容許必要的人員進入隔離病室並確實登錄。</a:t>
            </a:r>
            <a:endParaRPr lang="en-US" altLang="zh-TW" sz="20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1200"/>
              </a:spcAft>
              <a:buClr>
                <a:srgbClr val="40695B"/>
              </a:buClr>
              <a:defRPr/>
            </a:pPr>
            <a:r>
              <a:rPr lang="zh-TW" altLang="en-US" sz="2000" dirty="0">
                <a:solidFill>
                  <a:srgbClr val="0000FF"/>
                </a:solidFill>
                <a:latin typeface="微軟正黑體" panose="020B0604030504040204" pitchFamily="34" charset="-120"/>
                <a:ea typeface="微軟正黑體" panose="020B0604030504040204" pitchFamily="34" charset="-120"/>
              </a:rPr>
              <a:t>密切接觸者且有持續住院需求之病人，優先收治於隔離或單人病室</a:t>
            </a:r>
            <a:r>
              <a:rPr lang="zh-TW" altLang="en-US" sz="2000" dirty="0">
                <a:solidFill>
                  <a:prstClr val="black"/>
                </a:solidFill>
                <a:latin typeface="微軟正黑體" panose="020B0604030504040204" pitchFamily="34" charset="-120"/>
                <a:ea typeface="微軟正黑體" panose="020B0604030504040204" pitchFamily="34" charset="-120"/>
              </a:rPr>
              <a:t>。</a:t>
            </a:r>
          </a:p>
        </p:txBody>
      </p:sp>
    </p:spTree>
    <p:extLst>
      <p:ext uri="{BB962C8B-B14F-4D97-AF65-F5344CB8AC3E}">
        <p14:creationId xmlns:p14="http://schemas.microsoft.com/office/powerpoint/2010/main" val="2231192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醫療機構感染管制措施</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(2/9)</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27</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380684" y="1189767"/>
            <a:ext cx="10629438" cy="2383857"/>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工作人員健康監測</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12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針對曾接觸確定病例之工作人員，</a:t>
            </a:r>
            <a:r>
              <a:rPr lang="zh-TW" altLang="en-US" sz="2000" dirty="0">
                <a:solidFill>
                  <a:srgbClr val="0000FF"/>
                </a:solidFill>
                <a:latin typeface="微軟正黑體" panose="020B0604030504040204" pitchFamily="34" charset="-120"/>
                <a:ea typeface="微軟正黑體" panose="020B0604030504040204" pitchFamily="34" charset="-120"/>
              </a:rPr>
              <a:t>每日進行健康監測</a:t>
            </a:r>
            <a:r>
              <a:rPr lang="zh-TW" altLang="en-US" sz="2000" dirty="0">
                <a:solidFill>
                  <a:prstClr val="black"/>
                </a:solidFill>
                <a:latin typeface="微軟正黑體" panose="020B0604030504040204" pitchFamily="34" charset="-120"/>
                <a:ea typeface="微軟正黑體" panose="020B0604030504040204" pitchFamily="34" charset="-120"/>
              </a:rPr>
              <a:t>，並留有紀錄；若接觸者出現疑似症狀，應立即通知單位主管，依機構內流程主動通報，並通知衛生主管機關。</a:t>
            </a:r>
          </a:p>
          <a:p>
            <a:pPr marL="447675" indent="-177800" algn="just">
              <a:lnSpc>
                <a:spcPts val="3000"/>
              </a:lnSpc>
              <a:spcBef>
                <a:spcPts val="0"/>
              </a:spcBef>
              <a:spcAft>
                <a:spcPts val="1200"/>
              </a:spcAft>
              <a:buClr>
                <a:srgbClr val="40695B"/>
              </a:buClr>
              <a:defRPr/>
            </a:pPr>
            <a:r>
              <a:rPr lang="zh-TW" altLang="en-US" sz="2000" dirty="0">
                <a:solidFill>
                  <a:srgbClr val="0000FF"/>
                </a:solidFill>
                <a:latin typeface="微軟正黑體" panose="020B0604030504040204" pitchFamily="34" charset="-120"/>
                <a:ea typeface="微軟正黑體" panose="020B0604030504040204" pitchFamily="34" charset="-120"/>
              </a:rPr>
              <a:t>密切接觸者</a:t>
            </a:r>
            <a:r>
              <a:rPr lang="zh-TW" altLang="en-US" sz="2000" dirty="0">
                <a:solidFill>
                  <a:prstClr val="black"/>
                </a:solidFill>
                <a:latin typeface="微軟正黑體" panose="020B0604030504040204" pitchFamily="34" charset="-120"/>
                <a:ea typeface="微軟正黑體" panose="020B0604030504040204" pitchFamily="34" charset="-120"/>
              </a:rPr>
              <a:t>，</a:t>
            </a:r>
            <a:r>
              <a:rPr lang="zh-TW" altLang="en-US" sz="2000" dirty="0">
                <a:solidFill>
                  <a:srgbClr val="0000FF"/>
                </a:solidFill>
                <a:latin typeface="微軟正黑體" panose="020B0604030504040204" pitchFamily="34" charset="-120"/>
                <a:ea typeface="微軟正黑體" panose="020B0604030504040204" pitchFamily="34" charset="-120"/>
              </a:rPr>
              <a:t>進入醫療機構及於照護病人時，應全程佩戴醫用</a:t>
            </a:r>
            <a:r>
              <a:rPr lang="en-US" altLang="zh-TW" sz="2000" dirty="0">
                <a:solidFill>
                  <a:srgbClr val="0000FF"/>
                </a:solidFill>
                <a:latin typeface="微軟正黑體" panose="020B0604030504040204" pitchFamily="34" charset="-120"/>
                <a:ea typeface="微軟正黑體" panose="020B0604030504040204" pitchFamily="34" charset="-120"/>
              </a:rPr>
              <a:t>/</a:t>
            </a:r>
            <a:r>
              <a:rPr lang="zh-TW" altLang="en-US" sz="2000" dirty="0">
                <a:solidFill>
                  <a:srgbClr val="0000FF"/>
                </a:solidFill>
                <a:latin typeface="微軟正黑體" panose="020B0604030504040204" pitchFamily="34" charset="-120"/>
                <a:ea typeface="微軟正黑體" panose="020B0604030504040204" pitchFamily="34" charset="-120"/>
              </a:rPr>
              <a:t>外科口罩</a:t>
            </a:r>
            <a:r>
              <a:rPr lang="zh-TW" altLang="en-US" sz="2000" dirty="0">
                <a:solidFill>
                  <a:prstClr val="black"/>
                </a:solidFill>
                <a:latin typeface="微軟正黑體" panose="020B0604030504040204" pitchFamily="34" charset="-120"/>
                <a:ea typeface="微軟正黑體" panose="020B0604030504040204" pitchFamily="34" charset="-120"/>
              </a:rPr>
              <a:t>，並加強手部衛生，</a:t>
            </a:r>
            <a:r>
              <a:rPr lang="zh-TW" altLang="en-US" sz="2000" dirty="0">
                <a:solidFill>
                  <a:srgbClr val="0000FF"/>
                </a:solidFill>
                <a:latin typeface="微軟正黑體" panose="020B0604030504040204" pitchFamily="34" charset="-120"/>
                <a:ea typeface="微軟正黑體" panose="020B0604030504040204" pitchFamily="34" charset="-120"/>
              </a:rPr>
              <a:t>追蹤期間應避免照顧免疫力低下之患者。</a:t>
            </a:r>
            <a:endParaRPr lang="en-US" altLang="zh-TW" sz="2000" dirty="0">
              <a:solidFill>
                <a:srgbClr val="0000FF"/>
              </a:solidFill>
              <a:latin typeface="微軟正黑體" panose="020B0604030504040204" pitchFamily="34" charset="-120"/>
              <a:ea typeface="微軟正黑體" panose="020B0604030504040204" pitchFamily="34" charset="-120"/>
            </a:endParaRPr>
          </a:p>
        </p:txBody>
      </p:sp>
      <p:sp>
        <p:nvSpPr>
          <p:cNvPr id="5" name="內容版面配置區 2">
            <a:extLst>
              <a:ext uri="{FF2B5EF4-FFF2-40B4-BE49-F238E27FC236}">
                <a16:creationId xmlns:a16="http://schemas.microsoft.com/office/drawing/2014/main" id="{51768F0B-95CF-459D-B669-D48B7D3EA787}"/>
              </a:ext>
            </a:extLst>
          </p:cNvPr>
          <p:cNvSpPr txBox="1">
            <a:spLocks/>
          </p:cNvSpPr>
          <p:nvPr/>
        </p:nvSpPr>
        <p:spPr>
          <a:xfrm>
            <a:off x="380684" y="3573624"/>
            <a:ext cx="9743030" cy="2383857"/>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訪客管理</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12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針對感染立百病毒的住院病人，</a:t>
            </a:r>
            <a:r>
              <a:rPr lang="zh-TW" altLang="en-US" sz="2000" dirty="0">
                <a:solidFill>
                  <a:srgbClr val="0000FF"/>
                </a:solidFill>
                <a:latin typeface="微軟正黑體" panose="020B0604030504040204" pitchFamily="34" charset="-120"/>
                <a:ea typeface="微軟正黑體" panose="020B0604030504040204" pitchFamily="34" charset="-120"/>
              </a:rPr>
              <a:t>如非必要應限制訪客進入病室</a:t>
            </a:r>
            <a:r>
              <a:rPr lang="zh-TW" altLang="en-US" sz="2000" dirty="0">
                <a:solidFill>
                  <a:prstClr val="black"/>
                </a:solidFill>
                <a:latin typeface="微軟正黑體" panose="020B0604030504040204" pitchFamily="34" charset="-120"/>
                <a:ea typeface="微軟正黑體" panose="020B0604030504040204" pitchFamily="34" charset="-120"/>
              </a:rPr>
              <a:t>，並在顧及個資保護情況下留存所有訪客紀錄。</a:t>
            </a:r>
            <a:endParaRPr lang="en-US" altLang="zh-TW" sz="20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12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如須進入病室，應執行手部衛生，並要求訪客依建議穿著各項個人防護裝備後才能進入病室。</a:t>
            </a:r>
          </a:p>
          <a:p>
            <a:pPr marL="447675" indent="-177800" algn="just">
              <a:lnSpc>
                <a:spcPts val="3000"/>
              </a:lnSpc>
              <a:spcBef>
                <a:spcPts val="0"/>
              </a:spcBef>
              <a:spcAft>
                <a:spcPts val="1200"/>
              </a:spcAft>
              <a:buClr>
                <a:srgbClr val="40695B"/>
              </a:buClr>
              <a:defRPr/>
            </a:pPr>
            <a:endParaRPr lang="zh-TW" altLang="en-US" sz="20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8124321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328795"/>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醫療機構感染管制措施</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(3/9)</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28</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222473" y="1038163"/>
            <a:ext cx="11132329" cy="652649"/>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Bef>
                <a:spcPts val="0"/>
              </a:spcBef>
              <a:spcAft>
                <a:spcPts val="6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工作人員應視執行之醫療照護處置項目選擇適當個人防護裝備，並得依病人狀況及所需執行的業務調整個人防護裝備</a:t>
            </a:r>
          </a:p>
          <a:p>
            <a:pPr marL="447675" indent="0" algn="just">
              <a:lnSpc>
                <a:spcPts val="3000"/>
              </a:lnSpc>
              <a:spcBef>
                <a:spcPts val="0"/>
              </a:spcBef>
              <a:spcAft>
                <a:spcPts val="1200"/>
              </a:spcAft>
              <a:buClr>
                <a:srgbClr val="40695B"/>
              </a:buClr>
              <a:buNone/>
              <a:defRPr/>
            </a:pPr>
            <a:endParaRPr lang="en-US" altLang="zh-TW" sz="2000" dirty="0">
              <a:solidFill>
                <a:prstClr val="black"/>
              </a:solidFill>
              <a:latin typeface="微軟正黑體" panose="020B0604030504040204" pitchFamily="34" charset="-120"/>
              <a:ea typeface="微軟正黑體" panose="020B0604030504040204" pitchFamily="34" charset="-120"/>
            </a:endParaRPr>
          </a:p>
        </p:txBody>
      </p:sp>
      <p:graphicFrame>
        <p:nvGraphicFramePr>
          <p:cNvPr id="6" name="表格 5">
            <a:extLst>
              <a:ext uri="{FF2B5EF4-FFF2-40B4-BE49-F238E27FC236}">
                <a16:creationId xmlns:a16="http://schemas.microsoft.com/office/drawing/2014/main" id="{DFF5A228-5428-4B1E-87E2-E26375411F14}"/>
              </a:ext>
            </a:extLst>
          </p:cNvPr>
          <p:cNvGraphicFramePr>
            <a:graphicFrameLocks noGrp="1"/>
          </p:cNvGraphicFramePr>
          <p:nvPr>
            <p:extLst>
              <p:ext uri="{D42A27DB-BD31-4B8C-83A1-F6EECF244321}">
                <p14:modId xmlns:p14="http://schemas.microsoft.com/office/powerpoint/2010/main" val="3750957981"/>
              </p:ext>
            </p:extLst>
          </p:nvPr>
        </p:nvGraphicFramePr>
        <p:xfrm>
          <a:off x="363085" y="1690813"/>
          <a:ext cx="11374825" cy="4252671"/>
        </p:xfrm>
        <a:graphic>
          <a:graphicData uri="http://schemas.openxmlformats.org/drawingml/2006/table">
            <a:tbl>
              <a:tblPr firstRow="1" firstCol="1" bandRow="1" bandCol="1"/>
              <a:tblGrid>
                <a:gridCol w="3079911">
                  <a:extLst>
                    <a:ext uri="{9D8B030D-6E8A-4147-A177-3AD203B41FA5}">
                      <a16:colId xmlns:a16="http://schemas.microsoft.com/office/drawing/2014/main" val="1562124407"/>
                    </a:ext>
                  </a:extLst>
                </a:gridCol>
                <a:gridCol w="1461274">
                  <a:extLst>
                    <a:ext uri="{9D8B030D-6E8A-4147-A177-3AD203B41FA5}">
                      <a16:colId xmlns:a16="http://schemas.microsoft.com/office/drawing/2014/main" val="186477590"/>
                    </a:ext>
                  </a:extLst>
                </a:gridCol>
                <a:gridCol w="1758260">
                  <a:extLst>
                    <a:ext uri="{9D8B030D-6E8A-4147-A177-3AD203B41FA5}">
                      <a16:colId xmlns:a16="http://schemas.microsoft.com/office/drawing/2014/main" val="416870582"/>
                    </a:ext>
                  </a:extLst>
                </a:gridCol>
                <a:gridCol w="966668">
                  <a:extLst>
                    <a:ext uri="{9D8B030D-6E8A-4147-A177-3AD203B41FA5}">
                      <a16:colId xmlns:a16="http://schemas.microsoft.com/office/drawing/2014/main" val="3682874468"/>
                    </a:ext>
                  </a:extLst>
                </a:gridCol>
                <a:gridCol w="1475610">
                  <a:extLst>
                    <a:ext uri="{9D8B030D-6E8A-4147-A177-3AD203B41FA5}">
                      <a16:colId xmlns:a16="http://schemas.microsoft.com/office/drawing/2014/main" val="3956592899"/>
                    </a:ext>
                  </a:extLst>
                </a:gridCol>
                <a:gridCol w="1314564">
                  <a:extLst>
                    <a:ext uri="{9D8B030D-6E8A-4147-A177-3AD203B41FA5}">
                      <a16:colId xmlns:a16="http://schemas.microsoft.com/office/drawing/2014/main" val="3680971922"/>
                    </a:ext>
                  </a:extLst>
                </a:gridCol>
                <a:gridCol w="1318538">
                  <a:extLst>
                    <a:ext uri="{9D8B030D-6E8A-4147-A177-3AD203B41FA5}">
                      <a16:colId xmlns:a16="http://schemas.microsoft.com/office/drawing/2014/main" val="287687192"/>
                    </a:ext>
                  </a:extLst>
                </a:gridCol>
              </a:tblGrid>
              <a:tr h="336740">
                <a:tc rowSpan="2">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pPr algn="ctr">
                        <a:lnSpc>
                          <a:spcPct val="100000"/>
                        </a:lnSpc>
                      </a:pPr>
                      <a:r>
                        <a:rPr lang="zh-TW" sz="1400" b="1" kern="100" dirty="0">
                          <a:solidFill>
                            <a:schemeClr val="bg1"/>
                          </a:solidFill>
                          <a:effectLst/>
                          <a:latin typeface="微軟正黑體" panose="020B0604030504040204" pitchFamily="34" charset="-120"/>
                          <a:ea typeface="微軟正黑體" panose="020B0604030504040204" pitchFamily="34" charset="-120"/>
                        </a:rPr>
                        <a:t>處置項目</a:t>
                      </a:r>
                      <a:endParaRPr lang="zh-TW" sz="1400" b="1" kern="100" dirty="0">
                        <a:solidFill>
                          <a:schemeClr val="bg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no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09999">
                        <a:lumMod val="50000"/>
                      </a:srgbClr>
                    </a:solidFill>
                  </a:tcPr>
                </a:tc>
                <a:tc gridSpan="2">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endParaRPr lang="zh-TW" altLang="en-US"/>
                    </a:p>
                  </a:txBody>
                  <a:tcPr marL="55606" marR="55606" marT="0" marB="0" anchor="ctr">
                    <a:lnL w="381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no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09999">
                        <a:lumMod val="50000"/>
                      </a:srgbClr>
                    </a:solidFill>
                  </a:tcPr>
                </a:tc>
                <a:tc hMerge="1">
                  <a:txBody>
                    <a:bodyPr/>
                    <a:lstStyle/>
                    <a:p>
                      <a:endParaRPr lang="zh-TW" altLang="en-US"/>
                    </a:p>
                  </a:txBody>
                  <a:tcPr/>
                </a:tc>
                <a:tc rowSpan="2">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pPr marL="0" indent="-48895" algn="ctr" defTabSz="457200" rtl="0" eaLnBrk="1" latinLnBrk="0" hangingPunct="1">
                        <a:lnSpc>
                          <a:spcPct val="100000"/>
                        </a:lnSpc>
                      </a:pPr>
                      <a:r>
                        <a:rPr lang="zh-TW" altLang="en-US" sz="1400" b="1" kern="100" dirty="0">
                          <a:solidFill>
                            <a:schemeClr val="bg1"/>
                          </a:solidFill>
                          <a:effectLst/>
                          <a:latin typeface="微軟正黑體" panose="020B0604030504040204" pitchFamily="34" charset="-120"/>
                          <a:ea typeface="微軟正黑體" panose="020B0604030504040204" pitchFamily="34" charset="-120"/>
                          <a:cs typeface="+mn-cs"/>
                        </a:rPr>
                        <a:t>雙層</a:t>
                      </a:r>
                      <a:endParaRPr lang="en-US" altLang="zh-TW" sz="1400" b="1" kern="100" dirty="0">
                        <a:solidFill>
                          <a:schemeClr val="bg1"/>
                        </a:solidFill>
                        <a:effectLst/>
                        <a:latin typeface="微軟正黑體" panose="020B0604030504040204" pitchFamily="34" charset="-120"/>
                        <a:ea typeface="微軟正黑體" panose="020B0604030504040204" pitchFamily="34" charset="-120"/>
                        <a:cs typeface="+mn-cs"/>
                      </a:endParaRPr>
                    </a:p>
                    <a:p>
                      <a:pPr indent="-48895" algn="ctr">
                        <a:lnSpc>
                          <a:spcPct val="100000"/>
                        </a:lnSpc>
                      </a:pPr>
                      <a:r>
                        <a:rPr lang="zh-TW" sz="1400" b="1" kern="100" dirty="0">
                          <a:solidFill>
                            <a:schemeClr val="bg1"/>
                          </a:solidFill>
                          <a:effectLst/>
                          <a:latin typeface="微軟正黑體" panose="020B0604030504040204" pitchFamily="34" charset="-120"/>
                          <a:ea typeface="微軟正黑體" panose="020B0604030504040204" pitchFamily="34" charset="-120"/>
                        </a:rPr>
                        <a:t>手套</a:t>
                      </a:r>
                      <a:endParaRPr lang="zh-TW" sz="1400" b="1" kern="100" dirty="0">
                        <a:solidFill>
                          <a:schemeClr val="bg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09999">
                        <a:lumMod val="50000"/>
                      </a:srgbClr>
                    </a:solidFill>
                  </a:tcPr>
                </a:tc>
                <a:tc gridSpan="2">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endParaRPr lang="zh-TW" altLang="en-US"/>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no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09999">
                        <a:lumMod val="50000"/>
                      </a:srgbClr>
                    </a:solidFill>
                  </a:tcPr>
                </a:tc>
                <a:tc hMerge="1">
                  <a:txBody>
                    <a:bodyPr/>
                    <a:lstStyle/>
                    <a:p>
                      <a:endParaRPr lang="zh-TW" altLang="en-US"/>
                    </a:p>
                  </a:txBody>
                  <a:tcPr/>
                </a:tc>
                <a:tc rowSpan="2">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pPr indent="-44450" algn="ctr">
                        <a:lnSpc>
                          <a:spcPct val="100000"/>
                        </a:lnSpc>
                        <a:spcAft>
                          <a:spcPts val="0"/>
                        </a:spcAft>
                      </a:pPr>
                      <a:r>
                        <a:rPr lang="zh-TW" sz="1400" b="1" kern="100" dirty="0">
                          <a:solidFill>
                            <a:schemeClr val="bg1"/>
                          </a:solidFill>
                          <a:effectLst/>
                          <a:latin typeface="微軟正黑體" panose="020B0604030504040204" pitchFamily="34" charset="-120"/>
                          <a:ea typeface="微軟正黑體" panose="020B0604030504040204" pitchFamily="34" charset="-120"/>
                        </a:rPr>
                        <a:t>護目</a:t>
                      </a:r>
                    </a:p>
                    <a:p>
                      <a:pPr indent="-44450" algn="ctr">
                        <a:lnSpc>
                          <a:spcPct val="100000"/>
                        </a:lnSpc>
                        <a:spcAft>
                          <a:spcPts val="0"/>
                        </a:spcAft>
                      </a:pPr>
                      <a:r>
                        <a:rPr lang="zh-TW" sz="1400" b="1" kern="100" dirty="0">
                          <a:solidFill>
                            <a:schemeClr val="bg1"/>
                          </a:solidFill>
                          <a:effectLst/>
                          <a:latin typeface="微軟正黑體" panose="020B0604030504040204" pitchFamily="34" charset="-120"/>
                          <a:ea typeface="微軟正黑體" panose="020B0604030504040204" pitchFamily="34" charset="-120"/>
                        </a:rPr>
                        <a:t>裝備</a:t>
                      </a:r>
                      <a:r>
                        <a:rPr lang="en-US" altLang="zh-TW" sz="1400" b="1" kern="100" baseline="30000" dirty="0">
                          <a:solidFill>
                            <a:schemeClr val="bg1"/>
                          </a:solidFill>
                          <a:effectLst/>
                          <a:latin typeface="微軟正黑體" panose="020B0604030504040204" pitchFamily="34" charset="-120"/>
                          <a:ea typeface="微軟正黑體" panose="020B0604030504040204" pitchFamily="34" charset="-120"/>
                        </a:rPr>
                        <a:t>c</a:t>
                      </a:r>
                      <a:endParaRPr lang="zh-TW" altLang="en-US" sz="1400" b="1" kern="100" baseline="30000" dirty="0">
                        <a:solidFill>
                          <a:schemeClr val="bg1"/>
                        </a:solidFill>
                        <a:effectLst/>
                        <a:latin typeface="微軟正黑體" panose="020B0604030504040204" pitchFamily="34" charset="-120"/>
                        <a:ea typeface="微軟正黑體" panose="020B0604030504040204" pitchFamily="34" charset="-120"/>
                        <a:cs typeface="+mn-c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09999">
                        <a:lumMod val="50000"/>
                      </a:srgbClr>
                    </a:solidFill>
                  </a:tcPr>
                </a:tc>
                <a:extLst>
                  <a:ext uri="{0D108BD9-81ED-4DB2-BD59-A6C34878D82A}">
                    <a16:rowId xmlns:a16="http://schemas.microsoft.com/office/drawing/2014/main" val="1346668994"/>
                  </a:ext>
                </a:extLst>
              </a:tr>
              <a:tr h="489804">
                <a:tc vMerge="1">
                  <a:txBody>
                    <a:bodyPr/>
                    <a:lstStyle/>
                    <a:p>
                      <a:endParaRPr lang="zh-TW" altLang="en-US"/>
                    </a:p>
                  </a:txBody>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zh-TW" sz="1400" b="1" kern="100" dirty="0">
                          <a:solidFill>
                            <a:schemeClr val="bg1"/>
                          </a:solidFill>
                          <a:effectLst/>
                          <a:latin typeface="微軟正黑體" panose="020B0604030504040204" pitchFamily="34" charset="-120"/>
                          <a:ea typeface="微軟正黑體" panose="020B0604030504040204" pitchFamily="34" charset="-120"/>
                        </a:rPr>
                        <a:t>醫用</a:t>
                      </a:r>
                      <a:r>
                        <a:rPr lang="en-US" sz="1400" b="1" kern="100" dirty="0">
                          <a:solidFill>
                            <a:schemeClr val="bg1"/>
                          </a:solidFill>
                          <a:effectLst/>
                          <a:latin typeface="微軟正黑體" panose="020B0604030504040204" pitchFamily="34" charset="-120"/>
                          <a:ea typeface="微軟正黑體" panose="020B0604030504040204" pitchFamily="34" charset="-120"/>
                        </a:rPr>
                        <a:t>/</a:t>
                      </a:r>
                      <a:endParaRPr lang="zh-TW" sz="1400" b="1" kern="100" dirty="0">
                        <a:solidFill>
                          <a:schemeClr val="bg1"/>
                        </a:solidFill>
                        <a:effectLst/>
                        <a:latin typeface="微軟正黑體" panose="020B0604030504040204" pitchFamily="34" charset="-120"/>
                        <a:ea typeface="微軟正黑體" panose="020B0604030504040204" pitchFamily="34" charset="-120"/>
                      </a:endParaRPr>
                    </a:p>
                    <a:p>
                      <a:pPr algn="ctr">
                        <a:lnSpc>
                          <a:spcPct val="100000"/>
                        </a:lnSpc>
                      </a:pPr>
                      <a:r>
                        <a:rPr lang="zh-TW" sz="1400" b="1" kern="100" dirty="0">
                          <a:solidFill>
                            <a:schemeClr val="bg1"/>
                          </a:solidFill>
                          <a:effectLst/>
                          <a:latin typeface="微軟正黑體" panose="020B0604030504040204" pitchFamily="34" charset="-120"/>
                          <a:ea typeface="微軟正黑體" panose="020B0604030504040204" pitchFamily="34" charset="-120"/>
                        </a:rPr>
                        <a:t>外科口罩</a:t>
                      </a:r>
                      <a:endParaRPr lang="zh-TW" sz="1400" b="1" kern="100" dirty="0">
                        <a:solidFill>
                          <a:schemeClr val="bg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09999">
                        <a:lumMod val="50000"/>
                      </a:srgbClr>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400" b="1" kern="100" dirty="0">
                          <a:solidFill>
                            <a:schemeClr val="bg1"/>
                          </a:solidFill>
                          <a:effectLst/>
                          <a:latin typeface="微軟正黑體" panose="020B0604030504040204" pitchFamily="34" charset="-120"/>
                          <a:ea typeface="微軟正黑體" panose="020B0604030504040204" pitchFamily="34" charset="-120"/>
                        </a:rPr>
                        <a:t>N95</a:t>
                      </a:r>
                      <a:r>
                        <a:rPr lang="zh-TW" sz="1400" b="1" kern="100" dirty="0">
                          <a:solidFill>
                            <a:schemeClr val="bg1"/>
                          </a:solidFill>
                          <a:effectLst/>
                          <a:latin typeface="微軟正黑體" panose="020B0604030504040204" pitchFamily="34" charset="-120"/>
                          <a:ea typeface="微軟正黑體" panose="020B0604030504040204" pitchFamily="34" charset="-120"/>
                        </a:rPr>
                        <a:t>等級</a:t>
                      </a:r>
                      <a:endParaRPr lang="en-US" altLang="zh-TW" sz="1400" b="1" kern="100" dirty="0">
                        <a:solidFill>
                          <a:schemeClr val="bg1"/>
                        </a:solidFill>
                        <a:effectLst/>
                        <a:latin typeface="微軟正黑體" panose="020B0604030504040204" pitchFamily="34" charset="-120"/>
                        <a:ea typeface="微軟正黑體" panose="020B0604030504040204" pitchFamily="34" charset="-120"/>
                      </a:endParaRPr>
                    </a:p>
                    <a:p>
                      <a:pPr algn="ctr">
                        <a:lnSpc>
                          <a:spcPct val="100000"/>
                        </a:lnSpc>
                      </a:pPr>
                      <a:r>
                        <a:rPr lang="en-US" sz="1400" b="1" kern="100" dirty="0">
                          <a:solidFill>
                            <a:schemeClr val="bg1"/>
                          </a:solidFill>
                          <a:effectLst/>
                          <a:latin typeface="微軟正黑體" panose="020B0604030504040204" pitchFamily="34" charset="-120"/>
                          <a:ea typeface="微軟正黑體" panose="020B0604030504040204" pitchFamily="34" charset="-120"/>
                        </a:rPr>
                        <a:t>(</a:t>
                      </a:r>
                      <a:r>
                        <a:rPr lang="zh-TW" sz="1400" b="1" kern="100" dirty="0">
                          <a:solidFill>
                            <a:schemeClr val="bg1"/>
                          </a:solidFill>
                          <a:effectLst/>
                          <a:latin typeface="微軟正黑體" panose="020B0604030504040204" pitchFamily="34" charset="-120"/>
                          <a:ea typeface="微軟正黑體" panose="020B0604030504040204" pitchFamily="34" charset="-120"/>
                        </a:rPr>
                        <a:t>含</a:t>
                      </a:r>
                      <a:r>
                        <a:rPr lang="en-US" sz="1400" b="1" kern="100" dirty="0">
                          <a:solidFill>
                            <a:schemeClr val="bg1"/>
                          </a:solidFill>
                          <a:effectLst/>
                          <a:latin typeface="微軟正黑體" panose="020B0604030504040204" pitchFamily="34" charset="-120"/>
                          <a:ea typeface="微軟正黑體" panose="020B0604030504040204" pitchFamily="34" charset="-120"/>
                        </a:rPr>
                        <a:t>)</a:t>
                      </a:r>
                      <a:r>
                        <a:rPr lang="zh-TW" sz="1400" b="1" kern="100" dirty="0">
                          <a:solidFill>
                            <a:schemeClr val="bg1"/>
                          </a:solidFill>
                          <a:effectLst/>
                          <a:latin typeface="微軟正黑體" panose="020B0604030504040204" pitchFamily="34" charset="-120"/>
                          <a:ea typeface="微軟正黑體" panose="020B0604030504040204" pitchFamily="34" charset="-120"/>
                        </a:rPr>
                        <a:t>以上口罩</a:t>
                      </a:r>
                      <a:endParaRPr lang="zh-TW" sz="1400" b="1" kern="100" dirty="0">
                        <a:solidFill>
                          <a:schemeClr val="bg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09999">
                        <a:lumMod val="50000"/>
                      </a:srgbClr>
                    </a:solidFill>
                  </a:tcPr>
                </a:tc>
                <a:tc vMerge="1">
                  <a:txBody>
                    <a:bodyPr/>
                    <a:lstStyle/>
                    <a:p>
                      <a:endParaRPr lang="zh-TW" altLang="en-US"/>
                    </a:p>
                  </a:txBody>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zh-TW" sz="1400" b="1" kern="100" dirty="0">
                          <a:solidFill>
                            <a:schemeClr val="bg1"/>
                          </a:solidFill>
                          <a:effectLst/>
                          <a:latin typeface="微軟正黑體" panose="020B0604030504040204" pitchFamily="34" charset="-120"/>
                          <a:ea typeface="微軟正黑體" panose="020B0604030504040204" pitchFamily="34" charset="-120"/>
                        </a:rPr>
                        <a:t>一般</a:t>
                      </a:r>
                    </a:p>
                    <a:p>
                      <a:pPr algn="ctr">
                        <a:lnSpc>
                          <a:spcPct val="100000"/>
                        </a:lnSpc>
                      </a:pPr>
                      <a:r>
                        <a:rPr lang="zh-TW" sz="1400" b="1" kern="100" dirty="0">
                          <a:solidFill>
                            <a:schemeClr val="bg1"/>
                          </a:solidFill>
                          <a:effectLst/>
                          <a:latin typeface="微軟正黑體" panose="020B0604030504040204" pitchFamily="34" charset="-120"/>
                          <a:ea typeface="微軟正黑體" panose="020B0604030504040204" pitchFamily="34" charset="-120"/>
                        </a:rPr>
                        <a:t>隔離衣</a:t>
                      </a:r>
                      <a:endParaRPr lang="zh-TW" sz="1400" b="1" kern="100" dirty="0">
                        <a:solidFill>
                          <a:schemeClr val="bg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09999">
                        <a:lumMod val="50000"/>
                      </a:srgbClr>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zh-TW" sz="1400" b="1" kern="100" dirty="0">
                          <a:solidFill>
                            <a:schemeClr val="bg1"/>
                          </a:solidFill>
                          <a:effectLst/>
                          <a:latin typeface="微軟正黑體" panose="020B0604030504040204" pitchFamily="34" charset="-120"/>
                          <a:ea typeface="微軟正黑體" panose="020B0604030504040204" pitchFamily="34" charset="-120"/>
                        </a:rPr>
                        <a:t>防水</a:t>
                      </a:r>
                    </a:p>
                    <a:p>
                      <a:pPr algn="ctr">
                        <a:lnSpc>
                          <a:spcPct val="100000"/>
                        </a:lnSpc>
                      </a:pPr>
                      <a:r>
                        <a:rPr lang="zh-TW" sz="1400" b="1" kern="100" dirty="0">
                          <a:solidFill>
                            <a:schemeClr val="bg1"/>
                          </a:solidFill>
                          <a:effectLst/>
                          <a:latin typeface="微軟正黑體" panose="020B0604030504040204" pitchFamily="34" charset="-120"/>
                          <a:ea typeface="微軟正黑體" panose="020B0604030504040204" pitchFamily="34" charset="-120"/>
                        </a:rPr>
                        <a:t>隔離衣</a:t>
                      </a:r>
                      <a:endParaRPr lang="zh-TW" sz="1400" b="1" kern="100" dirty="0">
                        <a:solidFill>
                          <a:schemeClr val="bg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09999">
                        <a:lumMod val="50000"/>
                      </a:srgbClr>
                    </a:solidFill>
                  </a:tcPr>
                </a:tc>
                <a:tc vMerge="1">
                  <a:txBody>
                    <a:bodyPr/>
                    <a:lstStyle/>
                    <a:p>
                      <a:endParaRPr lang="zh-TW" altLang="en-US"/>
                    </a:p>
                  </a:txBody>
                  <a:tcPr/>
                </a:tc>
                <a:extLst>
                  <a:ext uri="{0D108BD9-81ED-4DB2-BD59-A6C34878D82A}">
                    <a16:rowId xmlns:a16="http://schemas.microsoft.com/office/drawing/2014/main" val="4050679107"/>
                  </a:ext>
                </a:extLst>
              </a:tr>
              <a:tr h="454551">
                <a:tc>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pPr algn="just">
                        <a:lnSpc>
                          <a:spcPct val="100000"/>
                        </a:lnSpc>
                      </a:pPr>
                      <a:r>
                        <a:rPr lang="zh-TW" sz="1200" b="1" kern="100" dirty="0">
                          <a:solidFill>
                            <a:sysClr val="windowText" lastClr="000000"/>
                          </a:solidFill>
                          <a:effectLst/>
                          <a:latin typeface="微軟正黑體" panose="020B0604030504040204" pitchFamily="34" charset="-120"/>
                          <a:ea typeface="微軟正黑體" panose="020B0604030504040204" pitchFamily="34" charset="-120"/>
                        </a:rPr>
                        <a:t>公共區域</a:t>
                      </a:r>
                      <a:r>
                        <a:rPr lang="en-US" altLang="zh-TW" sz="1200" b="1" kern="100" dirty="0">
                          <a:solidFill>
                            <a:sysClr val="windowText" lastClr="000000"/>
                          </a:solidFill>
                          <a:effectLst/>
                          <a:latin typeface="微軟正黑體" panose="020B0604030504040204" pitchFamily="34" charset="-120"/>
                          <a:ea typeface="微軟正黑體" panose="020B0604030504040204" pitchFamily="34" charset="-120"/>
                        </a:rPr>
                        <a:t>(</a:t>
                      </a:r>
                      <a:r>
                        <a:rPr lang="zh-TW" sz="1200" b="1" kern="100" dirty="0">
                          <a:solidFill>
                            <a:sysClr val="windowText" lastClr="000000"/>
                          </a:solidFill>
                          <a:effectLst/>
                          <a:latin typeface="微軟正黑體" panose="020B0604030504040204" pitchFamily="34" charset="-120"/>
                          <a:ea typeface="微軟正黑體" panose="020B0604030504040204" pitchFamily="34" charset="-120"/>
                        </a:rPr>
                        <a:t>入口服務人員、掛號、批價等</a:t>
                      </a:r>
                      <a:r>
                        <a:rPr lang="en-US" altLang="zh-TW" sz="1200" b="1" kern="100" dirty="0">
                          <a:solidFill>
                            <a:sysClr val="windowText" lastClr="000000"/>
                          </a:solidFill>
                          <a:effectLst/>
                          <a:latin typeface="微軟正黑體" panose="020B0604030504040204" pitchFamily="34" charset="-120"/>
                          <a:ea typeface="微軟正黑體" panose="020B0604030504040204" pitchFamily="34" charset="-120"/>
                        </a:rPr>
                        <a:t>)</a:t>
                      </a:r>
                      <a:endParaRPr lang="zh-TW" sz="1200" b="1" kern="100"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no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V</a:t>
                      </a:r>
                      <a:endParaRPr 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 </a:t>
                      </a:r>
                      <a:endParaRPr lang="zh-TW" sz="1200" b="1" kern="100"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 </a:t>
                      </a:r>
                      <a:endParaRPr lang="zh-TW" alt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 </a:t>
                      </a:r>
                      <a:endParaRPr lang="zh-TW" sz="1200" b="1" kern="100"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 </a:t>
                      </a:r>
                      <a:endParaRPr lang="zh-TW" sz="1200" b="1" kern="100"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 </a:t>
                      </a:r>
                      <a:endParaRPr lang="zh-TW" sz="1200" b="1" kern="100"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extLst>
                  <a:ext uri="{0D108BD9-81ED-4DB2-BD59-A6C34878D82A}">
                    <a16:rowId xmlns:a16="http://schemas.microsoft.com/office/drawing/2014/main" val="181259160"/>
                  </a:ext>
                </a:extLst>
              </a:tr>
              <a:tr h="461527">
                <a:tc>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pPr algn="just">
                        <a:lnSpc>
                          <a:spcPct val="100000"/>
                        </a:lnSpc>
                      </a:pPr>
                      <a:r>
                        <a:rPr lang="zh-TW" sz="1200" b="1" kern="100" dirty="0">
                          <a:solidFill>
                            <a:sysClr val="windowText" lastClr="000000"/>
                          </a:solidFill>
                          <a:effectLst/>
                          <a:latin typeface="微軟正黑體" panose="020B0604030504040204" pitchFamily="34" charset="-120"/>
                          <a:ea typeface="微軟正黑體" panose="020B0604030504040204" pitchFamily="34" charset="-120"/>
                        </a:rPr>
                        <a:t>詢問相關主訴及</a:t>
                      </a: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TOCC</a:t>
                      </a:r>
                      <a:r>
                        <a:rPr lang="zh-TW" sz="1200" b="1" kern="100" dirty="0">
                          <a:solidFill>
                            <a:sysClr val="windowText" lastClr="000000"/>
                          </a:solidFill>
                          <a:effectLst/>
                          <a:latin typeface="微軟正黑體" panose="020B0604030504040204" pitchFamily="34" charset="-120"/>
                          <a:ea typeface="微軟正黑體" panose="020B0604030504040204" pitchFamily="34" charset="-120"/>
                        </a:rPr>
                        <a:t>等未接觸病人之行為</a:t>
                      </a:r>
                      <a:endParaRPr lang="zh-TW" sz="1200" b="1" kern="100"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no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gridSpan="2">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zh-TW" altLang="zh-TW" sz="1200" b="1" dirty="0">
                          <a:solidFill>
                            <a:schemeClr val="tx1"/>
                          </a:solidFill>
                          <a:effectLst/>
                          <a:latin typeface="微軟正黑體" panose="020B0604030504040204" pitchFamily="34" charset="-120"/>
                          <a:ea typeface="微軟正黑體" panose="020B0604030504040204" pitchFamily="34" charset="-120"/>
                        </a:rPr>
                        <a:t>醫用</a:t>
                      </a:r>
                      <a:r>
                        <a:rPr lang="en-US" altLang="zh-TW" sz="1200" b="1" dirty="0">
                          <a:solidFill>
                            <a:schemeClr val="tx1"/>
                          </a:solidFill>
                          <a:effectLst/>
                          <a:latin typeface="微軟正黑體" panose="020B0604030504040204" pitchFamily="34" charset="-120"/>
                          <a:ea typeface="微軟正黑體" panose="020B0604030504040204" pitchFamily="34" charset="-120"/>
                        </a:rPr>
                        <a:t>/</a:t>
                      </a:r>
                      <a:r>
                        <a:rPr lang="zh-TW" altLang="zh-TW" sz="1200" b="1" dirty="0">
                          <a:solidFill>
                            <a:schemeClr val="tx1"/>
                          </a:solidFill>
                          <a:effectLst/>
                          <a:latin typeface="微軟正黑體" panose="020B0604030504040204" pitchFamily="34" charset="-120"/>
                          <a:ea typeface="微軟正黑體" panose="020B0604030504040204" pitchFamily="34" charset="-120"/>
                        </a:rPr>
                        <a:t>外科口罩</a:t>
                      </a:r>
                    </a:p>
                    <a:p>
                      <a:pPr algn="ctr">
                        <a:lnSpc>
                          <a:spcPct val="100000"/>
                        </a:lnSpc>
                      </a:pPr>
                      <a:r>
                        <a:rPr lang="zh-TW" altLang="zh-TW" sz="1200" b="1" dirty="0">
                          <a:solidFill>
                            <a:schemeClr val="tx1"/>
                          </a:solidFill>
                          <a:effectLst/>
                          <a:latin typeface="微軟正黑體" panose="020B0604030504040204" pitchFamily="34" charset="-120"/>
                          <a:ea typeface="微軟正黑體" panose="020B0604030504040204" pitchFamily="34" charset="-120"/>
                        </a:rPr>
                        <a:t>或</a:t>
                      </a:r>
                      <a:r>
                        <a:rPr lang="en-US" altLang="zh-TW" sz="1200" b="1" dirty="0">
                          <a:solidFill>
                            <a:schemeClr val="tx1"/>
                          </a:solidFill>
                          <a:effectLst/>
                          <a:latin typeface="微軟正黑體" panose="020B0604030504040204" pitchFamily="34" charset="-120"/>
                          <a:ea typeface="微軟正黑體" panose="020B0604030504040204" pitchFamily="34" charset="-120"/>
                        </a:rPr>
                        <a:t>N95</a:t>
                      </a:r>
                      <a:r>
                        <a:rPr lang="zh-TW" altLang="zh-TW" sz="1200" b="1" dirty="0">
                          <a:solidFill>
                            <a:schemeClr val="tx1"/>
                          </a:solidFill>
                          <a:effectLst/>
                          <a:latin typeface="微軟正黑體" panose="020B0604030504040204" pitchFamily="34" charset="-120"/>
                          <a:ea typeface="微軟正黑體" panose="020B0604030504040204" pitchFamily="34" charset="-120"/>
                        </a:rPr>
                        <a:t>口罩</a:t>
                      </a:r>
                      <a:r>
                        <a:rPr lang="en-US" altLang="zh-TW" sz="1200" b="1" kern="100" baseline="30000" dirty="0">
                          <a:solidFill>
                            <a:schemeClr val="tx1"/>
                          </a:solidFill>
                          <a:effectLst/>
                          <a:latin typeface="微軟正黑體" panose="020B0604030504040204" pitchFamily="34" charset="-120"/>
                          <a:ea typeface="微軟正黑體" panose="020B0604030504040204" pitchFamily="34" charset="-120"/>
                        </a:rPr>
                        <a:t>a</a:t>
                      </a:r>
                      <a:endParaRPr lang="zh-TW" alt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hMerge="1">
                  <a:txBody>
                    <a:bodyPr/>
                    <a:lstStyle/>
                    <a:p>
                      <a:pPr algn="ctr">
                        <a:lnSpc>
                          <a:spcPct val="100000"/>
                        </a:lnSpc>
                      </a:pPr>
                      <a:r>
                        <a:rPr lang="en-US" sz="1600" b="1" kern="100" dirty="0">
                          <a:solidFill>
                            <a:sysClr val="windowText" lastClr="000000"/>
                          </a:solidFill>
                          <a:effectLst/>
                        </a:rPr>
                        <a:t> </a:t>
                      </a:r>
                      <a:endParaRPr lang="zh-TW" sz="1600" b="1" kern="100" dirty="0">
                        <a:solidFill>
                          <a:sysClr val="windowText" lastClr="000000"/>
                        </a:solidFill>
                        <a:effectLst/>
                        <a:latin typeface="Calibri Light" panose="020F0302020204030204" pitchFamily="34" charset="0"/>
                        <a:ea typeface="ArialUnicodeMS"/>
                        <a:cs typeface="ArialUnicodeMS"/>
                      </a:endParaRPr>
                    </a:p>
                  </a:txBody>
                  <a:tcPr marL="55606" marR="55606"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endParaRPr 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sz="1200" b="1" u="none" kern="100" dirty="0">
                          <a:solidFill>
                            <a:schemeClr val="tx1"/>
                          </a:solidFill>
                          <a:effectLst/>
                          <a:latin typeface="微軟正黑體" panose="020B0604030504040204" pitchFamily="34" charset="-120"/>
                          <a:ea typeface="微軟正黑體" panose="020B0604030504040204" pitchFamily="34" charset="-120"/>
                        </a:rPr>
                        <a:t>V</a:t>
                      </a:r>
                      <a:endParaRPr lang="zh-TW" altLang="zh-TW" sz="1200" b="1" u="none"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 </a:t>
                      </a:r>
                      <a:endParaRPr lang="zh-TW" sz="1200" b="1" kern="100"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b="1" dirty="0">
                          <a:solidFill>
                            <a:schemeClr val="tx1"/>
                          </a:solidFill>
                          <a:effectLst/>
                          <a:latin typeface="微軟正黑體" panose="020B0604030504040204" pitchFamily="34" charset="-120"/>
                          <a:ea typeface="微軟正黑體" panose="020B0604030504040204" pitchFamily="34" charset="-120"/>
                        </a:rPr>
                        <a:t> </a:t>
                      </a:r>
                      <a:endParaRPr lang="zh-TW" altLang="zh-TW" sz="1200" b="1" u="none" dirty="0">
                        <a:solidFill>
                          <a:srgbClr val="C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extLst>
                  <a:ext uri="{0D108BD9-81ED-4DB2-BD59-A6C34878D82A}">
                    <a16:rowId xmlns:a16="http://schemas.microsoft.com/office/drawing/2014/main" val="3025826282"/>
                  </a:ext>
                </a:extLst>
              </a:tr>
              <a:tr h="553831">
                <a:tc>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pPr algn="just">
                        <a:lnSpc>
                          <a:spcPct val="100000"/>
                        </a:lnSpc>
                      </a:pPr>
                      <a:r>
                        <a:rPr lang="zh-TW" sz="1200" b="1" kern="100" dirty="0">
                          <a:solidFill>
                            <a:sysClr val="windowText" lastClr="000000"/>
                          </a:solidFill>
                          <a:effectLst/>
                          <a:latin typeface="微軟正黑體" panose="020B0604030504040204" pitchFamily="34" charset="-120"/>
                          <a:ea typeface="微軟正黑體" panose="020B0604030504040204" pitchFamily="34" charset="-120"/>
                        </a:rPr>
                        <a:t>一般性接觸病人之醫療照護行為</a:t>
                      </a:r>
                      <a:r>
                        <a:rPr lang="en-US" altLang="zh-TW" sz="1200" b="1" kern="100" dirty="0">
                          <a:solidFill>
                            <a:sysClr val="windowText" lastClr="000000"/>
                          </a:solidFill>
                          <a:effectLst/>
                          <a:latin typeface="微軟正黑體" panose="020B0604030504040204" pitchFamily="34" charset="-120"/>
                          <a:ea typeface="微軟正黑體" panose="020B0604030504040204" pitchFamily="34" charset="-120"/>
                        </a:rPr>
                        <a:t>(</a:t>
                      </a:r>
                      <a:r>
                        <a:rPr lang="zh-TW" altLang="zh-TW" sz="1200" b="1" kern="100" dirty="0">
                          <a:solidFill>
                            <a:sysClr val="windowText" lastClr="000000"/>
                          </a:solidFill>
                          <a:effectLst/>
                          <a:latin typeface="微軟正黑體" panose="020B0604030504040204" pitchFamily="34" charset="-120"/>
                          <a:ea typeface="微軟正黑體" panose="020B0604030504040204" pitchFamily="34" charset="-120"/>
                        </a:rPr>
                        <a:t>如量體溫、血壓、照</a:t>
                      </a:r>
                      <a:r>
                        <a:rPr lang="en-US" altLang="zh-TW" sz="1200" b="1" kern="100" dirty="0">
                          <a:solidFill>
                            <a:sysClr val="windowText" lastClr="000000"/>
                          </a:solidFill>
                          <a:effectLst/>
                          <a:latin typeface="微軟正黑體" panose="020B0604030504040204" pitchFamily="34" charset="-120"/>
                          <a:ea typeface="微軟正黑體" panose="020B0604030504040204" pitchFamily="34" charset="-120"/>
                        </a:rPr>
                        <a:t>X</a:t>
                      </a:r>
                      <a:r>
                        <a:rPr lang="zh-TW" altLang="zh-TW" sz="1200" b="1" kern="100" dirty="0">
                          <a:solidFill>
                            <a:sysClr val="windowText" lastClr="000000"/>
                          </a:solidFill>
                          <a:effectLst/>
                          <a:latin typeface="微軟正黑體" panose="020B0604030504040204" pitchFamily="34" charset="-120"/>
                          <a:ea typeface="微軟正黑體" panose="020B0604030504040204" pitchFamily="34" charset="-120"/>
                        </a:rPr>
                        <a:t>光</a:t>
                      </a:r>
                      <a:r>
                        <a:rPr lang="zh-TW" sz="1200" b="1" kern="100" dirty="0">
                          <a:solidFill>
                            <a:sysClr val="windowText" lastClr="000000"/>
                          </a:solidFill>
                          <a:effectLst/>
                          <a:latin typeface="微軟正黑體" panose="020B0604030504040204" pitchFamily="34" charset="-120"/>
                          <a:ea typeface="微軟正黑體" panose="020B0604030504040204" pitchFamily="34" charset="-120"/>
                        </a:rPr>
                        <a:t>、病人轉送等</a:t>
                      </a:r>
                      <a:r>
                        <a:rPr lang="en-US" altLang="zh-TW" sz="1200" b="1" kern="100" dirty="0">
                          <a:solidFill>
                            <a:sysClr val="windowText" lastClr="000000"/>
                          </a:solidFill>
                          <a:effectLst/>
                          <a:latin typeface="微軟正黑體" panose="020B0604030504040204" pitchFamily="34" charset="-120"/>
                          <a:ea typeface="微軟正黑體" panose="020B0604030504040204" pitchFamily="34" charset="-120"/>
                        </a:rPr>
                        <a:t>)</a:t>
                      </a:r>
                      <a:endParaRPr lang="zh-TW" sz="1200" b="1" kern="100"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no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endParaRPr 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sz="1200" b="1" kern="100" dirty="0">
                          <a:solidFill>
                            <a:schemeClr val="tx1"/>
                          </a:solidFill>
                          <a:effectLst/>
                          <a:latin typeface="微軟正黑體" panose="020B0604030504040204" pitchFamily="34" charset="-120"/>
                          <a:ea typeface="微軟正黑體" panose="020B0604030504040204" pitchFamily="34" charset="-120"/>
                        </a:rPr>
                        <a:t>V</a:t>
                      </a:r>
                      <a:endParaRPr lang="zh-TW" alt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zh-TW" altLang="en-US" sz="1200" b="1" kern="100" dirty="0">
                          <a:solidFill>
                            <a:srgbClr val="C00000"/>
                          </a:solidFill>
                          <a:effectLst/>
                          <a:latin typeface="微軟正黑體" panose="020B0604030504040204" pitchFamily="34" charset="-120"/>
                          <a:ea typeface="微軟正黑體" panose="020B0604030504040204" pitchFamily="34" charset="-120"/>
                          <a:cs typeface="ArialUnicodeMS"/>
                        </a:rPr>
                        <a:t>單層</a:t>
                      </a:r>
                      <a:r>
                        <a:rPr lang="zh-TW" altLang="en-US" sz="1200" b="1" kern="100" dirty="0">
                          <a:solidFill>
                            <a:sysClr val="windowText" lastClr="000000"/>
                          </a:solidFill>
                          <a:effectLst/>
                          <a:latin typeface="微軟正黑體" panose="020B0604030504040204" pitchFamily="34" charset="-120"/>
                          <a:ea typeface="微軟正黑體" panose="020B0604030504040204" pitchFamily="34" charset="-120"/>
                          <a:cs typeface="ArialUnicodeMS"/>
                        </a:rPr>
                        <a:t>手套</a:t>
                      </a:r>
                      <a:endParaRPr lang="zh-TW" altLang="zh-TW" sz="1200" b="1" dirty="0">
                        <a:solidFill>
                          <a:srgbClr val="FF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zh-TW" altLang="zh-TW" sz="1200" b="1" kern="100"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sz="1200" b="1" u="none" kern="100" dirty="0">
                          <a:solidFill>
                            <a:schemeClr val="tx1"/>
                          </a:solidFill>
                          <a:effectLst/>
                          <a:latin typeface="微軟正黑體" panose="020B0604030504040204" pitchFamily="34" charset="-120"/>
                          <a:ea typeface="微軟正黑體" panose="020B0604030504040204" pitchFamily="34" charset="-120"/>
                        </a:rPr>
                        <a:t>V</a:t>
                      </a:r>
                      <a:endParaRPr lang="zh-TW" altLang="zh-TW" sz="1200" b="1" kern="100"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zh-TW" altLang="en-US" sz="1200" b="1" u="none" kern="100" dirty="0">
                          <a:solidFill>
                            <a:srgbClr val="C00000"/>
                          </a:solidFill>
                          <a:effectLst/>
                          <a:latin typeface="微軟正黑體" panose="020B0604030504040204" pitchFamily="34" charset="-120"/>
                          <a:ea typeface="微軟正黑體" panose="020B0604030504040204" pitchFamily="34" charset="-120"/>
                          <a:cs typeface="ArialUnicodeMS"/>
                        </a:rPr>
                        <a:t>視需要</a:t>
                      </a:r>
                      <a:endParaRPr lang="zh-TW" altLang="zh-TW" sz="1200" b="1" kern="100" dirty="0">
                        <a:solidFill>
                          <a:srgbClr val="C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extLst>
                  <a:ext uri="{0D108BD9-81ED-4DB2-BD59-A6C34878D82A}">
                    <a16:rowId xmlns:a16="http://schemas.microsoft.com/office/drawing/2014/main" val="2101191450"/>
                  </a:ext>
                </a:extLst>
              </a:tr>
              <a:tr h="551028">
                <a:tc>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pPr algn="just">
                        <a:lnSpc>
                          <a:spcPct val="100000"/>
                        </a:lnSpc>
                      </a:pPr>
                      <a:r>
                        <a:rPr lang="zh-TW" sz="1200" b="1" kern="100" dirty="0">
                          <a:solidFill>
                            <a:sysClr val="windowText" lastClr="000000"/>
                          </a:solidFill>
                          <a:effectLst/>
                          <a:latin typeface="微軟正黑體" panose="020B0604030504040204" pitchFamily="34" charset="-120"/>
                          <a:ea typeface="微軟正黑體" panose="020B0604030504040204" pitchFamily="34" charset="-120"/>
                        </a:rPr>
                        <a:t>接觸病人血液、體液、排泄物等風險之醫療照護行為</a:t>
                      </a:r>
                      <a:r>
                        <a:rPr lang="en-US" altLang="zh-TW" sz="1200" b="1" kern="100" baseline="30000" dirty="0">
                          <a:solidFill>
                            <a:schemeClr val="tx1"/>
                          </a:solidFill>
                          <a:effectLst/>
                          <a:latin typeface="微軟正黑體" panose="020B0604030504040204" pitchFamily="34" charset="-120"/>
                          <a:ea typeface="微軟正黑體" panose="020B0604030504040204" pitchFamily="34" charset="-120"/>
                        </a:rPr>
                        <a:t>b</a:t>
                      </a:r>
                      <a:endParaRPr lang="zh-TW" sz="1200" b="1" kern="100"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no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dirty="0">
                          <a:solidFill>
                            <a:sysClr val="windowText" lastClr="000000"/>
                          </a:solidFill>
                          <a:effectLst/>
                          <a:latin typeface="微軟正黑體" panose="020B0604030504040204" pitchFamily="34" charset="-120"/>
                          <a:ea typeface="微軟正黑體" panose="020B0604030504040204" pitchFamily="34" charset="-120"/>
                        </a:rPr>
                        <a:t> </a:t>
                      </a:r>
                      <a:endParaRPr 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V</a:t>
                      </a:r>
                      <a:endParaRPr 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V</a:t>
                      </a:r>
                      <a:endParaRPr 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 </a:t>
                      </a:r>
                      <a:endParaRPr lang="zh-TW" sz="1200" b="1" kern="100"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V</a:t>
                      </a:r>
                      <a:endParaRPr 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sz="1200" b="1" u="none" kern="100" dirty="0">
                          <a:solidFill>
                            <a:schemeClr val="tx1"/>
                          </a:solidFill>
                          <a:effectLst/>
                          <a:latin typeface="微軟正黑體" panose="020B0604030504040204" pitchFamily="34" charset="-120"/>
                          <a:ea typeface="微軟正黑體" panose="020B0604030504040204" pitchFamily="34" charset="-120"/>
                        </a:rPr>
                        <a:t>V</a:t>
                      </a:r>
                      <a:endParaRPr lang="zh-TW" altLang="zh-TW" sz="1200" b="1" u="none"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extLst>
                  <a:ext uri="{0D108BD9-81ED-4DB2-BD59-A6C34878D82A}">
                    <a16:rowId xmlns:a16="http://schemas.microsoft.com/office/drawing/2014/main" val="2108016384"/>
                  </a:ext>
                </a:extLst>
              </a:tr>
              <a:tr h="462914">
                <a:tc>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pPr algn="just">
                        <a:lnSpc>
                          <a:spcPct val="100000"/>
                        </a:lnSpc>
                      </a:pPr>
                      <a:r>
                        <a:rPr lang="zh-TW" sz="1200" b="1" kern="100" dirty="0">
                          <a:solidFill>
                            <a:sysClr val="windowText" lastClr="000000"/>
                          </a:solidFill>
                          <a:effectLst/>
                          <a:latin typeface="微軟正黑體" panose="020B0604030504040204" pitchFamily="34" charset="-120"/>
                          <a:ea typeface="微軟正黑體" panose="020B0604030504040204" pitchFamily="34" charset="-120"/>
                        </a:rPr>
                        <a:t>執行可能產生飛沫微粒</a:t>
                      </a: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(aerosol)</a:t>
                      </a:r>
                      <a:r>
                        <a:rPr lang="zh-TW" sz="1200" b="1" kern="100" dirty="0">
                          <a:solidFill>
                            <a:sysClr val="windowText" lastClr="000000"/>
                          </a:solidFill>
                          <a:effectLst/>
                          <a:latin typeface="微軟正黑體" panose="020B0604030504040204" pitchFamily="34" charset="-120"/>
                          <a:ea typeface="微軟正黑體" panose="020B0604030504040204" pitchFamily="34" charset="-120"/>
                        </a:rPr>
                        <a:t>的醫療處置</a:t>
                      </a:r>
                      <a:r>
                        <a:rPr lang="en-US" altLang="zh-TW" sz="1200" b="1" kern="100" dirty="0">
                          <a:solidFill>
                            <a:sysClr val="windowText" lastClr="000000"/>
                          </a:solidFill>
                          <a:effectLst/>
                          <a:latin typeface="微軟正黑體" panose="020B0604030504040204" pitchFamily="34" charset="-120"/>
                          <a:ea typeface="微軟正黑體" panose="020B0604030504040204" pitchFamily="34" charset="-120"/>
                        </a:rPr>
                        <a:t>(</a:t>
                      </a:r>
                      <a:r>
                        <a:rPr lang="zh-TW" altLang="en-US" sz="1200" b="1" kern="100" dirty="0">
                          <a:solidFill>
                            <a:sysClr val="windowText" lastClr="000000"/>
                          </a:solidFill>
                          <a:effectLst/>
                          <a:latin typeface="微軟正黑體" panose="020B0604030504040204" pitchFamily="34" charset="-120"/>
                          <a:ea typeface="微軟正黑體" panose="020B0604030504040204" pitchFamily="34" charset="-120"/>
                        </a:rPr>
                        <a:t>如氣管內插管與拔管、抽痰等</a:t>
                      </a:r>
                      <a:r>
                        <a:rPr lang="en-US" altLang="zh-TW" sz="1200" b="1" kern="100" dirty="0">
                          <a:solidFill>
                            <a:sysClr val="windowText" lastClr="000000"/>
                          </a:solidFill>
                          <a:effectLst/>
                          <a:latin typeface="微軟正黑體" panose="020B0604030504040204" pitchFamily="34" charset="-120"/>
                          <a:ea typeface="微軟正黑體" panose="020B0604030504040204" pitchFamily="34" charset="-120"/>
                        </a:rPr>
                        <a:t>)</a:t>
                      </a:r>
                      <a:r>
                        <a:rPr lang="en-US" altLang="zh-TW" sz="1200" b="1" kern="100" baseline="30000" dirty="0">
                          <a:solidFill>
                            <a:sysClr val="windowText" lastClr="000000"/>
                          </a:solidFill>
                          <a:effectLst/>
                          <a:latin typeface="微軟正黑體" panose="020B0604030504040204" pitchFamily="34" charset="-120"/>
                          <a:ea typeface="微軟正黑體" panose="020B0604030504040204" pitchFamily="34" charset="-120"/>
                        </a:rPr>
                        <a:t>b</a:t>
                      </a:r>
                      <a:endParaRPr 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no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dirty="0">
                          <a:solidFill>
                            <a:sysClr val="windowText" lastClr="000000"/>
                          </a:solidFill>
                          <a:effectLst/>
                          <a:latin typeface="微軟正黑體" panose="020B0604030504040204" pitchFamily="34" charset="-120"/>
                          <a:ea typeface="微軟正黑體" panose="020B0604030504040204" pitchFamily="34" charset="-120"/>
                        </a:rPr>
                        <a:t> </a:t>
                      </a:r>
                      <a:endParaRPr 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V</a:t>
                      </a:r>
                      <a:endParaRPr 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V</a:t>
                      </a:r>
                      <a:endParaRPr lang="zh-TW" sz="1200" b="1" baseline="30000"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 </a:t>
                      </a:r>
                      <a:endParaRPr lang="zh-TW" sz="1200" b="1" kern="100"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V</a:t>
                      </a:r>
                      <a:endParaRPr 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V</a:t>
                      </a:r>
                      <a:endParaRPr 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EFEA"/>
                    </a:solidFill>
                  </a:tcPr>
                </a:tc>
                <a:extLst>
                  <a:ext uri="{0D108BD9-81ED-4DB2-BD59-A6C34878D82A}">
                    <a16:rowId xmlns:a16="http://schemas.microsoft.com/office/drawing/2014/main" val="843331931"/>
                  </a:ext>
                </a:extLst>
              </a:tr>
              <a:tr h="391248">
                <a:tc>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pPr algn="just">
                        <a:lnSpc>
                          <a:spcPct val="100000"/>
                        </a:lnSpc>
                      </a:pPr>
                      <a:r>
                        <a:rPr lang="zh-TW" altLang="en-US" sz="1200" b="1" dirty="0">
                          <a:solidFill>
                            <a:schemeClr val="tx1"/>
                          </a:solidFill>
                          <a:effectLst/>
                          <a:latin typeface="微軟正黑體" panose="020B0604030504040204" pitchFamily="34" charset="-120"/>
                          <a:ea typeface="微軟正黑體" panose="020B0604030504040204" pitchFamily="34" charset="-120"/>
                          <a:cs typeface="ArialUnicodeMS"/>
                        </a:rPr>
                        <a:t>環境清潔消毒及廢棄物處理</a:t>
                      </a:r>
                      <a:r>
                        <a:rPr lang="en-US" altLang="zh-TW" sz="1200" b="1" kern="100" baseline="30000" dirty="0">
                          <a:solidFill>
                            <a:schemeClr val="tx1"/>
                          </a:solidFill>
                          <a:effectLst/>
                          <a:latin typeface="微軟正黑體" panose="020B0604030504040204" pitchFamily="34" charset="-120"/>
                          <a:ea typeface="微軟正黑體" panose="020B0604030504040204" pitchFamily="34" charset="-120"/>
                          <a:cs typeface="ArialUnicodeMS"/>
                        </a:rPr>
                        <a:t>b</a:t>
                      </a:r>
                      <a:endParaRPr 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no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endParaRPr lang="zh-TW" sz="1200" b="1" dirty="0">
                        <a:solidFill>
                          <a:sysClr val="windowText" lastClr="000000"/>
                        </a:solidFill>
                        <a:effectLst/>
                        <a:highlight>
                          <a:srgbClr val="FFFF00"/>
                        </a:highligh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V</a:t>
                      </a:r>
                      <a:endParaRPr 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V</a:t>
                      </a:r>
                      <a:endParaRPr lang="zh-TW" sz="1200" b="1" baseline="30000"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 </a:t>
                      </a:r>
                      <a:endParaRPr lang="zh-TW" sz="1200" b="1" kern="100"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V</a:t>
                      </a:r>
                      <a:endParaRPr 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V</a:t>
                      </a:r>
                      <a:endParaRPr 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DDED3"/>
                    </a:solidFill>
                  </a:tcPr>
                </a:tc>
                <a:extLst>
                  <a:ext uri="{0D108BD9-81ED-4DB2-BD59-A6C34878D82A}">
                    <a16:rowId xmlns:a16="http://schemas.microsoft.com/office/drawing/2014/main" val="490691100"/>
                  </a:ext>
                </a:extLst>
              </a:tr>
              <a:tr h="551028">
                <a:tc>
                  <a:txBody>
                    <a:bodyPr/>
                    <a:lstStyle>
                      <a:lvl1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1pPr>
                      <a:lvl2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2pPr>
                      <a:lvl3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3pPr>
                      <a:lvl4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4pPr>
                      <a:lvl5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5pPr>
                      <a:lvl6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6pPr>
                      <a:lvl7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7pPr>
                      <a:lvl8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8pPr>
                      <a:lvl9pPr marR="0" algn="l" rtl="0">
                        <a:lnSpc>
                          <a:spcPct val="100000"/>
                        </a:lnSpc>
                        <a:spcBef>
                          <a:spcPts val="0"/>
                        </a:spcBef>
                        <a:spcAft>
                          <a:spcPts val="0"/>
                        </a:spcAft>
                        <a:buClr>
                          <a:srgbClr val="000000"/>
                        </a:buClr>
                        <a:buFont typeface="Arial"/>
                        <a:defRPr sz="1867" b="1" i="0" u="none" strike="noStrike" cap="none">
                          <a:solidFill>
                            <a:schemeClr val="lt1"/>
                          </a:solidFill>
                          <a:latin typeface="Trebuchet MS"/>
                          <a:sym typeface="Arial"/>
                        </a:defRPr>
                      </a:lvl9pPr>
                    </a:lstStyle>
                    <a:p>
                      <a:pPr algn="just">
                        <a:lnSpc>
                          <a:spcPct val="100000"/>
                        </a:lnSpc>
                      </a:pPr>
                      <a:r>
                        <a:rPr lang="zh-TW" altLang="en-US" sz="1200" b="1" dirty="0">
                          <a:solidFill>
                            <a:schemeClr val="tx1"/>
                          </a:solidFill>
                          <a:effectLst/>
                          <a:latin typeface="微軟正黑體" panose="020B0604030504040204" pitchFamily="34" charset="-120"/>
                          <a:ea typeface="微軟正黑體" panose="020B0604030504040204" pitchFamily="34" charset="-120"/>
                          <a:cs typeface="ArialUnicodeMS"/>
                        </a:rPr>
                        <a:t>遺體處理</a:t>
                      </a:r>
                      <a:r>
                        <a:rPr lang="en-US" altLang="zh-TW" sz="1200" b="1" kern="100" baseline="30000" dirty="0">
                          <a:solidFill>
                            <a:schemeClr val="tx1"/>
                          </a:solidFill>
                          <a:effectLst/>
                          <a:latin typeface="微軟正黑體" panose="020B0604030504040204" pitchFamily="34" charset="-120"/>
                          <a:ea typeface="微軟正黑體" panose="020B0604030504040204" pitchFamily="34" charset="-120"/>
                          <a:cs typeface="ArialUnicodeMS"/>
                        </a:rPr>
                        <a:t>b</a:t>
                      </a:r>
                      <a:endParaRPr 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no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endParaRPr 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381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V</a:t>
                      </a:r>
                      <a:endParaRPr lang="zh-TW" sz="1200" b="1" dirty="0">
                        <a:solidFill>
                          <a:sysClr val="windowText" lastClr="000000"/>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ysClr val="windowText" lastClr="000000"/>
                          </a:solidFill>
                          <a:effectLst/>
                          <a:latin typeface="微軟正黑體" panose="020B0604030504040204" pitchFamily="34" charset="-120"/>
                          <a:ea typeface="微軟正黑體" panose="020B0604030504040204" pitchFamily="34" charset="-120"/>
                        </a:rPr>
                        <a:t>V</a:t>
                      </a:r>
                      <a:endParaRPr lang="zh-TW" sz="1200" b="1" baseline="30000" dirty="0">
                        <a:solidFill>
                          <a:sysClr val="windowText" lastClr="000000"/>
                        </a:solidFill>
                        <a:effectLst/>
                        <a:highlight>
                          <a:srgbClr val="FFFF00"/>
                        </a:highligh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 </a:t>
                      </a:r>
                      <a:endParaRPr lang="zh-TW" sz="1200" b="1" kern="100"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V</a:t>
                      </a:r>
                      <a:endParaRPr 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DED3"/>
                    </a:solidFill>
                  </a:tcPr>
                </a:tc>
                <a:tc>
                  <a:txBody>
                    <a:bodyPr/>
                    <a:lstStyle>
                      <a:lvl1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1pPr>
                      <a:lvl2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2pPr>
                      <a:lvl3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3pPr>
                      <a:lvl4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4pPr>
                      <a:lvl5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5pPr>
                      <a:lvl6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6pPr>
                      <a:lvl7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7pPr>
                      <a:lvl8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8pPr>
                      <a:lvl9pPr marR="0" algn="l" rtl="0">
                        <a:lnSpc>
                          <a:spcPct val="100000"/>
                        </a:lnSpc>
                        <a:spcBef>
                          <a:spcPts val="0"/>
                        </a:spcBef>
                        <a:spcAft>
                          <a:spcPts val="0"/>
                        </a:spcAft>
                        <a:buClr>
                          <a:srgbClr val="000000"/>
                        </a:buClr>
                        <a:buFont typeface="Arial"/>
                        <a:defRPr sz="1867" b="0" i="0" u="none" strike="noStrike" cap="none">
                          <a:solidFill>
                            <a:schemeClr val="dk1"/>
                          </a:solidFill>
                          <a:latin typeface="Trebuchet MS"/>
                          <a:sym typeface="Arial"/>
                        </a:defRPr>
                      </a:lvl9pPr>
                    </a:lstStyle>
                    <a:p>
                      <a:pPr algn="ctr">
                        <a:lnSpc>
                          <a:spcPct val="100000"/>
                        </a:lnSpc>
                      </a:pPr>
                      <a:r>
                        <a:rPr lang="en-US" sz="1200" b="1" kern="100" dirty="0">
                          <a:solidFill>
                            <a:schemeClr val="tx1"/>
                          </a:solidFill>
                          <a:effectLst/>
                          <a:latin typeface="微軟正黑體" panose="020B0604030504040204" pitchFamily="34" charset="-120"/>
                          <a:ea typeface="微軟正黑體" panose="020B0604030504040204" pitchFamily="34" charset="-120"/>
                        </a:rPr>
                        <a:t>V</a:t>
                      </a:r>
                      <a:endParaRPr lang="zh-TW" sz="1200" b="1" dirty="0">
                        <a:solidFill>
                          <a:schemeClr val="tx1"/>
                        </a:solidFill>
                        <a:effectLst/>
                        <a:latin typeface="微軟正黑體" panose="020B0604030504040204" pitchFamily="34" charset="-120"/>
                        <a:ea typeface="微軟正黑體" panose="020B0604030504040204" pitchFamily="34" charset="-120"/>
                        <a:cs typeface="ArialUnicodeMS"/>
                      </a:endParaRPr>
                    </a:p>
                  </a:txBody>
                  <a:tcPr marL="55606" marR="55606" marT="0"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DED3"/>
                    </a:solidFill>
                  </a:tcPr>
                </a:tc>
                <a:extLst>
                  <a:ext uri="{0D108BD9-81ED-4DB2-BD59-A6C34878D82A}">
                    <a16:rowId xmlns:a16="http://schemas.microsoft.com/office/drawing/2014/main" val="2604460192"/>
                  </a:ext>
                </a:extLst>
              </a:tr>
            </a:tbl>
          </a:graphicData>
        </a:graphic>
      </p:graphicFrame>
      <p:pic>
        <p:nvPicPr>
          <p:cNvPr id="9" name="圖片 8">
            <a:extLst>
              <a:ext uri="{FF2B5EF4-FFF2-40B4-BE49-F238E27FC236}">
                <a16:creationId xmlns:a16="http://schemas.microsoft.com/office/drawing/2014/main" id="{805A8CF9-B41B-4002-9C3F-3ADCC23F3D58}"/>
              </a:ext>
            </a:extLst>
          </p:cNvPr>
          <p:cNvPicPr>
            <a:picLocks noChangeAspect="1"/>
          </p:cNvPicPr>
          <p:nvPr/>
        </p:nvPicPr>
        <p:blipFill>
          <a:blip r:embed="rId3"/>
          <a:stretch>
            <a:fillRect/>
          </a:stretch>
        </p:blipFill>
        <p:spPr>
          <a:xfrm>
            <a:off x="363085" y="5943484"/>
            <a:ext cx="499308" cy="499308"/>
          </a:xfrm>
          <a:prstGeom prst="rect">
            <a:avLst/>
          </a:prstGeom>
        </p:spPr>
      </p:pic>
      <p:sp>
        <p:nvSpPr>
          <p:cNvPr id="10" name="文字方塊 9">
            <a:extLst>
              <a:ext uri="{FF2B5EF4-FFF2-40B4-BE49-F238E27FC236}">
                <a16:creationId xmlns:a16="http://schemas.microsoft.com/office/drawing/2014/main" id="{2DEE176A-D7E5-48F7-AE28-7A0152B12040}"/>
              </a:ext>
            </a:extLst>
          </p:cNvPr>
          <p:cNvSpPr txBox="1"/>
          <p:nvPr/>
        </p:nvSpPr>
        <p:spPr>
          <a:xfrm>
            <a:off x="896162" y="5929041"/>
            <a:ext cx="5628111" cy="600164"/>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FF0000"/>
              </a:buClr>
              <a:buSzPts val="1200"/>
              <a:buFontTx/>
              <a:buNone/>
              <a:tabLst/>
              <a:defRPr/>
            </a:pPr>
            <a:r>
              <a:rPr lang="en-US" altLang="zh-TW" sz="1100" b="1" kern="100" dirty="0">
                <a:solidFill>
                  <a:prstClr val="black"/>
                </a:solidFill>
                <a:latin typeface="Trebuchet MS"/>
                <a:ea typeface="微軟正黑體" panose="020B0604030504040204" pitchFamily="34" charset="-120"/>
              </a:rPr>
              <a:t>a</a:t>
            </a:r>
            <a:r>
              <a:rPr kumimoji="0" lang="zh-TW" altLang="en-US" sz="1100" b="1" i="0" u="none" strike="noStrike" kern="100" cap="none" spc="0" normalizeH="0" baseline="0" noProof="0" dirty="0">
                <a:ln>
                  <a:noFill/>
                </a:ln>
                <a:solidFill>
                  <a:prstClr val="black"/>
                </a:solidFill>
                <a:effectLst/>
                <a:uLnTx/>
                <a:uFillTx/>
                <a:latin typeface="Trebuchet MS"/>
                <a:ea typeface="微軟正黑體" panose="020B0604030504040204" pitchFamily="34" charset="-120"/>
                <a:cs typeface="+mn-cs"/>
              </a:rPr>
              <a:t>：</a:t>
            </a:r>
            <a:r>
              <a:rPr kumimoji="0" lang="zh-TW" altLang="en-US" sz="1100" b="1" i="0" u="none" strike="noStrike" kern="100" cap="none" spc="0" normalizeH="0" baseline="0" noProof="0" dirty="0">
                <a:ln>
                  <a:noFill/>
                </a:ln>
                <a:solidFill>
                  <a:srgbClr val="C00000"/>
                </a:solidFill>
                <a:effectLst/>
                <a:uLnTx/>
                <a:uFillTx/>
                <a:latin typeface="Trebuchet MS"/>
                <a:ea typeface="微軟正黑體" panose="020B0604030504040204" pitchFamily="34" charset="-120"/>
                <a:cs typeface="+mn-cs"/>
              </a:rPr>
              <a:t>照護</a:t>
            </a:r>
            <a:r>
              <a:rPr kumimoji="0" lang="zh-TW" altLang="en-US" sz="1100" b="1" i="0" u="none" strike="noStrike" kern="1200" cap="none" spc="0" normalizeH="0" baseline="0" noProof="0" dirty="0">
                <a:ln>
                  <a:noFill/>
                </a:ln>
                <a:solidFill>
                  <a:srgbClr val="C00000"/>
                </a:solidFill>
                <a:effectLst/>
                <a:uLnTx/>
                <a:uFillTx/>
                <a:latin typeface="Trebuchet MS"/>
                <a:ea typeface="微軟正黑體" panose="020B0604030504040204" pitchFamily="34" charset="-120"/>
                <a:cs typeface="+mn-cs"/>
              </a:rPr>
              <a:t>呼吸道症狀或</a:t>
            </a:r>
            <a:r>
              <a:rPr kumimoji="0" lang="zh-TW" altLang="en-US" sz="1100" b="1" i="0" u="none" strike="noStrike" kern="100" cap="none" spc="0" normalizeH="0" baseline="0" noProof="0" dirty="0">
                <a:ln>
                  <a:noFill/>
                </a:ln>
                <a:solidFill>
                  <a:srgbClr val="C00000"/>
                </a:solidFill>
                <a:effectLst/>
                <a:uLnTx/>
                <a:uFillTx/>
                <a:latin typeface="Trebuchet MS"/>
                <a:ea typeface="微軟正黑體" panose="020B0604030504040204" pitchFamily="34" charset="-120"/>
                <a:cs typeface="+mn-cs"/>
              </a:rPr>
              <a:t>腦炎</a:t>
            </a:r>
            <a:r>
              <a:rPr kumimoji="0" lang="zh-TW" altLang="en-US" sz="1100" b="1" i="0" u="none" strike="noStrike" kern="1200" cap="none" spc="0" normalizeH="0" baseline="0" noProof="0" dirty="0">
                <a:ln>
                  <a:noFill/>
                </a:ln>
                <a:solidFill>
                  <a:srgbClr val="C00000"/>
                </a:solidFill>
                <a:effectLst/>
                <a:uLnTx/>
                <a:uFillTx/>
                <a:latin typeface="Trebuchet MS"/>
                <a:ea typeface="微軟正黑體" panose="020B0604030504040204" pitchFamily="34" charset="-120"/>
                <a:cs typeface="+mn-cs"/>
              </a:rPr>
              <a:t>、抽搐等重症患者</a:t>
            </a:r>
            <a:r>
              <a:rPr kumimoji="0" lang="zh-TW" altLang="en-US" sz="1100" b="1" i="0" u="none" strike="noStrike" kern="100" cap="none" spc="0" normalizeH="0" baseline="0" noProof="0" dirty="0">
                <a:ln>
                  <a:noFill/>
                </a:ln>
                <a:effectLst/>
                <a:uLnTx/>
                <a:uFillTx/>
                <a:latin typeface="Trebuchet MS"/>
                <a:ea typeface="微軟正黑體" panose="020B0604030504040204" pitchFamily="34" charset="-120"/>
                <a:cs typeface="+mn-cs"/>
              </a:rPr>
              <a:t>，建議應佩戴</a:t>
            </a:r>
            <a:r>
              <a:rPr kumimoji="0" lang="en-US" altLang="zh-TW" sz="1100" b="1" i="0" u="none" strike="noStrike" kern="100" cap="none" spc="0" normalizeH="0" baseline="0" noProof="0" dirty="0">
                <a:ln>
                  <a:noFill/>
                </a:ln>
                <a:effectLst/>
                <a:uLnTx/>
                <a:uFillTx/>
                <a:latin typeface="Trebuchet MS"/>
                <a:ea typeface="微軟正黑體" panose="020B0604030504040204" pitchFamily="34" charset="-120"/>
                <a:cs typeface="+mn-cs"/>
              </a:rPr>
              <a:t>N95</a:t>
            </a:r>
            <a:r>
              <a:rPr kumimoji="0" lang="zh-TW" altLang="en-US" sz="1100" b="1" i="0" u="none" strike="noStrike" kern="100" cap="none" spc="0" normalizeH="0" baseline="0" noProof="0" dirty="0">
                <a:ln>
                  <a:noFill/>
                </a:ln>
                <a:effectLst/>
                <a:uLnTx/>
                <a:uFillTx/>
                <a:latin typeface="Trebuchet MS"/>
                <a:ea typeface="微軟正黑體" panose="020B0604030504040204" pitchFamily="34" charset="-120"/>
                <a:cs typeface="+mn-cs"/>
              </a:rPr>
              <a:t>或相當等級</a:t>
            </a:r>
            <a:r>
              <a:rPr kumimoji="0" lang="en-US" altLang="zh-TW" sz="1100" b="1" i="0" u="none" strike="noStrike" kern="100" cap="none" spc="0" normalizeH="0" baseline="0" noProof="0" dirty="0">
                <a:ln>
                  <a:noFill/>
                </a:ln>
                <a:effectLst/>
                <a:uLnTx/>
                <a:uFillTx/>
                <a:latin typeface="Trebuchet MS"/>
                <a:ea typeface="微軟正黑體" panose="020B0604030504040204" pitchFamily="34" charset="-120"/>
                <a:cs typeface="+mn-cs"/>
              </a:rPr>
              <a:t>(</a:t>
            </a:r>
            <a:r>
              <a:rPr kumimoji="0" lang="zh-TW" altLang="en-US" sz="1100" b="1" i="0" u="none" strike="noStrike" kern="100" cap="none" spc="0" normalizeH="0" baseline="0" noProof="0" dirty="0">
                <a:ln>
                  <a:noFill/>
                </a:ln>
                <a:effectLst/>
                <a:uLnTx/>
                <a:uFillTx/>
                <a:latin typeface="Trebuchet MS"/>
                <a:ea typeface="微軟正黑體" panose="020B0604030504040204" pitchFamily="34" charset="-120"/>
                <a:cs typeface="+mn-cs"/>
              </a:rPr>
              <a:t>含</a:t>
            </a:r>
            <a:r>
              <a:rPr kumimoji="0" lang="en-US" altLang="zh-TW" sz="1100" b="1" i="0" u="none" strike="noStrike" kern="100" cap="none" spc="0" normalizeH="0" baseline="0" noProof="0" dirty="0">
                <a:ln>
                  <a:noFill/>
                </a:ln>
                <a:effectLst/>
                <a:uLnTx/>
                <a:uFillTx/>
                <a:latin typeface="Trebuchet MS"/>
                <a:ea typeface="微軟正黑體" panose="020B0604030504040204" pitchFamily="34" charset="-120"/>
                <a:cs typeface="+mn-cs"/>
              </a:rPr>
              <a:t>)</a:t>
            </a:r>
            <a:r>
              <a:rPr kumimoji="0" lang="zh-TW" altLang="en-US" sz="1100" b="1" i="0" u="none" strike="noStrike" kern="100" cap="none" spc="0" normalizeH="0" baseline="0" noProof="0" dirty="0">
                <a:ln>
                  <a:noFill/>
                </a:ln>
                <a:effectLst/>
                <a:uLnTx/>
                <a:uFillTx/>
                <a:latin typeface="Trebuchet MS"/>
                <a:ea typeface="微軟正黑體" panose="020B0604030504040204" pitchFamily="34" charset="-120"/>
                <a:cs typeface="+mn-cs"/>
              </a:rPr>
              <a:t>以上口罩</a:t>
            </a:r>
            <a:endParaRPr kumimoji="0" lang="en-US" altLang="zh-TW" sz="1100" b="1" i="0" u="none" strike="noStrike" kern="100" cap="none" spc="0" normalizeH="0" baseline="0" noProof="0" dirty="0">
              <a:ln>
                <a:noFill/>
              </a:ln>
              <a:effectLst/>
              <a:uLnTx/>
              <a:uFillTx/>
              <a:latin typeface="Trebuchet MS"/>
              <a:ea typeface="微軟正黑體" panose="020B0604030504040204" pitchFamily="34" charset="-120"/>
              <a:cs typeface="+mn-cs"/>
            </a:endParaRPr>
          </a:p>
          <a:p>
            <a:pPr lvl="0">
              <a:buClr>
                <a:srgbClr val="FF0000"/>
              </a:buClr>
              <a:buSzPts val="1200"/>
              <a:defRPr/>
            </a:pPr>
            <a:r>
              <a:rPr lang="en-US" altLang="zh-TW" sz="1100" b="1" dirty="0">
                <a:latin typeface="Trebuchet MS"/>
                <a:ea typeface="微軟正黑體" panose="020B0604030504040204" pitchFamily="34" charset="-120"/>
              </a:rPr>
              <a:t>b</a:t>
            </a:r>
            <a:r>
              <a:rPr kumimoji="0" lang="zh-TW" altLang="en-US" sz="1100" b="1" i="0" u="none" strike="noStrike" kern="1200" cap="none" spc="0" normalizeH="0" baseline="0" noProof="0" dirty="0">
                <a:ln>
                  <a:noFill/>
                </a:ln>
                <a:effectLst/>
                <a:uLnTx/>
                <a:uFillTx/>
                <a:latin typeface="Trebuchet MS"/>
                <a:ea typeface="微軟正黑體" panose="020B0604030504040204" pitchFamily="34" charset="-120"/>
                <a:cs typeface="+mn-cs"/>
              </a:rPr>
              <a:t>：</a:t>
            </a:r>
            <a:r>
              <a:rPr kumimoji="0" lang="zh-TW" altLang="zh-TW" sz="1100" b="1" i="0" u="none" strike="noStrike" kern="100" cap="none" spc="0" normalizeH="0" baseline="0" noProof="0" dirty="0">
                <a:ln>
                  <a:noFill/>
                </a:ln>
                <a:effectLst/>
                <a:uLnTx/>
                <a:uFillTx/>
                <a:latin typeface="Trebuchet MS"/>
                <a:ea typeface="微軟正黑體" panose="020B0604030504040204" pitchFamily="34" charset="-120"/>
                <a:cs typeface="+mn-cs"/>
              </a:rPr>
              <a:t>可視需要</a:t>
            </a:r>
            <a:r>
              <a:rPr lang="zh-TW" altLang="zh-TW" sz="1100" b="1" kern="100" dirty="0"/>
              <a:t>穿戴髮帽</a:t>
            </a:r>
            <a:r>
              <a:rPr lang="zh-TW" altLang="en-US" sz="1100" b="1" kern="100" dirty="0"/>
              <a:t>、</a:t>
            </a:r>
            <a:r>
              <a:rPr kumimoji="0" lang="zh-TW" altLang="en-US" sz="1100" b="1" i="0" u="none" strike="noStrike" kern="100" cap="none" spc="0" normalizeH="0" baseline="0" noProof="0" dirty="0">
                <a:ln>
                  <a:noFill/>
                </a:ln>
                <a:effectLst/>
                <a:uLnTx/>
                <a:uFillTx/>
                <a:latin typeface="Trebuchet MS"/>
                <a:ea typeface="微軟正黑體" panose="020B0604030504040204" pitchFamily="34" charset="-120"/>
                <a:cs typeface="+mn-cs"/>
              </a:rPr>
              <a:t>連身型防護衣、防水圍裙、</a:t>
            </a:r>
            <a:r>
              <a:rPr kumimoji="0" lang="zh-TW" altLang="zh-TW" sz="1100" b="1" i="0" u="none" strike="noStrike" kern="100" cap="none" spc="0" normalizeH="0" baseline="0" noProof="0" dirty="0">
                <a:ln>
                  <a:noFill/>
                </a:ln>
                <a:effectLst/>
                <a:uLnTx/>
                <a:uFillTx/>
                <a:latin typeface="Trebuchet MS"/>
                <a:ea typeface="微軟正黑體" panose="020B0604030504040204" pitchFamily="34" charset="-120"/>
                <a:cs typeface="+mn-cs"/>
              </a:rPr>
              <a:t>鞋套</a:t>
            </a:r>
            <a:r>
              <a:rPr kumimoji="0" lang="zh-TW" altLang="en-US" sz="1100" b="1" i="0" u="none" strike="noStrike" kern="100" cap="none" spc="0" normalizeH="0" baseline="0" noProof="0" dirty="0">
                <a:ln>
                  <a:noFill/>
                </a:ln>
                <a:effectLst/>
                <a:uLnTx/>
                <a:uFillTx/>
                <a:latin typeface="Trebuchet MS"/>
                <a:ea typeface="微軟正黑體" panose="020B0604030504040204" pitchFamily="34" charset="-120"/>
                <a:cs typeface="+mn-cs"/>
              </a:rPr>
              <a:t>或防水靴</a:t>
            </a:r>
            <a:endParaRPr kumimoji="0" lang="en-US" altLang="zh-TW" sz="1100" b="1" i="0" u="none" strike="noStrike" kern="100" cap="none" spc="0" normalizeH="0" baseline="0" noProof="0" dirty="0">
              <a:ln>
                <a:noFill/>
              </a:ln>
              <a:effectLst/>
              <a:uLnTx/>
              <a:uFillTx/>
              <a:latin typeface="Trebuchet MS"/>
              <a:ea typeface="微軟正黑體" panose="020B0604030504040204" pitchFamily="34" charset="-120"/>
              <a:cs typeface="+mn-cs"/>
            </a:endParaRPr>
          </a:p>
          <a:p>
            <a:pPr lvl="0">
              <a:buClr>
                <a:srgbClr val="FF0000"/>
              </a:buClr>
              <a:buSzPts val="1200"/>
              <a:defRPr/>
            </a:pPr>
            <a:r>
              <a:rPr lang="en-US" altLang="zh-TW" sz="1100" b="1" kern="100" dirty="0">
                <a:latin typeface="Trebuchet MS"/>
                <a:ea typeface="微軟正黑體" panose="020B0604030504040204" pitchFamily="34" charset="-120"/>
              </a:rPr>
              <a:t>c</a:t>
            </a:r>
            <a:r>
              <a:rPr lang="zh-TW" altLang="en-US" sz="1100" b="1" kern="100" dirty="0">
                <a:latin typeface="Trebuchet MS"/>
                <a:ea typeface="微軟正黑體" panose="020B0604030504040204" pitchFamily="34" charset="-120"/>
              </a:rPr>
              <a:t>：護目裝備包含護目鏡或防護面罩</a:t>
            </a:r>
            <a:endParaRPr kumimoji="0" lang="en-US" altLang="zh-TW" sz="1100" b="1" i="0" u="none" strike="noStrike" kern="100" cap="none" spc="0" normalizeH="0" baseline="0" noProof="0" dirty="0">
              <a:ln>
                <a:noFill/>
              </a:ln>
              <a:effectLst/>
              <a:uLnTx/>
              <a:uFillTx/>
              <a:latin typeface="Trebuchet MS"/>
              <a:ea typeface="微軟正黑體" panose="020B0604030504040204" pitchFamily="34" charset="-120"/>
              <a:cs typeface="+mn-cs"/>
            </a:endParaRPr>
          </a:p>
        </p:txBody>
      </p:sp>
    </p:spTree>
    <p:extLst>
      <p:ext uri="{BB962C8B-B14F-4D97-AF65-F5344CB8AC3E}">
        <p14:creationId xmlns:p14="http://schemas.microsoft.com/office/powerpoint/2010/main" val="24876939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醫療機構感染管制措施</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(4/9)</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29</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390015" y="1168793"/>
            <a:ext cx="9631063" cy="5455942"/>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2600"/>
              </a:lnSpc>
              <a:spcBef>
                <a:spcPts val="0"/>
              </a:spcBef>
              <a:spcAft>
                <a:spcPts val="6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個人防護裝備</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2600"/>
              </a:lnSpc>
              <a:spcBef>
                <a:spcPts val="0"/>
              </a:spcBef>
              <a:spcAft>
                <a:spcPts val="600"/>
              </a:spcAft>
              <a:buClr>
                <a:srgbClr val="40695B"/>
              </a:buClr>
              <a:defRPr/>
            </a:pPr>
            <a:r>
              <a:rPr lang="zh-TW" altLang="en-US" sz="1800" dirty="0">
                <a:solidFill>
                  <a:prstClr val="black"/>
                </a:solidFill>
                <a:latin typeface="微軟正黑體" panose="020B0604030504040204" pitchFamily="34" charset="-120"/>
                <a:ea typeface="微軟正黑體" panose="020B0604030504040204" pitchFamily="34" charset="-120"/>
              </a:rPr>
              <a:t>醫療工作人員執行下列醫療照護時，應佩戴</a:t>
            </a:r>
            <a:r>
              <a:rPr lang="en-US" altLang="zh-TW" sz="1800" dirty="0">
                <a:solidFill>
                  <a:prstClr val="black"/>
                </a:solidFill>
                <a:latin typeface="微軟正黑體" panose="020B0604030504040204" pitchFamily="34" charset="-120"/>
                <a:ea typeface="微軟正黑體" panose="020B0604030504040204" pitchFamily="34" charset="-120"/>
              </a:rPr>
              <a:t>N95</a:t>
            </a:r>
            <a:r>
              <a:rPr lang="zh-TW" altLang="en-US" sz="1800" dirty="0">
                <a:solidFill>
                  <a:prstClr val="black"/>
                </a:solidFill>
                <a:latin typeface="微軟正黑體" panose="020B0604030504040204" pitchFamily="34" charset="-120"/>
                <a:ea typeface="微軟正黑體" panose="020B0604030504040204" pitchFamily="34" charset="-120"/>
              </a:rPr>
              <a:t>口罩或相當等級</a:t>
            </a:r>
            <a:r>
              <a:rPr lang="en-US" altLang="zh-TW" sz="1800" dirty="0">
                <a:solidFill>
                  <a:prstClr val="black"/>
                </a:solidFill>
                <a:latin typeface="微軟正黑體" panose="020B0604030504040204" pitchFamily="34" charset="-120"/>
                <a:ea typeface="微軟正黑體" panose="020B0604030504040204" pitchFamily="34" charset="-120"/>
              </a:rPr>
              <a:t>(</a:t>
            </a:r>
            <a:r>
              <a:rPr lang="zh-TW" altLang="en-US" sz="1800" dirty="0">
                <a:solidFill>
                  <a:prstClr val="black"/>
                </a:solidFill>
                <a:latin typeface="微軟正黑體" panose="020B0604030504040204" pitchFamily="34" charset="-120"/>
                <a:ea typeface="微軟正黑體" panose="020B0604030504040204" pitchFamily="34" charset="-120"/>
              </a:rPr>
              <a:t>含</a:t>
            </a:r>
            <a:r>
              <a:rPr lang="en-US" altLang="zh-TW" sz="1800" dirty="0">
                <a:solidFill>
                  <a:prstClr val="black"/>
                </a:solidFill>
                <a:latin typeface="微軟正黑體" panose="020B0604030504040204" pitchFamily="34" charset="-120"/>
                <a:ea typeface="微軟正黑體" panose="020B0604030504040204" pitchFamily="34" charset="-120"/>
              </a:rPr>
              <a:t>)</a:t>
            </a:r>
            <a:r>
              <a:rPr lang="zh-TW" altLang="en-US" sz="1800" dirty="0">
                <a:solidFill>
                  <a:prstClr val="black"/>
                </a:solidFill>
                <a:latin typeface="微軟正黑體" panose="020B0604030504040204" pitchFamily="34" charset="-120"/>
                <a:ea typeface="微軟正黑體" panose="020B0604030504040204" pitchFamily="34" charset="-120"/>
              </a:rPr>
              <a:t>以上口罩：</a:t>
            </a:r>
            <a:endParaRPr lang="en-US" altLang="zh-TW" sz="1800" dirty="0">
              <a:solidFill>
                <a:prstClr val="black"/>
              </a:solidFill>
              <a:latin typeface="微軟正黑體" panose="020B0604030504040204" pitchFamily="34" charset="-120"/>
              <a:ea typeface="微軟正黑體" panose="020B0604030504040204" pitchFamily="34" charset="-120"/>
            </a:endParaRPr>
          </a:p>
          <a:p>
            <a:pPr marL="727075" indent="-279400" algn="just">
              <a:lnSpc>
                <a:spcPts val="2600"/>
              </a:lnSpc>
              <a:spcBef>
                <a:spcPts val="0"/>
              </a:spcBef>
              <a:spcAft>
                <a:spcPts val="600"/>
              </a:spcAft>
              <a:buClr>
                <a:srgbClr val="40695B"/>
              </a:buClr>
              <a:buFont typeface="+mj-lt"/>
              <a:buAutoNum type="arabicPeriod"/>
              <a:defRPr/>
            </a:pPr>
            <a:r>
              <a:rPr lang="zh-TW" altLang="en-US" sz="1800" dirty="0">
                <a:solidFill>
                  <a:srgbClr val="0000FF"/>
                </a:solidFill>
                <a:latin typeface="微軟正黑體" panose="020B0604030504040204" pitchFamily="34" charset="-120"/>
                <a:ea typeface="微軟正黑體" panose="020B0604030504040204" pitchFamily="34" charset="-120"/>
              </a:rPr>
              <a:t>未接觸病人之照護行為，但病人有呼吸道症狀或腦炎、抽搐等重症時</a:t>
            </a:r>
          </a:p>
          <a:p>
            <a:pPr marL="727075" indent="-279400" algn="just">
              <a:lnSpc>
                <a:spcPts val="2600"/>
              </a:lnSpc>
              <a:spcBef>
                <a:spcPts val="0"/>
              </a:spcBef>
              <a:spcAft>
                <a:spcPts val="600"/>
              </a:spcAft>
              <a:buClr>
                <a:srgbClr val="40695B"/>
              </a:buClr>
              <a:buFont typeface="+mj-lt"/>
              <a:buAutoNum type="arabicPeriod"/>
              <a:defRPr/>
            </a:pPr>
            <a:r>
              <a:rPr lang="zh-TW" altLang="en-US" sz="1800" dirty="0">
                <a:solidFill>
                  <a:prstClr val="black"/>
                </a:solidFill>
                <a:latin typeface="微軟正黑體" panose="020B0604030504040204" pitchFamily="34" charset="-120"/>
                <a:ea typeface="微軟正黑體" panose="020B0604030504040204" pitchFamily="34" charset="-120"/>
              </a:rPr>
              <a:t>一般性接觸病人之醫療照護行為</a:t>
            </a:r>
            <a:r>
              <a:rPr lang="en-US" altLang="zh-TW" sz="1800" dirty="0">
                <a:solidFill>
                  <a:prstClr val="black"/>
                </a:solidFill>
                <a:latin typeface="微軟正黑體" panose="020B0604030504040204" pitchFamily="34" charset="-120"/>
                <a:ea typeface="微軟正黑體" panose="020B0604030504040204" pitchFamily="34" charset="-120"/>
              </a:rPr>
              <a:t>(</a:t>
            </a:r>
            <a:r>
              <a:rPr lang="zh-TW" altLang="en-US" sz="1800" dirty="0">
                <a:solidFill>
                  <a:prstClr val="black"/>
                </a:solidFill>
                <a:latin typeface="微軟正黑體" panose="020B0604030504040204" pitchFamily="34" charset="-120"/>
                <a:ea typeface="微軟正黑體" panose="020B0604030504040204" pitchFamily="34" charset="-120"/>
              </a:rPr>
              <a:t>如量體溫、血壓、照ｘ光及轉送病人等</a:t>
            </a:r>
            <a:r>
              <a:rPr lang="en-US" altLang="zh-TW" sz="1800" dirty="0">
                <a:solidFill>
                  <a:prstClr val="black"/>
                </a:solidFill>
                <a:latin typeface="微軟正黑體" panose="020B0604030504040204" pitchFamily="34" charset="-120"/>
                <a:ea typeface="微軟正黑體" panose="020B0604030504040204" pitchFamily="34" charset="-120"/>
              </a:rPr>
              <a:t>)</a:t>
            </a:r>
          </a:p>
          <a:p>
            <a:pPr marL="727075" indent="-279400" algn="just">
              <a:lnSpc>
                <a:spcPts val="2600"/>
              </a:lnSpc>
              <a:spcBef>
                <a:spcPts val="0"/>
              </a:spcBef>
              <a:spcAft>
                <a:spcPts val="600"/>
              </a:spcAft>
              <a:buClr>
                <a:srgbClr val="40695B"/>
              </a:buClr>
              <a:buFont typeface="+mj-lt"/>
              <a:buAutoNum type="arabicPeriod"/>
              <a:defRPr/>
            </a:pPr>
            <a:r>
              <a:rPr lang="zh-TW" altLang="en-US" sz="1800" dirty="0">
                <a:solidFill>
                  <a:prstClr val="black"/>
                </a:solidFill>
                <a:latin typeface="微軟正黑體" panose="020B0604030504040204" pitchFamily="34" charset="-120"/>
                <a:ea typeface="微軟正黑體" panose="020B0604030504040204" pitchFamily="34" charset="-120"/>
              </a:rPr>
              <a:t>接觸病人血液、體液、排泄物等風險之醫療照護行為</a:t>
            </a:r>
          </a:p>
          <a:p>
            <a:pPr marL="727075" indent="-279400" algn="just">
              <a:lnSpc>
                <a:spcPts val="2600"/>
              </a:lnSpc>
              <a:spcBef>
                <a:spcPts val="0"/>
              </a:spcBef>
              <a:spcAft>
                <a:spcPts val="1200"/>
              </a:spcAft>
              <a:buClr>
                <a:srgbClr val="40695B"/>
              </a:buClr>
              <a:buFont typeface="+mj-lt"/>
              <a:buAutoNum type="arabicPeriod"/>
              <a:defRPr/>
            </a:pPr>
            <a:r>
              <a:rPr lang="zh-TW" altLang="en-US" sz="1800" dirty="0">
                <a:solidFill>
                  <a:prstClr val="black"/>
                </a:solidFill>
                <a:latin typeface="微軟正黑體" panose="020B0604030504040204" pitchFamily="34" charset="-120"/>
                <a:ea typeface="微軟正黑體" panose="020B0604030504040204" pitchFamily="34" charset="-120"/>
              </a:rPr>
              <a:t>執行可能產生飛沫微粒</a:t>
            </a:r>
            <a:r>
              <a:rPr lang="en-US" altLang="zh-TW" sz="1800" dirty="0">
                <a:solidFill>
                  <a:prstClr val="black"/>
                </a:solidFill>
                <a:latin typeface="微軟正黑體" panose="020B0604030504040204" pitchFamily="34" charset="-120"/>
                <a:ea typeface="微軟正黑體" panose="020B0604030504040204" pitchFamily="34" charset="-120"/>
              </a:rPr>
              <a:t>(aerosol)</a:t>
            </a:r>
            <a:r>
              <a:rPr lang="zh-TW" altLang="en-US" sz="1800" dirty="0">
                <a:solidFill>
                  <a:prstClr val="black"/>
                </a:solidFill>
                <a:latin typeface="微軟正黑體" panose="020B0604030504040204" pitchFamily="34" charset="-120"/>
                <a:ea typeface="微軟正黑體" panose="020B0604030504040204" pitchFamily="34" charset="-120"/>
              </a:rPr>
              <a:t>醫療處置</a:t>
            </a:r>
            <a:r>
              <a:rPr lang="en-US" altLang="zh-TW" sz="1800" dirty="0">
                <a:solidFill>
                  <a:prstClr val="black"/>
                </a:solidFill>
                <a:latin typeface="微軟正黑體" panose="020B0604030504040204" pitchFamily="34" charset="-120"/>
                <a:ea typeface="微軟正黑體" panose="020B0604030504040204" pitchFamily="34" charset="-120"/>
              </a:rPr>
              <a:t>(</a:t>
            </a:r>
            <a:r>
              <a:rPr lang="zh-TW" altLang="en-US" sz="1800" dirty="0">
                <a:solidFill>
                  <a:prstClr val="black"/>
                </a:solidFill>
                <a:latin typeface="微軟正黑體" panose="020B0604030504040204" pitchFamily="34" charset="-120"/>
                <a:ea typeface="微軟正黑體" panose="020B0604030504040204" pitchFamily="34" charset="-120"/>
              </a:rPr>
              <a:t>如氣管內插管與拔管、抽痰等</a:t>
            </a:r>
            <a:r>
              <a:rPr lang="en-US" altLang="zh-TW" sz="1800" dirty="0">
                <a:solidFill>
                  <a:prstClr val="black"/>
                </a:solidFill>
                <a:latin typeface="微軟正黑體" panose="020B0604030504040204" pitchFamily="34" charset="-120"/>
                <a:ea typeface="微軟正黑體" panose="020B0604030504040204" pitchFamily="34" charset="-120"/>
              </a:rPr>
              <a:t>)</a:t>
            </a:r>
            <a:endParaRPr lang="zh-TW" altLang="en-US" sz="18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2600"/>
              </a:lnSpc>
              <a:spcBef>
                <a:spcPts val="0"/>
              </a:spcBef>
              <a:spcAft>
                <a:spcPts val="600"/>
              </a:spcAft>
              <a:buClr>
                <a:srgbClr val="40695B"/>
              </a:buClr>
              <a:defRPr/>
            </a:pPr>
            <a:r>
              <a:rPr lang="zh-TW" altLang="en-US" sz="1800" dirty="0">
                <a:solidFill>
                  <a:prstClr val="black"/>
                </a:solidFill>
                <a:latin typeface="微軟正黑體" panose="020B0604030504040204" pitchFamily="34" charset="-120"/>
                <a:ea typeface="微軟正黑體" panose="020B0604030504040204" pitchFamily="34" charset="-120"/>
              </a:rPr>
              <a:t>穿戴個人防護裝備注意事項：</a:t>
            </a:r>
            <a:endParaRPr lang="en-US" altLang="zh-TW" sz="1800" dirty="0">
              <a:solidFill>
                <a:prstClr val="black"/>
              </a:solidFill>
              <a:latin typeface="微軟正黑體" panose="020B0604030504040204" pitchFamily="34" charset="-120"/>
              <a:ea typeface="微軟正黑體" panose="020B0604030504040204" pitchFamily="34" charset="-120"/>
            </a:endParaRPr>
          </a:p>
          <a:p>
            <a:pPr marL="727075" indent="-279400" algn="just">
              <a:lnSpc>
                <a:spcPts val="2600"/>
              </a:lnSpc>
              <a:spcBef>
                <a:spcPts val="0"/>
              </a:spcBef>
              <a:spcAft>
                <a:spcPts val="600"/>
              </a:spcAft>
              <a:buClr>
                <a:srgbClr val="40695B"/>
              </a:buClr>
              <a:buFont typeface="+mj-lt"/>
              <a:buAutoNum type="arabicPeriod"/>
              <a:defRPr/>
            </a:pPr>
            <a:r>
              <a:rPr lang="zh-TW" altLang="en-US" sz="1800" dirty="0">
                <a:solidFill>
                  <a:prstClr val="black"/>
                </a:solidFill>
                <a:latin typeface="微軟正黑體" panose="020B0604030504040204" pitchFamily="34" charset="-120"/>
                <a:ea typeface="微軟正黑體" panose="020B0604030504040204" pitchFamily="34" charset="-120"/>
              </a:rPr>
              <a:t>醫療照護工作人員於執行醫療照護工作時，應依循指引建議，穿戴適當個人防護裝備，並依標準作業流程正確穿脫。在卸除個人防護裝備的過程中，應注意預防汙染到自己的衣服或皮膚</a:t>
            </a:r>
          </a:p>
          <a:p>
            <a:pPr marL="727075" indent="-279400" algn="just">
              <a:lnSpc>
                <a:spcPts val="2600"/>
              </a:lnSpc>
              <a:spcBef>
                <a:spcPts val="0"/>
              </a:spcBef>
              <a:spcAft>
                <a:spcPts val="600"/>
              </a:spcAft>
              <a:buClr>
                <a:srgbClr val="40695B"/>
              </a:buClr>
              <a:buFont typeface="+mj-lt"/>
              <a:buAutoNum type="arabicPeriod"/>
              <a:defRPr/>
            </a:pPr>
            <a:r>
              <a:rPr lang="zh-TW" altLang="zh-TW" sz="1800" kern="1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工作人員於執行照護過程中，</a:t>
            </a:r>
            <a:r>
              <a:rPr lang="zh-TW" altLang="zh-TW" sz="1800" kern="100"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rPr>
              <a:t>疑有暴露風險時，應儘速離開病人照護區</a:t>
            </a:r>
            <a:r>
              <a:rPr lang="zh-TW" altLang="zh-TW" sz="1800" kern="1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，依標準作業流程正確安全的卸除個人防護裝備，以降低人員暴露風險，並</a:t>
            </a:r>
            <a:r>
              <a:rPr lang="zh-TW" altLang="zh-TW" sz="1800" kern="100"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rPr>
              <a:t>應於離開病人照護區後立即通報單位主管</a:t>
            </a:r>
          </a:p>
          <a:p>
            <a:pPr marL="447675" indent="0" algn="just">
              <a:lnSpc>
                <a:spcPts val="3000"/>
              </a:lnSpc>
              <a:spcBef>
                <a:spcPts val="0"/>
              </a:spcBef>
              <a:spcAft>
                <a:spcPts val="1200"/>
              </a:spcAft>
              <a:buClr>
                <a:srgbClr val="40695B"/>
              </a:buClr>
              <a:buNone/>
              <a:defRPr/>
            </a:pPr>
            <a:endParaRPr lang="en-US" altLang="zh-TW" sz="20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8127130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324328"/>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醫療機構感染管制措施</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(5/9)</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30</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390015" y="1168793"/>
            <a:ext cx="7568998" cy="1695705"/>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Bef>
                <a:spcPts val="0"/>
              </a:spcBef>
              <a:spcAft>
                <a:spcPts val="6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手部衛生</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應確實執行手部衛生，</a:t>
            </a:r>
            <a:r>
              <a:rPr lang="zh-TW" altLang="en-US" sz="2000" dirty="0">
                <a:solidFill>
                  <a:srgbClr val="0000FF"/>
                </a:solidFill>
                <a:latin typeface="微軟正黑體" panose="020B0604030504040204" pitchFamily="34" charset="-120"/>
                <a:ea typeface="微軟正黑體" panose="020B0604030504040204" pitchFamily="34" charset="-120"/>
              </a:rPr>
              <a:t>落實手部衛生</a:t>
            </a:r>
            <a:r>
              <a:rPr lang="en-US" altLang="zh-TW" sz="2000" dirty="0">
                <a:solidFill>
                  <a:srgbClr val="0000FF"/>
                </a:solidFill>
                <a:latin typeface="微軟正黑體" panose="020B0604030504040204" pitchFamily="34" charset="-120"/>
                <a:ea typeface="微軟正黑體" panose="020B0604030504040204" pitchFamily="34" charset="-120"/>
              </a:rPr>
              <a:t>5</a:t>
            </a:r>
            <a:r>
              <a:rPr lang="zh-TW" altLang="en-US" sz="2000" dirty="0">
                <a:solidFill>
                  <a:srgbClr val="0000FF"/>
                </a:solidFill>
                <a:latin typeface="微軟正黑體" panose="020B0604030504040204" pitchFamily="34" charset="-120"/>
                <a:ea typeface="微軟正黑體" panose="020B0604030504040204" pitchFamily="34" charset="-120"/>
              </a:rPr>
              <a:t>時機</a:t>
            </a:r>
            <a:r>
              <a:rPr lang="zh-TW" altLang="en-US" sz="2000" dirty="0">
                <a:solidFill>
                  <a:prstClr val="black"/>
                </a:solidFill>
                <a:latin typeface="微軟正黑體" panose="020B0604030504040204" pitchFamily="34" charset="-120"/>
                <a:ea typeface="微軟正黑體" panose="020B0604030504040204" pitchFamily="34" charset="-120"/>
              </a:rPr>
              <a:t>，包括：接觸病人前、執行無菌操作技術前、暴觸病人體液風險後、接觸病人後、及接觸病人周遭環境後。</a:t>
            </a:r>
          </a:p>
          <a:p>
            <a:pPr marL="447675" indent="0" algn="just">
              <a:lnSpc>
                <a:spcPts val="3000"/>
              </a:lnSpc>
              <a:spcBef>
                <a:spcPts val="0"/>
              </a:spcBef>
              <a:spcAft>
                <a:spcPts val="1200"/>
              </a:spcAft>
              <a:buClr>
                <a:srgbClr val="40695B"/>
              </a:buClr>
              <a:buNone/>
              <a:defRPr/>
            </a:pPr>
            <a:endParaRPr lang="en-US" altLang="zh-TW" sz="2000" dirty="0">
              <a:solidFill>
                <a:prstClr val="black"/>
              </a:solidFill>
              <a:latin typeface="微軟正黑體" panose="020B0604030504040204" pitchFamily="34" charset="-120"/>
              <a:ea typeface="微軟正黑體" panose="020B0604030504040204" pitchFamily="34" charset="-120"/>
            </a:endParaRPr>
          </a:p>
        </p:txBody>
      </p:sp>
      <p:sp>
        <p:nvSpPr>
          <p:cNvPr id="5" name="內容版面配置區 2">
            <a:extLst>
              <a:ext uri="{FF2B5EF4-FFF2-40B4-BE49-F238E27FC236}">
                <a16:creationId xmlns:a16="http://schemas.microsoft.com/office/drawing/2014/main" id="{4E002C2C-340D-406F-9F08-9FFA3FEE2184}"/>
              </a:ext>
            </a:extLst>
          </p:cNvPr>
          <p:cNvSpPr txBox="1">
            <a:spLocks/>
          </p:cNvSpPr>
          <p:nvPr/>
        </p:nvSpPr>
        <p:spPr>
          <a:xfrm>
            <a:off x="390014" y="3026228"/>
            <a:ext cx="7568998" cy="2662979"/>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Bef>
                <a:spcPts val="0"/>
              </a:spcBef>
              <a:spcAft>
                <a:spcPts val="6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儀器及醫材設備</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隔離病室內應有專屬儀器設備，並應優先使用單次使用</a:t>
            </a:r>
            <a:r>
              <a:rPr lang="en-US" altLang="zh-TW" sz="2000" dirty="0">
                <a:solidFill>
                  <a:prstClr val="black"/>
                </a:solidFill>
                <a:latin typeface="微軟正黑體" panose="020B0604030504040204" pitchFamily="34" charset="-120"/>
                <a:ea typeface="微軟正黑體" panose="020B0604030504040204" pitchFamily="34" charset="-120"/>
              </a:rPr>
              <a:t>(disposable)</a:t>
            </a:r>
            <a:r>
              <a:rPr lang="zh-TW" altLang="en-US" sz="2000" dirty="0">
                <a:solidFill>
                  <a:prstClr val="black"/>
                </a:solidFill>
                <a:latin typeface="微軟正黑體" panose="020B0604030504040204" pitchFamily="34" charset="-120"/>
                <a:ea typeface="微軟正黑體" panose="020B0604030504040204" pitchFamily="34" charset="-120"/>
              </a:rPr>
              <a:t>之醫材設備。</a:t>
            </a:r>
            <a:endParaRPr lang="en-US" altLang="zh-TW" sz="20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單次使用的醫材設備應丟棄於病室內的醫療廢棄物垃圾桶。</a:t>
            </a: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非單次使用的醫療設備於病人使用後，應依循廠商產品說明書或醫院管理規範進行清潔消毒。</a:t>
            </a:r>
          </a:p>
          <a:p>
            <a:pPr marL="447675" indent="-177800" algn="just">
              <a:lnSpc>
                <a:spcPts val="3000"/>
              </a:lnSpc>
              <a:spcBef>
                <a:spcPts val="0"/>
              </a:spcBef>
              <a:spcAft>
                <a:spcPts val="600"/>
              </a:spcAft>
              <a:buClr>
                <a:srgbClr val="40695B"/>
              </a:buClr>
              <a:defRPr/>
            </a:pPr>
            <a:endParaRPr lang="zh-TW" altLang="en-US" sz="2000" dirty="0">
              <a:solidFill>
                <a:prstClr val="black"/>
              </a:solidFill>
              <a:latin typeface="微軟正黑體" panose="020B0604030504040204" pitchFamily="34" charset="-120"/>
              <a:ea typeface="微軟正黑體" panose="020B0604030504040204" pitchFamily="34" charset="-120"/>
            </a:endParaRPr>
          </a:p>
          <a:p>
            <a:pPr marL="447675" indent="0" algn="just">
              <a:lnSpc>
                <a:spcPts val="3000"/>
              </a:lnSpc>
              <a:spcBef>
                <a:spcPts val="0"/>
              </a:spcBef>
              <a:spcAft>
                <a:spcPts val="1200"/>
              </a:spcAft>
              <a:buClr>
                <a:srgbClr val="40695B"/>
              </a:buClr>
              <a:buNone/>
              <a:defRPr/>
            </a:pPr>
            <a:endParaRPr lang="en-US" altLang="zh-TW" sz="2000" dirty="0">
              <a:solidFill>
                <a:prstClr val="black"/>
              </a:solidFill>
              <a:latin typeface="微軟正黑體" panose="020B0604030504040204" pitchFamily="34" charset="-120"/>
              <a:ea typeface="微軟正黑體" panose="020B0604030504040204" pitchFamily="34" charset="-120"/>
            </a:endParaRPr>
          </a:p>
          <a:p>
            <a:pPr marL="447675" indent="0" algn="just">
              <a:lnSpc>
                <a:spcPts val="3000"/>
              </a:lnSpc>
              <a:spcBef>
                <a:spcPts val="0"/>
              </a:spcBef>
              <a:spcAft>
                <a:spcPts val="1200"/>
              </a:spcAft>
              <a:buClr>
                <a:srgbClr val="40695B"/>
              </a:buClr>
              <a:buNone/>
              <a:defRPr/>
            </a:pPr>
            <a:endParaRPr lang="en-US" altLang="zh-TW" sz="2000" dirty="0">
              <a:solidFill>
                <a:prstClr val="black"/>
              </a:solidFill>
              <a:latin typeface="微軟正黑體" panose="020B0604030504040204" pitchFamily="34" charset="-120"/>
              <a:ea typeface="微軟正黑體" panose="020B0604030504040204" pitchFamily="34" charset="-120"/>
            </a:endParaRPr>
          </a:p>
        </p:txBody>
      </p:sp>
      <p:pic>
        <p:nvPicPr>
          <p:cNvPr id="6" name="Picture 2" descr="手部衛生5時機 ，如下說明">
            <a:extLst>
              <a:ext uri="{FF2B5EF4-FFF2-40B4-BE49-F238E27FC236}">
                <a16:creationId xmlns:a16="http://schemas.microsoft.com/office/drawing/2014/main" id="{37CED140-A475-4F6B-B52F-2A958B5013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3616" y="1272032"/>
            <a:ext cx="3905878" cy="4558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49178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醫療機構感染管制措施</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(6/9)</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31</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390015" y="1168793"/>
            <a:ext cx="9985626"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Bef>
                <a:spcPts val="0"/>
              </a:spcBef>
              <a:spcAft>
                <a:spcPts val="6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環境清潔及消毒</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負責環境清潔消毒的人員應經過適當的訓練，進行環境清消工作時，應穿戴適當的個人防護裝備。</a:t>
            </a:r>
          </a:p>
          <a:p>
            <a:pPr marL="447675" indent="-177800" algn="just">
              <a:lnSpc>
                <a:spcPts val="3000"/>
              </a:lnSpc>
              <a:spcBef>
                <a:spcPts val="0"/>
              </a:spcBef>
              <a:spcAft>
                <a:spcPts val="600"/>
              </a:spcAft>
              <a:buClr>
                <a:srgbClr val="40695B"/>
              </a:buClr>
              <a:defRPr/>
            </a:pPr>
            <a:r>
              <a:rPr lang="zh-TW" altLang="en-US" sz="2000" dirty="0">
                <a:solidFill>
                  <a:srgbClr val="0000FF"/>
                </a:solidFill>
                <a:latin typeface="微軟正黑體" panose="020B0604030504040204" pitchFamily="34" charset="-120"/>
                <a:ea typeface="微軟正黑體" panose="020B0604030504040204" pitchFamily="34" charset="-120"/>
              </a:rPr>
              <a:t>高頻率接觸的表面應每日清潔</a:t>
            </a:r>
            <a:r>
              <a:rPr lang="zh-TW" altLang="en-US" sz="2000" dirty="0">
                <a:solidFill>
                  <a:prstClr val="black"/>
                </a:solidFill>
                <a:latin typeface="微軟正黑體" panose="020B0604030504040204" pitchFamily="34" charset="-120"/>
                <a:ea typeface="微軟正黑體" panose="020B0604030504040204" pitchFamily="34" charset="-120"/>
              </a:rPr>
              <a:t>，並使用 </a:t>
            </a:r>
            <a:r>
              <a:rPr lang="en-US" altLang="zh-TW" sz="2000" dirty="0">
                <a:solidFill>
                  <a:prstClr val="black"/>
                </a:solidFill>
                <a:latin typeface="微軟正黑體" panose="020B0604030504040204" pitchFamily="34" charset="-120"/>
                <a:ea typeface="微軟正黑體" panose="020B0604030504040204" pitchFamily="34" charset="-120"/>
              </a:rPr>
              <a:t>1:10</a:t>
            </a:r>
            <a:r>
              <a:rPr lang="zh-TW" altLang="en-US" sz="2000" dirty="0">
                <a:solidFill>
                  <a:prstClr val="black"/>
                </a:solidFill>
                <a:latin typeface="微軟正黑體" panose="020B0604030504040204" pitchFamily="34" charset="-120"/>
                <a:ea typeface="微軟正黑體" panose="020B0604030504040204" pitchFamily="34" charset="-120"/>
              </a:rPr>
              <a:t>的稀釋漂白水</a:t>
            </a:r>
            <a:r>
              <a:rPr lang="en-US" altLang="zh-TW" sz="2000" dirty="0">
                <a:solidFill>
                  <a:prstClr val="black"/>
                </a:solidFill>
                <a:latin typeface="微軟正黑體" panose="020B0604030504040204" pitchFamily="34" charset="-120"/>
                <a:ea typeface="微軟正黑體" panose="020B0604030504040204" pitchFamily="34" charset="-120"/>
              </a:rPr>
              <a:t>(5,000 ppm)</a:t>
            </a:r>
            <a:r>
              <a:rPr lang="zh-TW" altLang="en-US" sz="2000" dirty="0">
                <a:solidFill>
                  <a:prstClr val="black"/>
                </a:solidFill>
                <a:latin typeface="微軟正黑體" panose="020B0604030504040204" pitchFamily="34" charset="-120"/>
                <a:ea typeface="微軟正黑體" panose="020B0604030504040204" pitchFamily="34" charset="-120"/>
              </a:rPr>
              <a:t> 消毒。</a:t>
            </a: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受到汙染的表面，應先使用 </a:t>
            </a:r>
            <a:r>
              <a:rPr lang="en-US" altLang="zh-TW" sz="2000" dirty="0">
                <a:solidFill>
                  <a:prstClr val="black"/>
                </a:solidFill>
                <a:latin typeface="微軟正黑體" panose="020B0604030504040204" pitchFamily="34" charset="-120"/>
                <a:ea typeface="微軟正黑體" panose="020B0604030504040204" pitchFamily="34" charset="-120"/>
              </a:rPr>
              <a:t>1</a:t>
            </a:r>
            <a:r>
              <a:rPr lang="zh-TW" altLang="en-US" sz="2000" dirty="0">
                <a:solidFill>
                  <a:prstClr val="black"/>
                </a:solidFill>
                <a:latin typeface="微軟正黑體" panose="020B0604030504040204" pitchFamily="34" charset="-120"/>
                <a:ea typeface="微軟正黑體" panose="020B0604030504040204" pitchFamily="34" charset="-120"/>
              </a:rPr>
              <a:t>：</a:t>
            </a:r>
            <a:r>
              <a:rPr lang="en-US" altLang="zh-TW" sz="2000" dirty="0">
                <a:solidFill>
                  <a:prstClr val="black"/>
                </a:solidFill>
                <a:latin typeface="微軟正黑體" panose="020B0604030504040204" pitchFamily="34" charset="-120"/>
                <a:ea typeface="微軟正黑體" panose="020B0604030504040204" pitchFamily="34" charset="-120"/>
              </a:rPr>
              <a:t>10</a:t>
            </a:r>
            <a:r>
              <a:rPr lang="zh-TW" altLang="en-US" sz="2000" dirty="0">
                <a:solidFill>
                  <a:prstClr val="black"/>
                </a:solidFill>
                <a:latin typeface="微軟正黑體" panose="020B0604030504040204" pitchFamily="34" charset="-120"/>
                <a:ea typeface="微軟正黑體" panose="020B0604030504040204" pitchFamily="34" charset="-120"/>
              </a:rPr>
              <a:t>的稀釋漂白水</a:t>
            </a:r>
            <a:r>
              <a:rPr lang="en-US" altLang="zh-TW" sz="2000" dirty="0">
                <a:solidFill>
                  <a:prstClr val="black"/>
                </a:solidFill>
                <a:latin typeface="微軟正黑體" panose="020B0604030504040204" pitchFamily="34" charset="-120"/>
                <a:ea typeface="微軟正黑體" panose="020B0604030504040204" pitchFamily="34" charset="-120"/>
              </a:rPr>
              <a:t>(5,000ppm)</a:t>
            </a:r>
            <a:r>
              <a:rPr lang="zh-TW" altLang="en-US" sz="2000" dirty="0">
                <a:solidFill>
                  <a:prstClr val="black"/>
                </a:solidFill>
                <a:latin typeface="微軟正黑體" panose="020B0604030504040204" pitchFamily="34" charset="-120"/>
                <a:ea typeface="微軟正黑體" panose="020B0604030504040204" pitchFamily="34" charset="-120"/>
              </a:rPr>
              <a:t>覆蓋在其表面進行去汙作用，再以清潔劑或肥皂和清水移除髒汙與有機物質，並接續使用濕抹布及合適的消毒劑執行環境清潔消毒。</a:t>
            </a:r>
            <a:endParaRPr lang="en-US" altLang="zh-TW" sz="20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病人轉出後需進行</a:t>
            </a:r>
            <a:r>
              <a:rPr lang="zh-TW" altLang="en-US" sz="2000" dirty="0">
                <a:solidFill>
                  <a:srgbClr val="0000FF"/>
                </a:solidFill>
                <a:latin typeface="微軟正黑體" panose="020B0604030504040204" pitchFamily="34" charset="-120"/>
                <a:ea typeface="微軟正黑體" panose="020B0604030504040204" pitchFamily="34" charset="-120"/>
              </a:rPr>
              <a:t>終期消毒</a:t>
            </a:r>
            <a:r>
              <a:rPr lang="zh-TW" altLang="en-US" sz="2000" dirty="0">
                <a:solidFill>
                  <a:prstClr val="black"/>
                </a:solidFill>
                <a:latin typeface="微軟正黑體" panose="020B0604030504040204" pitchFamily="34" charset="-120"/>
                <a:ea typeface="微軟正黑體" panose="020B0604030504040204" pitchFamily="34" charset="-120"/>
              </a:rPr>
              <a:t>。</a:t>
            </a:r>
          </a:p>
          <a:p>
            <a:pPr marL="447675" indent="0" algn="just">
              <a:lnSpc>
                <a:spcPts val="3000"/>
              </a:lnSpc>
              <a:spcBef>
                <a:spcPts val="0"/>
              </a:spcBef>
              <a:spcAft>
                <a:spcPts val="1200"/>
              </a:spcAft>
              <a:buClr>
                <a:srgbClr val="40695B"/>
              </a:buClr>
              <a:buNone/>
              <a:defRPr/>
            </a:pPr>
            <a:endParaRPr lang="en-US" altLang="zh-TW" sz="20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0987836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32009" y="301675"/>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醫療機構感染管制措施</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(7/9)</a:t>
            </a:r>
            <a:endParaRPr lang="zh-TW" altLang="en-US" sz="24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32</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421118" y="3667483"/>
            <a:ext cx="10486368" cy="1425117"/>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Bef>
                <a:spcPts val="0"/>
              </a:spcBef>
              <a:spcAft>
                <a:spcPts val="6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醫療廢棄物</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處理廢棄物的人員，應穿戴適當的個人防護裝備，並遵守環境部發布之</a:t>
            </a:r>
            <a:r>
              <a:rPr lang="zh-TW" altLang="en-US" sz="2000" dirty="0">
                <a:solidFill>
                  <a:srgbClr val="0000FF"/>
                </a:solidFill>
                <a:latin typeface="微軟正黑體" panose="020B0604030504040204" pitchFamily="34" charset="-120"/>
                <a:ea typeface="微軟正黑體" panose="020B0604030504040204" pitchFamily="34" charset="-120"/>
              </a:rPr>
              <a:t>「廢棄物清理法」</a:t>
            </a:r>
            <a:r>
              <a:rPr lang="zh-TW" altLang="en-US" sz="2000" dirty="0">
                <a:solidFill>
                  <a:prstClr val="black"/>
                </a:solidFill>
                <a:latin typeface="微軟正黑體" panose="020B0604030504040204" pitchFamily="34" charset="-120"/>
                <a:ea typeface="微軟正黑體" panose="020B0604030504040204" pitchFamily="34" charset="-120"/>
              </a:rPr>
              <a:t>相關規定進行處理。</a:t>
            </a:r>
          </a:p>
          <a:p>
            <a:pPr marL="447675" indent="-177800" algn="just">
              <a:lnSpc>
                <a:spcPts val="3000"/>
              </a:lnSpc>
              <a:spcBef>
                <a:spcPts val="0"/>
              </a:spcBef>
              <a:spcAft>
                <a:spcPts val="600"/>
              </a:spcAft>
              <a:buClr>
                <a:srgbClr val="40695B"/>
              </a:buClr>
              <a:defRPr/>
            </a:pPr>
            <a:endParaRPr lang="zh-TW" altLang="en-US" sz="2000" dirty="0">
              <a:solidFill>
                <a:prstClr val="black"/>
              </a:solidFill>
              <a:latin typeface="微軟正黑體" panose="020B0604030504040204" pitchFamily="34" charset="-120"/>
              <a:ea typeface="微軟正黑體" panose="020B0604030504040204" pitchFamily="34" charset="-120"/>
            </a:endParaRPr>
          </a:p>
          <a:p>
            <a:pPr marL="447675" indent="0" algn="just">
              <a:lnSpc>
                <a:spcPts val="3000"/>
              </a:lnSpc>
              <a:spcBef>
                <a:spcPts val="0"/>
              </a:spcBef>
              <a:spcAft>
                <a:spcPts val="1200"/>
              </a:spcAft>
              <a:buClr>
                <a:srgbClr val="40695B"/>
              </a:buClr>
              <a:buNone/>
              <a:defRPr/>
            </a:pPr>
            <a:endParaRPr lang="en-US" altLang="zh-TW" sz="2000" dirty="0">
              <a:solidFill>
                <a:prstClr val="black"/>
              </a:solidFill>
              <a:latin typeface="微軟正黑體" panose="020B0604030504040204" pitchFamily="34" charset="-120"/>
              <a:ea typeface="微軟正黑體" panose="020B0604030504040204" pitchFamily="34" charset="-120"/>
            </a:endParaRPr>
          </a:p>
        </p:txBody>
      </p:sp>
      <p:sp>
        <p:nvSpPr>
          <p:cNvPr id="5" name="內容版面配置區 2">
            <a:extLst>
              <a:ext uri="{FF2B5EF4-FFF2-40B4-BE49-F238E27FC236}">
                <a16:creationId xmlns:a16="http://schemas.microsoft.com/office/drawing/2014/main" id="{E53A8402-B88D-4E40-9A84-0022974825A7}"/>
              </a:ext>
            </a:extLst>
          </p:cNvPr>
          <p:cNvSpPr txBox="1">
            <a:spLocks/>
          </p:cNvSpPr>
          <p:nvPr/>
        </p:nvSpPr>
        <p:spPr>
          <a:xfrm>
            <a:off x="327812" y="1065275"/>
            <a:ext cx="10876197" cy="2511140"/>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Bef>
                <a:spcPts val="0"/>
              </a:spcBef>
              <a:spcAft>
                <a:spcPts val="6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織品</a:t>
            </a:r>
            <a:r>
              <a:rPr lang="en-US" altLang="zh-TW" sz="2000" b="1" dirty="0">
                <a:solidFill>
                  <a:prstClr val="black"/>
                </a:solidFill>
                <a:latin typeface="微軟正黑體" panose="020B0604030504040204" pitchFamily="34" charset="-120"/>
                <a:ea typeface="微軟正黑體" panose="020B0604030504040204" pitchFamily="34" charset="-120"/>
              </a:rPr>
              <a:t>/</a:t>
            </a:r>
            <a:r>
              <a:rPr lang="zh-TW" altLang="en-US" sz="2000" b="1" dirty="0">
                <a:solidFill>
                  <a:prstClr val="black"/>
                </a:solidFill>
                <a:latin typeface="微軟正黑體" panose="020B0604030504040204" pitchFamily="34" charset="-120"/>
                <a:ea typeface="微軟正黑體" panose="020B0604030504040204" pitchFamily="34" charset="-120"/>
              </a:rPr>
              <a:t>布單與被服</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負責處理使用過的織品</a:t>
            </a:r>
            <a:r>
              <a:rPr lang="en-US" altLang="zh-TW" sz="2000" dirty="0">
                <a:solidFill>
                  <a:prstClr val="black"/>
                </a:solidFill>
                <a:latin typeface="微軟正黑體" panose="020B0604030504040204" pitchFamily="34" charset="-120"/>
                <a:ea typeface="微軟正黑體" panose="020B0604030504040204" pitchFamily="34" charset="-120"/>
              </a:rPr>
              <a:t>/</a:t>
            </a:r>
            <a:r>
              <a:rPr lang="zh-TW" altLang="en-US" sz="2000" dirty="0">
                <a:solidFill>
                  <a:prstClr val="black"/>
                </a:solidFill>
                <a:latin typeface="微軟正黑體" panose="020B0604030504040204" pitchFamily="34" charset="-120"/>
                <a:ea typeface="微軟正黑體" panose="020B0604030504040204" pitchFamily="34" charset="-120"/>
              </a:rPr>
              <a:t>布單與被服的工作人員，應穿戴適當的個人防護裝備，處理時應儘量</a:t>
            </a:r>
            <a:r>
              <a:rPr lang="zh-TW" altLang="en-US" sz="2000" dirty="0">
                <a:solidFill>
                  <a:srgbClr val="0000FF"/>
                </a:solidFill>
                <a:latin typeface="微軟正黑體" panose="020B0604030504040204" pitchFamily="34" charset="-120"/>
                <a:ea typeface="微軟正黑體" panose="020B0604030504040204" pitchFamily="34" charset="-120"/>
              </a:rPr>
              <a:t>避免抖動</a:t>
            </a:r>
            <a:r>
              <a:rPr lang="zh-TW" altLang="en-US" sz="2000" dirty="0">
                <a:solidFill>
                  <a:prstClr val="black"/>
                </a:solidFill>
                <a:latin typeface="微軟正黑體" panose="020B0604030504040204" pitchFamily="34" charset="-120"/>
                <a:ea typeface="微軟正黑體" panose="020B0604030504040204" pitchFamily="34" charset="-120"/>
              </a:rPr>
              <a:t>，設法使受汙染衣物所散播的飛沫微粒</a:t>
            </a:r>
            <a:r>
              <a:rPr lang="en-US" altLang="zh-TW" sz="2000" dirty="0">
                <a:solidFill>
                  <a:prstClr val="black"/>
                </a:solidFill>
                <a:latin typeface="微軟正黑體" panose="020B0604030504040204" pitchFamily="34" charset="-120"/>
                <a:ea typeface="微軟正黑體" panose="020B0604030504040204" pitchFamily="34" charset="-120"/>
              </a:rPr>
              <a:t>(aerosols)</a:t>
            </a:r>
            <a:r>
              <a:rPr lang="zh-TW" altLang="en-US" sz="2000" dirty="0">
                <a:solidFill>
                  <a:prstClr val="black"/>
                </a:solidFill>
                <a:latin typeface="微軟正黑體" panose="020B0604030504040204" pitchFamily="34" charset="-120"/>
                <a:ea typeface="微軟正黑體" panose="020B0604030504040204" pitchFamily="34" charset="-120"/>
              </a:rPr>
              <a:t>降至最低。</a:t>
            </a:r>
            <a:endParaRPr lang="en-US" altLang="zh-TW" sz="20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使用過的織品</a:t>
            </a:r>
            <a:r>
              <a:rPr lang="en-US" altLang="zh-TW" sz="2000" dirty="0">
                <a:solidFill>
                  <a:prstClr val="black"/>
                </a:solidFill>
                <a:latin typeface="微軟正黑體" panose="020B0604030504040204" pitchFamily="34" charset="-120"/>
                <a:ea typeface="微軟正黑體" panose="020B0604030504040204" pitchFamily="34" charset="-120"/>
              </a:rPr>
              <a:t>/</a:t>
            </a:r>
            <a:r>
              <a:rPr lang="zh-TW" altLang="en-US" sz="2000" dirty="0">
                <a:solidFill>
                  <a:prstClr val="black"/>
                </a:solidFill>
                <a:latin typeface="微軟正黑體" panose="020B0604030504040204" pitchFamily="34" charset="-120"/>
                <a:ea typeface="微軟正黑體" panose="020B0604030504040204" pitchFamily="34" charset="-120"/>
              </a:rPr>
              <a:t>布單與被服，應依處理具傳染性織品的流程進行收集、運送及清潔消毒等適當處置；於離開病室前裝入標示明確、防水、密封的袋子或籃子中，避免汙染外部；</a:t>
            </a:r>
            <a:r>
              <a:rPr lang="zh-TW" altLang="en-US" sz="2000" dirty="0">
                <a:solidFill>
                  <a:srgbClr val="0000FF"/>
                </a:solidFill>
                <a:latin typeface="微軟正黑體" panose="020B0604030504040204" pitchFamily="34" charset="-120"/>
                <a:ea typeface="微軟正黑體" panose="020B0604030504040204" pitchFamily="34" charset="-120"/>
              </a:rPr>
              <a:t>不可以在未經包裝的情形下直接帶出病室或接觸人體</a:t>
            </a:r>
            <a:r>
              <a:rPr lang="zh-TW" altLang="en-US" sz="2000" dirty="0">
                <a:solidFill>
                  <a:prstClr val="black"/>
                </a:solidFill>
                <a:latin typeface="微軟正黑體" panose="020B0604030504040204" pitchFamily="34" charset="-120"/>
                <a:ea typeface="微軟正黑體" panose="020B0604030504040204" pitchFamily="34" charset="-120"/>
              </a:rPr>
              <a:t>，並視為具高感染風險進行清潔消毒。</a:t>
            </a:r>
          </a:p>
        </p:txBody>
      </p:sp>
    </p:spTree>
    <p:extLst>
      <p:ext uri="{BB962C8B-B14F-4D97-AF65-F5344CB8AC3E}">
        <p14:creationId xmlns:p14="http://schemas.microsoft.com/office/powerpoint/2010/main" val="32388291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314958"/>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醫療機構感染管制措施</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(8/9)</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33</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400398" y="1078558"/>
            <a:ext cx="10984001" cy="1468699"/>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Bef>
                <a:spcPts val="0"/>
              </a:spcBef>
              <a:spcAft>
                <a:spcPts val="6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檢體</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採集或處理疑似或確定立百病毒感染病例檢體的人員，應穿戴適當的個人防護裝備。</a:t>
            </a: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其他注意事項請參考本署公布之</a:t>
            </a:r>
            <a:r>
              <a:rPr lang="zh-TW" altLang="en-US" sz="2000" dirty="0">
                <a:solidFill>
                  <a:srgbClr val="0000FF"/>
                </a:solidFill>
                <a:latin typeface="微軟正黑體" panose="020B0604030504040204" pitchFamily="34" charset="-120"/>
                <a:ea typeface="微軟正黑體" panose="020B0604030504040204" pitchFamily="34" charset="-120"/>
              </a:rPr>
              <a:t>「傳染病檢體採檢手冊」。</a:t>
            </a:r>
          </a:p>
        </p:txBody>
      </p:sp>
      <p:sp>
        <p:nvSpPr>
          <p:cNvPr id="5" name="內容版面配置區 2">
            <a:extLst>
              <a:ext uri="{FF2B5EF4-FFF2-40B4-BE49-F238E27FC236}">
                <a16:creationId xmlns:a16="http://schemas.microsoft.com/office/drawing/2014/main" id="{DF0D2907-9CC5-445F-A4CE-2D72D2B68542}"/>
              </a:ext>
            </a:extLst>
          </p:cNvPr>
          <p:cNvSpPr txBox="1">
            <a:spLocks/>
          </p:cNvSpPr>
          <p:nvPr/>
        </p:nvSpPr>
        <p:spPr>
          <a:xfrm>
            <a:off x="400398" y="2649894"/>
            <a:ext cx="10272000" cy="261943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Bef>
                <a:spcPts val="0"/>
              </a:spcBef>
              <a:spcAft>
                <a:spcPts val="600"/>
              </a:spcAft>
              <a:buClr>
                <a:srgbClr val="40695B"/>
              </a:buClr>
              <a:buFont typeface="Wingdings" panose="05000000000000000000" pitchFamily="2" charset="2"/>
              <a:buChar char="u"/>
              <a:defRPr/>
            </a:pPr>
            <a:r>
              <a:rPr lang="zh-TW" altLang="en-US" sz="2000" b="1" dirty="0">
                <a:solidFill>
                  <a:prstClr val="black"/>
                </a:solidFill>
                <a:latin typeface="微軟正黑體" panose="020B0604030504040204" pitchFamily="34" charset="-120"/>
                <a:ea typeface="微軟正黑體" panose="020B0604030504040204" pitchFamily="34" charset="-120"/>
              </a:rPr>
              <a:t>轉送病人到其他部門</a:t>
            </a:r>
            <a:r>
              <a:rPr lang="en-US" altLang="zh-TW" sz="2000" b="1" dirty="0">
                <a:solidFill>
                  <a:prstClr val="black"/>
                </a:solidFill>
                <a:latin typeface="微軟正黑體" panose="020B0604030504040204" pitchFamily="34" charset="-120"/>
                <a:ea typeface="微軟正黑體" panose="020B0604030504040204" pitchFamily="34" charset="-120"/>
              </a:rPr>
              <a:t>/</a:t>
            </a:r>
            <a:r>
              <a:rPr lang="zh-TW" altLang="en-US" sz="2000" b="1" dirty="0">
                <a:solidFill>
                  <a:prstClr val="black"/>
                </a:solidFill>
                <a:latin typeface="微軟正黑體" panose="020B0604030504040204" pitchFamily="34" charset="-120"/>
                <a:ea typeface="微軟正黑體" panose="020B0604030504040204" pitchFamily="34" charset="-120"/>
              </a:rPr>
              <a:t>機構</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如非醫療必要，應減少床位的調動或病人的轉送。</a:t>
            </a: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若病人因臨床上需求必須轉到其他部門</a:t>
            </a:r>
            <a:r>
              <a:rPr lang="en-US" altLang="zh-TW" sz="2000" dirty="0">
                <a:solidFill>
                  <a:prstClr val="black"/>
                </a:solidFill>
                <a:latin typeface="微軟正黑體" panose="020B0604030504040204" pitchFamily="34" charset="-120"/>
                <a:ea typeface="微軟正黑體" panose="020B0604030504040204" pitchFamily="34" charset="-120"/>
              </a:rPr>
              <a:t>/</a:t>
            </a:r>
            <a:r>
              <a:rPr lang="zh-TW" altLang="en-US" sz="2000" dirty="0">
                <a:solidFill>
                  <a:prstClr val="black"/>
                </a:solidFill>
                <a:latin typeface="微軟正黑體" panose="020B0604030504040204" pitchFamily="34" charset="-120"/>
                <a:ea typeface="微軟正黑體" panose="020B0604030504040204" pitchFamily="34" charset="-120"/>
              </a:rPr>
              <a:t>機構，並應提前告知轉入部門</a:t>
            </a:r>
            <a:r>
              <a:rPr lang="en-US" altLang="zh-TW" sz="2000" dirty="0">
                <a:solidFill>
                  <a:prstClr val="black"/>
                </a:solidFill>
                <a:latin typeface="微軟正黑體" panose="020B0604030504040204" pitchFamily="34" charset="-120"/>
                <a:ea typeface="微軟正黑體" panose="020B0604030504040204" pitchFamily="34" charset="-120"/>
              </a:rPr>
              <a:t>/</a:t>
            </a:r>
            <a:r>
              <a:rPr lang="zh-TW" altLang="en-US" sz="2000" dirty="0">
                <a:solidFill>
                  <a:prstClr val="black"/>
                </a:solidFill>
                <a:latin typeface="微軟正黑體" panose="020B0604030504040204" pitchFamily="34" charset="-120"/>
                <a:ea typeface="微軟正黑體" panose="020B0604030504040204" pitchFamily="34" charset="-120"/>
              </a:rPr>
              <a:t>機構所需採取之感染管制措施及適當個人防護裝備。</a:t>
            </a:r>
          </a:p>
          <a:p>
            <a:pPr marL="447675" indent="-177800" algn="just">
              <a:lnSpc>
                <a:spcPts val="3000"/>
              </a:lnSpc>
              <a:spcBef>
                <a:spcPts val="0"/>
              </a:spcBef>
              <a:spcAft>
                <a:spcPts val="600"/>
              </a:spcAft>
              <a:buClr>
                <a:srgbClr val="40695B"/>
              </a:buClr>
              <a:defRPr/>
            </a:pPr>
            <a:r>
              <a:rPr lang="zh-TW" altLang="en-US" sz="2000" dirty="0">
                <a:solidFill>
                  <a:prstClr val="black"/>
                </a:solidFill>
                <a:latin typeface="微軟正黑體" panose="020B0604030504040204" pitchFamily="34" charset="-120"/>
                <a:ea typeface="微軟正黑體" panose="020B0604030504040204" pitchFamily="34" charset="-120"/>
              </a:rPr>
              <a:t>轉運過程中，若病人狀況允許，應佩戴醫用</a:t>
            </a:r>
            <a:r>
              <a:rPr lang="en-US" altLang="zh-TW" sz="2000" dirty="0">
                <a:solidFill>
                  <a:prstClr val="black"/>
                </a:solidFill>
                <a:latin typeface="微軟正黑體" panose="020B0604030504040204" pitchFamily="34" charset="-120"/>
                <a:ea typeface="微軟正黑體" panose="020B0604030504040204" pitchFamily="34" charset="-120"/>
              </a:rPr>
              <a:t>/</a:t>
            </a:r>
            <a:r>
              <a:rPr lang="zh-TW" altLang="en-US" sz="2000" dirty="0">
                <a:solidFill>
                  <a:prstClr val="black"/>
                </a:solidFill>
                <a:latin typeface="微軟正黑體" panose="020B0604030504040204" pitchFamily="34" charset="-120"/>
                <a:ea typeface="微軟正黑體" panose="020B0604030504040204" pitchFamily="34" charset="-120"/>
              </a:rPr>
              <a:t>外科口罩，預防呼吸道分泌物噴濺，以避免其他工作人員、病人及訪客的暴露。</a:t>
            </a:r>
          </a:p>
          <a:p>
            <a:pPr marL="447675" indent="0" algn="just">
              <a:lnSpc>
                <a:spcPts val="3000"/>
              </a:lnSpc>
              <a:spcBef>
                <a:spcPts val="0"/>
              </a:spcBef>
              <a:spcAft>
                <a:spcPts val="1200"/>
              </a:spcAft>
              <a:buClr>
                <a:srgbClr val="40695B"/>
              </a:buClr>
              <a:buNone/>
              <a:defRPr/>
            </a:pPr>
            <a:endParaRPr lang="en-US" altLang="zh-TW" sz="20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0133785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423701"/>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醫療機構感染管制措施</a:t>
            </a:r>
            <a:r>
              <a:rPr lang="en-US" altLang="zh-TW" sz="2400"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(9/9)</a:t>
            </a:r>
            <a:endParaRPr lang="zh-TW" altLang="en-US" sz="24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34</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390015" y="1168793"/>
            <a:ext cx="10536132"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200"/>
              </a:lnSpc>
              <a:spcBef>
                <a:spcPts val="0"/>
              </a:spcBef>
              <a:spcAft>
                <a:spcPts val="600"/>
              </a:spcAft>
              <a:buClr>
                <a:srgbClr val="40695B"/>
              </a:buClr>
              <a:buFont typeface="Wingdings" panose="05000000000000000000" pitchFamily="2" charset="2"/>
              <a:buChar char="u"/>
              <a:defRPr/>
            </a:pPr>
            <a:r>
              <a:rPr lang="zh-TW" altLang="en-US" sz="2400" b="1" dirty="0">
                <a:solidFill>
                  <a:prstClr val="black"/>
                </a:solidFill>
                <a:latin typeface="微軟正黑體" panose="020B0604030504040204" pitchFamily="34" charset="-120"/>
                <a:ea typeface="微軟正黑體" panose="020B0604030504040204" pitchFamily="34" charset="-120"/>
              </a:rPr>
              <a:t>遺體處理</a:t>
            </a:r>
            <a:endParaRPr lang="en-US" altLang="zh-TW" sz="2400" b="1"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200"/>
              </a:lnSpc>
              <a:spcBef>
                <a:spcPts val="0"/>
              </a:spcBef>
              <a:spcAft>
                <a:spcPts val="600"/>
              </a:spcAft>
              <a:buClr>
                <a:srgbClr val="40695B"/>
              </a:buClr>
              <a:defRPr/>
            </a:pPr>
            <a:r>
              <a:rPr lang="zh-TW" altLang="en-US" sz="2400" dirty="0">
                <a:solidFill>
                  <a:prstClr val="black"/>
                </a:solidFill>
                <a:latin typeface="微軟正黑體" panose="020B0604030504040204" pitchFamily="34" charset="-120"/>
                <a:ea typeface="微軟正黑體" panose="020B0604030504040204" pitchFamily="34" charset="-120"/>
              </a:rPr>
              <a:t>立百病毒感染的病人遺體應標示傳染性，進行遺體搬運、處理之工作人員，應受過適當之教育訓練。</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200"/>
              </a:lnSpc>
              <a:spcBef>
                <a:spcPts val="0"/>
              </a:spcBef>
              <a:spcAft>
                <a:spcPts val="600"/>
              </a:spcAft>
              <a:buClr>
                <a:srgbClr val="40695B"/>
              </a:buClr>
              <a:defRPr/>
            </a:pPr>
            <a:r>
              <a:rPr lang="zh-TW" altLang="en-US" sz="2400" dirty="0">
                <a:solidFill>
                  <a:prstClr val="black"/>
                </a:solidFill>
                <a:latin typeface="微軟正黑體" panose="020B0604030504040204" pitchFamily="34" charset="-120"/>
                <a:ea typeface="微軟正黑體" panose="020B0604030504040204" pitchFamily="34" charset="-120"/>
              </a:rPr>
              <a:t>病人遺體應裝入雙層防滲漏屍袋運送。工作人員搬運遺體裝入屍袋的過程中，應全程依建議穿戴個人防護裝備，並於病人遺體裝入屍袋及棺木後，依標準流程脫除個人防護裝備及執行手部衛生。</a:t>
            </a:r>
          </a:p>
          <a:p>
            <a:pPr marL="447675" indent="-177800" algn="just">
              <a:lnSpc>
                <a:spcPts val="3200"/>
              </a:lnSpc>
              <a:spcBef>
                <a:spcPts val="0"/>
              </a:spcBef>
              <a:spcAft>
                <a:spcPts val="600"/>
              </a:spcAft>
              <a:buClr>
                <a:srgbClr val="40695B"/>
              </a:buClr>
              <a:defRPr/>
            </a:pPr>
            <a:r>
              <a:rPr lang="zh-TW" altLang="en-US" sz="2400" dirty="0">
                <a:solidFill>
                  <a:prstClr val="black"/>
                </a:solidFill>
                <a:latin typeface="微軟正黑體" panose="020B0604030504040204" pitchFamily="34" charset="-120"/>
                <a:ea typeface="微軟正黑體" panose="020B0604030504040204" pitchFamily="34" charset="-120"/>
              </a:rPr>
              <a:t>每層屍袋表面應以 </a:t>
            </a:r>
            <a:r>
              <a:rPr lang="en-US" altLang="zh-TW" sz="2400" dirty="0">
                <a:solidFill>
                  <a:prstClr val="black"/>
                </a:solidFill>
                <a:latin typeface="微軟正黑體" panose="020B0604030504040204" pitchFamily="34" charset="-120"/>
                <a:ea typeface="微軟正黑體" panose="020B0604030504040204" pitchFamily="34" charset="-120"/>
              </a:rPr>
              <a:t>1</a:t>
            </a:r>
            <a:r>
              <a:rPr lang="zh-TW" altLang="en-US" sz="2400" dirty="0">
                <a:solidFill>
                  <a:prstClr val="black"/>
                </a:solidFill>
                <a:latin typeface="微軟正黑體" panose="020B0604030504040204" pitchFamily="34" charset="-120"/>
                <a:ea typeface="微軟正黑體" panose="020B0604030504040204" pitchFamily="34" charset="-120"/>
              </a:rPr>
              <a:t>：</a:t>
            </a:r>
            <a:r>
              <a:rPr lang="en-US" altLang="zh-TW" sz="2400" dirty="0">
                <a:solidFill>
                  <a:prstClr val="black"/>
                </a:solidFill>
                <a:latin typeface="微軟正黑體" panose="020B0604030504040204" pitchFamily="34" charset="-120"/>
                <a:ea typeface="微軟正黑體" panose="020B0604030504040204" pitchFamily="34" charset="-120"/>
              </a:rPr>
              <a:t>10 </a:t>
            </a:r>
            <a:r>
              <a:rPr lang="zh-TW" altLang="en-US" sz="2400" dirty="0">
                <a:solidFill>
                  <a:prstClr val="black"/>
                </a:solidFill>
                <a:latin typeface="微軟正黑體" panose="020B0604030504040204" pitchFamily="34" charset="-120"/>
                <a:ea typeface="微軟正黑體" panose="020B0604030504040204" pitchFamily="34" charset="-120"/>
              </a:rPr>
              <a:t>的稀釋漂白水</a:t>
            </a:r>
            <a:r>
              <a:rPr lang="en-US" altLang="zh-TW" sz="2400" dirty="0">
                <a:solidFill>
                  <a:prstClr val="black"/>
                </a:solidFill>
                <a:latin typeface="微軟正黑體" panose="020B0604030504040204" pitchFamily="34" charset="-120"/>
                <a:ea typeface="微軟正黑體" panose="020B0604030504040204" pitchFamily="34" charset="-120"/>
              </a:rPr>
              <a:t>(5,000 ppm) </a:t>
            </a:r>
            <a:r>
              <a:rPr lang="zh-TW" altLang="en-US" sz="2400" dirty="0">
                <a:solidFill>
                  <a:prstClr val="black"/>
                </a:solidFill>
                <a:latin typeface="微軟正黑體" panose="020B0604030504040204" pitchFamily="34" charset="-120"/>
                <a:ea typeface="微軟正黑體" panose="020B0604030504040204" pitchFamily="34" charset="-120"/>
              </a:rPr>
              <a:t>抹拭 ，保持清潔</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200"/>
              </a:lnSpc>
              <a:spcBef>
                <a:spcPts val="0"/>
              </a:spcBef>
              <a:spcAft>
                <a:spcPts val="600"/>
              </a:spcAft>
              <a:buClr>
                <a:srgbClr val="40695B"/>
              </a:buClr>
              <a:defRPr/>
            </a:pPr>
            <a:r>
              <a:rPr lang="zh-TW" altLang="en-US" sz="2400" dirty="0">
                <a:solidFill>
                  <a:prstClr val="black"/>
                </a:solidFill>
                <a:latin typeface="微軟正黑體" panose="020B0604030504040204" pitchFamily="34" charset="-120"/>
                <a:ea typeface="微軟正黑體" panose="020B0604030504040204" pitchFamily="34" charset="-120"/>
              </a:rPr>
              <a:t>醫院太平間，避免清洗遺體、入殮準備或防腐處理。太平間的工作人員和禮儀師必須被告知有生物危害風險。</a:t>
            </a:r>
          </a:p>
          <a:p>
            <a:pPr marL="447675" indent="0" algn="just">
              <a:lnSpc>
                <a:spcPts val="3000"/>
              </a:lnSpc>
              <a:spcBef>
                <a:spcPts val="0"/>
              </a:spcBef>
              <a:spcAft>
                <a:spcPts val="1200"/>
              </a:spcAft>
              <a:buClr>
                <a:srgbClr val="40695B"/>
              </a:buClr>
              <a:buNone/>
              <a:defRPr/>
            </a:pPr>
            <a:endParaRPr lang="en-US" altLang="zh-TW" sz="20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2775624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549453" y="346306"/>
            <a:ext cx="10272000" cy="763600"/>
          </a:xfrm>
          <a:prstGeom prst="rect">
            <a:avLst/>
          </a:prstGeom>
        </p:spPr>
        <p:txBody>
          <a:bodyPr spcFirstLastPara="1" wrap="square" lIns="121900" tIns="121900" rIns="121900" bIns="121900" anchor="t" anchorCtr="0">
            <a:noAutofit/>
          </a:bodyPr>
          <a:lstStyle/>
          <a:p>
            <a:pPr algn="ctr"/>
            <a:r>
              <a:rPr lang="zh-TW" altLang="en-US" b="1" dirty="0">
                <a:solidFill>
                  <a:schemeClr val="bg1">
                    <a:lumMod val="10000"/>
                  </a:schemeClr>
                </a:solidFill>
                <a:latin typeface="Times New Roman" panose="02020603050405020304" pitchFamily="18" charset="0"/>
                <a:ea typeface="微軟正黑體" panose="020B0604030504040204" pitchFamily="34" charset="-120"/>
                <a:cs typeface="Times New Roman" panose="02020603050405020304" pitchFamily="18" charset="0"/>
              </a:rPr>
              <a:t>預防方法</a:t>
            </a:r>
            <a:endParaRPr lang="zh-TW" altLang="en-US" sz="2000" b="1" dirty="0">
              <a:solidFill>
                <a:schemeClr val="bg1">
                  <a:lumMod val="10000"/>
                </a:schemeClr>
              </a:solidFill>
              <a:latin typeface="+mj-ea"/>
              <a:cs typeface="Times New Roman" panose="02020603050405020304" pitchFamily="18" charset="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35</a:t>
            </a:fld>
            <a:endParaRPr lang="en" sz="1600" dirty="0">
              <a:solidFill>
                <a:schemeClr val="bg1"/>
              </a:solidFill>
              <a:latin typeface="微軟正黑體" panose="020B0604030504040204" pitchFamily="34" charset="-120"/>
              <a:ea typeface="微軟正黑體" panose="020B0604030504040204" pitchFamily="34" charset="-120"/>
            </a:endParaRPr>
          </a:p>
        </p:txBody>
      </p:sp>
      <p:sp>
        <p:nvSpPr>
          <p:cNvPr id="12" name="內容版面配置區 2">
            <a:extLst>
              <a:ext uri="{FF2B5EF4-FFF2-40B4-BE49-F238E27FC236}">
                <a16:creationId xmlns:a16="http://schemas.microsoft.com/office/drawing/2014/main" id="{B3264E46-25B7-E74C-31E5-A32BE49AF1DB}"/>
              </a:ext>
            </a:extLst>
          </p:cNvPr>
          <p:cNvSpPr txBox="1">
            <a:spLocks/>
          </p:cNvSpPr>
          <p:nvPr/>
        </p:nvSpPr>
        <p:spPr>
          <a:xfrm>
            <a:off x="549453" y="1109906"/>
            <a:ext cx="9763417" cy="526550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dirty="0">
                <a:solidFill>
                  <a:prstClr val="black"/>
                </a:solidFill>
                <a:latin typeface="微軟正黑體" panose="020B0604030504040204" pitchFamily="34" charset="-120"/>
                <a:ea typeface="微軟正黑體" panose="020B0604030504040204" pitchFamily="34" charset="-120"/>
              </a:rPr>
              <a:t>如前往流行疫情區域，應維持良好個人衛生習慣，避免接觸蝙蝠與豬隻，尤其是生病或死亡的動物，同時，應避免進入蝙蝠棲息區域或接觸可能被其排泄物污染的環境與物品。應避免飲用生椰棗樹汁及食用掉落地面的水果，水果食用前應澈底清洗與去皮。</a:t>
            </a:r>
            <a:endParaRPr lang="en-US" altLang="zh-TW" sz="2000" dirty="0">
              <a:solidFill>
                <a:prstClr val="black"/>
              </a:solidFill>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dirty="0">
                <a:solidFill>
                  <a:prstClr val="black"/>
                </a:solidFill>
                <a:latin typeface="微軟正黑體" panose="020B0604030504040204" pitchFamily="34" charset="-120"/>
                <a:ea typeface="微軟正黑體" panose="020B0604030504040204" pitchFamily="34" charset="-120"/>
              </a:rPr>
              <a:t>旅遊期間或返國後，如出現發燒、咳嗽、呼吸困難或意識改變等症狀，入境時應主動通報港埠檢疫人員且配合健康評估及檢疫措施，以及立即佩戴口罩並就醫，主動告知醫師旅遊史與可能的暴露史，以利早期診斷與防疫通報。</a:t>
            </a:r>
            <a:endParaRPr lang="en-US" altLang="zh-TW" sz="2000" dirty="0">
              <a:solidFill>
                <a:prstClr val="black"/>
              </a:solidFill>
              <a:latin typeface="微軟正黑體" panose="020B0604030504040204" pitchFamily="34" charset="-120"/>
              <a:ea typeface="微軟正黑體" panose="020B0604030504040204" pitchFamily="34" charset="-120"/>
            </a:endParaRPr>
          </a:p>
          <a:p>
            <a:pPr algn="just">
              <a:lnSpc>
                <a:spcPts val="3000"/>
              </a:lnSpc>
              <a:spcBef>
                <a:spcPts val="0"/>
              </a:spcBef>
              <a:spcAft>
                <a:spcPts val="1200"/>
              </a:spcAft>
              <a:buClr>
                <a:srgbClr val="40695B"/>
              </a:buClr>
              <a:buFont typeface="Wingdings" panose="05000000000000000000" pitchFamily="2" charset="2"/>
              <a:buChar char="u"/>
              <a:defRPr/>
            </a:pPr>
            <a:r>
              <a:rPr lang="zh-TW" altLang="en-US" sz="2000" dirty="0">
                <a:latin typeface="微軟正黑體" panose="020B0604030504040204" pitchFamily="34" charset="-120"/>
                <a:ea typeface="微軟正黑體" panose="020B0604030504040204" pitchFamily="34" charset="-120"/>
              </a:rPr>
              <a:t>接觸動物時應採取適當防護措施，如戴手套、口罩及工作服等，尤其是處理生病的動物或其身體組織時；接觸後使用肥皂洗手或其他暴露部位。</a:t>
            </a:r>
            <a:endParaRPr lang="zh-TW" altLang="en-US" sz="20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6238409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33"/>
          <p:cNvSpPr txBox="1">
            <a:spLocks noGrp="1"/>
          </p:cNvSpPr>
          <p:nvPr>
            <p:ph type="title"/>
          </p:nvPr>
        </p:nvSpPr>
        <p:spPr>
          <a:xfrm>
            <a:off x="960000" y="2289076"/>
            <a:ext cx="10272000" cy="1478252"/>
          </a:xfrm>
          <a:prstGeom prst="rect">
            <a:avLst/>
          </a:prstGeom>
        </p:spPr>
        <p:txBody>
          <a:bodyPr spcFirstLastPara="1" wrap="square" lIns="121900" tIns="121900" rIns="121900" bIns="121900" anchor="t" anchorCtr="0">
            <a:noAutofit/>
          </a:bodyPr>
          <a:lstStyle/>
          <a:p>
            <a:pPr algn="ctr"/>
            <a:r>
              <a:rPr lang="zh-TW" altLang="en-US" sz="4000" b="1" dirty="0">
                <a:latin typeface="微軟正黑體" panose="020B0604030504040204" pitchFamily="34" charset="-120"/>
                <a:ea typeface="微軟正黑體" panose="020B0604030504040204" pitchFamily="34" charset="-120"/>
              </a:rPr>
              <a:t>報告結束</a:t>
            </a:r>
            <a:br>
              <a:rPr lang="en-US" altLang="zh-TW" sz="4000" b="1" dirty="0">
                <a:latin typeface="微軟正黑體" panose="020B0604030504040204" pitchFamily="34" charset="-120"/>
                <a:ea typeface="微軟正黑體" panose="020B0604030504040204" pitchFamily="34" charset="-120"/>
              </a:rPr>
            </a:br>
            <a:r>
              <a:rPr lang="zh-TW" altLang="en-US" sz="4000" b="1">
                <a:latin typeface="微軟正黑體" panose="020B0604030504040204" pitchFamily="34" charset="-120"/>
                <a:ea typeface="微軟正黑體" panose="020B0604030504040204" pitchFamily="34" charset="-120"/>
              </a:rPr>
              <a:t>敬請指教</a:t>
            </a:r>
            <a:endParaRPr lang="zh-TW" altLang="en-US" sz="4000" b="1" dirty="0">
              <a:latin typeface="微軟正黑體" panose="020B0604030504040204" pitchFamily="34" charset="-120"/>
              <a:ea typeface="微軟正黑體" panose="020B0604030504040204" pitchFamily="34" charset="-120"/>
            </a:endParaRPr>
          </a:p>
        </p:txBody>
      </p:sp>
      <p:sp>
        <p:nvSpPr>
          <p:cNvPr id="4" name="Google Shape;104;p15">
            <a:extLst>
              <a:ext uri="{FF2B5EF4-FFF2-40B4-BE49-F238E27FC236}">
                <a16:creationId xmlns:a16="http://schemas.microsoft.com/office/drawing/2014/main" id="{EA29F21E-C5A3-3AD0-947F-F4E724151374}"/>
              </a:ext>
            </a:extLst>
          </p:cNvPr>
          <p:cNvSpPr txBox="1">
            <a:spLocks/>
          </p:cNvSpPr>
          <p:nvPr/>
        </p:nvSpPr>
        <p:spPr>
          <a:xfrm>
            <a:off x="10723417" y="6330712"/>
            <a:ext cx="1262771" cy="385972"/>
          </a:xfrm>
          <a:prstGeom prst="rect">
            <a:avLst/>
          </a:prstGeom>
          <a:noFill/>
          <a:ln>
            <a:noFill/>
          </a:ln>
        </p:spPr>
        <p:txBody>
          <a:bodyPr spcFirstLastPara="1" vert="horz" wrap="square" lIns="0" tIns="0" rIns="0" bIns="0" rtlCol="0" anchor="ctr" anchorCtr="0">
            <a:noAutofit/>
          </a:bodyPr>
          <a:lstStyle>
            <a:defPPr marR="0" lvl="0" algn="l" rtl="0">
              <a:lnSpc>
                <a:spcPct val="100000"/>
              </a:lnSpc>
              <a:spcBef>
                <a:spcPts val="0"/>
              </a:spcBef>
              <a:spcAft>
                <a:spcPts val="0"/>
              </a:spcAft>
            </a:defPPr>
            <a:lvl1pPr marL="457200" marR="0" lvl="0"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1pPr>
            <a:lvl2pPr marL="914400" marR="0" lvl="1"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2pPr>
            <a:lvl3pPr marL="1371600" marR="0" lvl="2"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3pPr>
            <a:lvl4pPr marL="1828800" marR="0" lvl="3"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4pPr>
            <a:lvl5pPr marL="2286000" marR="0" lvl="4"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5pPr>
            <a:lvl6pPr marL="2743200" marR="0" lvl="5"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6pPr>
            <a:lvl7pPr marL="3200400" marR="0" lvl="6"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7pPr>
            <a:lvl8pPr marL="3657600" marR="0" lvl="7"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8pPr>
            <a:lvl9pPr marL="4114800" marR="0" lvl="8" indent="-317500" algn="ctr" rtl="0">
              <a:lnSpc>
                <a:spcPct val="115000"/>
              </a:lnSpc>
              <a:spcBef>
                <a:spcPts val="0"/>
              </a:spcBef>
              <a:spcAft>
                <a:spcPts val="0"/>
              </a:spcAft>
              <a:buClr>
                <a:schemeClr val="dk1"/>
              </a:buClr>
              <a:buSzPts val="1400"/>
              <a:buFont typeface="Open Sans"/>
              <a:buNone/>
              <a:defRPr sz="2133" b="1" i="0" u="none" strike="noStrike" cap="none">
                <a:solidFill>
                  <a:schemeClr val="dk1"/>
                </a:solidFill>
                <a:latin typeface="Oswald"/>
                <a:ea typeface="Oswald"/>
                <a:cs typeface="Oswald"/>
                <a:sym typeface="Oswald"/>
              </a:defRPr>
            </a:lvl9pPr>
          </a:lstStyle>
          <a:p>
            <a:pPr algn="r"/>
            <a:fld id="{00000000-1234-1234-1234-123412341234}" type="slidenum">
              <a:rPr lang="en" sz="1600" smtClean="0">
                <a:solidFill>
                  <a:schemeClr val="bg1"/>
                </a:solidFill>
                <a:latin typeface="微軟正黑體" panose="020B0604030504040204" pitchFamily="34" charset="-120"/>
                <a:ea typeface="微軟正黑體" panose="020B0604030504040204" pitchFamily="34" charset="-120"/>
              </a:rPr>
              <a:pPr algn="r"/>
              <a:t>36</a:t>
            </a:fld>
            <a:endParaRPr lang="en" sz="1600" dirty="0">
              <a:solidFill>
                <a:schemeClr val="bg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057655014"/>
      </p:ext>
    </p:extLst>
  </p:cSld>
  <p:clrMapOvr>
    <a:masterClrMapping/>
  </p:clrMapOvr>
</p:sld>
</file>

<file path=ppt/theme/theme1.xml><?xml version="1.0" encoding="utf-8"?>
<a:theme xmlns:a="http://schemas.openxmlformats.org/drawingml/2006/main" name="Business Administration School Center by Slidesgo">
  <a:themeElements>
    <a:clrScheme name="Simple Light">
      <a:dk1>
        <a:srgbClr val="092241"/>
      </a:dk1>
      <a:lt1>
        <a:srgbClr val="F8F8F8"/>
      </a:lt1>
      <a:dk2>
        <a:srgbClr val="B7B7B7"/>
      </a:dk2>
      <a:lt2>
        <a:srgbClr val="6194E6"/>
      </a:lt2>
      <a:accent1>
        <a:srgbClr val="FFFFFF"/>
      </a:accent1>
      <a:accent2>
        <a:srgbClr val="FFFFFF"/>
      </a:accent2>
      <a:accent3>
        <a:srgbClr val="FFFFFF"/>
      </a:accent3>
      <a:accent4>
        <a:srgbClr val="FFFFFF"/>
      </a:accent4>
      <a:accent5>
        <a:srgbClr val="FFFFFF"/>
      </a:accent5>
      <a:accent6>
        <a:srgbClr val="FFFFFF"/>
      </a:accent6>
      <a:hlink>
        <a:srgbClr val="09224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1887</TotalTime>
  <Words>5051</Words>
  <Application>Microsoft Office PowerPoint</Application>
  <PresentationFormat>寬螢幕</PresentationFormat>
  <Paragraphs>380</Paragraphs>
  <Slides>36</Slides>
  <Notes>36</Notes>
  <HiddenSlides>0</HiddenSlides>
  <MMClips>0</MMClips>
  <ScaleCrop>false</ScaleCrop>
  <HeadingPairs>
    <vt:vector size="6" baseType="variant">
      <vt:variant>
        <vt:lpstr>使用字型</vt:lpstr>
      </vt:variant>
      <vt:variant>
        <vt:i4>10</vt:i4>
      </vt:variant>
      <vt:variant>
        <vt:lpstr>佈景主題</vt:lpstr>
      </vt:variant>
      <vt:variant>
        <vt:i4>1</vt:i4>
      </vt:variant>
      <vt:variant>
        <vt:lpstr>投影片標題</vt:lpstr>
      </vt:variant>
      <vt:variant>
        <vt:i4>36</vt:i4>
      </vt:variant>
    </vt:vector>
  </HeadingPairs>
  <TitlesOfParts>
    <vt:vector size="47" baseType="lpstr">
      <vt:lpstr>Calibri</vt:lpstr>
      <vt:lpstr>新細明體</vt:lpstr>
      <vt:lpstr>Manrope</vt:lpstr>
      <vt:lpstr>Open Sans</vt:lpstr>
      <vt:lpstr>微軟正黑體</vt:lpstr>
      <vt:lpstr>Arial</vt:lpstr>
      <vt:lpstr>Archivo Black</vt:lpstr>
      <vt:lpstr>Times New Roman</vt:lpstr>
      <vt:lpstr>Wingdings</vt:lpstr>
      <vt:lpstr>Trebuchet MS</vt:lpstr>
      <vt:lpstr>Business Administration School Center by Slidesgo</vt:lpstr>
      <vt:lpstr>立百病毒感染症 (Nipah Virus Infection)</vt:lpstr>
      <vt:lpstr>疾病概述</vt:lpstr>
      <vt:lpstr>致病原(1/2)</vt:lpstr>
      <vt:lpstr>致病原(2/2)</vt:lpstr>
      <vt:lpstr>國際疫情概況(1/3)</vt:lpstr>
      <vt:lpstr>國際疫情概況(2/3) 孟加拉</vt:lpstr>
      <vt:lpstr>國際疫情概況(3/3) 印度</vt:lpstr>
      <vt:lpstr>臺灣病例概況</vt:lpstr>
      <vt:lpstr>傳染窩 </vt:lpstr>
      <vt:lpstr>傳染方式 </vt:lpstr>
      <vt:lpstr>潛伏期及可傳染期</vt:lpstr>
      <vt:lpstr>臨床症狀(1/2)</vt:lpstr>
      <vt:lpstr>臨床症狀(2/2)</vt:lpstr>
      <vt:lpstr>PowerPoint 簡報</vt:lpstr>
      <vt:lpstr>PowerPoint 簡報</vt:lpstr>
      <vt:lpstr>病例通報(1/3)</vt:lpstr>
      <vt:lpstr>病例通報(2/3)</vt:lpstr>
      <vt:lpstr>病例通報(3/3)</vt:lpstr>
      <vt:lpstr>採檢送驗(1/2)</vt:lpstr>
      <vt:lpstr>採檢送驗(2/2) </vt:lpstr>
      <vt:lpstr>個案處置</vt:lpstr>
      <vt:lpstr>接觸者追蹤及管制(1/4)</vt:lpstr>
      <vt:lpstr>接觸者追蹤及管制(2/4)</vt:lpstr>
      <vt:lpstr>接觸者追蹤及管制(3/4)</vt:lpstr>
      <vt:lpstr>接觸者追蹤及管制(4/4)</vt:lpstr>
      <vt:lpstr>醫療機構感染管制措施(1/9)</vt:lpstr>
      <vt:lpstr>醫療機構感染管制措施(2/9)</vt:lpstr>
      <vt:lpstr>醫療機構感染管制措施(3/9)</vt:lpstr>
      <vt:lpstr>醫療機構感染管制措施(4/9)</vt:lpstr>
      <vt:lpstr>醫療機構感染管制措施(5/9)</vt:lpstr>
      <vt:lpstr>醫療機構感染管制措施(6/9)</vt:lpstr>
      <vt:lpstr>醫療機構感染管制措施(7/9)</vt:lpstr>
      <vt:lpstr>醫療機構感染管制措施(8/9)</vt:lpstr>
      <vt:lpstr>醫療機構感染管制措施(9/9)</vt:lpstr>
      <vt:lpstr>預防方法</vt:lpstr>
      <vt:lpstr>報告結束 敬請指教</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立百病毒感染症核心教材</dc:title>
  <dc:creator>高慧芸</dc:creator>
  <cp:lastModifiedBy>梁修齊</cp:lastModifiedBy>
  <cp:revision>103</cp:revision>
  <cp:lastPrinted>2026-03-16T08:01:21Z</cp:lastPrinted>
  <dcterms:modified xsi:type="dcterms:W3CDTF">2026-03-25T10:31:23Z</dcterms:modified>
</cp:coreProperties>
</file>