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02438" cy="993457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72836-D30D-4427-8082-25DA59C544C5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F5AC1-044A-4B7B-A12C-D05FB5DBB1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E26F5-C190-490D-968A-A6E169F9CA60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21BC0-50CF-43F7-9F67-93E8B53600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61F79-9346-4E7F-9003-4802D1742DD2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116A1-DFFF-416F-A766-ED181585F49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83A89-C381-4097-B328-F019C38DAD42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5546D-01A3-4799-B4EC-BDDA379917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EE2B6-A33E-4890-AC01-5260356A5328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DEA69-9397-4010-A0A3-8E788847D0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6067C-925D-410A-AE46-8CF63F173A91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AF012-3F9A-4378-9BC0-FB0EF3BDD0F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5F570-976A-4C5A-870C-ED3B65199F0E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1BF95-86A3-4EB9-8BFF-F7F4F640140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5EEAF-149C-44CF-8C8D-F61ACFC7FF8A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76301-5D51-40A5-9035-6AC3D185589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C0C21-F4E3-49CD-83C0-B69B43206351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05A36-EE15-441F-A065-42ED8F6689C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C4C09-74AD-4EAC-8D6E-EFF639C34AC5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44C0-71E4-400A-B733-D00D435FFDE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7A021-7BC5-4CE8-98DE-83F972711BA7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D1209-3699-48D6-BB49-B2056C391DB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456CEA6-0870-4CFE-9E29-704CC2A1431B}" type="datetimeFigureOut">
              <a:rPr lang="zh-TW" altLang="en-US"/>
              <a:pPr>
                <a:defRPr/>
              </a:pPr>
              <a:t>2013/4/26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FE18B6-1BB7-41EE-A7F0-978465999D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標題 1"/>
          <p:cNvSpPr>
            <a:spLocks noGrp="1"/>
          </p:cNvSpPr>
          <p:nvPr>
            <p:ph type="title"/>
          </p:nvPr>
        </p:nvSpPr>
        <p:spPr>
          <a:xfrm>
            <a:off x="446088" y="115888"/>
            <a:ext cx="8229600" cy="1143000"/>
          </a:xfrm>
        </p:spPr>
        <p:txBody>
          <a:bodyPr/>
          <a:lstStyle/>
          <a:p>
            <a:pPr eaLnBrk="1" hangingPunct="1"/>
            <a:r>
              <a:rPr lang="zh-TW" altLang="en-US" smtClean="0">
                <a:ea typeface="標楷體" pitchFamily="65" charset="-120"/>
              </a:rPr>
              <a:t>旅遊疫情建議分級表及意涵</a:t>
            </a:r>
          </a:p>
        </p:txBody>
      </p:sp>
      <p:graphicFrame>
        <p:nvGraphicFramePr>
          <p:cNvPr id="13363" name="Group 5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0956953"/>
              </p:ext>
            </p:extLst>
          </p:nvPr>
        </p:nvGraphicFramePr>
        <p:xfrm>
          <a:off x="323850" y="1125538"/>
          <a:ext cx="8424863" cy="3743325"/>
        </p:xfrm>
        <a:graphic>
          <a:graphicData uri="http://schemas.openxmlformats.org/drawingml/2006/table">
            <a:tbl>
              <a:tblPr/>
              <a:tblGrid>
                <a:gridCol w="1223963"/>
                <a:gridCol w="1655762"/>
                <a:gridCol w="2435225"/>
                <a:gridCol w="3109913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分級標準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意涵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旅行建議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旅客風險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第一級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注意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(Watch)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提醒注意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提醒遵守當地的一般預防措施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旅遊地區風險為一般或略高於一般，對旅客衝擊有限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第二級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警示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(Alert)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加強預警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對當地採取加強防護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特定場所風險提高，或與特定風險因素有關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第三級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警告</a:t>
                      </a:r>
                      <a:endParaRPr kumimoji="0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(Warning)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避免所有非必要旅遊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避免至當地所有非必要旅遊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新細明體" charset="-120"/>
                        </a:rPr>
                        <a:t>對旅客有高度風險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1" name="矩形 5"/>
          <p:cNvSpPr>
            <a:spLocks noChangeArrowheads="1"/>
          </p:cNvSpPr>
          <p:nvPr/>
        </p:nvSpPr>
        <p:spPr bwMode="auto">
          <a:xfrm>
            <a:off x="248543" y="4941168"/>
            <a:ext cx="8643937" cy="1695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備註 </a:t>
            </a:r>
            <a:r>
              <a:rPr kumimoji="0" lang="en-US" altLang="zh-TW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:  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一</a:t>
            </a:r>
            <a:r>
              <a:rPr kumimoji="0" lang="zh-TW" altLang="en-US" sz="2000" dirty="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旅遊</a:t>
            </a:r>
            <a:r>
              <a:rPr kumimoji="0" lang="zh-TW" altLang="en-US" sz="2000" dirty="0">
                <a:solidFill>
                  <a:srgbClr val="000000"/>
                </a:solidFill>
                <a:ea typeface="標楷體" pitchFamily="65" charset="-120"/>
              </a:rPr>
              <a:t>疫</a:t>
            </a:r>
            <a:r>
              <a:rPr kumimoji="0" lang="zh-TW" altLang="en-US" sz="2000" dirty="0" smtClean="0">
                <a:solidFill>
                  <a:srgbClr val="000000"/>
                </a:solidFill>
                <a:ea typeface="標楷體" pitchFamily="65" charset="-120"/>
              </a:rPr>
              <a:t>情</a:t>
            </a:r>
            <a:r>
              <a:rPr kumimoji="0" lang="zh-TW" altLang="en-US" sz="2000" dirty="0" smtClean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分</a:t>
            </a: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級標準同美國疾病控制與預防中心三級制度</a:t>
            </a:r>
            <a:endParaRPr kumimoji="0" lang="en-US" altLang="zh-TW" sz="2000" dirty="0">
              <a:solidFill>
                <a:srgbClr val="000000"/>
              </a:solidFill>
              <a:latin typeface="Calibri" pitchFamily="34" charset="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             二</a:t>
            </a:r>
            <a:r>
              <a:rPr kumimoji="0" lang="zh-TW" altLang="en-US" sz="2000" dirty="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今日 </a:t>
            </a:r>
            <a:r>
              <a:rPr kumimoji="0" lang="en-US" altLang="zh-TW" sz="2000" dirty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( 4</a:t>
            </a:r>
            <a:r>
              <a:rPr kumimoji="0" lang="zh-TW" altLang="en-US" sz="2000" dirty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月</a:t>
            </a:r>
            <a:r>
              <a:rPr kumimoji="0" lang="en-US" altLang="zh-TW" sz="2000" dirty="0" smtClean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26</a:t>
            </a:r>
            <a:r>
              <a:rPr kumimoji="0" lang="zh-TW" altLang="en-US" sz="2000" dirty="0" smtClean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日</a:t>
            </a:r>
            <a:r>
              <a:rPr kumimoji="0" lang="en-US" altLang="zh-TW" sz="2000" dirty="0">
                <a:solidFill>
                  <a:srgbClr val="C00000"/>
                </a:solidFill>
                <a:latin typeface="Calibri" pitchFamily="34" charset="0"/>
                <a:ea typeface="標楷體" pitchFamily="65" charset="-120"/>
              </a:rPr>
              <a:t>) </a:t>
            </a:r>
            <a:r>
              <a:rPr kumimoji="0" lang="en-US" altLang="zh-TW" sz="2000" dirty="0">
                <a:latin typeface="Calibri" pitchFamily="34" charset="0"/>
                <a:ea typeface="標楷體" pitchFamily="65" charset="-120"/>
              </a:rPr>
              <a:t>H7N9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病例發生地區建議為第二等級者，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包括</a:t>
            </a: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大陸 </a:t>
            </a:r>
            <a:endParaRPr kumimoji="0" lang="en-US" altLang="zh-TW" sz="2000" dirty="0" smtClean="0">
              <a:latin typeface="Calibri" pitchFamily="34" charset="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 </a:t>
            </a: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                     地區</a:t>
            </a:r>
            <a:r>
              <a:rPr kumimoji="0" lang="en-US" altLang="zh-TW" sz="2000" dirty="0" smtClean="0">
                <a:latin typeface="Calibri" pitchFamily="34" charset="0"/>
                <a:ea typeface="標楷體" pitchFamily="65" charset="-120"/>
              </a:rPr>
              <a:t>6</a:t>
            </a:r>
            <a:r>
              <a:rPr kumimoji="0" lang="zh-TW" altLang="en-US" sz="2000" dirty="0" smtClean="0">
                <a:latin typeface="Calibri" pitchFamily="34" charset="0"/>
                <a:ea typeface="標楷體" pitchFamily="65" charset="-120"/>
              </a:rPr>
              <a:t>省</a:t>
            </a:r>
            <a:r>
              <a:rPr kumimoji="0" lang="en-US" altLang="zh-TW" sz="2000" dirty="0" smtClean="0">
                <a:latin typeface="Calibri" pitchFamily="34" charset="0"/>
                <a:ea typeface="標楷體" pitchFamily="65" charset="-120"/>
              </a:rPr>
              <a:t>2</a:t>
            </a:r>
            <a:r>
              <a:rPr kumimoji="0" lang="zh-TW" altLang="en-US" sz="2000" dirty="0">
                <a:latin typeface="Calibri" pitchFamily="34" charset="0"/>
                <a:ea typeface="標楷體" pitchFamily="65" charset="-120"/>
              </a:rPr>
              <a:t>市</a:t>
            </a:r>
            <a:r>
              <a:rPr kumimoji="0" lang="en-US" altLang="zh-TW" sz="2000" dirty="0">
                <a:latin typeface="Calibri" pitchFamily="34" charset="0"/>
                <a:ea typeface="標楷體" pitchFamily="65" charset="-120"/>
              </a:rPr>
              <a:t>(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上海市、江蘇省、浙江省、安徽省、北京市、</a:t>
            </a: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河南省</a:t>
            </a:r>
            <a:endParaRPr kumimoji="0" lang="en-US" altLang="zh-TW" sz="2000" dirty="0" smtClean="0">
              <a:latin typeface="標楷體" pitchFamily="65" charset="-12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         、山東省、江西省</a:t>
            </a:r>
            <a:r>
              <a:rPr kumimoji="0" lang="en-US" altLang="zh-TW" sz="2000" dirty="0" smtClean="0">
                <a:latin typeface="Calibri" pitchFamily="34" charset="0"/>
                <a:ea typeface="標楷體" pitchFamily="65" charset="-120"/>
              </a:rPr>
              <a:t>)</a:t>
            </a:r>
            <a:endParaRPr kumimoji="0" lang="en-US" altLang="zh-TW" sz="2000" dirty="0">
              <a:latin typeface="Calibri" pitchFamily="34" charset="0"/>
              <a:ea typeface="標楷體" pitchFamily="65" charset="-120"/>
            </a:endParaRPr>
          </a:p>
          <a:p>
            <a:pPr fontAlgn="ctr">
              <a:lnSpc>
                <a:spcPts val="2500"/>
              </a:lnSpc>
            </a:pP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      三</a:t>
            </a:r>
            <a:r>
              <a:rPr kumimoji="0" lang="zh-TW" altLang="en-US" sz="2000" dirty="0">
                <a:solidFill>
                  <a:srgbClr val="000000"/>
                </a:solidFill>
                <a:latin typeface="新細明體" charset="-120"/>
              </a:rPr>
              <a:t>、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分級建議如有變動原則上於每日</a:t>
            </a:r>
            <a:r>
              <a:rPr kumimoji="0" lang="zh-TW" altLang="en-US" sz="2000" dirty="0" smtClean="0">
                <a:latin typeface="標楷體" pitchFamily="65" charset="-120"/>
                <a:ea typeface="標楷體" pitchFamily="65" charset="-120"/>
              </a:rPr>
              <a:t>下午兩點前公布</a:t>
            </a:r>
            <a:endParaRPr kumimoji="0" lang="zh-TW" altLang="en-US" sz="20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174</Words>
  <Application>Microsoft Office PowerPoint</Application>
  <PresentationFormat>如螢幕大小 (4:3)</PresentationFormat>
  <Paragraphs>28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Times New Roman</vt:lpstr>
      <vt:lpstr>Office 佈景主題</vt:lpstr>
      <vt:lpstr>旅遊疫情建議分級表及意涵</vt:lpstr>
    </vt:vector>
  </TitlesOfParts>
  <Company>CDC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H7N9流感旅遊警示分級表及意涵</dc:title>
  <dc:creator>王若珊</dc:creator>
  <cp:lastModifiedBy>楊祥麟</cp:lastModifiedBy>
  <cp:revision>12</cp:revision>
  <cp:lastPrinted>2013-04-26T00:56:26Z</cp:lastPrinted>
  <dcterms:created xsi:type="dcterms:W3CDTF">2013-04-25T02:47:25Z</dcterms:created>
  <dcterms:modified xsi:type="dcterms:W3CDTF">2013-04-26T01:36:29Z</dcterms:modified>
</cp:coreProperties>
</file>