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9144000" cy="6858000" type="screen4x3"/>
  <p:notesSz cx="6735763" cy="9866313"/>
  <p:defaultTextStyle>
    <a:defPPr>
      <a:defRPr lang="zh-TW"/>
    </a:defPPr>
    <a:lvl1pPr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288" y="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472836-D30D-4427-8082-25DA59C544C5}" type="datetimeFigureOut">
              <a:rPr lang="zh-TW" altLang="en-US"/>
              <a:pPr>
                <a:defRPr/>
              </a:pPr>
              <a:t>2013/4/25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EF5AC1-044A-4B7B-A12C-D05FB5DBB1DA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8E26F5-C190-490D-968A-A6E169F9CA60}" type="datetimeFigureOut">
              <a:rPr lang="zh-TW" altLang="en-US"/>
              <a:pPr>
                <a:defRPr/>
              </a:pPr>
              <a:t>2013/4/25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B21BC0-50CF-43F7-9F67-93E8B5360071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061F79-9346-4E7F-9003-4802D1742DD2}" type="datetimeFigureOut">
              <a:rPr lang="zh-TW" altLang="en-US"/>
              <a:pPr>
                <a:defRPr/>
              </a:pPr>
              <a:t>2013/4/25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B116A1-DFFF-416F-A766-ED181585F492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683A89-C381-4097-B328-F019C38DAD42}" type="datetimeFigureOut">
              <a:rPr lang="zh-TW" altLang="en-US"/>
              <a:pPr>
                <a:defRPr/>
              </a:pPr>
              <a:t>2013/4/25</a:t>
            </a:fld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85546D-01A3-4799-B4EC-BDDA37991759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DEE2B6-A33E-4890-AC01-5260356A5328}" type="datetimeFigureOut">
              <a:rPr lang="zh-TW" altLang="en-US"/>
              <a:pPr>
                <a:defRPr/>
              </a:pPr>
              <a:t>2013/4/25</a:t>
            </a:fld>
            <a:endParaRPr lang="zh-TW" altLang="en-US"/>
          </a:p>
        </p:txBody>
      </p:sp>
      <p:sp>
        <p:nvSpPr>
          <p:cNvPr id="8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9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CDEA69-9397-4010-A0A3-8E788847D0A5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86067C-925D-410A-AE46-8CF63F173A91}" type="datetimeFigureOut">
              <a:rPr lang="zh-TW" altLang="en-US"/>
              <a:pPr>
                <a:defRPr/>
              </a:pPr>
              <a:t>2013/4/25</a:t>
            </a:fld>
            <a:endParaRPr lang="zh-TW" altLang="en-US"/>
          </a:p>
        </p:txBody>
      </p:sp>
      <p:sp>
        <p:nvSpPr>
          <p:cNvPr id="4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7AF012-3F9A-4378-9BC0-FB0EF3BDD0F1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05F570-976A-4C5A-870C-ED3B65199F0E}" type="datetimeFigureOut">
              <a:rPr lang="zh-TW" altLang="en-US"/>
              <a:pPr>
                <a:defRPr/>
              </a:pPr>
              <a:t>2013/4/25</a:t>
            </a:fld>
            <a:endParaRPr lang="zh-TW" altLang="en-US"/>
          </a:p>
        </p:txBody>
      </p:sp>
      <p:sp>
        <p:nvSpPr>
          <p:cNvPr id="3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4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B1BF95-86A3-4EB9-8BFF-F7F4F6401402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85EEAF-149C-44CF-8C8D-F61ACFC7FF8A}" type="datetimeFigureOut">
              <a:rPr lang="zh-TW" altLang="en-US"/>
              <a:pPr>
                <a:defRPr/>
              </a:pPr>
              <a:t>2013/4/25</a:t>
            </a:fld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176301-5D51-40A5-9035-6AC3D1855895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8C0C21-F4E3-49CD-83C0-B69B43206351}" type="datetimeFigureOut">
              <a:rPr lang="zh-TW" altLang="en-US"/>
              <a:pPr>
                <a:defRPr/>
              </a:pPr>
              <a:t>2013/4/25</a:t>
            </a:fld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505A36-EE15-441F-A065-42ED8F6689C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2C4C09-74AD-4EAC-8D6E-EFF639C34AC5}" type="datetimeFigureOut">
              <a:rPr lang="zh-TW" altLang="en-US"/>
              <a:pPr>
                <a:defRPr/>
              </a:pPr>
              <a:t>2013/4/25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1644C0-71E4-400A-B733-D00D435FFDE6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57A021-7BC5-4CE8-98DE-83F972711BA7}" type="datetimeFigureOut">
              <a:rPr lang="zh-TW" altLang="en-US"/>
              <a:pPr>
                <a:defRPr/>
              </a:pPr>
              <a:t>2013/4/25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7D1209-3699-48D6-BB49-B2056C391DB2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標題版面配置區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</a:p>
        </p:txBody>
      </p:sp>
      <p:sp>
        <p:nvSpPr>
          <p:cNvPr id="1027" name="文字版面配置區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4456CEA6-0870-4CFE-9E29-704CC2A1431B}" type="datetimeFigureOut">
              <a:rPr lang="zh-TW" altLang="en-US"/>
              <a:pPr>
                <a:defRPr/>
              </a:pPr>
              <a:t>2013/4/25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AAFE18B6-1BB7-41EE-A7F0-978465999D2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標題 1"/>
          <p:cNvSpPr>
            <a:spLocks noGrp="1"/>
          </p:cNvSpPr>
          <p:nvPr>
            <p:ph type="title"/>
          </p:nvPr>
        </p:nvSpPr>
        <p:spPr>
          <a:xfrm>
            <a:off x="446088" y="115888"/>
            <a:ext cx="8229600" cy="1143000"/>
          </a:xfrm>
        </p:spPr>
        <p:txBody>
          <a:bodyPr/>
          <a:lstStyle/>
          <a:p>
            <a:pPr eaLnBrk="1" hangingPunct="1"/>
            <a:r>
              <a:rPr lang="zh-TW" altLang="en-US" smtClean="0">
                <a:ea typeface="標楷體" pitchFamily="65" charset="-120"/>
              </a:rPr>
              <a:t>旅遊疫情建議分級表及意涵</a:t>
            </a:r>
          </a:p>
        </p:txBody>
      </p:sp>
      <p:graphicFrame>
        <p:nvGraphicFramePr>
          <p:cNvPr id="13363" name="Group 5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80956953"/>
              </p:ext>
            </p:extLst>
          </p:nvPr>
        </p:nvGraphicFramePr>
        <p:xfrm>
          <a:off x="323850" y="1125538"/>
          <a:ext cx="8424863" cy="3743325"/>
        </p:xfrm>
        <a:graphic>
          <a:graphicData uri="http://schemas.openxmlformats.org/drawingml/2006/table">
            <a:tbl>
              <a:tblPr/>
              <a:tblGrid>
                <a:gridCol w="1223963"/>
                <a:gridCol w="1655762"/>
                <a:gridCol w="2435225"/>
                <a:gridCol w="3109913"/>
              </a:tblGrid>
              <a:tr h="574675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</a:rPr>
                        <a:t>分級標準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</a:rPr>
                        <a:t>意涵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新細明體" charset="-120"/>
                        </a:rPr>
                        <a:t>旅行建議</a:t>
                      </a:r>
                      <a:endParaRPr kumimoji="0" lang="zh-TW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新細明體" charset="-120"/>
                        </a:rPr>
                        <a:t>旅客風險</a:t>
                      </a:r>
                      <a:endParaRPr kumimoji="0" lang="zh-TW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79500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</a:rPr>
                        <a:t>第一級</a:t>
                      </a:r>
                      <a:endParaRPr kumimoji="0" lang="en-US" altLang="zh-TW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</a:endParaRP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</a:rPr>
                        <a:t>注意</a:t>
                      </a:r>
                      <a:endParaRPr kumimoji="0" lang="en-US" altLang="zh-TW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</a:endParaRP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</a:rPr>
                        <a:t>(Watch)</a:t>
                      </a:r>
                      <a:endParaRPr kumimoji="0" lang="zh-TW" alt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</a:endParaRP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</a:rPr>
                        <a:t>提醒注意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新細明體" charset="-120"/>
                        </a:rPr>
                        <a:t>提醒遵守當地的一般預防措施</a:t>
                      </a:r>
                      <a:endParaRPr kumimoji="0" lang="zh-TW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新細明體" charset="-120"/>
                        </a:rPr>
                        <a:t>旅遊地區風險為一般或略高於一般，對旅客衝擊有限</a:t>
                      </a:r>
                      <a:endParaRPr kumimoji="0" lang="zh-TW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09650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</a:rPr>
                        <a:t>第二級</a:t>
                      </a:r>
                      <a:endParaRPr kumimoji="0" lang="en-US" altLang="zh-TW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</a:endParaRP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</a:rPr>
                        <a:t>警</a:t>
                      </a:r>
                      <a:r>
                        <a:rPr kumimoji="0" lang="zh-TW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</a:rPr>
                        <a:t>示</a:t>
                      </a:r>
                      <a:endParaRPr kumimoji="0" lang="en-US" altLang="zh-TW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</a:endParaRP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</a:rPr>
                        <a:t>(Alert)</a:t>
                      </a:r>
                      <a:endParaRPr kumimoji="0" lang="zh-TW" alt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</a:endParaRP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</a:rPr>
                        <a:t>加強預警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新細明體" charset="-120"/>
                        </a:rPr>
                        <a:t>對當地採取加強防護</a:t>
                      </a:r>
                      <a:endParaRPr kumimoji="0" lang="zh-TW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新細明體" charset="-120"/>
                        </a:rPr>
                        <a:t>特定場所風險提高，或與特定風險因素有關</a:t>
                      </a:r>
                      <a:endParaRPr kumimoji="0" lang="zh-TW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79500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</a:rPr>
                        <a:t>第三級</a:t>
                      </a:r>
                      <a:endParaRPr kumimoji="0" lang="en-US" altLang="zh-TW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</a:endParaRP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</a:rPr>
                        <a:t>警告</a:t>
                      </a:r>
                      <a:endParaRPr kumimoji="0" lang="en-US" altLang="zh-TW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</a:endParaRP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</a:rPr>
                        <a:t>(Warning)</a:t>
                      </a:r>
                      <a:endParaRPr kumimoji="0" lang="zh-TW" alt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</a:endParaRP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</a:rPr>
                        <a:t>避免所有非必要旅遊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新細明體" charset="-120"/>
                        </a:rPr>
                        <a:t>避免至當地所有非必要旅遊</a:t>
                      </a:r>
                      <a:endParaRPr kumimoji="0" lang="zh-TW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新細明體" charset="-120"/>
                        </a:rPr>
                        <a:t>對旅客有高度風險</a:t>
                      </a:r>
                      <a:endParaRPr kumimoji="0" lang="zh-TW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3341" name="矩形 5"/>
          <p:cNvSpPr>
            <a:spLocks noChangeArrowheads="1"/>
          </p:cNvSpPr>
          <p:nvPr/>
        </p:nvSpPr>
        <p:spPr bwMode="auto">
          <a:xfrm>
            <a:off x="179388" y="5070475"/>
            <a:ext cx="8643937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ctr">
              <a:lnSpc>
                <a:spcPts val="2400"/>
              </a:lnSpc>
            </a:pPr>
            <a:r>
              <a:rPr kumimoji="0" lang="zh-TW" altLang="en-US">
                <a:solidFill>
                  <a:srgbClr val="000000"/>
                </a:solidFill>
                <a:latin typeface="Calibri" pitchFamily="34" charset="0"/>
                <a:ea typeface="標楷體" pitchFamily="65" charset="-120"/>
              </a:rPr>
              <a:t>備註 </a:t>
            </a:r>
            <a:r>
              <a:rPr kumimoji="0" lang="en-US" altLang="zh-TW">
                <a:solidFill>
                  <a:srgbClr val="000000"/>
                </a:solidFill>
                <a:latin typeface="Calibri" pitchFamily="34" charset="0"/>
                <a:ea typeface="標楷體" pitchFamily="65" charset="-120"/>
              </a:rPr>
              <a:t>:  </a:t>
            </a:r>
            <a:r>
              <a:rPr kumimoji="0" lang="zh-TW" altLang="en-US">
                <a:solidFill>
                  <a:srgbClr val="000000"/>
                </a:solidFill>
                <a:latin typeface="Calibri" pitchFamily="34" charset="0"/>
                <a:ea typeface="標楷體" pitchFamily="65" charset="-120"/>
              </a:rPr>
              <a:t>一</a:t>
            </a:r>
            <a:r>
              <a:rPr kumimoji="0" lang="zh-TW" altLang="en-US">
                <a:solidFill>
                  <a:srgbClr val="000000"/>
                </a:solidFill>
                <a:latin typeface="新細明體" charset="-120"/>
              </a:rPr>
              <a:t>、</a:t>
            </a:r>
            <a:r>
              <a:rPr kumimoji="0" lang="zh-TW" altLang="en-US">
                <a:solidFill>
                  <a:srgbClr val="000000"/>
                </a:solidFill>
                <a:latin typeface="Calibri" pitchFamily="34" charset="0"/>
                <a:ea typeface="標楷體" pitchFamily="65" charset="-120"/>
              </a:rPr>
              <a:t>旅遊</a:t>
            </a:r>
            <a:r>
              <a:rPr kumimoji="0" lang="zh-TW" altLang="en-US">
                <a:solidFill>
                  <a:srgbClr val="000000"/>
                </a:solidFill>
                <a:ea typeface="標楷體" pitchFamily="65" charset="-120"/>
              </a:rPr>
              <a:t>疫情</a:t>
            </a:r>
            <a:r>
              <a:rPr kumimoji="0" lang="zh-TW" altLang="en-US">
                <a:solidFill>
                  <a:srgbClr val="000000"/>
                </a:solidFill>
                <a:latin typeface="Calibri" pitchFamily="34" charset="0"/>
                <a:ea typeface="標楷體" pitchFamily="65" charset="-120"/>
              </a:rPr>
              <a:t>警示分級標準同美國疾病控制與預防中心三級制度</a:t>
            </a:r>
            <a:endParaRPr kumimoji="0" lang="en-US" altLang="zh-TW">
              <a:solidFill>
                <a:srgbClr val="000000"/>
              </a:solidFill>
              <a:latin typeface="Calibri" pitchFamily="34" charset="0"/>
              <a:ea typeface="標楷體" pitchFamily="65" charset="-120"/>
            </a:endParaRPr>
          </a:p>
          <a:p>
            <a:pPr fontAlgn="ctr">
              <a:lnSpc>
                <a:spcPts val="2400"/>
              </a:lnSpc>
            </a:pPr>
            <a:r>
              <a:rPr kumimoji="0" lang="zh-TW" altLang="en-US">
                <a:solidFill>
                  <a:srgbClr val="000000"/>
                </a:solidFill>
                <a:latin typeface="Calibri" pitchFamily="34" charset="0"/>
                <a:ea typeface="標楷體" pitchFamily="65" charset="-120"/>
              </a:rPr>
              <a:t>             二</a:t>
            </a:r>
            <a:r>
              <a:rPr kumimoji="0" lang="zh-TW" altLang="en-US">
                <a:solidFill>
                  <a:srgbClr val="000000"/>
                </a:solidFill>
                <a:latin typeface="新細明體" charset="-120"/>
              </a:rPr>
              <a:t>、</a:t>
            </a:r>
            <a:r>
              <a:rPr kumimoji="0" lang="zh-TW" altLang="en-US">
                <a:latin typeface="Calibri" pitchFamily="34" charset="0"/>
                <a:ea typeface="標楷體" pitchFamily="65" charset="-120"/>
              </a:rPr>
              <a:t>今日 </a:t>
            </a:r>
            <a:r>
              <a:rPr kumimoji="0" lang="en-US" altLang="zh-TW">
                <a:latin typeface="Calibri" pitchFamily="34" charset="0"/>
                <a:ea typeface="標楷體" pitchFamily="65" charset="-120"/>
              </a:rPr>
              <a:t>( 4</a:t>
            </a:r>
            <a:r>
              <a:rPr kumimoji="0" lang="zh-TW" altLang="en-US">
                <a:latin typeface="Calibri" pitchFamily="34" charset="0"/>
                <a:ea typeface="標楷體" pitchFamily="65" charset="-120"/>
              </a:rPr>
              <a:t>月</a:t>
            </a:r>
            <a:r>
              <a:rPr kumimoji="0" lang="en-US" altLang="zh-TW">
                <a:latin typeface="Calibri" pitchFamily="34" charset="0"/>
                <a:ea typeface="標楷體" pitchFamily="65" charset="-120"/>
              </a:rPr>
              <a:t>25</a:t>
            </a:r>
            <a:r>
              <a:rPr kumimoji="0" lang="zh-TW" altLang="en-US">
                <a:latin typeface="Calibri" pitchFamily="34" charset="0"/>
                <a:ea typeface="標楷體" pitchFamily="65" charset="-120"/>
              </a:rPr>
              <a:t>日</a:t>
            </a:r>
            <a:r>
              <a:rPr kumimoji="0" lang="en-US" altLang="zh-TW">
                <a:latin typeface="Calibri" pitchFamily="34" charset="0"/>
                <a:ea typeface="標楷體" pitchFamily="65" charset="-120"/>
              </a:rPr>
              <a:t>) H7N9</a:t>
            </a:r>
            <a:r>
              <a:rPr kumimoji="0" lang="zh-TW" altLang="en-US">
                <a:latin typeface="Calibri" pitchFamily="34" charset="0"/>
                <a:ea typeface="標楷體" pitchFamily="65" charset="-120"/>
              </a:rPr>
              <a:t>病例發生地區建議為第二等級者，</a:t>
            </a:r>
            <a:r>
              <a:rPr kumimoji="0" lang="zh-TW" altLang="en-US">
                <a:latin typeface="標楷體" pitchFamily="65" charset="-120"/>
                <a:ea typeface="標楷體" pitchFamily="65" charset="-120"/>
              </a:rPr>
              <a:t>包括</a:t>
            </a:r>
            <a:r>
              <a:rPr kumimoji="0" lang="zh-TW" altLang="en-US">
                <a:latin typeface="Calibri" pitchFamily="34" charset="0"/>
                <a:ea typeface="標楷體" pitchFamily="65" charset="-120"/>
              </a:rPr>
              <a:t>大陸地區</a:t>
            </a:r>
            <a:r>
              <a:rPr kumimoji="0" lang="en-US" altLang="zh-TW">
                <a:latin typeface="Calibri" pitchFamily="34" charset="0"/>
                <a:ea typeface="標楷體" pitchFamily="65" charset="-120"/>
              </a:rPr>
              <a:t>5</a:t>
            </a:r>
            <a:r>
              <a:rPr kumimoji="0" lang="zh-TW" altLang="en-US">
                <a:latin typeface="Calibri" pitchFamily="34" charset="0"/>
                <a:ea typeface="標楷體" pitchFamily="65" charset="-120"/>
              </a:rPr>
              <a:t>省</a:t>
            </a:r>
          </a:p>
          <a:p>
            <a:pPr fontAlgn="ctr">
              <a:lnSpc>
                <a:spcPts val="2400"/>
              </a:lnSpc>
            </a:pPr>
            <a:r>
              <a:rPr kumimoji="0" lang="en-US" altLang="zh-TW">
                <a:latin typeface="Calibri" pitchFamily="34" charset="0"/>
                <a:ea typeface="標楷體" pitchFamily="65" charset="-120"/>
              </a:rPr>
              <a:t>                       2</a:t>
            </a:r>
            <a:r>
              <a:rPr kumimoji="0" lang="zh-TW" altLang="en-US">
                <a:latin typeface="Calibri" pitchFamily="34" charset="0"/>
                <a:ea typeface="標楷體" pitchFamily="65" charset="-120"/>
              </a:rPr>
              <a:t>市</a:t>
            </a:r>
            <a:r>
              <a:rPr kumimoji="0" lang="en-US" altLang="zh-TW">
                <a:latin typeface="Calibri" pitchFamily="34" charset="0"/>
                <a:ea typeface="標楷體" pitchFamily="65" charset="-120"/>
              </a:rPr>
              <a:t>(</a:t>
            </a:r>
            <a:r>
              <a:rPr kumimoji="0" lang="zh-TW" altLang="en-US">
                <a:latin typeface="標楷體" pitchFamily="65" charset="-120"/>
                <a:ea typeface="標楷體" pitchFamily="65" charset="-120"/>
              </a:rPr>
              <a:t>上海市、江蘇省、浙江省、安徽省、北京市、河南省、山東省</a:t>
            </a:r>
            <a:r>
              <a:rPr kumimoji="0" lang="en-US" altLang="zh-TW">
                <a:latin typeface="Calibri" pitchFamily="34" charset="0"/>
                <a:ea typeface="標楷體" pitchFamily="65" charset="-120"/>
              </a:rPr>
              <a:t>)</a:t>
            </a:r>
          </a:p>
          <a:p>
            <a:pPr fontAlgn="ctr">
              <a:lnSpc>
                <a:spcPts val="2400"/>
              </a:lnSpc>
            </a:pPr>
            <a:r>
              <a:rPr kumimoji="0" lang="zh-TW" altLang="en-US">
                <a:latin typeface="標楷體" pitchFamily="65" charset="-120"/>
                <a:ea typeface="標楷體" pitchFamily="65" charset="-120"/>
              </a:rPr>
              <a:t>      三</a:t>
            </a:r>
            <a:r>
              <a:rPr kumimoji="0" lang="zh-TW" altLang="en-US">
                <a:solidFill>
                  <a:srgbClr val="000000"/>
                </a:solidFill>
                <a:latin typeface="新細明體" charset="-120"/>
              </a:rPr>
              <a:t>、</a:t>
            </a:r>
            <a:r>
              <a:rPr kumimoji="0" lang="zh-TW" altLang="en-US">
                <a:latin typeface="標楷體" pitchFamily="65" charset="-120"/>
                <a:ea typeface="標楷體" pitchFamily="65" charset="-120"/>
              </a:rPr>
              <a:t>分級建議如有變動原則上於每日下午兩點公布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</TotalTime>
  <Words>172</Words>
  <Application>Microsoft Office PowerPoint</Application>
  <PresentationFormat>如螢幕大小 (4:3)</PresentationFormat>
  <Paragraphs>27</Paragraphs>
  <Slides>1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1</vt:i4>
      </vt:variant>
    </vt:vector>
  </HeadingPairs>
  <TitlesOfParts>
    <vt:vector size="2" baseType="lpstr">
      <vt:lpstr>Office 佈景主題</vt:lpstr>
      <vt:lpstr>旅遊疫情建議分級表及意涵</vt:lpstr>
    </vt:vector>
  </TitlesOfParts>
  <Company>CDC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H7N9流感旅遊警示分級表及意涵</dc:title>
  <dc:creator>王若珊</dc:creator>
  <cp:lastModifiedBy>Your User Name</cp:lastModifiedBy>
  <cp:revision>9</cp:revision>
  <cp:lastPrinted>2013-04-25T03:03:54Z</cp:lastPrinted>
  <dcterms:created xsi:type="dcterms:W3CDTF">2013-04-25T02:47:25Z</dcterms:created>
  <dcterms:modified xsi:type="dcterms:W3CDTF">2013-04-25T05:52:18Z</dcterms:modified>
</cp:coreProperties>
</file>