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0" r:id="rId1"/>
  </p:sldMasterIdLst>
  <p:notesMasterIdLst>
    <p:notesMasterId r:id="rId46"/>
  </p:notesMasterIdLst>
  <p:sldIdLst>
    <p:sldId id="256" r:id="rId2"/>
    <p:sldId id="273" r:id="rId3"/>
    <p:sldId id="283" r:id="rId4"/>
    <p:sldId id="274" r:id="rId5"/>
    <p:sldId id="275" r:id="rId6"/>
    <p:sldId id="276" r:id="rId7"/>
    <p:sldId id="277" r:id="rId8"/>
    <p:sldId id="257" r:id="rId9"/>
    <p:sldId id="286" r:id="rId10"/>
    <p:sldId id="302" r:id="rId11"/>
    <p:sldId id="299" r:id="rId12"/>
    <p:sldId id="296" r:id="rId13"/>
    <p:sldId id="297" r:id="rId14"/>
    <p:sldId id="288" r:id="rId15"/>
    <p:sldId id="290" r:id="rId16"/>
    <p:sldId id="279" r:id="rId17"/>
    <p:sldId id="291" r:id="rId18"/>
    <p:sldId id="292" r:id="rId19"/>
    <p:sldId id="293" r:id="rId20"/>
    <p:sldId id="258" r:id="rId21"/>
    <p:sldId id="259" r:id="rId22"/>
    <p:sldId id="300" r:id="rId23"/>
    <p:sldId id="301" r:id="rId24"/>
    <p:sldId id="260" r:id="rId25"/>
    <p:sldId id="261" r:id="rId26"/>
    <p:sldId id="262" r:id="rId27"/>
    <p:sldId id="305" r:id="rId28"/>
    <p:sldId id="306" r:id="rId29"/>
    <p:sldId id="270" r:id="rId30"/>
    <p:sldId id="307" r:id="rId31"/>
    <p:sldId id="267" r:id="rId32"/>
    <p:sldId id="266" r:id="rId33"/>
    <p:sldId id="269" r:id="rId34"/>
    <p:sldId id="308" r:id="rId35"/>
    <p:sldId id="309" r:id="rId36"/>
    <p:sldId id="313" r:id="rId37"/>
    <p:sldId id="310" r:id="rId38"/>
    <p:sldId id="311" r:id="rId39"/>
    <p:sldId id="312" r:id="rId40"/>
    <p:sldId id="314" r:id="rId41"/>
    <p:sldId id="281" r:id="rId42"/>
    <p:sldId id="295" r:id="rId43"/>
    <p:sldId id="271" r:id="rId44"/>
    <p:sldId id="282" r:id="rId45"/>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梁修齊" initials="梁修齊" lastIdx="2" clrIdx="0">
    <p:extLst>
      <p:ext uri="{19B8F6BF-5375-455C-9EA6-DF929625EA0E}">
        <p15:presenceInfo xmlns:p15="http://schemas.microsoft.com/office/powerpoint/2012/main" userId="S-1-5-21-548382539-1911781314-2618876522-4474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4B6D2"/>
    <a:srgbClr val="355D7E"/>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60"/>
  </p:normalViewPr>
  <p:slideViewPr>
    <p:cSldViewPr snapToGrid="0">
      <p:cViewPr varScale="1">
        <p:scale>
          <a:sx n="103" d="100"/>
          <a:sy n="103" d="100"/>
        </p:scale>
        <p:origin x="54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CF84B36D-AF33-4435-8CF5-A95ACF2F80E7}" type="datetimeFigureOut">
              <a:rPr lang="zh-TW" altLang="en-US" smtClean="0"/>
              <a:t>2026/8/13</a:t>
            </a:fld>
            <a:endParaRPr lang="zh-TW" altLang="en-US"/>
          </a:p>
        </p:txBody>
      </p:sp>
      <p:sp>
        <p:nvSpPr>
          <p:cNvPr id="4" name="投影片影像版面配置區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15FD2DB6-5481-4E44-BE38-3C8807425CA4}" type="slidenum">
              <a:rPr lang="zh-TW" altLang="en-US" smtClean="0"/>
              <a:t>‹#›</a:t>
            </a:fld>
            <a:endParaRPr lang="zh-TW" altLang="en-US"/>
          </a:p>
        </p:txBody>
      </p:sp>
    </p:spTree>
    <p:extLst>
      <p:ext uri="{BB962C8B-B14F-4D97-AF65-F5344CB8AC3E}">
        <p14:creationId xmlns:p14="http://schemas.microsoft.com/office/powerpoint/2010/main" val="2259284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待修</a:t>
            </a:r>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2</a:t>
            </a:fld>
            <a:endParaRPr lang="zh-TW" altLang="en-US"/>
          </a:p>
        </p:txBody>
      </p:sp>
    </p:spTree>
    <p:extLst>
      <p:ext uri="{BB962C8B-B14F-4D97-AF65-F5344CB8AC3E}">
        <p14:creationId xmlns:p14="http://schemas.microsoft.com/office/powerpoint/2010/main" val="4029494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待修</a:t>
            </a:r>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3</a:t>
            </a:fld>
            <a:endParaRPr lang="zh-TW" altLang="en-US"/>
          </a:p>
        </p:txBody>
      </p:sp>
    </p:spTree>
    <p:extLst>
      <p:ext uri="{BB962C8B-B14F-4D97-AF65-F5344CB8AC3E}">
        <p14:creationId xmlns:p14="http://schemas.microsoft.com/office/powerpoint/2010/main" val="1141067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待修</a:t>
            </a:r>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7</a:t>
            </a:fld>
            <a:endParaRPr lang="zh-TW" altLang="en-US"/>
          </a:p>
        </p:txBody>
      </p:sp>
    </p:spTree>
    <p:extLst>
      <p:ext uri="{BB962C8B-B14F-4D97-AF65-F5344CB8AC3E}">
        <p14:creationId xmlns:p14="http://schemas.microsoft.com/office/powerpoint/2010/main" val="13854688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待修</a:t>
            </a:r>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8</a:t>
            </a:fld>
            <a:endParaRPr lang="zh-TW" altLang="en-US"/>
          </a:p>
        </p:txBody>
      </p:sp>
    </p:spTree>
    <p:extLst>
      <p:ext uri="{BB962C8B-B14F-4D97-AF65-F5344CB8AC3E}">
        <p14:creationId xmlns:p14="http://schemas.microsoft.com/office/powerpoint/2010/main" val="4427078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9</a:t>
            </a:fld>
            <a:endParaRPr lang="zh-TW" altLang="en-US"/>
          </a:p>
        </p:txBody>
      </p:sp>
    </p:spTree>
    <p:extLst>
      <p:ext uri="{BB962C8B-B14F-4D97-AF65-F5344CB8AC3E}">
        <p14:creationId xmlns:p14="http://schemas.microsoft.com/office/powerpoint/2010/main" val="1990787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10</a:t>
            </a:fld>
            <a:endParaRPr lang="zh-TW" altLang="en-US"/>
          </a:p>
        </p:txBody>
      </p:sp>
    </p:spTree>
    <p:extLst>
      <p:ext uri="{BB962C8B-B14F-4D97-AF65-F5344CB8AC3E}">
        <p14:creationId xmlns:p14="http://schemas.microsoft.com/office/powerpoint/2010/main" val="3706693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11</a:t>
            </a:fld>
            <a:endParaRPr lang="zh-TW" altLang="en-US"/>
          </a:p>
        </p:txBody>
      </p:sp>
    </p:spTree>
    <p:extLst>
      <p:ext uri="{BB962C8B-B14F-4D97-AF65-F5344CB8AC3E}">
        <p14:creationId xmlns:p14="http://schemas.microsoft.com/office/powerpoint/2010/main" val="2820904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12</a:t>
            </a:fld>
            <a:endParaRPr lang="zh-TW" altLang="en-US"/>
          </a:p>
        </p:txBody>
      </p:sp>
    </p:spTree>
    <p:extLst>
      <p:ext uri="{BB962C8B-B14F-4D97-AF65-F5344CB8AC3E}">
        <p14:creationId xmlns:p14="http://schemas.microsoft.com/office/powerpoint/2010/main" val="42848646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13</a:t>
            </a:fld>
            <a:endParaRPr lang="zh-TW" altLang="en-US"/>
          </a:p>
        </p:txBody>
      </p:sp>
    </p:spTree>
    <p:extLst>
      <p:ext uri="{BB962C8B-B14F-4D97-AF65-F5344CB8AC3E}">
        <p14:creationId xmlns:p14="http://schemas.microsoft.com/office/powerpoint/2010/main" val="22340101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14</a:t>
            </a:fld>
            <a:endParaRPr lang="zh-TW" altLang="en-US"/>
          </a:p>
        </p:txBody>
      </p:sp>
    </p:spTree>
    <p:extLst>
      <p:ext uri="{BB962C8B-B14F-4D97-AF65-F5344CB8AC3E}">
        <p14:creationId xmlns:p14="http://schemas.microsoft.com/office/powerpoint/2010/main" val="734346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15</a:t>
            </a:fld>
            <a:endParaRPr lang="zh-TW" altLang="en-US"/>
          </a:p>
        </p:txBody>
      </p:sp>
    </p:spTree>
    <p:extLst>
      <p:ext uri="{BB962C8B-B14F-4D97-AF65-F5344CB8AC3E}">
        <p14:creationId xmlns:p14="http://schemas.microsoft.com/office/powerpoint/2010/main" val="2729127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24</a:t>
            </a:fld>
            <a:endParaRPr lang="zh-TW" altLang="en-US"/>
          </a:p>
        </p:txBody>
      </p:sp>
    </p:spTree>
    <p:extLst>
      <p:ext uri="{BB962C8B-B14F-4D97-AF65-F5344CB8AC3E}">
        <p14:creationId xmlns:p14="http://schemas.microsoft.com/office/powerpoint/2010/main" val="32714855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25</a:t>
            </a:fld>
            <a:endParaRPr lang="zh-TW" altLang="en-US"/>
          </a:p>
        </p:txBody>
      </p:sp>
    </p:spTree>
    <p:extLst>
      <p:ext uri="{BB962C8B-B14F-4D97-AF65-F5344CB8AC3E}">
        <p14:creationId xmlns:p14="http://schemas.microsoft.com/office/powerpoint/2010/main" val="4232729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27</a:t>
            </a:fld>
            <a:endParaRPr lang="zh-TW" altLang="en-US"/>
          </a:p>
        </p:txBody>
      </p:sp>
    </p:spTree>
    <p:extLst>
      <p:ext uri="{BB962C8B-B14F-4D97-AF65-F5344CB8AC3E}">
        <p14:creationId xmlns:p14="http://schemas.microsoft.com/office/powerpoint/2010/main" val="37582186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28</a:t>
            </a:fld>
            <a:endParaRPr lang="zh-TW" altLang="en-US"/>
          </a:p>
        </p:txBody>
      </p:sp>
    </p:spTree>
    <p:extLst>
      <p:ext uri="{BB962C8B-B14F-4D97-AF65-F5344CB8AC3E}">
        <p14:creationId xmlns:p14="http://schemas.microsoft.com/office/powerpoint/2010/main" val="32648182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29</a:t>
            </a:fld>
            <a:endParaRPr lang="zh-TW" altLang="en-US"/>
          </a:p>
        </p:txBody>
      </p:sp>
    </p:spTree>
    <p:extLst>
      <p:ext uri="{BB962C8B-B14F-4D97-AF65-F5344CB8AC3E}">
        <p14:creationId xmlns:p14="http://schemas.microsoft.com/office/powerpoint/2010/main" val="30804609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30</a:t>
            </a:fld>
            <a:endParaRPr lang="zh-TW" altLang="en-US"/>
          </a:p>
        </p:txBody>
      </p:sp>
    </p:spTree>
    <p:extLst>
      <p:ext uri="{BB962C8B-B14F-4D97-AF65-F5344CB8AC3E}">
        <p14:creationId xmlns:p14="http://schemas.microsoft.com/office/powerpoint/2010/main" val="16188708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31</a:t>
            </a:fld>
            <a:endParaRPr lang="zh-TW" altLang="en-US"/>
          </a:p>
        </p:txBody>
      </p:sp>
    </p:spTree>
    <p:extLst>
      <p:ext uri="{BB962C8B-B14F-4D97-AF65-F5344CB8AC3E}">
        <p14:creationId xmlns:p14="http://schemas.microsoft.com/office/powerpoint/2010/main" val="3932714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32</a:t>
            </a:fld>
            <a:endParaRPr lang="zh-TW" altLang="en-US"/>
          </a:p>
        </p:txBody>
      </p:sp>
    </p:spTree>
    <p:extLst>
      <p:ext uri="{BB962C8B-B14F-4D97-AF65-F5344CB8AC3E}">
        <p14:creationId xmlns:p14="http://schemas.microsoft.com/office/powerpoint/2010/main" val="8461595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33</a:t>
            </a:fld>
            <a:endParaRPr lang="zh-TW" altLang="en-US"/>
          </a:p>
        </p:txBody>
      </p:sp>
    </p:spTree>
    <p:extLst>
      <p:ext uri="{BB962C8B-B14F-4D97-AF65-F5344CB8AC3E}">
        <p14:creationId xmlns:p14="http://schemas.microsoft.com/office/powerpoint/2010/main" val="2346519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34</a:t>
            </a:fld>
            <a:endParaRPr lang="zh-TW" altLang="en-US"/>
          </a:p>
        </p:txBody>
      </p:sp>
    </p:spTree>
    <p:extLst>
      <p:ext uri="{BB962C8B-B14F-4D97-AF65-F5344CB8AC3E}">
        <p14:creationId xmlns:p14="http://schemas.microsoft.com/office/powerpoint/2010/main" val="33316271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35</a:t>
            </a:fld>
            <a:endParaRPr lang="zh-TW" altLang="en-US"/>
          </a:p>
        </p:txBody>
      </p:sp>
    </p:spTree>
    <p:extLst>
      <p:ext uri="{BB962C8B-B14F-4D97-AF65-F5344CB8AC3E}">
        <p14:creationId xmlns:p14="http://schemas.microsoft.com/office/powerpoint/2010/main" val="30923537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36</a:t>
            </a:fld>
            <a:endParaRPr lang="zh-TW" altLang="en-US"/>
          </a:p>
        </p:txBody>
      </p:sp>
    </p:spTree>
    <p:extLst>
      <p:ext uri="{BB962C8B-B14F-4D97-AF65-F5344CB8AC3E}">
        <p14:creationId xmlns:p14="http://schemas.microsoft.com/office/powerpoint/2010/main" val="7026647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37</a:t>
            </a:fld>
            <a:endParaRPr lang="zh-TW" altLang="en-US"/>
          </a:p>
        </p:txBody>
      </p:sp>
    </p:spTree>
    <p:extLst>
      <p:ext uri="{BB962C8B-B14F-4D97-AF65-F5344CB8AC3E}">
        <p14:creationId xmlns:p14="http://schemas.microsoft.com/office/powerpoint/2010/main" val="23416361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38</a:t>
            </a:fld>
            <a:endParaRPr lang="zh-TW" altLang="en-US"/>
          </a:p>
        </p:txBody>
      </p:sp>
    </p:spTree>
    <p:extLst>
      <p:ext uri="{BB962C8B-B14F-4D97-AF65-F5344CB8AC3E}">
        <p14:creationId xmlns:p14="http://schemas.microsoft.com/office/powerpoint/2010/main" val="2245182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39</a:t>
            </a:fld>
            <a:endParaRPr lang="zh-TW" altLang="en-US"/>
          </a:p>
        </p:txBody>
      </p:sp>
    </p:spTree>
    <p:extLst>
      <p:ext uri="{BB962C8B-B14F-4D97-AF65-F5344CB8AC3E}">
        <p14:creationId xmlns:p14="http://schemas.microsoft.com/office/powerpoint/2010/main" val="8113375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待修</a:t>
            </a:r>
          </a:p>
          <a:p>
            <a:endParaRPr lang="zh-TW" altLang="en-US" dirty="0"/>
          </a:p>
        </p:txBody>
      </p:sp>
      <p:sp>
        <p:nvSpPr>
          <p:cNvPr id="4" name="投影片編號版面配置區 3"/>
          <p:cNvSpPr>
            <a:spLocks noGrp="1"/>
          </p:cNvSpPr>
          <p:nvPr>
            <p:ph type="sldNum" sz="quarter" idx="5"/>
          </p:nvPr>
        </p:nvSpPr>
        <p:spPr/>
        <p:txBody>
          <a:bodyPr/>
          <a:lstStyle/>
          <a:p>
            <a:fld id="{15FD2DB6-5481-4E44-BE38-3C8807425CA4}" type="slidenum">
              <a:rPr lang="zh-TW" altLang="en-US" smtClean="0"/>
              <a:t>40</a:t>
            </a:fld>
            <a:endParaRPr lang="zh-TW" altLang="en-US"/>
          </a:p>
        </p:txBody>
      </p:sp>
    </p:spTree>
    <p:extLst>
      <p:ext uri="{BB962C8B-B14F-4D97-AF65-F5344CB8AC3E}">
        <p14:creationId xmlns:p14="http://schemas.microsoft.com/office/powerpoint/2010/main" val="934229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3" name="Rectangle 22"/>
          <p:cNvSpPr/>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10" name="Rectangle 9"/>
          <p:cNvSpPr/>
          <p:nvPr/>
        </p:nvSpPr>
        <p:spPr>
          <a:xfrm>
            <a:off x="1307870" y="1267730"/>
            <a:ext cx="9576262" cy="4307950"/>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solidFill>
            <a:srgbClr val="FFFFFF"/>
          </a:solidFill>
          <a:ln w="6350" cap="sq" cmpd="sng" algn="ctr">
            <a:solidFill>
              <a:srgbClr val="94B6D2"/>
            </a:solidFill>
            <a:prstDash val="solid"/>
            <a:miter lim="800000"/>
          </a:ln>
          <a:effectLst/>
        </p:spPr>
      </p:sp>
      <p:sp>
        <p:nvSpPr>
          <p:cNvPr id="15" name="Rectangle 14"/>
          <p:cNvSpPr/>
          <p:nvPr/>
        </p:nvSpPr>
        <p:spPr>
          <a:xfrm>
            <a:off x="5135880" y="1267730"/>
            <a:ext cx="1920240" cy="46705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userDrawn="1"/>
        </p:nvGrpSpPr>
        <p:grpSpPr>
          <a:xfrm>
            <a:off x="5250180" y="1267730"/>
            <a:ext cx="1691640" cy="366333"/>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bg1"/>
                </a:solidFill>
                <a:effectLst/>
                <a:latin typeface="+mj-lt"/>
                <a:ea typeface="+mn-ea"/>
                <a:cs typeface="+mn-cs"/>
              </a:defRPr>
            </a:lvl1pPr>
          </a:lstStyle>
          <a:p>
            <a:r>
              <a:rPr lang="zh-TW" altLang="en-US"/>
              <a:t>按一下以編輯母片標題樣式</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bg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bg2"/>
                </a:solidFill>
              </a:defRPr>
            </a:lvl1pPr>
          </a:lstStyle>
          <a:p>
            <a:endParaRPr lang="zh-TW" alt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bg2"/>
                </a:solidFill>
              </a:defRPr>
            </a:lvl1pPr>
          </a:lstStyle>
          <a:p>
            <a:fld id="{B11ECAE3-1A2B-47F9-ACEE-F5B3AD28564B}" type="slidenum">
              <a:rPr lang="zh-TW" altLang="en-US" smtClean="0"/>
              <a:t>‹#›</a:t>
            </a:fld>
            <a:endParaRPr lang="zh-TW" altLang="en-US"/>
          </a:p>
        </p:txBody>
      </p:sp>
      <p:pic>
        <p:nvPicPr>
          <p:cNvPr id="16" name="圖片 15">
            <a:extLst>
              <a:ext uri="{FF2B5EF4-FFF2-40B4-BE49-F238E27FC236}">
                <a16:creationId xmlns:a16="http://schemas.microsoft.com/office/drawing/2014/main" id="{005F1C8D-2F12-4AB2-B45E-8631932948E3}"/>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415205" y="434823"/>
            <a:ext cx="1217845" cy="1217845"/>
          </a:xfrm>
          <a:prstGeom prst="rect">
            <a:avLst/>
          </a:prstGeom>
          <a:effectLst/>
        </p:spPr>
      </p:pic>
    </p:spTree>
    <p:extLst>
      <p:ext uri="{BB962C8B-B14F-4D97-AF65-F5344CB8AC3E}">
        <p14:creationId xmlns:p14="http://schemas.microsoft.com/office/powerpoint/2010/main" val="367582826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04B99EC8-8178-4E81-849F-073FFE91D839}" type="datetime1">
              <a:rPr lang="zh-TW" altLang="en-US" smtClean="0"/>
              <a:t>2026/8/13</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211257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Pr>
        <a:gradFill flip="none" rotWithShape="1">
          <a:gsLst>
            <a:gs pos="0">
              <a:schemeClr val="bg2">
                <a:tint val="80000"/>
                <a:shade val="100000"/>
                <a:satMod val="300000"/>
              </a:schemeClr>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5" name="Rectangle 14"/>
          <p:cNvSpPr/>
          <p:nvPr/>
        </p:nvSpPr>
        <p:spPr>
          <a:xfrm>
            <a:off x="0" y="0"/>
            <a:ext cx="12192000" cy="6858000"/>
          </a:xfrm>
          <a:prstGeom prst="rect">
            <a:avLst/>
          </a:prstGeom>
          <a:blipFill dpi="0" rotWithShape="1">
            <a:blip r:embed="rId2">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23" name="Rectangle 22"/>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bg1"/>
                </a:solidFill>
                <a:effectLst/>
                <a:latin typeface="+mj-lt"/>
                <a:ea typeface="+mn-ea"/>
                <a:cs typeface="+mn-cs"/>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bg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7A04DB0F-A6A6-4B2E-81D5-C8146AD62786}" type="datetime1">
              <a:rPr lang="zh-TW" altLang="en-US" smtClean="0"/>
              <a:t>2026/8/13</a:t>
            </a:fld>
            <a:endParaRPr lang="zh-TW" altLang="en-U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bg2"/>
                </a:solidFill>
              </a:defRPr>
            </a:lvl1pPr>
          </a:lstStyle>
          <a:p>
            <a:endParaRPr lang="zh-TW" altLang="en-U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bg2"/>
                </a:solidFill>
              </a:defRPr>
            </a:lvl1p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378747543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203B867E-55EA-41E3-B309-E59C7EB4BE94}" type="datetime1">
              <a:rPr lang="zh-TW" altLang="en-US" smtClean="0"/>
              <a:t>2026/8/13</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560304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1EA9BED8-E750-4F9A-81B4-25CA1AC5F019}" type="datetime1">
              <a:rPr lang="zh-TW" altLang="en-US" smtClean="0"/>
              <a:t>2026/8/13</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773373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36131371-1AAA-47E5-AB6A-32BF76389102}" type="datetime1">
              <a:rPr lang="zh-TW" altLang="en-US" smtClean="0"/>
              <a:t>2026/8/13</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4084278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705235-ACD9-43FD-8FDD-8295B790DCA6}" type="datetime1">
              <a:rPr lang="zh-TW" altLang="en-US" smtClean="0"/>
              <a:t>2026/8/13</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B11ECAE3-1A2B-47F9-ACEE-F5B3AD28564B}" type="slidenum">
              <a:rPr lang="zh-TW" altLang="en-US" smtClean="0"/>
              <a:pPr/>
              <a:t>‹#›</a:t>
            </a:fld>
            <a:endParaRPr lang="zh-TW" altLang="en-US" dirty="0"/>
          </a:p>
        </p:txBody>
      </p:sp>
    </p:spTree>
    <p:extLst>
      <p:ext uri="{BB962C8B-B14F-4D97-AF65-F5344CB8AC3E}">
        <p14:creationId xmlns:p14="http://schemas.microsoft.com/office/powerpoint/2010/main" val="816475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輔助字幕的內容">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zh-TW" altLang="en-US"/>
              <a:t>按一下以編輯母片標題樣式</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fld id="{9E794824-E7DA-42F3-9860-6CD5F2D491FA}" type="datetime1">
              <a:rPr lang="zh-TW" altLang="en-US" smtClean="0"/>
              <a:t>2026/8/13</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3596286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輔助字幕的圖片">
    <p:spTree>
      <p:nvGrpSpPr>
        <p:cNvPr id="1" name=""/>
        <p:cNvGrpSpPr/>
        <p:nvPr/>
      </p:nvGrpSpPr>
      <p:grpSpPr>
        <a:xfrm>
          <a:off x="0" y="0"/>
          <a:ext cx="0" cy="0"/>
          <a:chOff x="0" y="0"/>
          <a:chExt cx="0" cy="0"/>
        </a:xfrm>
      </p:grpSpPr>
      <p:sp>
        <p:nvSpPr>
          <p:cNvPr id="10" name="Rectangle 9"/>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228599" y="237744"/>
            <a:ext cx="8531352" cy="6382512"/>
          </a:xfrm>
          <a:solidFill>
            <a:srgbClr val="969696"/>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8" name="Date Placeholder 7"/>
          <p:cNvSpPr>
            <a:spLocks noGrp="1"/>
          </p:cNvSpPr>
          <p:nvPr>
            <p:ph type="dt" sz="half" idx="10"/>
          </p:nvPr>
        </p:nvSpPr>
        <p:spPr/>
        <p:txBody>
          <a:bodyPr/>
          <a:lstStyle>
            <a:lvl1pPr>
              <a:defRPr>
                <a:effectLst>
                  <a:outerShdw blurRad="12700" dist="3810" dir="2700000" algn="tl" rotWithShape="0">
                    <a:prstClr val="black">
                      <a:alpha val="40000"/>
                    </a:prstClr>
                  </a:outerShdw>
                </a:effectLst>
              </a:defRPr>
            </a:lvl1pPr>
          </a:lstStyle>
          <a:p>
            <a:fld id="{F6AA5231-1F32-4D1D-86A9-D25109736C4A}" type="datetime1">
              <a:rPr lang="zh-TW" altLang="en-US" smtClean="0"/>
              <a:t>2026/8/13</a:t>
            </a:fld>
            <a:endParaRPr lang="zh-TW" altLang="en-US"/>
          </a:p>
        </p:txBody>
      </p:sp>
      <p:sp>
        <p:nvSpPr>
          <p:cNvPr id="12" name="Footer Placeholder 11"/>
          <p:cNvSpPr>
            <a:spLocks noGrp="1"/>
          </p:cNvSpPr>
          <p:nvPr>
            <p:ph type="ftr" sz="quarter" idx="11"/>
          </p:nvPr>
        </p:nvSpPr>
        <p:spPr/>
        <p:txBody>
          <a:bodyPr/>
          <a:lstStyle>
            <a:lvl1pPr algn="r">
              <a:defRPr lang="en-US" sz="1000" kern="1200" dirty="0">
                <a:solidFill>
                  <a:schemeClr val="tx1">
                    <a:lumMod val="75000"/>
                    <a:lumOff val="25000"/>
                  </a:schemeClr>
                </a:solidFill>
                <a:effectLst>
                  <a:outerShdw blurRad="12700" dist="3810" dir="2700000" algn="tl" rotWithShape="0">
                    <a:prstClr val="black">
                      <a:alpha val="40000"/>
                    </a:prstClr>
                  </a:outerShdw>
                </a:effectLst>
                <a:latin typeface="+mn-lt"/>
                <a:ea typeface="+mn-ea"/>
                <a:cs typeface="+mn-cs"/>
              </a:defRPr>
            </a:lvl1pPr>
          </a:lstStyle>
          <a:p>
            <a:endParaRPr lang="en-US" dirty="0"/>
          </a:p>
        </p:txBody>
      </p:sp>
      <p:sp>
        <p:nvSpPr>
          <p:cNvPr id="13" name="Slide Number Placeholder 12"/>
          <p:cNvSpPr>
            <a:spLocks noGrp="1"/>
          </p:cNvSpPr>
          <p:nvPr>
            <p:ph type="sldNum" sz="quarter" idx="12"/>
          </p:nvPr>
        </p:nvSpPr>
        <p:spPr/>
        <p:txBody>
          <a:bodyPr/>
          <a:lstStyle>
            <a:lvl1pPr>
              <a:defRPr>
                <a:solidFill>
                  <a:srgbClr val="FFFFFF"/>
                </a:solidFill>
              </a:defRPr>
            </a:lvl1p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1936427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A3A2E167-A8EA-4606-87C3-D308697CD53D}" type="datetime1">
              <a:rPr lang="zh-TW" altLang="en-US" smtClean="0"/>
              <a:t>2026/8/13</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2254076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D2839FB7-42FE-4D7C-80F1-354E2946CADE}" type="datetime1">
              <a:rPr lang="zh-TW" altLang="en-US" smtClean="0"/>
              <a:t>2026/8/13</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662264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7" name="Rectangle 6"/>
          <p:cNvSpPr/>
          <p:nvPr/>
        </p:nvSpPr>
        <p:spPr>
          <a:xfrm>
            <a:off x="65158" y="65265"/>
            <a:ext cx="12061684" cy="6727470"/>
          </a:xfrm>
          <a:prstGeom prst="rect">
            <a:avLst/>
          </a:prstGeom>
          <a:solidFill>
            <a:schemeClr val="tx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67CA470-40DB-4DEF-8EBA-155C1FF0923F}" type="datetime1">
              <a:rPr lang="zh-TW" altLang="en-US" smtClean="0"/>
              <a:t>2026/8/13</a:t>
            </a:fld>
            <a:endParaRPr lang="zh-TW" altLang="en-U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zh-TW" altLang="en-US"/>
          </a:p>
        </p:txBody>
      </p:sp>
      <p:sp>
        <p:nvSpPr>
          <p:cNvPr id="6" name="Slide Number Placeholder 5"/>
          <p:cNvSpPr>
            <a:spLocks noGrp="1"/>
          </p:cNvSpPr>
          <p:nvPr>
            <p:ph type="sldNum" sz="quarter" idx="4"/>
          </p:nvPr>
        </p:nvSpPr>
        <p:spPr>
          <a:xfrm>
            <a:off x="10663802" y="6536703"/>
            <a:ext cx="1463040" cy="256032"/>
          </a:xfrm>
          <a:prstGeom prst="rect">
            <a:avLst/>
          </a:prstGeom>
        </p:spPr>
        <p:txBody>
          <a:bodyPr vert="horz" lIns="91440" tIns="45720" rIns="91440" bIns="45720" rtlCol="0" anchor="b"/>
          <a:lstStyle>
            <a:lvl1pPr algn="r">
              <a:defRPr sz="1200">
                <a:solidFill>
                  <a:schemeClr val="tx1">
                    <a:lumMod val="75000"/>
                    <a:lumOff val="25000"/>
                  </a:schemeClr>
                </a:solidFill>
                <a:latin typeface="微軟正黑體" panose="020B0604030504040204" pitchFamily="34" charset="-120"/>
                <a:ea typeface="微軟正黑體" panose="020B0604030504040204" pitchFamily="34" charset="-120"/>
              </a:defRPr>
            </a:lvl1pPr>
          </a:lstStyle>
          <a:p>
            <a:fld id="{B11ECAE3-1A2B-47F9-ACEE-F5B3AD28564B}" type="slidenum">
              <a:rPr lang="zh-TW" altLang="en-US" smtClean="0"/>
              <a:pPr/>
              <a:t>‹#›</a:t>
            </a:fld>
            <a:endParaRPr lang="zh-TW" altLang="en-US" dirty="0"/>
          </a:p>
        </p:txBody>
      </p:sp>
    </p:spTree>
    <p:extLst>
      <p:ext uri="{BB962C8B-B14F-4D97-AF65-F5344CB8AC3E}">
        <p14:creationId xmlns:p14="http://schemas.microsoft.com/office/powerpoint/2010/main" val="1198630534"/>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cdc.gov/ebola/outbreaks/index.html"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hyperlink" Target="https://www.cdc.gov/ebola/causes/index.html" TargetMode="Externa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hyperlink" Target="https://www.sinobiological.com/research/virus/ebola-virus-symptom"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hyperlink" Target="https://www.who.int/emergencies/disease-outbreak-news/item/2026-DON613"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2.jp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hyperlink" Target="https://gov.tw/HBK"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www.cdc.gov.tw/File/Get/eqV1A7qQyNxhesHcTLQVug"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41317827-A0D6-429A-936F-AD9097D57FD4}"/>
              </a:ext>
            </a:extLst>
          </p:cNvPr>
          <p:cNvSpPr txBox="1"/>
          <p:nvPr/>
        </p:nvSpPr>
        <p:spPr>
          <a:xfrm>
            <a:off x="2007228" y="2257336"/>
            <a:ext cx="8177542" cy="1692771"/>
          </a:xfrm>
          <a:prstGeom prst="rect">
            <a:avLst/>
          </a:prstGeom>
          <a:noFill/>
        </p:spPr>
        <p:txBody>
          <a:bodyPr wrap="square" rtlCol="0">
            <a:spAutoFit/>
          </a:bodyPr>
          <a:lstStyle/>
          <a:p>
            <a:pPr algn="ctr">
              <a:lnSpc>
                <a:spcPct val="150000"/>
              </a:lnSpc>
            </a:pPr>
            <a:r>
              <a:rPr lang="zh-TW" altLang="zh-TW" sz="4800" b="1" i="0" u="none" strike="noStrike" kern="1200" cap="none" spc="0" baseline="0" dirty="0">
                <a:solidFill>
                  <a:srgbClr val="000000"/>
                </a:solidFill>
                <a:uFillTx/>
                <a:latin typeface="微軟正黑體" panose="020B0604030504040204" pitchFamily="34" charset="-120"/>
                <a:ea typeface="微軟正黑體" panose="020B0604030504040204" pitchFamily="34" charset="-120"/>
              </a:rPr>
              <a:t>伊波拉病毒感染</a:t>
            </a:r>
            <a:endParaRPr lang="en-US" altLang="zh-TW" sz="4800" b="1" i="0" u="none" strike="noStrike" kern="1200" cap="none" spc="0" baseline="0" dirty="0">
              <a:solidFill>
                <a:srgbClr val="000000"/>
              </a:solidFill>
              <a:uFillTx/>
              <a:latin typeface="微軟正黑體" panose="020B0604030504040204" pitchFamily="34" charset="-120"/>
              <a:ea typeface="微軟正黑體" panose="020B0604030504040204" pitchFamily="34" charset="-120"/>
            </a:endParaRPr>
          </a:p>
          <a:p>
            <a:pPr algn="ctr"/>
            <a:r>
              <a:rPr lang="en-US" altLang="zh-TW" sz="3200" b="1" dirty="0">
                <a:latin typeface="微軟正黑體" panose="020B0604030504040204" pitchFamily="34" charset="-120"/>
                <a:ea typeface="微軟正黑體" panose="020B0604030504040204" pitchFamily="34" charset="-120"/>
                <a:cs typeface="Times New Roman" panose="02020603050405020304" pitchFamily="18" charset="0"/>
              </a:rPr>
              <a:t>(Ebola Disease)</a:t>
            </a:r>
            <a:endParaRPr lang="zh-TW" altLang="en-US" dirty="0">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副標題 2">
            <a:extLst>
              <a:ext uri="{FF2B5EF4-FFF2-40B4-BE49-F238E27FC236}">
                <a16:creationId xmlns:a16="http://schemas.microsoft.com/office/drawing/2014/main" id="{E67A7E44-ECB9-49DD-B9D6-D11349EE2A55}"/>
              </a:ext>
            </a:extLst>
          </p:cNvPr>
          <p:cNvSpPr txBox="1">
            <a:spLocks/>
          </p:cNvSpPr>
          <p:nvPr/>
        </p:nvSpPr>
        <p:spPr>
          <a:xfrm>
            <a:off x="2596835" y="4534312"/>
            <a:ext cx="6998329" cy="1035978"/>
          </a:xfrm>
          <a:prstGeom prst="rect">
            <a:avLst/>
          </a:prstGeom>
          <a:no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zh-TW" altLang="en-US" dirty="0">
                <a:latin typeface="微軟正黑體" panose="020B0604030504040204" pitchFamily="34" charset="-120"/>
                <a:ea typeface="微軟正黑體" panose="020B0604030504040204" pitchFamily="34" charset="-120"/>
                <a:cs typeface="Times New Roman" panose="02020603050405020304" pitchFamily="18" charset="0"/>
              </a:rPr>
              <a:t>疾病管制署</a:t>
            </a:r>
            <a:endParaRPr lang="en-US" altLang="zh-TW" dirty="0">
              <a:latin typeface="微軟正黑體" panose="020B0604030504040204" pitchFamily="34" charset="-120"/>
              <a:ea typeface="微軟正黑體" panose="020B0604030504040204" pitchFamily="34" charset="-120"/>
              <a:cs typeface="Times New Roman" panose="02020603050405020304" pitchFamily="18" charset="0"/>
            </a:endParaRPr>
          </a:p>
          <a:p>
            <a:r>
              <a:rPr lang="en-US" altLang="zh-TW" dirty="0">
                <a:latin typeface="微軟正黑體" panose="020B0604030504040204" pitchFamily="34" charset="-120"/>
                <a:ea typeface="微軟正黑體" panose="020B0604030504040204" pitchFamily="34" charset="-120"/>
                <a:cs typeface="Times New Roman" panose="02020603050405020304" pitchFamily="18" charset="0"/>
              </a:rPr>
              <a:t>115.7</a:t>
            </a:r>
            <a:endParaRPr lang="zh-TW" altLang="en-US" dirty="0">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222791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致病原</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455417BB-F942-4281-98B4-BF27E333EC67}"/>
              </a:ext>
            </a:extLst>
          </p:cNvPr>
          <p:cNvSpPr txBox="1">
            <a:spLocks/>
          </p:cNvSpPr>
          <p:nvPr/>
        </p:nvSpPr>
        <p:spPr>
          <a:xfrm>
            <a:off x="391321" y="1046930"/>
            <a:ext cx="11409357" cy="214148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(Ebola virus)</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為伊波拉病毒屬（</a:t>
            </a:r>
            <a:r>
              <a:rPr lang="en-US" altLang="zh-TW" sz="2400" i="1" dirty="0" err="1">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Orthoebolavirus</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genus</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）絲狀病毒科（</a:t>
            </a:r>
            <a:r>
              <a:rPr lang="en-US" altLang="zh-TW" sz="2400" i="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Filoviridae</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）的總稱。</a:t>
            </a:r>
          </a:p>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直徑約</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80 nm</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970 nm</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長；呈長條形，構造奇特，有時呈分叉狀，有時捲曲，長度可達</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14 </a:t>
            </a:r>
            <a:r>
              <a:rPr lang="el-GR"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μ</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m</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nvGrpSpPr>
          <p:cNvPr id="5" name="群組 12">
            <a:extLst>
              <a:ext uri="{FF2B5EF4-FFF2-40B4-BE49-F238E27FC236}">
                <a16:creationId xmlns:a16="http://schemas.microsoft.com/office/drawing/2014/main" id="{C1FAB6E0-7B1F-4F18-84C4-38D1EA0EEE5A}"/>
              </a:ext>
            </a:extLst>
          </p:cNvPr>
          <p:cNvGrpSpPr/>
          <p:nvPr/>
        </p:nvGrpSpPr>
        <p:grpSpPr>
          <a:xfrm>
            <a:off x="923050" y="3267655"/>
            <a:ext cx="9923916" cy="3358752"/>
            <a:chOff x="942975" y="4041840"/>
            <a:chExt cx="7400925" cy="2305046"/>
          </a:xfrm>
        </p:grpSpPr>
        <p:grpSp>
          <p:nvGrpSpPr>
            <p:cNvPr id="6" name="群組 10">
              <a:extLst>
                <a:ext uri="{FF2B5EF4-FFF2-40B4-BE49-F238E27FC236}">
                  <a16:creationId xmlns:a16="http://schemas.microsoft.com/office/drawing/2014/main" id="{3FD00CF9-FB21-4F43-93E0-BD01A4E51DC4}"/>
                </a:ext>
              </a:extLst>
            </p:cNvPr>
            <p:cNvGrpSpPr/>
            <p:nvPr/>
          </p:nvGrpSpPr>
          <p:grpSpPr>
            <a:xfrm>
              <a:off x="1681718" y="4149611"/>
              <a:ext cx="6067610" cy="1785786"/>
              <a:chOff x="1681718" y="4149611"/>
              <a:chExt cx="6067610" cy="1785786"/>
            </a:xfrm>
          </p:grpSpPr>
          <p:pic>
            <p:nvPicPr>
              <p:cNvPr id="9" name="圖片 8">
                <a:extLst>
                  <a:ext uri="{FF2B5EF4-FFF2-40B4-BE49-F238E27FC236}">
                    <a16:creationId xmlns:a16="http://schemas.microsoft.com/office/drawing/2014/main" id="{C5250715-2607-4551-B7B9-5D73969C69D9}"/>
                  </a:ext>
                </a:extLst>
              </p:cNvPr>
              <p:cNvPicPr>
                <a:picLocks noChangeAspect="1"/>
              </p:cNvPicPr>
              <p:nvPr/>
            </p:nvPicPr>
            <p:blipFill>
              <a:blip r:embed="rId3"/>
              <a:srcRect l="3401" t="10233" r="60665" b="4608"/>
              <a:stretch>
                <a:fillRect/>
              </a:stretch>
            </p:blipFill>
            <p:spPr>
              <a:xfrm>
                <a:off x="1681718" y="4149611"/>
                <a:ext cx="2082491" cy="1785786"/>
              </a:xfrm>
              <a:prstGeom prst="rect">
                <a:avLst/>
              </a:prstGeom>
              <a:noFill/>
              <a:ln cap="flat">
                <a:noFill/>
              </a:ln>
            </p:spPr>
          </p:pic>
          <p:pic>
            <p:nvPicPr>
              <p:cNvPr id="10" name="圖片 9">
                <a:extLst>
                  <a:ext uri="{FF2B5EF4-FFF2-40B4-BE49-F238E27FC236}">
                    <a16:creationId xmlns:a16="http://schemas.microsoft.com/office/drawing/2014/main" id="{A4E600BB-7743-404D-9C2A-242848E16714}"/>
                  </a:ext>
                </a:extLst>
              </p:cNvPr>
              <p:cNvPicPr>
                <a:picLocks noChangeAspect="1"/>
              </p:cNvPicPr>
              <p:nvPr/>
            </p:nvPicPr>
            <p:blipFill>
              <a:blip r:embed="rId3"/>
              <a:srcRect l="41300" t="10233" r="-1" b="4608"/>
              <a:stretch>
                <a:fillRect/>
              </a:stretch>
            </p:blipFill>
            <p:spPr>
              <a:xfrm>
                <a:off x="3764209" y="4214103"/>
                <a:ext cx="3985119" cy="1656801"/>
              </a:xfrm>
              <a:prstGeom prst="rect">
                <a:avLst/>
              </a:prstGeom>
              <a:noFill/>
              <a:ln cap="flat">
                <a:noFill/>
              </a:ln>
            </p:spPr>
          </p:pic>
        </p:grpSp>
        <p:sp>
          <p:nvSpPr>
            <p:cNvPr id="7" name="矩形 6">
              <a:extLst>
                <a:ext uri="{FF2B5EF4-FFF2-40B4-BE49-F238E27FC236}">
                  <a16:creationId xmlns:a16="http://schemas.microsoft.com/office/drawing/2014/main" id="{E4D4647D-08DB-4A32-99CB-4D2432F7244A}"/>
                </a:ext>
              </a:extLst>
            </p:cNvPr>
            <p:cNvSpPr/>
            <p:nvPr/>
          </p:nvSpPr>
          <p:spPr>
            <a:xfrm>
              <a:off x="1606478" y="5964786"/>
              <a:ext cx="6600825" cy="307777"/>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0" cap="none" spc="0" baseline="0" dirty="0">
                  <a:solidFill>
                    <a:srgbClr val="000000"/>
                  </a:solidFill>
                  <a:uFillTx/>
                  <a:latin typeface="微軟正黑體" pitchFamily="34"/>
                  <a:ea typeface="微軟正黑體" pitchFamily="34"/>
                </a:rPr>
                <a:t>The electron micrograph (left) and the core structure (right) of Ebola virus</a:t>
              </a:r>
              <a:r>
                <a:rPr lang="en-US" sz="1400" b="1" i="0" u="none" strike="noStrike" kern="0" cap="none" spc="0" baseline="0" dirty="0">
                  <a:solidFill>
                    <a:srgbClr val="000000"/>
                  </a:solidFill>
                  <a:uFillTx/>
                  <a:latin typeface="Times New Roman" pitchFamily="18"/>
                  <a:ea typeface="新細明體" pitchFamily="18"/>
                </a:rPr>
                <a:t>.</a:t>
              </a:r>
              <a:endParaRPr lang="en-US" sz="1400" b="1" i="0" u="none" strike="noStrike" kern="1200" cap="none" spc="0" baseline="0" dirty="0">
                <a:solidFill>
                  <a:srgbClr val="000000"/>
                </a:solidFill>
                <a:uFillTx/>
                <a:latin typeface="Calibri"/>
                <a:ea typeface="新細明體" pitchFamily="18"/>
              </a:endParaRPr>
            </a:p>
          </p:txBody>
        </p:sp>
        <p:sp>
          <p:nvSpPr>
            <p:cNvPr id="8" name="矩形 11">
              <a:extLst>
                <a:ext uri="{FF2B5EF4-FFF2-40B4-BE49-F238E27FC236}">
                  <a16:creationId xmlns:a16="http://schemas.microsoft.com/office/drawing/2014/main" id="{0CE43DC9-AAF6-4A88-B8DB-41DA805B52DB}"/>
                </a:ext>
              </a:extLst>
            </p:cNvPr>
            <p:cNvSpPr/>
            <p:nvPr/>
          </p:nvSpPr>
          <p:spPr>
            <a:xfrm>
              <a:off x="942975" y="4041840"/>
              <a:ext cx="7400925" cy="2305046"/>
            </a:xfrm>
            <a:prstGeom prst="rect">
              <a:avLst/>
            </a:prstGeom>
            <a:noFill/>
            <a:ln w="12701" cap="flat">
              <a:no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a typeface="新細明體" pitchFamily="18"/>
              </a:endParaRPr>
            </a:p>
          </p:txBody>
        </p:sp>
      </p:grpSp>
      <p:sp>
        <p:nvSpPr>
          <p:cNvPr id="11" name="內容版面配置區 2">
            <a:extLst>
              <a:ext uri="{FF2B5EF4-FFF2-40B4-BE49-F238E27FC236}">
                <a16:creationId xmlns:a16="http://schemas.microsoft.com/office/drawing/2014/main" id="{3A437248-6F55-44BD-902B-EC6CD8DABCD4}"/>
              </a:ext>
            </a:extLst>
          </p:cNvPr>
          <p:cNvSpPr txBox="1">
            <a:spLocks/>
          </p:cNvSpPr>
          <p:nvPr/>
        </p:nvSpPr>
        <p:spPr>
          <a:xfrm>
            <a:off x="640836" y="6546871"/>
            <a:ext cx="8338242"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a:t>
            </a:r>
            <a:r>
              <a:rPr lang="en-US" altLang="zh-TW" sz="1000" dirty="0">
                <a:solidFill>
                  <a:schemeClr val="tx1"/>
                </a:solidFill>
                <a:latin typeface="Times New Roman" panose="02020603050405020304" pitchFamily="18" charset="0"/>
                <a:cs typeface="Times New Roman" panose="02020603050405020304" pitchFamily="18" charset="0"/>
              </a:rPr>
              <a:t>:</a:t>
            </a:r>
            <a:r>
              <a:rPr lang="en-US" altLang="zh-TW" sz="1000" dirty="0">
                <a:solidFill>
                  <a:srgbClr val="000000"/>
                </a:solidFill>
                <a:latin typeface="Times New Roman" panose="02020603050405020304" pitchFamily="18" charset="0"/>
                <a:ea typeface="新細明體" pitchFamily="2"/>
                <a:cs typeface="Times New Roman" panose="02020603050405020304" pitchFamily="18" charset="0"/>
              </a:rPr>
              <a:t> </a:t>
            </a:r>
            <a:r>
              <a:rPr lang="en-US" altLang="zh-TW" sz="1000" b="0" i="1" u="none" strike="noStrike" kern="0" cap="none" spc="0" baseline="0" dirty="0">
                <a:solidFill>
                  <a:srgbClr val="000000"/>
                </a:solidFill>
                <a:uFillTx/>
                <a:latin typeface="Times New Roman" pitchFamily="18"/>
                <a:ea typeface="Times New Roman" pitchFamily="18"/>
                <a:cs typeface="Times New Roman" pitchFamily="18"/>
              </a:rPr>
              <a:t>N </a:t>
            </a:r>
            <a:r>
              <a:rPr lang="en-US" altLang="zh-TW" sz="1000" b="0" i="1" u="none" strike="noStrike" kern="0" cap="none" spc="0" baseline="0" dirty="0" err="1">
                <a:solidFill>
                  <a:srgbClr val="000000"/>
                </a:solidFill>
                <a:uFillTx/>
                <a:latin typeface="Times New Roman" pitchFamily="18"/>
                <a:ea typeface="Times New Roman" pitchFamily="18"/>
                <a:cs typeface="Times New Roman" pitchFamily="18"/>
              </a:rPr>
              <a:t>Engl</a:t>
            </a:r>
            <a:r>
              <a:rPr lang="en-US" altLang="zh-TW" sz="1000" b="0" i="1" u="none" strike="noStrike" kern="0" cap="none" spc="0" baseline="0" dirty="0">
                <a:solidFill>
                  <a:srgbClr val="000000"/>
                </a:solidFill>
                <a:uFillTx/>
                <a:latin typeface="Times New Roman" pitchFamily="18"/>
                <a:ea typeface="Times New Roman" pitchFamily="18"/>
                <a:cs typeface="Times New Roman" pitchFamily="18"/>
              </a:rPr>
              <a:t> J Med. </a:t>
            </a:r>
            <a:r>
              <a:rPr lang="en-US" altLang="zh-TW" sz="1000" b="0" i="0" u="none" strike="noStrike" kern="0" cap="none" spc="0" baseline="0" dirty="0">
                <a:solidFill>
                  <a:srgbClr val="000000"/>
                </a:solidFill>
                <a:uFillTx/>
                <a:latin typeface="Times New Roman" pitchFamily="18"/>
                <a:ea typeface="Times New Roman" pitchFamily="18"/>
                <a:cs typeface="Times New Roman" pitchFamily="18"/>
              </a:rPr>
              <a:t>2020; 382:1832-42.</a:t>
            </a:r>
            <a:endParaRPr lang="en-US" altLang="zh-TW" sz="1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2967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致病原</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455417BB-F942-4281-98B4-BF27E333EC67}"/>
              </a:ext>
            </a:extLst>
          </p:cNvPr>
          <p:cNvSpPr txBox="1">
            <a:spLocks/>
          </p:cNvSpPr>
          <p:nvPr/>
        </p:nvSpPr>
        <p:spPr>
          <a:xfrm>
            <a:off x="363544" y="1016124"/>
            <a:ext cx="5962612" cy="531936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spcBef>
                <a:spcPts val="12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伊波拉病毒屬目前有六種病毒： </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Ebola virus(EBOV)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Sudan virus(SUDV)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Bundibugyo virus(BDBV)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err="1">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Taï</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Forest virus(TAFV)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Reston virus(RESTV)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err="1">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Bombali</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virus(BOMV)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，其抗原與生物特性會有所區隔。</a:t>
            </a:r>
          </a:p>
          <a:p>
            <a:pPr marL="360000" indent="-360000">
              <a:spcBef>
                <a:spcPts val="1200"/>
              </a:spcBef>
              <a:buClr>
                <a:schemeClr val="accent1">
                  <a:lumMod val="50000"/>
                </a:schemeClr>
              </a:buClr>
              <a:buSzPct val="100000"/>
              <a:buFont typeface="Wingdings" panose="05000000000000000000" pitchFamily="2" charset="2"/>
              <a:buChar char="n"/>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EBOV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SUDV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BDBV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曾在非洲地區造成數起大規模疫情。</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spcBef>
                <a:spcPts val="12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其中</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BDBV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臨床表現與</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EBOV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SUDV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高度相似，但整體嚴重度及致死率較低。</a:t>
            </a:r>
          </a:p>
        </p:txBody>
      </p:sp>
      <p:sp>
        <p:nvSpPr>
          <p:cNvPr id="8" name="內容版面配置區 2">
            <a:extLst>
              <a:ext uri="{FF2B5EF4-FFF2-40B4-BE49-F238E27FC236}">
                <a16:creationId xmlns:a16="http://schemas.microsoft.com/office/drawing/2014/main" id="{714AD9E1-3DFE-4507-AC06-77E08A0DA91C}"/>
              </a:ext>
            </a:extLst>
          </p:cNvPr>
          <p:cNvSpPr txBox="1">
            <a:spLocks/>
          </p:cNvSpPr>
          <p:nvPr/>
        </p:nvSpPr>
        <p:spPr>
          <a:xfrm>
            <a:off x="6572620" y="6454775"/>
            <a:ext cx="5106545"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bg1"/>
                </a:solidFill>
                <a:latin typeface="Times New Roman" panose="02020603050405020304" pitchFamily="18" charset="0"/>
                <a:cs typeface="Times New Roman" panose="02020603050405020304" pitchFamily="18" charset="0"/>
              </a:rPr>
              <a:t>From:</a:t>
            </a:r>
            <a:r>
              <a:rPr lang="en-US" altLang="zh-TW" sz="1000" i="1" dirty="0">
                <a:solidFill>
                  <a:schemeClr val="bg1"/>
                </a:solidFill>
                <a:latin typeface="Times New Roman" panose="02020603050405020304" pitchFamily="18" charset="0"/>
                <a:ea typeface="新細明體" pitchFamily="2"/>
                <a:cs typeface="Times New Roman" panose="02020603050405020304" pitchFamily="18" charset="0"/>
              </a:rPr>
              <a:t> </a:t>
            </a:r>
            <a:r>
              <a:rPr lang="en-US" altLang="zh-TW" sz="1000" i="1" dirty="0">
                <a:solidFill>
                  <a:schemeClr val="bg1"/>
                </a:solidFill>
                <a:latin typeface="Times New Roman" panose="02020603050405020304" pitchFamily="18" charset="0"/>
                <a:ea typeface="新細明體" pitchFamily="2"/>
                <a:cs typeface="Times New Roman" panose="02020603050405020304" pitchFamily="18" charset="0"/>
                <a:hlinkClick r:id="rId3">
                  <a:extLst>
                    <a:ext uri="{A12FA001-AC4F-418D-AE19-62706E023703}">
                      <ahyp:hlinkClr xmlns:ahyp="http://schemas.microsoft.com/office/drawing/2018/hyperlinkcolor" val="tx"/>
                    </a:ext>
                  </a:extLst>
                </a:hlinkClick>
              </a:rPr>
              <a:t>https://www.cdc.gov/ebola/outbreaks/index.html</a:t>
            </a:r>
            <a:r>
              <a:rPr lang="en-US" altLang="zh-TW" sz="1000" i="1" dirty="0">
                <a:solidFill>
                  <a:schemeClr val="bg1"/>
                </a:solidFill>
                <a:latin typeface="Times New Roman" panose="02020603050405020304" pitchFamily="18" charset="0"/>
                <a:ea typeface="新細明體" pitchFamily="2"/>
                <a:cs typeface="Times New Roman" panose="02020603050405020304" pitchFamily="18" charset="0"/>
              </a:rPr>
              <a:t>.</a:t>
            </a:r>
            <a:r>
              <a:rPr lang="zh-TW" altLang="en-US" sz="1000" i="1" dirty="0">
                <a:solidFill>
                  <a:schemeClr val="bg1"/>
                </a:solidFill>
                <a:latin typeface="Times New Roman" panose="02020603050405020304" pitchFamily="18" charset="0"/>
                <a:ea typeface="新細明體" pitchFamily="2"/>
                <a:cs typeface="Times New Roman" panose="02020603050405020304" pitchFamily="18" charset="0"/>
              </a:rPr>
              <a:t> </a:t>
            </a:r>
            <a:r>
              <a:rPr lang="en-US" altLang="zh-TW" sz="1000" i="1" u="none" strike="noStrike" kern="0" cap="none" spc="0" baseline="0" dirty="0">
                <a:solidFill>
                  <a:schemeClr val="bg1"/>
                </a:solidFill>
                <a:uFillTx/>
                <a:latin typeface="Times New Roman" pitchFamily="18"/>
                <a:ea typeface="Times New Roman" pitchFamily="18"/>
                <a:cs typeface="Times New Roman" pitchFamily="18"/>
              </a:rPr>
              <a:t>US</a:t>
            </a:r>
            <a:r>
              <a:rPr lang="zh-TW" altLang="en-US" sz="1000" i="1" u="none" strike="noStrike" kern="0" cap="none" spc="0" baseline="0" dirty="0">
                <a:solidFill>
                  <a:schemeClr val="bg1"/>
                </a:solidFill>
                <a:uFillTx/>
                <a:latin typeface="Times New Roman" pitchFamily="18"/>
                <a:ea typeface="Times New Roman" pitchFamily="18"/>
                <a:cs typeface="Times New Roman" pitchFamily="18"/>
              </a:rPr>
              <a:t> </a:t>
            </a:r>
            <a:r>
              <a:rPr lang="en-US" altLang="zh-TW" sz="1000" i="1" u="none" strike="noStrike" kern="0" cap="none" spc="0" baseline="0" dirty="0">
                <a:solidFill>
                  <a:schemeClr val="bg1"/>
                </a:solidFill>
                <a:uFillTx/>
                <a:latin typeface="Times New Roman" pitchFamily="18"/>
                <a:ea typeface="Times New Roman" pitchFamily="18"/>
                <a:cs typeface="Times New Roman" pitchFamily="18"/>
              </a:rPr>
              <a:t>CDC.</a:t>
            </a:r>
            <a:endParaRPr lang="en-US" altLang="zh-TW" sz="1000" i="1" dirty="0">
              <a:solidFill>
                <a:schemeClr val="bg1"/>
              </a:solidFill>
              <a:latin typeface="Times New Roman" panose="02020603050405020304" pitchFamily="18" charset="0"/>
              <a:cs typeface="Times New Roman" panose="02020603050405020304" pitchFamily="18" charset="0"/>
            </a:endParaRPr>
          </a:p>
        </p:txBody>
      </p:sp>
      <p:pic>
        <p:nvPicPr>
          <p:cNvPr id="7" name="圖片 6">
            <a:extLst>
              <a:ext uri="{FF2B5EF4-FFF2-40B4-BE49-F238E27FC236}">
                <a16:creationId xmlns:a16="http://schemas.microsoft.com/office/drawing/2014/main" id="{0834C1B4-6F9F-4AFE-80D7-ECAA138219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0674" y="733253"/>
            <a:ext cx="4826689" cy="5721522"/>
          </a:xfrm>
          <a:prstGeom prst="rect">
            <a:avLst/>
          </a:prstGeom>
        </p:spPr>
      </p:pic>
    </p:spTree>
    <p:extLst>
      <p:ext uri="{BB962C8B-B14F-4D97-AF65-F5344CB8AC3E}">
        <p14:creationId xmlns:p14="http://schemas.microsoft.com/office/powerpoint/2010/main" val="459408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4</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傳染窩</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pic>
        <p:nvPicPr>
          <p:cNvPr id="4" name="圖片 3">
            <a:extLst>
              <a:ext uri="{FF2B5EF4-FFF2-40B4-BE49-F238E27FC236}">
                <a16:creationId xmlns:a16="http://schemas.microsoft.com/office/drawing/2014/main" id="{4FDD6EC6-BE6F-4914-8E57-A5EDD97F0904}"/>
              </a:ext>
            </a:extLst>
          </p:cNvPr>
          <p:cNvPicPr>
            <a:picLocks noChangeAspect="1"/>
          </p:cNvPicPr>
          <p:nvPr/>
        </p:nvPicPr>
        <p:blipFill rotWithShape="1">
          <a:blip r:embed="rId2">
            <a:extLst>
              <a:ext uri="{28A0092B-C50C-407E-A947-70E740481C1C}">
                <a14:useLocalDpi xmlns:a14="http://schemas.microsoft.com/office/drawing/2010/main" val="0"/>
              </a:ext>
            </a:extLst>
          </a:blip>
          <a:srcRect l="3385" t="4037" r="3888" b="5566"/>
          <a:stretch/>
        </p:blipFill>
        <p:spPr>
          <a:xfrm>
            <a:off x="5463106" y="1024514"/>
            <a:ext cx="6147869" cy="4607784"/>
          </a:xfrm>
          <a:prstGeom prst="rect">
            <a:avLst/>
          </a:prstGeom>
        </p:spPr>
      </p:pic>
      <p:sp>
        <p:nvSpPr>
          <p:cNvPr id="5" name="內容版面配置區 2">
            <a:extLst>
              <a:ext uri="{FF2B5EF4-FFF2-40B4-BE49-F238E27FC236}">
                <a16:creationId xmlns:a16="http://schemas.microsoft.com/office/drawing/2014/main" id="{ACDFC43F-A810-4CFC-829C-5137E5C76B71}"/>
              </a:ext>
            </a:extLst>
          </p:cNvPr>
          <p:cNvSpPr txBox="1">
            <a:spLocks/>
          </p:cNvSpPr>
          <p:nvPr/>
        </p:nvSpPr>
        <p:spPr>
          <a:xfrm>
            <a:off x="5463105" y="5675778"/>
            <a:ext cx="6147869"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bg1"/>
                </a:solidFill>
                <a:latin typeface="Times New Roman" panose="02020603050405020304" pitchFamily="18" charset="0"/>
                <a:cs typeface="Times New Roman" panose="02020603050405020304" pitchFamily="18" charset="0"/>
              </a:rPr>
              <a:t>From:</a:t>
            </a:r>
            <a:r>
              <a:rPr lang="en-US" altLang="zh-TW" sz="1000" i="1" dirty="0">
                <a:solidFill>
                  <a:schemeClr val="bg1"/>
                </a:solidFill>
                <a:latin typeface="Times New Roman" panose="02020603050405020304" pitchFamily="18" charset="0"/>
                <a:ea typeface="新細明體" pitchFamily="2"/>
                <a:cs typeface="Times New Roman" panose="02020603050405020304" pitchFamily="18" charset="0"/>
              </a:rPr>
              <a:t> </a:t>
            </a:r>
            <a:r>
              <a:rPr lang="en-US" altLang="zh-TW" sz="1000" i="1" dirty="0">
                <a:solidFill>
                  <a:schemeClr val="bg1"/>
                </a:solidFill>
                <a:latin typeface="Times New Roman" panose="02020603050405020304" pitchFamily="18" charset="0"/>
                <a:ea typeface="新細明體" pitchFamily="2"/>
                <a:cs typeface="Times New Roman" panose="02020603050405020304" pitchFamily="18" charset="0"/>
                <a:hlinkClick r:id="rId3">
                  <a:extLst>
                    <a:ext uri="{A12FA001-AC4F-418D-AE19-62706E023703}">
                      <ahyp:hlinkClr xmlns:ahyp="http://schemas.microsoft.com/office/drawing/2018/hyperlinkcolor" val="tx"/>
                    </a:ext>
                  </a:extLst>
                </a:hlinkClick>
              </a:rPr>
              <a:t>https://www.cdc.gov/ebola/causes/index.html</a:t>
            </a:r>
            <a:r>
              <a:rPr lang="en-US" altLang="zh-TW" sz="1000" i="1" dirty="0">
                <a:solidFill>
                  <a:schemeClr val="bg1"/>
                </a:solidFill>
                <a:latin typeface="Times New Roman" panose="02020603050405020304" pitchFamily="18" charset="0"/>
                <a:ea typeface="新細明體" pitchFamily="2"/>
                <a:cs typeface="Times New Roman" panose="02020603050405020304" pitchFamily="18" charset="0"/>
              </a:rPr>
              <a:t>.</a:t>
            </a:r>
            <a:r>
              <a:rPr lang="zh-TW" altLang="en-US" sz="1000" i="1" dirty="0">
                <a:solidFill>
                  <a:schemeClr val="bg1"/>
                </a:solidFill>
                <a:latin typeface="Times New Roman" panose="02020603050405020304" pitchFamily="18" charset="0"/>
                <a:ea typeface="新細明體" pitchFamily="2"/>
                <a:cs typeface="Times New Roman" panose="02020603050405020304" pitchFamily="18" charset="0"/>
              </a:rPr>
              <a:t> </a:t>
            </a:r>
            <a:r>
              <a:rPr lang="en-US" altLang="zh-TW" sz="1000" i="1" u="none" strike="noStrike" kern="0" cap="none" spc="0" baseline="0" dirty="0">
                <a:solidFill>
                  <a:schemeClr val="bg1"/>
                </a:solidFill>
                <a:uFillTx/>
                <a:latin typeface="Times New Roman" pitchFamily="18"/>
                <a:ea typeface="Times New Roman" pitchFamily="18"/>
                <a:cs typeface="Times New Roman" pitchFamily="18"/>
              </a:rPr>
              <a:t>US CDC.</a:t>
            </a:r>
            <a:endParaRPr lang="en-US" altLang="zh-TW" sz="1000" i="1" dirty="0">
              <a:solidFill>
                <a:schemeClr val="bg1"/>
              </a:solidFill>
              <a:latin typeface="Times New Roman" panose="02020603050405020304" pitchFamily="18" charset="0"/>
              <a:cs typeface="Times New Roman" panose="02020603050405020304" pitchFamily="18" charset="0"/>
            </a:endParaRPr>
          </a:p>
        </p:txBody>
      </p:sp>
      <p:sp>
        <p:nvSpPr>
          <p:cNvPr id="6" name="內容版面配置區 2">
            <a:extLst>
              <a:ext uri="{FF2B5EF4-FFF2-40B4-BE49-F238E27FC236}">
                <a16:creationId xmlns:a16="http://schemas.microsoft.com/office/drawing/2014/main" id="{7F7844EB-A5C5-431F-B2BF-21AD80B17808}"/>
              </a:ext>
            </a:extLst>
          </p:cNvPr>
          <p:cNvSpPr txBox="1">
            <a:spLocks/>
          </p:cNvSpPr>
          <p:nvPr/>
        </p:nvSpPr>
        <p:spPr>
          <a:xfrm>
            <a:off x="363544" y="1024514"/>
            <a:ext cx="4627556" cy="4294108"/>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果蝠被認為是可能的天然宿主，尤其是錘頭果蝠</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Hypsignathus</a:t>
            </a:r>
            <a:r>
              <a:rPr lang="en-US" altLang="zh-TW" sz="2400" i="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monstrosus</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、富氏前肩頭果蝠</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Epomops</a:t>
            </a:r>
            <a:r>
              <a:rPr lang="en-US" altLang="zh-TW" sz="2400" i="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franqueti</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與小項圈果蝠</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Myonycteris</a:t>
            </a:r>
            <a:r>
              <a:rPr lang="en-US" altLang="zh-TW" sz="2400" i="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torquata</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，且伊波拉病毒的地理分布範圍與果蝠的分布範圍重疊。</a:t>
            </a:r>
            <a:endParaRPr lang="en-US" altLang="zh-TW" sz="24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在非洲曾被報告的其他感染動物包括黑猩猩、大猩猩、猴、森林羚羊與豪豬等。</a:t>
            </a:r>
          </a:p>
        </p:txBody>
      </p:sp>
    </p:spTree>
    <p:extLst>
      <p:ext uri="{BB962C8B-B14F-4D97-AF65-F5344CB8AC3E}">
        <p14:creationId xmlns:p14="http://schemas.microsoft.com/office/powerpoint/2010/main" val="666335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5</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傳染方式</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B0DD524-8954-474C-A980-BE7EE13B257C}"/>
              </a:ext>
            </a:extLst>
          </p:cNvPr>
          <p:cNvSpPr txBox="1">
            <a:spLocks/>
          </p:cNvSpPr>
          <p:nvPr/>
        </p:nvSpPr>
        <p:spPr>
          <a:xfrm>
            <a:off x="363543" y="890289"/>
            <a:ext cx="11409357" cy="5401454"/>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人畜共通感染：</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透過接觸受感染果蝠或是透過中間宿主之野生動物</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如受感染的猴、猿等</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傳染給人。</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人傳人：</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直接接觸到被感染者或其屍體之血液、分泌物、器官、精液，尤以破損皮膚與黏膜接觸感染風險更大；或是間接接觸被感染者體液污染的環境而感染。</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6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醫護人員被感染之情況在非洲頗為常見，主要是因為醫護人員照顧個案時未遵守適當的防護措施。</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6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有報告顯示痊癒個案之精液中仍有病毒，且可經性行為傳染；懷孕婦女感染後即使痊癒，其乳汁、羊水、子宮組織內仍有病毒，可能造成胎兒或其他接觸者感染風險，但若痊癒後再懷孕則無此風險。</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24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伊波拉病毒不會經由水、蚊蟲叮咬傳播，至今尚未有藉由飛沫微粒</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(aerosols)</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傳播的案例報告。</a:t>
            </a:r>
          </a:p>
        </p:txBody>
      </p:sp>
    </p:spTree>
    <p:extLst>
      <p:ext uri="{BB962C8B-B14F-4D97-AF65-F5344CB8AC3E}">
        <p14:creationId xmlns:p14="http://schemas.microsoft.com/office/powerpoint/2010/main" val="2101024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6</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3769453" y="213434"/>
            <a:ext cx="4653094"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潛伏期及可傳染期</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951A64E5-7EAD-4A71-845B-F40CD04AB876}"/>
              </a:ext>
            </a:extLst>
          </p:cNvPr>
          <p:cNvSpPr txBox="1">
            <a:spLocks/>
          </p:cNvSpPr>
          <p:nvPr/>
        </p:nvSpPr>
        <p:spPr>
          <a:xfrm>
            <a:off x="363543" y="1073791"/>
            <a:ext cx="11409357" cy="521795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潛伏期：</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21 </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天，平均為 </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4</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10 </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天。</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30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可傳染期：</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潛伏期不具傳染力，出現症狀後則具傳染力，且傳染力隨病程演進而增加，只要血液或分泌物有病毒就仍具傳染力。</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1800"/>
              </a:spcBef>
              <a:buClr>
                <a:schemeClr val="accent1">
                  <a:lumMod val="50000"/>
                </a:schemeClr>
              </a:buClr>
              <a:buSzPct val="100000"/>
              <a:buFont typeface="Arial" panose="020B0604020202020204" pitchFamily="34" charset="0"/>
              <a:buChar char="•"/>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資料顯示伊波拉病毒</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RNA</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可在男性病人精液中存在一年以上，女性病人則於症狀出現後</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33</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天仍可於陰道分泌物驗出病毒</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RNA</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。惟痊癒病人檢體檢驗出</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RNA</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不代表體內存在具傳染力之伊波拉病毒。</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30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感受性及抵抗力：</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所有年齡層皆可被感染。</a:t>
            </a:r>
          </a:p>
        </p:txBody>
      </p:sp>
    </p:spTree>
    <p:extLst>
      <p:ext uri="{BB962C8B-B14F-4D97-AF65-F5344CB8AC3E}">
        <p14:creationId xmlns:p14="http://schemas.microsoft.com/office/powerpoint/2010/main" val="3914229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7</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3769453" y="213434"/>
            <a:ext cx="4653094"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臨床症狀</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B7BB5069-A4E0-4BAA-ADDD-D299476E9F9B}"/>
              </a:ext>
            </a:extLst>
          </p:cNvPr>
          <p:cNvSpPr txBox="1">
            <a:spLocks/>
          </p:cNvSpPr>
          <p:nvPr/>
        </p:nvSpPr>
        <p:spPr>
          <a:xfrm>
            <a:off x="241819" y="876679"/>
            <a:ext cx="5692450" cy="5225541"/>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初期症狀為突然出現高燒、嚴重倦怠、肌肉痛、頭痛、喉嚨痛等，接著出現嘔吐、腹瀉、腹痛、皮膚斑點狀丘疹與出血現象。</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重症者常伴有肝臟受損、腎衰竭、中樞神經損傷、休克併發多重器官衰竭。</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實驗室檢驗發現白血球、血小板降低、凝血功能異常與肝功能指數上升。</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致死率約在</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25%-90%</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，平均約</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50%</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p:txBody>
      </p:sp>
      <p:pic>
        <p:nvPicPr>
          <p:cNvPr id="8" name="圖片 7">
            <a:extLst>
              <a:ext uri="{FF2B5EF4-FFF2-40B4-BE49-F238E27FC236}">
                <a16:creationId xmlns:a16="http://schemas.microsoft.com/office/drawing/2014/main" id="{718A85AF-01A5-4B39-9675-C116C4D088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284" y="852487"/>
            <a:ext cx="5105400" cy="5153025"/>
          </a:xfrm>
          <a:prstGeom prst="rect">
            <a:avLst/>
          </a:prstGeom>
        </p:spPr>
      </p:pic>
      <p:sp>
        <p:nvSpPr>
          <p:cNvPr id="9" name="內容版面配置區 2">
            <a:extLst>
              <a:ext uri="{FF2B5EF4-FFF2-40B4-BE49-F238E27FC236}">
                <a16:creationId xmlns:a16="http://schemas.microsoft.com/office/drawing/2014/main" id="{936225B1-54BD-4176-BA6E-3E30040548C3}"/>
              </a:ext>
            </a:extLst>
          </p:cNvPr>
          <p:cNvSpPr txBox="1">
            <a:spLocks/>
          </p:cNvSpPr>
          <p:nvPr/>
        </p:nvSpPr>
        <p:spPr>
          <a:xfrm>
            <a:off x="6095284" y="6005512"/>
            <a:ext cx="6147869"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bg1"/>
                </a:solidFill>
                <a:latin typeface="Times New Roman" panose="02020603050405020304" pitchFamily="18" charset="0"/>
                <a:cs typeface="Times New Roman" panose="02020603050405020304" pitchFamily="18" charset="0"/>
              </a:rPr>
              <a:t>From: </a:t>
            </a:r>
            <a:r>
              <a:rPr lang="en-US" altLang="zh-TW" sz="1000" i="1" dirty="0">
                <a:solidFill>
                  <a:schemeClr val="bg1"/>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https://www.sinobiological.com/research/virus/ebola-virus-symptom</a:t>
            </a:r>
            <a:r>
              <a:rPr lang="en-US" altLang="zh-TW" sz="1000" i="1" dirty="0">
                <a:solidFill>
                  <a:schemeClr val="bg1"/>
                </a:solidFill>
                <a:latin typeface="Times New Roman" panose="02020603050405020304" pitchFamily="18" charset="0"/>
                <a:cs typeface="Times New Roman" panose="02020603050405020304" pitchFamily="18" charset="0"/>
              </a:rPr>
              <a:t>. Sino</a:t>
            </a:r>
            <a:r>
              <a:rPr lang="zh-TW" altLang="en-US" sz="1000" i="1" dirty="0">
                <a:solidFill>
                  <a:schemeClr val="bg1"/>
                </a:solidFill>
                <a:latin typeface="Times New Roman" panose="02020603050405020304" pitchFamily="18" charset="0"/>
                <a:cs typeface="Times New Roman" panose="02020603050405020304" pitchFamily="18" charset="0"/>
              </a:rPr>
              <a:t> </a:t>
            </a:r>
            <a:r>
              <a:rPr lang="en-US" altLang="zh-TW" sz="1000" i="1" dirty="0">
                <a:solidFill>
                  <a:schemeClr val="bg1"/>
                </a:solidFill>
                <a:latin typeface="Times New Roman" panose="02020603050405020304" pitchFamily="18" charset="0"/>
                <a:cs typeface="Times New Roman" panose="02020603050405020304" pitchFamily="18" charset="0"/>
              </a:rPr>
              <a:t>Biological </a:t>
            </a:r>
          </a:p>
        </p:txBody>
      </p:sp>
    </p:spTree>
    <p:extLst>
      <p:ext uri="{BB962C8B-B14F-4D97-AF65-F5344CB8AC3E}">
        <p14:creationId xmlns:p14="http://schemas.microsoft.com/office/powerpoint/2010/main" val="2795422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線接點 8">
            <a:extLst>
              <a:ext uri="{FF2B5EF4-FFF2-40B4-BE49-F238E27FC236}">
                <a16:creationId xmlns:a16="http://schemas.microsoft.com/office/drawing/2014/main" id="{EAF6693C-91B7-421C-91D0-10AC35C7C62C}"/>
              </a:ext>
            </a:extLst>
          </p:cNvPr>
          <p:cNvCxnSpPr>
            <a:cxnSpLocks/>
          </p:cNvCxnSpPr>
          <p:nvPr/>
        </p:nvCxnSpPr>
        <p:spPr>
          <a:xfrm>
            <a:off x="630442" y="1278357"/>
            <a:ext cx="0" cy="5288826"/>
          </a:xfrm>
          <a:prstGeom prst="line">
            <a:avLst/>
          </a:prstGeom>
          <a:ln w="111125" cap="rnd">
            <a:solidFill>
              <a:schemeClr val="accent1">
                <a:lumMod val="50000"/>
              </a:schemeClr>
            </a:solidFill>
            <a:headEnd type="none" w="med" len="med"/>
            <a:tailEnd type="triangle" w="med" len="sm"/>
          </a:ln>
        </p:spPr>
        <p:style>
          <a:lnRef idx="1">
            <a:schemeClr val="accent1"/>
          </a:lnRef>
          <a:fillRef idx="0">
            <a:schemeClr val="accent1"/>
          </a:fillRef>
          <a:effectRef idx="0">
            <a:schemeClr val="accent1"/>
          </a:effectRef>
          <a:fontRef idx="minor">
            <a:schemeClr val="tx1"/>
          </a:fontRef>
        </p:style>
      </p:cxnSp>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8</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8" y="193281"/>
            <a:ext cx="383721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國際重要疫情</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FA61236C-EB96-4B80-ACD1-2787EC6443CB}"/>
              </a:ext>
            </a:extLst>
          </p:cNvPr>
          <p:cNvSpPr txBox="1">
            <a:spLocks/>
          </p:cNvSpPr>
          <p:nvPr/>
        </p:nvSpPr>
        <p:spPr>
          <a:xfrm>
            <a:off x="478862" y="1216157"/>
            <a:ext cx="11647980" cy="5133520"/>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0"/>
              </a:spcBef>
              <a:buClr>
                <a:srgbClr val="FFFFFF"/>
              </a:buClr>
              <a:buSzPct val="65000"/>
              <a:buFont typeface="Wingdings" panose="05000000000000000000" pitchFamily="2" charset="2"/>
              <a:buChar char="l"/>
            </a:pP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1976</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年  首次於蘇丹南部與離其約</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800</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公里遠之薩伊共和國</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現剛果民主共和國</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同時出現，有</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600</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多名 </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 </a:t>
            </a:r>
          </a:p>
          <a:p>
            <a:pPr marL="0" indent="0" algn="just">
              <a:spcBef>
                <a:spcPts val="0"/>
              </a:spcBef>
              <a:buClr>
                <a:srgbClr val="FFFFFF"/>
              </a:buClr>
              <a:buSzPct val="65000"/>
              <a:buNone/>
            </a:pP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個案發生於鄉村之醫院與村落內。</a:t>
            </a:r>
            <a:endPar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spcBef>
                <a:spcPts val="1800"/>
              </a:spcBef>
              <a:buClr>
                <a:srgbClr val="FFFFFF"/>
              </a:buClr>
              <a:buSzPct val="65000"/>
              <a:buFont typeface="Wingdings" panose="05000000000000000000" pitchFamily="2" charset="2"/>
              <a:buChar char="l"/>
            </a:pP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1979</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年  第二次疫情發生於蘇丹的同一地區。</a:t>
            </a:r>
            <a:endPar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spcBef>
                <a:spcPts val="3000"/>
              </a:spcBef>
              <a:buClr>
                <a:srgbClr val="FFFFFF"/>
              </a:buClr>
              <a:buSzPct val="65000"/>
              <a:buFont typeface="Wingdings" panose="05000000000000000000" pitchFamily="2" charset="2"/>
              <a:buChar char="l"/>
            </a:pP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1994~2012</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年 在象牙海岸、加彭、烏干達、剛果及及剛果民主共和國等地，陸續有大小不等的疫情 </a:t>
            </a:r>
            <a:endPar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0"/>
              </a:spcBef>
              <a:buClr>
                <a:srgbClr val="FFFFFF"/>
              </a:buClr>
              <a:buSzPct val="65000"/>
              <a:buNone/>
            </a:pP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                              爆發。</a:t>
            </a:r>
            <a:endPar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lnSpc>
                <a:spcPct val="100000"/>
              </a:lnSpc>
              <a:spcBef>
                <a:spcPts val="1800"/>
              </a:spcBef>
              <a:buClr>
                <a:srgbClr val="FFFFFF"/>
              </a:buClr>
              <a:buSzPct val="65000"/>
              <a:buFont typeface="Wingdings" panose="05000000000000000000" pitchFamily="2" charset="2"/>
              <a:buChar char="l"/>
            </a:pP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2013</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12</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月  西非首次發生疫情，規模為迄今最大，流行國家包括幾內亞、賴比瑞亞、獅子山、</a:t>
            </a:r>
            <a:endPar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lnSpc>
                <a:spcPct val="100000"/>
              </a:lnSpc>
              <a:spcBef>
                <a:spcPts val="0"/>
              </a:spcBef>
              <a:buClr>
                <a:srgbClr val="FFFFFF"/>
              </a:buClr>
              <a:buSzPct val="65000"/>
              <a:buNone/>
            </a:pP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                            奈及利亞、塞內加爾及馬利等；美國、英國、西班牙及義大利等國亦分別傳出境外移入</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 </a:t>
            </a:r>
          </a:p>
          <a:p>
            <a:pPr marL="0" indent="0" algn="just">
              <a:lnSpc>
                <a:spcPct val="100000"/>
              </a:lnSpc>
              <a:spcBef>
                <a:spcPts val="0"/>
              </a:spcBef>
              <a:buClr>
                <a:srgbClr val="FFFFFF"/>
              </a:buClr>
              <a:buSzPct val="65000"/>
              <a:buNone/>
            </a:pP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確診案例。</a:t>
            </a:r>
            <a:endPar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00000"/>
              </a:lnSpc>
              <a:spcBef>
                <a:spcPts val="2400"/>
              </a:spcBef>
              <a:buClr>
                <a:srgbClr val="FFFFFF"/>
              </a:buClr>
              <a:buSzPct val="65000"/>
              <a:buFont typeface="Wingdings" panose="05000000000000000000" pitchFamily="2" charset="2"/>
              <a:buChar char="l"/>
            </a:pP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2018</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年  剛果民主共和國再度發生疫情，世界衛生組織於</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2019</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7</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月 </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18</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日宣布為國際間關注公共衛</a:t>
            </a:r>
            <a:endPar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nSpc>
                <a:spcPct val="100000"/>
              </a:lnSpc>
              <a:spcBef>
                <a:spcPts val="0"/>
              </a:spcBef>
              <a:buClr>
                <a:srgbClr val="FFFFFF"/>
              </a:buClr>
              <a:buSzPct val="65000"/>
              <a:buNone/>
            </a:pP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                   生緊急事件</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(PHEIC)</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，並於</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2020</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6</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25</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日宣布疫情結束。</a:t>
            </a:r>
            <a:endPar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00000"/>
              </a:lnSpc>
              <a:spcBef>
                <a:spcPts val="2400"/>
              </a:spcBef>
              <a:buClr>
                <a:srgbClr val="FFFFFF"/>
              </a:buClr>
              <a:buSzPct val="65000"/>
              <a:buFont typeface="Wingdings" panose="05000000000000000000" pitchFamily="2" charset="2"/>
              <a:buChar char="l"/>
            </a:pPr>
            <a:r>
              <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2020~2025</a:t>
            </a:r>
            <a:r>
              <a:rPr lang="zh-TW" altLang="en-US"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年  在幾內亞、剛果民主共和國及烏干達等地，陸續有大小不等的疫情爆發。</a:t>
            </a:r>
            <a:endParaRPr lang="en-US" altLang="zh-TW" dirty="0">
              <a:ln w="0">
                <a:noFill/>
              </a:ln>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0"/>
              </a:spcBef>
              <a:buClr>
                <a:srgbClr val="FFFFFF"/>
              </a:buClr>
              <a:buSzPct val="65000"/>
              <a:buNone/>
            </a:pP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0" name="矩形 9">
            <a:extLst>
              <a:ext uri="{FF2B5EF4-FFF2-40B4-BE49-F238E27FC236}">
                <a16:creationId xmlns:a16="http://schemas.microsoft.com/office/drawing/2014/main" id="{F3B390DA-6337-4CC4-8CA0-4314B4004892}"/>
              </a:ext>
            </a:extLst>
          </p:cNvPr>
          <p:cNvSpPr/>
          <p:nvPr/>
        </p:nvSpPr>
        <p:spPr>
          <a:xfrm>
            <a:off x="198783" y="508323"/>
            <a:ext cx="4438531" cy="769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Clr>
                <a:schemeClr val="accent1">
                  <a:lumMod val="50000"/>
                </a:schemeClr>
              </a:buClr>
              <a:buFont typeface="Wingdings" panose="05000000000000000000" pitchFamily="2" charset="2"/>
              <a:buChar char="n"/>
            </a:pPr>
            <a:r>
              <a:rPr lang="en-US" altLang="zh-TW" sz="2600" b="1" dirty="0">
                <a:latin typeface="微軟正黑體" panose="020B0604030504040204" pitchFamily="34" charset="-120"/>
                <a:ea typeface="微軟正黑體" panose="020B0604030504040204" pitchFamily="34" charset="-120"/>
              </a:rPr>
              <a:t>Ebola virus disease</a:t>
            </a:r>
            <a:r>
              <a:rPr lang="zh-TW" altLang="en-US" sz="2600" b="1" dirty="0">
                <a:latin typeface="微軟正黑體" panose="020B0604030504040204" pitchFamily="34" charset="-120"/>
                <a:ea typeface="微軟正黑體" panose="020B0604030504040204" pitchFamily="34" charset="-120"/>
              </a:rPr>
              <a:t>疫情</a:t>
            </a:r>
          </a:p>
        </p:txBody>
      </p:sp>
    </p:spTree>
    <p:extLst>
      <p:ext uri="{BB962C8B-B14F-4D97-AF65-F5344CB8AC3E}">
        <p14:creationId xmlns:p14="http://schemas.microsoft.com/office/powerpoint/2010/main" val="1863930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直線接點 15">
            <a:extLst>
              <a:ext uri="{FF2B5EF4-FFF2-40B4-BE49-F238E27FC236}">
                <a16:creationId xmlns:a16="http://schemas.microsoft.com/office/drawing/2014/main" id="{B8B62E2B-A42F-44D2-8CB9-86083F8D9BF7}"/>
              </a:ext>
            </a:extLst>
          </p:cNvPr>
          <p:cNvCxnSpPr>
            <a:cxnSpLocks/>
          </p:cNvCxnSpPr>
          <p:nvPr/>
        </p:nvCxnSpPr>
        <p:spPr>
          <a:xfrm>
            <a:off x="833763" y="4138181"/>
            <a:ext cx="0" cy="2566065"/>
          </a:xfrm>
          <a:prstGeom prst="line">
            <a:avLst/>
          </a:prstGeom>
          <a:ln w="117475" cap="rnd">
            <a:solidFill>
              <a:schemeClr val="accent1">
                <a:lumMod val="50000"/>
              </a:schemeClr>
            </a:solidFill>
            <a:headEnd type="none" w="med" len="med"/>
            <a:tailEnd type="triangle" w="med" len="sm"/>
          </a:ln>
        </p:spPr>
        <p:style>
          <a:lnRef idx="1">
            <a:schemeClr val="accent1"/>
          </a:lnRef>
          <a:fillRef idx="0">
            <a:schemeClr val="accent1"/>
          </a:fillRef>
          <a:effectRef idx="0">
            <a:schemeClr val="accent1"/>
          </a:effectRef>
          <a:fontRef idx="minor">
            <a:schemeClr val="tx1"/>
          </a:fontRef>
        </p:style>
      </p:cxnSp>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9</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83721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國際重要疫情</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7" name="矩形 6">
            <a:extLst>
              <a:ext uri="{FF2B5EF4-FFF2-40B4-BE49-F238E27FC236}">
                <a16:creationId xmlns:a16="http://schemas.microsoft.com/office/drawing/2014/main" id="{28AF0D9B-7677-4997-9D26-90318A8F570C}"/>
              </a:ext>
            </a:extLst>
          </p:cNvPr>
          <p:cNvSpPr/>
          <p:nvPr/>
        </p:nvSpPr>
        <p:spPr>
          <a:xfrm>
            <a:off x="198783" y="620788"/>
            <a:ext cx="4643805" cy="769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Clr>
                <a:schemeClr val="accent1">
                  <a:lumMod val="50000"/>
                </a:schemeClr>
              </a:buClr>
              <a:buFont typeface="Wingdings" panose="05000000000000000000" pitchFamily="2" charset="2"/>
              <a:buChar char="n"/>
            </a:pPr>
            <a:r>
              <a:rPr lang="en-US" altLang="zh-TW" sz="2600" b="1" dirty="0">
                <a:latin typeface="微軟正黑體" panose="020B0604030504040204" pitchFamily="34" charset="-120"/>
                <a:ea typeface="微軟正黑體" panose="020B0604030504040204" pitchFamily="34" charset="-120"/>
              </a:rPr>
              <a:t>Sudan virus disease</a:t>
            </a:r>
            <a:r>
              <a:rPr lang="zh-TW" altLang="en-US" sz="2600" b="1" dirty="0">
                <a:latin typeface="微軟正黑體" panose="020B0604030504040204" pitchFamily="34" charset="-120"/>
                <a:ea typeface="微軟正黑體" panose="020B0604030504040204" pitchFamily="34" charset="-120"/>
              </a:rPr>
              <a:t>疫情</a:t>
            </a:r>
          </a:p>
        </p:txBody>
      </p:sp>
      <p:sp>
        <p:nvSpPr>
          <p:cNvPr id="13" name="矩形 12">
            <a:extLst>
              <a:ext uri="{FF2B5EF4-FFF2-40B4-BE49-F238E27FC236}">
                <a16:creationId xmlns:a16="http://schemas.microsoft.com/office/drawing/2014/main" id="{87B4B5A0-DC9C-4CBA-919D-DCF4B9D8B1FB}"/>
              </a:ext>
            </a:extLst>
          </p:cNvPr>
          <p:cNvSpPr/>
          <p:nvPr/>
        </p:nvSpPr>
        <p:spPr>
          <a:xfrm>
            <a:off x="284133" y="3442326"/>
            <a:ext cx="5396204" cy="769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Clr>
                <a:schemeClr val="accent1">
                  <a:lumMod val="50000"/>
                </a:schemeClr>
              </a:buClr>
              <a:buFont typeface="Wingdings" panose="05000000000000000000" pitchFamily="2" charset="2"/>
              <a:buChar char="n"/>
            </a:pPr>
            <a:r>
              <a:rPr lang="en-US" altLang="zh-TW" sz="2600" b="1" dirty="0">
                <a:latin typeface="微軟正黑體" panose="020B0604030504040204" pitchFamily="34" charset="-120"/>
                <a:ea typeface="微軟正黑體" panose="020B0604030504040204" pitchFamily="34" charset="-120"/>
              </a:rPr>
              <a:t>Bundibugyo virus disease</a:t>
            </a:r>
            <a:r>
              <a:rPr lang="zh-TW" altLang="en-US" sz="2600" b="1" dirty="0">
                <a:latin typeface="微軟正黑體" panose="020B0604030504040204" pitchFamily="34" charset="-120"/>
                <a:ea typeface="微軟正黑體" panose="020B0604030504040204" pitchFamily="34" charset="-120"/>
              </a:rPr>
              <a:t>疫情</a:t>
            </a:r>
          </a:p>
        </p:txBody>
      </p:sp>
      <p:cxnSp>
        <p:nvCxnSpPr>
          <p:cNvPr id="9" name="直線接點 8">
            <a:extLst>
              <a:ext uri="{FF2B5EF4-FFF2-40B4-BE49-F238E27FC236}">
                <a16:creationId xmlns:a16="http://schemas.microsoft.com/office/drawing/2014/main" id="{2508D308-CF30-4E4D-B32C-BC0B7418D4A2}"/>
              </a:ext>
            </a:extLst>
          </p:cNvPr>
          <p:cNvCxnSpPr>
            <a:cxnSpLocks/>
          </p:cNvCxnSpPr>
          <p:nvPr/>
        </p:nvCxnSpPr>
        <p:spPr>
          <a:xfrm>
            <a:off x="833763" y="1332428"/>
            <a:ext cx="0" cy="2322712"/>
          </a:xfrm>
          <a:prstGeom prst="line">
            <a:avLst/>
          </a:prstGeom>
          <a:ln w="117475" cap="rnd">
            <a:solidFill>
              <a:schemeClr val="accent1">
                <a:lumMod val="50000"/>
              </a:schemeClr>
            </a:solidFill>
            <a:headEnd type="none" w="med" len="med"/>
            <a:tailEnd type="triangle" w="med" len="sm"/>
          </a:ln>
        </p:spPr>
        <p:style>
          <a:lnRef idx="1">
            <a:schemeClr val="accent1"/>
          </a:lnRef>
          <a:fillRef idx="0">
            <a:schemeClr val="accent1"/>
          </a:fillRef>
          <a:effectRef idx="0">
            <a:schemeClr val="accent1"/>
          </a:effectRef>
          <a:fontRef idx="minor">
            <a:schemeClr val="tx1"/>
          </a:fontRef>
        </p:style>
      </p:cxnSp>
      <p:sp>
        <p:nvSpPr>
          <p:cNvPr id="11" name="內容版面配置區 2">
            <a:extLst>
              <a:ext uri="{FF2B5EF4-FFF2-40B4-BE49-F238E27FC236}">
                <a16:creationId xmlns:a16="http://schemas.microsoft.com/office/drawing/2014/main" id="{BC0D894F-6DD1-479B-B372-2CC6FA99100A}"/>
              </a:ext>
            </a:extLst>
          </p:cNvPr>
          <p:cNvSpPr txBox="1">
            <a:spLocks/>
          </p:cNvSpPr>
          <p:nvPr/>
        </p:nvSpPr>
        <p:spPr>
          <a:xfrm>
            <a:off x="672005" y="1253114"/>
            <a:ext cx="10657064" cy="216255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0"/>
              </a:spcBef>
              <a:buClr>
                <a:srgbClr val="FFFFFF"/>
              </a:buClr>
              <a:buSzPct val="60000"/>
              <a:buFont typeface="Wingdings" panose="05000000000000000000" pitchFamily="2" charset="2"/>
              <a:buChar char="l"/>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1976</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首次於蘇丹爆發疫情</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spcBef>
                <a:spcPts val="600"/>
              </a:spcBef>
              <a:buClr>
                <a:srgbClr val="FFFFFF"/>
              </a:buClr>
              <a:buSzPct val="60000"/>
              <a:buFont typeface="Wingdings" panose="05000000000000000000" pitchFamily="2" charset="2"/>
              <a:buChar char="l"/>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1979</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2004</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再度於蘇丹爆發疫情</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spcBef>
                <a:spcPts val="3000"/>
              </a:spcBef>
              <a:buClr>
                <a:srgbClr val="FFFFFF"/>
              </a:buClr>
              <a:buSzPct val="60000"/>
              <a:buFont typeface="Wingdings" panose="05000000000000000000" pitchFamily="2" charset="2"/>
              <a:buChar char="l"/>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2022</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於烏干達爆發疫情</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spcBef>
                <a:spcPts val="600"/>
              </a:spcBef>
              <a:buClr>
                <a:srgbClr val="FFFFFF"/>
              </a:buClr>
              <a:buSzPct val="60000"/>
              <a:buFont typeface="Wingdings" panose="05000000000000000000" pitchFamily="2" charset="2"/>
              <a:buChar char="l"/>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2025</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於剛果民主共和國及烏干達爆發疫情</a:t>
            </a:r>
          </a:p>
          <a:p>
            <a:pPr algn="just">
              <a:spcBef>
                <a:spcPts val="1800"/>
              </a:spcBef>
              <a:buClr>
                <a:srgbClr val="FFFFFF"/>
              </a:buClr>
              <a:buSzPct val="65000"/>
              <a:buFont typeface="Wingdings" panose="05000000000000000000" pitchFamily="2" charset="2"/>
              <a:buChar char="l"/>
            </a:pP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5" name="內容版面配置區 2">
            <a:extLst>
              <a:ext uri="{FF2B5EF4-FFF2-40B4-BE49-F238E27FC236}">
                <a16:creationId xmlns:a16="http://schemas.microsoft.com/office/drawing/2014/main" id="{749F8D0F-BD44-4E3C-B4A7-9DB75FC7BA30}"/>
              </a:ext>
            </a:extLst>
          </p:cNvPr>
          <p:cNvSpPr txBox="1">
            <a:spLocks/>
          </p:cNvSpPr>
          <p:nvPr/>
        </p:nvSpPr>
        <p:spPr>
          <a:xfrm>
            <a:off x="672005" y="4116787"/>
            <a:ext cx="11303685" cy="2566064"/>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0"/>
              </a:spcBef>
              <a:buClr>
                <a:srgbClr val="FFFFFF"/>
              </a:buClr>
              <a:buSzPct val="60000"/>
              <a:buFont typeface="Wingdings" panose="05000000000000000000" pitchFamily="2" charset="2"/>
              <a:buChar char="l"/>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2007</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首次於烏干達爆發疫情</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spcBef>
                <a:spcPts val="1200"/>
              </a:spcBef>
              <a:buClr>
                <a:srgbClr val="FFFFFF"/>
              </a:buClr>
              <a:buSzPct val="60000"/>
              <a:buFont typeface="Wingdings" panose="05000000000000000000" pitchFamily="2" charset="2"/>
              <a:buChar char="l"/>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2012</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於烏干達爆發疫情</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spcBef>
                <a:spcPts val="3000"/>
              </a:spcBef>
              <a:buClr>
                <a:srgbClr val="FFFFFF"/>
              </a:buClr>
              <a:buSzPct val="60000"/>
              <a:buFont typeface="Wingdings" panose="05000000000000000000" pitchFamily="2" charset="2"/>
              <a:buChar char="l"/>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2026</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於剛果民主共和國及烏干達爆發疫情， 世界衛生組織於</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2026</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17</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日 </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0"/>
              </a:spcBef>
              <a:buClr>
                <a:srgbClr val="FFFFFF"/>
              </a:buClr>
              <a:buSzPct val="65000"/>
              <a:buNone/>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宣布為國際間關注公共衛生緊急事件，為首次因</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BDBV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疫情所致之國際間</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0"/>
              </a:spcBef>
              <a:buClr>
                <a:srgbClr val="FFFFFF"/>
              </a:buClr>
              <a:buSzPct val="65000"/>
              <a:buNone/>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關注公共衛生緊急事件</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(PHEIC)</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p:txBody>
      </p:sp>
    </p:spTree>
    <p:extLst>
      <p:ext uri="{BB962C8B-B14F-4D97-AF65-F5344CB8AC3E}">
        <p14:creationId xmlns:p14="http://schemas.microsoft.com/office/powerpoint/2010/main" val="2299112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10</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3792456" y="305372"/>
            <a:ext cx="383721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疫情現況</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10" name="內容版面配置區 2">
            <a:extLst>
              <a:ext uri="{FF2B5EF4-FFF2-40B4-BE49-F238E27FC236}">
                <a16:creationId xmlns:a16="http://schemas.microsoft.com/office/drawing/2014/main" id="{8F32D61A-B989-4181-8884-C5386968AC11}"/>
              </a:ext>
            </a:extLst>
          </p:cNvPr>
          <p:cNvSpPr txBox="1">
            <a:spLocks/>
          </p:cNvSpPr>
          <p:nvPr/>
        </p:nvSpPr>
        <p:spPr>
          <a:xfrm>
            <a:off x="774443" y="1323154"/>
            <a:ext cx="11094096" cy="51981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lnSpc>
                <a:spcPct val="100000"/>
              </a:lnSpc>
              <a:spcBef>
                <a:spcPts val="1800"/>
              </a:spcBef>
              <a:buClr>
                <a:schemeClr val="accent1">
                  <a:lumMod val="50000"/>
                </a:schemeClr>
              </a:buClr>
              <a:buSzPct val="65000"/>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截至</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2026</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7</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19</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日，全球累計超過</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萬</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7</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千例病例，超過</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萬</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6</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千例死亡。</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a:extLst>
              <a:ext uri="{FF2B5EF4-FFF2-40B4-BE49-F238E27FC236}">
                <a16:creationId xmlns:a16="http://schemas.microsoft.com/office/drawing/2014/main" id="{28AF0D9B-7677-4997-9D26-90318A8F570C}"/>
              </a:ext>
            </a:extLst>
          </p:cNvPr>
          <p:cNvSpPr/>
          <p:nvPr/>
        </p:nvSpPr>
        <p:spPr>
          <a:xfrm>
            <a:off x="198784" y="620788"/>
            <a:ext cx="2348474" cy="769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Clr>
                <a:schemeClr val="accent1">
                  <a:lumMod val="50000"/>
                </a:schemeClr>
              </a:buClr>
              <a:buFont typeface="Wingdings" panose="05000000000000000000" pitchFamily="2" charset="2"/>
              <a:buChar char="n"/>
            </a:pPr>
            <a:r>
              <a:rPr lang="zh-TW" altLang="en-US" sz="2600" b="1" dirty="0">
                <a:latin typeface="微軟正黑體" panose="020B0604030504040204" pitchFamily="34" charset="-120"/>
                <a:ea typeface="微軟正黑體" panose="020B0604030504040204" pitchFamily="34" charset="-120"/>
              </a:rPr>
              <a:t>國際病例</a:t>
            </a:r>
          </a:p>
        </p:txBody>
      </p:sp>
      <p:pic>
        <p:nvPicPr>
          <p:cNvPr id="11" name="圖片 13">
            <a:extLst>
              <a:ext uri="{FF2B5EF4-FFF2-40B4-BE49-F238E27FC236}">
                <a16:creationId xmlns:a16="http://schemas.microsoft.com/office/drawing/2014/main" id="{772E6E43-A8DB-4AD6-885E-535941AC2EFB}"/>
              </a:ext>
            </a:extLst>
          </p:cNvPr>
          <p:cNvPicPr>
            <a:picLocks noChangeAspect="1"/>
          </p:cNvPicPr>
          <p:nvPr/>
        </p:nvPicPr>
        <p:blipFill>
          <a:blip r:embed="rId3"/>
          <a:stretch>
            <a:fillRect/>
          </a:stretch>
        </p:blipFill>
        <p:spPr>
          <a:xfrm>
            <a:off x="1662466" y="2001211"/>
            <a:ext cx="8097198" cy="4207596"/>
          </a:xfrm>
          <a:prstGeom prst="rect">
            <a:avLst/>
          </a:prstGeom>
          <a:noFill/>
          <a:ln cap="flat">
            <a:noFill/>
          </a:ln>
        </p:spPr>
      </p:pic>
      <p:sp>
        <p:nvSpPr>
          <p:cNvPr id="12" name="內容版面配置區 2">
            <a:extLst>
              <a:ext uri="{FF2B5EF4-FFF2-40B4-BE49-F238E27FC236}">
                <a16:creationId xmlns:a16="http://schemas.microsoft.com/office/drawing/2014/main" id="{7A4DFCDF-90DA-48F9-96FE-0F2DB91D59B1}"/>
              </a:ext>
            </a:extLst>
          </p:cNvPr>
          <p:cNvSpPr txBox="1">
            <a:spLocks/>
          </p:cNvSpPr>
          <p:nvPr/>
        </p:nvSpPr>
        <p:spPr>
          <a:xfrm>
            <a:off x="1662466" y="6237212"/>
            <a:ext cx="8097198"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a:t>
            </a:r>
            <a:r>
              <a:rPr lang="en-US" altLang="zh-TW" sz="1000" dirty="0">
                <a:solidFill>
                  <a:schemeClr val="tx1"/>
                </a:solidFill>
                <a:latin typeface="Times New Roman" panose="02020603050405020304" pitchFamily="18" charset="0"/>
                <a:cs typeface="Times New Roman" panose="02020603050405020304" pitchFamily="18" charset="0"/>
              </a:rPr>
              <a:t>:</a:t>
            </a:r>
            <a:r>
              <a:rPr lang="zh-TW" altLang="en-US" sz="1000" dirty="0">
                <a:solidFill>
                  <a:schemeClr val="tx1"/>
                </a:solidFill>
                <a:latin typeface="Times New Roman" panose="02020603050405020304" pitchFamily="18" charset="0"/>
                <a:cs typeface="Times New Roman" panose="02020603050405020304" pitchFamily="18" charset="0"/>
              </a:rPr>
              <a:t> </a:t>
            </a:r>
            <a:r>
              <a:rPr lang="en-US" altLang="zh-TW" sz="1000" b="0" i="0" u="none" strike="noStrike" kern="0" cap="none" spc="0" baseline="0" dirty="0">
                <a:solidFill>
                  <a:srgbClr val="000000"/>
                </a:solidFill>
                <a:uFillTx/>
                <a:latin typeface="Times New Roman" pitchFamily="18"/>
                <a:ea typeface="Times New Roman" pitchFamily="18"/>
                <a:cs typeface="Times New Roman" pitchFamily="18"/>
              </a:rPr>
              <a:t>WHO(2018) : Introduction to Ebola disease-Managing infectious hazards</a:t>
            </a:r>
            <a:endParaRPr lang="en-US" altLang="zh-TW" sz="1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53791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11</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83721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7" name="矩形 6">
            <a:extLst>
              <a:ext uri="{FF2B5EF4-FFF2-40B4-BE49-F238E27FC236}">
                <a16:creationId xmlns:a16="http://schemas.microsoft.com/office/drawing/2014/main" id="{28AF0D9B-7677-4997-9D26-90318A8F570C}"/>
              </a:ext>
            </a:extLst>
          </p:cNvPr>
          <p:cNvSpPr/>
          <p:nvPr/>
        </p:nvSpPr>
        <p:spPr>
          <a:xfrm>
            <a:off x="284449" y="826558"/>
            <a:ext cx="4511486" cy="58180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spcBef>
                <a:spcPts val="600"/>
              </a:spcBef>
              <a:buClr>
                <a:schemeClr val="accent1">
                  <a:lumMod val="50000"/>
                </a:schemeClr>
              </a:buClr>
              <a:buFont typeface="Wingdings" panose="05000000000000000000" pitchFamily="2" charset="2"/>
              <a:buChar char="n"/>
            </a:pPr>
            <a:r>
              <a:rPr lang="zh-TW" altLang="en-US" sz="2200" dirty="0">
                <a:latin typeface="微軟正黑體" panose="020B0604030504040204" pitchFamily="34" charset="-120"/>
                <a:ea typeface="微軟正黑體" panose="020B0604030504040204" pitchFamily="34" charset="-120"/>
              </a:rPr>
              <a:t>截⾄</a:t>
            </a:r>
            <a:r>
              <a:rPr lang="en-US" altLang="zh-TW" sz="2200" dirty="0">
                <a:latin typeface="微軟正黑體" panose="020B0604030504040204" pitchFamily="34" charset="-120"/>
                <a:ea typeface="微軟正黑體" panose="020B0604030504040204" pitchFamily="34" charset="-120"/>
              </a:rPr>
              <a:t>2026</a:t>
            </a:r>
            <a:r>
              <a:rPr lang="zh-TW" altLang="en-US" sz="2200" dirty="0">
                <a:latin typeface="微軟正黑體" panose="020B0604030504040204" pitchFamily="34" charset="-120"/>
                <a:ea typeface="微軟正黑體" panose="020B0604030504040204" pitchFamily="34" charset="-120"/>
              </a:rPr>
              <a:t>年</a:t>
            </a:r>
            <a:r>
              <a:rPr lang="en-US" altLang="zh-TW" sz="2200" dirty="0">
                <a:latin typeface="微軟正黑體" panose="020B0604030504040204" pitchFamily="34" charset="-120"/>
                <a:ea typeface="微軟正黑體" panose="020B0604030504040204" pitchFamily="34" charset="-120"/>
              </a:rPr>
              <a:t>7</a:t>
            </a:r>
            <a:r>
              <a:rPr lang="zh-TW" altLang="en-US" sz="2200" dirty="0">
                <a:latin typeface="微軟正黑體" panose="020B0604030504040204" pitchFamily="34" charset="-120"/>
                <a:ea typeface="微軟正黑體" panose="020B0604030504040204" pitchFamily="34" charset="-120"/>
              </a:rPr>
              <a:t>月</a:t>
            </a:r>
            <a:r>
              <a:rPr lang="en-US" altLang="zh-TW" sz="2200" dirty="0">
                <a:latin typeface="微軟正黑體" panose="020B0604030504040204" pitchFamily="34" charset="-120"/>
                <a:ea typeface="微軟正黑體" panose="020B0604030504040204" pitchFamily="34" charset="-120"/>
              </a:rPr>
              <a:t>18</a:t>
            </a:r>
            <a:r>
              <a:rPr lang="zh-TW" altLang="en-US" sz="2200" dirty="0">
                <a:latin typeface="微軟正黑體" panose="020B0604030504040204" pitchFamily="34" charset="-120"/>
                <a:ea typeface="微軟正黑體" panose="020B0604030504040204" pitchFamily="34" charset="-120"/>
              </a:rPr>
              <a:t>日，疫情波及</a:t>
            </a:r>
            <a:r>
              <a:rPr lang="en-US" altLang="zh-TW" sz="2200" dirty="0">
                <a:latin typeface="微軟正黑體" panose="020B0604030504040204" pitchFamily="34" charset="-120"/>
                <a:ea typeface="微軟正黑體" panose="020B0604030504040204" pitchFamily="34" charset="-120"/>
              </a:rPr>
              <a:t>4</a:t>
            </a:r>
            <a:r>
              <a:rPr lang="zh-TW" altLang="en-US" sz="2200" dirty="0">
                <a:latin typeface="微軟正黑體" panose="020B0604030504040204" pitchFamily="34" charset="-120"/>
                <a:ea typeface="微軟正黑體" panose="020B0604030504040204" pitchFamily="34" charset="-120"/>
              </a:rPr>
              <a:t>個國家，累計報告</a:t>
            </a:r>
            <a:r>
              <a:rPr lang="en-US" altLang="zh-TW" sz="2200" dirty="0">
                <a:latin typeface="微軟正黑體" panose="020B0604030504040204" pitchFamily="34" charset="-120"/>
                <a:ea typeface="微軟正黑體" panose="020B0604030504040204" pitchFamily="34" charset="-120"/>
              </a:rPr>
              <a:t>2,367</a:t>
            </a:r>
            <a:r>
              <a:rPr lang="zh-TW" altLang="en-US" sz="2200" dirty="0">
                <a:latin typeface="微軟正黑體" panose="020B0604030504040204" pitchFamily="34" charset="-120"/>
                <a:ea typeface="微軟正黑體" panose="020B0604030504040204" pitchFamily="34" charset="-120"/>
              </a:rPr>
              <a:t>例確定病例，其中</a:t>
            </a:r>
            <a:r>
              <a:rPr lang="en-US" altLang="zh-TW" sz="2200" dirty="0">
                <a:latin typeface="微軟正黑體" panose="020B0604030504040204" pitchFamily="34" charset="-120"/>
                <a:ea typeface="微軟正黑體" panose="020B0604030504040204" pitchFamily="34" charset="-120"/>
              </a:rPr>
              <a:t>932</a:t>
            </a:r>
            <a:r>
              <a:rPr lang="zh-TW" altLang="en-US" sz="2200" dirty="0">
                <a:latin typeface="微軟正黑體" panose="020B0604030504040204" pitchFamily="34" charset="-120"/>
                <a:ea typeface="微軟正黑體" panose="020B0604030504040204" pitchFamily="34" charset="-120"/>
              </a:rPr>
              <a:t>例死亡</a:t>
            </a:r>
            <a:r>
              <a:rPr lang="en-US" altLang="zh-TW" sz="2200" dirty="0">
                <a:latin typeface="微軟正黑體" panose="020B0604030504040204" pitchFamily="34" charset="-120"/>
                <a:ea typeface="微軟正黑體" panose="020B0604030504040204" pitchFamily="34" charset="-120"/>
              </a:rPr>
              <a:t>(CFR</a:t>
            </a:r>
            <a:r>
              <a:rPr lang="zh-TW" altLang="en-US" sz="2200" dirty="0">
                <a:latin typeface="微軟正黑體" panose="020B0604030504040204" pitchFamily="34" charset="-120"/>
                <a:ea typeface="微軟正黑體" panose="020B0604030504040204" pitchFamily="34" charset="-120"/>
              </a:rPr>
              <a:t>：</a:t>
            </a:r>
            <a:r>
              <a:rPr lang="en-US" altLang="zh-TW" sz="2200" dirty="0">
                <a:latin typeface="微軟正黑體" panose="020B0604030504040204" pitchFamily="34" charset="-120"/>
                <a:ea typeface="微軟正黑體" panose="020B0604030504040204" pitchFamily="34" charset="-120"/>
              </a:rPr>
              <a:t>39%)</a:t>
            </a:r>
            <a:r>
              <a:rPr lang="zh-TW" altLang="en-US" sz="2200" dirty="0">
                <a:latin typeface="微軟正黑體" panose="020B0604030504040204" pitchFamily="34" charset="-120"/>
                <a:ea typeface="微軟正黑體" panose="020B0604030504040204" pitchFamily="34" charset="-120"/>
              </a:rPr>
              <a:t>。</a:t>
            </a:r>
            <a:endParaRPr lang="en-US" altLang="zh-TW" sz="2200" dirty="0">
              <a:latin typeface="微軟正黑體" panose="020B0604030504040204" pitchFamily="34" charset="-120"/>
              <a:ea typeface="微軟正黑體" panose="020B0604030504040204" pitchFamily="34" charset="-120"/>
            </a:endParaRPr>
          </a:p>
          <a:p>
            <a:pPr marL="457200" indent="-457200">
              <a:spcBef>
                <a:spcPts val="600"/>
              </a:spcBef>
              <a:buClr>
                <a:schemeClr val="accent1">
                  <a:lumMod val="50000"/>
                </a:schemeClr>
              </a:buClr>
              <a:buFont typeface="Wingdings" panose="05000000000000000000" pitchFamily="2" charset="2"/>
              <a:buChar char="n"/>
            </a:pPr>
            <a:r>
              <a:rPr lang="zh-TW" altLang="en-US" sz="2200" dirty="0">
                <a:latin typeface="微軟正黑體" panose="020B0604030504040204" pitchFamily="34" charset="-120"/>
                <a:ea typeface="微軟正黑體" panose="020B0604030504040204" pitchFamily="34" charset="-120"/>
              </a:rPr>
              <a:t>病例主要集中於剛果民主共和國</a:t>
            </a:r>
            <a:r>
              <a:rPr lang="en-US" altLang="zh-TW" sz="2200" dirty="0">
                <a:latin typeface="微軟正黑體" panose="020B0604030504040204" pitchFamily="34" charset="-120"/>
                <a:ea typeface="微軟正黑體" panose="020B0604030504040204" pitchFamily="34" charset="-120"/>
              </a:rPr>
              <a:t>(DRC) </a:t>
            </a:r>
            <a:r>
              <a:rPr lang="zh-TW" altLang="en-US" sz="2200" dirty="0">
                <a:latin typeface="微軟正黑體" panose="020B0604030504040204" pitchFamily="34" charset="-120"/>
                <a:ea typeface="微軟正黑體" panose="020B0604030504040204" pitchFamily="34" charset="-120"/>
              </a:rPr>
              <a:t>，計</a:t>
            </a:r>
            <a:r>
              <a:rPr lang="en-US" altLang="zh-TW" sz="2200" dirty="0">
                <a:latin typeface="微軟正黑體" panose="020B0604030504040204" pitchFamily="34" charset="-120"/>
                <a:ea typeface="微軟正黑體" panose="020B0604030504040204" pitchFamily="34" charset="-120"/>
              </a:rPr>
              <a:t>2,344</a:t>
            </a:r>
            <a:r>
              <a:rPr lang="zh-TW" altLang="en-US" sz="2200" dirty="0">
                <a:latin typeface="微軟正黑體" panose="020B0604030504040204" pitchFamily="34" charset="-120"/>
                <a:ea typeface="微軟正黑體" panose="020B0604030504040204" pitchFamily="34" charset="-120"/>
              </a:rPr>
              <a:t>例確定病例</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含</a:t>
            </a:r>
            <a:r>
              <a:rPr lang="en-US" altLang="zh-TW" sz="2200" dirty="0">
                <a:latin typeface="微軟正黑體" panose="020B0604030504040204" pitchFamily="34" charset="-120"/>
                <a:ea typeface="微軟正黑體" panose="020B0604030504040204" pitchFamily="34" charset="-120"/>
              </a:rPr>
              <a:t>930</a:t>
            </a:r>
            <a:r>
              <a:rPr lang="zh-TW" altLang="en-US" sz="2200" dirty="0">
                <a:latin typeface="微軟正黑體" panose="020B0604030504040204" pitchFamily="34" charset="-120"/>
                <a:ea typeface="微軟正黑體" panose="020B0604030504040204" pitchFamily="34" charset="-120"/>
              </a:rPr>
              <a:t>例死亡、</a:t>
            </a:r>
            <a:r>
              <a:rPr lang="en-US" altLang="zh-TW" sz="2200" dirty="0">
                <a:latin typeface="微軟正黑體" panose="020B0604030504040204" pitchFamily="34" charset="-120"/>
                <a:ea typeface="微軟正黑體" panose="020B0604030504040204" pitchFamily="34" charset="-120"/>
              </a:rPr>
              <a:t>466</a:t>
            </a:r>
            <a:r>
              <a:rPr lang="zh-TW" altLang="en-US" sz="2200" dirty="0">
                <a:latin typeface="微軟正黑體" panose="020B0604030504040204" pitchFamily="34" charset="-120"/>
                <a:ea typeface="微軟正黑體" panose="020B0604030504040204" pitchFamily="34" charset="-120"/>
              </a:rPr>
              <a:t>例康復</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a:t>
            </a:r>
            <a:endParaRPr lang="en-US" altLang="zh-TW" sz="2200" dirty="0">
              <a:latin typeface="微軟正黑體" panose="020B0604030504040204" pitchFamily="34" charset="-120"/>
              <a:ea typeface="微軟正黑體" panose="020B0604030504040204" pitchFamily="34" charset="-120"/>
            </a:endParaRPr>
          </a:p>
          <a:p>
            <a:pPr marL="457200" indent="-457200">
              <a:spcBef>
                <a:spcPts val="600"/>
              </a:spcBef>
              <a:buClr>
                <a:schemeClr val="accent1">
                  <a:lumMod val="50000"/>
                </a:schemeClr>
              </a:buClr>
              <a:buFont typeface="Wingdings" panose="05000000000000000000" pitchFamily="2" charset="2"/>
              <a:buChar char="n"/>
            </a:pPr>
            <a:r>
              <a:rPr lang="en-US" altLang="zh-TW" sz="2200" dirty="0">
                <a:latin typeface="微軟正黑體" panose="020B0604030504040204" pitchFamily="34" charset="-120"/>
                <a:ea typeface="微軟正黑體" panose="020B0604030504040204" pitchFamily="34" charset="-120"/>
              </a:rPr>
              <a:t>DRC</a:t>
            </a:r>
            <a:r>
              <a:rPr lang="zh-TW" altLang="en-US" sz="2200" dirty="0">
                <a:latin typeface="微軟正黑體" panose="020B0604030504040204" pitchFamily="34" charset="-120"/>
                <a:ea typeface="微軟正黑體" panose="020B0604030504040204" pitchFamily="34" charset="-120"/>
              </a:rPr>
              <a:t>鄰國烏⼲達計</a:t>
            </a:r>
            <a:r>
              <a:rPr lang="en-US" altLang="zh-TW" sz="2200" dirty="0">
                <a:latin typeface="微軟正黑體" panose="020B0604030504040204" pitchFamily="34" charset="-120"/>
                <a:ea typeface="微軟正黑體" panose="020B0604030504040204" pitchFamily="34" charset="-120"/>
              </a:rPr>
              <a:t>20</a:t>
            </a:r>
            <a:r>
              <a:rPr lang="zh-TW" altLang="en-US" sz="2200" dirty="0">
                <a:latin typeface="微軟正黑體" panose="020B0604030504040204" pitchFamily="34" charset="-120"/>
                <a:ea typeface="微軟正黑體" panose="020B0604030504040204" pitchFamily="34" charset="-120"/>
              </a:rPr>
              <a:t>例確定病例</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含</a:t>
            </a:r>
            <a:r>
              <a:rPr lang="en-US" altLang="zh-TW" sz="2200" dirty="0">
                <a:latin typeface="微軟正黑體" panose="020B0604030504040204" pitchFamily="34" charset="-120"/>
                <a:ea typeface="微軟正黑體" panose="020B0604030504040204" pitchFamily="34" charset="-120"/>
              </a:rPr>
              <a:t>2</a:t>
            </a:r>
            <a:r>
              <a:rPr lang="zh-TW" altLang="en-US" sz="2200" dirty="0">
                <a:latin typeface="微軟正黑體" panose="020B0604030504040204" pitchFamily="34" charset="-120"/>
                <a:ea typeface="微軟正黑體" panose="020B0604030504040204" pitchFamily="34" charset="-120"/>
              </a:rPr>
              <a:t>例死亡、</a:t>
            </a:r>
            <a:r>
              <a:rPr lang="en-US" altLang="zh-TW" sz="2200" dirty="0">
                <a:latin typeface="微軟正黑體" panose="020B0604030504040204" pitchFamily="34" charset="-120"/>
                <a:ea typeface="微軟正黑體" panose="020B0604030504040204" pitchFamily="34" charset="-120"/>
              </a:rPr>
              <a:t>18</a:t>
            </a:r>
            <a:r>
              <a:rPr lang="zh-TW" altLang="en-US" sz="2200" dirty="0">
                <a:latin typeface="微軟正黑體" panose="020B0604030504040204" pitchFamily="34" charset="-120"/>
                <a:ea typeface="微軟正黑體" panose="020B0604030504040204" pitchFamily="34" charset="-120"/>
              </a:rPr>
              <a:t>例康復</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，其個案均與跨境移動及醫療照護暴露有關。 ⾃</a:t>
            </a:r>
            <a:r>
              <a:rPr lang="en-US" altLang="zh-TW" sz="2200" dirty="0">
                <a:latin typeface="微軟正黑體" panose="020B0604030504040204" pitchFamily="34" charset="-120"/>
                <a:ea typeface="微軟正黑體" panose="020B0604030504040204" pitchFamily="34" charset="-120"/>
              </a:rPr>
              <a:t>6</a:t>
            </a:r>
            <a:r>
              <a:rPr lang="zh-TW" altLang="en-US" sz="2200" dirty="0">
                <a:latin typeface="微軟正黑體" panose="020B0604030504040204" pitchFamily="34" charset="-120"/>
                <a:ea typeface="微軟正黑體" panose="020B0604030504040204" pitchFamily="34" charset="-120"/>
              </a:rPr>
              <a:t>月</a:t>
            </a:r>
            <a:r>
              <a:rPr lang="en-US" altLang="zh-TW" sz="2200" dirty="0">
                <a:latin typeface="微軟正黑體" panose="020B0604030504040204" pitchFamily="34" charset="-120"/>
                <a:ea typeface="微軟正黑體" panose="020B0604030504040204" pitchFamily="34" charset="-120"/>
              </a:rPr>
              <a:t>22</a:t>
            </a:r>
            <a:r>
              <a:rPr lang="zh-TW" altLang="en-US" sz="2200" dirty="0">
                <a:latin typeface="微軟正黑體" panose="020B0604030504040204" pitchFamily="34" charset="-120"/>
                <a:ea typeface="微軟正黑體" panose="020B0604030504040204" pitchFamily="34" charset="-120"/>
              </a:rPr>
              <a:t>日起，截至</a:t>
            </a:r>
            <a:r>
              <a:rPr lang="en-US" altLang="zh-TW" sz="2200" dirty="0">
                <a:latin typeface="微軟正黑體" panose="020B0604030504040204" pitchFamily="34" charset="-120"/>
                <a:ea typeface="微軟正黑體" panose="020B0604030504040204" pitchFamily="34" charset="-120"/>
              </a:rPr>
              <a:t>7</a:t>
            </a:r>
            <a:r>
              <a:rPr lang="zh-TW" altLang="en-US" sz="2200" dirty="0">
                <a:latin typeface="微軟正黑體" panose="020B0604030504040204" pitchFamily="34" charset="-120"/>
                <a:ea typeface="微軟正黑體" panose="020B0604030504040204" pitchFamily="34" charset="-120"/>
              </a:rPr>
              <a:t>月</a:t>
            </a:r>
            <a:r>
              <a:rPr lang="en-US" altLang="zh-TW" sz="2200" dirty="0">
                <a:latin typeface="微軟正黑體" panose="020B0604030504040204" pitchFamily="34" charset="-120"/>
                <a:ea typeface="微軟正黑體" panose="020B0604030504040204" pitchFamily="34" charset="-120"/>
              </a:rPr>
              <a:t>22</a:t>
            </a:r>
            <a:r>
              <a:rPr lang="zh-TW" altLang="en-US" sz="2200" dirty="0">
                <a:latin typeface="微軟正黑體" panose="020B0604030504040204" pitchFamily="34" charset="-120"/>
                <a:ea typeface="微軟正黑體" panose="020B0604030504040204" pitchFamily="34" charset="-120"/>
              </a:rPr>
              <a:t>日，無新增疫情。</a:t>
            </a:r>
            <a:endParaRPr lang="en-US" altLang="zh-TW" sz="2200" dirty="0">
              <a:latin typeface="微軟正黑體" panose="020B0604030504040204" pitchFamily="34" charset="-120"/>
              <a:ea typeface="微軟正黑體" panose="020B0604030504040204" pitchFamily="34" charset="-120"/>
            </a:endParaRPr>
          </a:p>
          <a:p>
            <a:pPr marL="457200" indent="-457200">
              <a:spcBef>
                <a:spcPts val="600"/>
              </a:spcBef>
              <a:buClr>
                <a:schemeClr val="accent1">
                  <a:lumMod val="50000"/>
                </a:schemeClr>
              </a:buClr>
              <a:buFont typeface="Wingdings" panose="05000000000000000000" pitchFamily="2" charset="2"/>
              <a:buChar char="n"/>
            </a:pPr>
            <a:r>
              <a:rPr lang="zh-TW" altLang="en-US" sz="2200" dirty="0">
                <a:latin typeface="微軟正黑體" panose="020B0604030504040204" pitchFamily="34" charset="-120"/>
                <a:ea typeface="微軟正黑體" panose="020B0604030504040204" pitchFamily="34" charset="-120"/>
              </a:rPr>
              <a:t>美國計</a:t>
            </a:r>
            <a:r>
              <a:rPr lang="en-US" altLang="zh-TW" sz="2200" dirty="0">
                <a:latin typeface="微軟正黑體" panose="020B0604030504040204" pitchFamily="34" charset="-120"/>
                <a:ea typeface="微軟正黑體" panose="020B0604030504040204" pitchFamily="34" charset="-120"/>
              </a:rPr>
              <a:t>2</a:t>
            </a:r>
            <a:r>
              <a:rPr lang="zh-TW" altLang="en-US" sz="2200" dirty="0">
                <a:latin typeface="微軟正黑體" panose="020B0604030504040204" pitchFamily="34" charset="-120"/>
                <a:ea typeface="微軟正黑體" panose="020B0604030504040204" pitchFamily="34" charset="-120"/>
              </a:rPr>
              <a:t>例</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含</a:t>
            </a:r>
            <a:r>
              <a:rPr lang="en-US" altLang="zh-TW" sz="2200" dirty="0">
                <a:latin typeface="微軟正黑體" panose="020B0604030504040204" pitchFamily="34" charset="-120"/>
                <a:ea typeface="微軟正黑體" panose="020B0604030504040204" pitchFamily="34" charset="-120"/>
              </a:rPr>
              <a:t>1</a:t>
            </a:r>
            <a:r>
              <a:rPr lang="zh-TW" altLang="en-US" sz="2200" dirty="0">
                <a:latin typeface="微軟正黑體" panose="020B0604030504040204" pitchFamily="34" charset="-120"/>
                <a:ea typeface="微軟正黑體" panose="020B0604030504040204" pitchFamily="34" charset="-120"/>
              </a:rPr>
              <a:t>例已康復</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、法國計</a:t>
            </a:r>
            <a:r>
              <a:rPr lang="en-US" altLang="zh-TW" sz="2200" dirty="0">
                <a:latin typeface="微軟正黑體" panose="020B0604030504040204" pitchFamily="34" charset="-120"/>
                <a:ea typeface="微軟正黑體" panose="020B0604030504040204" pitchFamily="34" charset="-120"/>
              </a:rPr>
              <a:t>1</a:t>
            </a:r>
            <a:r>
              <a:rPr lang="zh-TW" altLang="en-US" sz="2200" dirty="0">
                <a:latin typeface="微軟正黑體" panose="020B0604030504040204" pitchFamily="34" charset="-120"/>
                <a:ea typeface="微軟正黑體" panose="020B0604030504040204" pitchFamily="34" charset="-120"/>
              </a:rPr>
              <a:t>例</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已康復</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，此零星個案皆為於</a:t>
            </a:r>
            <a:r>
              <a:rPr lang="en-US" altLang="zh-TW" sz="2200" dirty="0">
                <a:latin typeface="微軟正黑體" panose="020B0604030504040204" pitchFamily="34" charset="-120"/>
                <a:ea typeface="微軟正黑體" panose="020B0604030504040204" pitchFamily="34" charset="-120"/>
              </a:rPr>
              <a:t>DRC</a:t>
            </a:r>
            <a:r>
              <a:rPr lang="zh-TW" altLang="en-US" sz="2200" dirty="0">
                <a:latin typeface="微軟正黑體" panose="020B0604030504040204" pitchFamily="34" charset="-120"/>
                <a:ea typeface="微軟正黑體" panose="020B0604030504040204" pitchFamily="34" charset="-120"/>
              </a:rPr>
              <a:t>當地進⾏醫療照護之⼈員或⼈道救援者。</a:t>
            </a:r>
          </a:p>
        </p:txBody>
      </p:sp>
      <p:sp>
        <p:nvSpPr>
          <p:cNvPr id="11" name="標題 1">
            <a:extLst>
              <a:ext uri="{FF2B5EF4-FFF2-40B4-BE49-F238E27FC236}">
                <a16:creationId xmlns:a16="http://schemas.microsoft.com/office/drawing/2014/main" id="{B7A4F6E0-4B03-4348-8381-63BDED760363}"/>
              </a:ext>
            </a:extLst>
          </p:cNvPr>
          <p:cNvSpPr txBox="1">
            <a:spLocks/>
          </p:cNvSpPr>
          <p:nvPr/>
        </p:nvSpPr>
        <p:spPr>
          <a:xfrm>
            <a:off x="1035698" y="306739"/>
            <a:ext cx="9806474" cy="613124"/>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en-US" altLang="zh-TW"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2026</a:t>
            </a: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年非洲</a:t>
            </a:r>
            <a:r>
              <a:rPr lang="en-US" altLang="zh-TW"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BDBV</a:t>
            </a: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疫情現況</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pic>
        <p:nvPicPr>
          <p:cNvPr id="5" name="圖片 4">
            <a:extLst>
              <a:ext uri="{FF2B5EF4-FFF2-40B4-BE49-F238E27FC236}">
                <a16:creationId xmlns:a16="http://schemas.microsoft.com/office/drawing/2014/main" id="{CAC08BA2-6BEF-478C-867C-F58AA34B91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7594" y="919863"/>
            <a:ext cx="7039957" cy="5079720"/>
          </a:xfrm>
          <a:prstGeom prst="rect">
            <a:avLst/>
          </a:prstGeom>
        </p:spPr>
      </p:pic>
      <p:sp>
        <p:nvSpPr>
          <p:cNvPr id="14" name="內容版面配置區 2">
            <a:extLst>
              <a:ext uri="{FF2B5EF4-FFF2-40B4-BE49-F238E27FC236}">
                <a16:creationId xmlns:a16="http://schemas.microsoft.com/office/drawing/2014/main" id="{4E571DB0-53E5-45BE-8445-CCEA7349638A}"/>
              </a:ext>
            </a:extLst>
          </p:cNvPr>
          <p:cNvSpPr txBox="1">
            <a:spLocks/>
          </p:cNvSpPr>
          <p:nvPr/>
        </p:nvSpPr>
        <p:spPr>
          <a:xfrm>
            <a:off x="4867594" y="5999580"/>
            <a:ext cx="6147869"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bg1"/>
                </a:solidFill>
                <a:latin typeface="Times New Roman" panose="02020603050405020304" pitchFamily="18" charset="0"/>
                <a:cs typeface="Times New Roman" panose="02020603050405020304" pitchFamily="18" charset="0"/>
              </a:rPr>
              <a:t>From: </a:t>
            </a:r>
            <a:r>
              <a:rPr lang="en-US" altLang="zh-TW" sz="1000" i="1" dirty="0">
                <a:solidFill>
                  <a:schemeClr val="bg1"/>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https://www.who.int/emergencies/disease-outbreak-news/item/2026-DON613</a:t>
            </a:r>
            <a:r>
              <a:rPr lang="en-US" altLang="zh-TW" sz="1000" i="1" dirty="0">
                <a:solidFill>
                  <a:schemeClr val="bg1"/>
                </a:solidFill>
                <a:latin typeface="Times New Roman" panose="02020603050405020304" pitchFamily="18" charset="0"/>
                <a:cs typeface="Times New Roman" panose="02020603050405020304" pitchFamily="18" charset="0"/>
              </a:rPr>
              <a:t> .WHO  </a:t>
            </a:r>
          </a:p>
        </p:txBody>
      </p:sp>
    </p:spTree>
    <p:extLst>
      <p:ext uri="{BB962C8B-B14F-4D97-AF65-F5344CB8AC3E}">
        <p14:creationId xmlns:p14="http://schemas.microsoft.com/office/powerpoint/2010/main" val="1004521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12</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治療藥物</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DB7A6CD1-C783-446B-8CF2-B5A2690E9B0A}"/>
              </a:ext>
            </a:extLst>
          </p:cNvPr>
          <p:cNvSpPr txBox="1">
            <a:spLocks/>
          </p:cNvSpPr>
          <p:nvPr/>
        </p:nvSpPr>
        <p:spPr>
          <a:xfrm>
            <a:off x="479467" y="961156"/>
            <a:ext cx="11497279" cy="337370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2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治療：</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臨床治療仍以支持性療法為主，國外已有核准治療</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EBOV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感染藥物；</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SUDV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及</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BDBV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無核准藥物，但已有多種候選藥物。</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1200"/>
              </a:spcBef>
              <a:buClr>
                <a:schemeClr val="accent1">
                  <a:lumMod val="50000"/>
                </a:scheme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單株抗體：目前有二種單株抗體製劑</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a:t>
            </a:r>
            <a:r>
              <a:rPr lang="en-US" altLang="zh-TW" sz="2400" dirty="0" err="1">
                <a:solidFill>
                  <a:schemeClr val="bg1"/>
                </a:solidFill>
                <a:latin typeface="微軟正黑體" panose="020B0604030504040204" pitchFamily="34" charset="-120"/>
                <a:ea typeface="微軟正黑體" panose="020B0604030504040204" pitchFamily="34" charset="-120"/>
              </a:rPr>
              <a:t>Inmazeb</a:t>
            </a:r>
            <a:r>
              <a:rPr lang="en-US" altLang="zh-TW" sz="2400" baseline="30000" dirty="0">
                <a:solidFill>
                  <a:schemeClr val="bg1"/>
                </a:solidFill>
                <a:latin typeface="微軟正黑體" panose="020B0604030504040204" pitchFamily="34" charset="-120"/>
                <a:ea typeface="微軟正黑體" panose="020B0604030504040204" pitchFamily="34" charset="-120"/>
              </a:rPr>
              <a:t>®</a:t>
            </a:r>
            <a:r>
              <a:rPr lang="zh-TW" altLang="en-US" sz="2400" dirty="0">
                <a:solidFill>
                  <a:schemeClr val="bg1"/>
                </a:solidFill>
                <a:latin typeface="微軟正黑體" panose="020B0604030504040204" pitchFamily="34" charset="-120"/>
                <a:ea typeface="微軟正黑體" panose="020B0604030504040204" pitchFamily="34" charset="-120"/>
              </a:rPr>
              <a:t>、</a:t>
            </a:r>
            <a:r>
              <a:rPr lang="en-US" altLang="zh-TW" sz="2400" dirty="0" err="1">
                <a:solidFill>
                  <a:schemeClr val="bg1"/>
                </a:solidFill>
                <a:latin typeface="微軟正黑體" panose="020B0604030504040204" pitchFamily="34" charset="-120"/>
                <a:ea typeface="微軟正黑體" panose="020B0604030504040204" pitchFamily="34" charset="-120"/>
              </a:rPr>
              <a:t>Ebanga</a:t>
            </a:r>
            <a:r>
              <a:rPr lang="en-US" altLang="zh-TW" sz="2400" dirty="0">
                <a:solidFill>
                  <a:schemeClr val="bg1"/>
                </a:solidFill>
                <a:latin typeface="微軟正黑體" panose="020B0604030504040204" pitchFamily="34" charset="-120"/>
                <a:ea typeface="微軟正黑體" panose="020B0604030504040204" pitchFamily="34" charset="-120"/>
              </a:rPr>
              <a:t>™)</a:t>
            </a:r>
            <a:r>
              <a:rPr lang="zh-TW" altLang="en-US" sz="2400" dirty="0">
                <a:solidFill>
                  <a:schemeClr val="bg1"/>
                </a:solidFill>
                <a:latin typeface="微軟正黑體" panose="020B0604030504040204" pitchFamily="34" charset="-120"/>
                <a:ea typeface="微軟正黑體" panose="020B0604030504040204" pitchFamily="34" charset="-12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已證實可以治療</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EBOV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感染；另有二種單株抗體製劑</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MBP-134</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latin typeface="微軟正黑體" panose="020B0604030504040204" pitchFamily="34" charset="-120"/>
                <a:ea typeface="微軟正黑體" panose="020B0604030504040204" pitchFamily="34" charset="-120"/>
              </a:rPr>
              <a:t> </a:t>
            </a:r>
            <a:r>
              <a:rPr lang="en-US" altLang="zh-TW" sz="2400" dirty="0">
                <a:solidFill>
                  <a:schemeClr val="bg1"/>
                </a:solidFill>
                <a:latin typeface="微軟正黑體" panose="020B0604030504040204" pitchFamily="34" charset="-120"/>
                <a:ea typeface="微軟正黑體" panose="020B0604030504040204" pitchFamily="34" charset="-120"/>
              </a:rPr>
              <a:t>REGN3479)</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，為治療</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BDBV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感染的候選藥物，世界衛生組織建議疫情時優先納入臨床試驗。</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1200"/>
              </a:spcBef>
              <a:buClr>
                <a:schemeClr val="accent1">
                  <a:lumMod val="50000"/>
                </a:scheme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抗病毒藥物：目前有治療伊波拉病毒感染的候選抗病毒藥物</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a:t>
            </a:r>
            <a:r>
              <a:rPr lang="en-US" altLang="zh-TW" sz="2400" dirty="0">
                <a:solidFill>
                  <a:schemeClr val="bg1"/>
                </a:solidFill>
                <a:latin typeface="微軟正黑體" panose="020B0604030504040204" pitchFamily="34" charset="-120"/>
                <a:ea typeface="微軟正黑體" panose="020B0604030504040204" pitchFamily="34" charset="-120"/>
              </a:rPr>
              <a:t>Remdesivir</a:t>
            </a:r>
            <a:r>
              <a:rPr lang="zh-TW" altLang="en-US" sz="2400" dirty="0">
                <a:solidFill>
                  <a:schemeClr val="bg1"/>
                </a:solidFill>
                <a:latin typeface="微軟正黑體" panose="020B0604030504040204" pitchFamily="34" charset="-120"/>
                <a:ea typeface="微軟正黑體" panose="020B0604030504040204" pitchFamily="34" charset="-120"/>
              </a:rPr>
              <a:t>、</a:t>
            </a:r>
            <a:r>
              <a:rPr lang="en-US" altLang="zh-TW" sz="2400" dirty="0" err="1">
                <a:solidFill>
                  <a:schemeClr val="bg1"/>
                </a:solidFill>
                <a:latin typeface="微軟正黑體" panose="020B0604030504040204" pitchFamily="34" charset="-120"/>
                <a:ea typeface="微軟正黑體" panose="020B0604030504040204" pitchFamily="34" charset="-120"/>
              </a:rPr>
              <a:t>Obeldesivir</a:t>
            </a:r>
            <a:r>
              <a:rPr lang="en-US" altLang="zh-TW" sz="2400" dirty="0">
                <a:solidFill>
                  <a:schemeClr val="bg1"/>
                </a:solidFill>
                <a:latin typeface="微軟正黑體" panose="020B0604030504040204" pitchFamily="34" charset="-120"/>
                <a:ea typeface="微軟正黑體" panose="020B0604030504040204" pitchFamily="34" charset="-12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持續發展中。</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1200"/>
              </a:spcBef>
              <a:buClr>
                <a:schemeClr val="accent1">
                  <a:lumMod val="50000"/>
                </a:schemeClr>
              </a:buClr>
              <a:buSzPct val="100000"/>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1200"/>
              </a:spcBef>
              <a:buClr>
                <a:schemeClr val="accent1">
                  <a:lumMod val="50000"/>
                </a:schemeClr>
              </a:buClr>
              <a:buSzPct val="100000"/>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nvGrpSpPr>
          <p:cNvPr id="5" name="群組 1">
            <a:extLst>
              <a:ext uri="{FF2B5EF4-FFF2-40B4-BE49-F238E27FC236}">
                <a16:creationId xmlns:a16="http://schemas.microsoft.com/office/drawing/2014/main" id="{DBF0B98E-B295-4F21-92A8-813BD121A06A}"/>
              </a:ext>
            </a:extLst>
          </p:cNvPr>
          <p:cNvGrpSpPr/>
          <p:nvPr/>
        </p:nvGrpSpPr>
        <p:grpSpPr>
          <a:xfrm>
            <a:off x="2679143" y="4428135"/>
            <a:ext cx="1576872" cy="1940768"/>
            <a:chOff x="3549547" y="4644650"/>
            <a:chExt cx="1091682" cy="1523662"/>
          </a:xfrm>
        </p:grpSpPr>
        <p:pic>
          <p:nvPicPr>
            <p:cNvPr id="6" name="圖片 7">
              <a:extLst>
                <a:ext uri="{FF2B5EF4-FFF2-40B4-BE49-F238E27FC236}">
                  <a16:creationId xmlns:a16="http://schemas.microsoft.com/office/drawing/2014/main" id="{2967FFC2-EFDF-48D6-8CA0-A01A4D9F05F3}"/>
                </a:ext>
              </a:extLst>
            </p:cNvPr>
            <p:cNvPicPr>
              <a:picLocks noChangeAspect="1"/>
            </p:cNvPicPr>
            <p:nvPr/>
          </p:nvPicPr>
          <p:blipFill>
            <a:blip r:embed="rId3"/>
            <a:srcRect l="11668" r="15370"/>
            <a:stretch>
              <a:fillRect/>
            </a:stretch>
          </p:blipFill>
          <p:spPr>
            <a:xfrm>
              <a:off x="3748264" y="4910443"/>
              <a:ext cx="729325" cy="1257869"/>
            </a:xfrm>
            <a:prstGeom prst="rect">
              <a:avLst/>
            </a:prstGeom>
            <a:noFill/>
            <a:ln cap="flat">
              <a:noFill/>
            </a:ln>
          </p:spPr>
        </p:pic>
        <p:sp>
          <p:nvSpPr>
            <p:cNvPr id="7" name="矩形 5">
              <a:extLst>
                <a:ext uri="{FF2B5EF4-FFF2-40B4-BE49-F238E27FC236}">
                  <a16:creationId xmlns:a16="http://schemas.microsoft.com/office/drawing/2014/main" id="{28EFFBD7-F016-464E-8AF1-D5063772F5E1}"/>
                </a:ext>
              </a:extLst>
            </p:cNvPr>
            <p:cNvSpPr/>
            <p:nvPr/>
          </p:nvSpPr>
          <p:spPr>
            <a:xfrm>
              <a:off x="3549547" y="4644650"/>
              <a:ext cx="1091682" cy="265793"/>
            </a:xfrm>
            <a:prstGeom prst="rect">
              <a:avLst/>
            </a:prstGeom>
            <a:solidFill>
              <a:srgbClr val="7F7F7F"/>
            </a:solidFill>
            <a:ln cap="flat">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1" i="0" u="none" strike="noStrike" kern="0" cap="none" spc="0" baseline="0" dirty="0" err="1">
                  <a:solidFill>
                    <a:srgbClr val="FFFFFF"/>
                  </a:solidFill>
                  <a:uFillTx/>
                  <a:latin typeface="微軟正黑體" panose="020B0604030504040204" pitchFamily="34" charset="-120"/>
                  <a:ea typeface="微軟正黑體" panose="020B0604030504040204" pitchFamily="34" charset="-120"/>
                  <a:cs typeface="Times New Roman" pitchFamily="18"/>
                </a:rPr>
                <a:t>Inmazeb</a:t>
              </a:r>
              <a:r>
                <a:rPr lang="en-US" sz="1600" b="1" i="0" u="none" strike="noStrike" kern="0" cap="none" spc="0" baseline="30000" dirty="0">
                  <a:solidFill>
                    <a:srgbClr val="FFFFFF"/>
                  </a:solidFill>
                  <a:uFillTx/>
                  <a:latin typeface="微軟正黑體" panose="020B0604030504040204" pitchFamily="34" charset="-120"/>
                  <a:ea typeface="微軟正黑體" panose="020B0604030504040204" pitchFamily="34" charset="-120"/>
                  <a:cs typeface="Times New Roman" pitchFamily="18"/>
                </a:rPr>
                <a:t>®</a:t>
              </a:r>
              <a:endParaRPr lang="en-US" sz="1600" b="1" i="0" u="none" strike="noStrike" kern="1200" cap="none" spc="0" baseline="30000" dirty="0">
                <a:solidFill>
                  <a:srgbClr val="FFFFFF"/>
                </a:solidFill>
                <a:highlight>
                  <a:srgbClr val="C0C0C0"/>
                </a:highlight>
                <a:uFillTx/>
                <a:latin typeface="微軟正黑體" panose="020B0604030504040204" pitchFamily="34" charset="-120"/>
                <a:ea typeface="微軟正黑體" panose="020B0604030504040204" pitchFamily="34" charset="-120"/>
                <a:cs typeface="Times New Roman" pitchFamily="18"/>
              </a:endParaRPr>
            </a:p>
          </p:txBody>
        </p:sp>
      </p:grpSp>
      <p:grpSp>
        <p:nvGrpSpPr>
          <p:cNvPr id="8" name="群組 2">
            <a:extLst>
              <a:ext uri="{FF2B5EF4-FFF2-40B4-BE49-F238E27FC236}">
                <a16:creationId xmlns:a16="http://schemas.microsoft.com/office/drawing/2014/main" id="{FCC6BE03-43CC-4911-A0DB-7B9ED0C3D9E9}"/>
              </a:ext>
            </a:extLst>
          </p:cNvPr>
          <p:cNvGrpSpPr/>
          <p:nvPr/>
        </p:nvGrpSpPr>
        <p:grpSpPr>
          <a:xfrm>
            <a:off x="5246248" y="4293506"/>
            <a:ext cx="1699504" cy="2118145"/>
            <a:chOff x="7448551" y="4776697"/>
            <a:chExt cx="1274573" cy="1678500"/>
          </a:xfrm>
        </p:grpSpPr>
        <p:sp>
          <p:nvSpPr>
            <p:cNvPr id="9" name="矩形 5">
              <a:extLst>
                <a:ext uri="{FF2B5EF4-FFF2-40B4-BE49-F238E27FC236}">
                  <a16:creationId xmlns:a16="http://schemas.microsoft.com/office/drawing/2014/main" id="{74AAEE23-25FC-494E-8A6F-0EED48F07F5A}"/>
                </a:ext>
              </a:extLst>
            </p:cNvPr>
            <p:cNvSpPr/>
            <p:nvPr/>
          </p:nvSpPr>
          <p:spPr>
            <a:xfrm>
              <a:off x="7448551" y="4776697"/>
              <a:ext cx="1274573" cy="414620"/>
            </a:xfrm>
            <a:prstGeom prst="rect">
              <a:avLst/>
            </a:prstGeom>
            <a:solidFill>
              <a:srgbClr val="7F7F7F"/>
            </a:solidFill>
            <a:ln cap="flat">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1200" cap="none" spc="0" baseline="0" dirty="0" err="1">
                  <a:solidFill>
                    <a:srgbClr val="FFFFFF"/>
                  </a:solidFill>
                  <a:uFillTx/>
                  <a:latin typeface="微軟正黑體" panose="020B0604030504040204" pitchFamily="34" charset="-120"/>
                  <a:ea typeface="微軟正黑體" panose="020B0604030504040204" pitchFamily="34" charset="-120"/>
                  <a:cs typeface="Times New Roman" pitchFamily="18"/>
                </a:rPr>
                <a:t>Ebanga</a:t>
              </a:r>
              <a:r>
                <a:rPr lang="en-US" sz="1400" b="1" i="0" u="none" strike="noStrike" kern="1200" cap="none" spc="0" baseline="0" dirty="0">
                  <a:solidFill>
                    <a:srgbClr val="FFFFFF"/>
                  </a:solidFill>
                  <a:uFillTx/>
                  <a:latin typeface="微軟正黑體" panose="020B0604030504040204" pitchFamily="34" charset="-120"/>
                  <a:ea typeface="微軟正黑體" panose="020B0604030504040204" pitchFamily="34" charset="-120"/>
                  <a:cs typeface="Times New Roman" pitchFamily="18"/>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1200" cap="none" spc="0" baseline="0" dirty="0">
                  <a:solidFill>
                    <a:srgbClr val="FFFFFF"/>
                  </a:solidFill>
                  <a:uFillTx/>
                  <a:latin typeface="微軟正黑體" panose="020B0604030504040204" pitchFamily="34" charset="-120"/>
                  <a:ea typeface="微軟正黑體" panose="020B0604030504040204" pitchFamily="34" charset="-120"/>
                  <a:cs typeface="Times New Roman" pitchFamily="18"/>
                </a:rPr>
                <a:t>(Ansuvimab-zykl)</a:t>
              </a:r>
            </a:p>
          </p:txBody>
        </p:sp>
        <p:pic>
          <p:nvPicPr>
            <p:cNvPr id="10" name="圖片 9">
              <a:extLst>
                <a:ext uri="{FF2B5EF4-FFF2-40B4-BE49-F238E27FC236}">
                  <a16:creationId xmlns:a16="http://schemas.microsoft.com/office/drawing/2014/main" id="{608BCA7B-8E58-4D6B-9E51-7B75C182067F}"/>
                </a:ext>
              </a:extLst>
            </p:cNvPr>
            <p:cNvPicPr>
              <a:picLocks noChangeAspect="1"/>
            </p:cNvPicPr>
            <p:nvPr/>
          </p:nvPicPr>
          <p:blipFill>
            <a:blip r:embed="rId4"/>
            <a:srcRect l="11516" r="9740" b="8205"/>
            <a:stretch>
              <a:fillRect/>
            </a:stretch>
          </p:blipFill>
          <p:spPr>
            <a:xfrm>
              <a:off x="7750701" y="5191317"/>
              <a:ext cx="745001" cy="1263880"/>
            </a:xfrm>
            <a:prstGeom prst="rect">
              <a:avLst/>
            </a:prstGeom>
            <a:noFill/>
            <a:ln cap="flat">
              <a:noFill/>
            </a:ln>
          </p:spPr>
        </p:pic>
      </p:grpSp>
      <p:sp>
        <p:nvSpPr>
          <p:cNvPr id="11" name="內容版面配置區 2">
            <a:extLst>
              <a:ext uri="{FF2B5EF4-FFF2-40B4-BE49-F238E27FC236}">
                <a16:creationId xmlns:a16="http://schemas.microsoft.com/office/drawing/2014/main" id="{96F5D070-F8B9-44CE-A886-9CFCC1BE27FE}"/>
              </a:ext>
            </a:extLst>
          </p:cNvPr>
          <p:cNvSpPr txBox="1">
            <a:spLocks/>
          </p:cNvSpPr>
          <p:nvPr/>
        </p:nvSpPr>
        <p:spPr>
          <a:xfrm>
            <a:off x="2621750" y="6411651"/>
            <a:ext cx="7212715"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a:t>
            </a:r>
            <a:r>
              <a:rPr lang="en-US" altLang="zh-TW" sz="1000" dirty="0">
                <a:solidFill>
                  <a:schemeClr val="tx1"/>
                </a:solidFill>
                <a:latin typeface="Times New Roman" panose="02020603050405020304" pitchFamily="18" charset="0"/>
                <a:cs typeface="Times New Roman" panose="02020603050405020304" pitchFamily="18" charset="0"/>
              </a:rPr>
              <a:t>:</a:t>
            </a:r>
            <a:r>
              <a:rPr lang="en-US" altLang="zh-TW" sz="1000" dirty="0">
                <a:solidFill>
                  <a:srgbClr val="000000"/>
                </a:solidFill>
                <a:latin typeface="Times New Roman" panose="02020603050405020304" pitchFamily="18" charset="0"/>
                <a:ea typeface="新細明體" pitchFamily="2"/>
                <a:cs typeface="Times New Roman" panose="02020603050405020304" pitchFamily="18" charset="0"/>
              </a:rPr>
              <a:t> </a:t>
            </a:r>
            <a:r>
              <a:rPr lang="en-US" altLang="zh-TW" sz="1000" b="0" i="1" u="none" strike="noStrike" kern="0" cap="none" spc="0" baseline="0" dirty="0">
                <a:solidFill>
                  <a:srgbClr val="000000"/>
                </a:solidFill>
                <a:uFillTx/>
                <a:latin typeface="Times New Roman" pitchFamily="18"/>
                <a:ea typeface="Times New Roman" pitchFamily="18"/>
                <a:cs typeface="Times New Roman" pitchFamily="18"/>
              </a:rPr>
              <a:t>The Inmazeb and Ebanga image provided by Regeneron and Frederick National Laboratory for Center Research respectively</a:t>
            </a:r>
          </a:p>
          <a:p>
            <a:pPr marL="0" indent="0" algn="just">
              <a:spcBef>
                <a:spcPts val="0"/>
              </a:spcBef>
              <a:buNone/>
            </a:pPr>
            <a:r>
              <a:rPr lang="en-US" altLang="zh-TW" sz="1000" b="0" i="1" u="none" strike="noStrike" kern="0" cap="none" spc="0" baseline="0" dirty="0">
                <a:solidFill>
                  <a:srgbClr val="000000"/>
                </a:solidFill>
                <a:uFillTx/>
                <a:latin typeface="Times New Roman" pitchFamily="18"/>
                <a:ea typeface="Times New Roman" pitchFamily="18"/>
                <a:cs typeface="Times New Roman" pitchFamily="18"/>
              </a:rPr>
              <a:t>           Gilead Issues A Voluntary Nationwide Recall of Two Lots of </a:t>
            </a:r>
            <a:r>
              <a:rPr lang="en-US" altLang="zh-TW" sz="1000" b="0" i="1" u="none" strike="noStrike" kern="0" cap="none" spc="0" baseline="0" dirty="0" err="1">
                <a:solidFill>
                  <a:srgbClr val="000000"/>
                </a:solidFill>
                <a:uFillTx/>
                <a:latin typeface="Times New Roman" pitchFamily="18"/>
                <a:ea typeface="Times New Roman" pitchFamily="18"/>
                <a:cs typeface="Times New Roman" pitchFamily="18"/>
              </a:rPr>
              <a:t>Veklury</a:t>
            </a:r>
            <a:r>
              <a:rPr lang="en-US" altLang="zh-TW" sz="1000" b="0" i="1" u="none" strike="noStrike" kern="0" cap="none" spc="0" baseline="0" dirty="0">
                <a:solidFill>
                  <a:srgbClr val="000000"/>
                </a:solidFill>
                <a:uFillTx/>
                <a:latin typeface="Times New Roman" pitchFamily="18"/>
                <a:ea typeface="Times New Roman" pitchFamily="18"/>
                <a:cs typeface="Times New Roman" pitchFamily="18"/>
              </a:rPr>
              <a:t>® (Remdesivir) Due to Presence of Glass Particulates</a:t>
            </a:r>
            <a:r>
              <a:rPr lang="en-US" altLang="zh-TW" sz="1000" b="0" i="0" u="none" strike="noStrike" kern="0" cap="none" spc="0" baseline="0" dirty="0">
                <a:solidFill>
                  <a:srgbClr val="000000"/>
                </a:solidFill>
                <a:uFillTx/>
                <a:latin typeface="Times New Roman" pitchFamily="18"/>
                <a:ea typeface="Times New Roman" pitchFamily="18"/>
                <a:cs typeface="Times New Roman" pitchFamily="18"/>
              </a:rPr>
              <a:t>.</a:t>
            </a:r>
            <a:endParaRPr lang="en-US" altLang="zh-TW" sz="1000" dirty="0">
              <a:solidFill>
                <a:schemeClr val="tx1"/>
              </a:solidFill>
              <a:latin typeface="Times New Roman" panose="02020603050405020304" pitchFamily="18" charset="0"/>
              <a:cs typeface="Times New Roman" panose="02020603050405020304" pitchFamily="18" charset="0"/>
            </a:endParaRPr>
          </a:p>
        </p:txBody>
      </p:sp>
      <p:grpSp>
        <p:nvGrpSpPr>
          <p:cNvPr id="15" name="群組 14">
            <a:extLst>
              <a:ext uri="{FF2B5EF4-FFF2-40B4-BE49-F238E27FC236}">
                <a16:creationId xmlns:a16="http://schemas.microsoft.com/office/drawing/2014/main" id="{5980C137-DDDA-42E3-893E-D83F1E7A6270}"/>
              </a:ext>
            </a:extLst>
          </p:cNvPr>
          <p:cNvGrpSpPr/>
          <p:nvPr/>
        </p:nvGrpSpPr>
        <p:grpSpPr>
          <a:xfrm>
            <a:off x="8087481" y="4458542"/>
            <a:ext cx="1576872" cy="1962415"/>
            <a:chOff x="8087481" y="4458542"/>
            <a:chExt cx="1576872" cy="1962415"/>
          </a:xfrm>
        </p:grpSpPr>
        <p:pic>
          <p:nvPicPr>
            <p:cNvPr id="13" name="圖片 12">
              <a:extLst>
                <a:ext uri="{FF2B5EF4-FFF2-40B4-BE49-F238E27FC236}">
                  <a16:creationId xmlns:a16="http://schemas.microsoft.com/office/drawing/2014/main" id="{7001260E-B792-45E0-9D00-A712E7157DC8}"/>
                </a:ext>
              </a:extLst>
            </p:cNvPr>
            <p:cNvPicPr>
              <a:picLocks noChangeAspect="1"/>
            </p:cNvPicPr>
            <p:nvPr/>
          </p:nvPicPr>
          <p:blipFill rotWithShape="1">
            <a:blip r:embed="rId5">
              <a:extLst>
                <a:ext uri="{28A0092B-C50C-407E-A947-70E740481C1C}">
                  <a14:useLocalDpi xmlns:a14="http://schemas.microsoft.com/office/drawing/2010/main" val="0"/>
                </a:ext>
              </a:extLst>
            </a:blip>
            <a:srcRect t="7845" b="8741"/>
            <a:stretch/>
          </p:blipFill>
          <p:spPr>
            <a:xfrm>
              <a:off x="8317994" y="4787445"/>
              <a:ext cx="1150607" cy="1633512"/>
            </a:xfrm>
            <a:prstGeom prst="rect">
              <a:avLst/>
            </a:prstGeom>
          </p:spPr>
        </p:pic>
        <p:sp>
          <p:nvSpPr>
            <p:cNvPr id="14" name="矩形 5">
              <a:extLst>
                <a:ext uri="{FF2B5EF4-FFF2-40B4-BE49-F238E27FC236}">
                  <a16:creationId xmlns:a16="http://schemas.microsoft.com/office/drawing/2014/main" id="{8AF3EE6C-D594-47B6-AF93-22F33D6952EB}"/>
                </a:ext>
              </a:extLst>
            </p:cNvPr>
            <p:cNvSpPr/>
            <p:nvPr/>
          </p:nvSpPr>
          <p:spPr>
            <a:xfrm>
              <a:off x="8087481" y="4458542"/>
              <a:ext cx="1576872" cy="338554"/>
            </a:xfrm>
            <a:prstGeom prst="rect">
              <a:avLst/>
            </a:prstGeom>
            <a:solidFill>
              <a:srgbClr val="7F7F7F"/>
            </a:solidFill>
            <a:ln cap="flat">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600" b="1" i="0" u="none" strike="noStrike" kern="0" cap="none" spc="0" baseline="0" dirty="0">
                  <a:solidFill>
                    <a:srgbClr val="FFFFFF"/>
                  </a:solidFill>
                  <a:uFillTx/>
                  <a:latin typeface="微軟正黑體" panose="020B0604030504040204" pitchFamily="34" charset="-120"/>
                  <a:ea typeface="微軟正黑體" panose="020B0604030504040204" pitchFamily="34" charset="-120"/>
                  <a:cs typeface="Times New Roman" pitchFamily="18"/>
                </a:rPr>
                <a:t>Remdesivir</a:t>
              </a:r>
              <a:endParaRPr lang="en-US" sz="1600" b="1" i="0" u="none" strike="noStrike" kern="1200" cap="none" spc="0" baseline="30000" dirty="0">
                <a:solidFill>
                  <a:srgbClr val="FFFFFF"/>
                </a:solidFill>
                <a:highlight>
                  <a:srgbClr val="C0C0C0"/>
                </a:highlight>
                <a:uFillTx/>
                <a:latin typeface="微軟正黑體" panose="020B0604030504040204" pitchFamily="34" charset="-120"/>
                <a:ea typeface="微軟正黑體" panose="020B0604030504040204" pitchFamily="34" charset="-120"/>
                <a:cs typeface="Times New Roman" pitchFamily="18"/>
              </a:endParaRPr>
            </a:p>
          </p:txBody>
        </p:sp>
      </p:grpSp>
    </p:spTree>
    <p:extLst>
      <p:ext uri="{BB962C8B-B14F-4D97-AF65-F5344CB8AC3E}">
        <p14:creationId xmlns:p14="http://schemas.microsoft.com/office/powerpoint/2010/main" val="2057217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13</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050742" y="256222"/>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治療藥物</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graphicFrame>
        <p:nvGraphicFramePr>
          <p:cNvPr id="4" name="表格 5">
            <a:extLst>
              <a:ext uri="{FF2B5EF4-FFF2-40B4-BE49-F238E27FC236}">
                <a16:creationId xmlns:a16="http://schemas.microsoft.com/office/drawing/2014/main" id="{D9A82F49-A3AF-443F-93AE-41CD531F3FCB}"/>
              </a:ext>
            </a:extLst>
          </p:cNvPr>
          <p:cNvGraphicFramePr>
            <a:graphicFrameLocks noGrp="1"/>
          </p:cNvGraphicFramePr>
          <p:nvPr>
            <p:extLst>
              <p:ext uri="{D42A27DB-BD31-4B8C-83A1-F6EECF244321}">
                <p14:modId xmlns:p14="http://schemas.microsoft.com/office/powerpoint/2010/main" val="3795967006"/>
              </p:ext>
            </p:extLst>
          </p:nvPr>
        </p:nvGraphicFramePr>
        <p:xfrm>
          <a:off x="326571" y="776041"/>
          <a:ext cx="11549744" cy="5674360"/>
        </p:xfrm>
        <a:graphic>
          <a:graphicData uri="http://schemas.openxmlformats.org/drawingml/2006/table">
            <a:tbl>
              <a:tblPr firstRow="1" bandRow="1">
                <a:tableStyleId>{5C22544A-7EE6-4342-B048-85BDC9FD1C3A}</a:tableStyleId>
              </a:tblPr>
              <a:tblGrid>
                <a:gridCol w="1203649">
                  <a:extLst>
                    <a:ext uri="{9D8B030D-6E8A-4147-A177-3AD203B41FA5}">
                      <a16:colId xmlns:a16="http://schemas.microsoft.com/office/drawing/2014/main" val="1442558073"/>
                    </a:ext>
                  </a:extLst>
                </a:gridCol>
                <a:gridCol w="1520890">
                  <a:extLst>
                    <a:ext uri="{9D8B030D-6E8A-4147-A177-3AD203B41FA5}">
                      <a16:colId xmlns:a16="http://schemas.microsoft.com/office/drawing/2014/main" val="2606605649"/>
                    </a:ext>
                  </a:extLst>
                </a:gridCol>
                <a:gridCol w="2491274">
                  <a:extLst>
                    <a:ext uri="{9D8B030D-6E8A-4147-A177-3AD203B41FA5}">
                      <a16:colId xmlns:a16="http://schemas.microsoft.com/office/drawing/2014/main" val="123210802"/>
                    </a:ext>
                  </a:extLst>
                </a:gridCol>
                <a:gridCol w="2480387">
                  <a:extLst>
                    <a:ext uri="{9D8B030D-6E8A-4147-A177-3AD203B41FA5}">
                      <a16:colId xmlns:a16="http://schemas.microsoft.com/office/drawing/2014/main" val="3708300440"/>
                    </a:ext>
                  </a:extLst>
                </a:gridCol>
                <a:gridCol w="1559768">
                  <a:extLst>
                    <a:ext uri="{9D8B030D-6E8A-4147-A177-3AD203B41FA5}">
                      <a16:colId xmlns:a16="http://schemas.microsoft.com/office/drawing/2014/main" val="536784945"/>
                    </a:ext>
                  </a:extLst>
                </a:gridCol>
                <a:gridCol w="2293776">
                  <a:extLst>
                    <a:ext uri="{9D8B030D-6E8A-4147-A177-3AD203B41FA5}">
                      <a16:colId xmlns:a16="http://schemas.microsoft.com/office/drawing/2014/main" val="3090501906"/>
                    </a:ext>
                  </a:extLst>
                </a:gridCol>
              </a:tblGrid>
              <a:tr h="370840">
                <a:tc>
                  <a:txBody>
                    <a:bodyPr/>
                    <a:lstStyle/>
                    <a:p>
                      <a:pPr algn="ctr"/>
                      <a:r>
                        <a:rPr lang="zh-TW" altLang="en-US" dirty="0">
                          <a:latin typeface="微軟正黑體" panose="020B0604030504040204" pitchFamily="34" charset="-120"/>
                          <a:ea typeface="微軟正黑體" panose="020B0604030504040204" pitchFamily="34" charset="-120"/>
                        </a:rPr>
                        <a:t>藥物類別</a:t>
                      </a:r>
                    </a:p>
                  </a:txBody>
                  <a:tcPr/>
                </a:tc>
                <a:tc>
                  <a:txBody>
                    <a:bodyPr/>
                    <a:lstStyle/>
                    <a:p>
                      <a:pPr algn="ctr"/>
                      <a:r>
                        <a:rPr lang="zh-TW" altLang="en-US" dirty="0">
                          <a:latin typeface="微軟正黑體" panose="020B0604030504040204" pitchFamily="34" charset="-120"/>
                          <a:ea typeface="微軟正黑體" panose="020B0604030504040204" pitchFamily="34" charset="-120"/>
                        </a:rPr>
                        <a:t>藥物名稱</a:t>
                      </a:r>
                    </a:p>
                  </a:txBody>
                  <a:tcPr/>
                </a:tc>
                <a:tc>
                  <a:txBody>
                    <a:bodyPr/>
                    <a:lstStyle/>
                    <a:p>
                      <a:pPr algn="ctr"/>
                      <a:r>
                        <a:rPr lang="zh-TW" altLang="en-US" dirty="0">
                          <a:latin typeface="微軟正黑體" panose="020B0604030504040204" pitchFamily="34" charset="-120"/>
                          <a:ea typeface="微軟正黑體" panose="020B0604030504040204" pitchFamily="34" charset="-120"/>
                        </a:rPr>
                        <a:t>成分組成</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機轉</a:t>
                      </a:r>
                    </a:p>
                  </a:txBody>
                  <a:tcPr/>
                </a:tc>
                <a:tc>
                  <a:txBody>
                    <a:bodyPr/>
                    <a:lstStyle/>
                    <a:p>
                      <a:pPr algn="ctr"/>
                      <a:r>
                        <a:rPr lang="zh-TW" altLang="en-US" dirty="0">
                          <a:latin typeface="微軟正黑體" panose="020B0604030504040204" pitchFamily="34" charset="-120"/>
                          <a:ea typeface="微軟正黑體" panose="020B0604030504040204" pitchFamily="34" charset="-120"/>
                        </a:rPr>
                        <a:t>療效證據</a:t>
                      </a:r>
                    </a:p>
                  </a:txBody>
                  <a:tcPr/>
                </a:tc>
                <a:tc>
                  <a:txBody>
                    <a:bodyPr/>
                    <a:lstStyle/>
                    <a:p>
                      <a:pPr algn="ctr"/>
                      <a:r>
                        <a:rPr lang="zh-TW" altLang="en-US" dirty="0">
                          <a:latin typeface="微軟正黑體" panose="020B0604030504040204" pitchFamily="34" charset="-120"/>
                          <a:ea typeface="微軟正黑體" panose="020B0604030504040204" pitchFamily="34" charset="-120"/>
                        </a:rPr>
                        <a:t>核准現況</a:t>
                      </a:r>
                    </a:p>
                  </a:txBody>
                  <a:tcPr/>
                </a:tc>
                <a:tc>
                  <a:txBody>
                    <a:bodyPr/>
                    <a:lstStyle/>
                    <a:p>
                      <a:pPr algn="ctr"/>
                      <a:r>
                        <a:rPr lang="zh-TW" altLang="en-US" dirty="0">
                          <a:latin typeface="微軟正黑體" panose="020B0604030504040204" pitchFamily="34" charset="-120"/>
                          <a:ea typeface="微軟正黑體" panose="020B0604030504040204" pitchFamily="34" charset="-120"/>
                        </a:rPr>
                        <a:t>備註</a:t>
                      </a:r>
                    </a:p>
                  </a:txBody>
                  <a:tcPr/>
                </a:tc>
                <a:extLst>
                  <a:ext uri="{0D108BD9-81ED-4DB2-BD59-A6C34878D82A}">
                    <a16:rowId xmlns:a16="http://schemas.microsoft.com/office/drawing/2014/main" val="4234105881"/>
                  </a:ext>
                </a:extLst>
              </a:tr>
              <a:tr h="370840">
                <a:tc rowSpan="4">
                  <a:txBody>
                    <a:bodyPr/>
                    <a:lstStyle/>
                    <a:p>
                      <a:pPr algn="ctr"/>
                      <a:r>
                        <a:rPr lang="zh-TW" altLang="en-US" sz="1600" dirty="0">
                          <a:latin typeface="微軟正黑體" panose="020B0604030504040204" pitchFamily="34" charset="-120"/>
                          <a:ea typeface="微軟正黑體" panose="020B0604030504040204" pitchFamily="34" charset="-120"/>
                        </a:rPr>
                        <a:t>單株抗體</a:t>
                      </a:r>
                      <a:endParaRPr lang="en-US" altLang="zh-TW" sz="1600" dirty="0">
                        <a:latin typeface="微軟正黑體" panose="020B0604030504040204" pitchFamily="34" charset="-120"/>
                        <a:ea typeface="微軟正黑體" panose="020B0604030504040204" pitchFamily="34" charset="-120"/>
                      </a:endParaRPr>
                    </a:p>
                    <a:p>
                      <a:pPr algn="ctr"/>
                      <a:r>
                        <a:rPr lang="zh-TW" altLang="en-US" sz="1600" dirty="0">
                          <a:latin typeface="微軟正黑體" panose="020B0604030504040204" pitchFamily="34" charset="-120"/>
                          <a:ea typeface="微軟正黑體" panose="020B0604030504040204" pitchFamily="34" charset="-120"/>
                        </a:rPr>
                        <a:t>製劑</a:t>
                      </a:r>
                    </a:p>
                  </a:txBody>
                  <a:tcPr anchor="ctr"/>
                </a:tc>
                <a:tc>
                  <a:txBody>
                    <a:bodyPr/>
                    <a:lstStyle/>
                    <a:p>
                      <a:r>
                        <a:rPr lang="en-US" altLang="zh-TW" sz="1300" dirty="0" err="1">
                          <a:latin typeface="微軟正黑體" panose="020B0604030504040204" pitchFamily="34" charset="-120"/>
                          <a:ea typeface="微軟正黑體" panose="020B0604030504040204" pitchFamily="34" charset="-120"/>
                        </a:rPr>
                        <a:t>Inmazeb</a:t>
                      </a:r>
                      <a:r>
                        <a:rPr lang="en-US" altLang="zh-TW" sz="1300" baseline="30000" dirty="0">
                          <a:latin typeface="微軟正黑體" panose="020B0604030504040204" pitchFamily="34" charset="-120"/>
                          <a:ea typeface="微軟正黑體" panose="020B0604030504040204" pitchFamily="34" charset="-120"/>
                        </a:rPr>
                        <a:t>®</a:t>
                      </a:r>
                      <a:endParaRPr lang="zh-TW" altLang="en-US" sz="1300" baseline="30000" dirty="0">
                        <a:latin typeface="微軟正黑體" panose="020B0604030504040204" pitchFamily="34" charset="-120"/>
                        <a:ea typeface="微軟正黑體" panose="020B0604030504040204" pitchFamily="34" charset="-120"/>
                      </a:endParaRPr>
                    </a:p>
                  </a:txBody>
                  <a:tcPr anchor="ctr"/>
                </a:tc>
                <a:tc>
                  <a:txBody>
                    <a:bodyPr/>
                    <a:lstStyle/>
                    <a:p>
                      <a:r>
                        <a:rPr lang="zh-TW" altLang="en-US" sz="1300" dirty="0">
                          <a:latin typeface="微軟正黑體" panose="020B0604030504040204" pitchFamily="34" charset="-120"/>
                          <a:ea typeface="微軟正黑體" panose="020B0604030504040204" pitchFamily="34" charset="-120"/>
                        </a:rPr>
                        <a:t>由 </a:t>
                      </a:r>
                      <a:r>
                        <a:rPr lang="en-US" altLang="zh-TW" sz="1300" dirty="0">
                          <a:latin typeface="微軟正黑體" panose="020B0604030504040204" pitchFamily="34" charset="-120"/>
                          <a:ea typeface="微軟正黑體" panose="020B0604030504040204" pitchFamily="34" charset="-120"/>
                        </a:rPr>
                        <a:t>3 </a:t>
                      </a:r>
                      <a:r>
                        <a:rPr lang="zh-TW" altLang="en-US" sz="1300" dirty="0">
                          <a:latin typeface="微軟正黑體" panose="020B0604030504040204" pitchFamily="34" charset="-120"/>
                          <a:ea typeface="微軟正黑體" panose="020B0604030504040204" pitchFamily="34" charset="-120"/>
                        </a:rPr>
                        <a:t>種單株抗體組成：</a:t>
                      </a:r>
                      <a:br>
                        <a:rPr lang="zh-TW" altLang="en-US" sz="1300" dirty="0">
                          <a:latin typeface="微軟正黑體" panose="020B0604030504040204" pitchFamily="34" charset="-120"/>
                          <a:ea typeface="微軟正黑體" panose="020B0604030504040204" pitchFamily="34" charset="-120"/>
                        </a:rPr>
                      </a:br>
                      <a:r>
                        <a:rPr lang="en-US" altLang="zh-TW" sz="1300" dirty="0" err="1">
                          <a:latin typeface="微軟正黑體" panose="020B0604030504040204" pitchFamily="34" charset="-120"/>
                          <a:ea typeface="微軟正黑體" panose="020B0604030504040204" pitchFamily="34" charset="-120"/>
                        </a:rPr>
                        <a:t>Atoltivimab</a:t>
                      </a:r>
                      <a:r>
                        <a:rPr lang="en-US" altLang="zh-TW" sz="1300" dirty="0">
                          <a:latin typeface="微軟正黑體" panose="020B0604030504040204" pitchFamily="34" charset="-120"/>
                          <a:ea typeface="微軟正黑體" panose="020B0604030504040204" pitchFamily="34" charset="-120"/>
                        </a:rPr>
                        <a:t>, </a:t>
                      </a:r>
                      <a:r>
                        <a:rPr lang="en-US" altLang="zh-TW" sz="1300" dirty="0" err="1">
                          <a:latin typeface="微軟正黑體" panose="020B0604030504040204" pitchFamily="34" charset="-120"/>
                          <a:ea typeface="微軟正黑體" panose="020B0604030504040204" pitchFamily="34" charset="-120"/>
                        </a:rPr>
                        <a:t>Maftivimab</a:t>
                      </a:r>
                      <a:r>
                        <a:rPr lang="en-US" altLang="zh-TW" sz="1300" dirty="0">
                          <a:latin typeface="微軟正黑體" panose="020B0604030504040204" pitchFamily="34" charset="-120"/>
                          <a:ea typeface="微軟正黑體" panose="020B0604030504040204" pitchFamily="34" charset="-120"/>
                        </a:rPr>
                        <a:t>, </a:t>
                      </a:r>
                      <a:r>
                        <a:rPr lang="en-US" altLang="zh-TW" sz="1300" dirty="0" err="1">
                          <a:latin typeface="微軟正黑體" panose="020B0604030504040204" pitchFamily="34" charset="-120"/>
                          <a:ea typeface="微軟正黑體" panose="020B0604030504040204" pitchFamily="34" charset="-120"/>
                        </a:rPr>
                        <a:t>Odesivimab-ebgn</a:t>
                      </a:r>
                      <a:endParaRPr lang="en-US" altLang="zh-TW" sz="1300" dirty="0">
                        <a:latin typeface="微軟正黑體" panose="020B0604030504040204" pitchFamily="34" charset="-120"/>
                        <a:ea typeface="微軟正黑體" panose="020B0604030504040204" pitchFamily="34" charset="-120"/>
                      </a:endParaRPr>
                    </a:p>
                    <a:p>
                      <a:r>
                        <a:rPr lang="zh-TW" altLang="en-US" sz="1300" dirty="0">
                          <a:latin typeface="微軟正黑體" panose="020B0604030504040204" pitchFamily="34" charset="-120"/>
                          <a:ea typeface="微軟正黑體" panose="020B0604030504040204" pitchFamily="34" charset="-120"/>
                        </a:rPr>
                        <a:t>，其可與病毒醣蛋白結合，阻止病毒附著及進入宿主細胞。</a:t>
                      </a:r>
                    </a:p>
                  </a:txBody>
                  <a:tcPr anchor="ctr"/>
                </a:tc>
                <a:tc>
                  <a:txBody>
                    <a:bodyPr/>
                    <a:lstStyle/>
                    <a:p>
                      <a:pPr algn="ctr"/>
                      <a:r>
                        <a:rPr lang="en-US" altLang="zh-TW" sz="1300" dirty="0">
                          <a:latin typeface="微軟正黑體" panose="020B0604030504040204" pitchFamily="34" charset="-120"/>
                          <a:ea typeface="微軟正黑體" panose="020B0604030504040204" pitchFamily="34" charset="-120"/>
                        </a:rPr>
                        <a:t>-</a:t>
                      </a:r>
                      <a:endParaRPr lang="zh-TW" altLang="en-US" sz="1300" dirty="0">
                        <a:latin typeface="微軟正黑體" panose="020B0604030504040204" pitchFamily="34" charset="-120"/>
                        <a:ea typeface="微軟正黑體" panose="020B0604030504040204" pitchFamily="34" charset="-120"/>
                      </a:endParaRPr>
                    </a:p>
                  </a:txBody>
                  <a:tcPr anchor="ctr"/>
                </a:tc>
                <a:tc>
                  <a:txBody>
                    <a:bodyPr/>
                    <a:lstStyle/>
                    <a:p>
                      <a:r>
                        <a:rPr lang="zh-TW" altLang="en-US" sz="1300" dirty="0">
                          <a:latin typeface="微軟正黑體" panose="020B0604030504040204" pitchFamily="34" charset="-120"/>
                          <a:ea typeface="微軟正黑體" panose="020B0604030504040204" pitchFamily="34" charset="-120"/>
                        </a:rPr>
                        <a:t>於</a:t>
                      </a:r>
                      <a:r>
                        <a:rPr lang="en-US" altLang="zh-TW" sz="1300" dirty="0">
                          <a:latin typeface="微軟正黑體" panose="020B0604030504040204" pitchFamily="34" charset="-120"/>
                          <a:ea typeface="微軟正黑體" panose="020B0604030504040204" pitchFamily="34" charset="-120"/>
                        </a:rPr>
                        <a:t>2020</a:t>
                      </a:r>
                      <a:r>
                        <a:rPr lang="zh-TW" altLang="en-US" sz="1300" dirty="0">
                          <a:latin typeface="微軟正黑體" panose="020B0604030504040204" pitchFamily="34" charset="-120"/>
                          <a:ea typeface="微軟正黑體" panose="020B0604030504040204" pitchFamily="34" charset="-120"/>
                        </a:rPr>
                        <a:t>年</a:t>
                      </a:r>
                      <a:r>
                        <a:rPr lang="en-US" altLang="zh-TW" sz="1300" dirty="0">
                          <a:latin typeface="微軟正黑體" panose="020B0604030504040204" pitchFamily="34" charset="-120"/>
                          <a:ea typeface="微軟正黑體" panose="020B0604030504040204" pitchFamily="34" charset="-120"/>
                        </a:rPr>
                        <a:t>10</a:t>
                      </a:r>
                      <a:r>
                        <a:rPr lang="zh-TW" altLang="en-US" sz="1300" dirty="0">
                          <a:latin typeface="微軟正黑體" panose="020B0604030504040204" pitchFamily="34" charset="-120"/>
                          <a:ea typeface="微軟正黑體" panose="020B0604030504040204" pitchFamily="34" charset="-120"/>
                        </a:rPr>
                        <a:t>月獲美國</a:t>
                      </a:r>
                      <a:r>
                        <a:rPr lang="en-US" altLang="zh-TW" sz="1300" dirty="0">
                          <a:latin typeface="微軟正黑體" panose="020B0604030504040204" pitchFamily="34" charset="-120"/>
                          <a:ea typeface="微軟正黑體" panose="020B0604030504040204" pitchFamily="34" charset="-120"/>
                        </a:rPr>
                        <a:t>FDA</a:t>
                      </a:r>
                      <a:r>
                        <a:rPr lang="zh-TW" altLang="en-US" sz="1300" dirty="0">
                          <a:latin typeface="微軟正黑體" panose="020B0604030504040204" pitchFamily="34" charset="-120"/>
                          <a:ea typeface="微軟正黑體" panose="020B0604030504040204" pitchFamily="34" charset="-120"/>
                        </a:rPr>
                        <a:t>核准上市，用於治療</a:t>
                      </a:r>
                      <a:r>
                        <a:rPr lang="en-US" altLang="zh-TW" sz="1300" dirty="0">
                          <a:latin typeface="微軟正黑體" panose="020B0604030504040204" pitchFamily="34" charset="-120"/>
                          <a:ea typeface="微軟正黑體" panose="020B0604030504040204" pitchFamily="34" charset="-120"/>
                        </a:rPr>
                        <a:t>EBOV</a:t>
                      </a:r>
                      <a:r>
                        <a:rPr lang="zh-TW" altLang="en-US" sz="1300" dirty="0">
                          <a:latin typeface="微軟正黑體" panose="020B0604030504040204" pitchFamily="34" charset="-120"/>
                          <a:ea typeface="微軟正黑體" panose="020B0604030504040204" pitchFamily="34" charset="-120"/>
                        </a:rPr>
                        <a:t>感染的成人和孩童。</a:t>
                      </a:r>
                    </a:p>
                  </a:txBody>
                  <a:tcPr anchor="ctr"/>
                </a:tc>
                <a:tc>
                  <a:txBody>
                    <a:bodyPr/>
                    <a:lstStyle/>
                    <a:p>
                      <a:pPr algn="ctr"/>
                      <a:r>
                        <a:rPr lang="en-US" altLang="zh-TW" sz="1300" dirty="0">
                          <a:latin typeface="微軟正黑體" panose="020B0604030504040204" pitchFamily="34" charset="-120"/>
                          <a:ea typeface="微軟正黑體" panose="020B0604030504040204" pitchFamily="34" charset="-120"/>
                        </a:rPr>
                        <a:t>-</a:t>
                      </a:r>
                      <a:endParaRPr lang="zh-TW" altLang="en-US" sz="13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064057696"/>
                  </a:ext>
                </a:extLst>
              </a:tr>
              <a:tr h="370840">
                <a:tc vMerge="1">
                  <a:txBody>
                    <a:bodyPr/>
                    <a:lstStyle/>
                    <a:p>
                      <a:endParaRPr lang="zh-TW" altLang="en-US" dirty="0">
                        <a:latin typeface="微軟正黑體" panose="020B0604030504040204" pitchFamily="34" charset="-120"/>
                        <a:ea typeface="微軟正黑體" panose="020B0604030504040204" pitchFamily="34" charset="-120"/>
                      </a:endParaRPr>
                    </a:p>
                  </a:txBody>
                  <a:tcPr/>
                </a:tc>
                <a:tc>
                  <a:txBody>
                    <a:bodyPr/>
                    <a:lstStyle/>
                    <a:p>
                      <a:r>
                        <a:rPr lang="en-US" altLang="zh-TW" sz="1300" dirty="0" err="1">
                          <a:latin typeface="微軟正黑體" panose="020B0604030504040204" pitchFamily="34" charset="-120"/>
                          <a:ea typeface="微軟正黑體" panose="020B0604030504040204" pitchFamily="34" charset="-120"/>
                        </a:rPr>
                        <a:t>Ansuvimab-zykl</a:t>
                      </a:r>
                      <a:r>
                        <a:rPr lang="zh-TW" altLang="en-US" sz="1300" dirty="0">
                          <a:latin typeface="微軟正黑體" panose="020B0604030504040204" pitchFamily="34" charset="-120"/>
                          <a:ea typeface="微軟正黑體" panose="020B0604030504040204" pitchFamily="34" charset="-120"/>
                        </a:rPr>
                        <a:t> </a:t>
                      </a:r>
                      <a:r>
                        <a:rPr lang="en-US" altLang="zh-TW" sz="1300" dirty="0">
                          <a:latin typeface="微軟正黑體" panose="020B0604030504040204" pitchFamily="34" charset="-120"/>
                          <a:ea typeface="微軟正黑體" panose="020B0604030504040204" pitchFamily="34" charset="-120"/>
                        </a:rPr>
                        <a:t>(</a:t>
                      </a:r>
                      <a:r>
                        <a:rPr lang="en-US" altLang="zh-TW" sz="1300" dirty="0" err="1">
                          <a:latin typeface="微軟正黑體" panose="020B0604030504040204" pitchFamily="34" charset="-120"/>
                          <a:ea typeface="微軟正黑體" panose="020B0604030504040204" pitchFamily="34" charset="-120"/>
                        </a:rPr>
                        <a:t>Ebanga</a:t>
                      </a:r>
                      <a:r>
                        <a:rPr lang="en-US" altLang="zh-TW" sz="1300" dirty="0">
                          <a:latin typeface="微軟正黑體" panose="020B0604030504040204" pitchFamily="34" charset="-120"/>
                          <a:ea typeface="微軟正黑體" panose="020B0604030504040204" pitchFamily="34" charset="-120"/>
                        </a:rPr>
                        <a:t>™)</a:t>
                      </a:r>
                      <a:endParaRPr lang="zh-TW" altLang="en-US" sz="1300" dirty="0">
                        <a:latin typeface="微軟正黑體" panose="020B0604030504040204" pitchFamily="34" charset="-120"/>
                        <a:ea typeface="微軟正黑體" panose="020B0604030504040204" pitchFamily="34" charset="-120"/>
                      </a:endParaRPr>
                    </a:p>
                  </a:txBody>
                  <a:tcPr anchor="ctr"/>
                </a:tc>
                <a:tc>
                  <a:txBody>
                    <a:bodyPr/>
                    <a:lstStyle/>
                    <a:p>
                      <a:r>
                        <a:rPr lang="zh-TW" altLang="en-US" sz="1300" dirty="0">
                          <a:latin typeface="微軟正黑體" panose="020B0604030504040204" pitchFamily="34" charset="-120"/>
                          <a:ea typeface="微軟正黑體" panose="020B0604030504040204" pitchFamily="34" charset="-120"/>
                        </a:rPr>
                        <a:t>阻斷病毒醣蛋白與細胞表面 </a:t>
                      </a:r>
                      <a:r>
                        <a:rPr lang="en-US" altLang="zh-TW" sz="1300" dirty="0">
                          <a:latin typeface="微軟正黑體" panose="020B0604030504040204" pitchFamily="34" charset="-120"/>
                          <a:ea typeface="微軟正黑體" panose="020B0604030504040204" pitchFamily="34" charset="-120"/>
                        </a:rPr>
                        <a:t>NPC1 </a:t>
                      </a:r>
                      <a:r>
                        <a:rPr lang="zh-TW" altLang="en-US" sz="1300" dirty="0">
                          <a:latin typeface="微軟正黑體" panose="020B0604030504040204" pitchFamily="34" charset="-120"/>
                          <a:ea typeface="微軟正黑體" panose="020B0604030504040204" pitchFamily="34" charset="-120"/>
                        </a:rPr>
                        <a:t>受體結合，阻止病毒進入細胞。</a:t>
                      </a:r>
                    </a:p>
                  </a:txBody>
                  <a:tcPr anchor="ctr"/>
                </a:tc>
                <a:tc>
                  <a:txBody>
                    <a:bodyPr/>
                    <a:lstStyle/>
                    <a:p>
                      <a:pPr algn="ctr"/>
                      <a:r>
                        <a:rPr lang="en-US" altLang="zh-TW" sz="1300" dirty="0">
                          <a:latin typeface="微軟正黑體" panose="020B0604030504040204" pitchFamily="34" charset="-120"/>
                          <a:ea typeface="微軟正黑體" panose="020B0604030504040204" pitchFamily="34" charset="-120"/>
                        </a:rPr>
                        <a:t>-</a:t>
                      </a:r>
                      <a:endParaRPr lang="zh-TW" altLang="en-US" sz="1300" dirty="0">
                        <a:latin typeface="微軟正黑體" panose="020B0604030504040204" pitchFamily="34" charset="-120"/>
                        <a:ea typeface="微軟正黑體" panose="020B0604030504040204" pitchFamily="34" charset="-120"/>
                      </a:endParaRPr>
                    </a:p>
                  </a:txBody>
                  <a:tcPr anchor="ctr"/>
                </a:tc>
                <a:tc>
                  <a:txBody>
                    <a:bodyPr/>
                    <a:lstStyle/>
                    <a:p>
                      <a:r>
                        <a:rPr lang="zh-TW" altLang="en-US" sz="1300" dirty="0">
                          <a:latin typeface="微軟正黑體" panose="020B0604030504040204" pitchFamily="34" charset="-120"/>
                          <a:ea typeface="微軟正黑體" panose="020B0604030504040204" pitchFamily="34" charset="-120"/>
                        </a:rPr>
                        <a:t>於</a:t>
                      </a:r>
                      <a:r>
                        <a:rPr lang="en-US" altLang="zh-TW" sz="1300" dirty="0">
                          <a:latin typeface="微軟正黑體" panose="020B0604030504040204" pitchFamily="34" charset="-120"/>
                          <a:ea typeface="微軟正黑體" panose="020B0604030504040204" pitchFamily="34" charset="-120"/>
                        </a:rPr>
                        <a:t>2020</a:t>
                      </a:r>
                      <a:r>
                        <a:rPr lang="zh-TW" altLang="en-US" sz="1300" dirty="0">
                          <a:latin typeface="微軟正黑體" panose="020B0604030504040204" pitchFamily="34" charset="-120"/>
                          <a:ea typeface="微軟正黑體" panose="020B0604030504040204" pitchFamily="34" charset="-120"/>
                        </a:rPr>
                        <a:t>年</a:t>
                      </a:r>
                      <a:r>
                        <a:rPr lang="en-US" altLang="zh-TW" sz="1300" dirty="0">
                          <a:latin typeface="微軟正黑體" panose="020B0604030504040204" pitchFamily="34" charset="-120"/>
                          <a:ea typeface="微軟正黑體" panose="020B0604030504040204" pitchFamily="34" charset="-120"/>
                        </a:rPr>
                        <a:t>12</a:t>
                      </a:r>
                      <a:r>
                        <a:rPr lang="zh-TW" altLang="en-US" sz="1300" dirty="0">
                          <a:latin typeface="微軟正黑體" panose="020B0604030504040204" pitchFamily="34" charset="-120"/>
                          <a:ea typeface="微軟正黑體" panose="020B0604030504040204" pitchFamily="34" charset="-120"/>
                        </a:rPr>
                        <a:t>月經美國</a:t>
                      </a:r>
                      <a:r>
                        <a:rPr lang="en-US" altLang="zh-TW" sz="1300" dirty="0">
                          <a:latin typeface="微軟正黑體" panose="020B0604030504040204" pitchFamily="34" charset="-120"/>
                          <a:ea typeface="微軟正黑體" panose="020B0604030504040204" pitchFamily="34" charset="-120"/>
                        </a:rPr>
                        <a:t>FDA</a:t>
                      </a:r>
                      <a:r>
                        <a:rPr lang="zh-TW" altLang="en-US" sz="1300" dirty="0">
                          <a:latin typeface="微軟正黑體" panose="020B0604030504040204" pitchFamily="34" charset="-120"/>
                          <a:ea typeface="微軟正黑體" panose="020B0604030504040204" pitchFamily="34" charset="-120"/>
                        </a:rPr>
                        <a:t>核准上市，用於治療</a:t>
                      </a:r>
                      <a:r>
                        <a:rPr lang="en-US" altLang="zh-TW" sz="1300" dirty="0">
                          <a:latin typeface="微軟正黑體" panose="020B0604030504040204" pitchFamily="34" charset="-120"/>
                          <a:ea typeface="微軟正黑體" panose="020B0604030504040204" pitchFamily="34" charset="-120"/>
                        </a:rPr>
                        <a:t>EBOV</a:t>
                      </a:r>
                      <a:r>
                        <a:rPr lang="zh-TW" altLang="en-US" sz="1300" dirty="0">
                          <a:latin typeface="微軟正黑體" panose="020B0604030504040204" pitchFamily="34" charset="-120"/>
                          <a:ea typeface="微軟正黑體" panose="020B0604030504040204" pitchFamily="34" charset="-120"/>
                        </a:rPr>
                        <a:t>感染的成人和孩童。</a:t>
                      </a:r>
                    </a:p>
                  </a:txBody>
                  <a:tcPr anchor="ctr"/>
                </a:tc>
                <a:tc>
                  <a:txBody>
                    <a:bodyPr/>
                    <a:lstStyle/>
                    <a:p>
                      <a:pPr algn="ctr"/>
                      <a:r>
                        <a:rPr lang="en-US" altLang="zh-TW" sz="1300" dirty="0">
                          <a:latin typeface="微軟正黑體" panose="020B0604030504040204" pitchFamily="34" charset="-120"/>
                          <a:ea typeface="微軟正黑體" panose="020B0604030504040204" pitchFamily="34" charset="-120"/>
                        </a:rPr>
                        <a:t>-</a:t>
                      </a:r>
                      <a:endParaRPr lang="zh-TW" altLang="en-US" sz="13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541923361"/>
                  </a:ext>
                </a:extLst>
              </a:tr>
              <a:tr h="370840">
                <a:tc vMerge="1">
                  <a:txBody>
                    <a:bodyPr/>
                    <a:lstStyle/>
                    <a:p>
                      <a:endParaRPr lang="zh-TW" altLang="en-US" dirty="0">
                        <a:latin typeface="微軟正黑體" panose="020B0604030504040204" pitchFamily="34" charset="-120"/>
                        <a:ea typeface="微軟正黑體" panose="020B0604030504040204" pitchFamily="34" charset="-120"/>
                      </a:endParaRPr>
                    </a:p>
                  </a:txBody>
                  <a:tcPr/>
                </a:tc>
                <a:tc>
                  <a:txBody>
                    <a:bodyPr/>
                    <a:lstStyle/>
                    <a:p>
                      <a:r>
                        <a:rPr lang="en-US" altLang="zh-TW" sz="1300" dirty="0">
                          <a:latin typeface="微軟正黑體" panose="020B0604030504040204" pitchFamily="34" charset="-120"/>
                          <a:ea typeface="微軟正黑體" panose="020B0604030504040204" pitchFamily="34" charset="-120"/>
                        </a:rPr>
                        <a:t>MBP-134</a:t>
                      </a:r>
                      <a:endParaRPr lang="zh-TW" altLang="en-US" sz="1300" dirty="0">
                        <a:latin typeface="微軟正黑體" panose="020B0604030504040204" pitchFamily="34" charset="-120"/>
                        <a:ea typeface="微軟正黑體" panose="020B0604030504040204" pitchFamily="34" charset="-120"/>
                      </a:endParaRPr>
                    </a:p>
                  </a:txBody>
                  <a:tcPr anchor="ctr"/>
                </a:tc>
                <a:tc>
                  <a:txBody>
                    <a:bodyPr/>
                    <a:lstStyle/>
                    <a:p>
                      <a:r>
                        <a:rPr lang="zh-TW" altLang="en-US" sz="1300" dirty="0">
                          <a:latin typeface="微軟正黑體" panose="020B0604030504040204" pitchFamily="34" charset="-120"/>
                          <a:ea typeface="微軟正黑體" panose="020B0604030504040204" pitchFamily="34" charset="-120"/>
                        </a:rPr>
                        <a:t>由 </a:t>
                      </a:r>
                      <a:r>
                        <a:rPr lang="en-US" altLang="zh-TW" sz="1300" dirty="0">
                          <a:latin typeface="微軟正黑體" panose="020B0604030504040204" pitchFamily="34" charset="-120"/>
                          <a:ea typeface="微軟正黑體" panose="020B0604030504040204" pitchFamily="34" charset="-120"/>
                        </a:rPr>
                        <a:t>2 </a:t>
                      </a:r>
                      <a:r>
                        <a:rPr lang="zh-TW" altLang="en-US" sz="1300" dirty="0">
                          <a:latin typeface="微軟正黑體" panose="020B0604030504040204" pitchFamily="34" charset="-120"/>
                          <a:ea typeface="微軟正黑體" panose="020B0604030504040204" pitchFamily="34" charset="-120"/>
                        </a:rPr>
                        <a:t>種單株抗體組成：</a:t>
                      </a:r>
                      <a:br>
                        <a:rPr lang="zh-TW" altLang="en-US" sz="1300" dirty="0">
                          <a:latin typeface="微軟正黑體" panose="020B0604030504040204" pitchFamily="34" charset="-120"/>
                          <a:ea typeface="微軟正黑體" panose="020B0604030504040204" pitchFamily="34" charset="-120"/>
                        </a:rPr>
                      </a:br>
                      <a:r>
                        <a:rPr lang="en-US" altLang="zh-TW" sz="1300" dirty="0">
                          <a:latin typeface="微軟正黑體" panose="020B0604030504040204" pitchFamily="34" charset="-120"/>
                          <a:ea typeface="微軟正黑體" panose="020B0604030504040204" pitchFamily="34" charset="-120"/>
                        </a:rPr>
                        <a:t>ADI-15878 </a:t>
                      </a:r>
                      <a:r>
                        <a:rPr lang="zh-TW" altLang="en-US" sz="1300" dirty="0">
                          <a:latin typeface="微軟正黑體" panose="020B0604030504040204" pitchFamily="34" charset="-120"/>
                          <a:ea typeface="微軟正黑體" panose="020B0604030504040204" pitchFamily="34" charset="-120"/>
                        </a:rPr>
                        <a:t>及 </a:t>
                      </a:r>
                      <a:r>
                        <a:rPr lang="en-US" altLang="zh-TW" sz="1300" dirty="0">
                          <a:latin typeface="微軟正黑體" panose="020B0604030504040204" pitchFamily="34" charset="-120"/>
                          <a:ea typeface="微軟正黑體" panose="020B0604030504040204" pitchFamily="34" charset="-120"/>
                        </a:rPr>
                        <a:t>ADI-23774</a:t>
                      </a:r>
                    </a:p>
                  </a:txBody>
                  <a:tcPr anchor="ctr"/>
                </a:tc>
                <a:tc>
                  <a:txBody>
                    <a:bodyPr/>
                    <a:lstStyle/>
                    <a:p>
                      <a:r>
                        <a:rPr lang="zh-TW" altLang="en-US" sz="1300" dirty="0"/>
                        <a:t>在非人靈長類動物實驗中能免受</a:t>
                      </a:r>
                      <a:r>
                        <a:rPr lang="en-US" altLang="zh-TW" sz="1300" dirty="0"/>
                        <a:t>BDBV</a:t>
                      </a:r>
                      <a:r>
                        <a:rPr lang="zh-TW" altLang="en-US" sz="1300" dirty="0"/>
                        <a:t>、</a:t>
                      </a:r>
                      <a:r>
                        <a:rPr lang="en-US" altLang="zh-TW" sz="1300" dirty="0"/>
                        <a:t>EBOV</a:t>
                      </a:r>
                      <a:r>
                        <a:rPr lang="zh-TW" altLang="en-US" sz="1300" dirty="0"/>
                        <a:t>及</a:t>
                      </a:r>
                      <a:r>
                        <a:rPr lang="en-US" altLang="zh-TW" sz="1300" dirty="0"/>
                        <a:t>SUDV</a:t>
                      </a:r>
                      <a:r>
                        <a:rPr lang="zh-TW" altLang="en-US" sz="1300" dirty="0"/>
                        <a:t>之感染。</a:t>
                      </a:r>
                      <a:endParaRPr lang="zh-TW" altLang="en-US" sz="13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1300" dirty="0">
                          <a:latin typeface="微軟正黑體" panose="020B0604030504040204" pitchFamily="34" charset="-120"/>
                          <a:ea typeface="微軟正黑體" panose="020B0604030504040204" pitchFamily="34" charset="-120"/>
                        </a:rPr>
                        <a:t>無</a:t>
                      </a:r>
                    </a:p>
                  </a:txBody>
                  <a:tcPr anchor="ctr"/>
                </a:tc>
                <a:tc>
                  <a:txBody>
                    <a:bodyPr/>
                    <a:lstStyle/>
                    <a:p>
                      <a:r>
                        <a:rPr lang="en-US" altLang="zh-TW" sz="1300" dirty="0">
                          <a:latin typeface="微軟正黑體" panose="020B0604030504040204" pitchFamily="34" charset="-120"/>
                          <a:ea typeface="微軟正黑體" panose="020B0604030504040204" pitchFamily="34" charset="-120"/>
                        </a:rPr>
                        <a:t>WHO</a:t>
                      </a:r>
                      <a:r>
                        <a:rPr lang="zh-TW" altLang="en-US" sz="1300" dirty="0">
                          <a:latin typeface="微軟正黑體" panose="020B0604030504040204" pitchFamily="34" charset="-120"/>
                          <a:ea typeface="微軟正黑體" panose="020B0604030504040204" pitchFamily="34" charset="-120"/>
                        </a:rPr>
                        <a:t>專家會議建議在</a:t>
                      </a:r>
                      <a:r>
                        <a:rPr lang="en-US" altLang="zh-TW" sz="1300" dirty="0">
                          <a:latin typeface="微軟正黑體" panose="020B0604030504040204" pitchFamily="34" charset="-120"/>
                          <a:ea typeface="微軟正黑體" panose="020B0604030504040204" pitchFamily="34" charset="-120"/>
                        </a:rPr>
                        <a:t>BDBV</a:t>
                      </a:r>
                      <a:r>
                        <a:rPr lang="zh-TW" altLang="en-US" sz="1300" dirty="0">
                          <a:latin typeface="微軟正黑體" panose="020B0604030504040204" pitchFamily="34" charset="-120"/>
                          <a:ea typeface="微軟正黑體" panose="020B0604030504040204" pitchFamily="34" charset="-120"/>
                        </a:rPr>
                        <a:t>疫情中優先用於治療，視供應情況考量用於暴露後預防</a:t>
                      </a:r>
                    </a:p>
                  </a:txBody>
                  <a:tcPr anchor="ctr"/>
                </a:tc>
                <a:extLst>
                  <a:ext uri="{0D108BD9-81ED-4DB2-BD59-A6C34878D82A}">
                    <a16:rowId xmlns:a16="http://schemas.microsoft.com/office/drawing/2014/main" val="499751307"/>
                  </a:ext>
                </a:extLst>
              </a:tr>
              <a:tr h="370840">
                <a:tc vMerge="1">
                  <a:txBody>
                    <a:bodyPr/>
                    <a:lstStyle/>
                    <a:p>
                      <a:endParaRPr lang="zh-TW" altLang="en-US" dirty="0">
                        <a:latin typeface="微軟正黑體" panose="020B0604030504040204" pitchFamily="34" charset="-120"/>
                        <a:ea typeface="微軟正黑體" panose="020B0604030504040204" pitchFamily="34" charset="-120"/>
                      </a:endParaRPr>
                    </a:p>
                  </a:txBody>
                  <a:tcPr/>
                </a:tc>
                <a:tc>
                  <a:txBody>
                    <a:bodyPr/>
                    <a:lstStyle/>
                    <a:p>
                      <a:r>
                        <a:rPr lang="en-US" altLang="zh-TW" sz="1300" dirty="0" err="1">
                          <a:latin typeface="微軟正黑體" panose="020B0604030504040204" pitchFamily="34" charset="-120"/>
                          <a:ea typeface="微軟正黑體" panose="020B0604030504040204" pitchFamily="34" charset="-120"/>
                        </a:rPr>
                        <a:t>Maftivimab</a:t>
                      </a:r>
                      <a:endParaRPr lang="en-US" altLang="zh-TW" sz="1300" dirty="0">
                        <a:latin typeface="微軟正黑體" panose="020B0604030504040204" pitchFamily="34" charset="-120"/>
                        <a:ea typeface="微軟正黑體" panose="020B0604030504040204" pitchFamily="34" charset="-120"/>
                      </a:endParaRPr>
                    </a:p>
                    <a:p>
                      <a:r>
                        <a:rPr lang="en-US" altLang="zh-TW" sz="1300" dirty="0">
                          <a:latin typeface="微軟正黑體" panose="020B0604030504040204" pitchFamily="34" charset="-120"/>
                          <a:ea typeface="微軟正黑體" panose="020B0604030504040204" pitchFamily="34" charset="-120"/>
                        </a:rPr>
                        <a:t>(REGN3479)</a:t>
                      </a:r>
                      <a:endParaRPr lang="zh-TW" altLang="en-US" sz="1300" dirty="0">
                        <a:latin typeface="微軟正黑體" panose="020B0604030504040204" pitchFamily="34" charset="-120"/>
                        <a:ea typeface="微軟正黑體" panose="020B0604030504040204" pitchFamily="34"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300" dirty="0">
                          <a:latin typeface="微軟正黑體" panose="020B0604030504040204" pitchFamily="34" charset="-120"/>
                          <a:ea typeface="微軟正黑體" panose="020B0604030504040204" pitchFamily="34" charset="-120"/>
                        </a:rPr>
                        <a:t>為</a:t>
                      </a:r>
                      <a:r>
                        <a:rPr lang="en-US" altLang="zh-TW" sz="1300" dirty="0" err="1">
                          <a:latin typeface="微軟正黑體" panose="020B0604030504040204" pitchFamily="34" charset="-120"/>
                          <a:ea typeface="微軟正黑體" panose="020B0604030504040204" pitchFamily="34" charset="-120"/>
                        </a:rPr>
                        <a:t>Inmazeb</a:t>
                      </a:r>
                      <a:r>
                        <a:rPr lang="en-US" altLang="zh-TW" sz="1300" baseline="30000" dirty="0">
                          <a:latin typeface="微軟正黑體" panose="020B0604030504040204" pitchFamily="34" charset="-120"/>
                          <a:ea typeface="微軟正黑體" panose="020B0604030504040204" pitchFamily="34" charset="-120"/>
                        </a:rPr>
                        <a:t>®</a:t>
                      </a:r>
                      <a:r>
                        <a:rPr lang="zh-TW" altLang="en-US" sz="1300" dirty="0">
                          <a:latin typeface="微軟正黑體" panose="020B0604030504040204" pitchFamily="34" charset="-120"/>
                          <a:ea typeface="微軟正黑體" panose="020B0604030504040204" pitchFamily="34" charset="-120"/>
                        </a:rPr>
                        <a:t>的成分之一</a:t>
                      </a:r>
                    </a:p>
                  </a:txBody>
                  <a:tcPr anchor="ctr"/>
                </a:tc>
                <a:tc>
                  <a:txBody>
                    <a:bodyPr/>
                    <a:lstStyle/>
                    <a:p>
                      <a:r>
                        <a:rPr lang="zh-TW" altLang="en-US" sz="1300" dirty="0">
                          <a:latin typeface="微軟正黑體" panose="020B0604030504040204" pitchFamily="34" charset="-120"/>
                          <a:ea typeface="微軟正黑體" panose="020B0604030504040204" pitchFamily="34" charset="-120"/>
                        </a:rPr>
                        <a:t>體外試驗對</a:t>
                      </a:r>
                      <a:r>
                        <a:rPr lang="en-US" altLang="zh-TW" sz="1300" dirty="0">
                          <a:latin typeface="微軟正黑體" panose="020B0604030504040204" pitchFamily="34" charset="-120"/>
                          <a:ea typeface="微軟正黑體" panose="020B0604030504040204" pitchFamily="34" charset="-120"/>
                        </a:rPr>
                        <a:t>BDBV</a:t>
                      </a:r>
                      <a:r>
                        <a:rPr lang="zh-TW" altLang="en-US" sz="1300" dirty="0">
                          <a:latin typeface="微軟正黑體" panose="020B0604030504040204" pitchFamily="34" charset="-120"/>
                          <a:ea typeface="微軟正黑體" panose="020B0604030504040204" pitchFamily="34" charset="-120"/>
                        </a:rPr>
                        <a:t>、</a:t>
                      </a:r>
                      <a:r>
                        <a:rPr lang="en-US" altLang="zh-TW" sz="1300" dirty="0">
                          <a:latin typeface="微軟正黑體" panose="020B0604030504040204" pitchFamily="34" charset="-120"/>
                          <a:ea typeface="微軟正黑體" panose="020B0604030504040204" pitchFamily="34" charset="-120"/>
                        </a:rPr>
                        <a:t>EBOV</a:t>
                      </a:r>
                      <a:r>
                        <a:rPr lang="zh-TW" altLang="en-US" sz="1300" dirty="0">
                          <a:latin typeface="微軟正黑體" panose="020B0604030504040204" pitchFamily="34" charset="-120"/>
                          <a:ea typeface="微軟正黑體" panose="020B0604030504040204" pitchFamily="34" charset="-120"/>
                        </a:rPr>
                        <a:t>、</a:t>
                      </a:r>
                      <a:r>
                        <a:rPr lang="en-US" altLang="zh-TW" sz="1300" dirty="0">
                          <a:latin typeface="微軟正黑體" panose="020B0604030504040204" pitchFamily="34" charset="-120"/>
                          <a:ea typeface="微軟正黑體" panose="020B0604030504040204" pitchFamily="34" charset="-120"/>
                        </a:rPr>
                        <a:t>SUDV</a:t>
                      </a:r>
                      <a:r>
                        <a:rPr lang="zh-TW" altLang="en-US" sz="1300" dirty="0">
                          <a:latin typeface="微軟正黑體" panose="020B0604030504040204" pitchFamily="34" charset="-120"/>
                          <a:ea typeface="微軟正黑體" panose="020B0604030504040204" pitchFamily="34" charset="-120"/>
                        </a:rPr>
                        <a:t>皆具廣泛活性。</a:t>
                      </a:r>
                    </a:p>
                  </a:txBody>
                  <a:tcPr anchor="ctr"/>
                </a:tc>
                <a:tc>
                  <a:txBody>
                    <a:bodyPr/>
                    <a:lstStyle/>
                    <a:p>
                      <a:pPr algn="ctr"/>
                      <a:r>
                        <a:rPr lang="zh-TW" altLang="en-US" sz="1300" dirty="0">
                          <a:latin typeface="微軟正黑體" panose="020B0604030504040204" pitchFamily="34" charset="-120"/>
                          <a:ea typeface="微軟正黑體" panose="020B0604030504040204" pitchFamily="34" charset="-120"/>
                        </a:rPr>
                        <a:t>無</a:t>
                      </a:r>
                    </a:p>
                  </a:txBody>
                  <a:tcPr anchor="ctr"/>
                </a:tc>
                <a:tc>
                  <a:txBody>
                    <a:bodyPr/>
                    <a:lstStyle/>
                    <a:p>
                      <a:r>
                        <a:rPr lang="en-US" altLang="zh-TW" sz="1300" dirty="0">
                          <a:latin typeface="微軟正黑體" panose="020B0604030504040204" pitchFamily="34" charset="-120"/>
                          <a:ea typeface="微軟正黑體" panose="020B0604030504040204" pitchFamily="34" charset="-120"/>
                        </a:rPr>
                        <a:t>WHO</a:t>
                      </a:r>
                      <a:r>
                        <a:rPr lang="zh-TW" altLang="en-US" sz="1300" dirty="0">
                          <a:latin typeface="微軟正黑體" panose="020B0604030504040204" pitchFamily="34" charset="-120"/>
                          <a:ea typeface="微軟正黑體" panose="020B0604030504040204" pitchFamily="34" charset="-120"/>
                        </a:rPr>
                        <a:t>專家會議建議在</a:t>
                      </a:r>
                      <a:r>
                        <a:rPr lang="en-US" altLang="zh-TW" sz="1300" dirty="0">
                          <a:latin typeface="微軟正黑體" panose="020B0604030504040204" pitchFamily="34" charset="-120"/>
                          <a:ea typeface="微軟正黑體" panose="020B0604030504040204" pitchFamily="34" charset="-120"/>
                        </a:rPr>
                        <a:t>BDBV</a:t>
                      </a:r>
                      <a:r>
                        <a:rPr lang="zh-TW" altLang="en-US" sz="1300" dirty="0">
                          <a:latin typeface="微軟正黑體" panose="020B0604030504040204" pitchFamily="34" charset="-120"/>
                          <a:ea typeface="微軟正黑體" panose="020B0604030504040204" pitchFamily="34" charset="-120"/>
                        </a:rPr>
                        <a:t>疫情中優先用於治療，並視供應情況考量用於暴露後預防</a:t>
                      </a:r>
                    </a:p>
                  </a:txBody>
                  <a:tcPr anchor="ctr"/>
                </a:tc>
                <a:extLst>
                  <a:ext uri="{0D108BD9-81ED-4DB2-BD59-A6C34878D82A}">
                    <a16:rowId xmlns:a16="http://schemas.microsoft.com/office/drawing/2014/main" val="4245177937"/>
                  </a:ext>
                </a:extLst>
              </a:tr>
              <a:tr h="370840">
                <a:tc rowSpan="2">
                  <a:txBody>
                    <a:bodyPr/>
                    <a:lstStyle/>
                    <a:p>
                      <a:pPr algn="ctr"/>
                      <a:r>
                        <a:rPr lang="zh-TW" altLang="en-US" sz="1600" dirty="0">
                          <a:latin typeface="微軟正黑體" panose="020B0604030504040204" pitchFamily="34" charset="-120"/>
                          <a:ea typeface="微軟正黑體" panose="020B0604030504040204" pitchFamily="34" charset="-120"/>
                        </a:rPr>
                        <a:t>抗病毒藥物</a:t>
                      </a:r>
                    </a:p>
                  </a:txBody>
                  <a:tcPr anchor="ctr"/>
                </a:tc>
                <a:tc>
                  <a:txBody>
                    <a:bodyPr/>
                    <a:lstStyle/>
                    <a:p>
                      <a:r>
                        <a:rPr lang="en-US" altLang="zh-TW" sz="1300" dirty="0">
                          <a:latin typeface="微軟正黑體" panose="020B0604030504040204" pitchFamily="34" charset="-120"/>
                          <a:ea typeface="微軟正黑體" panose="020B0604030504040204" pitchFamily="34" charset="-120"/>
                        </a:rPr>
                        <a:t>Remdesivir</a:t>
                      </a:r>
                      <a:endParaRPr lang="zh-TW" altLang="en-US" sz="1300" dirty="0">
                        <a:latin typeface="微軟正黑體" panose="020B0604030504040204" pitchFamily="34" charset="-120"/>
                        <a:ea typeface="微軟正黑體" panose="020B0604030504040204" pitchFamily="34" charset="-120"/>
                      </a:endParaRPr>
                    </a:p>
                  </a:txBody>
                  <a:tcPr anchor="ctr"/>
                </a:tc>
                <a:tc>
                  <a:txBody>
                    <a:bodyPr/>
                    <a:lstStyle/>
                    <a:p>
                      <a:r>
                        <a:rPr lang="en-US" altLang="zh-TW" sz="1300" dirty="0">
                          <a:latin typeface="微軟正黑體" panose="020B0604030504040204" pitchFamily="34" charset="-120"/>
                          <a:ea typeface="微軟正黑體" panose="020B0604030504040204" pitchFamily="34" charset="-120"/>
                        </a:rPr>
                        <a:t>RNA</a:t>
                      </a:r>
                      <a:r>
                        <a:rPr lang="zh-TW" altLang="en-US" sz="1300" dirty="0">
                          <a:latin typeface="微軟正黑體" panose="020B0604030504040204" pitchFamily="34" charset="-120"/>
                          <a:ea typeface="微軟正黑體" panose="020B0604030504040204" pitchFamily="34" charset="-120"/>
                        </a:rPr>
                        <a:t>聚合酶抑制劑</a:t>
                      </a:r>
                    </a:p>
                  </a:txBody>
                  <a:tcPr anchor="ctr"/>
                </a:tc>
                <a:tc>
                  <a:txBody>
                    <a:bodyPr/>
                    <a:lstStyle/>
                    <a:p>
                      <a:r>
                        <a:rPr lang="zh-TW" altLang="en-US" sz="1300" dirty="0">
                          <a:latin typeface="微軟正黑體" panose="020B0604030504040204" pitchFamily="34" charset="-120"/>
                          <a:ea typeface="微軟正黑體" panose="020B0604030504040204" pitchFamily="34" charset="-120"/>
                        </a:rPr>
                        <a:t>於體內試驗及非人靈長類模型對</a:t>
                      </a:r>
                      <a:r>
                        <a:rPr lang="en-US" altLang="zh-TW" sz="1300" dirty="0">
                          <a:latin typeface="微軟正黑體" panose="020B0604030504040204" pitchFamily="34" charset="-120"/>
                          <a:ea typeface="微軟正黑體" panose="020B0604030504040204" pitchFamily="34" charset="-120"/>
                        </a:rPr>
                        <a:t>BDBV</a:t>
                      </a:r>
                      <a:r>
                        <a:rPr lang="zh-TW" altLang="en-US" sz="1300" dirty="0">
                          <a:latin typeface="微軟正黑體" panose="020B0604030504040204" pitchFamily="34" charset="-120"/>
                          <a:ea typeface="微軟正黑體" panose="020B0604030504040204" pitchFamily="34" charset="-120"/>
                        </a:rPr>
                        <a:t>亦顯示活性及臨床療效。</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300" dirty="0">
                          <a:latin typeface="微軟正黑體" panose="020B0604030504040204" pitchFamily="34" charset="-120"/>
                          <a:ea typeface="微軟正黑體" panose="020B0604030504040204" pitchFamily="34" charset="-120"/>
                        </a:rPr>
                        <a:t>無</a:t>
                      </a:r>
                    </a:p>
                  </a:txBody>
                  <a:tcPr anchor="ctr"/>
                </a:tc>
                <a:tc>
                  <a:txBody>
                    <a:bodyPr/>
                    <a:lstStyle/>
                    <a:p>
                      <a:r>
                        <a:rPr lang="en-US" altLang="zh-TW" sz="1300" dirty="0">
                          <a:latin typeface="微軟正黑體" panose="020B0604030504040204" pitchFamily="34" charset="-120"/>
                          <a:ea typeface="微軟正黑體" panose="020B0604030504040204" pitchFamily="34" charset="-120"/>
                        </a:rPr>
                        <a:t>WHO</a:t>
                      </a:r>
                      <a:r>
                        <a:rPr lang="zh-TW" altLang="en-US" sz="1300" dirty="0">
                          <a:latin typeface="微軟正黑體" panose="020B0604030504040204" pitchFamily="34" charset="-120"/>
                          <a:ea typeface="微軟正黑體" panose="020B0604030504040204" pitchFamily="34" charset="-120"/>
                        </a:rPr>
                        <a:t>專家會議建議在</a:t>
                      </a:r>
                      <a:r>
                        <a:rPr lang="en-US" altLang="zh-TW" sz="1300" dirty="0">
                          <a:latin typeface="微軟正黑體" panose="020B0604030504040204" pitchFamily="34" charset="-120"/>
                          <a:ea typeface="微軟正黑體" panose="020B0604030504040204" pitchFamily="34" charset="-120"/>
                        </a:rPr>
                        <a:t>BDBV</a:t>
                      </a:r>
                      <a:r>
                        <a:rPr lang="zh-TW" altLang="en-US" sz="1300" dirty="0">
                          <a:latin typeface="微軟正黑體" panose="020B0604030504040204" pitchFamily="34" charset="-120"/>
                          <a:ea typeface="微軟正黑體" panose="020B0604030504040204" pitchFamily="34" charset="-120"/>
                        </a:rPr>
                        <a:t>疫情中將其列為治療候選藥物，</a:t>
                      </a:r>
                      <a:r>
                        <a:rPr lang="en-US" altLang="zh-TW" sz="1300" dirty="0">
                          <a:latin typeface="微軟正黑體" panose="020B0604030504040204" pitchFamily="34" charset="-120"/>
                          <a:ea typeface="微軟正黑體" panose="020B0604030504040204" pitchFamily="34" charset="-120"/>
                        </a:rPr>
                        <a:t>Remdesivir</a:t>
                      </a:r>
                      <a:r>
                        <a:rPr lang="zh-TW" altLang="en-US" sz="1300" dirty="0">
                          <a:latin typeface="微軟正黑體" panose="020B0604030504040204" pitchFamily="34" charset="-120"/>
                          <a:ea typeface="微軟正黑體" panose="020B0604030504040204" pitchFamily="34" charset="-120"/>
                        </a:rPr>
                        <a:t>已取得我國藥證，目前為</a:t>
                      </a:r>
                      <a:r>
                        <a:rPr lang="en-US" altLang="zh-TW" sz="1300" dirty="0">
                          <a:latin typeface="微軟正黑體" panose="020B0604030504040204" pitchFamily="34" charset="-120"/>
                          <a:ea typeface="微軟正黑體" panose="020B0604030504040204" pitchFamily="34" charset="-120"/>
                        </a:rPr>
                        <a:t>COVID-19</a:t>
                      </a:r>
                      <a:r>
                        <a:rPr lang="zh-TW" altLang="en-US" sz="1300" dirty="0">
                          <a:latin typeface="微軟正黑體" panose="020B0604030504040204" pitchFamily="34" charset="-120"/>
                          <a:ea typeface="微軟正黑體" panose="020B0604030504040204" pitchFamily="34" charset="-120"/>
                        </a:rPr>
                        <a:t>公費抗病毒藥劑</a:t>
                      </a:r>
                      <a:endParaRPr lang="en-US" altLang="zh-TW" sz="13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894139880"/>
                  </a:ext>
                </a:extLst>
              </a:tr>
              <a:tr h="370840">
                <a:tc vMerge="1">
                  <a:txBody>
                    <a:bodyPr/>
                    <a:lstStyle/>
                    <a:p>
                      <a:endParaRPr lang="zh-TW" altLang="en-US" dirty="0">
                        <a:latin typeface="微軟正黑體" panose="020B0604030504040204" pitchFamily="34" charset="-120"/>
                        <a:ea typeface="微軟正黑體" panose="020B0604030504040204" pitchFamily="34" charset="-120"/>
                      </a:endParaRPr>
                    </a:p>
                  </a:txBody>
                  <a:tcPr/>
                </a:tc>
                <a:tc>
                  <a:txBody>
                    <a:bodyPr/>
                    <a:lstStyle/>
                    <a:p>
                      <a:r>
                        <a:rPr lang="en-US" altLang="zh-TW" sz="1300" dirty="0" err="1">
                          <a:latin typeface="微軟正黑體" panose="020B0604030504040204" pitchFamily="34" charset="-120"/>
                          <a:ea typeface="微軟正黑體" panose="020B0604030504040204" pitchFamily="34" charset="-120"/>
                        </a:rPr>
                        <a:t>Obeldesivir</a:t>
                      </a:r>
                      <a:endParaRPr lang="zh-TW" altLang="en-US" sz="1300" dirty="0">
                        <a:latin typeface="微軟正黑體" panose="020B0604030504040204" pitchFamily="34" charset="-120"/>
                        <a:ea typeface="微軟正黑體" panose="020B0604030504040204" pitchFamily="34" charset="-120"/>
                      </a:endParaRPr>
                    </a:p>
                  </a:txBody>
                  <a:tcPr anchor="ctr"/>
                </a:tc>
                <a:tc>
                  <a:txBody>
                    <a:bodyPr/>
                    <a:lstStyle/>
                    <a:p>
                      <a:r>
                        <a:rPr lang="zh-TW" altLang="en-US" sz="1300" dirty="0">
                          <a:latin typeface="微軟正黑體" panose="020B0604030504040204" pitchFamily="34" charset="-120"/>
                          <a:ea typeface="微軟正黑體" panose="020B0604030504040204" pitchFamily="34" charset="-120"/>
                        </a:rPr>
                        <a:t>為</a:t>
                      </a:r>
                      <a:r>
                        <a:rPr lang="en-US" altLang="zh-TW" sz="1300" dirty="0">
                          <a:latin typeface="微軟正黑體" panose="020B0604030504040204" pitchFamily="34" charset="-120"/>
                          <a:ea typeface="微軟正黑體" panose="020B0604030504040204" pitchFamily="34" charset="-120"/>
                        </a:rPr>
                        <a:t>Remdesivir</a:t>
                      </a:r>
                      <a:r>
                        <a:rPr lang="zh-TW" altLang="en-US" sz="1300" dirty="0">
                          <a:latin typeface="微軟正黑體" panose="020B0604030504040204" pitchFamily="34" charset="-120"/>
                          <a:ea typeface="微軟正黑體" panose="020B0604030504040204" pitchFamily="34" charset="-120"/>
                        </a:rPr>
                        <a:t>之口服前驅藥物，亦為</a:t>
                      </a:r>
                      <a:r>
                        <a:rPr lang="en-US" altLang="zh-TW" sz="1300" dirty="0">
                          <a:latin typeface="微軟正黑體" panose="020B0604030504040204" pitchFamily="34" charset="-120"/>
                          <a:ea typeface="微軟正黑體" panose="020B0604030504040204" pitchFamily="34" charset="-120"/>
                        </a:rPr>
                        <a:t>RNA</a:t>
                      </a:r>
                      <a:r>
                        <a:rPr lang="zh-TW" altLang="en-US" sz="1300" dirty="0">
                          <a:latin typeface="微軟正黑體" panose="020B0604030504040204" pitchFamily="34" charset="-120"/>
                          <a:ea typeface="微軟正黑體" panose="020B0604030504040204" pitchFamily="34" charset="-120"/>
                        </a:rPr>
                        <a:t>聚合酶抑制劑。</a:t>
                      </a:r>
                    </a:p>
                  </a:txBody>
                  <a:tcPr anchor="ctr"/>
                </a:tc>
                <a:tc>
                  <a:txBody>
                    <a:bodyPr/>
                    <a:lstStyle/>
                    <a:p>
                      <a:r>
                        <a:rPr lang="zh-TW" altLang="en-US" sz="1300" dirty="0">
                          <a:latin typeface="微軟正黑體" panose="020B0604030504040204" pitchFamily="34" charset="-120"/>
                          <a:ea typeface="微軟正黑體" panose="020B0604030504040204" pitchFamily="34" charset="-120"/>
                        </a:rPr>
                        <a:t>於非人靈長類動物模型中證實暴露後預防對</a:t>
                      </a:r>
                      <a:r>
                        <a:rPr lang="en-US" altLang="zh-TW" sz="1300" dirty="0">
                          <a:latin typeface="微軟正黑體" panose="020B0604030504040204" pitchFamily="34" charset="-120"/>
                          <a:ea typeface="微軟正黑體" panose="020B0604030504040204" pitchFamily="34" charset="-120"/>
                        </a:rPr>
                        <a:t>EBOV</a:t>
                      </a:r>
                      <a:r>
                        <a:rPr lang="zh-TW" altLang="en-US" sz="1300" dirty="0">
                          <a:latin typeface="微軟正黑體" panose="020B0604030504040204" pitchFamily="34" charset="-120"/>
                          <a:ea typeface="微軟正黑體" panose="020B0604030504040204" pitchFamily="34" charset="-120"/>
                        </a:rPr>
                        <a:t>、</a:t>
                      </a:r>
                      <a:r>
                        <a:rPr lang="en-US" altLang="zh-TW" sz="1300" dirty="0">
                          <a:latin typeface="微軟正黑體" panose="020B0604030504040204" pitchFamily="34" charset="-120"/>
                          <a:ea typeface="微軟正黑體" panose="020B0604030504040204" pitchFamily="34" charset="-120"/>
                        </a:rPr>
                        <a:t>SUDV</a:t>
                      </a:r>
                      <a:r>
                        <a:rPr lang="zh-TW" altLang="en-US" sz="1300" dirty="0">
                          <a:latin typeface="微軟正黑體" panose="020B0604030504040204" pitchFamily="34" charset="-120"/>
                          <a:ea typeface="微軟正黑體" panose="020B0604030504040204" pitchFamily="34" charset="-120"/>
                        </a:rPr>
                        <a:t>、</a:t>
                      </a:r>
                      <a:r>
                        <a:rPr lang="en-US" altLang="zh-TW" sz="1300" dirty="0">
                          <a:latin typeface="微軟正黑體" panose="020B0604030504040204" pitchFamily="34" charset="-120"/>
                          <a:ea typeface="微軟正黑體" panose="020B0604030504040204" pitchFamily="34" charset="-120"/>
                        </a:rPr>
                        <a:t>BDBV</a:t>
                      </a:r>
                      <a:r>
                        <a:rPr lang="zh-TW" altLang="en-US" sz="1300" dirty="0">
                          <a:latin typeface="微軟正黑體" panose="020B0604030504040204" pitchFamily="34" charset="-120"/>
                          <a:ea typeface="微軟正黑體" panose="020B0604030504040204" pitchFamily="34" charset="-120"/>
                        </a:rPr>
                        <a:t>具備療效。</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300" dirty="0">
                          <a:latin typeface="微軟正黑體" panose="020B0604030504040204" pitchFamily="34" charset="-120"/>
                          <a:ea typeface="微軟正黑體" panose="020B0604030504040204" pitchFamily="34" charset="-120"/>
                        </a:rPr>
                        <a:t>無</a:t>
                      </a:r>
                    </a:p>
                  </a:txBody>
                  <a:tcPr anchor="ctr"/>
                </a:tc>
                <a:tc>
                  <a:txBody>
                    <a:bodyPr/>
                    <a:lstStyle/>
                    <a:p>
                      <a:r>
                        <a:rPr lang="en-US" altLang="zh-TW" sz="1300" dirty="0">
                          <a:latin typeface="微軟正黑體" panose="020B0604030504040204" pitchFamily="34" charset="-120"/>
                          <a:ea typeface="微軟正黑體" panose="020B0604030504040204" pitchFamily="34" charset="-120"/>
                        </a:rPr>
                        <a:t>WHO</a:t>
                      </a:r>
                      <a:r>
                        <a:rPr lang="zh-TW" altLang="en-US" sz="1300" dirty="0">
                          <a:latin typeface="微軟正黑體" panose="020B0604030504040204" pitchFamily="34" charset="-120"/>
                          <a:ea typeface="微軟正黑體" panose="020B0604030504040204" pitchFamily="34" charset="-120"/>
                        </a:rPr>
                        <a:t>專家會議建議在</a:t>
                      </a:r>
                      <a:r>
                        <a:rPr lang="en-US" altLang="zh-TW" sz="1300" dirty="0">
                          <a:latin typeface="微軟正黑體" panose="020B0604030504040204" pitchFamily="34" charset="-120"/>
                          <a:ea typeface="微軟正黑體" panose="020B0604030504040204" pitchFamily="34" charset="-120"/>
                        </a:rPr>
                        <a:t>BDBV</a:t>
                      </a:r>
                      <a:r>
                        <a:rPr lang="zh-TW" altLang="en-US" sz="1300" dirty="0">
                          <a:latin typeface="微軟正黑體" panose="020B0604030504040204" pitchFamily="34" charset="-120"/>
                          <a:ea typeface="微軟正黑體" panose="020B0604030504040204" pitchFamily="34" charset="-120"/>
                        </a:rPr>
                        <a:t>疫情中可用於暴露後預防</a:t>
                      </a:r>
                      <a:endParaRPr lang="en-US" altLang="zh-TW" sz="13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3225445836"/>
                  </a:ext>
                </a:extLst>
              </a:tr>
            </a:tbl>
          </a:graphicData>
        </a:graphic>
      </p:graphicFrame>
    </p:spTree>
    <p:extLst>
      <p:ext uri="{BB962C8B-B14F-4D97-AF65-F5344CB8AC3E}">
        <p14:creationId xmlns:p14="http://schemas.microsoft.com/office/powerpoint/2010/main" val="26191259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14</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疫苗</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13" name="內容版面配置區 2">
            <a:extLst>
              <a:ext uri="{FF2B5EF4-FFF2-40B4-BE49-F238E27FC236}">
                <a16:creationId xmlns:a16="http://schemas.microsoft.com/office/drawing/2014/main" id="{C552E305-2AD5-4F50-9D66-7FC20242C947}"/>
              </a:ext>
            </a:extLst>
          </p:cNvPr>
          <p:cNvSpPr txBox="1">
            <a:spLocks/>
          </p:cNvSpPr>
          <p:nvPr/>
        </p:nvSpPr>
        <p:spPr>
          <a:xfrm>
            <a:off x="337265" y="786459"/>
            <a:ext cx="11497279" cy="168233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疫苗：</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國外已有核准</a:t>
            </a:r>
            <a:r>
              <a:rPr lang="en-US" altLang="zh-TW" sz="2600" dirty="0" err="1">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Ervebo</a:t>
            </a:r>
            <a:r>
              <a:rPr lang="en-US" altLang="zh-TW" sz="2600" baseline="30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600" dirty="0" err="1">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Zabdeno</a:t>
            </a:r>
            <a:r>
              <a:rPr lang="en-US" altLang="zh-TW" sz="2600" baseline="30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 </a:t>
            </a:r>
            <a:r>
              <a:rPr lang="en-US" altLang="zh-TW" sz="2600" dirty="0" err="1">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Mvabea</a:t>
            </a:r>
            <a:r>
              <a:rPr lang="en-US" altLang="zh-TW" sz="2600" baseline="30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預防</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EBOV</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感染疫苗；</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BDBV</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及</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SUDV</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雖無核准疫苗，但有多種候選疫苗持續發展中。</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1200"/>
              </a:spcBef>
              <a:buClr>
                <a:schemeClr val="accent1">
                  <a:lumMod val="50000"/>
                </a:schemeClr>
              </a:buClr>
              <a:buSzPct val="100000"/>
              <a:buFont typeface="Arial" panose="020B0604020202020204" pitchFamily="34" charset="0"/>
              <a:buChar char="•"/>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EBOV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疫苗</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p:txBody>
      </p:sp>
      <p:graphicFrame>
        <p:nvGraphicFramePr>
          <p:cNvPr id="14" name="表格 14">
            <a:extLst>
              <a:ext uri="{FF2B5EF4-FFF2-40B4-BE49-F238E27FC236}">
                <a16:creationId xmlns:a16="http://schemas.microsoft.com/office/drawing/2014/main" id="{B61D7343-FE4D-453F-B9AD-DF6659094278}"/>
              </a:ext>
            </a:extLst>
          </p:cNvPr>
          <p:cNvGraphicFramePr>
            <a:graphicFrameLocks noGrp="1"/>
          </p:cNvGraphicFramePr>
          <p:nvPr>
            <p:extLst>
              <p:ext uri="{D42A27DB-BD31-4B8C-83A1-F6EECF244321}">
                <p14:modId xmlns:p14="http://schemas.microsoft.com/office/powerpoint/2010/main" val="262858232"/>
              </p:ext>
            </p:extLst>
          </p:nvPr>
        </p:nvGraphicFramePr>
        <p:xfrm>
          <a:off x="357456" y="2321797"/>
          <a:ext cx="11238748" cy="4057232"/>
        </p:xfrm>
        <a:graphic>
          <a:graphicData uri="http://schemas.openxmlformats.org/drawingml/2006/table">
            <a:tbl>
              <a:tblPr firstRow="1" bandRow="1">
                <a:tableStyleId>{5C22544A-7EE6-4342-B048-85BDC9FD1C3A}</a:tableStyleId>
              </a:tblPr>
              <a:tblGrid>
                <a:gridCol w="2840063">
                  <a:extLst>
                    <a:ext uri="{9D8B030D-6E8A-4147-A177-3AD203B41FA5}">
                      <a16:colId xmlns:a16="http://schemas.microsoft.com/office/drawing/2014/main" val="438739601"/>
                    </a:ext>
                  </a:extLst>
                </a:gridCol>
                <a:gridCol w="2528629">
                  <a:extLst>
                    <a:ext uri="{9D8B030D-6E8A-4147-A177-3AD203B41FA5}">
                      <a16:colId xmlns:a16="http://schemas.microsoft.com/office/drawing/2014/main" val="3974990647"/>
                    </a:ext>
                  </a:extLst>
                </a:gridCol>
                <a:gridCol w="2941669">
                  <a:extLst>
                    <a:ext uri="{9D8B030D-6E8A-4147-A177-3AD203B41FA5}">
                      <a16:colId xmlns:a16="http://schemas.microsoft.com/office/drawing/2014/main" val="3493003282"/>
                    </a:ext>
                  </a:extLst>
                </a:gridCol>
                <a:gridCol w="2928387">
                  <a:extLst>
                    <a:ext uri="{9D8B030D-6E8A-4147-A177-3AD203B41FA5}">
                      <a16:colId xmlns:a16="http://schemas.microsoft.com/office/drawing/2014/main" val="955075969"/>
                    </a:ext>
                  </a:extLst>
                </a:gridCol>
              </a:tblGrid>
              <a:tr h="49274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600" dirty="0">
                          <a:latin typeface="微軟正黑體" panose="020B0604030504040204" pitchFamily="34" charset="-120"/>
                          <a:ea typeface="微軟正黑體" panose="020B0604030504040204" pitchFamily="34" charset="-120"/>
                        </a:rPr>
                        <a:t>疫苗名稱 </a:t>
                      </a:r>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商品名</a:t>
                      </a:r>
                      <a:r>
                        <a:rPr lang="en-US" altLang="zh-TW" sz="1600" dirty="0">
                          <a:latin typeface="微軟正黑體" panose="020B0604030504040204" pitchFamily="34" charset="-120"/>
                          <a:ea typeface="微軟正黑體" panose="020B0604030504040204" pitchFamily="34" charset="-120"/>
                        </a:rPr>
                        <a:t>)</a:t>
                      </a:r>
                    </a:p>
                  </a:txBody>
                  <a:tcPr anchor="ctr"/>
                </a:tc>
                <a:tc>
                  <a:txBody>
                    <a:bodyPr/>
                    <a:lstStyle/>
                    <a:p>
                      <a:pPr algn="ctr"/>
                      <a:r>
                        <a:rPr lang="zh-TW" altLang="en-US" sz="1600" dirty="0">
                          <a:latin typeface="微軟正黑體" panose="020B0604030504040204" pitchFamily="34" charset="-120"/>
                          <a:ea typeface="微軟正黑體" panose="020B0604030504040204" pitchFamily="34" charset="-120"/>
                        </a:rPr>
                        <a:t>疫苗技術平台 </a:t>
                      </a:r>
                      <a:r>
                        <a:rPr lang="en-US" altLang="zh-TW" sz="1600" dirty="0">
                          <a:latin typeface="微軟正黑體" panose="020B0604030504040204" pitchFamily="34" charset="-120"/>
                          <a:ea typeface="微軟正黑體" panose="020B0604030504040204" pitchFamily="34" charset="-120"/>
                        </a:rPr>
                        <a:t>/ </a:t>
                      </a:r>
                      <a:r>
                        <a:rPr lang="zh-TW" altLang="en-US" sz="1600" dirty="0">
                          <a:latin typeface="微軟正黑體" panose="020B0604030504040204" pitchFamily="34" charset="-120"/>
                          <a:ea typeface="微軟正黑體" panose="020B0604030504040204" pitchFamily="34" charset="-120"/>
                        </a:rPr>
                        <a:t>抗原成分</a:t>
                      </a:r>
                      <a:endParaRPr lang="en-US" altLang="zh-TW" sz="16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1600" dirty="0">
                          <a:latin typeface="微軟正黑體" panose="020B0604030504040204" pitchFamily="34" charset="-120"/>
                          <a:ea typeface="微軟正黑體" panose="020B0604030504040204" pitchFamily="34" charset="-120"/>
                        </a:rPr>
                        <a:t>接種劑次與適用對象</a:t>
                      </a:r>
                    </a:p>
                  </a:txBody>
                  <a:tcPr anchor="ctr"/>
                </a:tc>
                <a:tc>
                  <a:txBody>
                    <a:bodyPr/>
                    <a:lstStyle/>
                    <a:p>
                      <a:pPr algn="ctr"/>
                      <a:r>
                        <a:rPr lang="zh-TW" altLang="en-US" sz="1600" dirty="0">
                          <a:latin typeface="微軟正黑體" panose="020B0604030504040204" pitchFamily="34" charset="-120"/>
                          <a:ea typeface="微軟正黑體" panose="020B0604030504040204" pitchFamily="34" charset="-120"/>
                        </a:rPr>
                        <a:t>臨床應用策略與實證表現</a:t>
                      </a:r>
                    </a:p>
                  </a:txBody>
                  <a:tcPr anchor="ctr"/>
                </a:tc>
                <a:extLst>
                  <a:ext uri="{0D108BD9-81ED-4DB2-BD59-A6C34878D82A}">
                    <a16:rowId xmlns:a16="http://schemas.microsoft.com/office/drawing/2014/main" val="1162859353"/>
                  </a:ext>
                </a:extLst>
              </a:tr>
              <a:tr h="1888090">
                <a:tc>
                  <a:txBody>
                    <a:bodyPr/>
                    <a:lstStyle/>
                    <a:p>
                      <a:pPr algn="l"/>
                      <a:endParaRPr lang="zh-TW" altLang="en-US" sz="1600" dirty="0">
                        <a:latin typeface="微軟正黑體" panose="020B0604030504040204" pitchFamily="34" charset="-120"/>
                        <a:ea typeface="微軟正黑體" panose="020B0604030504040204" pitchFamily="34" charset="-120"/>
                      </a:endParaRPr>
                    </a:p>
                  </a:txBody>
                  <a:tcPr anchor="ctr"/>
                </a:tc>
                <a:tc>
                  <a:txBody>
                    <a:bodyPr/>
                    <a:lstStyle/>
                    <a:p>
                      <a:r>
                        <a:rPr lang="zh-TW" altLang="en-US" sz="1300" dirty="0">
                          <a:latin typeface="微軟正黑體" panose="020B0604030504040204" pitchFamily="34" charset="-120"/>
                          <a:ea typeface="微軟正黑體" panose="020B0604030504040204" pitchFamily="34" charset="-120"/>
                        </a:rPr>
                        <a:t>採用重組水疱性口炎病毒（</a:t>
                      </a:r>
                      <a:r>
                        <a:rPr lang="en-US" altLang="zh-TW" sz="1300" dirty="0" err="1">
                          <a:latin typeface="微軟正黑體" panose="020B0604030504040204" pitchFamily="34" charset="-120"/>
                          <a:ea typeface="微軟正黑體" panose="020B0604030504040204" pitchFamily="34" charset="-120"/>
                        </a:rPr>
                        <a:t>rVSV</a:t>
                      </a:r>
                      <a:r>
                        <a:rPr lang="zh-TW" altLang="en-US" sz="1300" dirty="0">
                          <a:latin typeface="微軟正黑體" panose="020B0604030504040204" pitchFamily="34" charset="-120"/>
                          <a:ea typeface="微軟正黑體" panose="020B0604030504040204" pitchFamily="34" charset="-120"/>
                        </a:rPr>
                        <a:t>）載體平台，帶有</a:t>
                      </a:r>
                      <a:r>
                        <a:rPr lang="en-US" altLang="zh-TW" sz="1300" dirty="0">
                          <a:latin typeface="微軟正黑體" panose="020B0604030504040204" pitchFamily="34" charset="-120"/>
                          <a:ea typeface="微軟正黑體" panose="020B0604030504040204" pitchFamily="34" charset="-120"/>
                        </a:rPr>
                        <a:t>EBOV</a:t>
                      </a:r>
                      <a:r>
                        <a:rPr lang="zh-TW" altLang="en-US" sz="1300" dirty="0">
                          <a:latin typeface="微軟正黑體" panose="020B0604030504040204" pitchFamily="34" charset="-120"/>
                          <a:ea typeface="微軟正黑體" panose="020B0604030504040204" pitchFamily="34" charset="-120"/>
                        </a:rPr>
                        <a:t>之醣蛋白免疫原。 </a:t>
                      </a:r>
                    </a:p>
                  </a:txBody>
                  <a:tcPr anchor="ctr"/>
                </a:tc>
                <a:tc>
                  <a:txBody>
                    <a:bodyPr/>
                    <a:lstStyle/>
                    <a:p>
                      <a:r>
                        <a:rPr lang="zh-TW" altLang="en-US" sz="1300" dirty="0">
                          <a:latin typeface="微軟正黑體" panose="020B0604030504040204" pitchFamily="34" charset="-120"/>
                          <a:ea typeface="微軟正黑體" panose="020B0604030504040204" pitchFamily="34" charset="-120"/>
                        </a:rPr>
                        <a:t>僅需注射</a:t>
                      </a:r>
                      <a:r>
                        <a:rPr lang="en-US" altLang="zh-TW" sz="1300" dirty="0">
                          <a:latin typeface="微軟正黑體" panose="020B0604030504040204" pitchFamily="34" charset="-120"/>
                          <a:ea typeface="微軟正黑體" panose="020B0604030504040204" pitchFamily="34" charset="-120"/>
                        </a:rPr>
                        <a:t>1</a:t>
                      </a:r>
                      <a:r>
                        <a:rPr lang="zh-TW" altLang="en-US" sz="1300" dirty="0">
                          <a:latin typeface="微軟正黑體" panose="020B0604030504040204" pitchFamily="34" charset="-120"/>
                          <a:ea typeface="微軟正黑體" panose="020B0604030504040204" pitchFamily="34" charset="-120"/>
                        </a:rPr>
                        <a:t>劑，用於滿</a:t>
                      </a:r>
                      <a:r>
                        <a:rPr lang="en-US" altLang="zh-TW" sz="1300" dirty="0">
                          <a:latin typeface="微軟正黑體" panose="020B0604030504040204" pitchFamily="34" charset="-120"/>
                          <a:ea typeface="微軟正黑體" panose="020B0604030504040204" pitchFamily="34" charset="-120"/>
                        </a:rPr>
                        <a:t>18</a:t>
                      </a:r>
                      <a:r>
                        <a:rPr lang="zh-TW" altLang="en-US" sz="1300" dirty="0">
                          <a:latin typeface="微軟正黑體" panose="020B0604030504040204" pitchFamily="34" charset="-120"/>
                          <a:ea typeface="微軟正黑體" panose="020B0604030504040204" pitchFamily="34" charset="-120"/>
                        </a:rPr>
                        <a:t>歲以上（孕婦及哺乳中的婦女除外）成人；美國</a:t>
                      </a:r>
                      <a:r>
                        <a:rPr lang="en-US" altLang="zh-TW" sz="1300" dirty="0">
                          <a:latin typeface="微軟正黑體" panose="020B0604030504040204" pitchFamily="34" charset="-120"/>
                          <a:ea typeface="微軟正黑體" panose="020B0604030504040204" pitchFamily="34" charset="-120"/>
                        </a:rPr>
                        <a:t>CDC</a:t>
                      </a:r>
                      <a:r>
                        <a:rPr lang="zh-TW" altLang="zh-TW" sz="1300" kern="1200" dirty="0">
                          <a:solidFill>
                            <a:schemeClr val="dk1"/>
                          </a:solidFill>
                          <a:effectLst/>
                          <a:latin typeface="微軟正黑體" panose="020B0604030504040204" pitchFamily="34" charset="-120"/>
                          <a:ea typeface="微軟正黑體" panose="020B0604030504040204" pitchFamily="34" charset="-120"/>
                          <a:cs typeface="+mn-cs"/>
                        </a:rPr>
                        <a:t>建議接種對象為高風險人員（如生物恐怖應變人員、實驗室工作人員及第一線醫護人員）</a:t>
                      </a:r>
                      <a:endParaRPr lang="zh-TW" altLang="en-US" sz="1300" dirty="0">
                        <a:latin typeface="微軟正黑體" panose="020B0604030504040204" pitchFamily="34" charset="-120"/>
                        <a:ea typeface="微軟正黑體" panose="020B0604030504040204" pitchFamily="34" charset="-120"/>
                      </a:endParaRPr>
                    </a:p>
                  </a:txBody>
                  <a:tcPr anchor="ctr"/>
                </a:tc>
                <a:tc>
                  <a:txBody>
                    <a:bodyPr/>
                    <a:lstStyle/>
                    <a:p>
                      <a:pPr marL="177800" indent="-177800">
                        <a:buAutoNum type="arabicPeriod"/>
                      </a:pPr>
                      <a:r>
                        <a:rPr lang="en-US" altLang="zh-TW" sz="1300" b="1" dirty="0">
                          <a:latin typeface="微軟正黑體" panose="020B0604030504040204" pitchFamily="34" charset="-120"/>
                          <a:ea typeface="微軟正黑體" panose="020B0604030504040204" pitchFamily="34" charset="-120"/>
                        </a:rPr>
                        <a:t>EBOV</a:t>
                      </a:r>
                      <a:r>
                        <a:rPr lang="zh-TW" altLang="en-US" sz="1300" b="1" dirty="0">
                          <a:latin typeface="微軟正黑體" panose="020B0604030504040204" pitchFamily="34" charset="-120"/>
                          <a:ea typeface="微軟正黑體" panose="020B0604030504040204" pitchFamily="34" charset="-120"/>
                        </a:rPr>
                        <a:t>疫情控制</a:t>
                      </a:r>
                      <a:r>
                        <a:rPr lang="zh-TW" altLang="en-US" sz="1300" dirty="0">
                          <a:latin typeface="微軟正黑體" panose="020B0604030504040204" pitchFamily="34" charset="-120"/>
                          <a:ea typeface="微軟正黑體" panose="020B0604030504040204" pitchFamily="34" charset="-120"/>
                        </a:rPr>
                        <a:t>：採環狀接種（</a:t>
                      </a:r>
                      <a:r>
                        <a:rPr lang="en-US" altLang="zh-TW" sz="1300" dirty="0">
                          <a:latin typeface="微軟正黑體" panose="020B0604030504040204" pitchFamily="34" charset="-120"/>
                          <a:ea typeface="微軟正黑體" panose="020B0604030504040204" pitchFamily="34" charset="-120"/>
                        </a:rPr>
                        <a:t>Ring vaccination</a:t>
                      </a:r>
                      <a:r>
                        <a:rPr lang="zh-TW" altLang="en-US" sz="1300" dirty="0">
                          <a:latin typeface="微軟正黑體" panose="020B0604030504040204" pitchFamily="34" charset="-120"/>
                          <a:ea typeface="微軟正黑體" panose="020B0604030504040204" pitchFamily="34" charset="-120"/>
                        </a:rPr>
                        <a:t>）策略。</a:t>
                      </a:r>
                      <a:endParaRPr lang="en-US" altLang="zh-TW" sz="1300" dirty="0">
                        <a:latin typeface="微軟正黑體" panose="020B0604030504040204" pitchFamily="34" charset="-120"/>
                        <a:ea typeface="微軟正黑體" panose="020B0604030504040204" pitchFamily="34" charset="-120"/>
                      </a:endParaRPr>
                    </a:p>
                    <a:p>
                      <a:pPr marL="177800" indent="-177800">
                        <a:buAutoNum type="arabicPeriod"/>
                      </a:pPr>
                      <a:r>
                        <a:rPr lang="zh-TW" altLang="en-US" sz="1300" kern="1200" dirty="0">
                          <a:solidFill>
                            <a:schemeClr val="dk1"/>
                          </a:solidFill>
                          <a:effectLst/>
                          <a:latin typeface="微軟正黑體" panose="020B0604030504040204" pitchFamily="34" charset="-120"/>
                          <a:ea typeface="微軟正黑體" panose="020B0604030504040204" pitchFamily="34" charset="-120"/>
                          <a:cs typeface="+mn-cs"/>
                        </a:rPr>
                        <a:t>研究顯示，</a:t>
                      </a:r>
                      <a:r>
                        <a:rPr lang="zh-TW" altLang="zh-TW" sz="1300" kern="1200" dirty="0">
                          <a:solidFill>
                            <a:schemeClr val="dk1"/>
                          </a:solidFill>
                          <a:effectLst/>
                          <a:latin typeface="微軟正黑體" panose="020B0604030504040204" pitchFamily="34" charset="-120"/>
                          <a:ea typeface="微軟正黑體" panose="020B0604030504040204" pitchFamily="34" charset="-120"/>
                          <a:cs typeface="+mn-cs"/>
                        </a:rPr>
                        <a:t>在非人靈長類</a:t>
                      </a:r>
                      <a:r>
                        <a:rPr lang="zh-TW" altLang="en-US" sz="1300" dirty="0">
                          <a:latin typeface="微軟正黑體" panose="020B0604030504040204" pitchFamily="34" charset="-120"/>
                          <a:ea typeface="微軟正黑體" panose="020B0604030504040204" pitchFamily="34" charset="-120"/>
                        </a:rPr>
                        <a:t>實驗，單劑接種後，</a:t>
                      </a:r>
                      <a:r>
                        <a:rPr lang="zh-TW" altLang="en-US" sz="1300" dirty="0">
                          <a:solidFill>
                            <a:schemeClr val="bg1"/>
                          </a:solidFill>
                          <a:latin typeface="微軟正黑體" panose="020B0604030504040204" pitchFamily="34" charset="-120"/>
                          <a:ea typeface="微軟正黑體" panose="020B0604030504040204" pitchFamily="34" charset="-120"/>
                        </a:rPr>
                        <a:t>暴露</a:t>
                      </a:r>
                      <a:r>
                        <a:rPr lang="en-US" altLang="zh-TW" sz="1300" dirty="0">
                          <a:solidFill>
                            <a:schemeClr val="bg1"/>
                          </a:solidFill>
                          <a:latin typeface="微軟正黑體" panose="020B0604030504040204" pitchFamily="34" charset="-120"/>
                          <a:ea typeface="微軟正黑體" panose="020B0604030504040204" pitchFamily="34" charset="-120"/>
                        </a:rPr>
                        <a:t>BDBV</a:t>
                      </a:r>
                      <a:r>
                        <a:rPr lang="zh-TW" altLang="en-US" sz="1300" dirty="0">
                          <a:solidFill>
                            <a:schemeClr val="bg1"/>
                          </a:solidFill>
                          <a:latin typeface="微軟正黑體" panose="020B0604030504040204" pitchFamily="34" charset="-120"/>
                          <a:ea typeface="微軟正黑體" panose="020B0604030504040204" pitchFamily="34" charset="-120"/>
                        </a:rPr>
                        <a:t>存活率 </a:t>
                      </a:r>
                      <a:r>
                        <a:rPr lang="en-US" altLang="zh-TW" sz="1300" dirty="0">
                          <a:solidFill>
                            <a:schemeClr val="bg1"/>
                          </a:solidFill>
                          <a:latin typeface="微軟正黑體" panose="020B0604030504040204" pitchFamily="34" charset="-120"/>
                          <a:ea typeface="微軟正黑體" panose="020B0604030504040204" pitchFamily="34" charset="-120"/>
                        </a:rPr>
                        <a:t>75%</a:t>
                      </a:r>
                      <a:r>
                        <a:rPr lang="zh-TW" altLang="en-US" sz="1300" dirty="0">
                          <a:solidFill>
                            <a:schemeClr val="bg1"/>
                          </a:solidFill>
                          <a:latin typeface="微軟正黑體" panose="020B0604030504040204" pitchFamily="34" charset="-120"/>
                          <a:ea typeface="微軟正黑體" panose="020B0604030504040204" pitchFamily="34" charset="-120"/>
                        </a:rPr>
                        <a:t>，但抗體量比 </a:t>
                      </a:r>
                      <a:r>
                        <a:rPr lang="en-US" altLang="zh-TW" sz="1300" dirty="0">
                          <a:solidFill>
                            <a:schemeClr val="bg1"/>
                          </a:solidFill>
                          <a:latin typeface="微軟正黑體" panose="020B0604030504040204" pitchFamily="34" charset="-120"/>
                          <a:ea typeface="微軟正黑體" panose="020B0604030504040204" pitchFamily="34" charset="-120"/>
                        </a:rPr>
                        <a:t>EBOV </a:t>
                      </a:r>
                      <a:r>
                        <a:rPr lang="zh-TW" altLang="en-US" sz="1300" dirty="0">
                          <a:solidFill>
                            <a:schemeClr val="bg1"/>
                          </a:solidFill>
                          <a:latin typeface="微軟正黑體" panose="020B0604030504040204" pitchFamily="34" charset="-120"/>
                          <a:ea typeface="微軟正黑體" panose="020B0604030504040204" pitchFamily="34" charset="-120"/>
                        </a:rPr>
                        <a:t>低 </a:t>
                      </a:r>
                      <a:r>
                        <a:rPr lang="en-US" altLang="zh-TW" sz="1300" dirty="0">
                          <a:solidFill>
                            <a:schemeClr val="bg1"/>
                          </a:solidFill>
                          <a:latin typeface="微軟正黑體" panose="020B0604030504040204" pitchFamily="34" charset="-120"/>
                          <a:ea typeface="微軟正黑體" panose="020B0604030504040204" pitchFamily="34" charset="-120"/>
                        </a:rPr>
                        <a:t>10 </a:t>
                      </a:r>
                      <a:r>
                        <a:rPr lang="zh-TW" altLang="en-US" sz="1300" dirty="0">
                          <a:solidFill>
                            <a:schemeClr val="bg1"/>
                          </a:solidFill>
                          <a:latin typeface="微軟正黑體" panose="020B0604030504040204" pitchFamily="34" charset="-120"/>
                          <a:ea typeface="微軟正黑體" panose="020B0604030504040204" pitchFamily="34" charset="-120"/>
                        </a:rPr>
                        <a:t>倍且缺乏中和抗體數據</a:t>
                      </a:r>
                      <a:r>
                        <a:rPr lang="zh-TW" altLang="en-US" sz="1300" dirty="0">
                          <a:latin typeface="微軟正黑體" panose="020B0604030504040204" pitchFamily="34" charset="-120"/>
                          <a:ea typeface="微軟正黑體" panose="020B0604030504040204" pitchFamily="34" charset="-120"/>
                        </a:rPr>
                        <a:t>；</a:t>
                      </a:r>
                      <a:r>
                        <a:rPr lang="en-US" altLang="zh-TW" sz="1300" kern="1200" dirty="0">
                          <a:solidFill>
                            <a:schemeClr val="dk1"/>
                          </a:solidFill>
                          <a:effectLst/>
                          <a:latin typeface="微軟正黑體" panose="020B0604030504040204" pitchFamily="34" charset="-120"/>
                          <a:ea typeface="微軟正黑體" panose="020B0604030504040204" pitchFamily="34" charset="-120"/>
                          <a:cs typeface="+mn-cs"/>
                        </a:rPr>
                        <a:t>WHO</a:t>
                      </a:r>
                      <a:r>
                        <a:rPr lang="zh-TW" altLang="zh-TW" sz="1300" kern="1200" dirty="0">
                          <a:solidFill>
                            <a:schemeClr val="dk1"/>
                          </a:solidFill>
                          <a:effectLst/>
                          <a:latin typeface="微軟正黑體" panose="020B0604030504040204" pitchFamily="34" charset="-120"/>
                          <a:ea typeface="微軟正黑體" panose="020B0604030504040204" pitchFamily="34" charset="-120"/>
                          <a:cs typeface="+mn-cs"/>
                        </a:rPr>
                        <a:t>專家會議建議，在</a:t>
                      </a:r>
                      <a:r>
                        <a:rPr lang="en-US" altLang="zh-TW" sz="1300" kern="1200" dirty="0">
                          <a:solidFill>
                            <a:schemeClr val="dk1"/>
                          </a:solidFill>
                          <a:effectLst/>
                          <a:latin typeface="微軟正黑體" panose="020B0604030504040204" pitchFamily="34" charset="-120"/>
                          <a:ea typeface="微軟正黑體" panose="020B0604030504040204" pitchFamily="34" charset="-120"/>
                          <a:cs typeface="+mn-cs"/>
                        </a:rPr>
                        <a:t>BDBV</a:t>
                      </a:r>
                      <a:r>
                        <a:rPr lang="zh-TW" altLang="zh-TW" sz="1300" kern="1200" dirty="0">
                          <a:solidFill>
                            <a:schemeClr val="dk1"/>
                          </a:solidFill>
                          <a:effectLst/>
                          <a:latin typeface="微軟正黑體" panose="020B0604030504040204" pitchFamily="34" charset="-120"/>
                          <a:ea typeface="微軟正黑體" panose="020B0604030504040204" pitchFamily="34" charset="-120"/>
                          <a:cs typeface="+mn-cs"/>
                        </a:rPr>
                        <a:t>疫情中，僅可於研究情境下作為接觸者暴露後預防方案</a:t>
                      </a:r>
                      <a:r>
                        <a:rPr lang="zh-TW" altLang="en-US" sz="1300" kern="1200" dirty="0">
                          <a:solidFill>
                            <a:schemeClr val="dk1"/>
                          </a:solidFill>
                          <a:effectLst/>
                          <a:latin typeface="微軟正黑體" panose="020B0604030504040204" pitchFamily="34" charset="-120"/>
                          <a:ea typeface="微軟正黑體" panose="020B0604030504040204" pitchFamily="34" charset="-120"/>
                          <a:cs typeface="+mn-cs"/>
                        </a:rPr>
                        <a:t>。</a:t>
                      </a:r>
                      <a:endParaRPr lang="en-US" altLang="zh-TW" sz="13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3443795380"/>
                  </a:ext>
                </a:extLst>
              </a:tr>
              <a:tr h="1520748">
                <a:tc>
                  <a:txBody>
                    <a:bodyPr/>
                    <a:lstStyle/>
                    <a:p>
                      <a:pPr algn="ctr"/>
                      <a:endParaRPr lang="zh-TW" altLang="en-US" sz="1600" dirty="0">
                        <a:latin typeface="微軟正黑體" panose="020B0604030504040204" pitchFamily="34" charset="-120"/>
                        <a:ea typeface="微軟正黑體" panose="020B0604030504040204" pitchFamily="34" charset="-120"/>
                      </a:endParaRPr>
                    </a:p>
                  </a:txBody>
                  <a:tcPr anchor="ctr"/>
                </a:tc>
                <a:tc>
                  <a:txBody>
                    <a:bodyPr/>
                    <a:lstStyle/>
                    <a:p>
                      <a:pPr algn="ctr"/>
                      <a:r>
                        <a:rPr lang="en-US" altLang="zh-TW" sz="1300" kern="1200" dirty="0">
                          <a:solidFill>
                            <a:schemeClr val="dk1"/>
                          </a:solidFill>
                          <a:latin typeface="微軟正黑體" panose="020B0604030504040204" pitchFamily="34" charset="-120"/>
                          <a:ea typeface="微軟正黑體" panose="020B0604030504040204" pitchFamily="34" charset="-120"/>
                          <a:cs typeface="+mn-cs"/>
                        </a:rPr>
                        <a:t>-</a:t>
                      </a:r>
                      <a:endParaRPr lang="zh-TW" altLang="en-US" sz="13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tc>
                  <a:txBody>
                    <a:bodyPr/>
                    <a:lstStyle/>
                    <a:p>
                      <a:endParaRPr lang="en-US" altLang="zh-TW" sz="1300" kern="1200" dirty="0">
                        <a:solidFill>
                          <a:schemeClr val="dk1"/>
                        </a:solidFill>
                        <a:latin typeface="微軟正黑體" panose="020B0604030504040204" pitchFamily="34" charset="-120"/>
                        <a:ea typeface="微軟正黑體" panose="020B0604030504040204" pitchFamily="34" charset="-120"/>
                        <a:cs typeface="+mn-cs"/>
                      </a:endParaRPr>
                    </a:p>
                    <a:p>
                      <a:endParaRPr lang="en-US" altLang="zh-TW" sz="1300" kern="1200" dirty="0">
                        <a:solidFill>
                          <a:schemeClr val="dk1"/>
                        </a:solidFill>
                        <a:latin typeface="微軟正黑體" panose="020B0604030504040204" pitchFamily="34" charset="-120"/>
                        <a:ea typeface="微軟正黑體" panose="020B0604030504040204" pitchFamily="34" charset="-120"/>
                        <a:cs typeface="+mn-cs"/>
                      </a:endParaRPr>
                    </a:p>
                    <a:p>
                      <a:r>
                        <a:rPr lang="zh-TW" altLang="en-US" sz="1300" kern="1200" dirty="0">
                          <a:solidFill>
                            <a:schemeClr val="dk1"/>
                          </a:solidFill>
                          <a:latin typeface="微軟正黑體" panose="020B0604030504040204" pitchFamily="34" charset="-120"/>
                          <a:ea typeface="微軟正黑體" panose="020B0604030504040204" pitchFamily="34" charset="-120"/>
                          <a:cs typeface="+mn-cs"/>
                        </a:rPr>
                        <a:t>兩劑式，</a:t>
                      </a:r>
                      <a:r>
                        <a:rPr lang="zh-TW" altLang="en-US" sz="1300" dirty="0">
                          <a:latin typeface="微軟正黑體" panose="020B0604030504040204" pitchFamily="34" charset="-120"/>
                          <a:ea typeface="微軟正黑體" panose="020B0604030504040204" pitchFamily="34" charset="-120"/>
                        </a:rPr>
                        <a:t>適用年齡為滿</a:t>
                      </a:r>
                      <a:r>
                        <a:rPr lang="en-US" altLang="zh-TW" sz="1300" dirty="0">
                          <a:latin typeface="微軟正黑體" panose="020B0604030504040204" pitchFamily="34" charset="-120"/>
                          <a:ea typeface="微軟正黑體" panose="020B0604030504040204" pitchFamily="34" charset="-120"/>
                        </a:rPr>
                        <a:t>1</a:t>
                      </a:r>
                      <a:r>
                        <a:rPr lang="zh-TW" altLang="en-US" sz="1300" dirty="0">
                          <a:latin typeface="微軟正黑體" panose="020B0604030504040204" pitchFamily="34" charset="-120"/>
                          <a:ea typeface="微軟正黑體" panose="020B0604030504040204" pitchFamily="34" charset="-120"/>
                        </a:rPr>
                        <a:t>歲以上，先注射第一劑</a:t>
                      </a:r>
                      <a:r>
                        <a:rPr lang="en-US" altLang="zh-TW" sz="1300" dirty="0" err="1">
                          <a:latin typeface="微軟正黑體" panose="020B0604030504040204" pitchFamily="34" charset="-120"/>
                          <a:ea typeface="微軟正黑體" panose="020B0604030504040204" pitchFamily="34" charset="-120"/>
                        </a:rPr>
                        <a:t>Zabdeno</a:t>
                      </a:r>
                      <a:r>
                        <a:rPr lang="zh-TW" altLang="en-US" sz="1300" dirty="0">
                          <a:latin typeface="微軟正黑體" panose="020B0604030504040204" pitchFamily="34" charset="-120"/>
                          <a:ea typeface="微軟正黑體" panose="020B0604030504040204" pitchFamily="34" charset="-120"/>
                        </a:rPr>
                        <a:t>，</a:t>
                      </a:r>
                      <a:r>
                        <a:rPr lang="en-US" altLang="zh-TW" sz="1300" dirty="0">
                          <a:latin typeface="微軟正黑體" panose="020B0604030504040204" pitchFamily="34" charset="-120"/>
                          <a:ea typeface="微軟正黑體" panose="020B0604030504040204" pitchFamily="34" charset="-120"/>
                        </a:rPr>
                        <a:t>8</a:t>
                      </a:r>
                      <a:r>
                        <a:rPr lang="zh-TW" altLang="en-US" sz="1300" dirty="0">
                          <a:latin typeface="微軟正黑體" panose="020B0604030504040204" pitchFamily="34" charset="-120"/>
                          <a:ea typeface="微軟正黑體" panose="020B0604030504040204" pitchFamily="34" charset="-120"/>
                        </a:rPr>
                        <a:t>週後再施打第二劑</a:t>
                      </a:r>
                      <a:r>
                        <a:rPr lang="en-US" altLang="zh-TW" sz="1300" dirty="0" err="1">
                          <a:latin typeface="微軟正黑體" panose="020B0604030504040204" pitchFamily="34" charset="-120"/>
                          <a:ea typeface="微軟正黑體" panose="020B0604030504040204" pitchFamily="34" charset="-120"/>
                        </a:rPr>
                        <a:t>Mvabea</a:t>
                      </a:r>
                      <a:r>
                        <a:rPr lang="zh-TW" altLang="en-US" sz="1300" dirty="0">
                          <a:latin typeface="微軟正黑體" panose="020B0604030504040204" pitchFamily="34" charset="-120"/>
                          <a:ea typeface="微軟正黑體" panose="020B0604030504040204" pitchFamily="34" charset="-120"/>
                        </a:rPr>
                        <a:t>，必要時可在接種第二劑滿四個月後，再追加一劑</a:t>
                      </a:r>
                      <a:r>
                        <a:rPr lang="en-US" altLang="zh-TW" sz="1300" dirty="0" err="1">
                          <a:latin typeface="微軟正黑體" panose="020B0604030504040204" pitchFamily="34" charset="-120"/>
                          <a:ea typeface="微軟正黑體" panose="020B0604030504040204" pitchFamily="34" charset="-120"/>
                        </a:rPr>
                        <a:t>Zabdeno</a:t>
                      </a:r>
                      <a:endParaRPr lang="en-US" altLang="zh-TW" sz="1300" dirty="0">
                        <a:latin typeface="微軟正黑體" panose="020B0604030504040204" pitchFamily="34" charset="-120"/>
                        <a:ea typeface="微軟正黑體" panose="020B0604030504040204" pitchFamily="34" charset="-120"/>
                      </a:endParaRPr>
                    </a:p>
                    <a:p>
                      <a:endParaRPr lang="en-US" altLang="zh-TW" sz="1300" dirty="0">
                        <a:latin typeface="微軟正黑體" panose="020B0604030504040204" pitchFamily="34" charset="-120"/>
                        <a:ea typeface="微軟正黑體" panose="020B0604030504040204" pitchFamily="34" charset="-120"/>
                      </a:endParaRPr>
                    </a:p>
                    <a:p>
                      <a:endParaRPr lang="en-US" altLang="zh-TW" sz="13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tc>
                  <a:txBody>
                    <a:bodyPr/>
                    <a:lstStyle/>
                    <a:p>
                      <a:pPr algn="ctr"/>
                      <a:r>
                        <a:rPr lang="zh-TW" altLang="en-US" sz="1400" dirty="0">
                          <a:latin typeface="微軟正黑體" panose="020B0604030504040204" pitchFamily="34" charset="-120"/>
                          <a:ea typeface="微軟正黑體" panose="020B0604030504040204" pitchFamily="34" charset="-120"/>
                        </a:rPr>
                        <a:t>用於預防 </a:t>
                      </a:r>
                      <a:r>
                        <a:rPr lang="en-US" altLang="zh-TW" sz="1400" b="1" dirty="0">
                          <a:latin typeface="微軟正黑體" panose="020B0604030504040204" pitchFamily="34" charset="-120"/>
                          <a:ea typeface="微軟正黑體" panose="020B0604030504040204" pitchFamily="34" charset="-120"/>
                        </a:rPr>
                        <a:t>EBOV</a:t>
                      </a:r>
                      <a:endParaRPr lang="zh-TW" altLang="en-US" sz="13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extLst>
                  <a:ext uri="{0D108BD9-81ED-4DB2-BD59-A6C34878D82A}">
                    <a16:rowId xmlns:a16="http://schemas.microsoft.com/office/drawing/2014/main" val="1241365514"/>
                  </a:ext>
                </a:extLst>
              </a:tr>
            </a:tbl>
          </a:graphicData>
        </a:graphic>
      </p:graphicFrame>
      <p:grpSp>
        <p:nvGrpSpPr>
          <p:cNvPr id="6" name="群組 15">
            <a:extLst>
              <a:ext uri="{FF2B5EF4-FFF2-40B4-BE49-F238E27FC236}">
                <a16:creationId xmlns:a16="http://schemas.microsoft.com/office/drawing/2014/main" id="{112DA661-511B-43E3-8124-F821EB38CA35}"/>
              </a:ext>
            </a:extLst>
          </p:cNvPr>
          <p:cNvGrpSpPr/>
          <p:nvPr/>
        </p:nvGrpSpPr>
        <p:grpSpPr>
          <a:xfrm>
            <a:off x="1119675" y="2916024"/>
            <a:ext cx="1324946" cy="1682336"/>
            <a:chOff x="1744784" y="3611185"/>
            <a:chExt cx="1080509" cy="1373400"/>
          </a:xfrm>
        </p:grpSpPr>
        <p:sp>
          <p:nvSpPr>
            <p:cNvPr id="7" name="文字方塊 10">
              <a:extLst>
                <a:ext uri="{FF2B5EF4-FFF2-40B4-BE49-F238E27FC236}">
                  <a16:creationId xmlns:a16="http://schemas.microsoft.com/office/drawing/2014/main" id="{CFA89D7C-C2EE-41D9-BD41-42450F431C6E}"/>
                </a:ext>
              </a:extLst>
            </p:cNvPr>
            <p:cNvSpPr txBox="1"/>
            <p:nvPr/>
          </p:nvSpPr>
          <p:spPr>
            <a:xfrm>
              <a:off x="1744784" y="3611185"/>
              <a:ext cx="1080509" cy="378449"/>
            </a:xfrm>
            <a:prstGeom prst="rect">
              <a:avLst/>
            </a:prstGeom>
            <a:solidFill>
              <a:srgbClr val="7F7F7F"/>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1200" cap="none" spc="0" baseline="0" dirty="0" err="1">
                  <a:solidFill>
                    <a:srgbClr val="FFFFFF"/>
                  </a:solidFill>
                  <a:uFillTx/>
                  <a:latin typeface="微軟正黑體" pitchFamily="34"/>
                  <a:ea typeface="微軟正黑體" pitchFamily="34"/>
                </a:rPr>
                <a:t>rVSV</a:t>
              </a:r>
              <a:r>
                <a:rPr lang="en-US" sz="1400" b="1" i="0" u="none" strike="noStrike" kern="1200" cap="none" spc="0" baseline="0" dirty="0">
                  <a:solidFill>
                    <a:srgbClr val="FFFFFF"/>
                  </a:solidFill>
                  <a:uFillTx/>
                  <a:latin typeface="微軟正黑體" pitchFamily="34"/>
                  <a:ea typeface="微軟正黑體" pitchFamily="34"/>
                </a:rPr>
                <a:t>-ZEBOV</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1200" cap="none" spc="0" baseline="0" dirty="0" err="1">
                  <a:solidFill>
                    <a:srgbClr val="FFFFFF"/>
                  </a:solidFill>
                  <a:uFillTx/>
                  <a:latin typeface="微軟正黑體" pitchFamily="34"/>
                  <a:ea typeface="微軟正黑體" pitchFamily="34"/>
                </a:rPr>
                <a:t>Ervebo</a:t>
              </a:r>
              <a:r>
                <a:rPr lang="en-US" sz="1400" b="1" i="0" u="none" strike="noStrike" kern="1200" cap="none" spc="0" baseline="30000" dirty="0">
                  <a:solidFill>
                    <a:srgbClr val="FFFFFF"/>
                  </a:solidFill>
                  <a:uFillTx/>
                  <a:latin typeface="微軟正黑體" pitchFamily="34"/>
                  <a:ea typeface="微軟正黑體" pitchFamily="34"/>
                </a:rPr>
                <a:t>®</a:t>
              </a:r>
              <a:endParaRPr lang="en-US" sz="1400" b="1" i="0" u="none" strike="noStrike" kern="1200" cap="none" spc="0" baseline="0" dirty="0">
                <a:solidFill>
                  <a:srgbClr val="FFFFFF"/>
                </a:solidFill>
                <a:uFillTx/>
                <a:latin typeface="微軟正黑體" pitchFamily="34"/>
                <a:ea typeface="微軟正黑體" pitchFamily="34"/>
              </a:endParaRPr>
            </a:p>
          </p:txBody>
        </p:sp>
        <p:pic>
          <p:nvPicPr>
            <p:cNvPr id="8" name="圖片 12">
              <a:extLst>
                <a:ext uri="{FF2B5EF4-FFF2-40B4-BE49-F238E27FC236}">
                  <a16:creationId xmlns:a16="http://schemas.microsoft.com/office/drawing/2014/main" id="{5BC45BAD-DB38-4D42-9C6C-38F3D884AFF9}"/>
                </a:ext>
              </a:extLst>
            </p:cNvPr>
            <p:cNvPicPr>
              <a:picLocks noChangeAspect="1"/>
            </p:cNvPicPr>
            <p:nvPr/>
          </p:nvPicPr>
          <p:blipFill>
            <a:blip r:embed="rId3"/>
            <a:srcRect l="11694" t="9314" r="7474" b="6389"/>
            <a:stretch>
              <a:fillRect/>
            </a:stretch>
          </p:blipFill>
          <p:spPr>
            <a:xfrm>
              <a:off x="1866522" y="3989634"/>
              <a:ext cx="837032" cy="994951"/>
            </a:xfrm>
            <a:prstGeom prst="rect">
              <a:avLst/>
            </a:prstGeom>
            <a:noFill/>
            <a:ln cap="flat">
              <a:noFill/>
            </a:ln>
          </p:spPr>
        </p:pic>
      </p:grpSp>
      <p:grpSp>
        <p:nvGrpSpPr>
          <p:cNvPr id="9" name="群組 16">
            <a:extLst>
              <a:ext uri="{FF2B5EF4-FFF2-40B4-BE49-F238E27FC236}">
                <a16:creationId xmlns:a16="http://schemas.microsoft.com/office/drawing/2014/main" id="{F9429350-4078-42F4-81D9-BB70A30FB582}"/>
              </a:ext>
            </a:extLst>
          </p:cNvPr>
          <p:cNvGrpSpPr/>
          <p:nvPr/>
        </p:nvGrpSpPr>
        <p:grpSpPr>
          <a:xfrm>
            <a:off x="487264" y="4743385"/>
            <a:ext cx="2589766" cy="1564109"/>
            <a:chOff x="5295903" y="3408442"/>
            <a:chExt cx="2709531" cy="1574575"/>
          </a:xfrm>
        </p:grpSpPr>
        <p:pic>
          <p:nvPicPr>
            <p:cNvPr id="10" name="圖片 5">
              <a:extLst>
                <a:ext uri="{FF2B5EF4-FFF2-40B4-BE49-F238E27FC236}">
                  <a16:creationId xmlns:a16="http://schemas.microsoft.com/office/drawing/2014/main" id="{1ADC3E1C-8BCE-402E-934F-752B305CD0FE}"/>
                </a:ext>
              </a:extLst>
            </p:cNvPr>
            <p:cNvPicPr>
              <a:picLocks noChangeAspect="1"/>
            </p:cNvPicPr>
            <p:nvPr/>
          </p:nvPicPr>
          <p:blipFill>
            <a:blip r:embed="rId4"/>
            <a:srcRect l="3517" t="9488" r="1581" b="2162"/>
            <a:stretch>
              <a:fillRect/>
            </a:stretch>
          </p:blipFill>
          <p:spPr>
            <a:xfrm>
              <a:off x="5295903" y="3957900"/>
              <a:ext cx="2709531" cy="1025117"/>
            </a:xfrm>
            <a:prstGeom prst="rect">
              <a:avLst/>
            </a:prstGeom>
            <a:noFill/>
            <a:ln cap="flat">
              <a:noFill/>
            </a:ln>
          </p:spPr>
        </p:pic>
        <p:sp>
          <p:nvSpPr>
            <p:cNvPr id="11" name="文字方塊 8">
              <a:extLst>
                <a:ext uri="{FF2B5EF4-FFF2-40B4-BE49-F238E27FC236}">
                  <a16:creationId xmlns:a16="http://schemas.microsoft.com/office/drawing/2014/main" id="{34235ACF-19C5-4E1E-8865-69BBF313C1D3}"/>
                </a:ext>
              </a:extLst>
            </p:cNvPr>
            <p:cNvSpPr txBox="1"/>
            <p:nvPr/>
          </p:nvSpPr>
          <p:spPr>
            <a:xfrm>
              <a:off x="5295903" y="3408442"/>
              <a:ext cx="2709531" cy="549458"/>
            </a:xfrm>
            <a:prstGeom prst="rect">
              <a:avLst/>
            </a:prstGeom>
            <a:solidFill>
              <a:srgbClr val="7F7F7F"/>
            </a:solidFill>
            <a:ln cap="flat">
              <a:noFill/>
            </a:ln>
          </p:spPr>
          <p:txBody>
            <a:bodyPr vert="horz" wrap="square" lIns="91440" tIns="45720" rIns="91440" bIns="45720" anchor="t" anchorCtr="1" compatLnSpc="1">
              <a:spAutoFit/>
            </a:bodyPr>
            <a:lstStyle/>
            <a:p>
              <a:pPr algn="ctr" defTabSz="914400">
                <a:defRPr sz="1800" b="0" i="0" u="none" strike="noStrike" kern="0" cap="none" spc="0" baseline="0">
                  <a:solidFill>
                    <a:srgbClr val="000000"/>
                  </a:solidFill>
                  <a:uFillTx/>
                </a:defRPr>
              </a:pPr>
              <a:r>
                <a:rPr lang="en-US" altLang="zh-TW" sz="1400" b="1" dirty="0">
                  <a:solidFill>
                    <a:schemeClr val="bg2"/>
                  </a:solidFill>
                  <a:latin typeface="微軟正黑體" panose="020B0604030504040204" pitchFamily="34" charset="-120"/>
                  <a:ea typeface="微軟正黑體" panose="020B0604030504040204" pitchFamily="34" charset="-120"/>
                </a:rPr>
                <a:t>Ad26.ZEBOV&amp;MVA-BN-Filo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1200" cap="none" spc="0" baseline="0" dirty="0" err="1">
                  <a:solidFill>
                    <a:srgbClr val="FFFFFF"/>
                  </a:solidFill>
                  <a:uFillTx/>
                  <a:latin typeface="微軟正黑體" pitchFamily="34"/>
                  <a:ea typeface="微軟正黑體" pitchFamily="34"/>
                </a:rPr>
                <a:t>Zabdeno</a:t>
              </a:r>
              <a:r>
                <a:rPr lang="en-US" sz="1400" b="1" i="0" u="none" strike="noStrike" kern="1200" cap="none" spc="0" baseline="30000" dirty="0">
                  <a:solidFill>
                    <a:srgbClr val="FFFFFF"/>
                  </a:solidFill>
                  <a:uFillTx/>
                  <a:latin typeface="微軟正黑體" pitchFamily="34"/>
                  <a:ea typeface="微軟正黑體" pitchFamily="34"/>
                </a:rPr>
                <a:t>®</a:t>
              </a:r>
              <a:r>
                <a:rPr lang="en-US" sz="1400" b="1" i="0" u="none" strike="noStrike" kern="1200" cap="none" spc="0" baseline="0" dirty="0">
                  <a:solidFill>
                    <a:srgbClr val="FFFFFF"/>
                  </a:solidFill>
                  <a:uFillTx/>
                  <a:latin typeface="微軟正黑體" pitchFamily="34"/>
                  <a:ea typeface="微軟正黑體" pitchFamily="34"/>
                </a:rPr>
                <a:t> / Mvabea</a:t>
              </a:r>
              <a:r>
                <a:rPr lang="en-US" sz="1400" b="1" i="0" u="none" strike="noStrike" kern="1200" cap="none" spc="0" baseline="30000" dirty="0">
                  <a:solidFill>
                    <a:srgbClr val="FFFFFF"/>
                  </a:solidFill>
                  <a:uFillTx/>
                  <a:latin typeface="微軟正黑體" pitchFamily="34"/>
                  <a:ea typeface="微軟正黑體" pitchFamily="34"/>
                </a:rPr>
                <a:t>®</a:t>
              </a:r>
              <a:endParaRPr lang="en-US" sz="1400" b="1" i="0" u="none" strike="noStrike" kern="1200" cap="none" spc="0" baseline="0" dirty="0">
                <a:solidFill>
                  <a:srgbClr val="FFFFFF"/>
                </a:solidFill>
                <a:uFillTx/>
                <a:latin typeface="微軟正黑體" pitchFamily="34"/>
                <a:ea typeface="微軟正黑體" pitchFamily="34"/>
              </a:endParaRPr>
            </a:p>
          </p:txBody>
        </p:sp>
      </p:grpSp>
      <p:sp>
        <p:nvSpPr>
          <p:cNvPr id="12" name="內容版面配置區 2">
            <a:extLst>
              <a:ext uri="{FF2B5EF4-FFF2-40B4-BE49-F238E27FC236}">
                <a16:creationId xmlns:a16="http://schemas.microsoft.com/office/drawing/2014/main" id="{AD388083-DD13-40F6-AC5B-6A15085B67B2}"/>
              </a:ext>
            </a:extLst>
          </p:cNvPr>
          <p:cNvSpPr txBox="1">
            <a:spLocks/>
          </p:cNvSpPr>
          <p:nvPr/>
        </p:nvSpPr>
        <p:spPr>
          <a:xfrm>
            <a:off x="337265" y="6379028"/>
            <a:ext cx="8338242" cy="45429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 </a:t>
            </a:r>
            <a:r>
              <a:rPr lang="en-US" altLang="zh-TW" sz="1000" i="1" dirty="0">
                <a:solidFill>
                  <a:srgbClr val="000000"/>
                </a:solidFill>
                <a:latin typeface="Garamond" pitchFamily="18"/>
                <a:ea typeface="新細明體" pitchFamily="2"/>
                <a:cs typeface="Lucida Sans" pitchFamily="2"/>
              </a:rPr>
              <a:t>1. </a:t>
            </a:r>
            <a:r>
              <a:rPr lang="en-US" altLang="zh-TW" sz="1000" i="1" dirty="0" err="1">
                <a:solidFill>
                  <a:srgbClr val="000000"/>
                </a:solidFill>
                <a:latin typeface="Garamond" pitchFamily="18"/>
                <a:ea typeface="新細明體" pitchFamily="2"/>
                <a:cs typeface="Lucida Sans" pitchFamily="2"/>
              </a:rPr>
              <a:t>Deutsches</a:t>
            </a:r>
            <a:r>
              <a:rPr lang="en-US" altLang="zh-TW" sz="1000" i="1" dirty="0">
                <a:solidFill>
                  <a:srgbClr val="000000"/>
                </a:solidFill>
                <a:latin typeface="Garamond" pitchFamily="18"/>
                <a:ea typeface="新細明體" pitchFamily="2"/>
                <a:cs typeface="Lucida Sans" pitchFamily="2"/>
              </a:rPr>
              <a:t> Museum Version (17.09.2020). </a:t>
            </a:r>
          </a:p>
          <a:p>
            <a:pPr marL="0" indent="0" algn="just">
              <a:spcBef>
                <a:spcPts val="0"/>
              </a:spcBef>
              <a:buNone/>
            </a:pPr>
            <a:r>
              <a:rPr lang="en-US" altLang="zh-TW" sz="1000" i="1" dirty="0">
                <a:solidFill>
                  <a:schemeClr val="tx1"/>
                </a:solidFill>
                <a:latin typeface="Times New Roman" panose="02020603050405020304" pitchFamily="18" charset="0"/>
                <a:cs typeface="Times New Roman" panose="02020603050405020304" pitchFamily="18" charset="0"/>
              </a:rPr>
              <a:t>           2. EMA. Summary of product characteristics.</a:t>
            </a:r>
          </a:p>
        </p:txBody>
      </p:sp>
    </p:spTree>
    <p:extLst>
      <p:ext uri="{BB962C8B-B14F-4D97-AF65-F5344CB8AC3E}">
        <p14:creationId xmlns:p14="http://schemas.microsoft.com/office/powerpoint/2010/main" val="18790561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15</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疫苗</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13" name="內容版面配置區 2">
            <a:extLst>
              <a:ext uri="{FF2B5EF4-FFF2-40B4-BE49-F238E27FC236}">
                <a16:creationId xmlns:a16="http://schemas.microsoft.com/office/drawing/2014/main" id="{F21EA1F3-7AF3-4352-9AE4-A8F72B32F37E}"/>
              </a:ext>
            </a:extLst>
          </p:cNvPr>
          <p:cNvSpPr txBox="1">
            <a:spLocks/>
          </p:cNvSpPr>
          <p:nvPr/>
        </p:nvSpPr>
        <p:spPr>
          <a:xfrm>
            <a:off x="363544" y="939567"/>
            <a:ext cx="11497279" cy="519820"/>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lvl="1" algn="just">
              <a:spcBef>
                <a:spcPts val="1200"/>
              </a:spcBef>
              <a:buClr>
                <a:schemeClr val="accent1">
                  <a:lumMod val="50000"/>
                </a:schemeClr>
              </a:buClr>
              <a:buSzPct val="100000"/>
              <a:buFont typeface="Arial" panose="020B0604020202020204" pitchFamily="34" charset="0"/>
              <a:buChar char="•"/>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BDBV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候選疫苗</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p:txBody>
      </p:sp>
      <p:graphicFrame>
        <p:nvGraphicFramePr>
          <p:cNvPr id="5" name="表格 14">
            <a:extLst>
              <a:ext uri="{FF2B5EF4-FFF2-40B4-BE49-F238E27FC236}">
                <a16:creationId xmlns:a16="http://schemas.microsoft.com/office/drawing/2014/main" id="{593B15C2-711A-446F-BF19-2ECAEB457192}"/>
              </a:ext>
            </a:extLst>
          </p:cNvPr>
          <p:cNvGraphicFramePr>
            <a:graphicFrameLocks noGrp="1"/>
          </p:cNvGraphicFramePr>
          <p:nvPr>
            <p:extLst>
              <p:ext uri="{D42A27DB-BD31-4B8C-83A1-F6EECF244321}">
                <p14:modId xmlns:p14="http://schemas.microsoft.com/office/powerpoint/2010/main" val="4189726549"/>
              </p:ext>
            </p:extLst>
          </p:nvPr>
        </p:nvGraphicFramePr>
        <p:xfrm>
          <a:off x="363544" y="1546507"/>
          <a:ext cx="11497280" cy="2891936"/>
        </p:xfrm>
        <a:graphic>
          <a:graphicData uri="http://schemas.openxmlformats.org/drawingml/2006/table">
            <a:tbl>
              <a:tblPr firstRow="1" bandRow="1">
                <a:tableStyleId>{5C22544A-7EE6-4342-B048-85BDC9FD1C3A}</a:tableStyleId>
              </a:tblPr>
              <a:tblGrid>
                <a:gridCol w="1829150">
                  <a:extLst>
                    <a:ext uri="{9D8B030D-6E8A-4147-A177-3AD203B41FA5}">
                      <a16:colId xmlns:a16="http://schemas.microsoft.com/office/drawing/2014/main" val="438739601"/>
                    </a:ext>
                  </a:extLst>
                </a:gridCol>
                <a:gridCol w="3732245">
                  <a:extLst>
                    <a:ext uri="{9D8B030D-6E8A-4147-A177-3AD203B41FA5}">
                      <a16:colId xmlns:a16="http://schemas.microsoft.com/office/drawing/2014/main" val="3974990647"/>
                    </a:ext>
                  </a:extLst>
                </a:gridCol>
                <a:gridCol w="3061565">
                  <a:extLst>
                    <a:ext uri="{9D8B030D-6E8A-4147-A177-3AD203B41FA5}">
                      <a16:colId xmlns:a16="http://schemas.microsoft.com/office/drawing/2014/main" val="3493003282"/>
                    </a:ext>
                  </a:extLst>
                </a:gridCol>
                <a:gridCol w="2874320">
                  <a:extLst>
                    <a:ext uri="{9D8B030D-6E8A-4147-A177-3AD203B41FA5}">
                      <a16:colId xmlns:a16="http://schemas.microsoft.com/office/drawing/2014/main" val="955075969"/>
                    </a:ext>
                  </a:extLst>
                </a:gridCol>
              </a:tblGrid>
              <a:tr h="38818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600" dirty="0">
                          <a:latin typeface="微軟正黑體" panose="020B0604030504040204" pitchFamily="34" charset="-120"/>
                          <a:ea typeface="微軟正黑體" panose="020B0604030504040204" pitchFamily="34" charset="-120"/>
                        </a:rPr>
                        <a:t>疫苗名稱 </a:t>
                      </a:r>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商品名</a:t>
                      </a:r>
                      <a:r>
                        <a:rPr lang="en-US" altLang="zh-TW" sz="1600" dirty="0">
                          <a:latin typeface="微軟正黑體" panose="020B0604030504040204" pitchFamily="34" charset="-120"/>
                          <a:ea typeface="微軟正黑體" panose="020B0604030504040204" pitchFamily="34" charset="-120"/>
                        </a:rPr>
                        <a:t>)</a:t>
                      </a:r>
                    </a:p>
                  </a:txBody>
                  <a:tcPr anchor="ctr"/>
                </a:tc>
                <a:tc>
                  <a:txBody>
                    <a:bodyPr/>
                    <a:lstStyle/>
                    <a:p>
                      <a:pPr algn="ctr"/>
                      <a:r>
                        <a:rPr lang="zh-TW" altLang="en-US" sz="1600" dirty="0">
                          <a:latin typeface="微軟正黑體" panose="020B0604030504040204" pitchFamily="34" charset="-120"/>
                          <a:ea typeface="微軟正黑體" panose="020B0604030504040204" pitchFamily="34" charset="-120"/>
                        </a:rPr>
                        <a:t>疫苗技術平台 </a:t>
                      </a:r>
                      <a:r>
                        <a:rPr lang="en-US" altLang="zh-TW" sz="1600" dirty="0">
                          <a:latin typeface="微軟正黑體" panose="020B0604030504040204" pitchFamily="34" charset="-120"/>
                          <a:ea typeface="微軟正黑體" panose="020B0604030504040204" pitchFamily="34" charset="-120"/>
                        </a:rPr>
                        <a:t>/ </a:t>
                      </a:r>
                      <a:r>
                        <a:rPr lang="zh-TW" altLang="en-US" sz="1600" dirty="0">
                          <a:latin typeface="微軟正黑體" panose="020B0604030504040204" pitchFamily="34" charset="-120"/>
                          <a:ea typeface="微軟正黑體" panose="020B0604030504040204" pitchFamily="34" charset="-120"/>
                        </a:rPr>
                        <a:t>抗原成分</a:t>
                      </a:r>
                      <a:endParaRPr lang="en-US" altLang="zh-TW" sz="16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1600" dirty="0">
                          <a:latin typeface="微軟正黑體" panose="020B0604030504040204" pitchFamily="34" charset="-120"/>
                          <a:ea typeface="微軟正黑體" panose="020B0604030504040204" pitchFamily="34" charset="-120"/>
                        </a:rPr>
                        <a:t>接種劑次與適用對象</a:t>
                      </a:r>
                    </a:p>
                  </a:txBody>
                  <a:tcPr/>
                </a:tc>
                <a:tc>
                  <a:txBody>
                    <a:bodyPr/>
                    <a:lstStyle/>
                    <a:p>
                      <a:pPr algn="ctr"/>
                      <a:r>
                        <a:rPr lang="zh-TW" altLang="en-US" sz="1600" dirty="0">
                          <a:latin typeface="微軟正黑體" panose="020B0604030504040204" pitchFamily="34" charset="-120"/>
                          <a:ea typeface="微軟正黑體" panose="020B0604030504040204" pitchFamily="34" charset="-120"/>
                        </a:rPr>
                        <a:t>臨床應用策略與實證表現</a:t>
                      </a:r>
                    </a:p>
                  </a:txBody>
                  <a:tcPr/>
                </a:tc>
                <a:extLst>
                  <a:ext uri="{0D108BD9-81ED-4DB2-BD59-A6C34878D82A}">
                    <a16:rowId xmlns:a16="http://schemas.microsoft.com/office/drawing/2014/main" val="1162859353"/>
                  </a:ext>
                </a:extLst>
              </a:tr>
              <a:tr h="1346985">
                <a:tc>
                  <a:txBody>
                    <a:bodyPr/>
                    <a:lstStyle/>
                    <a:p>
                      <a:pPr algn="ctr"/>
                      <a:r>
                        <a:rPr lang="en-US" altLang="zh-TW" sz="1600" dirty="0" err="1">
                          <a:latin typeface="微軟正黑體" panose="020B0604030504040204" pitchFamily="34" charset="-120"/>
                          <a:ea typeface="微軟正黑體" panose="020B0604030504040204" pitchFamily="34" charset="-120"/>
                        </a:rPr>
                        <a:t>rVSV</a:t>
                      </a:r>
                      <a:r>
                        <a:rPr lang="en-US" altLang="zh-TW" sz="1600" dirty="0">
                          <a:latin typeface="微軟正黑體" panose="020B0604030504040204" pitchFamily="34" charset="-120"/>
                          <a:ea typeface="微軟正黑體" panose="020B0604030504040204" pitchFamily="34" charset="-120"/>
                        </a:rPr>
                        <a:t>-BDBV</a:t>
                      </a:r>
                      <a:endParaRPr lang="zh-TW" altLang="en-US" sz="1600" dirty="0">
                        <a:latin typeface="微軟正黑體" panose="020B0604030504040204" pitchFamily="34" charset="-120"/>
                        <a:ea typeface="微軟正黑體" panose="020B0604030504040204" pitchFamily="34" charset="-120"/>
                      </a:endParaRPr>
                    </a:p>
                  </a:txBody>
                  <a:tcPr anchor="ctr"/>
                </a:tc>
                <a:tc>
                  <a:txBody>
                    <a:bodyPr/>
                    <a:lstStyle/>
                    <a:p>
                      <a:r>
                        <a:rPr lang="zh-TW" altLang="en-US" sz="1600" dirty="0">
                          <a:latin typeface="微軟正黑體" panose="020B0604030504040204" pitchFamily="34" charset="-120"/>
                          <a:ea typeface="微軟正黑體" panose="020B0604030504040204" pitchFamily="34" charset="-120"/>
                        </a:rPr>
                        <a:t>由國際愛滋病疫苗倡議組織研發，採用重組水疱性口炎病毒（</a:t>
                      </a:r>
                      <a:r>
                        <a:rPr lang="en-US" altLang="zh-TW" sz="1600" dirty="0" err="1">
                          <a:latin typeface="微軟正黑體" panose="020B0604030504040204" pitchFamily="34" charset="-120"/>
                          <a:ea typeface="微軟正黑體" panose="020B0604030504040204" pitchFamily="34" charset="-120"/>
                        </a:rPr>
                        <a:t>rVSV</a:t>
                      </a:r>
                      <a:r>
                        <a:rPr lang="zh-TW" altLang="en-US" sz="1600" dirty="0">
                          <a:latin typeface="微軟正黑體" panose="020B0604030504040204" pitchFamily="34" charset="-120"/>
                          <a:ea typeface="微軟正黑體" panose="020B0604030504040204" pitchFamily="34" charset="-120"/>
                        </a:rPr>
                        <a:t>）載體平台，帶有</a:t>
                      </a:r>
                      <a:r>
                        <a:rPr lang="en-US" altLang="zh-TW" sz="1600" dirty="0">
                          <a:latin typeface="微軟正黑體" panose="020B0604030504040204" pitchFamily="34" charset="-120"/>
                          <a:ea typeface="微軟正黑體" panose="020B0604030504040204" pitchFamily="34" charset="-120"/>
                        </a:rPr>
                        <a:t>BDBV</a:t>
                      </a:r>
                      <a:r>
                        <a:rPr lang="zh-TW" altLang="en-US" sz="1600" dirty="0">
                          <a:latin typeface="微軟正黑體" panose="020B0604030504040204" pitchFamily="34" charset="-120"/>
                          <a:ea typeface="微軟正黑體" panose="020B0604030504040204" pitchFamily="34" charset="-120"/>
                        </a:rPr>
                        <a:t>醣蛋白抗原之疫苗。</a:t>
                      </a:r>
                    </a:p>
                  </a:txBody>
                  <a:tcPr anchor="ctr"/>
                </a:tc>
                <a:tc>
                  <a:txBody>
                    <a:bodyPr/>
                    <a:lstStyle/>
                    <a:p>
                      <a:pPr algn="ctr"/>
                      <a:r>
                        <a:rPr lang="zh-TW" altLang="en-US" sz="1600" dirty="0">
                          <a:latin typeface="微軟正黑體" panose="020B0604030504040204" pitchFamily="34" charset="-120"/>
                          <a:ea typeface="微軟正黑體" panose="020B0604030504040204" pitchFamily="34" charset="-120"/>
                        </a:rPr>
                        <a:t>單劑型</a:t>
                      </a:r>
                    </a:p>
                  </a:txBody>
                  <a:tcPr anchor="ctr"/>
                </a:tc>
                <a:tc>
                  <a:txBody>
                    <a:bodyPr/>
                    <a:lstStyle/>
                    <a:p>
                      <a:pPr marL="0" indent="0">
                        <a:buNone/>
                      </a:pPr>
                      <a:r>
                        <a:rPr lang="zh-TW" altLang="en-US" sz="1600" dirty="0">
                          <a:latin typeface="微軟正黑體" panose="020B0604030504040204" pitchFamily="34" charset="-120"/>
                          <a:ea typeface="微軟正黑體" panose="020B0604030504040204" pitchFamily="34" charset="-120"/>
                        </a:rPr>
                        <a:t>非人靈長類動物實驗結果，動物存活率達 </a:t>
                      </a:r>
                      <a:r>
                        <a:rPr lang="en-US" altLang="zh-TW" sz="1600" dirty="0">
                          <a:latin typeface="微軟正黑體" panose="020B0604030504040204" pitchFamily="34" charset="-120"/>
                          <a:ea typeface="微軟正黑體" panose="020B0604030504040204" pitchFamily="34" charset="-120"/>
                        </a:rPr>
                        <a:t>100%</a:t>
                      </a:r>
                      <a:r>
                        <a:rPr lang="zh-TW" altLang="en-US" sz="1600" dirty="0">
                          <a:latin typeface="微軟正黑體" panose="020B0604030504040204" pitchFamily="34" charset="-120"/>
                          <a:ea typeface="微軟正黑體" panose="020B0604030504040204" pitchFamily="34" charset="-120"/>
                        </a:rPr>
                        <a:t>。</a:t>
                      </a:r>
                      <a:endParaRPr lang="en-US" altLang="zh-TW" sz="16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3443795380"/>
                  </a:ext>
                </a:extLst>
              </a:tr>
              <a:tr h="1156763">
                <a:tc>
                  <a:txBody>
                    <a:bodyPr/>
                    <a:lstStyle/>
                    <a:p>
                      <a:pPr marL="0" algn="ctr" defTabSz="914400" rtl="0" eaLnBrk="1" latinLnBrk="0" hangingPunct="1"/>
                      <a:r>
                        <a:rPr lang="en-US" altLang="zh-TW" sz="1600" kern="1200" dirty="0">
                          <a:solidFill>
                            <a:schemeClr val="dk1"/>
                          </a:solidFill>
                          <a:latin typeface="微軟正黑體" panose="020B0604030504040204" pitchFamily="34" charset="-120"/>
                          <a:ea typeface="微軟正黑體" panose="020B0604030504040204" pitchFamily="34" charset="-120"/>
                          <a:cs typeface="+mn-cs"/>
                        </a:rPr>
                        <a:t>ChAdOx1 BDBV</a:t>
                      </a:r>
                    </a:p>
                  </a:txBody>
                  <a:tcPr anchor="ctr"/>
                </a:tc>
                <a:tc>
                  <a:txBody>
                    <a:bodyPr/>
                    <a:lstStyle/>
                    <a:p>
                      <a:r>
                        <a:rPr lang="zh-TW" altLang="en-US" sz="1600" kern="1200" dirty="0">
                          <a:solidFill>
                            <a:schemeClr val="dk1"/>
                          </a:solidFill>
                          <a:latin typeface="微軟正黑體" panose="020B0604030504040204" pitchFamily="34" charset="-120"/>
                          <a:ea typeface="微軟正黑體" panose="020B0604030504040204" pitchFamily="34" charset="-120"/>
                          <a:cs typeface="+mn-cs"/>
                        </a:rPr>
                        <a:t>由牛津大學研發，採用不具複製能力的腺病毒（</a:t>
                      </a:r>
                      <a:r>
                        <a:rPr lang="en-US" altLang="zh-TW" sz="1600" kern="1200" dirty="0">
                          <a:solidFill>
                            <a:schemeClr val="dk1"/>
                          </a:solidFill>
                          <a:latin typeface="微軟正黑體" panose="020B0604030504040204" pitchFamily="34" charset="-120"/>
                          <a:ea typeface="微軟正黑體" panose="020B0604030504040204" pitchFamily="34" charset="-120"/>
                          <a:cs typeface="+mn-cs"/>
                        </a:rPr>
                        <a:t>ChAdOx1</a:t>
                      </a:r>
                      <a:r>
                        <a:rPr lang="zh-TW" altLang="en-US" sz="1600" kern="1200" dirty="0">
                          <a:solidFill>
                            <a:schemeClr val="dk1"/>
                          </a:solidFill>
                          <a:latin typeface="微軟正黑體" panose="020B0604030504040204" pitchFamily="34" charset="-120"/>
                          <a:ea typeface="微軟正黑體" panose="020B0604030504040204" pitchFamily="34" charset="-120"/>
                          <a:cs typeface="+mn-cs"/>
                        </a:rPr>
                        <a:t>）載體平台，帶有</a:t>
                      </a:r>
                      <a:r>
                        <a:rPr lang="en-US" altLang="zh-TW" sz="1600" kern="1200" dirty="0">
                          <a:solidFill>
                            <a:schemeClr val="dk1"/>
                          </a:solidFill>
                          <a:latin typeface="微軟正黑體" panose="020B0604030504040204" pitchFamily="34" charset="-120"/>
                          <a:ea typeface="微軟正黑體" panose="020B0604030504040204" pitchFamily="34" charset="-120"/>
                          <a:cs typeface="+mn-cs"/>
                        </a:rPr>
                        <a:t>BDBV</a:t>
                      </a:r>
                      <a:r>
                        <a:rPr lang="zh-TW" altLang="en-US" sz="1600" kern="1200" dirty="0">
                          <a:solidFill>
                            <a:schemeClr val="dk1"/>
                          </a:solidFill>
                          <a:latin typeface="微軟正黑體" panose="020B0604030504040204" pitchFamily="34" charset="-120"/>
                          <a:ea typeface="微軟正黑體" panose="020B0604030504040204" pitchFamily="34" charset="-120"/>
                          <a:cs typeface="+mn-cs"/>
                        </a:rPr>
                        <a:t>醣蛋白抗原之疫苗。</a:t>
                      </a:r>
                      <a:endParaRPr lang="en-US" sz="16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tc>
                  <a:txBody>
                    <a:bodyPr/>
                    <a:lstStyle/>
                    <a:p>
                      <a:r>
                        <a:rPr lang="zh-TW" altLang="en-US" sz="1600" kern="1200" dirty="0">
                          <a:solidFill>
                            <a:schemeClr val="dk1"/>
                          </a:solidFill>
                          <a:latin typeface="微軟正黑體" panose="020B0604030504040204" pitchFamily="34" charset="-120"/>
                          <a:ea typeface="微軟正黑體" panose="020B0604030504040204" pitchFamily="34" charset="-120"/>
                          <a:cs typeface="+mn-cs"/>
                        </a:rPr>
                        <a:t>單劑型，目前建議若用於高風險群（如醫護人員和第一線應變人員），需接種兩劑較有保護力</a:t>
                      </a:r>
                    </a:p>
                  </a:txBody>
                  <a:tcPr anchor="ctr"/>
                </a:tc>
                <a:tc>
                  <a:txBody>
                    <a:bodyPr/>
                    <a:lstStyle/>
                    <a:p>
                      <a:pPr algn="l"/>
                      <a:r>
                        <a:rPr lang="zh-TW" altLang="en-US" sz="1600" dirty="0">
                          <a:latin typeface="微軟正黑體" panose="020B0604030504040204" pitchFamily="34" charset="-120"/>
                          <a:ea typeface="微軟正黑體" panose="020B0604030504040204" pitchFamily="34" charset="-120"/>
                        </a:rPr>
                        <a:t>尚無該疫苗研究資料，惟相同載體平台的</a:t>
                      </a:r>
                      <a:r>
                        <a:rPr lang="en-US" altLang="zh-TW" sz="1600" dirty="0">
                          <a:latin typeface="微軟正黑體" panose="020B0604030504040204" pitchFamily="34" charset="-120"/>
                          <a:ea typeface="微軟正黑體" panose="020B0604030504040204" pitchFamily="34" charset="-120"/>
                        </a:rPr>
                        <a:t>ChAdOx1-MARV</a:t>
                      </a:r>
                      <a:r>
                        <a:rPr lang="zh-TW" altLang="en-US" sz="1600" dirty="0">
                          <a:latin typeface="微軟正黑體" panose="020B0604030504040204" pitchFamily="34" charset="-120"/>
                          <a:ea typeface="微軟正黑體" panose="020B0604030504040204" pitchFamily="34" charset="-120"/>
                        </a:rPr>
                        <a:t>疫苗於非人靈長類實驗結果，接種</a:t>
                      </a:r>
                      <a:r>
                        <a:rPr lang="en-US" altLang="zh-TW" sz="1600" dirty="0">
                          <a:latin typeface="微軟正黑體" panose="020B0604030504040204" pitchFamily="34" charset="-120"/>
                          <a:ea typeface="微軟正黑體" panose="020B0604030504040204" pitchFamily="34" charset="-120"/>
                        </a:rPr>
                        <a:t>2</a:t>
                      </a:r>
                      <a:r>
                        <a:rPr lang="zh-TW" altLang="en-US" sz="1600" dirty="0">
                          <a:latin typeface="微軟正黑體" panose="020B0604030504040204" pitchFamily="34" charset="-120"/>
                          <a:ea typeface="微軟正黑體" panose="020B0604030504040204" pitchFamily="34" charset="-120"/>
                        </a:rPr>
                        <a:t>劑存活率為</a:t>
                      </a:r>
                      <a:r>
                        <a:rPr lang="en-US" altLang="zh-TW" sz="1600" dirty="0">
                          <a:latin typeface="微軟正黑體" panose="020B0604030504040204" pitchFamily="34" charset="-120"/>
                          <a:ea typeface="微軟正黑體" panose="020B0604030504040204" pitchFamily="34" charset="-120"/>
                        </a:rPr>
                        <a:t>100%</a:t>
                      </a:r>
                      <a:r>
                        <a:rPr lang="zh-TW" altLang="en-US" sz="1600" dirty="0">
                          <a:latin typeface="微軟正黑體" panose="020B0604030504040204" pitchFamily="34" charset="-120"/>
                          <a:ea typeface="微軟正黑體" panose="020B0604030504040204" pitchFamily="34" charset="-120"/>
                        </a:rPr>
                        <a:t>。</a:t>
                      </a:r>
                      <a:endParaRPr lang="zh-TW" altLang="en-US" sz="16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extLst>
                  <a:ext uri="{0D108BD9-81ED-4DB2-BD59-A6C34878D82A}">
                    <a16:rowId xmlns:a16="http://schemas.microsoft.com/office/drawing/2014/main" val="1241365514"/>
                  </a:ext>
                </a:extLst>
              </a:tr>
            </a:tbl>
          </a:graphicData>
        </a:graphic>
      </p:graphicFrame>
    </p:spTree>
    <p:extLst>
      <p:ext uri="{BB962C8B-B14F-4D97-AF65-F5344CB8AC3E}">
        <p14:creationId xmlns:p14="http://schemas.microsoft.com/office/powerpoint/2010/main" val="11493553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16</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病例通報</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E26F7C54-BA58-46CC-B12E-26F7ADAD8827}"/>
              </a:ext>
            </a:extLst>
          </p:cNvPr>
          <p:cNvSpPr txBox="1">
            <a:spLocks/>
          </p:cNvSpPr>
          <p:nvPr/>
        </p:nvSpPr>
        <p:spPr>
          <a:xfrm>
            <a:off x="363544" y="1318846"/>
            <a:ext cx="11497279" cy="4106007"/>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伊波拉病毒感染為第五類法定傳染病，應於</a:t>
            </a:r>
            <a:r>
              <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24</a:t>
            </a: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小時內通報。</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通報方式</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1800"/>
              </a:spcBef>
              <a:buClr>
                <a:schemeClr val="accent1">
                  <a:lumMod val="50000"/>
                </a:scheme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於傳染病通報系統</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(NIDRS)</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之「第五類法定傳染病」項下，選擇「伊波拉病毒感染」項目通報與採檢送驗。</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1800"/>
              </a:spcBef>
              <a:buClr>
                <a:schemeClr val="accent1">
                  <a:lumMod val="50000"/>
                </a:scheme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必要時，得以電話、電子郵件或傳真方式先行通報所在地地方政府衛生局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665992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17</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病例通報</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362F9A7-FE64-4A18-88E6-E985A1E7E8D5}"/>
              </a:ext>
            </a:extLst>
          </p:cNvPr>
          <p:cNvSpPr txBox="1">
            <a:spLocks/>
          </p:cNvSpPr>
          <p:nvPr/>
        </p:nvSpPr>
        <p:spPr>
          <a:xfrm>
            <a:off x="363544" y="1072662"/>
            <a:ext cx="11497279" cy="539804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通報定義</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，具有下列任一個條件：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符合臨床條件及流行病學條件。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符合檢驗條件。</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24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臨床條件</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，具有下列任一個條件：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急性發燒</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38℃)</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頭痛、肌肉痛、噁心、嘔吐、腹瀉、腹痛等任一臨床描述。</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不明原因出血。</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突發性不明原因死亡。</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8481912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18</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病例通報</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(3/4)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6" name="內容版面配置區 2">
            <a:extLst>
              <a:ext uri="{FF2B5EF4-FFF2-40B4-BE49-F238E27FC236}">
                <a16:creationId xmlns:a16="http://schemas.microsoft.com/office/drawing/2014/main" id="{45F33E35-245C-42C8-B2DA-705803534B1B}"/>
              </a:ext>
            </a:extLst>
          </p:cNvPr>
          <p:cNvSpPr txBox="1">
            <a:spLocks/>
          </p:cNvSpPr>
          <p:nvPr/>
        </p:nvSpPr>
        <p:spPr>
          <a:xfrm>
            <a:off x="363544" y="975945"/>
            <a:ext cx="11497279" cy="5560757"/>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檢驗條件</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，具有下列任一個條件：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臨床檢體分離並鑑定出伊波拉病毒。</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臨床檢體分子生物學核酸檢測陽性。</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血清學抗體檢測陽性 。</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組織切片免疫化學染色</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(IHC)</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陽性。</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24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流行病學條件</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，發病前</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週內，具有下列任一個條件：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具有伊波拉病毒感染流行地區之旅遊史或居住史。</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接觸極可能病例或確定病例之血液或體液或其汙染物。</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具有伊波拉病毒感染流行地區動物</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例如蝙蝠、豬隻、羚羊、嚙齒動物或靈長類等</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之接觸史。</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進行伊波拉病毒或檢體之實驗室操作。</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834708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19</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病例通報</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(4/4)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BEF9EC8C-959F-47A8-B72E-DF7D3431C15B}"/>
              </a:ext>
            </a:extLst>
          </p:cNvPr>
          <p:cNvSpPr txBox="1">
            <a:spLocks/>
          </p:cNvSpPr>
          <p:nvPr/>
        </p:nvSpPr>
        <p:spPr>
          <a:xfrm>
            <a:off x="363544" y="1415562"/>
            <a:ext cx="11497279" cy="309489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疾病分類</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極可能病例：雖未經實驗室證實，但符合臨床條件，並於發病前</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週內接觸確定病例之血液或體液者。</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確定病例：符合檢驗條件。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40100738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3D66FF7-A5C5-4C63-B1D4-FE252F3A1BBE}"/>
              </a:ext>
            </a:extLst>
          </p:cNvPr>
          <p:cNvSpPr>
            <a:spLocks noGrp="1"/>
          </p:cNvSpPr>
          <p:nvPr>
            <p:ph type="sldNum" sz="quarter" idx="12"/>
          </p:nvPr>
        </p:nvSpPr>
        <p:spPr/>
        <p:txBody>
          <a:bodyPr/>
          <a:lstStyle/>
          <a:p>
            <a:fld id="{B11ECAE3-1A2B-47F9-ACEE-F5B3AD28564B}" type="slidenum">
              <a:rPr lang="zh-TW" altLang="en-US" smtClean="0"/>
              <a:pPr/>
              <a:t>20</a:t>
            </a:fld>
            <a:endParaRPr lang="zh-TW" altLang="en-US" dirty="0"/>
          </a:p>
        </p:txBody>
      </p:sp>
      <p:sp>
        <p:nvSpPr>
          <p:cNvPr id="3" name="標題 1">
            <a:extLst>
              <a:ext uri="{FF2B5EF4-FFF2-40B4-BE49-F238E27FC236}">
                <a16:creationId xmlns:a16="http://schemas.microsoft.com/office/drawing/2014/main" id="{B8008CD9-B0BC-4CA3-9491-D9EBDFE89E8C}"/>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採檢送驗</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03EB2B77-88B6-4F48-B2F7-678FDCE55FED}"/>
              </a:ext>
            </a:extLst>
          </p:cNvPr>
          <p:cNvSpPr txBox="1">
            <a:spLocks/>
          </p:cNvSpPr>
          <p:nvPr/>
        </p:nvSpPr>
        <p:spPr>
          <a:xfrm>
            <a:off x="363544" y="804032"/>
            <a:ext cx="11497279" cy="499374"/>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檢體採檢送驗事項</a:t>
            </a:r>
            <a:r>
              <a:rPr lang="zh-TW" altLang="en-US" sz="24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chemeClr val="bg1"/>
                </a:solidFill>
                <a:latin typeface="微軟正黑體" panose="020B0604030504040204" pitchFamily="34" charset="-120"/>
                <a:ea typeface="微軟正黑體" panose="020B0604030504040204" pitchFamily="34" charset="-120"/>
              </a:rPr>
              <a:t>可參閱「</a:t>
            </a:r>
            <a:r>
              <a:rPr lang="zh-TW" altLang="en-US" sz="2400" b="1" dirty="0">
                <a:solidFill>
                  <a:schemeClr val="bg1"/>
                </a:solidFill>
                <a:latin typeface="微軟正黑體" panose="020B0604030504040204" pitchFamily="34" charset="-120"/>
                <a:ea typeface="微軟正黑體" panose="020B0604030504040204" pitchFamily="34" charset="-120"/>
                <a:hlinkClick r:id="rId2">
                  <a:extLst>
                    <a:ext uri="{A12FA001-AC4F-418D-AE19-62706E023703}">
                      <ahyp:hlinkClr xmlns:ahyp="http://schemas.microsoft.com/office/drawing/2018/hyperlinkcolor" val="tx"/>
                    </a:ext>
                  </a:extLst>
                </a:hlinkClick>
              </a:rPr>
              <a:t>傳染病檢體採檢手冊</a:t>
            </a:r>
            <a:r>
              <a:rPr lang="zh-TW" altLang="en-US" sz="2400" b="1" dirty="0">
                <a:solidFill>
                  <a:schemeClr val="bg1"/>
                </a:solidFill>
                <a:latin typeface="微軟正黑體" panose="020B0604030504040204" pitchFamily="34" charset="-120"/>
                <a:ea typeface="微軟正黑體" panose="020B0604030504040204" pitchFamily="34" charset="-120"/>
              </a:rPr>
              <a:t>」</a:t>
            </a:r>
            <a:endParaRPr lang="en-US" altLang="zh-TW" sz="2000" b="1" dirty="0">
              <a:solidFill>
                <a:schemeClr val="bg1"/>
              </a:solidFill>
              <a:latin typeface="微軟正黑體" panose="020B0604030504040204" pitchFamily="34" charset="-120"/>
              <a:ea typeface="微軟正黑體" panose="020B0604030504040204" pitchFamily="34" charset="-120"/>
            </a:endParaRPr>
          </a:p>
          <a:p>
            <a:pPr marL="360000" indent="-360000" algn="just">
              <a:spcBef>
                <a:spcPts val="1800"/>
              </a:spcBef>
              <a:buClr>
                <a:schemeClr val="accent1">
                  <a:lumMod val="50000"/>
                </a:schemeClr>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aphicFrame>
        <p:nvGraphicFramePr>
          <p:cNvPr id="5" name="表格 4">
            <a:extLst>
              <a:ext uri="{FF2B5EF4-FFF2-40B4-BE49-F238E27FC236}">
                <a16:creationId xmlns:a16="http://schemas.microsoft.com/office/drawing/2014/main" id="{6F3320FA-70FE-422B-BFAA-353E5FB6E3AF}"/>
              </a:ext>
            </a:extLst>
          </p:cNvPr>
          <p:cNvGraphicFramePr>
            <a:graphicFrameLocks noGrp="1"/>
          </p:cNvGraphicFramePr>
          <p:nvPr>
            <p:extLst>
              <p:ext uri="{D42A27DB-BD31-4B8C-83A1-F6EECF244321}">
                <p14:modId xmlns:p14="http://schemas.microsoft.com/office/powerpoint/2010/main" val="2850912886"/>
              </p:ext>
            </p:extLst>
          </p:nvPr>
        </p:nvGraphicFramePr>
        <p:xfrm>
          <a:off x="363543" y="1503485"/>
          <a:ext cx="11497279" cy="4357054"/>
        </p:xfrm>
        <a:graphic>
          <a:graphicData uri="http://schemas.openxmlformats.org/drawingml/2006/table">
            <a:tbl>
              <a:tblPr>
                <a:tableStyleId>{5C22544A-7EE6-4342-B048-85BDC9FD1C3A}</a:tableStyleId>
              </a:tblPr>
              <a:tblGrid>
                <a:gridCol w="1078395">
                  <a:extLst>
                    <a:ext uri="{9D8B030D-6E8A-4147-A177-3AD203B41FA5}">
                      <a16:colId xmlns:a16="http://schemas.microsoft.com/office/drawing/2014/main" val="3514147556"/>
                    </a:ext>
                  </a:extLst>
                </a:gridCol>
                <a:gridCol w="1354016">
                  <a:extLst>
                    <a:ext uri="{9D8B030D-6E8A-4147-A177-3AD203B41FA5}">
                      <a16:colId xmlns:a16="http://schemas.microsoft.com/office/drawing/2014/main" val="945016821"/>
                    </a:ext>
                  </a:extLst>
                </a:gridCol>
                <a:gridCol w="1107831">
                  <a:extLst>
                    <a:ext uri="{9D8B030D-6E8A-4147-A177-3AD203B41FA5}">
                      <a16:colId xmlns:a16="http://schemas.microsoft.com/office/drawing/2014/main" val="2445711128"/>
                    </a:ext>
                  </a:extLst>
                </a:gridCol>
                <a:gridCol w="1072661">
                  <a:extLst>
                    <a:ext uri="{9D8B030D-6E8A-4147-A177-3AD203B41FA5}">
                      <a16:colId xmlns:a16="http://schemas.microsoft.com/office/drawing/2014/main" val="4174797215"/>
                    </a:ext>
                  </a:extLst>
                </a:gridCol>
                <a:gridCol w="1907931">
                  <a:extLst>
                    <a:ext uri="{9D8B030D-6E8A-4147-A177-3AD203B41FA5}">
                      <a16:colId xmlns:a16="http://schemas.microsoft.com/office/drawing/2014/main" val="1179333855"/>
                    </a:ext>
                  </a:extLst>
                </a:gridCol>
                <a:gridCol w="1090246">
                  <a:extLst>
                    <a:ext uri="{9D8B030D-6E8A-4147-A177-3AD203B41FA5}">
                      <a16:colId xmlns:a16="http://schemas.microsoft.com/office/drawing/2014/main" val="1746433045"/>
                    </a:ext>
                  </a:extLst>
                </a:gridCol>
                <a:gridCol w="2250831">
                  <a:extLst>
                    <a:ext uri="{9D8B030D-6E8A-4147-A177-3AD203B41FA5}">
                      <a16:colId xmlns:a16="http://schemas.microsoft.com/office/drawing/2014/main" val="3734416865"/>
                    </a:ext>
                  </a:extLst>
                </a:gridCol>
                <a:gridCol w="1635368">
                  <a:extLst>
                    <a:ext uri="{9D8B030D-6E8A-4147-A177-3AD203B41FA5}">
                      <a16:colId xmlns:a16="http://schemas.microsoft.com/office/drawing/2014/main" val="4242386413"/>
                    </a:ext>
                  </a:extLst>
                </a:gridCol>
              </a:tblGrid>
              <a:tr h="726176">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傳染病</a:t>
                      </a:r>
                    </a:p>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名稱</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採檢</a:t>
                      </a:r>
                    </a:p>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項目</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採檢目的</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採檢時間</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採檢量及規定</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送驗方式</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應保存種類</a:t>
                      </a:r>
                    </a:p>
                    <a:p>
                      <a:pPr algn="ctr">
                        <a:lnSpc>
                          <a:spcPct val="100000"/>
                        </a:lnSpc>
                        <a:spcBef>
                          <a:spcPts val="0"/>
                        </a:spcBef>
                      </a:pPr>
                      <a:r>
                        <a:rPr lang="en-US" sz="2000" kern="100" spc="-6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spc="-60" dirty="0">
                          <a:effectLst/>
                          <a:latin typeface="Times New Roman" panose="02020603050405020304" pitchFamily="18" charset="0"/>
                          <a:ea typeface="微軟正黑體" panose="020B0604030504040204" pitchFamily="34" charset="-120"/>
                          <a:cs typeface="Times New Roman" panose="02020603050405020304" pitchFamily="18" charset="0"/>
                        </a:rPr>
                        <a:t>應保存時間</a:t>
                      </a:r>
                      <a:r>
                        <a:rPr lang="en-US" sz="2000" kern="100" spc="-6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注意事項</a:t>
                      </a:r>
                    </a:p>
                  </a:txBody>
                  <a:tcPr marL="17780" marR="17780" marT="0" marB="0" anchor="ctr">
                    <a:solidFill>
                      <a:srgbClr val="D4E2ED"/>
                    </a:solidFill>
                  </a:tcPr>
                </a:tc>
                <a:extLst>
                  <a:ext uri="{0D108BD9-81ED-4DB2-BD59-A6C34878D82A}">
                    <a16:rowId xmlns:a16="http://schemas.microsoft.com/office/drawing/2014/main" val="3830108011"/>
                  </a:ext>
                </a:extLst>
              </a:tr>
              <a:tr h="1452351">
                <a:tc rowSpan="2">
                  <a:txBody>
                    <a:bodyPr/>
                    <a:lstStyle/>
                    <a:p>
                      <a:pPr algn="ctr">
                        <a:lnSpc>
                          <a:spcPct val="100000"/>
                        </a:lnSpc>
                        <a:spcBef>
                          <a:spcPts val="0"/>
                        </a:spcBef>
                      </a:pPr>
                      <a:r>
                        <a:rPr lang="zh-TW" alt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伊波拉病毒感染</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FFFFFF"/>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抗凝固全血</a:t>
                      </a:r>
                    </a:p>
                  </a:txBody>
                  <a:tcPr marL="17780" marR="17780" marT="0" marB="0" anchor="ctr">
                    <a:solidFill>
                      <a:srgbClr val="FFFFFF"/>
                    </a:solidFill>
                  </a:tcPr>
                </a:tc>
                <a:tc rowSpan="2">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病原體</a:t>
                      </a:r>
                    </a:p>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檢測</a:t>
                      </a:r>
                    </a:p>
                  </a:txBody>
                  <a:tcPr marL="17780" marR="17780" marT="0" marB="0" anchor="ctr">
                    <a:solidFill>
                      <a:srgbClr val="FFFFFF"/>
                    </a:solidFill>
                  </a:tcPr>
                </a:tc>
                <a:tc rowSpan="2">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立即採檢</a:t>
                      </a:r>
                    </a:p>
                  </a:txBody>
                  <a:tcPr marL="17780" marR="17780" marT="0" marB="0" anchor="ctr">
                    <a:solidFill>
                      <a:srgbClr val="FFFFFF"/>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以含抗凝劑</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EDTA</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採血管採集</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5mL</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血液。</a:t>
                      </a:r>
                    </a:p>
                  </a:txBody>
                  <a:tcPr marL="17780" marR="17780" marT="0" marB="0" anchor="ctr">
                    <a:solidFill>
                      <a:srgbClr val="FFFFFF"/>
                    </a:solidFill>
                  </a:tcPr>
                </a:tc>
                <a:tc rowSpan="2">
                  <a:txBody>
                    <a:bodyPr/>
                    <a:lstStyle/>
                    <a:p>
                      <a:pPr algn="ctr">
                        <a:lnSpc>
                          <a:spcPct val="100000"/>
                        </a:lnSpc>
                        <a:spcBef>
                          <a:spcPts val="0"/>
                        </a:spcBef>
                      </a:pP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2-8</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 </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類感染性物質</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P620</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包裝</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FFFFFF"/>
                    </a:solidFill>
                  </a:tcPr>
                </a:tc>
                <a:tc>
                  <a:txBody>
                    <a:bodyPr/>
                    <a:lstStyle/>
                    <a:p>
                      <a:pPr algn="just">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病毒株</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30</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日</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p>
                    <a:p>
                      <a:pPr algn="just">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抗凝固全血</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30</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日</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FFFFFF"/>
                    </a:solidFill>
                  </a:tcPr>
                </a:tc>
                <a:tc rowSpan="2">
                  <a:txBody>
                    <a:bodyPr/>
                    <a:lstStyle/>
                    <a:p>
                      <a:pPr algn="just">
                        <a:lnSpc>
                          <a:spcPct val="100000"/>
                        </a:lnSpc>
                        <a:spcBef>
                          <a:spcPts val="0"/>
                        </a:spcBef>
                      </a:pP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1.</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採集檢體應穿戴適當個人防護裝備。</a:t>
                      </a:r>
                    </a:p>
                    <a:p>
                      <a:pPr algn="just">
                        <a:lnSpc>
                          <a:spcPct val="100000"/>
                        </a:lnSpc>
                        <a:spcBef>
                          <a:spcPts val="0"/>
                        </a:spcBef>
                      </a:pP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2.*</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無抗凝固全血檢體情況下，採口腔</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咽喉擦拭液送驗。</a:t>
                      </a:r>
                    </a:p>
                  </a:txBody>
                  <a:tcPr marL="17780" marR="17780" marT="0" marB="0" anchor="ctr">
                    <a:solidFill>
                      <a:srgbClr val="FFFFFF"/>
                    </a:solidFill>
                  </a:tcPr>
                </a:tc>
                <a:extLst>
                  <a:ext uri="{0D108BD9-81ED-4DB2-BD59-A6C34878D82A}">
                    <a16:rowId xmlns:a16="http://schemas.microsoft.com/office/drawing/2014/main" val="735953648"/>
                  </a:ext>
                </a:extLst>
              </a:tr>
              <a:tr h="2178527">
                <a:tc vMerge="1">
                  <a:txBody>
                    <a:bodyPr/>
                    <a:lstStyle/>
                    <a:p>
                      <a:endParaRPr lang="zh-TW" altLang="en-US"/>
                    </a:p>
                  </a:txBody>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口腔</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咽喉擦拭液</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FFFFFF"/>
                    </a:solidFill>
                  </a:tcPr>
                </a:tc>
                <a:tc vMerge="1">
                  <a:txBody>
                    <a:bodyPr/>
                    <a:lstStyle/>
                    <a:p>
                      <a:endParaRPr lang="zh-TW" altLang="en-US"/>
                    </a:p>
                  </a:txBody>
                  <a:tcPr/>
                </a:tc>
                <a:tc vMerge="1">
                  <a:txBody>
                    <a:bodyPr/>
                    <a:lstStyle/>
                    <a:p>
                      <a:endParaRPr lang="zh-TW" altLang="en-US"/>
                    </a:p>
                  </a:txBody>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以無菌病毒拭子擦拭口腔內之臉頰內側處</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咽喉，插入病毒保存輸送管。</a:t>
                      </a:r>
                    </a:p>
                  </a:txBody>
                  <a:tcPr marL="17780" marR="17780" marT="0" marB="0" anchor="ctr">
                    <a:solidFill>
                      <a:srgbClr val="FFFFFF"/>
                    </a:solidFill>
                  </a:tcPr>
                </a:tc>
                <a:tc vMerge="1">
                  <a:txBody>
                    <a:bodyPr/>
                    <a:lstStyle/>
                    <a:p>
                      <a:endParaRPr lang="zh-TW" altLang="en-US"/>
                    </a:p>
                  </a:txBody>
                  <a:tcPr/>
                </a:tc>
                <a:tc>
                  <a:txBody>
                    <a:bodyPr/>
                    <a:lstStyle/>
                    <a:p>
                      <a:pPr algn="just">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病毒株</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30</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日</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p>
                    <a:p>
                      <a:pPr algn="just">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口腔</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咽喉擦拭液</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30</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日</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FFFFFF"/>
                    </a:solidFill>
                  </a:tcPr>
                </a:tc>
                <a:tc vMerge="1">
                  <a:txBody>
                    <a:bodyPr/>
                    <a:lstStyle/>
                    <a:p>
                      <a:endParaRPr lang="zh-TW" altLang="en-US"/>
                    </a:p>
                  </a:txBody>
                  <a:tcPr/>
                </a:tc>
                <a:extLst>
                  <a:ext uri="{0D108BD9-81ED-4DB2-BD59-A6C34878D82A}">
                    <a16:rowId xmlns:a16="http://schemas.microsoft.com/office/drawing/2014/main" val="987499670"/>
                  </a:ext>
                </a:extLst>
              </a:tr>
            </a:tbl>
          </a:graphicData>
        </a:graphic>
      </p:graphicFrame>
    </p:spTree>
    <p:extLst>
      <p:ext uri="{BB962C8B-B14F-4D97-AF65-F5344CB8AC3E}">
        <p14:creationId xmlns:p14="http://schemas.microsoft.com/office/powerpoint/2010/main" val="7917239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3D66FF7-A5C5-4C63-B1D4-FE252F3A1BBE}"/>
              </a:ext>
            </a:extLst>
          </p:cNvPr>
          <p:cNvSpPr>
            <a:spLocks noGrp="1"/>
          </p:cNvSpPr>
          <p:nvPr>
            <p:ph type="sldNum" sz="quarter" idx="12"/>
          </p:nvPr>
        </p:nvSpPr>
        <p:spPr/>
        <p:txBody>
          <a:bodyPr/>
          <a:lstStyle/>
          <a:p>
            <a:fld id="{B11ECAE3-1A2B-47F9-ACEE-F5B3AD28564B}" type="slidenum">
              <a:rPr lang="zh-TW" altLang="en-US" smtClean="0"/>
              <a:pPr/>
              <a:t>21</a:t>
            </a:fld>
            <a:endParaRPr lang="zh-TW" altLang="en-US" dirty="0"/>
          </a:p>
        </p:txBody>
      </p:sp>
      <p:sp>
        <p:nvSpPr>
          <p:cNvPr id="3" name="標題 1">
            <a:extLst>
              <a:ext uri="{FF2B5EF4-FFF2-40B4-BE49-F238E27FC236}">
                <a16:creationId xmlns:a16="http://schemas.microsoft.com/office/drawing/2014/main" id="{B8008CD9-B0BC-4CA3-9491-D9EBDFE89E8C}"/>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採檢送驗</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6" name="內容版面配置區 2">
            <a:extLst>
              <a:ext uri="{FF2B5EF4-FFF2-40B4-BE49-F238E27FC236}">
                <a16:creationId xmlns:a16="http://schemas.microsoft.com/office/drawing/2014/main" id="{7096F708-A157-410D-801C-770A4E56BBEF}"/>
              </a:ext>
            </a:extLst>
          </p:cNvPr>
          <p:cNvSpPr txBox="1">
            <a:spLocks/>
          </p:cNvSpPr>
          <p:nvPr/>
        </p:nvSpPr>
        <p:spPr>
          <a:xfrm>
            <a:off x="363544" y="802198"/>
            <a:ext cx="11497279" cy="859655"/>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類感染性物質</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：依照「</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P620</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包裝指示」</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(Packing Instruction P620)</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，進行三層包裝。</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Rectangle 64">
            <a:extLst>
              <a:ext uri="{FF2B5EF4-FFF2-40B4-BE49-F238E27FC236}">
                <a16:creationId xmlns:a16="http://schemas.microsoft.com/office/drawing/2014/main" id="{AF87E846-F2C8-435A-93E5-F4EF36B4FDA5}"/>
              </a:ext>
            </a:extLst>
          </p:cNvPr>
          <p:cNvSpPr>
            <a:spLocks noChangeArrowheads="1"/>
          </p:cNvSpPr>
          <p:nvPr/>
        </p:nvSpPr>
        <p:spPr bwMode="auto">
          <a:xfrm>
            <a:off x="779932" y="1726249"/>
            <a:ext cx="10664501" cy="1107996"/>
          </a:xfrm>
          <a:prstGeom prst="rect">
            <a:avLst/>
          </a:prstGeom>
          <a:solidFill>
            <a:schemeClr val="accent1">
              <a:lumMod val="20000"/>
              <a:lumOff val="80000"/>
            </a:schemeClr>
          </a:solidFill>
          <a:ln w="28575">
            <a:solidFill>
              <a:srgbClr val="94B6D2"/>
            </a:solidFill>
          </a:ln>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80975" indent="-180975" fontAlgn="base">
              <a:spcBef>
                <a:spcPct val="0"/>
              </a:spcBef>
              <a:spcAft>
                <a:spcPct val="0"/>
              </a:spcAft>
              <a:buFont typeface="Arial" panose="020B0604020202020204" pitchFamily="34" charset="0"/>
              <a:buChar char="•"/>
              <a:tabLst>
                <a:tab pos="685800" algn="l"/>
                <a:tab pos="1257300" algn="l"/>
              </a:tabLst>
            </a:pP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第一層與第二層容器間包覆足以吸收主容器全部液體之吸收性物質。</a:t>
            </a:r>
          </a:p>
          <a:p>
            <a:pPr marL="180975" indent="-180975" eaLnBrk="0" fontAlgn="base" hangingPunct="0">
              <a:spcBef>
                <a:spcPct val="0"/>
              </a:spcBef>
              <a:spcAft>
                <a:spcPct val="0"/>
              </a:spcAft>
              <a:buFont typeface="Arial" panose="020B0604020202020204" pitchFamily="34" charset="0"/>
              <a:buChar char="•"/>
              <a:tabLst>
                <a:tab pos="685800" algn="l"/>
                <a:tab pos="1257300" algn="l"/>
              </a:tabLst>
            </a:pP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第一層</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主容器</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或第二層容器能承受</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95kPa</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壓差及</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-40℃</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至</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55 ℃</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溫差，而不洩漏。</a:t>
            </a:r>
          </a:p>
          <a:p>
            <a:pPr marL="180975" indent="-180975" eaLnBrk="0" fontAlgn="base" hangingPunct="0">
              <a:spcBef>
                <a:spcPct val="0"/>
              </a:spcBef>
              <a:spcAft>
                <a:spcPct val="0"/>
              </a:spcAft>
              <a:buFont typeface="Arial" panose="020B0604020202020204" pitchFamily="34" charset="0"/>
              <a:buChar char="•"/>
              <a:tabLst>
                <a:tab pos="685800" algn="l"/>
                <a:tab pos="1257300" algn="l"/>
              </a:tabLst>
            </a:pP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完整件通過</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9m</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落地測試、</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7 kg</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穿刺強度測試、</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3m</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堆疊測試</a:t>
            </a:r>
            <a:r>
              <a:rPr kumimoji="1" lang="zh-TW" altLang="en-US" sz="2200" b="1" dirty="0">
                <a:latin typeface="微軟正黑體" panose="020B0604030504040204" pitchFamily="34" charset="-120"/>
                <a:ea typeface="微軟正黑體" panose="020B0604030504040204" pitchFamily="34" charset="-120"/>
                <a:cs typeface="Times New Roman" panose="02020603050405020304" pitchFamily="18" charset="0"/>
              </a:rPr>
              <a:t>。</a:t>
            </a:r>
          </a:p>
        </p:txBody>
      </p:sp>
      <p:pic>
        <p:nvPicPr>
          <p:cNvPr id="8" name="圖片 7">
            <a:extLst>
              <a:ext uri="{FF2B5EF4-FFF2-40B4-BE49-F238E27FC236}">
                <a16:creationId xmlns:a16="http://schemas.microsoft.com/office/drawing/2014/main" id="{2C41AFAC-0FC7-4E31-8267-95A9E45D6D9A}"/>
              </a:ext>
            </a:extLst>
          </p:cNvPr>
          <p:cNvPicPr>
            <a:picLocks noChangeAspect="1"/>
          </p:cNvPicPr>
          <p:nvPr/>
        </p:nvPicPr>
        <p:blipFill>
          <a:blip r:embed="rId2"/>
          <a:stretch>
            <a:fillRect/>
          </a:stretch>
        </p:blipFill>
        <p:spPr>
          <a:xfrm>
            <a:off x="2985965" y="3075985"/>
            <a:ext cx="6220070" cy="3518247"/>
          </a:xfrm>
          <a:prstGeom prst="rect">
            <a:avLst/>
          </a:prstGeom>
        </p:spPr>
      </p:pic>
    </p:spTree>
    <p:extLst>
      <p:ext uri="{BB962C8B-B14F-4D97-AF65-F5344CB8AC3E}">
        <p14:creationId xmlns:p14="http://schemas.microsoft.com/office/powerpoint/2010/main" val="501019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3D66FF7-A5C5-4C63-B1D4-FE252F3A1BBE}"/>
              </a:ext>
            </a:extLst>
          </p:cNvPr>
          <p:cNvSpPr>
            <a:spLocks noGrp="1"/>
          </p:cNvSpPr>
          <p:nvPr>
            <p:ph type="sldNum" sz="quarter" idx="12"/>
          </p:nvPr>
        </p:nvSpPr>
        <p:spPr/>
        <p:txBody>
          <a:bodyPr/>
          <a:lstStyle/>
          <a:p>
            <a:fld id="{B11ECAE3-1A2B-47F9-ACEE-F5B3AD28564B}" type="slidenum">
              <a:rPr lang="zh-TW" altLang="en-US" smtClean="0"/>
              <a:pPr/>
              <a:t>22</a:t>
            </a:fld>
            <a:endParaRPr lang="zh-TW" altLang="en-US" dirty="0"/>
          </a:p>
        </p:txBody>
      </p:sp>
      <p:sp>
        <p:nvSpPr>
          <p:cNvPr id="3" name="標題 1">
            <a:extLst>
              <a:ext uri="{FF2B5EF4-FFF2-40B4-BE49-F238E27FC236}">
                <a16:creationId xmlns:a16="http://schemas.microsoft.com/office/drawing/2014/main" id="{B8008CD9-B0BC-4CA3-9491-D9EBDFE89E8C}"/>
              </a:ext>
            </a:extLst>
          </p:cNvPr>
          <p:cNvSpPr txBox="1">
            <a:spLocks/>
          </p:cNvSpPr>
          <p:nvPr/>
        </p:nvSpPr>
        <p:spPr>
          <a:xfrm>
            <a:off x="2099388" y="213434"/>
            <a:ext cx="762311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伊波拉病毒感染處置流程</a:t>
            </a:r>
            <a:r>
              <a:rPr lang="en-US" altLang="zh-TW"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民眾就醫</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grpSp>
        <p:nvGrpSpPr>
          <p:cNvPr id="34" name="群組 33">
            <a:extLst>
              <a:ext uri="{FF2B5EF4-FFF2-40B4-BE49-F238E27FC236}">
                <a16:creationId xmlns:a16="http://schemas.microsoft.com/office/drawing/2014/main" id="{53B41E63-86D8-4A33-B583-E26D2EA7F4F7}"/>
              </a:ext>
            </a:extLst>
          </p:cNvPr>
          <p:cNvGrpSpPr/>
          <p:nvPr/>
        </p:nvGrpSpPr>
        <p:grpSpPr>
          <a:xfrm>
            <a:off x="2880499" y="946590"/>
            <a:ext cx="6711370" cy="5482201"/>
            <a:chOff x="0" y="0"/>
            <a:chExt cx="6343429" cy="6541017"/>
          </a:xfrm>
        </p:grpSpPr>
        <p:grpSp>
          <p:nvGrpSpPr>
            <p:cNvPr id="36" name="群組 35">
              <a:extLst>
                <a:ext uri="{FF2B5EF4-FFF2-40B4-BE49-F238E27FC236}">
                  <a16:creationId xmlns:a16="http://schemas.microsoft.com/office/drawing/2014/main" id="{1D3692AE-4BFB-4B9D-AC68-5F3C620F211B}"/>
                </a:ext>
              </a:extLst>
            </p:cNvPr>
            <p:cNvGrpSpPr/>
            <p:nvPr/>
          </p:nvGrpSpPr>
          <p:grpSpPr>
            <a:xfrm>
              <a:off x="0" y="0"/>
              <a:ext cx="6343429" cy="6541017"/>
              <a:chOff x="0" y="0"/>
              <a:chExt cx="6343429" cy="6541017"/>
            </a:xfrm>
          </p:grpSpPr>
          <p:sp>
            <p:nvSpPr>
              <p:cNvPr id="38" name="流程圖: 決策 37">
                <a:extLst>
                  <a:ext uri="{FF2B5EF4-FFF2-40B4-BE49-F238E27FC236}">
                    <a16:creationId xmlns:a16="http://schemas.microsoft.com/office/drawing/2014/main" id="{FAE86166-FC25-46E1-8DB1-B8F61E55FEF3}"/>
                  </a:ext>
                </a:extLst>
              </p:cNvPr>
              <p:cNvSpPr/>
              <p:nvPr/>
            </p:nvSpPr>
            <p:spPr>
              <a:xfrm>
                <a:off x="1805320" y="2465482"/>
                <a:ext cx="2552700" cy="1213402"/>
              </a:xfrm>
              <a:prstGeom prst="flowChartDecision">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US" sz="1200"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200" kern="10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39" name="矩形 38">
                <a:extLst>
                  <a:ext uri="{FF2B5EF4-FFF2-40B4-BE49-F238E27FC236}">
                    <a16:creationId xmlns:a16="http://schemas.microsoft.com/office/drawing/2014/main" id="{55CC3B36-2A28-4A88-B850-DD870DB0BEEF}"/>
                  </a:ext>
                </a:extLst>
              </p:cNvPr>
              <p:cNvSpPr/>
              <p:nvPr/>
            </p:nvSpPr>
            <p:spPr>
              <a:xfrm>
                <a:off x="2296633" y="0"/>
                <a:ext cx="1565275" cy="55626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民眾自流行疫區返國</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21</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天出現疑似症狀</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0" name="矩形 39">
                <a:extLst>
                  <a:ext uri="{FF2B5EF4-FFF2-40B4-BE49-F238E27FC236}">
                    <a16:creationId xmlns:a16="http://schemas.microsoft.com/office/drawing/2014/main" id="{B2A698F8-CEFC-4857-955A-005B5A91E689}"/>
                  </a:ext>
                </a:extLst>
              </p:cNvPr>
              <p:cNvSpPr/>
              <p:nvPr/>
            </p:nvSpPr>
            <p:spPr>
              <a:xfrm>
                <a:off x="2573079" y="871870"/>
                <a:ext cx="1017270" cy="40513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撥打</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1922</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1" name="矩形 40">
                <a:extLst>
                  <a:ext uri="{FF2B5EF4-FFF2-40B4-BE49-F238E27FC236}">
                    <a16:creationId xmlns:a16="http://schemas.microsoft.com/office/drawing/2014/main" id="{CBF5373D-88C2-4431-9219-A20A698338EC}"/>
                  </a:ext>
                </a:extLst>
              </p:cNvPr>
              <p:cNvSpPr/>
              <p:nvPr/>
            </p:nvSpPr>
            <p:spPr>
              <a:xfrm>
                <a:off x="1871331" y="1594884"/>
                <a:ext cx="2424430" cy="55626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1922</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專線人員將個案聯絡資料轉介</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algn="ct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個案居住地之疾管署區管中心</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2" name="矩形 41">
                <a:extLst>
                  <a:ext uri="{FF2B5EF4-FFF2-40B4-BE49-F238E27FC236}">
                    <a16:creationId xmlns:a16="http://schemas.microsoft.com/office/drawing/2014/main" id="{7D903D55-5772-4475-A9EF-EA32D73D61DA}"/>
                  </a:ext>
                </a:extLst>
              </p:cNvPr>
              <p:cNvSpPr/>
              <p:nvPr/>
            </p:nvSpPr>
            <p:spPr>
              <a:xfrm>
                <a:off x="2243470" y="4359349"/>
                <a:ext cx="1685290" cy="98552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疾管署區管中心通知衛生局立即指派救護車</a:t>
                </a:r>
                <a:r>
                  <a:rPr lang="en-US" sz="1200" b="1" kern="100" baseline="300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至病人居住處所將病人送至醫院就醫</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3" name="矩形 42">
                <a:extLst>
                  <a:ext uri="{FF2B5EF4-FFF2-40B4-BE49-F238E27FC236}">
                    <a16:creationId xmlns:a16="http://schemas.microsoft.com/office/drawing/2014/main" id="{CC8FF080-CEB4-4231-8239-3D0A7DFCF2E1}"/>
                  </a:ext>
                </a:extLst>
              </p:cNvPr>
              <p:cNvSpPr/>
              <p:nvPr/>
            </p:nvSpPr>
            <p:spPr>
              <a:xfrm>
                <a:off x="2062717" y="5826642"/>
                <a:ext cx="2038350" cy="714375"/>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請參見「伊波拉病毒感染處置流程</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通報個案</a:t>
                </a:r>
                <a:r>
                  <a:rPr lang="zh-TW" sz="12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sz="12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4" name="矩形 43">
                <a:extLst>
                  <a:ext uri="{FF2B5EF4-FFF2-40B4-BE49-F238E27FC236}">
                    <a16:creationId xmlns:a16="http://schemas.microsoft.com/office/drawing/2014/main" id="{B62801D6-01C6-4639-B1E0-F2DF249F0214}"/>
                  </a:ext>
                </a:extLst>
              </p:cNvPr>
              <p:cNvSpPr/>
              <p:nvPr/>
            </p:nvSpPr>
            <p:spPr>
              <a:xfrm>
                <a:off x="5209954" y="2860159"/>
                <a:ext cx="1133475" cy="40513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進行衛教宣導</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5" name="矩形 44">
                <a:extLst>
                  <a:ext uri="{FF2B5EF4-FFF2-40B4-BE49-F238E27FC236}">
                    <a16:creationId xmlns:a16="http://schemas.microsoft.com/office/drawing/2014/main" id="{11B44631-6C2F-4A19-8B8F-117E548200FF}"/>
                  </a:ext>
                </a:extLst>
              </p:cNvPr>
              <p:cNvSpPr/>
              <p:nvPr/>
            </p:nvSpPr>
            <p:spPr>
              <a:xfrm>
                <a:off x="0" y="3476847"/>
                <a:ext cx="1114425" cy="81915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區管中心通知疾管署整備組及網區指揮官</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cxnSp>
            <p:nvCxnSpPr>
              <p:cNvPr id="46" name="直線單箭頭接點 45">
                <a:extLst>
                  <a:ext uri="{FF2B5EF4-FFF2-40B4-BE49-F238E27FC236}">
                    <a16:creationId xmlns:a16="http://schemas.microsoft.com/office/drawing/2014/main" id="{1988B761-1E33-4859-9D66-5056D8BC850F}"/>
                  </a:ext>
                </a:extLst>
              </p:cNvPr>
              <p:cNvCxnSpPr/>
              <p:nvPr/>
            </p:nvCxnSpPr>
            <p:spPr>
              <a:xfrm>
                <a:off x="3095847" y="552893"/>
                <a:ext cx="0" cy="31432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直線單箭頭接點 46">
                <a:extLst>
                  <a:ext uri="{FF2B5EF4-FFF2-40B4-BE49-F238E27FC236}">
                    <a16:creationId xmlns:a16="http://schemas.microsoft.com/office/drawing/2014/main" id="{73DE38F1-017A-4CE6-BAA9-78C7E9571F26}"/>
                  </a:ext>
                </a:extLst>
              </p:cNvPr>
              <p:cNvCxnSpPr/>
              <p:nvPr/>
            </p:nvCxnSpPr>
            <p:spPr>
              <a:xfrm>
                <a:off x="3085214" y="1265775"/>
                <a:ext cx="0" cy="32829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直線單箭頭接點 47">
                <a:extLst>
                  <a:ext uri="{FF2B5EF4-FFF2-40B4-BE49-F238E27FC236}">
                    <a16:creationId xmlns:a16="http://schemas.microsoft.com/office/drawing/2014/main" id="{565B8B68-3ABB-491E-94E6-1AF93A12F1C8}"/>
                  </a:ext>
                </a:extLst>
              </p:cNvPr>
              <p:cNvCxnSpPr/>
              <p:nvPr/>
            </p:nvCxnSpPr>
            <p:spPr>
              <a:xfrm flipH="1">
                <a:off x="3085214" y="2147777"/>
                <a:ext cx="9525" cy="32956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49" name="直線接點 48">
                <a:extLst>
                  <a:ext uri="{FF2B5EF4-FFF2-40B4-BE49-F238E27FC236}">
                    <a16:creationId xmlns:a16="http://schemas.microsoft.com/office/drawing/2014/main" id="{404C43AC-9773-40A5-BBF5-6F18FE880635}"/>
                  </a:ext>
                </a:extLst>
              </p:cNvPr>
              <p:cNvCxnSpPr/>
              <p:nvPr/>
            </p:nvCxnSpPr>
            <p:spPr>
              <a:xfrm>
                <a:off x="3083442" y="3678866"/>
                <a:ext cx="0" cy="1873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矩形 49">
                <a:extLst>
                  <a:ext uri="{FF2B5EF4-FFF2-40B4-BE49-F238E27FC236}">
                    <a16:creationId xmlns:a16="http://schemas.microsoft.com/office/drawing/2014/main" id="{26110BFF-FB39-409E-B812-0F6B1ED39D88}"/>
                  </a:ext>
                </a:extLst>
              </p:cNvPr>
              <p:cNvSpPr/>
              <p:nvPr/>
            </p:nvSpPr>
            <p:spPr>
              <a:xfrm>
                <a:off x="2913321" y="3793817"/>
                <a:ext cx="361950" cy="336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是</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cxnSp>
            <p:nvCxnSpPr>
              <p:cNvPr id="51" name="直線單箭頭接點 50">
                <a:extLst>
                  <a:ext uri="{FF2B5EF4-FFF2-40B4-BE49-F238E27FC236}">
                    <a16:creationId xmlns:a16="http://schemas.microsoft.com/office/drawing/2014/main" id="{BC060E12-4BA9-4581-8864-E69EC846D76E}"/>
                  </a:ext>
                </a:extLst>
              </p:cNvPr>
              <p:cNvCxnSpPr/>
              <p:nvPr/>
            </p:nvCxnSpPr>
            <p:spPr>
              <a:xfrm>
                <a:off x="3074582" y="4040372"/>
                <a:ext cx="0" cy="32385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直線單箭頭接點 51">
                <a:extLst>
                  <a:ext uri="{FF2B5EF4-FFF2-40B4-BE49-F238E27FC236}">
                    <a16:creationId xmlns:a16="http://schemas.microsoft.com/office/drawing/2014/main" id="{E71082F7-AB2D-483B-A743-A93D730B9429}"/>
                  </a:ext>
                </a:extLst>
              </p:cNvPr>
              <p:cNvCxnSpPr/>
              <p:nvPr/>
            </p:nvCxnSpPr>
            <p:spPr>
              <a:xfrm>
                <a:off x="3095847" y="5348177"/>
                <a:ext cx="0" cy="49530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53" name="直線單箭頭接點 52">
                <a:extLst>
                  <a:ext uri="{FF2B5EF4-FFF2-40B4-BE49-F238E27FC236}">
                    <a16:creationId xmlns:a16="http://schemas.microsoft.com/office/drawing/2014/main" id="{6FE9B9B4-59FB-411B-9C20-B9521A216EC6}"/>
                  </a:ext>
                </a:extLst>
              </p:cNvPr>
              <p:cNvCxnSpPr/>
              <p:nvPr/>
            </p:nvCxnSpPr>
            <p:spPr>
              <a:xfrm flipH="1" flipV="1">
                <a:off x="1122621" y="3808228"/>
                <a:ext cx="1962150" cy="952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4" name="矩形 53">
                <a:extLst>
                  <a:ext uri="{FF2B5EF4-FFF2-40B4-BE49-F238E27FC236}">
                    <a16:creationId xmlns:a16="http://schemas.microsoft.com/office/drawing/2014/main" id="{DB99A038-789D-473E-A6C0-61E99A94F85F}"/>
                  </a:ext>
                </a:extLst>
              </p:cNvPr>
              <p:cNvSpPr/>
              <p:nvPr/>
            </p:nvSpPr>
            <p:spPr>
              <a:xfrm>
                <a:off x="4625163" y="2923954"/>
                <a:ext cx="361950" cy="336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否</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cxnSp>
            <p:nvCxnSpPr>
              <p:cNvPr id="55" name="直線單箭頭接點 54">
                <a:extLst>
                  <a:ext uri="{FF2B5EF4-FFF2-40B4-BE49-F238E27FC236}">
                    <a16:creationId xmlns:a16="http://schemas.microsoft.com/office/drawing/2014/main" id="{B95E5196-E084-4B4B-82D8-060D4C978F7D}"/>
                  </a:ext>
                </a:extLst>
              </p:cNvPr>
              <p:cNvCxnSpPr/>
              <p:nvPr/>
            </p:nvCxnSpPr>
            <p:spPr>
              <a:xfrm>
                <a:off x="4912242" y="3085214"/>
                <a:ext cx="304800"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56" name="直線接點 55">
                <a:extLst>
                  <a:ext uri="{FF2B5EF4-FFF2-40B4-BE49-F238E27FC236}">
                    <a16:creationId xmlns:a16="http://schemas.microsoft.com/office/drawing/2014/main" id="{8A794320-DE01-493D-B1FE-5EF76D32A644}"/>
                  </a:ext>
                </a:extLst>
              </p:cNvPr>
              <p:cNvCxnSpPr/>
              <p:nvPr/>
            </p:nvCxnSpPr>
            <p:spPr>
              <a:xfrm>
                <a:off x="4369982" y="3083442"/>
                <a:ext cx="3238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7" name="矩形 36">
              <a:extLst>
                <a:ext uri="{FF2B5EF4-FFF2-40B4-BE49-F238E27FC236}">
                  <a16:creationId xmlns:a16="http://schemas.microsoft.com/office/drawing/2014/main" id="{C148F87C-38C9-4EC3-B518-B85BB6171090}"/>
                </a:ext>
              </a:extLst>
            </p:cNvPr>
            <p:cNvSpPr/>
            <p:nvPr/>
          </p:nvSpPr>
          <p:spPr>
            <a:xfrm>
              <a:off x="2392326" y="2690038"/>
              <a:ext cx="1386840" cy="7867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疾管署區管中心電話連絡個案評估是否符合通報條件</a:t>
              </a:r>
              <a:r>
                <a:rPr lang="en-US" sz="1200" b="1" kern="100" baseline="300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1</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grpSp>
      <p:sp>
        <p:nvSpPr>
          <p:cNvPr id="58" name="文字方塊 3">
            <a:extLst>
              <a:ext uri="{FF2B5EF4-FFF2-40B4-BE49-F238E27FC236}">
                <a16:creationId xmlns:a16="http://schemas.microsoft.com/office/drawing/2014/main" id="{A04F1F94-0F35-4759-A824-9B54B8043FA6}"/>
              </a:ext>
            </a:extLst>
          </p:cNvPr>
          <p:cNvSpPr txBox="1"/>
          <p:nvPr/>
        </p:nvSpPr>
        <p:spPr>
          <a:xfrm>
            <a:off x="7540104" y="6010233"/>
            <a:ext cx="4651896" cy="46672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zh-TW" sz="1100" kern="100" dirty="0">
                <a:effectLst/>
                <a:latin typeface="微軟正黑體" panose="020B0604030504040204" pitchFamily="34" charset="-120"/>
                <a:ea typeface="微軟正黑體" panose="020B0604030504040204" pitchFamily="34" charset="-120"/>
                <a:cs typeface="Times New Roman" panose="02020603050405020304" pitchFamily="18" charset="0"/>
              </a:rPr>
              <a:t>備註</a:t>
            </a:r>
            <a:r>
              <a:rPr lang="en-US" sz="1100" kern="100" dirty="0">
                <a:effectLst/>
                <a:latin typeface="微軟正黑體" panose="020B0604030504040204" pitchFamily="34" charset="-120"/>
                <a:ea typeface="微軟正黑體" panose="020B0604030504040204" pitchFamily="34" charset="-120"/>
                <a:cs typeface="Times New Roman" panose="02020603050405020304" pitchFamily="18" charset="0"/>
              </a:rPr>
              <a:t>1</a:t>
            </a:r>
            <a:r>
              <a:rPr lang="zh-TW" sz="1100" kern="100" dirty="0">
                <a:effectLst/>
                <a:latin typeface="微軟正黑體" panose="020B0604030504040204" pitchFamily="34" charset="-120"/>
                <a:ea typeface="微軟正黑體" panose="020B0604030504040204" pitchFamily="34" charset="-120"/>
                <a:cs typeface="Times New Roman" panose="02020603050405020304" pitchFamily="18" charset="0"/>
              </a:rPr>
              <a:t>：符合「伊波拉病毒感染病例定義」之臨床條件及流行病學條件。</a:t>
            </a:r>
            <a:endParaRPr lang="zh-TW" sz="12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a:lnSpc>
                <a:spcPts val="1500"/>
              </a:lnSpc>
            </a:pPr>
            <a:r>
              <a:rPr lang="zh-TW" sz="1100" kern="100" dirty="0">
                <a:effectLst/>
                <a:latin typeface="微軟正黑體" panose="020B0604030504040204" pitchFamily="34" charset="-120"/>
                <a:ea typeface="微軟正黑體" panose="020B0604030504040204" pitchFamily="34" charset="-120"/>
                <a:cs typeface="Times New Roman" panose="02020603050405020304" pitchFamily="18" charset="0"/>
              </a:rPr>
              <a:t>備註</a:t>
            </a:r>
            <a:r>
              <a:rPr lang="en-US" sz="1100" kern="100" dirty="0">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sz="1100" kern="100" dirty="0">
                <a:effectLst/>
                <a:latin typeface="微軟正黑體" panose="020B0604030504040204" pitchFamily="34" charset="-120"/>
                <a:ea typeface="微軟正黑體" panose="020B0604030504040204" pitchFamily="34" charset="-120"/>
                <a:cs typeface="Times New Roman" panose="02020603050405020304" pitchFamily="18" charset="0"/>
              </a:rPr>
              <a:t>：出勤之緊急醫療救護服務人員須佩戴適當之個人防護設備。</a:t>
            </a:r>
            <a:endParaRPr lang="zh-TW" sz="12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3201252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3D66FF7-A5C5-4C63-B1D4-FE252F3A1BBE}"/>
              </a:ext>
            </a:extLst>
          </p:cNvPr>
          <p:cNvSpPr>
            <a:spLocks noGrp="1"/>
          </p:cNvSpPr>
          <p:nvPr>
            <p:ph type="sldNum" sz="quarter" idx="12"/>
          </p:nvPr>
        </p:nvSpPr>
        <p:spPr/>
        <p:txBody>
          <a:bodyPr/>
          <a:lstStyle/>
          <a:p>
            <a:fld id="{B11ECAE3-1A2B-47F9-ACEE-F5B3AD28564B}" type="slidenum">
              <a:rPr lang="zh-TW" altLang="en-US" smtClean="0"/>
              <a:pPr/>
              <a:t>23</a:t>
            </a:fld>
            <a:endParaRPr lang="zh-TW" altLang="en-US" dirty="0"/>
          </a:p>
        </p:txBody>
      </p:sp>
      <p:sp>
        <p:nvSpPr>
          <p:cNvPr id="3" name="標題 1">
            <a:extLst>
              <a:ext uri="{FF2B5EF4-FFF2-40B4-BE49-F238E27FC236}">
                <a16:creationId xmlns:a16="http://schemas.microsoft.com/office/drawing/2014/main" id="{B8008CD9-B0BC-4CA3-9491-D9EBDFE89E8C}"/>
              </a:ext>
            </a:extLst>
          </p:cNvPr>
          <p:cNvSpPr txBox="1">
            <a:spLocks/>
          </p:cNvSpPr>
          <p:nvPr/>
        </p:nvSpPr>
        <p:spPr>
          <a:xfrm>
            <a:off x="1909095" y="231031"/>
            <a:ext cx="762311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伊波拉病毒感染處置流程</a:t>
            </a:r>
            <a:r>
              <a:rPr lang="en-US" altLang="zh-TW"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通報個案</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grpSp>
        <p:nvGrpSpPr>
          <p:cNvPr id="28" name="群組 27">
            <a:extLst>
              <a:ext uri="{FF2B5EF4-FFF2-40B4-BE49-F238E27FC236}">
                <a16:creationId xmlns:a16="http://schemas.microsoft.com/office/drawing/2014/main" id="{C520FE7E-3107-4802-9F0B-5F83C2594B32}"/>
              </a:ext>
            </a:extLst>
          </p:cNvPr>
          <p:cNvGrpSpPr/>
          <p:nvPr/>
        </p:nvGrpSpPr>
        <p:grpSpPr>
          <a:xfrm>
            <a:off x="2171595" y="750850"/>
            <a:ext cx="6543402" cy="5831086"/>
            <a:chOff x="46660" y="73855"/>
            <a:chExt cx="6543980" cy="5831874"/>
          </a:xfrm>
        </p:grpSpPr>
        <p:grpSp>
          <p:nvGrpSpPr>
            <p:cNvPr id="30" name="群組 29">
              <a:extLst>
                <a:ext uri="{FF2B5EF4-FFF2-40B4-BE49-F238E27FC236}">
                  <a16:creationId xmlns:a16="http://schemas.microsoft.com/office/drawing/2014/main" id="{C81AEAE3-9A2C-4B7E-A4AB-EBF362A6E8DB}"/>
                </a:ext>
              </a:extLst>
            </p:cNvPr>
            <p:cNvGrpSpPr/>
            <p:nvPr/>
          </p:nvGrpSpPr>
          <p:grpSpPr>
            <a:xfrm>
              <a:off x="46660" y="3877056"/>
              <a:ext cx="2326569" cy="1979351"/>
              <a:chOff x="53918" y="0"/>
              <a:chExt cx="2326569" cy="1979351"/>
            </a:xfrm>
          </p:grpSpPr>
          <p:grpSp>
            <p:nvGrpSpPr>
              <p:cNvPr id="108" name="群組 107">
                <a:extLst>
                  <a:ext uri="{FF2B5EF4-FFF2-40B4-BE49-F238E27FC236}">
                    <a16:creationId xmlns:a16="http://schemas.microsoft.com/office/drawing/2014/main" id="{78BBF9D3-B845-4F82-BCA1-C8F5DEBD576B}"/>
                  </a:ext>
                </a:extLst>
              </p:cNvPr>
              <p:cNvGrpSpPr/>
              <p:nvPr/>
            </p:nvGrpSpPr>
            <p:grpSpPr>
              <a:xfrm>
                <a:off x="53918" y="0"/>
                <a:ext cx="355733" cy="1979351"/>
                <a:chOff x="53918" y="0"/>
                <a:chExt cx="355733" cy="1979351"/>
              </a:xfrm>
            </p:grpSpPr>
            <p:cxnSp>
              <p:nvCxnSpPr>
                <p:cNvPr id="110" name="直線接點 109">
                  <a:extLst>
                    <a:ext uri="{FF2B5EF4-FFF2-40B4-BE49-F238E27FC236}">
                      <a16:creationId xmlns:a16="http://schemas.microsoft.com/office/drawing/2014/main" id="{58F31797-BDB4-49E1-A748-4F89BE309F0D}"/>
                    </a:ext>
                  </a:extLst>
                </p:cNvPr>
                <p:cNvCxnSpPr/>
                <p:nvPr/>
              </p:nvCxnSpPr>
              <p:spPr>
                <a:xfrm flipH="1">
                  <a:off x="175565" y="0"/>
                  <a:ext cx="23408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1" name="直線接點 110">
                  <a:extLst>
                    <a:ext uri="{FF2B5EF4-FFF2-40B4-BE49-F238E27FC236}">
                      <a16:creationId xmlns:a16="http://schemas.microsoft.com/office/drawing/2014/main" id="{934C9624-B8D1-46DA-BAA3-CED3ABFC10A1}"/>
                    </a:ext>
                  </a:extLst>
                </p:cNvPr>
                <p:cNvCxnSpPr>
                  <a:cxnSpLocks/>
                </p:cNvCxnSpPr>
                <p:nvPr/>
              </p:nvCxnSpPr>
              <p:spPr>
                <a:xfrm>
                  <a:off x="177582" y="0"/>
                  <a:ext cx="0" cy="177821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2" name="矩形 111">
                  <a:extLst>
                    <a:ext uri="{FF2B5EF4-FFF2-40B4-BE49-F238E27FC236}">
                      <a16:creationId xmlns:a16="http://schemas.microsoft.com/office/drawing/2014/main" id="{6D78DF11-3434-4B16-9424-10C7756F2779}"/>
                    </a:ext>
                  </a:extLst>
                </p:cNvPr>
                <p:cNvSpPr/>
                <p:nvPr/>
              </p:nvSpPr>
              <p:spPr>
                <a:xfrm>
                  <a:off x="53918" y="1676242"/>
                  <a:ext cx="287485" cy="3031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1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否</a:t>
                  </a:r>
                  <a:endParaRPr lang="zh-TW" sz="12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grpSp>
          <p:cxnSp>
            <p:nvCxnSpPr>
              <p:cNvPr id="109" name="直線單箭頭接點 108">
                <a:extLst>
                  <a:ext uri="{FF2B5EF4-FFF2-40B4-BE49-F238E27FC236}">
                    <a16:creationId xmlns:a16="http://schemas.microsoft.com/office/drawing/2014/main" id="{A97C78DD-02CA-49DA-B200-3D31C35D5440}"/>
                  </a:ext>
                </a:extLst>
              </p:cNvPr>
              <p:cNvCxnSpPr/>
              <p:nvPr/>
            </p:nvCxnSpPr>
            <p:spPr>
              <a:xfrm>
                <a:off x="292607" y="1795765"/>
                <a:ext cx="2087880"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1" name="群組 30">
              <a:extLst>
                <a:ext uri="{FF2B5EF4-FFF2-40B4-BE49-F238E27FC236}">
                  <a16:creationId xmlns:a16="http://schemas.microsoft.com/office/drawing/2014/main" id="{F4FEA3B6-4FFC-4F08-87EC-48A8C7FC714D}"/>
                </a:ext>
              </a:extLst>
            </p:cNvPr>
            <p:cNvGrpSpPr/>
            <p:nvPr/>
          </p:nvGrpSpPr>
          <p:grpSpPr>
            <a:xfrm>
              <a:off x="392126" y="73855"/>
              <a:ext cx="6198514" cy="5831874"/>
              <a:chOff x="0" y="73855"/>
              <a:chExt cx="6198514" cy="5831874"/>
            </a:xfrm>
          </p:grpSpPr>
          <p:cxnSp>
            <p:nvCxnSpPr>
              <p:cNvPr id="32" name="直線單箭頭接點 31">
                <a:extLst>
                  <a:ext uri="{FF2B5EF4-FFF2-40B4-BE49-F238E27FC236}">
                    <a16:creationId xmlns:a16="http://schemas.microsoft.com/office/drawing/2014/main" id="{56F1C9D6-DE63-487D-885A-4DA220FB3B56}"/>
                  </a:ext>
                </a:extLst>
              </p:cNvPr>
              <p:cNvCxnSpPr/>
              <p:nvPr/>
            </p:nvCxnSpPr>
            <p:spPr>
              <a:xfrm flipH="1">
                <a:off x="2895447" y="3262580"/>
                <a:ext cx="0" cy="26797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nvGrpSpPr>
              <p:cNvPr id="33" name="群組 32">
                <a:extLst>
                  <a:ext uri="{FF2B5EF4-FFF2-40B4-BE49-F238E27FC236}">
                    <a16:creationId xmlns:a16="http://schemas.microsoft.com/office/drawing/2014/main" id="{122941EF-FDE1-491A-BF7A-42B03F788494}"/>
                  </a:ext>
                </a:extLst>
              </p:cNvPr>
              <p:cNvGrpSpPr/>
              <p:nvPr/>
            </p:nvGrpSpPr>
            <p:grpSpPr>
              <a:xfrm>
                <a:off x="2690467" y="5140797"/>
                <a:ext cx="461046" cy="537575"/>
                <a:chOff x="-197576" y="-235973"/>
                <a:chExt cx="461046" cy="537763"/>
              </a:xfrm>
            </p:grpSpPr>
            <p:sp>
              <p:nvSpPr>
                <p:cNvPr id="107" name="矩形 106">
                  <a:extLst>
                    <a:ext uri="{FF2B5EF4-FFF2-40B4-BE49-F238E27FC236}">
                      <a16:creationId xmlns:a16="http://schemas.microsoft.com/office/drawing/2014/main" id="{7CCD36E3-2485-4CB4-AB92-CA032BA5AE93}"/>
                    </a:ext>
                  </a:extLst>
                </p:cNvPr>
                <p:cNvSpPr/>
                <p:nvPr/>
              </p:nvSpPr>
              <p:spPr>
                <a:xfrm>
                  <a:off x="-197576" y="-235973"/>
                  <a:ext cx="461046" cy="2992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1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否</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cxnSp>
              <p:nvCxnSpPr>
                <p:cNvPr id="105" name="直線單箭頭接點 104">
                  <a:extLst>
                    <a:ext uri="{FF2B5EF4-FFF2-40B4-BE49-F238E27FC236}">
                      <a16:creationId xmlns:a16="http://schemas.microsoft.com/office/drawing/2014/main" id="{C1249CB6-81AF-413E-BDCF-302924D0218C}"/>
                    </a:ext>
                  </a:extLst>
                </p:cNvPr>
                <p:cNvCxnSpPr>
                  <a:cxnSpLocks/>
                </p:cNvCxnSpPr>
                <p:nvPr/>
              </p:nvCxnSpPr>
              <p:spPr>
                <a:xfrm>
                  <a:off x="7315" y="121790"/>
                  <a:ext cx="0" cy="18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35" name="群組 34">
                <a:extLst>
                  <a:ext uri="{FF2B5EF4-FFF2-40B4-BE49-F238E27FC236}">
                    <a16:creationId xmlns:a16="http://schemas.microsoft.com/office/drawing/2014/main" id="{6F3B4503-507E-4AB5-BA26-5E8B7063E470}"/>
                  </a:ext>
                </a:extLst>
              </p:cNvPr>
              <p:cNvGrpSpPr/>
              <p:nvPr/>
            </p:nvGrpSpPr>
            <p:grpSpPr>
              <a:xfrm>
                <a:off x="3763503" y="4629250"/>
                <a:ext cx="554878" cy="299085"/>
                <a:chOff x="263494" y="-288239"/>
                <a:chExt cx="554919" cy="299085"/>
              </a:xfrm>
            </p:grpSpPr>
            <p:sp>
              <p:nvSpPr>
                <p:cNvPr id="101" name="矩形 100">
                  <a:extLst>
                    <a:ext uri="{FF2B5EF4-FFF2-40B4-BE49-F238E27FC236}">
                      <a16:creationId xmlns:a16="http://schemas.microsoft.com/office/drawing/2014/main" id="{BBFFE7F5-569B-4F5C-A743-90C18436F9D2}"/>
                    </a:ext>
                  </a:extLst>
                </p:cNvPr>
                <p:cNvSpPr/>
                <p:nvPr/>
              </p:nvSpPr>
              <p:spPr>
                <a:xfrm>
                  <a:off x="339339" y="-288239"/>
                  <a:ext cx="351298" cy="2990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1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是</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cxnSp>
              <p:nvCxnSpPr>
                <p:cNvPr id="102" name="直線接點 101">
                  <a:extLst>
                    <a:ext uri="{FF2B5EF4-FFF2-40B4-BE49-F238E27FC236}">
                      <a16:creationId xmlns:a16="http://schemas.microsoft.com/office/drawing/2014/main" id="{85311CCA-ADED-46CC-BCE4-6BCC1872EA9F}"/>
                    </a:ext>
                  </a:extLst>
                </p:cNvPr>
                <p:cNvCxnSpPr/>
                <p:nvPr/>
              </p:nvCxnSpPr>
              <p:spPr>
                <a:xfrm>
                  <a:off x="263494" y="-138697"/>
                  <a:ext cx="17208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3" name="直線單箭頭接點 102">
                  <a:extLst>
                    <a:ext uri="{FF2B5EF4-FFF2-40B4-BE49-F238E27FC236}">
                      <a16:creationId xmlns:a16="http://schemas.microsoft.com/office/drawing/2014/main" id="{5E121B25-27D9-4141-B8FB-611AA603732C}"/>
                    </a:ext>
                  </a:extLst>
                </p:cNvPr>
                <p:cNvCxnSpPr/>
                <p:nvPr/>
              </p:nvCxnSpPr>
              <p:spPr>
                <a:xfrm>
                  <a:off x="584434" y="-129433"/>
                  <a:ext cx="233979"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8" name="群組 57">
                <a:extLst>
                  <a:ext uri="{FF2B5EF4-FFF2-40B4-BE49-F238E27FC236}">
                    <a16:creationId xmlns:a16="http://schemas.microsoft.com/office/drawing/2014/main" id="{A316D975-7496-41FE-ADD3-F8865F221C3D}"/>
                  </a:ext>
                </a:extLst>
              </p:cNvPr>
              <p:cNvGrpSpPr/>
              <p:nvPr/>
            </p:nvGrpSpPr>
            <p:grpSpPr>
              <a:xfrm>
                <a:off x="2625686" y="1865376"/>
                <a:ext cx="563270" cy="468172"/>
                <a:chOff x="-277076" y="43891"/>
                <a:chExt cx="563270" cy="468172"/>
              </a:xfrm>
            </p:grpSpPr>
            <p:grpSp>
              <p:nvGrpSpPr>
                <p:cNvPr id="97" name="群組 96">
                  <a:extLst>
                    <a:ext uri="{FF2B5EF4-FFF2-40B4-BE49-F238E27FC236}">
                      <a16:creationId xmlns:a16="http://schemas.microsoft.com/office/drawing/2014/main" id="{8ACCB526-661F-4852-9293-474B4373AF0C}"/>
                    </a:ext>
                  </a:extLst>
                </p:cNvPr>
                <p:cNvGrpSpPr/>
                <p:nvPr/>
              </p:nvGrpSpPr>
              <p:grpSpPr>
                <a:xfrm>
                  <a:off x="-277076" y="43891"/>
                  <a:ext cx="563270" cy="400915"/>
                  <a:chOff x="-1005548" y="43891"/>
                  <a:chExt cx="563270" cy="400915"/>
                </a:xfrm>
              </p:grpSpPr>
              <p:cxnSp>
                <p:nvCxnSpPr>
                  <p:cNvPr id="99" name="直線接點 98">
                    <a:extLst>
                      <a:ext uri="{FF2B5EF4-FFF2-40B4-BE49-F238E27FC236}">
                        <a16:creationId xmlns:a16="http://schemas.microsoft.com/office/drawing/2014/main" id="{350557B1-D797-4B50-9138-99314ABDE583}"/>
                      </a:ext>
                    </a:extLst>
                  </p:cNvPr>
                  <p:cNvCxnSpPr/>
                  <p:nvPr/>
                </p:nvCxnSpPr>
                <p:spPr>
                  <a:xfrm>
                    <a:off x="-721163" y="43891"/>
                    <a:ext cx="0" cy="1873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0" name="矩形 99">
                    <a:extLst>
                      <a:ext uri="{FF2B5EF4-FFF2-40B4-BE49-F238E27FC236}">
                        <a16:creationId xmlns:a16="http://schemas.microsoft.com/office/drawing/2014/main" id="{6533E767-9435-454D-95B7-0F28F28A63F2}"/>
                      </a:ext>
                    </a:extLst>
                  </p:cNvPr>
                  <p:cNvSpPr/>
                  <p:nvPr/>
                </p:nvSpPr>
                <p:spPr>
                  <a:xfrm>
                    <a:off x="-1005548" y="145517"/>
                    <a:ext cx="563270" cy="2992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1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符合</a:t>
                    </a:r>
                    <a:endParaRPr lang="zh-TW" sz="12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grpSp>
            <p:cxnSp>
              <p:nvCxnSpPr>
                <p:cNvPr id="98" name="直線單箭頭接點 97">
                  <a:extLst>
                    <a:ext uri="{FF2B5EF4-FFF2-40B4-BE49-F238E27FC236}">
                      <a16:creationId xmlns:a16="http://schemas.microsoft.com/office/drawing/2014/main" id="{DC18579B-29BD-4890-8114-EBD730F84857}"/>
                    </a:ext>
                  </a:extLst>
                </p:cNvPr>
                <p:cNvCxnSpPr/>
                <p:nvPr/>
              </p:nvCxnSpPr>
              <p:spPr>
                <a:xfrm>
                  <a:off x="7315" y="336499"/>
                  <a:ext cx="0" cy="175564"/>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0" name="群組 59">
                <a:extLst>
                  <a:ext uri="{FF2B5EF4-FFF2-40B4-BE49-F238E27FC236}">
                    <a16:creationId xmlns:a16="http://schemas.microsoft.com/office/drawing/2014/main" id="{2B1614EC-5F02-4B96-8038-7A794AA97CD1}"/>
                  </a:ext>
                </a:extLst>
              </p:cNvPr>
              <p:cNvGrpSpPr/>
              <p:nvPr/>
            </p:nvGrpSpPr>
            <p:grpSpPr>
              <a:xfrm>
                <a:off x="1631289" y="735940"/>
                <a:ext cx="2552065" cy="1212850"/>
                <a:chOff x="0" y="0"/>
                <a:chExt cx="2552533" cy="1213321"/>
              </a:xfrm>
            </p:grpSpPr>
            <p:sp>
              <p:nvSpPr>
                <p:cNvPr id="95" name="流程圖: 決策 94">
                  <a:extLst>
                    <a:ext uri="{FF2B5EF4-FFF2-40B4-BE49-F238E27FC236}">
                      <a16:creationId xmlns:a16="http://schemas.microsoft.com/office/drawing/2014/main" id="{44B3BF31-494D-439C-9541-82E05477EB46}"/>
                    </a:ext>
                  </a:extLst>
                </p:cNvPr>
                <p:cNvSpPr/>
                <p:nvPr/>
              </p:nvSpPr>
              <p:spPr>
                <a:xfrm>
                  <a:off x="0" y="0"/>
                  <a:ext cx="2552533" cy="1213321"/>
                </a:xfrm>
                <a:prstGeom prst="flowChartDecision">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US" sz="1000"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200" kern="10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96" name="矩形 95">
                  <a:extLst>
                    <a:ext uri="{FF2B5EF4-FFF2-40B4-BE49-F238E27FC236}">
                      <a16:creationId xmlns:a16="http://schemas.microsoft.com/office/drawing/2014/main" id="{2B834277-1E19-4A1E-B89E-B29E49554390}"/>
                    </a:ext>
                  </a:extLst>
                </p:cNvPr>
                <p:cNvSpPr/>
                <p:nvPr/>
              </p:nvSpPr>
              <p:spPr>
                <a:xfrm>
                  <a:off x="127277" y="131187"/>
                  <a:ext cx="2347997" cy="9729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是否符合「伊波拉</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algn="ctr">
                    <a:lnSpc>
                      <a:spcPts val="1400"/>
                    </a:lnSpc>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病毒感染病例定義」之臨床條件</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algn="ctr">
                    <a:lnSpc>
                      <a:spcPts val="1400"/>
                    </a:lnSpc>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及流行病學條件</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grpSp>
          <p:cxnSp>
            <p:nvCxnSpPr>
              <p:cNvPr id="61" name="直線單箭頭接點 60">
                <a:extLst>
                  <a:ext uri="{FF2B5EF4-FFF2-40B4-BE49-F238E27FC236}">
                    <a16:creationId xmlns:a16="http://schemas.microsoft.com/office/drawing/2014/main" id="{365E82C4-A65A-4DBD-AD1C-992D7D15FB9E}"/>
                  </a:ext>
                </a:extLst>
              </p:cNvPr>
              <p:cNvCxnSpPr>
                <a:cxnSpLocks/>
              </p:cNvCxnSpPr>
              <p:nvPr/>
            </p:nvCxnSpPr>
            <p:spPr>
              <a:xfrm>
                <a:off x="2910078" y="424282"/>
                <a:ext cx="0" cy="314304"/>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62" name="矩形 61">
                <a:extLst>
                  <a:ext uri="{FF2B5EF4-FFF2-40B4-BE49-F238E27FC236}">
                    <a16:creationId xmlns:a16="http://schemas.microsoft.com/office/drawing/2014/main" id="{7C505339-5291-476C-91F9-082E5FA20F6F}"/>
                  </a:ext>
                </a:extLst>
              </p:cNvPr>
              <p:cNvSpPr/>
              <p:nvPr/>
            </p:nvSpPr>
            <p:spPr>
              <a:xfrm>
                <a:off x="1509996" y="2340713"/>
                <a:ext cx="2801968" cy="995019"/>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ts val="1400"/>
                  </a:lnSpc>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醫師</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醫院立即辦理以下工作</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177800" lvl="0" indent="-177800">
                  <a:lnSpc>
                    <a:spcPts val="1400"/>
                  </a:lnSpc>
                  <a:buSzPts val="1000"/>
                  <a:buFont typeface="Wingdings" panose="05000000000000000000" pitchFamily="2" charset="2"/>
                  <a:buChar char=""/>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通報</a:t>
                </a:r>
                <a:r>
                  <a:rPr lang="en-US" sz="1200" b="1" kern="100" baseline="300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1</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及採檢送驗</a:t>
                </a:r>
                <a:r>
                  <a:rPr lang="en-US" sz="1200" b="1" kern="100" baseline="300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2</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177800" lvl="0" indent="-177800">
                  <a:lnSpc>
                    <a:spcPts val="1400"/>
                  </a:lnSpc>
                  <a:buSzPts val="1000"/>
                  <a:buFont typeface="Wingdings" panose="05000000000000000000" pitchFamily="2" charset="2"/>
                  <a:buChar char=""/>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個案留院治療</a:t>
                </a:r>
                <a:r>
                  <a:rPr lang="en-US" sz="1200" b="1" kern="100" baseline="300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3</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就地隔離收治，必要時依轄區指揮官指示轉送核心照護醫院或特殊病原科技照護示範中心</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63" name="矩形 62">
                <a:extLst>
                  <a:ext uri="{FF2B5EF4-FFF2-40B4-BE49-F238E27FC236}">
                    <a16:creationId xmlns:a16="http://schemas.microsoft.com/office/drawing/2014/main" id="{270DCBD4-2F77-4653-A55A-C87640126D79}"/>
                  </a:ext>
                </a:extLst>
              </p:cNvPr>
              <p:cNvSpPr/>
              <p:nvPr/>
            </p:nvSpPr>
            <p:spPr>
              <a:xfrm>
                <a:off x="5079644" y="1199693"/>
                <a:ext cx="1118870" cy="306705"/>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一般醫療處置</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grpSp>
            <p:nvGrpSpPr>
              <p:cNvPr id="64" name="群組 63">
                <a:extLst>
                  <a:ext uri="{FF2B5EF4-FFF2-40B4-BE49-F238E27FC236}">
                    <a16:creationId xmlns:a16="http://schemas.microsoft.com/office/drawing/2014/main" id="{09F16A6E-297E-4243-AA1F-98E9F8CB9BB9}"/>
                  </a:ext>
                </a:extLst>
              </p:cNvPr>
              <p:cNvGrpSpPr/>
              <p:nvPr/>
            </p:nvGrpSpPr>
            <p:grpSpPr>
              <a:xfrm>
                <a:off x="4179874" y="1185063"/>
                <a:ext cx="899159" cy="299085"/>
                <a:chOff x="0" y="0"/>
                <a:chExt cx="899770" cy="299085"/>
              </a:xfrm>
            </p:grpSpPr>
            <p:sp>
              <p:nvSpPr>
                <p:cNvPr id="92" name="矩形 91">
                  <a:extLst>
                    <a:ext uri="{FF2B5EF4-FFF2-40B4-BE49-F238E27FC236}">
                      <a16:creationId xmlns:a16="http://schemas.microsoft.com/office/drawing/2014/main" id="{A1BFA045-1B28-4AF9-9488-F214C6A20F05}"/>
                    </a:ext>
                  </a:extLst>
                </p:cNvPr>
                <p:cNvSpPr/>
                <p:nvPr/>
              </p:nvSpPr>
              <p:spPr>
                <a:xfrm>
                  <a:off x="80468" y="0"/>
                  <a:ext cx="665150" cy="2990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1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不符合</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cxnSp>
              <p:nvCxnSpPr>
                <p:cNvPr id="93" name="直線接點 92">
                  <a:extLst>
                    <a:ext uri="{FF2B5EF4-FFF2-40B4-BE49-F238E27FC236}">
                      <a16:creationId xmlns:a16="http://schemas.microsoft.com/office/drawing/2014/main" id="{347751F0-6F22-4EDB-AB01-51B9D7184CAE}"/>
                    </a:ext>
                  </a:extLst>
                </p:cNvPr>
                <p:cNvCxnSpPr/>
                <p:nvPr/>
              </p:nvCxnSpPr>
              <p:spPr>
                <a:xfrm>
                  <a:off x="0" y="153619"/>
                  <a:ext cx="17208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直線單箭頭接點 93">
                  <a:extLst>
                    <a:ext uri="{FF2B5EF4-FFF2-40B4-BE49-F238E27FC236}">
                      <a16:creationId xmlns:a16="http://schemas.microsoft.com/office/drawing/2014/main" id="{D7569FEB-3E8C-476B-AA2F-CF9CD2A9E680}"/>
                    </a:ext>
                  </a:extLst>
                </p:cNvPr>
                <p:cNvCxnSpPr/>
                <p:nvPr/>
              </p:nvCxnSpPr>
              <p:spPr>
                <a:xfrm flipV="1">
                  <a:off x="635992" y="163982"/>
                  <a:ext cx="263778"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5" name="群組 64">
                <a:extLst>
                  <a:ext uri="{FF2B5EF4-FFF2-40B4-BE49-F238E27FC236}">
                    <a16:creationId xmlns:a16="http://schemas.microsoft.com/office/drawing/2014/main" id="{E29EDC7E-9269-4659-A42F-B70E53B7E000}"/>
                  </a:ext>
                </a:extLst>
              </p:cNvPr>
              <p:cNvGrpSpPr/>
              <p:nvPr/>
            </p:nvGrpSpPr>
            <p:grpSpPr>
              <a:xfrm>
                <a:off x="2143353" y="3530346"/>
                <a:ext cx="1494790" cy="682625"/>
                <a:chOff x="0" y="0"/>
                <a:chExt cx="2552533" cy="1213321"/>
              </a:xfrm>
            </p:grpSpPr>
            <p:sp>
              <p:nvSpPr>
                <p:cNvPr id="90" name="流程圖: 決策 89">
                  <a:extLst>
                    <a:ext uri="{FF2B5EF4-FFF2-40B4-BE49-F238E27FC236}">
                      <a16:creationId xmlns:a16="http://schemas.microsoft.com/office/drawing/2014/main" id="{630FFCAA-067B-471B-842B-0BE3B7DD1644}"/>
                    </a:ext>
                  </a:extLst>
                </p:cNvPr>
                <p:cNvSpPr/>
                <p:nvPr/>
              </p:nvSpPr>
              <p:spPr>
                <a:xfrm>
                  <a:off x="0" y="0"/>
                  <a:ext cx="2552533" cy="1213321"/>
                </a:xfrm>
                <a:prstGeom prst="flowChartDecision">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US" sz="1000"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200" kern="10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91" name="矩形 90">
                  <a:extLst>
                    <a:ext uri="{FF2B5EF4-FFF2-40B4-BE49-F238E27FC236}">
                      <a16:creationId xmlns:a16="http://schemas.microsoft.com/office/drawing/2014/main" id="{462BBB12-CA85-4932-8970-E08483626179}"/>
                    </a:ext>
                  </a:extLst>
                </p:cNvPr>
                <p:cNvSpPr/>
                <p:nvPr/>
              </p:nvSpPr>
              <p:spPr>
                <a:xfrm>
                  <a:off x="613974" y="157209"/>
                  <a:ext cx="1547025" cy="10064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ts val="1400"/>
                    </a:lnSpc>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檢驗結果是否陽性</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grpSp>
          <p:grpSp>
            <p:nvGrpSpPr>
              <p:cNvPr id="66" name="群組 65">
                <a:extLst>
                  <a:ext uri="{FF2B5EF4-FFF2-40B4-BE49-F238E27FC236}">
                    <a16:creationId xmlns:a16="http://schemas.microsoft.com/office/drawing/2014/main" id="{6F5101A6-5318-4C47-89C4-7DE3A5775BB6}"/>
                  </a:ext>
                </a:extLst>
              </p:cNvPr>
              <p:cNvGrpSpPr/>
              <p:nvPr/>
            </p:nvGrpSpPr>
            <p:grpSpPr>
              <a:xfrm>
                <a:off x="2061903" y="4349532"/>
                <a:ext cx="1677670" cy="858520"/>
                <a:chOff x="9633" y="-413699"/>
                <a:chExt cx="2552533" cy="1213321"/>
              </a:xfrm>
            </p:grpSpPr>
            <p:sp>
              <p:nvSpPr>
                <p:cNvPr id="88" name="流程圖: 決策 87">
                  <a:extLst>
                    <a:ext uri="{FF2B5EF4-FFF2-40B4-BE49-F238E27FC236}">
                      <a16:creationId xmlns:a16="http://schemas.microsoft.com/office/drawing/2014/main" id="{85D7630B-1571-4219-BBDC-AD5EC8230B8D}"/>
                    </a:ext>
                  </a:extLst>
                </p:cNvPr>
                <p:cNvSpPr/>
                <p:nvPr/>
              </p:nvSpPr>
              <p:spPr>
                <a:xfrm>
                  <a:off x="9633" y="-413699"/>
                  <a:ext cx="2552533" cy="1213321"/>
                </a:xfrm>
                <a:prstGeom prst="flowChartDecision">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US" sz="10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2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89" name="矩形 88">
                  <a:extLst>
                    <a:ext uri="{FF2B5EF4-FFF2-40B4-BE49-F238E27FC236}">
                      <a16:creationId xmlns:a16="http://schemas.microsoft.com/office/drawing/2014/main" id="{B4FD383F-CCE5-435D-AC13-1B2427DEFA4C}"/>
                    </a:ext>
                  </a:extLst>
                </p:cNvPr>
                <p:cNvSpPr/>
                <p:nvPr/>
              </p:nvSpPr>
              <p:spPr>
                <a:xfrm>
                  <a:off x="288512" y="-298926"/>
                  <a:ext cx="2023171" cy="9480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第二次</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algn="ctr">
                    <a:lnSpc>
                      <a:spcPts val="1400"/>
                    </a:lnSpc>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檢驗結果是否</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algn="ctr">
                    <a:lnSpc>
                      <a:spcPts val="1400"/>
                    </a:lnSpc>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陽性</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grpSp>
          <p:grpSp>
            <p:nvGrpSpPr>
              <p:cNvPr id="67" name="群組 66">
                <a:extLst>
                  <a:ext uri="{FF2B5EF4-FFF2-40B4-BE49-F238E27FC236}">
                    <a16:creationId xmlns:a16="http://schemas.microsoft.com/office/drawing/2014/main" id="{F120EDA6-684C-4633-A366-4881907C206D}"/>
                  </a:ext>
                </a:extLst>
              </p:cNvPr>
              <p:cNvGrpSpPr/>
              <p:nvPr/>
            </p:nvGrpSpPr>
            <p:grpSpPr>
              <a:xfrm>
                <a:off x="0" y="3442564"/>
                <a:ext cx="1677670" cy="873038"/>
                <a:chOff x="-1" y="0"/>
                <a:chExt cx="2552534" cy="1233839"/>
              </a:xfrm>
            </p:grpSpPr>
            <p:sp>
              <p:nvSpPr>
                <p:cNvPr id="86" name="流程圖: 決策 85">
                  <a:extLst>
                    <a:ext uri="{FF2B5EF4-FFF2-40B4-BE49-F238E27FC236}">
                      <a16:creationId xmlns:a16="http://schemas.microsoft.com/office/drawing/2014/main" id="{DC1F31B9-0E75-47E7-82E0-00B224F17A04}"/>
                    </a:ext>
                  </a:extLst>
                </p:cNvPr>
                <p:cNvSpPr/>
                <p:nvPr/>
              </p:nvSpPr>
              <p:spPr>
                <a:xfrm>
                  <a:off x="-1" y="0"/>
                  <a:ext cx="2552534" cy="1213321"/>
                </a:xfrm>
                <a:prstGeom prst="flowChartDecision">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US" sz="1000"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200" kern="10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87" name="矩形 86">
                  <a:extLst>
                    <a:ext uri="{FF2B5EF4-FFF2-40B4-BE49-F238E27FC236}">
                      <a16:creationId xmlns:a16="http://schemas.microsoft.com/office/drawing/2014/main" id="{2102057C-EF4C-4668-B047-BBDA4AE54691}"/>
                    </a:ext>
                  </a:extLst>
                </p:cNvPr>
                <p:cNvSpPr/>
                <p:nvPr/>
              </p:nvSpPr>
              <p:spPr>
                <a:xfrm>
                  <a:off x="261676" y="105072"/>
                  <a:ext cx="2023172" cy="11287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初次採檢檢體為</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algn="ctr">
                    <a:lnSpc>
                      <a:spcPts val="1400"/>
                    </a:lnSpc>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發病</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3</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日內</a:t>
                  </a:r>
                  <a:r>
                    <a:rPr lang="en-US" sz="1200" b="1" kern="100" baseline="300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4</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grpSp>
          <p:sp>
            <p:nvSpPr>
              <p:cNvPr id="68" name="矩形 67">
                <a:extLst>
                  <a:ext uri="{FF2B5EF4-FFF2-40B4-BE49-F238E27FC236}">
                    <a16:creationId xmlns:a16="http://schemas.microsoft.com/office/drawing/2014/main" id="{D787579A-0135-4DB0-AA2D-C5115FC9967A}"/>
                  </a:ext>
                </a:extLst>
              </p:cNvPr>
              <p:cNvSpPr/>
              <p:nvPr/>
            </p:nvSpPr>
            <p:spPr>
              <a:xfrm>
                <a:off x="270795" y="4614609"/>
                <a:ext cx="1118870" cy="53721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ts val="1400"/>
                  </a:lnSpc>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發病滿</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3</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天後應再採檢送驗</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69" name="矩形 68">
                <a:extLst>
                  <a:ext uri="{FF2B5EF4-FFF2-40B4-BE49-F238E27FC236}">
                    <a16:creationId xmlns:a16="http://schemas.microsoft.com/office/drawing/2014/main" id="{1E04F697-EC30-409F-875E-8EA5D9B72367}"/>
                  </a:ext>
                </a:extLst>
              </p:cNvPr>
              <p:cNvSpPr/>
              <p:nvPr/>
            </p:nvSpPr>
            <p:spPr>
              <a:xfrm>
                <a:off x="4311264" y="4185043"/>
                <a:ext cx="1872615" cy="1187499"/>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177800" lvl="0" indent="-177800">
                  <a:lnSpc>
                    <a:spcPts val="1400"/>
                  </a:lnSpc>
                  <a:buSzPts val="1000"/>
                  <a:buFont typeface="Wingdings" panose="05000000000000000000" pitchFamily="2" charset="2"/>
                  <a:buChar char=""/>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持續隔離治療至病人病況改善及檢驗</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次陰性</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間隔</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48</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小時</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177800" lvl="0" indent="-177800">
                  <a:lnSpc>
                    <a:spcPts val="1400"/>
                  </a:lnSpc>
                  <a:buSzPts val="1000"/>
                  <a:buFont typeface="Wingdings" panose="05000000000000000000" pitchFamily="2" charset="2"/>
                  <a:buChar char=""/>
                </a:pP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追蹤接觸者</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接觸病患最後一天起</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21</a:t>
                </a: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天為止</a:t>
                </a:r>
                <a:r>
                  <a:rPr lang="en-US"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0" name="流程圖: 結束點 69">
                <a:extLst>
                  <a:ext uri="{FF2B5EF4-FFF2-40B4-BE49-F238E27FC236}">
                    <a16:creationId xmlns:a16="http://schemas.microsoft.com/office/drawing/2014/main" id="{598D5943-5D29-4C37-820A-FD8FAE1F39FB}"/>
                  </a:ext>
                </a:extLst>
              </p:cNvPr>
              <p:cNvSpPr/>
              <p:nvPr/>
            </p:nvSpPr>
            <p:spPr>
              <a:xfrm>
                <a:off x="2010248" y="5481549"/>
                <a:ext cx="1821485" cy="424180"/>
              </a:xfrm>
              <a:prstGeom prst="flowChartTerminator">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解除隔離，停止追蹤</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grpSp>
            <p:nvGrpSpPr>
              <p:cNvPr id="71" name="群組 70">
                <a:extLst>
                  <a:ext uri="{FF2B5EF4-FFF2-40B4-BE49-F238E27FC236}">
                    <a16:creationId xmlns:a16="http://schemas.microsoft.com/office/drawing/2014/main" id="{09B03775-8C45-444C-BA52-FE3D56106443}"/>
                  </a:ext>
                </a:extLst>
              </p:cNvPr>
              <p:cNvGrpSpPr/>
              <p:nvPr/>
            </p:nvGrpSpPr>
            <p:grpSpPr>
              <a:xfrm>
                <a:off x="606337" y="4230726"/>
                <a:ext cx="461046" cy="399030"/>
                <a:chOff x="-225910" y="-41382"/>
                <a:chExt cx="461046" cy="399176"/>
              </a:xfrm>
            </p:grpSpPr>
            <p:sp>
              <p:nvSpPr>
                <p:cNvPr id="85" name="矩形 84">
                  <a:extLst>
                    <a:ext uri="{FF2B5EF4-FFF2-40B4-BE49-F238E27FC236}">
                      <a16:creationId xmlns:a16="http://schemas.microsoft.com/office/drawing/2014/main" id="{F49B0D2C-D8BC-4205-B669-9540790BE724}"/>
                    </a:ext>
                  </a:extLst>
                </p:cNvPr>
                <p:cNvSpPr/>
                <p:nvPr/>
              </p:nvSpPr>
              <p:spPr>
                <a:xfrm>
                  <a:off x="-225910" y="-41382"/>
                  <a:ext cx="461046" cy="2992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1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是</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cxnSp>
              <p:nvCxnSpPr>
                <p:cNvPr id="83" name="直線單箭頭接點 82">
                  <a:extLst>
                    <a:ext uri="{FF2B5EF4-FFF2-40B4-BE49-F238E27FC236}">
                      <a16:creationId xmlns:a16="http://schemas.microsoft.com/office/drawing/2014/main" id="{D93AB4DA-7203-4C49-8965-088B275F5125}"/>
                    </a:ext>
                  </a:extLst>
                </p:cNvPr>
                <p:cNvCxnSpPr/>
                <p:nvPr/>
              </p:nvCxnSpPr>
              <p:spPr>
                <a:xfrm>
                  <a:off x="-2017" y="177794"/>
                  <a:ext cx="0" cy="18000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72" name="直線單箭頭接點 71">
                <a:extLst>
                  <a:ext uri="{FF2B5EF4-FFF2-40B4-BE49-F238E27FC236}">
                    <a16:creationId xmlns:a16="http://schemas.microsoft.com/office/drawing/2014/main" id="{60EAC84F-6326-4FE2-9D7D-5727780C876C}"/>
                  </a:ext>
                </a:extLst>
              </p:cNvPr>
              <p:cNvCxnSpPr/>
              <p:nvPr/>
            </p:nvCxnSpPr>
            <p:spPr>
              <a:xfrm>
                <a:off x="1400378" y="4778792"/>
                <a:ext cx="655828"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nvGrpSpPr>
              <p:cNvPr id="73" name="群組 72">
                <a:extLst>
                  <a:ext uri="{FF2B5EF4-FFF2-40B4-BE49-F238E27FC236}">
                    <a16:creationId xmlns:a16="http://schemas.microsoft.com/office/drawing/2014/main" id="{3523365D-3F40-44DE-AA48-56F12535A22A}"/>
                  </a:ext>
                </a:extLst>
              </p:cNvPr>
              <p:cNvGrpSpPr/>
              <p:nvPr/>
            </p:nvGrpSpPr>
            <p:grpSpPr>
              <a:xfrm>
                <a:off x="1672285" y="3716122"/>
                <a:ext cx="499166" cy="299115"/>
                <a:chOff x="-14630" y="0"/>
                <a:chExt cx="499166" cy="299115"/>
              </a:xfrm>
            </p:grpSpPr>
            <p:sp>
              <p:nvSpPr>
                <p:cNvPr id="79" name="矩形 78">
                  <a:extLst>
                    <a:ext uri="{FF2B5EF4-FFF2-40B4-BE49-F238E27FC236}">
                      <a16:creationId xmlns:a16="http://schemas.microsoft.com/office/drawing/2014/main" id="{4E0BC663-F9FF-4828-AC76-494DE1CE1467}"/>
                    </a:ext>
                  </a:extLst>
                </p:cNvPr>
                <p:cNvSpPr/>
                <p:nvPr/>
              </p:nvSpPr>
              <p:spPr>
                <a:xfrm>
                  <a:off x="71628" y="0"/>
                  <a:ext cx="343783" cy="2991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1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否</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cxnSp>
              <p:nvCxnSpPr>
                <p:cNvPr id="80" name="直線接點 79">
                  <a:extLst>
                    <a:ext uri="{FF2B5EF4-FFF2-40B4-BE49-F238E27FC236}">
                      <a16:creationId xmlns:a16="http://schemas.microsoft.com/office/drawing/2014/main" id="{13AC0927-E95F-489D-AFF2-715F848ECA71}"/>
                    </a:ext>
                  </a:extLst>
                </p:cNvPr>
                <p:cNvCxnSpPr/>
                <p:nvPr/>
              </p:nvCxnSpPr>
              <p:spPr>
                <a:xfrm>
                  <a:off x="312568" y="156677"/>
                  <a:ext cx="17196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1" name="直線單箭頭接點 80">
                  <a:extLst>
                    <a:ext uri="{FF2B5EF4-FFF2-40B4-BE49-F238E27FC236}">
                      <a16:creationId xmlns:a16="http://schemas.microsoft.com/office/drawing/2014/main" id="{959F30E6-029D-44AC-8585-E1FB210D63A5}"/>
                    </a:ext>
                  </a:extLst>
                </p:cNvPr>
                <p:cNvCxnSpPr/>
                <p:nvPr/>
              </p:nvCxnSpPr>
              <p:spPr>
                <a:xfrm flipH="1">
                  <a:off x="-14630" y="156667"/>
                  <a:ext cx="153035"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4" name="群組 73">
                <a:extLst>
                  <a:ext uri="{FF2B5EF4-FFF2-40B4-BE49-F238E27FC236}">
                    <a16:creationId xmlns:a16="http://schemas.microsoft.com/office/drawing/2014/main" id="{79616068-2ED4-46DD-8053-1D6D71D0F1C3}"/>
                  </a:ext>
                </a:extLst>
              </p:cNvPr>
              <p:cNvGrpSpPr/>
              <p:nvPr/>
            </p:nvGrpSpPr>
            <p:grpSpPr>
              <a:xfrm>
                <a:off x="3645865" y="3708807"/>
                <a:ext cx="1575816" cy="491409"/>
                <a:chOff x="0" y="0"/>
                <a:chExt cx="1575816" cy="491409"/>
              </a:xfrm>
            </p:grpSpPr>
            <p:sp>
              <p:nvSpPr>
                <p:cNvPr id="75" name="矩形 74">
                  <a:extLst>
                    <a:ext uri="{FF2B5EF4-FFF2-40B4-BE49-F238E27FC236}">
                      <a16:creationId xmlns:a16="http://schemas.microsoft.com/office/drawing/2014/main" id="{079A83E8-88AD-486B-A1C0-E1FF057154CB}"/>
                    </a:ext>
                  </a:extLst>
                </p:cNvPr>
                <p:cNvSpPr/>
                <p:nvPr/>
              </p:nvSpPr>
              <p:spPr>
                <a:xfrm>
                  <a:off x="958291" y="0"/>
                  <a:ext cx="460375" cy="2990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1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是</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cxnSp>
              <p:nvCxnSpPr>
                <p:cNvPr id="76" name="直線接點 75">
                  <a:extLst>
                    <a:ext uri="{FF2B5EF4-FFF2-40B4-BE49-F238E27FC236}">
                      <a16:creationId xmlns:a16="http://schemas.microsoft.com/office/drawing/2014/main" id="{7FF82DC3-B093-4BBE-B891-9B9E5B181B69}"/>
                    </a:ext>
                  </a:extLst>
                </p:cNvPr>
                <p:cNvCxnSpPr/>
                <p:nvPr/>
              </p:nvCxnSpPr>
              <p:spPr>
                <a:xfrm>
                  <a:off x="0" y="160934"/>
                  <a:ext cx="10795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直線接點 76">
                  <a:extLst>
                    <a:ext uri="{FF2B5EF4-FFF2-40B4-BE49-F238E27FC236}">
                      <a16:creationId xmlns:a16="http://schemas.microsoft.com/office/drawing/2014/main" id="{4D43E9FD-6565-4908-94D4-246A41E1646A}"/>
                    </a:ext>
                  </a:extLst>
                </p:cNvPr>
                <p:cNvCxnSpPr/>
                <p:nvPr/>
              </p:nvCxnSpPr>
              <p:spPr>
                <a:xfrm>
                  <a:off x="1272845" y="160934"/>
                  <a:ext cx="2999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8" name="直線單箭頭接點 77">
                  <a:extLst>
                    <a:ext uri="{FF2B5EF4-FFF2-40B4-BE49-F238E27FC236}">
                      <a16:creationId xmlns:a16="http://schemas.microsoft.com/office/drawing/2014/main" id="{8D4E530D-1598-4771-84EA-E33B118F1519}"/>
                    </a:ext>
                  </a:extLst>
                </p:cNvPr>
                <p:cNvCxnSpPr>
                  <a:cxnSpLocks/>
                </p:cNvCxnSpPr>
                <p:nvPr/>
              </p:nvCxnSpPr>
              <p:spPr>
                <a:xfrm>
                  <a:off x="1575816" y="157115"/>
                  <a:ext cx="0" cy="334294"/>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sp>
            <p:nvSpPr>
              <p:cNvPr id="59" name="流程圖: 結束點 58">
                <a:extLst>
                  <a:ext uri="{FF2B5EF4-FFF2-40B4-BE49-F238E27FC236}">
                    <a16:creationId xmlns:a16="http://schemas.microsoft.com/office/drawing/2014/main" id="{31030411-7ED5-433A-8E55-79F84FE88523}"/>
                  </a:ext>
                </a:extLst>
              </p:cNvPr>
              <p:cNvSpPr/>
              <p:nvPr/>
            </p:nvSpPr>
            <p:spPr>
              <a:xfrm>
                <a:off x="2116092" y="73855"/>
                <a:ext cx="1543508" cy="424282"/>
              </a:xfrm>
              <a:prstGeom prst="flowChartTerminator">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TW" sz="12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醫師診療個案</a:t>
                </a:r>
                <a:endParaRPr lang="zh-TW" sz="12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grpSp>
      </p:grpSp>
      <p:cxnSp>
        <p:nvCxnSpPr>
          <p:cNvPr id="114" name="直線單箭頭接點 113">
            <a:extLst>
              <a:ext uri="{FF2B5EF4-FFF2-40B4-BE49-F238E27FC236}">
                <a16:creationId xmlns:a16="http://schemas.microsoft.com/office/drawing/2014/main" id="{F48464D2-42BC-4461-88FB-F40A89047292}"/>
              </a:ext>
            </a:extLst>
          </p:cNvPr>
          <p:cNvCxnSpPr/>
          <p:nvPr/>
        </p:nvCxnSpPr>
        <p:spPr>
          <a:xfrm>
            <a:off x="5426845" y="6004117"/>
            <a:ext cx="0" cy="17991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16" name="矩形 115">
            <a:extLst>
              <a:ext uri="{FF2B5EF4-FFF2-40B4-BE49-F238E27FC236}">
                <a16:creationId xmlns:a16="http://schemas.microsoft.com/office/drawing/2014/main" id="{855C45EE-DB84-413B-9EA2-4D06A71EBF49}"/>
              </a:ext>
            </a:extLst>
          </p:cNvPr>
          <p:cNvSpPr/>
          <p:nvPr/>
        </p:nvSpPr>
        <p:spPr>
          <a:xfrm>
            <a:off x="8900940" y="3171232"/>
            <a:ext cx="3118069" cy="3189311"/>
          </a:xfrm>
          <a:prstGeom prst="rect">
            <a:avLst/>
          </a:prstGeom>
          <a:no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447675" indent="-447675">
              <a:lnSpc>
                <a:spcPts val="1500"/>
              </a:lnSpc>
            </a:pP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備註</a:t>
            </a:r>
            <a:r>
              <a:rPr 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1</a:t>
            </a: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：應於「</a:t>
            </a:r>
            <a:r>
              <a:rPr 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24</a:t>
            </a: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小時內至「傳染病通報系統</a:t>
            </a:r>
            <a:r>
              <a:rPr 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(NIDRS)</a:t>
            </a: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」進行通報。</a:t>
            </a:r>
            <a:endParaRPr lang="zh-TW" sz="12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a:lnSpc>
                <a:spcPts val="1500"/>
              </a:lnSpc>
            </a:pP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備註</a:t>
            </a:r>
            <a:r>
              <a:rPr 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2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447675" indent="-195263">
              <a:lnSpc>
                <a:spcPts val="1500"/>
              </a:lnSpc>
            </a:pPr>
            <a:r>
              <a:rPr 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2.1 </a:t>
            </a: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採檢作業應於適當場所進行，並參考感染管制措施全程穿戴適當個人防護配備；</a:t>
            </a:r>
            <a:endParaRPr lang="zh-TW" sz="12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447675" indent="-195263">
              <a:lnSpc>
                <a:spcPts val="1500"/>
              </a:lnSpc>
            </a:pPr>
            <a:r>
              <a:rPr 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2.2</a:t>
            </a:r>
            <a:r>
              <a:rPr lang="zh-TW" alt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醫院如無適當設備為個案採檢，應先行通報，並請轄內衛生局</a:t>
            </a:r>
            <a:r>
              <a:rPr 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所協助將個案轉院，再由後續收治醫院為其採檢。</a:t>
            </a:r>
            <a:endParaRPr lang="zh-TW" sz="12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426085" indent="-426085">
              <a:lnSpc>
                <a:spcPts val="1500"/>
              </a:lnSpc>
            </a:pP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備註</a:t>
            </a:r>
            <a:r>
              <a:rPr 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3</a:t>
            </a: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：將個案優先安置於負壓負壓隔離病房，若負壓隔離病室不敷使用，應安置於有衛浴設備的單人病室。醫護人員治療照護時，參考感染管制措施全程穿戴適當個人防護裝備。</a:t>
            </a:r>
            <a:endParaRPr lang="zh-TW" sz="12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417195" indent="-417195">
              <a:lnSpc>
                <a:spcPts val="1500"/>
              </a:lnSpc>
            </a:pP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備註</a:t>
            </a:r>
            <a:r>
              <a:rPr 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4</a:t>
            </a: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：依研究報告，病例症狀出現</a:t>
            </a:r>
            <a:r>
              <a:rPr 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3</a:t>
            </a: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天內檢體檢驗結果有較高機率為偽陰性，故初次採檢是發病</a:t>
            </a:r>
            <a:r>
              <a:rPr lang="en-US"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3</a:t>
            </a:r>
            <a:r>
              <a:rPr lang="zh-TW" sz="9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日內者，應再次採檢送驗。另除伊波拉病毒感染外，建議進行瘧疾等其他可能疾病之鑑別診斷。</a:t>
            </a:r>
            <a:endParaRPr lang="zh-TW" sz="12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3894834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24</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D6A8F"/>
                </a:solidFill>
                <a:latin typeface="Times New Roman" panose="02020603050405020304" pitchFamily="18" charset="0"/>
                <a:ea typeface="微軟正黑體" panose="020B0604030504040204" pitchFamily="34" charset="-120"/>
                <a:cs typeface="Times New Roman" panose="02020603050405020304" pitchFamily="18" charset="0"/>
              </a:rPr>
              <a:t>接觸者匡列及處置原則</a:t>
            </a:r>
            <a:r>
              <a:rPr lang="en-US" altLang="zh-TW" sz="2400" b="1" dirty="0">
                <a:solidFill>
                  <a:srgbClr val="3D6A8F"/>
                </a:solidFill>
                <a:latin typeface="微軟正黑體" panose="020B0604030504040204" pitchFamily="34" charset="-120"/>
                <a:ea typeface="微軟正黑體" panose="020B0604030504040204" pitchFamily="34" charset="-120"/>
                <a:cs typeface="Times New Roman" panose="02020603050405020304" pitchFamily="18" charset="0"/>
              </a:rPr>
              <a:t>(1/3)</a:t>
            </a:r>
            <a:endParaRPr lang="zh-TW" altLang="en-US" sz="2400" b="1" dirty="0">
              <a:solidFill>
                <a:srgbClr val="3D6A8F"/>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10" name="內容版面配置區 2">
            <a:extLst>
              <a:ext uri="{FF2B5EF4-FFF2-40B4-BE49-F238E27FC236}">
                <a16:creationId xmlns:a16="http://schemas.microsoft.com/office/drawing/2014/main" id="{721DBBAA-1935-4C5B-9484-CFA5BDF6E155}"/>
              </a:ext>
            </a:extLst>
          </p:cNvPr>
          <p:cNvSpPr txBox="1">
            <a:spLocks/>
          </p:cNvSpPr>
          <p:nvPr/>
        </p:nvSpPr>
        <p:spPr>
          <a:xfrm>
            <a:off x="363544" y="668215"/>
            <a:ext cx="11497279" cy="607680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rgbClr val="355D7E"/>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接觸風險等級</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2520000" algn="just">
              <a:spcBef>
                <a:spcPts val="60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未穿戴</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或穿戴不全</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個人防護裝備情況下，接觸個案或其屍體</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體液</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血液。</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230400" indent="-230400" algn="just">
              <a:spcBef>
                <a:spcPts val="1800"/>
              </a:spcBef>
              <a:buClr>
                <a:srgbClr val="3D6A8F"/>
              </a:buClr>
              <a:buSzPct val="100000"/>
              <a:buFont typeface="Wingdings" panose="05000000000000000000" pitchFamily="2" charset="2"/>
              <a:buChar char="n"/>
            </a:pP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1800"/>
              </a:spcBef>
              <a:buClr>
                <a:srgbClr val="3D6A8F"/>
              </a:buClr>
              <a:buSzPct val="100000"/>
              <a:buNone/>
            </a:pP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1800"/>
              </a:spcBef>
              <a:buClr>
                <a:srgbClr val="3D6A8F"/>
              </a:buClr>
              <a:buSzPct val="100000"/>
              <a:buNone/>
            </a:pP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55D7E"/>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處置</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疫調人員提供相關衛教資訊後，開立健康監測通知書，由地方衛生局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所，至接觸者健康追蹤管理系統（</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TRACE</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）進行接觸者造冊，主動追蹤其健康狀況至最後一次與病例接觸後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天。</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如於追蹤期間出現症狀，主動通報地方衛生局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所，由其協助就醫。</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接觸者若無症狀可正常工作生活。</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1" name="矩形 10">
            <a:extLst>
              <a:ext uri="{FF2B5EF4-FFF2-40B4-BE49-F238E27FC236}">
                <a16:creationId xmlns:a16="http://schemas.microsoft.com/office/drawing/2014/main" id="{4489BA76-1989-4CEC-A8F0-8E8D312F1DC3}"/>
              </a:ext>
            </a:extLst>
          </p:cNvPr>
          <p:cNvSpPr/>
          <p:nvPr/>
        </p:nvSpPr>
        <p:spPr>
          <a:xfrm>
            <a:off x="959007" y="2031867"/>
            <a:ext cx="1893600" cy="2074149"/>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0400" algn="just">
              <a:buFont typeface="+mj-lt"/>
              <a:buAutoNum type="arabicPeriod"/>
            </a:pPr>
            <a:r>
              <a:rPr lang="zh-TW" altLang="en-US" sz="2200" dirty="0">
                <a:solidFill>
                  <a:schemeClr val="tx1"/>
                </a:solidFill>
                <a:latin typeface="微軟正黑體" panose="020B0604030504040204" pitchFamily="34" charset="-120"/>
                <a:ea typeface="微軟正黑體" panose="020B0604030504040204" pitchFamily="34" charset="-120"/>
              </a:rPr>
              <a:t>從事侵入性醫療行為。</a:t>
            </a:r>
          </a:p>
        </p:txBody>
      </p:sp>
      <p:sp>
        <p:nvSpPr>
          <p:cNvPr id="12" name="矩形: 圓角 11">
            <a:extLst>
              <a:ext uri="{FF2B5EF4-FFF2-40B4-BE49-F238E27FC236}">
                <a16:creationId xmlns:a16="http://schemas.microsoft.com/office/drawing/2014/main" id="{44B6EDC1-8AD1-4180-A83C-635F5161E1E6}"/>
              </a:ext>
            </a:extLst>
          </p:cNvPr>
          <p:cNvSpPr/>
          <p:nvPr/>
        </p:nvSpPr>
        <p:spPr>
          <a:xfrm>
            <a:off x="963501" y="1195814"/>
            <a:ext cx="1630392" cy="465827"/>
          </a:xfrm>
          <a:prstGeom prst="roundRect">
            <a:avLst/>
          </a:prstGeom>
          <a:solidFill>
            <a:schemeClr val="accent1">
              <a:lumMod val="60000"/>
              <a:lumOff val="40000"/>
            </a:schemeClr>
          </a:solidFill>
          <a:ln w="19050">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sz="2400" b="1" dirty="0">
                <a:latin typeface="微軟正黑體" panose="020B0604030504040204" pitchFamily="34" charset="-120"/>
                <a:ea typeface="微軟正黑體" panose="020B0604030504040204" pitchFamily="34" charset="-120"/>
                <a:cs typeface="Times New Roman" panose="02020603050405020304" pitchFamily="18" charset="0"/>
              </a:rPr>
              <a:t>高風險群</a:t>
            </a:r>
          </a:p>
        </p:txBody>
      </p:sp>
      <p:sp>
        <p:nvSpPr>
          <p:cNvPr id="13" name="矩形 12">
            <a:extLst>
              <a:ext uri="{FF2B5EF4-FFF2-40B4-BE49-F238E27FC236}">
                <a16:creationId xmlns:a16="http://schemas.microsoft.com/office/drawing/2014/main" id="{6ED0CFD9-BBA8-4CAE-A5B0-CF8C6FCE982C}"/>
              </a:ext>
            </a:extLst>
          </p:cNvPr>
          <p:cNvSpPr/>
          <p:nvPr/>
        </p:nvSpPr>
        <p:spPr>
          <a:xfrm>
            <a:off x="3001658" y="2031866"/>
            <a:ext cx="2543190" cy="2074150"/>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startAt="2"/>
            </a:pPr>
            <a:r>
              <a:rPr lang="zh-TW" altLang="en-US" sz="2200" dirty="0">
                <a:solidFill>
                  <a:schemeClr val="tx1"/>
                </a:solidFill>
                <a:latin typeface="微軟正黑體" panose="020B0604030504040204" pitchFamily="34" charset="-120"/>
                <a:ea typeface="微軟正黑體" panose="020B0604030504040204" pitchFamily="34" charset="-120"/>
              </a:rPr>
              <a:t>黏膜或皮膚直接或間接暴露於個案或屍體、其血液、體液或汙染物者。</a:t>
            </a:r>
          </a:p>
        </p:txBody>
      </p:sp>
      <p:sp>
        <p:nvSpPr>
          <p:cNvPr id="14" name="矩形 13">
            <a:extLst>
              <a:ext uri="{FF2B5EF4-FFF2-40B4-BE49-F238E27FC236}">
                <a16:creationId xmlns:a16="http://schemas.microsoft.com/office/drawing/2014/main" id="{682C2C91-A6F0-48D2-94C9-BECAECAA137B}"/>
              </a:ext>
            </a:extLst>
          </p:cNvPr>
          <p:cNvSpPr/>
          <p:nvPr/>
        </p:nvSpPr>
        <p:spPr>
          <a:xfrm>
            <a:off x="7737039" y="2031866"/>
            <a:ext cx="3958525" cy="2074152"/>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startAt="4"/>
            </a:pPr>
            <a:r>
              <a:rPr lang="zh-TW" altLang="en-US" sz="2200" dirty="0">
                <a:solidFill>
                  <a:schemeClr val="tx1"/>
                </a:solidFill>
                <a:latin typeface="微軟正黑體" panose="020B0604030504040204" pitchFamily="34" charset="-120"/>
                <a:ea typeface="微軟正黑體" panose="020B0604030504040204" pitchFamily="34" charset="-120"/>
              </a:rPr>
              <a:t>未符合上述條件，惟經評估有高度暴露風險者。如個案發病</a:t>
            </a:r>
            <a:r>
              <a:rPr lang="en-US" altLang="zh-TW" sz="2200" dirty="0">
                <a:solidFill>
                  <a:schemeClr val="tx1"/>
                </a:solidFill>
                <a:latin typeface="微軟正黑體" panose="020B0604030504040204" pitchFamily="34" charset="-120"/>
                <a:ea typeface="微軟正黑體" panose="020B0604030504040204" pitchFamily="34" charset="-120"/>
              </a:rPr>
              <a:t>3</a:t>
            </a:r>
            <a:r>
              <a:rPr lang="zh-TW" altLang="en-US" sz="2200" dirty="0">
                <a:solidFill>
                  <a:schemeClr val="tx1"/>
                </a:solidFill>
                <a:latin typeface="微軟正黑體" panose="020B0604030504040204" pitchFamily="34" charset="-120"/>
                <a:ea typeface="微軟正黑體" panose="020B0604030504040204" pitchFamily="34" charset="-120"/>
              </a:rPr>
              <a:t>個月內曾與個案有不安全性行為者，或曾接受個案哺乳之嬰幼兒，或其他經疾管署區管中心評估匡列者。</a:t>
            </a:r>
          </a:p>
        </p:txBody>
      </p:sp>
      <p:sp>
        <p:nvSpPr>
          <p:cNvPr id="15" name="矩形 14">
            <a:extLst>
              <a:ext uri="{FF2B5EF4-FFF2-40B4-BE49-F238E27FC236}">
                <a16:creationId xmlns:a16="http://schemas.microsoft.com/office/drawing/2014/main" id="{8D043A4A-10E3-4406-97BD-B40E184C7B4B}"/>
              </a:ext>
            </a:extLst>
          </p:cNvPr>
          <p:cNvSpPr/>
          <p:nvPr/>
        </p:nvSpPr>
        <p:spPr>
          <a:xfrm>
            <a:off x="5693899" y="2031866"/>
            <a:ext cx="1894089" cy="2074151"/>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startAt="3"/>
            </a:pPr>
            <a:r>
              <a:rPr lang="zh-TW" altLang="en-US" sz="2200" dirty="0">
                <a:solidFill>
                  <a:schemeClr val="tx1"/>
                </a:solidFill>
                <a:latin typeface="微軟正黑體" panose="020B0604030504040204" pitchFamily="34" charset="-120"/>
                <a:ea typeface="微軟正黑體" panose="020B0604030504040204" pitchFamily="34" charset="-120"/>
              </a:rPr>
              <a:t>發病後仍同住之家人。</a:t>
            </a:r>
          </a:p>
        </p:txBody>
      </p:sp>
    </p:spTree>
    <p:extLst>
      <p:ext uri="{BB962C8B-B14F-4D97-AF65-F5344CB8AC3E}">
        <p14:creationId xmlns:p14="http://schemas.microsoft.com/office/powerpoint/2010/main" val="4395152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25</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D6A8F"/>
                </a:solidFill>
                <a:latin typeface="Times New Roman" panose="02020603050405020304" pitchFamily="18" charset="0"/>
                <a:ea typeface="微軟正黑體" panose="020B0604030504040204" pitchFamily="34" charset="-120"/>
                <a:cs typeface="Times New Roman" panose="02020603050405020304" pitchFamily="18" charset="0"/>
              </a:rPr>
              <a:t>接觸者匡列及處置原則</a:t>
            </a:r>
            <a:r>
              <a:rPr lang="en-US" altLang="zh-TW" sz="2400" b="1" dirty="0">
                <a:solidFill>
                  <a:srgbClr val="3D6A8F"/>
                </a:solidFill>
                <a:latin typeface="微軟正黑體" panose="020B0604030504040204" pitchFamily="34" charset="-120"/>
                <a:ea typeface="微軟正黑體" panose="020B0604030504040204" pitchFamily="34" charset="-120"/>
                <a:cs typeface="Times New Roman" panose="02020603050405020304" pitchFamily="18" charset="0"/>
              </a:rPr>
              <a:t>(2/3)</a:t>
            </a:r>
            <a:endParaRPr lang="zh-TW" altLang="en-US" sz="2400" b="1" dirty="0">
              <a:solidFill>
                <a:srgbClr val="3D6A8F"/>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14" name="內容版面配置區 2">
            <a:extLst>
              <a:ext uri="{FF2B5EF4-FFF2-40B4-BE49-F238E27FC236}">
                <a16:creationId xmlns:a16="http://schemas.microsoft.com/office/drawing/2014/main" id="{9E02CCC9-02DD-474C-872E-D5813D5135A0}"/>
              </a:ext>
            </a:extLst>
          </p:cNvPr>
          <p:cNvSpPr txBox="1">
            <a:spLocks/>
          </p:cNvSpPr>
          <p:nvPr/>
        </p:nvSpPr>
        <p:spPr>
          <a:xfrm>
            <a:off x="363544" y="694598"/>
            <a:ext cx="11497279" cy="5892170"/>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rgbClr val="355D7E"/>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接觸風險等級</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2520000" algn="just">
              <a:spcBef>
                <a:spcPts val="60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不符合上述高風險接觸定義，但符合下列任一者。</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230400" indent="-230400" algn="just">
              <a:spcBef>
                <a:spcPts val="1800"/>
              </a:spcBef>
              <a:buClr>
                <a:srgbClr val="3D6A8F"/>
              </a:buClr>
              <a:buSzPct val="100000"/>
              <a:buFont typeface="Wingdings" panose="05000000000000000000" pitchFamily="2" charset="2"/>
              <a:buChar char="n"/>
            </a:pP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99400" indent="0" algn="just">
              <a:spcBef>
                <a:spcPts val="3000"/>
              </a:spcBef>
              <a:buClr>
                <a:srgbClr val="3D6A8F"/>
              </a:buClr>
              <a:buSzPct val="100000"/>
              <a:buNone/>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99400" indent="0" algn="just">
              <a:spcBef>
                <a:spcPts val="3000"/>
              </a:spcBef>
              <a:buClr>
                <a:srgbClr val="3D6A8F"/>
              </a:buClr>
              <a:buSzPct val="100000"/>
              <a:buNone/>
            </a:pPr>
            <a:endParaRPr lang="en-US" altLang="zh-TW" sz="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600"/>
              </a:spcBef>
              <a:buClr>
                <a:srgbClr val="355D7E"/>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處置</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疫調人員提供相關衛教資訊後，開立健康監測通知書，由地方衛生局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所，至接觸者健康追蹤管理系統（</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TRACE</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）進行接觸者造冊，可由接觸者至</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TRACE</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之健康回報系統，自主回報健康狀況至最後一次與病例接觸後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天。</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如於追蹤期間出現症狀，主動通報地方衛生局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所，由其協助就醫。</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接觸者若無症狀可正常工作生活</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5" name="矩形 14">
            <a:extLst>
              <a:ext uri="{FF2B5EF4-FFF2-40B4-BE49-F238E27FC236}">
                <a16:creationId xmlns:a16="http://schemas.microsoft.com/office/drawing/2014/main" id="{8715C759-49C7-4A19-9D5B-3C7F64572382}"/>
              </a:ext>
            </a:extLst>
          </p:cNvPr>
          <p:cNvSpPr/>
          <p:nvPr/>
        </p:nvSpPr>
        <p:spPr>
          <a:xfrm>
            <a:off x="959382" y="1838135"/>
            <a:ext cx="3122779" cy="1766718"/>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a:pPr>
            <a:r>
              <a:rPr lang="zh-TW" altLang="en-US" sz="2200" dirty="0">
                <a:solidFill>
                  <a:schemeClr val="tx1"/>
                </a:solidFill>
                <a:latin typeface="微軟正黑體" panose="020B0604030504040204" pitchFamily="34" charset="-120"/>
                <a:ea typeface="微軟正黑體" panose="020B0604030504040204" pitchFamily="34" charset="-120"/>
              </a:rPr>
              <a:t>穿戴適當之個人防護裝備直接接觸個案或其屍體</a:t>
            </a:r>
            <a:r>
              <a:rPr lang="en-US" altLang="zh-TW" sz="2200" dirty="0">
                <a:solidFill>
                  <a:schemeClr val="tx1"/>
                </a:solidFill>
                <a:latin typeface="微軟正黑體" panose="020B0604030504040204" pitchFamily="34" charset="-120"/>
                <a:ea typeface="微軟正黑體" panose="020B0604030504040204" pitchFamily="34" charset="-120"/>
              </a:rPr>
              <a:t>/</a:t>
            </a:r>
            <a:r>
              <a:rPr lang="zh-TW" altLang="en-US" sz="2200" dirty="0">
                <a:solidFill>
                  <a:schemeClr val="tx1"/>
                </a:solidFill>
                <a:latin typeface="微軟正黑體" panose="020B0604030504040204" pitchFamily="34" charset="-120"/>
                <a:ea typeface="微軟正黑體" panose="020B0604030504040204" pitchFamily="34" charset="-120"/>
              </a:rPr>
              <a:t>體液、採檢及實驗室檢驗等。</a:t>
            </a:r>
          </a:p>
        </p:txBody>
      </p:sp>
      <p:sp>
        <p:nvSpPr>
          <p:cNvPr id="16" name="矩形: 圓角 15">
            <a:extLst>
              <a:ext uri="{FF2B5EF4-FFF2-40B4-BE49-F238E27FC236}">
                <a16:creationId xmlns:a16="http://schemas.microsoft.com/office/drawing/2014/main" id="{660B2B6D-9888-4CE3-9C39-56429AD1D474}"/>
              </a:ext>
            </a:extLst>
          </p:cNvPr>
          <p:cNvSpPr/>
          <p:nvPr/>
        </p:nvSpPr>
        <p:spPr>
          <a:xfrm>
            <a:off x="963501" y="1213398"/>
            <a:ext cx="1630392" cy="465827"/>
          </a:xfrm>
          <a:prstGeom prst="roundRect">
            <a:avLst/>
          </a:prstGeom>
          <a:solidFill>
            <a:schemeClr val="accent1">
              <a:lumMod val="60000"/>
              <a:lumOff val="40000"/>
            </a:schemeClr>
          </a:solidFill>
          <a:ln w="19050">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sz="2400" b="1" dirty="0">
                <a:latin typeface="微軟正黑體" panose="020B0604030504040204" pitchFamily="34" charset="-120"/>
                <a:ea typeface="微軟正黑體" panose="020B0604030504040204" pitchFamily="34" charset="-120"/>
                <a:cs typeface="Times New Roman" panose="02020603050405020304" pitchFamily="18" charset="0"/>
              </a:rPr>
              <a:t>低風險群</a:t>
            </a:r>
          </a:p>
        </p:txBody>
      </p:sp>
      <p:sp>
        <p:nvSpPr>
          <p:cNvPr id="17" name="矩形 16">
            <a:extLst>
              <a:ext uri="{FF2B5EF4-FFF2-40B4-BE49-F238E27FC236}">
                <a16:creationId xmlns:a16="http://schemas.microsoft.com/office/drawing/2014/main" id="{0AA8BC2D-4F8B-4864-AB25-C12C24EA8B55}"/>
              </a:ext>
            </a:extLst>
          </p:cNvPr>
          <p:cNvSpPr/>
          <p:nvPr/>
        </p:nvSpPr>
        <p:spPr>
          <a:xfrm>
            <a:off x="4303874" y="1838135"/>
            <a:ext cx="3122779" cy="1766718"/>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startAt="2"/>
            </a:pPr>
            <a:r>
              <a:rPr lang="zh-TW" altLang="en-US" sz="2200" dirty="0">
                <a:solidFill>
                  <a:schemeClr val="tx1"/>
                </a:solidFill>
                <a:latin typeface="微軟正黑體" panose="020B0604030504040204" pitchFamily="34" charset="-120"/>
                <a:ea typeface="微軟正黑體" panose="020B0604030504040204" pitchFamily="34" charset="-120"/>
              </a:rPr>
              <a:t>與個案於同一空間未穿戴個人防護裝備，但未曾直接或間接接觸個案或其血液、體液或汙染物者。</a:t>
            </a:r>
          </a:p>
        </p:txBody>
      </p:sp>
      <p:sp>
        <p:nvSpPr>
          <p:cNvPr id="18" name="矩形 17">
            <a:extLst>
              <a:ext uri="{FF2B5EF4-FFF2-40B4-BE49-F238E27FC236}">
                <a16:creationId xmlns:a16="http://schemas.microsoft.com/office/drawing/2014/main" id="{906B88F3-8DBE-4FD8-94C5-F849A482BE30}"/>
              </a:ext>
            </a:extLst>
          </p:cNvPr>
          <p:cNvSpPr/>
          <p:nvPr/>
        </p:nvSpPr>
        <p:spPr>
          <a:xfrm>
            <a:off x="7648366" y="1838433"/>
            <a:ext cx="2322000" cy="1766419"/>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startAt="3"/>
            </a:pPr>
            <a:r>
              <a:rPr lang="zh-TW" altLang="en-US" sz="2200" dirty="0">
                <a:solidFill>
                  <a:schemeClr val="tx1"/>
                </a:solidFill>
                <a:latin typeface="微軟正黑體" panose="020B0604030504040204" pitchFamily="34" charset="-120"/>
                <a:ea typeface="微軟正黑體" panose="020B0604030504040204" pitchFamily="34" charset="-120"/>
              </a:rPr>
              <a:t>其他符合接觸者定義但未達高風險群者。</a:t>
            </a:r>
          </a:p>
        </p:txBody>
      </p:sp>
    </p:spTree>
    <p:extLst>
      <p:ext uri="{BB962C8B-B14F-4D97-AF65-F5344CB8AC3E}">
        <p14:creationId xmlns:p14="http://schemas.microsoft.com/office/powerpoint/2010/main" val="1624465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26</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D6A8F"/>
                </a:solidFill>
                <a:latin typeface="Times New Roman" panose="02020603050405020304" pitchFamily="18" charset="0"/>
                <a:ea typeface="微軟正黑體" panose="020B0604030504040204" pitchFamily="34" charset="-120"/>
                <a:cs typeface="Times New Roman" panose="02020603050405020304" pitchFamily="18" charset="0"/>
              </a:rPr>
              <a:t>接觸者匡列及處置原則</a:t>
            </a:r>
            <a:r>
              <a:rPr lang="en-US" altLang="zh-TW" sz="2400" b="1" dirty="0">
                <a:solidFill>
                  <a:srgbClr val="3D6A8F"/>
                </a:solidFill>
                <a:latin typeface="微軟正黑體" panose="020B0604030504040204" pitchFamily="34" charset="-120"/>
                <a:ea typeface="微軟正黑體" panose="020B0604030504040204" pitchFamily="34" charset="-120"/>
                <a:cs typeface="Times New Roman" panose="02020603050405020304" pitchFamily="18" charset="0"/>
              </a:rPr>
              <a:t>(3/3)</a:t>
            </a:r>
            <a:endParaRPr lang="zh-TW" altLang="en-US" sz="2400" b="1" dirty="0">
              <a:solidFill>
                <a:srgbClr val="3D6A8F"/>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D2BC8F90-8EC8-40DD-A021-5A12761DA519}"/>
              </a:ext>
            </a:extLst>
          </p:cNvPr>
          <p:cNvSpPr txBox="1">
            <a:spLocks/>
          </p:cNvSpPr>
          <p:nvPr/>
        </p:nvSpPr>
        <p:spPr>
          <a:xfrm>
            <a:off x="363544" y="1169377"/>
            <a:ext cx="11497279" cy="189034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24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如於追蹤期間體溫高於</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含</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)38℃</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、出現頭痛、肌肉痛、噁心、嘔吐、腹痛、腹瀉及不明原因出血等任一臨床症狀時，即符合伊波拉病毒感染通報定義，應由所在地地方政府衛生局</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所立即協助其赴醫院進行個案通報及採檢送驗。</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3139259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27</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727CABB-EC6C-4D9A-8671-EEB5280B8AE0}"/>
              </a:ext>
            </a:extLst>
          </p:cNvPr>
          <p:cNvSpPr txBox="1">
            <a:spLocks/>
          </p:cNvSpPr>
          <p:nvPr/>
        </p:nvSpPr>
        <p:spPr>
          <a:xfrm>
            <a:off x="177277" y="855902"/>
            <a:ext cx="11837593" cy="4919748"/>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隔離措施</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12775" indent="-342900" algn="just">
              <a:lnSpc>
                <a:spcPts val="3400"/>
              </a:lnSpc>
              <a:spcBef>
                <a:spcPts val="0"/>
              </a:spcBef>
              <a:buClr>
                <a:schemeClr val="accent1">
                  <a:lumMod val="50000"/>
                </a:scheme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照護疑似</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確定伊波拉或馬堡病毒感染的病人，應先</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安置於獨立診療室等候評估</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進入診療室的工作人員應穿著個人防護裝備，評估完成後，診療室應經適當的清潔消毒後才可繼續使用。</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12775" indent="-342900" algn="just">
              <a:lnSpc>
                <a:spcPts val="3400"/>
              </a:lnSpc>
              <a:spcBef>
                <a:spcPts val="0"/>
              </a:spcBef>
              <a:buClr>
                <a:schemeClr val="accent1">
                  <a:lumMod val="50000"/>
                </a:scheme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需要住院的病人</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應優先安置於負壓隔離病室</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，若負壓隔離病室不敷使用，應安置於有衛浴設備的單人病室。</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12775" indent="-342900" algn="just">
              <a:lnSpc>
                <a:spcPts val="3400"/>
              </a:lnSpc>
              <a:spcBef>
                <a:spcPts val="0"/>
              </a:spcBef>
              <a:buClr>
                <a:schemeClr val="accent1">
                  <a:lumMod val="50000"/>
                </a:schemeClr>
              </a:buClr>
              <a:buSzPct val="100000"/>
            </a:pP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高風險接觸者且有持續住院需求之病人，優先收治於隔離或單人病室。</a:t>
            </a:r>
            <a:endPar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12775" indent="-342900" algn="just">
              <a:lnSpc>
                <a:spcPts val="3400"/>
              </a:lnSpc>
              <a:spcBef>
                <a:spcPts val="0"/>
              </a:spcBef>
              <a:buClr>
                <a:schemeClr val="accent1">
                  <a:lumMod val="50000"/>
                </a:schemeClr>
              </a:buClr>
              <a:buSzPct val="100000"/>
            </a:pP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儘量避免執行會引發呼吸道飛沫微粒的醫療處置</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，若需執行，最好於負壓病室或換氣良好的單人病室內執行，並減少受暴露的人數。</a:t>
            </a:r>
            <a:endParaRPr lang="en-US" altLang="zh-TW"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12775" indent="-342900" algn="just">
              <a:lnSpc>
                <a:spcPts val="3400"/>
              </a:lnSpc>
              <a:spcBef>
                <a:spcPts val="0"/>
              </a:spcBef>
              <a:buClr>
                <a:schemeClr val="accent1">
                  <a:lumMod val="50000"/>
                </a:schemeClr>
              </a:buClr>
              <a:buSzPct val="100000"/>
            </a:pP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在</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顧及病人隱私的情形下，於病室門口標示病人需要採取之防護措施，</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並進行人員管制，</a:t>
            </a:r>
            <a:r>
              <a:rPr lang="zh-TW" altLang="en-US" sz="2400" dirty="0">
                <a:solidFill>
                  <a:prstClr val="black"/>
                </a:solidFill>
                <a:latin typeface="微軟正黑體" panose="020B0604030504040204" pitchFamily="34" charset="-120"/>
                <a:ea typeface="微軟正黑體" panose="020B0604030504040204" pitchFamily="34" charset="-120"/>
              </a:rPr>
              <a:t>僅容許必要的人員進入病室並確實登錄。</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 name="矩形 3">
            <a:extLst>
              <a:ext uri="{FF2B5EF4-FFF2-40B4-BE49-F238E27FC236}">
                <a16:creationId xmlns:a16="http://schemas.microsoft.com/office/drawing/2014/main" id="{A5956D35-857D-480B-A73E-0259B83D0144}"/>
              </a:ext>
            </a:extLst>
          </p:cNvPr>
          <p:cNvSpPr/>
          <p:nvPr/>
        </p:nvSpPr>
        <p:spPr>
          <a:xfrm>
            <a:off x="177277" y="6240786"/>
            <a:ext cx="11837593" cy="5519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詳細感染管制措施，請參閱</a:t>
            </a:r>
            <a:r>
              <a:rPr lang="zh-TW" altLang="en-US" sz="1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hlinkClick r:id="rId3">
                  <a:extLst>
                    <a:ext uri="{A12FA001-AC4F-418D-AE19-62706E023703}">
                      <ahyp:hlinkClr xmlns:ahyp="http://schemas.microsoft.com/office/drawing/2018/hyperlinkcolor" val="tx"/>
                    </a:ext>
                  </a:extLst>
                </a:hlinkClick>
              </a:rPr>
              <a:t>「醫療機構因應伊波拉病毒感染之感染管制措施指引」</a:t>
            </a:r>
            <a:r>
              <a:rPr lang="en-US" altLang="zh-TW" sz="14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https://www.cdc.gov.tw/File/Get/eqV1A7qQyNxhesHcTLQVug</a:t>
            </a:r>
            <a:endParaRPr lang="en-US" altLang="zh-TW" sz="1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969539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28</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727CABB-EC6C-4D9A-8671-EEB5280B8AE0}"/>
              </a:ext>
            </a:extLst>
          </p:cNvPr>
          <p:cNvSpPr txBox="1">
            <a:spLocks/>
          </p:cNvSpPr>
          <p:nvPr/>
        </p:nvSpPr>
        <p:spPr>
          <a:xfrm>
            <a:off x="347360" y="911887"/>
            <a:ext cx="11497279" cy="525486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rPr>
              <a:t>工作人員</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12775" indent="-342900" algn="just">
              <a:lnSpc>
                <a:spcPts val="3400"/>
              </a:lnSpc>
              <a:spcBef>
                <a:spcPts val="0"/>
              </a:spcBef>
              <a:buClr>
                <a:schemeClr val="accent1">
                  <a:lumMod val="50000"/>
                </a:scheme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針對曾接觸確定病例之工作人員，</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每日進行健康監測</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，並留有紀錄；若接觸者出現疑似症狀，應立即通知單位主管，並通知衛生主管機關</a:t>
            </a:r>
          </a:p>
          <a:p>
            <a:pPr marL="612775" indent="-342900" algn="just">
              <a:lnSpc>
                <a:spcPts val="3400"/>
              </a:lnSpc>
              <a:spcBef>
                <a:spcPts val="0"/>
              </a:spcBef>
              <a:buClr>
                <a:schemeClr val="accent1">
                  <a:lumMod val="50000"/>
                </a:schemeClr>
              </a:buClr>
              <a:buSzPct val="100000"/>
            </a:pP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高風險接觸者</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如</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工作人員未佩戴適當個人防護裝備，直接接觸確診者血液、體液或其污染物等情形</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，進入醫療機構及於照護病人時，應全程佩戴</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N95</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等級</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含</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以上口罩，並加強手部衛生，追蹤期間應避免照顧免疫力低下之患者</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p>
            <a:pPr marL="354013" indent="-354013" algn="just">
              <a:lnSpc>
                <a:spcPts val="3400"/>
              </a:lnSpc>
              <a:spcBef>
                <a:spcPts val="12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rPr>
              <a:t>訪客管理</a:t>
            </a:r>
            <a:endParaRPr lang="en-US" altLang="zh-TW" sz="2400" b="1" dirty="0">
              <a:solidFill>
                <a:schemeClr val="bg1"/>
              </a:solidFill>
              <a:latin typeface="微軟正黑體" panose="020B0604030504040204" pitchFamily="34" charset="-120"/>
              <a:ea typeface="微軟正黑體" panose="020B0604030504040204" pitchFamily="34" charset="-120"/>
            </a:endParaRPr>
          </a:p>
          <a:p>
            <a:pPr marL="612775" indent="-342900" algn="just">
              <a:lnSpc>
                <a:spcPts val="3400"/>
              </a:lnSpc>
              <a:spcBef>
                <a:spcPts val="0"/>
              </a:spcBef>
              <a:buClr>
                <a:schemeClr val="accent1">
                  <a:lumMod val="50000"/>
                </a:schemeClr>
              </a:buClr>
              <a:buSzPct val="100000"/>
            </a:pPr>
            <a:r>
              <a:rPr lang="zh-TW" altLang="en-US" sz="2400" dirty="0">
                <a:solidFill>
                  <a:srgbClr val="FF0000"/>
                </a:solidFill>
                <a:latin typeface="微軟正黑體" panose="020B0604030504040204" pitchFamily="34" charset="-120"/>
                <a:ea typeface="微軟正黑體" panose="020B0604030504040204" pitchFamily="34" charset="-120"/>
              </a:rPr>
              <a:t>針對感染伊波拉病毒的住院病人，如非必要應限制訪客進入病室</a:t>
            </a:r>
            <a:r>
              <a:rPr lang="zh-TW" altLang="en-US" sz="2400" dirty="0">
                <a:solidFill>
                  <a:prstClr val="black"/>
                </a:solidFill>
                <a:latin typeface="微軟正黑體" panose="020B0604030504040204" pitchFamily="34" charset="-120"/>
                <a:ea typeface="微軟正黑體" panose="020B0604030504040204" pitchFamily="34" charset="-120"/>
              </a:rPr>
              <a:t>，並在顧及個資保護情況下留存所有訪客紀錄。</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612775" indent="-342900" algn="just">
              <a:lnSpc>
                <a:spcPts val="3400"/>
              </a:lnSpc>
              <a:spcBef>
                <a:spcPts val="0"/>
              </a:spcBef>
              <a:buClr>
                <a:schemeClr val="accent1">
                  <a:lumMod val="50000"/>
                </a:schemeClr>
              </a:buClr>
              <a:buSzPct val="100000"/>
            </a:pP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如須進入病室，應執行手部衛生，並要求訪客依建議穿著各項個人防護裝備後才能進入病室。</a:t>
            </a:r>
          </a:p>
          <a:p>
            <a:pPr indent="125413" algn="just">
              <a:spcBef>
                <a:spcPts val="1800"/>
              </a:spcBef>
              <a:buClr>
                <a:schemeClr val="accent1">
                  <a:lumMod val="50000"/>
                </a:schemeClr>
              </a:buClr>
              <a:buSzPct val="100000"/>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9569666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29</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(3/14)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14A44055-C691-4E7A-8E36-7A7C2A9B099C}"/>
              </a:ext>
            </a:extLst>
          </p:cNvPr>
          <p:cNvSpPr txBox="1">
            <a:spLocks/>
          </p:cNvSpPr>
          <p:nvPr/>
        </p:nvSpPr>
        <p:spPr>
          <a:xfrm>
            <a:off x="363544" y="783587"/>
            <a:ext cx="11497279" cy="5753115"/>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個人防護裝備</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87600"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若需穿戴下列</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全部</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7</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個品項的防護裝備時，將以「一級防護裝備」簡稱；僅需穿戴品項</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1–4</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時</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即：不包含「拋棄式防水長筒鞋套</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橡膠長筒靴」、「防水圍裙」及「頭套」之裝備</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則以「二級防護裝備」簡稱</a:t>
            </a:r>
          </a:p>
          <a:p>
            <a:pPr marL="972000" lvl="1" indent="-288000" algn="just">
              <a:spcBef>
                <a:spcPts val="1200"/>
              </a:spcBef>
              <a:buClr>
                <a:schemeClr val="accent1">
                  <a:lumMod val="50000"/>
                </a:schemeClr>
              </a:buClr>
              <a:buSzPct val="100000"/>
              <a:buFont typeface="+mj-lt"/>
              <a:buAutoNum type="arabicPeriod"/>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拋棄式防水性</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(fluid resistant)</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連身型防護衣</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72000" lvl="1" indent="-288000" algn="just">
              <a:spcBef>
                <a:spcPts val="1200"/>
              </a:spcBef>
              <a:buClr>
                <a:schemeClr val="accent1">
                  <a:lumMod val="50000"/>
                </a:schemeClr>
              </a:buClr>
              <a:buSzPct val="100000"/>
              <a:buFont typeface="+mj-lt"/>
              <a:buAutoNum type="arabicPeriod"/>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雙層手套</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72000" lvl="1" indent="-288000" algn="just">
              <a:spcBef>
                <a:spcPts val="1200"/>
              </a:spcBef>
              <a:buClr>
                <a:schemeClr val="accent1">
                  <a:lumMod val="50000"/>
                </a:schemeClr>
              </a:buClr>
              <a:buSzPct val="100000"/>
              <a:buFont typeface="+mj-lt"/>
              <a:buAutoNum type="arabicPeriod"/>
            </a:pP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N95</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等級</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含</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以上之口罩或動力淨氣式呼吸防護具</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(Powered Air Purifying Respirators; PAPR)</a:t>
            </a:r>
          </a:p>
          <a:p>
            <a:pPr marL="972000" lvl="1" indent="-288000" algn="just">
              <a:spcBef>
                <a:spcPts val="1200"/>
              </a:spcBef>
              <a:buClr>
                <a:schemeClr val="accent1">
                  <a:lumMod val="50000"/>
                </a:schemeClr>
              </a:buClr>
              <a:buSzPct val="100000"/>
              <a:buFont typeface="+mj-lt"/>
              <a:buAutoNum type="arabicPeriod"/>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拋棄式防護面罩</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72000" lvl="1" indent="-288000" algn="just">
              <a:spcBef>
                <a:spcPts val="1200"/>
              </a:spcBef>
              <a:buClr>
                <a:schemeClr val="accent1">
                  <a:lumMod val="50000"/>
                </a:schemeClr>
              </a:buClr>
              <a:buSzPct val="100000"/>
              <a:buFont typeface="+mj-lt"/>
              <a:buAutoNum type="arabicPeriod"/>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拋棄式防水長筒鞋套</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橡膠長筒靴</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72000" lvl="1" indent="-288000" algn="just">
              <a:spcBef>
                <a:spcPts val="1200"/>
              </a:spcBef>
              <a:buClr>
                <a:schemeClr val="accent1">
                  <a:lumMod val="50000"/>
                </a:schemeClr>
              </a:buClr>
              <a:buSzPct val="100000"/>
              <a:buFont typeface="+mj-lt"/>
              <a:buAutoNum type="arabicPeriod"/>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拋棄式防水圍裙</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個案有嘔吐、腹瀉或出血等症狀時，應加穿拋棄式防水圍裙</a:t>
            </a:r>
            <a:r>
              <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p>
            <a:pPr marL="972000" lvl="1" indent="-288000" algn="just">
              <a:spcBef>
                <a:spcPts val="1200"/>
              </a:spcBef>
              <a:buClr>
                <a:schemeClr val="accent1">
                  <a:lumMod val="50000"/>
                </a:schemeClr>
              </a:buClr>
              <a:buSzPct val="100000"/>
              <a:buFont typeface="+mj-lt"/>
              <a:buAutoNum type="arabicPeriod"/>
            </a:pPr>
            <a:r>
              <a:rPr lang="zh-TW" altLang="en-US"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頭套</a:t>
            </a:r>
            <a:endParaRPr lang="en-US" altLang="zh-TW" sz="2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1091459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30</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(4/14)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14A44055-C691-4E7A-8E36-7A7C2A9B099C}"/>
              </a:ext>
            </a:extLst>
          </p:cNvPr>
          <p:cNvSpPr txBox="1">
            <a:spLocks/>
          </p:cNvSpPr>
          <p:nvPr/>
        </p:nvSpPr>
        <p:spPr>
          <a:xfrm>
            <a:off x="363544" y="783587"/>
            <a:ext cx="11497279" cy="5753115"/>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個人防護裝備</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87600"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於穿脫個人防護裝備時，</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組成團隊</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(Buddy System)</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，一人進行個人防護裝備穿脫，</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由受過訓練的觀察員協助檢視裝備是否穿戴完整及正確脫除</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觀察員為避免受到汙染，也應穿戴個人防護裝備</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87600"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人員在著裝前，應確保水分充足並事先如廁，換上刷手服或工作服</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(Scrubs)</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，固定長髮，移除所有飾品、識別證及其他隨身物品，並檢查確認所有防護裝備完好且尺寸正確。</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87600" lvl="1" algn="just">
              <a:spcBef>
                <a:spcPts val="1200"/>
              </a:spcBef>
              <a:buClr>
                <a:schemeClr val="accent1">
                  <a:lumMod val="50000"/>
                </a:schemeClr>
              </a:buClr>
              <a:buSzPct val="100000"/>
              <a:buFont typeface="Arial" panose="020B0604020202020204" pitchFamily="34" charset="0"/>
              <a:buChar char="•"/>
            </a:pP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脫卸使用過的個人防護裝備被視為極高汙染風險的過程</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，因此，個人防護裝備</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脫除順序原則應以防止自我汙染、優先且最大程度保護黏膜、依「由髒至乾淨」的邏輯依序移除</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、每脫卸一項裝備即執行手部衛生。</a:t>
            </a:r>
          </a:p>
        </p:txBody>
      </p:sp>
    </p:spTree>
    <p:extLst>
      <p:ext uri="{BB962C8B-B14F-4D97-AF65-F5344CB8AC3E}">
        <p14:creationId xmlns:p14="http://schemas.microsoft.com/office/powerpoint/2010/main" val="9028803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31</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(5/14)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827DD0E9-C4CC-4F56-8F8D-F056DE53DDD4}"/>
              </a:ext>
            </a:extLst>
          </p:cNvPr>
          <p:cNvSpPr txBox="1">
            <a:spLocks/>
          </p:cNvSpPr>
          <p:nvPr/>
        </p:nvSpPr>
        <p:spPr>
          <a:xfrm>
            <a:off x="328866" y="690994"/>
            <a:ext cx="11534268" cy="37269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門診</a:t>
            </a: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急診及救護車人員處理疑似伊波拉或馬堡病毒感染個案個人防護裝備建議</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20000" lvl="2" indent="-360000" algn="just">
              <a:spcBef>
                <a:spcPts val="0"/>
              </a:spcBef>
              <a:buClr>
                <a:srgbClr val="3D6A8F"/>
              </a:buClr>
              <a:buSzPct val="100000"/>
              <a:buNone/>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20000" lvl="2" indent="-360000" algn="just">
              <a:spcBef>
                <a:spcPts val="0"/>
              </a:spcBef>
              <a:buClr>
                <a:srgbClr val="3D6A8F"/>
              </a:buClr>
              <a:buSzPct val="100000"/>
              <a:buNone/>
            </a:pPr>
            <a:endParaRPr lang="en-US" altLang="zh-TW"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20000" lvl="2" indent="-360000" algn="just">
              <a:spcBef>
                <a:spcPts val="0"/>
              </a:spcBef>
              <a:buClr>
                <a:srgbClr val="3D6A8F"/>
              </a:buClr>
              <a:buSzPct val="100000"/>
              <a:buNone/>
            </a:pPr>
            <a:endParaRPr lang="en-US" altLang="zh-TW"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20000" lvl="2" indent="-360000" algn="just">
              <a:spcBef>
                <a:spcPts val="0"/>
              </a:spcBef>
              <a:buClr>
                <a:srgbClr val="3D6A8F"/>
              </a:buClr>
              <a:buSzPct val="100000"/>
              <a:buNone/>
            </a:pPr>
            <a:endParaRPr lang="en-US" altLang="zh-TW"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aphicFrame>
        <p:nvGraphicFramePr>
          <p:cNvPr id="6" name="表格 5">
            <a:extLst>
              <a:ext uri="{FF2B5EF4-FFF2-40B4-BE49-F238E27FC236}">
                <a16:creationId xmlns:a16="http://schemas.microsoft.com/office/drawing/2014/main" id="{04D06156-C509-444F-A658-8398B04CA189}"/>
              </a:ext>
            </a:extLst>
          </p:cNvPr>
          <p:cNvGraphicFramePr>
            <a:graphicFrameLocks noGrp="1"/>
          </p:cNvGraphicFramePr>
          <p:nvPr>
            <p:extLst>
              <p:ext uri="{D42A27DB-BD31-4B8C-83A1-F6EECF244321}">
                <p14:modId xmlns:p14="http://schemas.microsoft.com/office/powerpoint/2010/main" val="2924426642"/>
              </p:ext>
            </p:extLst>
          </p:nvPr>
        </p:nvGraphicFramePr>
        <p:xfrm>
          <a:off x="194929" y="1105545"/>
          <a:ext cx="11458342" cy="5519128"/>
        </p:xfrm>
        <a:graphic>
          <a:graphicData uri="http://schemas.openxmlformats.org/drawingml/2006/table">
            <a:tbl>
              <a:tblPr firstRow="1" bandRow="1">
                <a:effectLst/>
                <a:tableStyleId>{5C22544A-7EE6-4342-B048-85BDC9FD1C3A}</a:tableStyleId>
              </a:tblPr>
              <a:tblGrid>
                <a:gridCol w="1848029">
                  <a:extLst>
                    <a:ext uri="{9D8B030D-6E8A-4147-A177-3AD203B41FA5}">
                      <a16:colId xmlns:a16="http://schemas.microsoft.com/office/drawing/2014/main" val="406083917"/>
                    </a:ext>
                  </a:extLst>
                </a:gridCol>
                <a:gridCol w="1806122">
                  <a:extLst>
                    <a:ext uri="{9D8B030D-6E8A-4147-A177-3AD203B41FA5}">
                      <a16:colId xmlns:a16="http://schemas.microsoft.com/office/drawing/2014/main" val="3639033595"/>
                    </a:ext>
                  </a:extLst>
                </a:gridCol>
                <a:gridCol w="794513">
                  <a:extLst>
                    <a:ext uri="{9D8B030D-6E8A-4147-A177-3AD203B41FA5}">
                      <a16:colId xmlns:a16="http://schemas.microsoft.com/office/drawing/2014/main" val="737362250"/>
                    </a:ext>
                  </a:extLst>
                </a:gridCol>
                <a:gridCol w="1059378">
                  <a:extLst>
                    <a:ext uri="{9D8B030D-6E8A-4147-A177-3AD203B41FA5}">
                      <a16:colId xmlns:a16="http://schemas.microsoft.com/office/drawing/2014/main" val="981576454"/>
                    </a:ext>
                  </a:extLst>
                </a:gridCol>
                <a:gridCol w="845820">
                  <a:extLst>
                    <a:ext uri="{9D8B030D-6E8A-4147-A177-3AD203B41FA5}">
                      <a16:colId xmlns:a16="http://schemas.microsoft.com/office/drawing/2014/main" val="1821403052"/>
                    </a:ext>
                  </a:extLst>
                </a:gridCol>
                <a:gridCol w="1181084">
                  <a:extLst>
                    <a:ext uri="{9D8B030D-6E8A-4147-A177-3AD203B41FA5}">
                      <a16:colId xmlns:a16="http://schemas.microsoft.com/office/drawing/2014/main" val="1989620704"/>
                    </a:ext>
                  </a:extLst>
                </a:gridCol>
                <a:gridCol w="808832">
                  <a:extLst>
                    <a:ext uri="{9D8B030D-6E8A-4147-A177-3AD203B41FA5}">
                      <a16:colId xmlns:a16="http://schemas.microsoft.com/office/drawing/2014/main" val="3282656138"/>
                    </a:ext>
                  </a:extLst>
                </a:gridCol>
                <a:gridCol w="931782">
                  <a:extLst>
                    <a:ext uri="{9D8B030D-6E8A-4147-A177-3AD203B41FA5}">
                      <a16:colId xmlns:a16="http://schemas.microsoft.com/office/drawing/2014/main" val="2924536661"/>
                    </a:ext>
                  </a:extLst>
                </a:gridCol>
                <a:gridCol w="1091391">
                  <a:extLst>
                    <a:ext uri="{9D8B030D-6E8A-4147-A177-3AD203B41FA5}">
                      <a16:colId xmlns:a16="http://schemas.microsoft.com/office/drawing/2014/main" val="2427733411"/>
                    </a:ext>
                  </a:extLst>
                </a:gridCol>
                <a:gridCol w="1091391">
                  <a:extLst>
                    <a:ext uri="{9D8B030D-6E8A-4147-A177-3AD203B41FA5}">
                      <a16:colId xmlns:a16="http://schemas.microsoft.com/office/drawing/2014/main" val="1464182523"/>
                    </a:ext>
                  </a:extLst>
                </a:gridCol>
              </a:tblGrid>
              <a:tr h="335630">
                <a:tc rowSpan="2">
                  <a:txBody>
                    <a:bodyPr/>
                    <a:lstStyle/>
                    <a:p>
                      <a:pPr lvl="0" algn="ctr">
                        <a:lnSpc>
                          <a:spcPct val="400000"/>
                        </a:lnSpc>
                      </a:pPr>
                      <a:r>
                        <a:rPr lang="zh-TW" sz="1600" b="1" kern="1200" dirty="0">
                          <a:solidFill>
                            <a:schemeClr val="bg1"/>
                          </a:solidFill>
                          <a:latin typeface="微軟正黑體" pitchFamily="34"/>
                          <a:ea typeface="微軟正黑體" pitchFamily="34"/>
                        </a:rPr>
                        <a:t>人員</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rowSpan="2">
                  <a:txBody>
                    <a:bodyPr/>
                    <a:lstStyle/>
                    <a:p>
                      <a:pPr lvl="0" algn="ctr">
                        <a:lnSpc>
                          <a:spcPct val="400000"/>
                        </a:lnSpc>
                      </a:pPr>
                      <a:r>
                        <a:rPr lang="zh-TW" sz="1600" b="1" kern="1200" dirty="0">
                          <a:solidFill>
                            <a:schemeClr val="bg1"/>
                          </a:solidFill>
                          <a:latin typeface="微軟正黑體" pitchFamily="34"/>
                          <a:ea typeface="微軟正黑體" pitchFamily="34"/>
                        </a:rPr>
                        <a:t>病人症狀</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rowSpan="2">
                  <a:txBody>
                    <a:bodyPr/>
                    <a:lstStyle/>
                    <a:p>
                      <a:pPr lvl="0" algn="ctr"/>
                      <a:endParaRPr lang="en-US" sz="1600" b="1" kern="1200" dirty="0">
                        <a:solidFill>
                          <a:schemeClr val="bg1"/>
                        </a:solidFill>
                        <a:latin typeface="微軟正黑體" pitchFamily="34"/>
                        <a:ea typeface="微軟正黑體" pitchFamily="34"/>
                      </a:endParaRPr>
                    </a:p>
                    <a:p>
                      <a:pPr lvl="0" algn="ctr"/>
                      <a:endParaRPr lang="en-US" sz="1600" b="1" kern="1200" dirty="0">
                        <a:solidFill>
                          <a:schemeClr val="bg1"/>
                        </a:solidFill>
                        <a:latin typeface="微軟正黑體" pitchFamily="34"/>
                        <a:ea typeface="微軟正黑體" pitchFamily="34"/>
                      </a:endParaRPr>
                    </a:p>
                    <a:p>
                      <a:pPr lvl="0" algn="ctr">
                        <a:lnSpc>
                          <a:spcPts val="2000"/>
                        </a:lnSpc>
                      </a:pPr>
                      <a:r>
                        <a:rPr lang="zh-TW" sz="1600" b="1" kern="1200" dirty="0">
                          <a:solidFill>
                            <a:schemeClr val="bg1"/>
                          </a:solidFill>
                          <a:latin typeface="微軟正黑體" pitchFamily="34"/>
                          <a:ea typeface="微軟正黑體" pitchFamily="34"/>
                        </a:rPr>
                        <a:t>級別</a:t>
                      </a:r>
                      <a:r>
                        <a:rPr lang="en-US" sz="900" b="1" kern="1200" dirty="0">
                          <a:solidFill>
                            <a:schemeClr val="bg1"/>
                          </a:solidFill>
                          <a:latin typeface="微軟正黑體" pitchFamily="34"/>
                          <a:ea typeface="微軟正黑體" pitchFamily="34"/>
                        </a:rPr>
                        <a:t>c</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gridSpan="7">
                  <a:txBody>
                    <a:bodyPr/>
                    <a:lstStyle/>
                    <a:p>
                      <a:pPr lvl="0" algn="ctr"/>
                      <a:r>
                        <a:rPr lang="zh-TW" sz="1600" b="1" kern="1200" dirty="0">
                          <a:solidFill>
                            <a:schemeClr val="bg1"/>
                          </a:solidFill>
                          <a:latin typeface="微軟正黑體" pitchFamily="34"/>
                          <a:ea typeface="微軟正黑體" pitchFamily="34"/>
                        </a:rPr>
                        <a:t>項目</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3658392617"/>
                  </a:ext>
                </a:extLst>
              </a:tr>
              <a:tr h="1106082">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lvl="0" algn="ctr"/>
                      <a:r>
                        <a:rPr lang="zh-TW" sz="1600" b="1" kern="1200" dirty="0">
                          <a:solidFill>
                            <a:schemeClr val="bg1"/>
                          </a:solidFill>
                          <a:latin typeface="微軟正黑體" pitchFamily="34"/>
                          <a:ea typeface="微軟正黑體" pitchFamily="34"/>
                        </a:rPr>
                        <a:t>連身型</a:t>
                      </a:r>
                    </a:p>
                    <a:p>
                      <a:pPr lvl="0" algn="ctr"/>
                      <a:r>
                        <a:rPr lang="zh-TW" sz="1600" b="1" kern="1200" dirty="0">
                          <a:solidFill>
                            <a:schemeClr val="bg1"/>
                          </a:solidFill>
                          <a:latin typeface="微軟正黑體" pitchFamily="34"/>
                          <a:ea typeface="微軟正黑體" pitchFamily="34"/>
                        </a:rPr>
                        <a:t>防護衣</a:t>
                      </a:r>
                      <a:r>
                        <a:rPr lang="en-US" sz="1600" b="1" kern="1200" dirty="0">
                          <a:solidFill>
                            <a:schemeClr val="bg1"/>
                          </a:solidFill>
                          <a:latin typeface="微軟正黑體" pitchFamily="34"/>
                          <a:ea typeface="微軟正黑體" pitchFamily="34"/>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zh-TW" sz="1600" b="1" kern="1200" dirty="0">
                          <a:solidFill>
                            <a:schemeClr val="bg1"/>
                          </a:solidFill>
                          <a:latin typeface="微軟正黑體" pitchFamily="34"/>
                          <a:ea typeface="微軟正黑體" pitchFamily="34"/>
                        </a:rPr>
                        <a:t>雙層</a:t>
                      </a:r>
                    </a:p>
                    <a:p>
                      <a:pPr lvl="0" algn="ctr"/>
                      <a:r>
                        <a:rPr lang="zh-TW" sz="1600" b="1" kern="1200" dirty="0">
                          <a:solidFill>
                            <a:schemeClr val="bg1"/>
                          </a:solidFill>
                          <a:latin typeface="微軟正黑體" pitchFamily="34"/>
                          <a:ea typeface="微軟正黑體" pitchFamily="34"/>
                        </a:rPr>
                        <a:t>手套</a:t>
                      </a:r>
                      <a:r>
                        <a:rPr lang="en-US" sz="1600" b="1" kern="1200" dirty="0">
                          <a:solidFill>
                            <a:schemeClr val="bg1"/>
                          </a:solidFill>
                          <a:latin typeface="微軟正黑體" pitchFamily="34"/>
                          <a:ea typeface="微軟正黑體" pitchFamily="34"/>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en-US" sz="1600" b="1" kern="1200" dirty="0">
                          <a:solidFill>
                            <a:schemeClr val="bg1"/>
                          </a:solidFill>
                          <a:latin typeface="微軟正黑體" pitchFamily="34"/>
                          <a:ea typeface="微軟正黑體" pitchFamily="34"/>
                        </a:rPr>
                        <a:t>N95</a:t>
                      </a:r>
                      <a:r>
                        <a:rPr lang="zh-TW" sz="1600" b="1" kern="1200" dirty="0">
                          <a:solidFill>
                            <a:schemeClr val="bg1"/>
                          </a:solidFill>
                          <a:latin typeface="微軟正黑體" pitchFamily="34"/>
                          <a:ea typeface="微軟正黑體" pitchFamily="34"/>
                        </a:rPr>
                        <a:t>等級</a:t>
                      </a:r>
                    </a:p>
                    <a:p>
                      <a:pPr lvl="0" algn="ctr"/>
                      <a:r>
                        <a:rPr lang="en-US" sz="1600" b="1" kern="1200" dirty="0">
                          <a:solidFill>
                            <a:schemeClr val="bg1"/>
                          </a:solidFill>
                          <a:latin typeface="微軟正黑體" pitchFamily="34"/>
                          <a:ea typeface="微軟正黑體" pitchFamily="34"/>
                        </a:rPr>
                        <a:t>(</a:t>
                      </a:r>
                      <a:r>
                        <a:rPr lang="zh-TW" sz="1600" b="1" kern="1200" dirty="0">
                          <a:solidFill>
                            <a:schemeClr val="bg1"/>
                          </a:solidFill>
                          <a:latin typeface="微軟正黑體" pitchFamily="34"/>
                          <a:ea typeface="微軟正黑體" pitchFamily="34"/>
                        </a:rPr>
                        <a:t>含</a:t>
                      </a:r>
                      <a:r>
                        <a:rPr lang="en-US" sz="1600" b="1" kern="1200" dirty="0">
                          <a:solidFill>
                            <a:schemeClr val="bg1"/>
                          </a:solidFill>
                          <a:latin typeface="微軟正黑體" pitchFamily="34"/>
                          <a:ea typeface="微軟正黑體" pitchFamily="34"/>
                        </a:rPr>
                        <a:t>)</a:t>
                      </a:r>
                      <a:r>
                        <a:rPr lang="zh-TW" sz="1600" b="1" kern="1200" dirty="0">
                          <a:solidFill>
                            <a:schemeClr val="bg1"/>
                          </a:solidFill>
                          <a:latin typeface="微軟正黑體" pitchFamily="34"/>
                          <a:ea typeface="微軟正黑體" pitchFamily="34"/>
                        </a:rPr>
                        <a:t>以上</a:t>
                      </a:r>
                      <a:r>
                        <a:rPr lang="en-US" sz="1600" b="1" kern="1200" dirty="0">
                          <a:solidFill>
                            <a:schemeClr val="bg1"/>
                          </a:solidFill>
                          <a:latin typeface="微軟正黑體" pitchFamily="34"/>
                          <a:ea typeface="微軟正黑體" pitchFamily="34"/>
                        </a:rPr>
                        <a:t> </a:t>
                      </a:r>
                    </a:p>
                    <a:p>
                      <a:pPr lvl="0" algn="ctr"/>
                      <a:r>
                        <a:rPr lang="zh-TW" sz="1600" b="1" kern="1200" dirty="0">
                          <a:solidFill>
                            <a:schemeClr val="bg1"/>
                          </a:solidFill>
                          <a:latin typeface="微軟正黑體" pitchFamily="34"/>
                          <a:ea typeface="微軟正黑體" pitchFamily="34"/>
                        </a:rPr>
                        <a:t>口罩</a:t>
                      </a:r>
                      <a:r>
                        <a:rPr lang="en-US" sz="1600" b="1" kern="1200" dirty="0">
                          <a:solidFill>
                            <a:schemeClr val="bg1"/>
                          </a:solidFill>
                          <a:latin typeface="微軟正黑體" pitchFamily="34"/>
                          <a:ea typeface="微軟正黑體" pitchFamily="34"/>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zh-TW" sz="1600" b="1" kern="1200" dirty="0">
                          <a:solidFill>
                            <a:schemeClr val="bg1"/>
                          </a:solidFill>
                          <a:latin typeface="微軟正黑體" pitchFamily="34"/>
                          <a:ea typeface="微軟正黑體" pitchFamily="34"/>
                        </a:rPr>
                        <a:t>防護</a:t>
                      </a:r>
                    </a:p>
                    <a:p>
                      <a:pPr lvl="0" algn="ctr"/>
                      <a:r>
                        <a:rPr lang="zh-TW" sz="1600" b="1" kern="1200" dirty="0">
                          <a:solidFill>
                            <a:schemeClr val="bg1"/>
                          </a:solidFill>
                          <a:latin typeface="微軟正黑體" pitchFamily="34"/>
                          <a:ea typeface="微軟正黑體" pitchFamily="34"/>
                        </a:rPr>
                        <a:t>面罩</a:t>
                      </a:r>
                      <a:r>
                        <a:rPr lang="en-US" sz="1600" b="1" kern="1200" dirty="0">
                          <a:solidFill>
                            <a:schemeClr val="bg1"/>
                          </a:solidFill>
                          <a:latin typeface="微軟正黑體" pitchFamily="34"/>
                          <a:ea typeface="微軟正黑體" pitchFamily="34"/>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zh-TW" sz="1600" b="1" kern="1200" dirty="0">
                          <a:solidFill>
                            <a:schemeClr val="bg1"/>
                          </a:solidFill>
                          <a:latin typeface="微軟正黑體" pitchFamily="34"/>
                          <a:ea typeface="微軟正黑體" pitchFamily="34"/>
                        </a:rPr>
                        <a:t>防水長</a:t>
                      </a:r>
                    </a:p>
                    <a:p>
                      <a:pPr lvl="0" algn="ctr"/>
                      <a:r>
                        <a:rPr lang="zh-TW" sz="1600" b="1" kern="1200" dirty="0">
                          <a:solidFill>
                            <a:schemeClr val="bg1"/>
                          </a:solidFill>
                          <a:latin typeface="微軟正黑體" pitchFamily="34"/>
                          <a:ea typeface="微軟正黑體" pitchFamily="34"/>
                        </a:rPr>
                        <a:t>筒鞋套</a:t>
                      </a:r>
                      <a:r>
                        <a:rPr lang="en-US" sz="1600" b="1" kern="1200" dirty="0">
                          <a:solidFill>
                            <a:schemeClr val="bg1"/>
                          </a:solidFill>
                          <a:latin typeface="微軟正黑體" pitchFamily="34"/>
                          <a:ea typeface="微軟正黑體" pitchFamily="34"/>
                        </a:rPr>
                        <a:t>/</a:t>
                      </a:r>
                    </a:p>
                    <a:p>
                      <a:pPr lvl="0" algn="ctr"/>
                      <a:r>
                        <a:rPr lang="zh-TW" sz="1600" b="1" kern="1200" dirty="0">
                          <a:solidFill>
                            <a:schemeClr val="bg1"/>
                          </a:solidFill>
                          <a:latin typeface="微軟正黑體" pitchFamily="34"/>
                          <a:ea typeface="微軟正黑體" pitchFamily="34"/>
                        </a:rPr>
                        <a:t>橡膠</a:t>
                      </a:r>
                      <a:r>
                        <a:rPr lang="en-US" sz="1600" b="1" kern="1200" dirty="0">
                          <a:solidFill>
                            <a:schemeClr val="bg1"/>
                          </a:solidFill>
                          <a:latin typeface="微軟正黑體" pitchFamily="34"/>
                          <a:ea typeface="微軟正黑體" pitchFamily="34"/>
                        </a:rPr>
                        <a:t> </a:t>
                      </a:r>
                    </a:p>
                    <a:p>
                      <a:pPr lvl="0" algn="ctr"/>
                      <a:r>
                        <a:rPr lang="zh-TW" sz="1600" b="1" kern="1200" dirty="0">
                          <a:solidFill>
                            <a:schemeClr val="bg1"/>
                          </a:solidFill>
                          <a:latin typeface="微軟正黑體" pitchFamily="34"/>
                          <a:ea typeface="微軟正黑體" pitchFamily="34"/>
                        </a:rPr>
                        <a:t>長筒靴</a:t>
                      </a:r>
                      <a:r>
                        <a:rPr lang="en-US" sz="1600" b="1" kern="1200" dirty="0">
                          <a:solidFill>
                            <a:schemeClr val="bg1"/>
                          </a:solidFill>
                          <a:latin typeface="微軟正黑體" pitchFamily="34"/>
                          <a:ea typeface="微軟正黑體" pitchFamily="34"/>
                        </a:rPr>
                        <a:t> </a:t>
                      </a:r>
                      <a:endParaRPr lang="en-US" sz="1600" dirty="0">
                        <a:solidFill>
                          <a:schemeClr val="bg1"/>
                        </a:solidFill>
                        <a:latin typeface="微軟正黑體" pitchFamily="34"/>
                        <a:ea typeface="微軟正黑體" pitchFamily="34"/>
                      </a:endParaRP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zh-TW" sz="1600" b="1" kern="1200" dirty="0">
                          <a:solidFill>
                            <a:schemeClr val="bg1"/>
                          </a:solidFill>
                          <a:latin typeface="微軟正黑體" pitchFamily="34"/>
                          <a:ea typeface="微軟正黑體" pitchFamily="34"/>
                        </a:rPr>
                        <a:t>防水</a:t>
                      </a:r>
                    </a:p>
                    <a:p>
                      <a:pPr lvl="0" algn="ctr"/>
                      <a:r>
                        <a:rPr lang="zh-TW" sz="1600" b="1" kern="1200" dirty="0">
                          <a:solidFill>
                            <a:schemeClr val="bg1"/>
                          </a:solidFill>
                          <a:latin typeface="微軟正黑體" pitchFamily="34"/>
                          <a:ea typeface="微軟正黑體" pitchFamily="34"/>
                        </a:rPr>
                        <a:t>圍裙</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zh-TW" sz="1600" b="1" kern="1200" dirty="0">
                          <a:solidFill>
                            <a:schemeClr val="bg1"/>
                          </a:solidFill>
                          <a:latin typeface="微軟正黑體" pitchFamily="34"/>
                          <a:ea typeface="微軟正黑體" pitchFamily="34"/>
                        </a:rPr>
                        <a:t>頭套</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val="4129077324"/>
                  </a:ext>
                </a:extLst>
              </a:tr>
              <a:tr h="372627">
                <a:tc>
                  <a:txBody>
                    <a:bodyPr/>
                    <a:lstStyle/>
                    <a:p>
                      <a:pPr lvl="0" algn="ctr">
                        <a:lnSpc>
                          <a:spcPts val="2000"/>
                        </a:lnSpc>
                      </a:pPr>
                      <a:r>
                        <a:rPr lang="zh-TW" sz="1400" b="1" kern="1200">
                          <a:solidFill>
                            <a:srgbClr val="141E27"/>
                          </a:solidFill>
                          <a:latin typeface="微軟正黑體" pitchFamily="34"/>
                          <a:ea typeface="微軟正黑體" pitchFamily="34"/>
                          <a:cs typeface="Times New Roman" pitchFamily="18"/>
                        </a:rPr>
                        <a:t>門診</a:t>
                      </a:r>
                      <a:r>
                        <a:rPr lang="en-US" sz="1400" b="1" kern="1200">
                          <a:solidFill>
                            <a:srgbClr val="141E27"/>
                          </a:solidFill>
                          <a:latin typeface="微軟正黑體" pitchFamily="34"/>
                          <a:ea typeface="微軟正黑體" pitchFamily="34"/>
                          <a:cs typeface="Times New Roman" pitchFamily="18"/>
                        </a:rPr>
                        <a:t>/</a:t>
                      </a:r>
                      <a:r>
                        <a:rPr lang="zh-TW" sz="1400" b="1" kern="1200">
                          <a:solidFill>
                            <a:srgbClr val="141E27"/>
                          </a:solidFill>
                          <a:latin typeface="微軟正黑體" pitchFamily="34"/>
                          <a:ea typeface="微軟正黑體" pitchFamily="34"/>
                          <a:cs typeface="Times New Roman" pitchFamily="18"/>
                        </a:rPr>
                        <a:t>急診檢傷人員</a:t>
                      </a:r>
                      <a:r>
                        <a:rPr lang="en-US" sz="900" b="1" kern="1200">
                          <a:solidFill>
                            <a:srgbClr val="141E27"/>
                          </a:solidFill>
                          <a:latin typeface="微軟正黑體" pitchFamily="34"/>
                          <a:ea typeface="微軟正黑體" pitchFamily="34"/>
                          <a:cs typeface="Times New Roman" pitchFamily="18"/>
                        </a:rPr>
                        <a:t>a</a:t>
                      </a:r>
                      <a:r>
                        <a:rPr lang="en-US" sz="1400" b="1" kern="1200">
                          <a:solidFill>
                            <a:srgbClr val="141E27"/>
                          </a:solidFill>
                          <a:latin typeface="微軟正黑體" pitchFamily="34"/>
                          <a:ea typeface="微軟正黑體" pitchFamily="34"/>
                          <a:cs typeface="Times New Roman" pitchFamily="18"/>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gridSpan="9">
                  <a:txBody>
                    <a:bodyPr/>
                    <a:lstStyle/>
                    <a:p>
                      <a:pPr lvl="0" algn="ctr">
                        <a:lnSpc>
                          <a:spcPct val="150000"/>
                        </a:lnSpc>
                      </a:pPr>
                      <a:r>
                        <a:rPr lang="zh-TW" sz="1400" b="1" kern="1200">
                          <a:solidFill>
                            <a:srgbClr val="000000"/>
                          </a:solidFill>
                          <a:latin typeface="微軟正黑體" pitchFamily="34"/>
                          <a:ea typeface="微軟正黑體" pitchFamily="34"/>
                          <a:cs typeface="Times New Roman" pitchFamily="18"/>
                        </a:rPr>
                        <a:t>穿戴外科口罩、單層手套、防水隔離衣、防護面罩</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2724516772"/>
                  </a:ext>
                </a:extLst>
              </a:tr>
              <a:tr h="518702">
                <a:tc rowSpan="2">
                  <a:txBody>
                    <a:bodyPr/>
                    <a:lstStyle/>
                    <a:p>
                      <a:pPr lvl="0" algn="ctr">
                        <a:lnSpc>
                          <a:spcPts val="2000"/>
                        </a:lnSpc>
                      </a:pPr>
                      <a:r>
                        <a:rPr lang="zh-TW" sz="1400" b="1" kern="1200" dirty="0">
                          <a:solidFill>
                            <a:srgbClr val="141E27"/>
                          </a:solidFill>
                          <a:latin typeface="微軟正黑體" pitchFamily="34"/>
                          <a:ea typeface="微軟正黑體" pitchFamily="34"/>
                          <a:cs typeface="Times New Roman" pitchFamily="18"/>
                        </a:rPr>
                        <a:t>門診</a:t>
                      </a:r>
                      <a:r>
                        <a:rPr lang="en-US" sz="1400" b="1" kern="1200" dirty="0">
                          <a:solidFill>
                            <a:srgbClr val="141E27"/>
                          </a:solidFill>
                          <a:latin typeface="微軟正黑體" pitchFamily="34"/>
                          <a:ea typeface="微軟正黑體" pitchFamily="34"/>
                          <a:cs typeface="Times New Roman" pitchFamily="18"/>
                        </a:rPr>
                        <a:t>/</a:t>
                      </a:r>
                      <a:r>
                        <a:rPr lang="zh-TW" sz="1400" b="1" kern="1200" dirty="0">
                          <a:solidFill>
                            <a:srgbClr val="141E27"/>
                          </a:solidFill>
                          <a:latin typeface="微軟正黑體" pitchFamily="34"/>
                          <a:ea typeface="微軟正黑體" pitchFamily="34"/>
                          <a:cs typeface="Times New Roman" pitchFamily="18"/>
                        </a:rPr>
                        <a:t>急診分流</a:t>
                      </a:r>
                    </a:p>
                    <a:p>
                      <a:pPr lvl="0" algn="ctr">
                        <a:lnSpc>
                          <a:spcPts val="2000"/>
                        </a:lnSpc>
                      </a:pPr>
                      <a:r>
                        <a:rPr lang="zh-TW" sz="1400" b="1" kern="1200" dirty="0">
                          <a:solidFill>
                            <a:srgbClr val="141E27"/>
                          </a:solidFill>
                          <a:latin typeface="微軟正黑體" pitchFamily="34"/>
                          <a:ea typeface="微軟正黑體" pitchFamily="34"/>
                          <a:cs typeface="Times New Roman" pitchFamily="18"/>
                        </a:rPr>
                        <a:t>看診區人員</a:t>
                      </a:r>
                      <a:r>
                        <a:rPr lang="en-US" sz="900" b="1" kern="1200" dirty="0">
                          <a:solidFill>
                            <a:srgbClr val="141E27"/>
                          </a:solidFill>
                          <a:latin typeface="微軟正黑體" pitchFamily="34"/>
                          <a:ea typeface="微軟正黑體" pitchFamily="34"/>
                          <a:cs typeface="Times New Roman" pitchFamily="18"/>
                        </a:rPr>
                        <a:t>b</a:t>
                      </a:r>
                      <a:r>
                        <a:rPr lang="en-US" sz="1300" b="1" kern="1200" dirty="0">
                          <a:solidFill>
                            <a:srgbClr val="141E27"/>
                          </a:solidFill>
                          <a:latin typeface="微軟正黑體" pitchFamily="34"/>
                          <a:ea typeface="微軟正黑體" pitchFamily="34"/>
                          <a:cs typeface="Times New Roman" pitchFamily="18"/>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r>
                        <a:rPr lang="zh-TW" sz="1400" b="1" kern="1200" dirty="0">
                          <a:solidFill>
                            <a:srgbClr val="000000"/>
                          </a:solidFill>
                          <a:latin typeface="微軟正黑體" pitchFamily="34"/>
                          <a:ea typeface="微軟正黑體" pitchFamily="34"/>
                          <a:cs typeface="Times New Roman" pitchFamily="18"/>
                        </a:rPr>
                        <a:t>病況不穩或有嘔吐、腹瀉或出血等症狀</a:t>
                      </a:r>
                      <a:r>
                        <a:rPr lang="en-US" sz="1400" b="1" kern="1200" dirty="0">
                          <a:solidFill>
                            <a:srgbClr val="000000"/>
                          </a:solidFill>
                          <a:latin typeface="微軟正黑體" pitchFamily="34"/>
                          <a:ea typeface="微軟正黑體" pitchFamily="34"/>
                          <a:cs typeface="Times New Roman" pitchFamily="18"/>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r>
                        <a:rPr lang="zh-TW" sz="1400" b="1" kern="1200">
                          <a:solidFill>
                            <a:srgbClr val="141E27"/>
                          </a:solidFill>
                          <a:latin typeface="微軟正黑體" pitchFamily="34"/>
                          <a:ea typeface="微軟正黑體" pitchFamily="34"/>
                          <a:cs typeface="Times New Roman" pitchFamily="18"/>
                        </a:rPr>
                        <a:t>一級</a:t>
                      </a:r>
                      <a:endParaRPr lang="en-US" sz="1400" b="1" kern="1200">
                        <a:solidFill>
                          <a:srgbClr val="141E27"/>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zh-TW" sz="1400" b="1" kern="1200">
                          <a:solidFill>
                            <a:srgbClr val="000000"/>
                          </a:solidFill>
                          <a:latin typeface="微軟正黑體" pitchFamily="34"/>
                          <a:ea typeface="微軟正黑體" pitchFamily="34"/>
                          <a:cs typeface="Times New Roman" pitchFamily="18"/>
                        </a:rPr>
                        <a:t>視需要</a:t>
                      </a:r>
                      <a:r>
                        <a:rPr lang="en-US" sz="900" b="1" kern="1200">
                          <a:solidFill>
                            <a:srgbClr val="000000"/>
                          </a:solidFill>
                          <a:latin typeface="微軟正黑體" pitchFamily="34"/>
                          <a:ea typeface="微軟正黑體" pitchFamily="34"/>
                        </a:rPr>
                        <a:t>c</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7044300"/>
                  </a:ext>
                </a:extLst>
              </a:tr>
              <a:tr h="518702">
                <a:tc vMerge="1">
                  <a:txBody>
                    <a:bodyPr/>
                    <a:lstStyle/>
                    <a:p>
                      <a:endParaRPr lang="zh-TW" altLang="en-US"/>
                    </a:p>
                  </a:txBody>
                  <a:tcPr/>
                </a:tc>
                <a:tc>
                  <a:txBody>
                    <a:bodyPr/>
                    <a:lstStyle/>
                    <a:p>
                      <a:pPr lvl="0" algn="ctr"/>
                      <a:r>
                        <a:rPr lang="zh-TW" sz="1400" b="1" kern="1200">
                          <a:solidFill>
                            <a:srgbClr val="000000"/>
                          </a:solidFill>
                          <a:latin typeface="微軟正黑體" pitchFamily="34"/>
                          <a:ea typeface="微軟正黑體" pitchFamily="34"/>
                          <a:cs typeface="Times New Roman" pitchFamily="18"/>
                        </a:rPr>
                        <a:t>無嘔吐、腹瀉或出血等症狀</a:t>
                      </a:r>
                      <a:r>
                        <a:rPr lang="en-US" sz="900" b="1" kern="1200">
                          <a:solidFill>
                            <a:srgbClr val="000000"/>
                          </a:solidFill>
                          <a:latin typeface="微軟正黑體" pitchFamily="34"/>
                          <a:ea typeface="微軟正黑體" pitchFamily="34"/>
                          <a:cs typeface="Times New Roman" pitchFamily="18"/>
                        </a:rPr>
                        <a:t>d</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r>
                        <a:rPr lang="zh-TW" sz="1400" b="1" kern="1200">
                          <a:solidFill>
                            <a:srgbClr val="141E27"/>
                          </a:solidFill>
                          <a:latin typeface="微軟正黑體" pitchFamily="34"/>
                          <a:ea typeface="微軟正黑體" pitchFamily="34"/>
                          <a:cs typeface="Times New Roman" pitchFamily="18"/>
                        </a:rPr>
                        <a:t>二級</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dirty="0">
                          <a:solidFill>
                            <a:srgbClr val="000000"/>
                          </a:solidFill>
                          <a:latin typeface="微軟正黑體" pitchFamily="34"/>
                          <a:ea typeface="微軟正黑體" pitchFamily="34"/>
                          <a:cs typeface="Times New Roman" pitchFamily="18"/>
                        </a:rPr>
                        <a:t>V</a:t>
                      </a:r>
                      <a:endParaRPr lang="zh-TW" sz="1400" b="1" kern="1200" dirty="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dirty="0">
                          <a:solidFill>
                            <a:srgbClr val="000000"/>
                          </a:solidFill>
                          <a:latin typeface="微軟正黑體" pitchFamily="34"/>
                          <a:ea typeface="微軟正黑體" pitchFamily="34"/>
                          <a:cs typeface="Times New Roman" pitchFamily="18"/>
                        </a:rPr>
                        <a:t>V</a:t>
                      </a:r>
                      <a:endParaRPr lang="zh-TW" sz="1400" b="1" kern="1200" dirty="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361717"/>
                  </a:ext>
                </a:extLst>
              </a:tr>
              <a:tr h="577315">
                <a:tc>
                  <a:txBody>
                    <a:bodyPr/>
                    <a:lstStyle/>
                    <a:p>
                      <a:pPr lvl="0" algn="ctr">
                        <a:lnSpc>
                          <a:spcPts val="2000"/>
                        </a:lnSpc>
                      </a:pPr>
                      <a:r>
                        <a:rPr lang="zh-TW" sz="1400" b="1" kern="1200">
                          <a:solidFill>
                            <a:srgbClr val="141E27"/>
                          </a:solidFill>
                          <a:latin typeface="微軟正黑體" pitchFamily="34"/>
                          <a:ea typeface="微軟正黑體" pitchFamily="34"/>
                          <a:cs typeface="Times New Roman" pitchFamily="18"/>
                        </a:rPr>
                        <a:t>環境清消人員、</a:t>
                      </a:r>
                    </a:p>
                    <a:p>
                      <a:pPr lvl="0" algn="ctr">
                        <a:lnSpc>
                          <a:spcPts val="2000"/>
                        </a:lnSpc>
                      </a:pPr>
                      <a:r>
                        <a:rPr lang="zh-TW" sz="1400" b="1" kern="1200">
                          <a:solidFill>
                            <a:srgbClr val="141E27"/>
                          </a:solidFill>
                          <a:latin typeface="微軟正黑體" pitchFamily="34"/>
                          <a:ea typeface="微軟正黑體" pitchFamily="34"/>
                          <a:cs typeface="Times New Roman" pitchFamily="18"/>
                        </a:rPr>
                        <a:t>廢棄物處理人員</a:t>
                      </a:r>
                      <a:r>
                        <a:rPr lang="en-US" sz="1400" b="1" kern="1200">
                          <a:solidFill>
                            <a:srgbClr val="141E27"/>
                          </a:solidFill>
                          <a:latin typeface="微軟正黑體" pitchFamily="34"/>
                          <a:ea typeface="微軟正黑體" pitchFamily="34"/>
                          <a:cs typeface="Times New Roman" pitchFamily="18"/>
                        </a:rPr>
                        <a:t> </a:t>
                      </a:r>
                      <a:endParaRPr lang="en-US" sz="1400" b="1" kern="1200" baseline="-25000">
                        <a:solidFill>
                          <a:srgbClr val="FF0000"/>
                        </a:solidFill>
                        <a:latin typeface="微軟正黑體" pitchFamily="34"/>
                        <a:ea typeface="微軟正黑體" pitchFamily="34"/>
                        <a:cs typeface="Times New Roman" pitchFamily="18"/>
                      </a:endParaRP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endParaRPr lang="en-US" sz="1300" b="1" kern="1200" dirty="0">
                        <a:solidFill>
                          <a:srgbClr val="000000"/>
                        </a:solidFill>
                        <a:latin typeface="微軟正黑體" pitchFamily="34"/>
                        <a:ea typeface="微軟正黑體" pitchFamily="34"/>
                        <a:cs typeface="Times New Roman" pitchFamily="18"/>
                      </a:endParaRP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lnBlToTr w="12700" cap="flat" cmpd="sng" algn="ctr">
                      <a:solidFill>
                        <a:schemeClr val="tx1"/>
                      </a:solidFill>
                      <a:prstDash val="solid"/>
                      <a:round/>
                      <a:headEnd type="none" w="med" len="med"/>
                      <a:tailEnd type="none" w="med" len="med"/>
                    </a:lnBlToTr>
                  </a:tcPr>
                </a:tc>
                <a:tc>
                  <a:txBody>
                    <a:bodyPr/>
                    <a:lstStyle/>
                    <a:p>
                      <a:pPr lvl="0" algn="ctr"/>
                      <a:r>
                        <a:rPr lang="zh-TW" sz="1400" b="1" kern="1200">
                          <a:solidFill>
                            <a:srgbClr val="141E27"/>
                          </a:solidFill>
                          <a:latin typeface="微軟正黑體" pitchFamily="34"/>
                          <a:ea typeface="微軟正黑體" pitchFamily="34"/>
                          <a:cs typeface="Times New Roman" pitchFamily="18"/>
                        </a:rPr>
                        <a:t>一級</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r>
                        <a:rPr lang="en-US" sz="900" b="1" kern="1200">
                          <a:solidFill>
                            <a:srgbClr val="000000"/>
                          </a:solidFill>
                          <a:latin typeface="微軟正黑體" pitchFamily="34"/>
                          <a:ea typeface="微軟正黑體" pitchFamily="34"/>
                          <a:cs typeface="Times New Roman" pitchFamily="18"/>
                        </a:rPr>
                        <a:t>e</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r>
                        <a:rPr lang="en-US" sz="900" b="1" kern="1200">
                          <a:solidFill>
                            <a:srgbClr val="000000"/>
                          </a:solidFill>
                          <a:latin typeface="微軟正黑體" pitchFamily="34"/>
                          <a:ea typeface="微軟正黑體" pitchFamily="34"/>
                          <a:cs typeface="Times New Roman" pitchFamily="18"/>
                        </a:rPr>
                        <a:t>e</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r>
                        <a:rPr lang="en-US" sz="900" b="1" kern="1200">
                          <a:solidFill>
                            <a:srgbClr val="000000"/>
                          </a:solidFill>
                          <a:latin typeface="微軟正黑體" pitchFamily="34"/>
                          <a:ea typeface="微軟正黑體" pitchFamily="34"/>
                          <a:cs typeface="Times New Roman" pitchFamily="18"/>
                        </a:rPr>
                        <a:t>e</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zh-TW" sz="1400" b="1" kern="1200">
                          <a:solidFill>
                            <a:srgbClr val="000000"/>
                          </a:solidFill>
                          <a:latin typeface="微軟正黑體" pitchFamily="34"/>
                          <a:ea typeface="微軟正黑體" pitchFamily="34"/>
                          <a:cs typeface="Times New Roman" pitchFamily="18"/>
                        </a:rPr>
                        <a:t>視需要</a:t>
                      </a:r>
                      <a:r>
                        <a:rPr lang="en-US" sz="900" b="1" kern="1200">
                          <a:solidFill>
                            <a:srgbClr val="000000"/>
                          </a:solidFill>
                          <a:latin typeface="微軟正黑體" pitchFamily="34"/>
                          <a:ea typeface="微軟正黑體" pitchFamily="34"/>
                        </a:rPr>
                        <a:t>c</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04937457"/>
                  </a:ext>
                </a:extLst>
              </a:tr>
              <a:tr h="518702">
                <a:tc rowSpan="2">
                  <a:txBody>
                    <a:bodyPr/>
                    <a:lstStyle/>
                    <a:p>
                      <a:pPr lvl="0" algn="ctr">
                        <a:lnSpc>
                          <a:spcPts val="2000"/>
                        </a:lnSpc>
                      </a:pPr>
                      <a:r>
                        <a:rPr lang="zh-TW" sz="1400" b="1" kern="1200">
                          <a:solidFill>
                            <a:srgbClr val="141E27"/>
                          </a:solidFill>
                          <a:latin typeface="微軟正黑體" pitchFamily="34"/>
                          <a:ea typeface="微軟正黑體" pitchFamily="34"/>
                          <a:cs typeface="Times New Roman" pitchFamily="18"/>
                        </a:rPr>
                        <a:t>後送救護車人員</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r>
                        <a:rPr lang="zh-TW" sz="1400" b="1" kern="1200" dirty="0">
                          <a:solidFill>
                            <a:srgbClr val="000000"/>
                          </a:solidFill>
                          <a:latin typeface="微軟正黑體" pitchFamily="34"/>
                          <a:ea typeface="微軟正黑體" pitchFamily="34"/>
                          <a:cs typeface="Times New Roman" pitchFamily="18"/>
                        </a:rPr>
                        <a:t>病況不穩或有嘔吐、腹瀉或出血等症狀</a:t>
                      </a:r>
                      <a:r>
                        <a:rPr lang="en-US" sz="1400" b="1" kern="1200" dirty="0">
                          <a:solidFill>
                            <a:srgbClr val="000000"/>
                          </a:solidFill>
                          <a:latin typeface="微軟正黑體" pitchFamily="34"/>
                          <a:ea typeface="微軟正黑體" pitchFamily="34"/>
                          <a:cs typeface="Times New Roman" pitchFamily="18"/>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r>
                        <a:rPr lang="zh-TW" sz="1400" b="1" kern="1200" dirty="0">
                          <a:solidFill>
                            <a:srgbClr val="141E27"/>
                          </a:solidFill>
                          <a:latin typeface="微軟正黑體" pitchFamily="34"/>
                          <a:ea typeface="微軟正黑體" pitchFamily="34"/>
                          <a:cs typeface="Times New Roman" pitchFamily="18"/>
                        </a:rPr>
                        <a:t>一級</a:t>
                      </a:r>
                      <a:endParaRPr lang="en-US" sz="1400" b="1" kern="1200" dirty="0">
                        <a:solidFill>
                          <a:srgbClr val="141E27"/>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dirty="0">
                          <a:solidFill>
                            <a:srgbClr val="000000"/>
                          </a:solidFill>
                          <a:latin typeface="微軟正黑體" pitchFamily="34"/>
                          <a:ea typeface="微軟正黑體" pitchFamily="34"/>
                          <a:cs typeface="Times New Roman" pitchFamily="18"/>
                        </a:rPr>
                        <a:t>V</a:t>
                      </a:r>
                      <a:endParaRPr lang="zh-TW" sz="1400" b="1" kern="1200" dirty="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zh-TW" sz="1400" b="1" kern="1200">
                          <a:solidFill>
                            <a:srgbClr val="000000"/>
                          </a:solidFill>
                          <a:latin typeface="微軟正黑體" pitchFamily="34"/>
                          <a:ea typeface="微軟正黑體" pitchFamily="34"/>
                          <a:cs typeface="Times New Roman" pitchFamily="18"/>
                        </a:rPr>
                        <a:t>視需要</a:t>
                      </a:r>
                      <a:r>
                        <a:rPr lang="en-US" sz="800" b="1" kern="1200">
                          <a:solidFill>
                            <a:srgbClr val="000000"/>
                          </a:solidFill>
                          <a:latin typeface="微軟正黑體" pitchFamily="34"/>
                          <a:ea typeface="微軟正黑體" pitchFamily="34"/>
                        </a:rPr>
                        <a:t>c</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5193800"/>
                  </a:ext>
                </a:extLst>
              </a:tr>
              <a:tr h="518702">
                <a:tc vMerge="1">
                  <a:txBody>
                    <a:bodyPr/>
                    <a:lstStyle/>
                    <a:p>
                      <a:endParaRPr lang="zh-TW" altLang="en-US"/>
                    </a:p>
                  </a:txBody>
                  <a:tcPr/>
                </a:tc>
                <a:tc>
                  <a:txBody>
                    <a:bodyPr/>
                    <a:lstStyle/>
                    <a:p>
                      <a:pPr lvl="0" algn="ctr"/>
                      <a:r>
                        <a:rPr lang="zh-TW" sz="1400" b="1" kern="1200">
                          <a:solidFill>
                            <a:srgbClr val="141E27"/>
                          </a:solidFill>
                          <a:latin typeface="微軟正黑體" pitchFamily="34"/>
                          <a:ea typeface="微軟正黑體" pitchFamily="34"/>
                          <a:cs typeface="Times New Roman" pitchFamily="18"/>
                        </a:rPr>
                        <a:t>無嘔吐、腹瀉或出血等症狀</a:t>
                      </a:r>
                      <a:r>
                        <a:rPr lang="en-US" sz="900" b="1" kern="1200">
                          <a:solidFill>
                            <a:srgbClr val="141E27"/>
                          </a:solidFill>
                          <a:latin typeface="微軟正黑體" pitchFamily="34"/>
                          <a:ea typeface="微軟正黑體" pitchFamily="34"/>
                          <a:cs typeface="Times New Roman" pitchFamily="18"/>
                        </a:rPr>
                        <a:t>d</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r>
                        <a:rPr lang="zh-TW" sz="1400" b="1" kern="1200">
                          <a:solidFill>
                            <a:srgbClr val="141E27"/>
                          </a:solidFill>
                          <a:latin typeface="微軟正黑體" pitchFamily="34"/>
                          <a:ea typeface="微軟正黑體" pitchFamily="34"/>
                          <a:cs typeface="Times New Roman" pitchFamily="18"/>
                        </a:rPr>
                        <a:t>二級</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5489422"/>
                  </a:ext>
                </a:extLst>
              </a:tr>
              <a:tr h="1052666">
                <a:tc gridSpan="10">
                  <a:txBody>
                    <a:bodyPr/>
                    <a:lstStyle/>
                    <a:p>
                      <a:pPr marL="228600" lvl="0" indent="-141283">
                        <a:buSzPct val="100000"/>
                        <a:buFont typeface="+mj-lt"/>
                        <a:buAutoNum type="alphaLcPeriod"/>
                      </a:pPr>
                      <a:r>
                        <a:rPr lang="zh-TW" sz="1050" dirty="0">
                          <a:solidFill>
                            <a:schemeClr val="tx1"/>
                          </a:solidFill>
                          <a:latin typeface="微軟正黑體" pitchFamily="34"/>
                          <a:ea typeface="微軟正黑體" pitchFamily="34"/>
                        </a:rPr>
                        <a:t>病人到院前已接獲通知有伊波拉病毒感染風險，</a:t>
                      </a:r>
                      <a:r>
                        <a:rPr lang="zh-TW" altLang="en-US" sz="1050" strike="noStrike" dirty="0">
                          <a:solidFill>
                            <a:schemeClr val="tx1"/>
                          </a:solidFill>
                          <a:effectLst/>
                          <a:latin typeface="微軟正黑體" pitchFamily="34"/>
                          <a:ea typeface="微軟正黑體" pitchFamily="34"/>
                        </a:rPr>
                        <a:t>但如</a:t>
                      </a:r>
                      <a:r>
                        <a:rPr lang="zh-TW" sz="1050" dirty="0">
                          <a:solidFill>
                            <a:schemeClr val="tx1"/>
                          </a:solidFill>
                          <a:latin typeface="微軟正黑體" pitchFamily="34"/>
                          <a:ea typeface="微軟正黑體" pitchFamily="34"/>
                        </a:rPr>
                        <a:t>執行接觸病人之醫療照護行為</a:t>
                      </a:r>
                      <a:r>
                        <a:rPr lang="en-US" sz="1050" dirty="0">
                          <a:solidFill>
                            <a:schemeClr val="tx1"/>
                          </a:solidFill>
                          <a:latin typeface="微軟正黑體" pitchFamily="34"/>
                          <a:ea typeface="微軟正黑體" pitchFamily="34"/>
                        </a:rPr>
                        <a:t>(</a:t>
                      </a:r>
                      <a:r>
                        <a:rPr lang="zh-TW" sz="1050" dirty="0">
                          <a:solidFill>
                            <a:schemeClr val="tx1"/>
                          </a:solidFill>
                          <a:latin typeface="微軟正黑體" pitchFamily="34"/>
                          <a:ea typeface="微軟正黑體" pitchFamily="34"/>
                        </a:rPr>
                        <a:t>如量體溫或血壓等</a:t>
                      </a:r>
                      <a:r>
                        <a:rPr lang="en-US" sz="1050" dirty="0">
                          <a:solidFill>
                            <a:schemeClr val="tx1"/>
                          </a:solidFill>
                          <a:latin typeface="微軟正黑體" pitchFamily="34"/>
                          <a:ea typeface="微軟正黑體" pitchFamily="34"/>
                        </a:rPr>
                        <a:t>)</a:t>
                      </a:r>
                      <a:r>
                        <a:rPr lang="zh-TW" sz="1050" dirty="0">
                          <a:solidFill>
                            <a:schemeClr val="tx1"/>
                          </a:solidFill>
                          <a:latin typeface="微軟正黑體" pitchFamily="34"/>
                          <a:ea typeface="微軟正黑體" pitchFamily="34"/>
                        </a:rPr>
                        <a:t>，建議比照門診</a:t>
                      </a:r>
                      <a:r>
                        <a:rPr lang="en-US" sz="1050" dirty="0">
                          <a:solidFill>
                            <a:schemeClr val="tx1"/>
                          </a:solidFill>
                          <a:latin typeface="微軟正黑體" pitchFamily="34"/>
                          <a:ea typeface="微軟正黑體" pitchFamily="34"/>
                        </a:rPr>
                        <a:t>/</a:t>
                      </a:r>
                      <a:r>
                        <a:rPr lang="zh-TW" sz="1050" dirty="0">
                          <a:solidFill>
                            <a:schemeClr val="tx1"/>
                          </a:solidFill>
                          <a:latin typeface="微軟正黑體" pitchFamily="34"/>
                          <a:ea typeface="微軟正黑體" pitchFamily="34"/>
                        </a:rPr>
                        <a:t>急診分流看診區人員穿戴個人防護裝備。</a:t>
                      </a:r>
                      <a:endParaRPr lang="en-US" sz="1050" dirty="0">
                        <a:solidFill>
                          <a:schemeClr val="tx1"/>
                        </a:solidFill>
                        <a:latin typeface="微軟正黑體" pitchFamily="34"/>
                        <a:ea typeface="微軟正黑體" pitchFamily="34"/>
                      </a:endParaRPr>
                    </a:p>
                    <a:p>
                      <a:pPr marL="228600" lvl="0" indent="-141283">
                        <a:buSzPct val="100000"/>
                        <a:buFont typeface="+mj-lt"/>
                        <a:buAutoNum type="alphaLcPeriod"/>
                      </a:pPr>
                      <a:r>
                        <a:rPr lang="zh-TW" sz="1050" dirty="0">
                          <a:solidFill>
                            <a:schemeClr val="tx1"/>
                          </a:solidFill>
                          <a:latin typeface="微軟正黑體" pitchFamily="34"/>
                          <a:ea typeface="微軟正黑體" pitchFamily="34"/>
                        </a:rPr>
                        <a:t>門診及急診應有病人分流機制。</a:t>
                      </a:r>
                      <a:r>
                        <a:rPr lang="en-US" sz="1050" dirty="0">
                          <a:solidFill>
                            <a:schemeClr val="tx1"/>
                          </a:solidFill>
                          <a:latin typeface="微軟正黑體" pitchFamily="34"/>
                          <a:ea typeface="微軟正黑體" pitchFamily="34"/>
                        </a:rPr>
                        <a:t> </a:t>
                      </a:r>
                    </a:p>
                    <a:p>
                      <a:pPr marL="228600" lvl="0" indent="-141283">
                        <a:buSzPct val="100000"/>
                        <a:buFont typeface="+mj-lt"/>
                        <a:buAutoNum type="alphaLcPeriod"/>
                      </a:pPr>
                      <a:r>
                        <a:rPr lang="zh-TW" sz="1050" dirty="0">
                          <a:solidFill>
                            <a:schemeClr val="tx1"/>
                          </a:solidFill>
                          <a:latin typeface="微軟正黑體" pitchFamily="34"/>
                          <a:ea typeface="微軟正黑體" pitchFamily="34"/>
                        </a:rPr>
                        <a:t>為方便說明，若需穿戴全部</a:t>
                      </a:r>
                      <a:r>
                        <a:rPr lang="en-US" sz="1050" dirty="0">
                          <a:solidFill>
                            <a:schemeClr val="tx1"/>
                          </a:solidFill>
                          <a:latin typeface="微軟正黑體" pitchFamily="34"/>
                          <a:ea typeface="微軟正黑體" pitchFamily="34"/>
                        </a:rPr>
                        <a:t>7</a:t>
                      </a:r>
                      <a:r>
                        <a:rPr lang="zh-TW" sz="1050" dirty="0">
                          <a:solidFill>
                            <a:schemeClr val="tx1"/>
                          </a:solidFill>
                          <a:latin typeface="微軟正黑體" pitchFamily="34"/>
                          <a:ea typeface="微軟正黑體" pitchFamily="34"/>
                        </a:rPr>
                        <a:t>個品項的防護裝備時，以「一級防護裝備」簡稱，工作人員可依風險評估</a:t>
                      </a:r>
                      <a:r>
                        <a:rPr lang="en-US" sz="1050" dirty="0">
                          <a:solidFill>
                            <a:schemeClr val="tx1"/>
                          </a:solidFill>
                          <a:latin typeface="微軟正黑體" pitchFamily="34"/>
                          <a:ea typeface="微軟正黑體" pitchFamily="34"/>
                        </a:rPr>
                        <a:t>(</a:t>
                      </a:r>
                      <a:r>
                        <a:rPr lang="zh-TW" sz="1050" dirty="0">
                          <a:solidFill>
                            <a:schemeClr val="tx1"/>
                          </a:solidFill>
                          <a:latin typeface="微軟正黑體" pitchFamily="34"/>
                          <a:ea typeface="微軟正黑體" pitchFamily="34"/>
                        </a:rPr>
                        <a:t>如：</a:t>
                      </a:r>
                      <a:r>
                        <a:rPr lang="zh-TW" altLang="zh-TW" sz="1050" kern="1200" dirty="0">
                          <a:solidFill>
                            <a:schemeClr val="tx1"/>
                          </a:solidFill>
                          <a:latin typeface="微軟正黑體" pitchFamily="34"/>
                          <a:ea typeface="微軟正黑體" pitchFamily="34"/>
                          <a:cs typeface="+mn-cs"/>
                        </a:rPr>
                        <a:t>工作</a:t>
                      </a:r>
                      <a:r>
                        <a:rPr lang="zh-TW" altLang="en-US" sz="1050" kern="1200" dirty="0">
                          <a:solidFill>
                            <a:schemeClr val="tx1"/>
                          </a:solidFill>
                          <a:latin typeface="微軟正黑體" pitchFamily="34"/>
                          <a:ea typeface="微軟正黑體" pitchFamily="34"/>
                          <a:cs typeface="+mn-cs"/>
                        </a:rPr>
                        <a:t>人員頭</a:t>
                      </a:r>
                      <a:r>
                        <a:rPr lang="zh-TW" sz="1050" dirty="0">
                          <a:solidFill>
                            <a:schemeClr val="tx1"/>
                          </a:solidFill>
                          <a:latin typeface="微軟正黑體" pitchFamily="34"/>
                          <a:ea typeface="微軟正黑體" pitchFamily="34"/>
                        </a:rPr>
                        <a:t>頸部皮膚覆蓋不完全、皮膚不完整及預期可能有大量血</a:t>
                      </a:r>
                      <a:r>
                        <a:rPr lang="en-US" sz="1050" dirty="0">
                          <a:solidFill>
                            <a:schemeClr val="tx1"/>
                          </a:solidFill>
                          <a:latin typeface="微軟正黑體" pitchFamily="34"/>
                          <a:ea typeface="微軟正黑體" pitchFamily="34"/>
                        </a:rPr>
                        <a:t>/</a:t>
                      </a:r>
                      <a:r>
                        <a:rPr lang="zh-TW" sz="1050" dirty="0">
                          <a:solidFill>
                            <a:schemeClr val="tx1"/>
                          </a:solidFill>
                          <a:latin typeface="微軟正黑體" pitchFamily="34"/>
                          <a:ea typeface="微軟正黑體" pitchFamily="34"/>
                        </a:rPr>
                        <a:t>體液暴露風險之照護行為等</a:t>
                      </a:r>
                      <a:r>
                        <a:rPr lang="en-US" sz="1050" dirty="0">
                          <a:solidFill>
                            <a:schemeClr val="tx1"/>
                          </a:solidFill>
                          <a:latin typeface="微軟正黑體" pitchFamily="34"/>
                          <a:ea typeface="微軟正黑體" pitchFamily="34"/>
                        </a:rPr>
                        <a:t>)</a:t>
                      </a:r>
                      <a:r>
                        <a:rPr lang="zh-TW" sz="1050" dirty="0">
                          <a:solidFill>
                            <a:schemeClr val="tx1"/>
                          </a:solidFill>
                          <a:latin typeface="微軟正黑體" pitchFamily="34"/>
                          <a:ea typeface="微軟正黑體" pitchFamily="34"/>
                        </a:rPr>
                        <a:t>，視需要穿戴頭套；穿戴不包含 「拋棄式防水長筒鞋套</a:t>
                      </a:r>
                      <a:r>
                        <a:rPr lang="en-US" sz="1050" dirty="0">
                          <a:solidFill>
                            <a:schemeClr val="tx1"/>
                          </a:solidFill>
                          <a:latin typeface="微軟正黑體" pitchFamily="34"/>
                          <a:ea typeface="微軟正黑體" pitchFamily="34"/>
                        </a:rPr>
                        <a:t>/</a:t>
                      </a:r>
                      <a:r>
                        <a:rPr lang="zh-TW" sz="1050" dirty="0">
                          <a:solidFill>
                            <a:schemeClr val="tx1"/>
                          </a:solidFill>
                          <a:latin typeface="微軟正黑體" pitchFamily="34"/>
                          <a:ea typeface="微軟正黑體" pitchFamily="34"/>
                        </a:rPr>
                        <a:t>橡膠長筒靴」、「防水圍裙」與「頭套」之裝備，則以「二級防護裝備」簡稱。</a:t>
                      </a:r>
                      <a:endParaRPr lang="en-US" sz="1050" dirty="0">
                        <a:solidFill>
                          <a:schemeClr val="tx1"/>
                        </a:solidFill>
                        <a:latin typeface="微軟正黑體" pitchFamily="34"/>
                        <a:ea typeface="微軟正黑體" pitchFamily="34"/>
                      </a:endParaRPr>
                    </a:p>
                    <a:p>
                      <a:pPr marL="228600" lvl="0" indent="-141283">
                        <a:buSzPct val="100000"/>
                        <a:buFont typeface="+mj-lt"/>
                        <a:buAutoNum type="alphaLcPeriod"/>
                      </a:pPr>
                      <a:r>
                        <a:rPr lang="zh-TW" sz="1050" dirty="0">
                          <a:solidFill>
                            <a:schemeClr val="tx1"/>
                          </a:solidFill>
                          <a:latin typeface="微軟正黑體" pitchFamily="34"/>
                          <a:ea typeface="微軟正黑體" pitchFamily="34"/>
                        </a:rPr>
                        <a:t>經評估有嘔吐、腹瀉或出血等症狀之疑慮，有較高暴露風險，可選擇穿戴一級防護裝備， 由醫療照護工作人員視病人情況酌予調整。</a:t>
                      </a:r>
                      <a:endParaRPr lang="en-US" sz="1050" dirty="0">
                        <a:solidFill>
                          <a:schemeClr val="tx1"/>
                        </a:solidFill>
                        <a:latin typeface="微軟正黑體" pitchFamily="34"/>
                        <a:ea typeface="微軟正黑體" pitchFamily="34"/>
                      </a:endParaRPr>
                    </a:p>
                    <a:p>
                      <a:pPr marL="228600" lvl="0" indent="-141283">
                        <a:buSzPct val="100000"/>
                        <a:buFont typeface="+mj-lt"/>
                        <a:buAutoNum type="alphaLcPeriod"/>
                      </a:pPr>
                      <a:r>
                        <a:rPr lang="zh-TW" sz="1050" dirty="0">
                          <a:solidFill>
                            <a:schemeClr val="tx1"/>
                          </a:solidFill>
                          <a:latin typeface="微軟正黑體" pitchFamily="34"/>
                          <a:ea typeface="微軟正黑體" pitchFamily="34"/>
                        </a:rPr>
                        <a:t>環境清潔消毒及廢棄物處理人員，建議使用橡膠</a:t>
                      </a:r>
                      <a:r>
                        <a:rPr lang="en-US" sz="1050" dirty="0">
                          <a:solidFill>
                            <a:schemeClr val="tx1"/>
                          </a:solidFill>
                          <a:latin typeface="微軟正黑體" pitchFamily="34"/>
                          <a:ea typeface="微軟正黑體" pitchFamily="34"/>
                        </a:rPr>
                        <a:t>(heavy rubber)</a:t>
                      </a:r>
                      <a:r>
                        <a:rPr lang="zh-TW" sz="1050" dirty="0">
                          <a:solidFill>
                            <a:schemeClr val="tx1"/>
                          </a:solidFill>
                          <a:latin typeface="微軟正黑體" pitchFamily="34"/>
                          <a:ea typeface="微軟正黑體" pitchFamily="34"/>
                        </a:rPr>
                        <a:t>材質的外層手套、長筒靴及防水圍裙。</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848062007"/>
                  </a:ext>
                </a:extLst>
              </a:tr>
            </a:tbl>
          </a:graphicData>
        </a:graphic>
      </p:graphicFrame>
    </p:spTree>
    <p:extLst>
      <p:ext uri="{BB962C8B-B14F-4D97-AF65-F5344CB8AC3E}">
        <p14:creationId xmlns:p14="http://schemas.microsoft.com/office/powerpoint/2010/main" val="41614936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32</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(6/14)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C3BA5F55-A8D9-43A1-9674-6911F6D3C729}"/>
              </a:ext>
            </a:extLst>
          </p:cNvPr>
          <p:cNvSpPr txBox="1">
            <a:spLocks/>
          </p:cNvSpPr>
          <p:nvPr/>
        </p:nvSpPr>
        <p:spPr>
          <a:xfrm>
            <a:off x="363544" y="684420"/>
            <a:ext cx="10978535" cy="443475"/>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照護疑似</a:t>
            </a: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確定伊波拉或馬堡病毒感染住院病人之個人防護裝備建議</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20000" lvl="1" indent="-360000" algn="just">
              <a:spcBef>
                <a:spcPts val="1200"/>
              </a:spcBef>
              <a:buClr>
                <a:srgbClr val="3D6A8F"/>
              </a:buClr>
              <a:buSzPct val="100000"/>
              <a:buNone/>
            </a:pPr>
            <a:endParaRPr lang="en-US" altLang="zh-TW" sz="12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aphicFrame>
        <p:nvGraphicFramePr>
          <p:cNvPr id="6" name="表格 5">
            <a:extLst>
              <a:ext uri="{FF2B5EF4-FFF2-40B4-BE49-F238E27FC236}">
                <a16:creationId xmlns:a16="http://schemas.microsoft.com/office/drawing/2014/main" id="{94FF2BA9-3780-4A48-9784-7818C99E5951}"/>
              </a:ext>
            </a:extLst>
          </p:cNvPr>
          <p:cNvGraphicFramePr>
            <a:graphicFrameLocks noGrp="1"/>
          </p:cNvGraphicFramePr>
          <p:nvPr>
            <p:extLst>
              <p:ext uri="{D42A27DB-BD31-4B8C-83A1-F6EECF244321}">
                <p14:modId xmlns:p14="http://schemas.microsoft.com/office/powerpoint/2010/main" val="1156137350"/>
              </p:ext>
            </p:extLst>
          </p:nvPr>
        </p:nvGraphicFramePr>
        <p:xfrm>
          <a:off x="474918" y="1131063"/>
          <a:ext cx="11100393" cy="5590289"/>
        </p:xfrm>
        <a:graphic>
          <a:graphicData uri="http://schemas.openxmlformats.org/drawingml/2006/table">
            <a:tbl>
              <a:tblPr firstRow="1" bandRow="1">
                <a:effectLst/>
                <a:tableStyleId>{5C22544A-7EE6-4342-B048-85BDC9FD1C3A}</a:tableStyleId>
              </a:tblPr>
              <a:tblGrid>
                <a:gridCol w="1979758">
                  <a:extLst>
                    <a:ext uri="{9D8B030D-6E8A-4147-A177-3AD203B41FA5}">
                      <a16:colId xmlns:a16="http://schemas.microsoft.com/office/drawing/2014/main" val="3038025698"/>
                    </a:ext>
                  </a:extLst>
                </a:gridCol>
                <a:gridCol w="1550253">
                  <a:extLst>
                    <a:ext uri="{9D8B030D-6E8A-4147-A177-3AD203B41FA5}">
                      <a16:colId xmlns:a16="http://schemas.microsoft.com/office/drawing/2014/main" val="18386068"/>
                    </a:ext>
                  </a:extLst>
                </a:gridCol>
                <a:gridCol w="1006549">
                  <a:extLst>
                    <a:ext uri="{9D8B030D-6E8A-4147-A177-3AD203B41FA5}">
                      <a16:colId xmlns:a16="http://schemas.microsoft.com/office/drawing/2014/main" val="2695176737"/>
                    </a:ext>
                  </a:extLst>
                </a:gridCol>
                <a:gridCol w="949842">
                  <a:extLst>
                    <a:ext uri="{9D8B030D-6E8A-4147-A177-3AD203B41FA5}">
                      <a16:colId xmlns:a16="http://schemas.microsoft.com/office/drawing/2014/main" val="3476212883"/>
                    </a:ext>
                  </a:extLst>
                </a:gridCol>
                <a:gridCol w="857693">
                  <a:extLst>
                    <a:ext uri="{9D8B030D-6E8A-4147-A177-3AD203B41FA5}">
                      <a16:colId xmlns:a16="http://schemas.microsoft.com/office/drawing/2014/main" val="2893279864"/>
                    </a:ext>
                  </a:extLst>
                </a:gridCol>
                <a:gridCol w="1034903">
                  <a:extLst>
                    <a:ext uri="{9D8B030D-6E8A-4147-A177-3AD203B41FA5}">
                      <a16:colId xmlns:a16="http://schemas.microsoft.com/office/drawing/2014/main" val="2021842001"/>
                    </a:ext>
                  </a:extLst>
                </a:gridCol>
                <a:gridCol w="878958">
                  <a:extLst>
                    <a:ext uri="{9D8B030D-6E8A-4147-A177-3AD203B41FA5}">
                      <a16:colId xmlns:a16="http://schemas.microsoft.com/office/drawing/2014/main" val="867102344"/>
                    </a:ext>
                  </a:extLst>
                </a:gridCol>
                <a:gridCol w="1233376">
                  <a:extLst>
                    <a:ext uri="{9D8B030D-6E8A-4147-A177-3AD203B41FA5}">
                      <a16:colId xmlns:a16="http://schemas.microsoft.com/office/drawing/2014/main" val="3906544240"/>
                    </a:ext>
                  </a:extLst>
                </a:gridCol>
                <a:gridCol w="800986">
                  <a:extLst>
                    <a:ext uri="{9D8B030D-6E8A-4147-A177-3AD203B41FA5}">
                      <a16:colId xmlns:a16="http://schemas.microsoft.com/office/drawing/2014/main" val="922815688"/>
                    </a:ext>
                  </a:extLst>
                </a:gridCol>
                <a:gridCol w="808075">
                  <a:extLst>
                    <a:ext uri="{9D8B030D-6E8A-4147-A177-3AD203B41FA5}">
                      <a16:colId xmlns:a16="http://schemas.microsoft.com/office/drawing/2014/main" val="607470130"/>
                    </a:ext>
                  </a:extLst>
                </a:gridCol>
              </a:tblGrid>
              <a:tr h="340943">
                <a:tc rowSpan="2">
                  <a:txBody>
                    <a:bodyPr/>
                    <a:lstStyle/>
                    <a:p>
                      <a:pPr lvl="0" algn="ctr">
                        <a:lnSpc>
                          <a:spcPct val="400000"/>
                        </a:lnSpc>
                      </a:pPr>
                      <a:r>
                        <a:rPr lang="zh-TW" sz="1600" b="1" kern="1200" dirty="0">
                          <a:solidFill>
                            <a:schemeClr val="bg1"/>
                          </a:solidFill>
                          <a:latin typeface="微軟正黑體" pitchFamily="34"/>
                          <a:ea typeface="微軟正黑體" pitchFamily="34"/>
                        </a:rPr>
                        <a:t>處置</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rowSpan="2">
                  <a:txBody>
                    <a:bodyPr/>
                    <a:lstStyle/>
                    <a:p>
                      <a:pPr lvl="0" algn="ctr">
                        <a:lnSpc>
                          <a:spcPct val="400000"/>
                        </a:lnSpc>
                      </a:pPr>
                      <a:r>
                        <a:rPr lang="zh-TW" sz="1600" b="1" kern="1200" dirty="0">
                          <a:solidFill>
                            <a:schemeClr val="bg1"/>
                          </a:solidFill>
                          <a:latin typeface="微軟正黑體" pitchFamily="34"/>
                          <a:ea typeface="微軟正黑體" pitchFamily="34"/>
                        </a:rPr>
                        <a:t>場所</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rowSpan="2">
                  <a:txBody>
                    <a:bodyPr/>
                    <a:lstStyle/>
                    <a:p>
                      <a:pPr lvl="0" algn="ctr"/>
                      <a:endParaRPr lang="en-US" sz="1600" b="1" kern="1200" dirty="0">
                        <a:solidFill>
                          <a:schemeClr val="bg1"/>
                        </a:solidFill>
                        <a:latin typeface="微軟正黑體" pitchFamily="34"/>
                        <a:ea typeface="微軟正黑體" pitchFamily="34"/>
                      </a:endParaRPr>
                    </a:p>
                    <a:p>
                      <a:pPr lvl="0" algn="ctr"/>
                      <a:endParaRPr lang="en-US" sz="1600" b="1" kern="1200" dirty="0">
                        <a:solidFill>
                          <a:schemeClr val="bg1"/>
                        </a:solidFill>
                        <a:latin typeface="微軟正黑體" pitchFamily="34"/>
                        <a:ea typeface="微軟正黑體" pitchFamily="34"/>
                      </a:endParaRPr>
                    </a:p>
                    <a:p>
                      <a:pPr lvl="0" algn="ctr">
                        <a:lnSpc>
                          <a:spcPts val="2000"/>
                        </a:lnSpc>
                      </a:pPr>
                      <a:r>
                        <a:rPr lang="zh-TW" sz="1600" b="1" kern="1200" dirty="0">
                          <a:solidFill>
                            <a:schemeClr val="bg1"/>
                          </a:solidFill>
                          <a:latin typeface="微軟正黑體" pitchFamily="34"/>
                          <a:ea typeface="微軟正黑體" pitchFamily="34"/>
                        </a:rPr>
                        <a:t>級別</a:t>
                      </a:r>
                      <a:r>
                        <a:rPr lang="en-US" sz="1600" b="1" kern="1200" baseline="-25000" dirty="0">
                          <a:solidFill>
                            <a:schemeClr val="bg1"/>
                          </a:solidFill>
                          <a:latin typeface="微軟正黑體" pitchFamily="34"/>
                          <a:ea typeface="微軟正黑體" pitchFamily="34"/>
                        </a:rPr>
                        <a:t>a</a:t>
                      </a:r>
                      <a:endParaRPr lang="en-US" sz="900" b="1" kern="1200" baseline="-25000" dirty="0">
                        <a:solidFill>
                          <a:schemeClr val="bg1"/>
                        </a:solidFill>
                        <a:latin typeface="微軟正黑體" pitchFamily="34"/>
                        <a:ea typeface="微軟正黑體" pitchFamily="34"/>
                      </a:endParaRP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gridSpan="7">
                  <a:txBody>
                    <a:bodyPr/>
                    <a:lstStyle/>
                    <a:p>
                      <a:pPr lvl="0" algn="ctr"/>
                      <a:r>
                        <a:rPr lang="zh-TW" sz="1600" b="1" kern="1200" dirty="0">
                          <a:solidFill>
                            <a:schemeClr val="bg1"/>
                          </a:solidFill>
                          <a:latin typeface="微軟正黑體" pitchFamily="34"/>
                          <a:ea typeface="微軟正黑體" pitchFamily="34"/>
                        </a:rPr>
                        <a:t>項目</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357436418"/>
                  </a:ext>
                </a:extLst>
              </a:tr>
              <a:tr h="1080482">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lvl="0" algn="ctr"/>
                      <a:r>
                        <a:rPr lang="zh-TW" sz="1600" b="1" kern="1200" dirty="0">
                          <a:solidFill>
                            <a:schemeClr val="bg1"/>
                          </a:solidFill>
                          <a:latin typeface="微軟正黑體" pitchFamily="34"/>
                          <a:ea typeface="微軟正黑體" pitchFamily="34"/>
                        </a:rPr>
                        <a:t>連身型</a:t>
                      </a:r>
                    </a:p>
                    <a:p>
                      <a:pPr lvl="0" algn="ctr"/>
                      <a:r>
                        <a:rPr lang="zh-TW" sz="1600" b="1" kern="1200" dirty="0">
                          <a:solidFill>
                            <a:schemeClr val="bg1"/>
                          </a:solidFill>
                          <a:latin typeface="微軟正黑體" pitchFamily="34"/>
                          <a:ea typeface="微軟正黑體" pitchFamily="34"/>
                        </a:rPr>
                        <a:t>防護衣</a:t>
                      </a:r>
                      <a:r>
                        <a:rPr lang="en-US" sz="1600" b="1" kern="1200" dirty="0">
                          <a:solidFill>
                            <a:schemeClr val="bg1"/>
                          </a:solidFill>
                          <a:latin typeface="微軟正黑體" pitchFamily="34"/>
                          <a:ea typeface="微軟正黑體" pitchFamily="34"/>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zh-TW" sz="1600" b="1" kern="1200" dirty="0">
                          <a:solidFill>
                            <a:schemeClr val="bg1"/>
                          </a:solidFill>
                          <a:latin typeface="微軟正黑體" pitchFamily="34"/>
                          <a:ea typeface="微軟正黑體" pitchFamily="34"/>
                        </a:rPr>
                        <a:t>雙層</a:t>
                      </a:r>
                    </a:p>
                    <a:p>
                      <a:pPr lvl="0" algn="ctr"/>
                      <a:r>
                        <a:rPr lang="zh-TW" sz="1600" b="1" kern="1200" dirty="0">
                          <a:solidFill>
                            <a:schemeClr val="bg1"/>
                          </a:solidFill>
                          <a:latin typeface="微軟正黑體" pitchFamily="34"/>
                          <a:ea typeface="微軟正黑體" pitchFamily="34"/>
                        </a:rPr>
                        <a:t>手套</a:t>
                      </a:r>
                      <a:r>
                        <a:rPr lang="en-US" sz="1600" b="1" kern="1200" dirty="0">
                          <a:solidFill>
                            <a:schemeClr val="bg1"/>
                          </a:solidFill>
                          <a:latin typeface="微軟正黑體" pitchFamily="34"/>
                          <a:ea typeface="微軟正黑體" pitchFamily="34"/>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en-US" sz="1600" b="1" kern="1200" dirty="0">
                          <a:solidFill>
                            <a:schemeClr val="bg1"/>
                          </a:solidFill>
                          <a:latin typeface="微軟正黑體" pitchFamily="34"/>
                          <a:ea typeface="微軟正黑體" pitchFamily="34"/>
                        </a:rPr>
                        <a:t>N95</a:t>
                      </a:r>
                      <a:r>
                        <a:rPr lang="zh-TW" sz="1600" b="1" kern="1200" dirty="0">
                          <a:solidFill>
                            <a:schemeClr val="bg1"/>
                          </a:solidFill>
                          <a:latin typeface="微軟正黑體" pitchFamily="34"/>
                          <a:ea typeface="微軟正黑體" pitchFamily="34"/>
                        </a:rPr>
                        <a:t>等級</a:t>
                      </a:r>
                    </a:p>
                    <a:p>
                      <a:pPr lvl="0" algn="ctr"/>
                      <a:r>
                        <a:rPr lang="en-US" sz="1600" b="1" kern="1200" dirty="0">
                          <a:solidFill>
                            <a:schemeClr val="bg1"/>
                          </a:solidFill>
                          <a:latin typeface="微軟正黑體" pitchFamily="34"/>
                          <a:ea typeface="微軟正黑體" pitchFamily="34"/>
                        </a:rPr>
                        <a:t>(</a:t>
                      </a:r>
                      <a:r>
                        <a:rPr lang="zh-TW" sz="1600" b="1" kern="1200" dirty="0">
                          <a:solidFill>
                            <a:schemeClr val="bg1"/>
                          </a:solidFill>
                          <a:latin typeface="微軟正黑體" pitchFamily="34"/>
                          <a:ea typeface="微軟正黑體" pitchFamily="34"/>
                        </a:rPr>
                        <a:t>含</a:t>
                      </a:r>
                      <a:r>
                        <a:rPr lang="en-US" sz="1600" b="1" kern="1200" dirty="0">
                          <a:solidFill>
                            <a:schemeClr val="bg1"/>
                          </a:solidFill>
                          <a:latin typeface="微軟正黑體" pitchFamily="34"/>
                          <a:ea typeface="微軟正黑體" pitchFamily="34"/>
                        </a:rPr>
                        <a:t>)</a:t>
                      </a:r>
                      <a:r>
                        <a:rPr lang="zh-TW" sz="1600" b="1" kern="1200" dirty="0">
                          <a:solidFill>
                            <a:schemeClr val="bg1"/>
                          </a:solidFill>
                          <a:latin typeface="微軟正黑體" pitchFamily="34"/>
                          <a:ea typeface="微軟正黑體" pitchFamily="34"/>
                        </a:rPr>
                        <a:t>以上</a:t>
                      </a:r>
                      <a:r>
                        <a:rPr lang="en-US" sz="1600" b="1" kern="1200" dirty="0">
                          <a:solidFill>
                            <a:schemeClr val="bg1"/>
                          </a:solidFill>
                          <a:latin typeface="微軟正黑體" pitchFamily="34"/>
                          <a:ea typeface="微軟正黑體" pitchFamily="34"/>
                        </a:rPr>
                        <a:t> </a:t>
                      </a:r>
                    </a:p>
                    <a:p>
                      <a:pPr lvl="0" algn="ctr"/>
                      <a:r>
                        <a:rPr lang="zh-TW" sz="1600" b="1" kern="1200" dirty="0">
                          <a:solidFill>
                            <a:schemeClr val="bg1"/>
                          </a:solidFill>
                          <a:latin typeface="微軟正黑體" pitchFamily="34"/>
                          <a:ea typeface="微軟正黑體" pitchFamily="34"/>
                        </a:rPr>
                        <a:t>口罩</a:t>
                      </a:r>
                      <a:r>
                        <a:rPr lang="en-US" sz="1600" b="1" kern="1200" dirty="0">
                          <a:solidFill>
                            <a:schemeClr val="bg1"/>
                          </a:solidFill>
                          <a:latin typeface="微軟正黑體" pitchFamily="34"/>
                          <a:ea typeface="微軟正黑體" pitchFamily="34"/>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zh-TW" sz="1600" b="1" kern="1200" dirty="0">
                          <a:solidFill>
                            <a:schemeClr val="bg1"/>
                          </a:solidFill>
                          <a:latin typeface="微軟正黑體" pitchFamily="34"/>
                          <a:ea typeface="微軟正黑體" pitchFamily="34"/>
                        </a:rPr>
                        <a:t>防護</a:t>
                      </a:r>
                    </a:p>
                    <a:p>
                      <a:pPr lvl="0" algn="ctr"/>
                      <a:r>
                        <a:rPr lang="zh-TW" sz="1600" b="1" kern="1200" dirty="0">
                          <a:solidFill>
                            <a:schemeClr val="bg1"/>
                          </a:solidFill>
                          <a:latin typeface="微軟正黑體" pitchFamily="34"/>
                          <a:ea typeface="微軟正黑體" pitchFamily="34"/>
                        </a:rPr>
                        <a:t>面罩</a:t>
                      </a:r>
                      <a:r>
                        <a:rPr lang="en-US" sz="1600" b="1" kern="1200" dirty="0">
                          <a:solidFill>
                            <a:schemeClr val="bg1"/>
                          </a:solidFill>
                          <a:latin typeface="微軟正黑體" pitchFamily="34"/>
                          <a:ea typeface="微軟正黑體" pitchFamily="34"/>
                        </a:rPr>
                        <a:t>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zh-TW" sz="1600" b="1" kern="1200" dirty="0">
                          <a:solidFill>
                            <a:schemeClr val="bg1"/>
                          </a:solidFill>
                          <a:latin typeface="微軟正黑體" pitchFamily="34"/>
                          <a:ea typeface="微軟正黑體" pitchFamily="34"/>
                        </a:rPr>
                        <a:t>防水長</a:t>
                      </a:r>
                    </a:p>
                    <a:p>
                      <a:pPr lvl="0" algn="ctr"/>
                      <a:r>
                        <a:rPr lang="zh-TW" sz="1600" b="1" kern="1200" dirty="0">
                          <a:solidFill>
                            <a:schemeClr val="bg1"/>
                          </a:solidFill>
                          <a:latin typeface="微軟正黑體" pitchFamily="34"/>
                          <a:ea typeface="微軟正黑體" pitchFamily="34"/>
                        </a:rPr>
                        <a:t>筒鞋套</a:t>
                      </a:r>
                      <a:r>
                        <a:rPr lang="en-US" sz="1600" b="1" kern="1200" dirty="0">
                          <a:solidFill>
                            <a:schemeClr val="bg1"/>
                          </a:solidFill>
                          <a:latin typeface="微軟正黑體" pitchFamily="34"/>
                          <a:ea typeface="微軟正黑體" pitchFamily="34"/>
                        </a:rPr>
                        <a:t>/</a:t>
                      </a:r>
                    </a:p>
                    <a:p>
                      <a:pPr lvl="0" algn="ctr"/>
                      <a:r>
                        <a:rPr lang="zh-TW" sz="1600" b="1" kern="1200" dirty="0">
                          <a:solidFill>
                            <a:schemeClr val="bg1"/>
                          </a:solidFill>
                          <a:latin typeface="微軟正黑體" pitchFamily="34"/>
                          <a:ea typeface="微軟正黑體" pitchFamily="34"/>
                        </a:rPr>
                        <a:t>橡膠</a:t>
                      </a:r>
                      <a:r>
                        <a:rPr lang="en-US" sz="1600" b="1" kern="1200" dirty="0">
                          <a:solidFill>
                            <a:schemeClr val="bg1"/>
                          </a:solidFill>
                          <a:latin typeface="微軟正黑體" pitchFamily="34"/>
                          <a:ea typeface="微軟正黑體" pitchFamily="34"/>
                        </a:rPr>
                        <a:t> </a:t>
                      </a:r>
                    </a:p>
                    <a:p>
                      <a:pPr lvl="0" algn="ctr"/>
                      <a:r>
                        <a:rPr lang="zh-TW" sz="1600" b="1" kern="1200" dirty="0">
                          <a:solidFill>
                            <a:schemeClr val="bg1"/>
                          </a:solidFill>
                          <a:latin typeface="微軟正黑體" pitchFamily="34"/>
                          <a:ea typeface="微軟正黑體" pitchFamily="34"/>
                        </a:rPr>
                        <a:t>長筒靴</a:t>
                      </a:r>
                      <a:r>
                        <a:rPr lang="en-US" sz="1600" b="1" kern="1200" dirty="0">
                          <a:solidFill>
                            <a:schemeClr val="bg1"/>
                          </a:solidFill>
                          <a:latin typeface="微軟正黑體" pitchFamily="34"/>
                          <a:ea typeface="微軟正黑體" pitchFamily="34"/>
                        </a:rPr>
                        <a:t> </a:t>
                      </a:r>
                      <a:endParaRPr lang="en-US" sz="1600" dirty="0">
                        <a:solidFill>
                          <a:schemeClr val="bg1"/>
                        </a:solidFill>
                        <a:latin typeface="微軟正黑體" pitchFamily="34"/>
                        <a:ea typeface="微軟正黑體" pitchFamily="34"/>
                      </a:endParaRP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zh-TW" sz="1600" b="1" kern="1200" dirty="0">
                          <a:solidFill>
                            <a:schemeClr val="bg1"/>
                          </a:solidFill>
                          <a:latin typeface="微軟正黑體" pitchFamily="34"/>
                          <a:ea typeface="微軟正黑體" pitchFamily="34"/>
                        </a:rPr>
                        <a:t>防水</a:t>
                      </a:r>
                    </a:p>
                    <a:p>
                      <a:pPr lvl="0" algn="ctr"/>
                      <a:r>
                        <a:rPr lang="zh-TW" sz="1600" b="1" kern="1200" dirty="0">
                          <a:solidFill>
                            <a:schemeClr val="bg1"/>
                          </a:solidFill>
                          <a:latin typeface="微軟正黑體" pitchFamily="34"/>
                          <a:ea typeface="微軟正黑體" pitchFamily="34"/>
                        </a:rPr>
                        <a:t>圍裙</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tc>
                  <a:txBody>
                    <a:bodyPr/>
                    <a:lstStyle/>
                    <a:p>
                      <a:pPr lvl="0" algn="ctr"/>
                      <a:r>
                        <a:rPr lang="zh-TW" sz="1600" b="1" kern="1200" dirty="0">
                          <a:solidFill>
                            <a:schemeClr val="bg1"/>
                          </a:solidFill>
                          <a:latin typeface="微軟正黑體" pitchFamily="34"/>
                          <a:ea typeface="微軟正黑體" pitchFamily="34"/>
                        </a:rPr>
                        <a:t>頭套</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val="3662643979"/>
                  </a:ext>
                </a:extLst>
              </a:tr>
              <a:tr h="911062">
                <a:tc>
                  <a:txBody>
                    <a:bodyPr/>
                    <a:lstStyle/>
                    <a:p>
                      <a:pPr lvl="0" algn="just">
                        <a:lnSpc>
                          <a:spcPts val="1600"/>
                        </a:lnSpc>
                      </a:pPr>
                      <a:r>
                        <a:rPr lang="zh-TW" sz="1400" b="1" i="0" u="none" strike="noStrike" kern="1200" cap="none" spc="0" baseline="0">
                          <a:solidFill>
                            <a:srgbClr val="000000"/>
                          </a:solidFill>
                          <a:uFillTx/>
                          <a:latin typeface="微軟正黑體" pitchFamily="34"/>
                          <a:ea typeface="微軟正黑體" pitchFamily="34"/>
                          <a:cs typeface="Times New Roman" pitchFamily="18"/>
                        </a:rPr>
                        <a:t>執行常規醫療照護</a:t>
                      </a:r>
                      <a:r>
                        <a:rPr lang="en-US" sz="1400" b="1" i="0" u="none" strike="noStrike" kern="1200" cap="none" spc="0" baseline="0">
                          <a:solidFill>
                            <a:srgbClr val="000000"/>
                          </a:solidFill>
                          <a:uFillTx/>
                          <a:latin typeface="微軟正黑體" pitchFamily="34"/>
                          <a:ea typeface="微軟正黑體" pitchFamily="34"/>
                          <a:cs typeface="Times New Roman" pitchFamily="18"/>
                        </a:rPr>
                        <a:t>(</a:t>
                      </a:r>
                      <a:r>
                        <a:rPr lang="zh-TW" sz="1400" b="1" i="0" u="none" strike="noStrike" kern="1200" cap="none" spc="0" baseline="0">
                          <a:solidFill>
                            <a:srgbClr val="000000"/>
                          </a:solidFill>
                          <a:uFillTx/>
                          <a:latin typeface="微軟正黑體" pitchFamily="34"/>
                          <a:ea typeface="微軟正黑體" pitchFamily="34"/>
                          <a:cs typeface="Times New Roman" pitchFamily="18"/>
                        </a:rPr>
                        <a:t>如：抽血、給藥、生命徵象評估等</a:t>
                      </a:r>
                      <a:r>
                        <a:rPr lang="en-US" sz="1400" b="1" i="0" u="none" strike="noStrike" kern="1200" cap="none" spc="0" baseline="0">
                          <a:solidFill>
                            <a:srgbClr val="000000"/>
                          </a:solidFill>
                          <a:uFillTx/>
                          <a:latin typeface="微軟正黑體" pitchFamily="34"/>
                          <a:ea typeface="微軟正黑體" pitchFamily="34"/>
                          <a:cs typeface="Times New Roman" pitchFamily="18"/>
                        </a:rPr>
                        <a:t>)</a:t>
                      </a:r>
                      <a:r>
                        <a:rPr lang="zh-TW" sz="1400" b="1" i="0" u="none" strike="noStrike" kern="1200" cap="none" spc="0" baseline="0">
                          <a:solidFill>
                            <a:srgbClr val="000000"/>
                          </a:solidFill>
                          <a:uFillTx/>
                          <a:latin typeface="微軟正黑體" pitchFamily="34"/>
                          <a:ea typeface="微軟正黑體" pitchFamily="34"/>
                          <a:cs typeface="Times New Roman" pitchFamily="18"/>
                        </a:rPr>
                        <a:t>、訪客探視</a:t>
                      </a:r>
                    </a:p>
                  </a:txBody>
                  <a:tcPr marL="68580" marR="68580" marT="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just">
                        <a:lnSpc>
                          <a:spcPts val="1600"/>
                        </a:lnSpc>
                      </a:pPr>
                      <a:r>
                        <a:rPr lang="zh-TW" sz="1400" b="1" i="0" u="none" strike="noStrike" kern="1200" cap="none" spc="0" baseline="0">
                          <a:solidFill>
                            <a:srgbClr val="000000"/>
                          </a:solidFill>
                          <a:uFillTx/>
                          <a:latin typeface="微軟正黑體" pitchFamily="34"/>
                          <a:ea typeface="微軟正黑體" pitchFamily="34"/>
                          <a:cs typeface="Times New Roman" pitchFamily="18"/>
                        </a:rPr>
                        <a:t>收治病室</a:t>
                      </a:r>
                      <a:r>
                        <a:rPr lang="en-US" sz="1400" b="1" i="0" u="none" strike="noStrike" kern="1200" cap="none" spc="0" baseline="0">
                          <a:solidFill>
                            <a:srgbClr val="000000"/>
                          </a:solidFill>
                          <a:uFillTx/>
                          <a:latin typeface="微軟正黑體" pitchFamily="34"/>
                          <a:ea typeface="微軟正黑體" pitchFamily="34"/>
                          <a:cs typeface="Times New Roman" pitchFamily="18"/>
                        </a:rPr>
                        <a:t>(</a:t>
                      </a:r>
                      <a:r>
                        <a:rPr lang="zh-TW" sz="1400" b="1" i="0" u="none" strike="noStrike" kern="1200" cap="none" spc="0" baseline="0">
                          <a:solidFill>
                            <a:srgbClr val="000000"/>
                          </a:solidFill>
                          <a:uFillTx/>
                          <a:latin typeface="微軟正黑體" pitchFamily="34"/>
                          <a:ea typeface="微軟正黑體" pitchFamily="34"/>
                          <a:cs typeface="Times New Roman" pitchFamily="18"/>
                        </a:rPr>
                        <a:t>負壓隔離病室或有衛浴設備的單人病室</a:t>
                      </a:r>
                      <a:r>
                        <a:rPr lang="en-US" sz="1400" b="1" i="0" u="none" strike="noStrike" kern="1200" cap="none" spc="0" baseline="0">
                          <a:solidFill>
                            <a:srgbClr val="000000"/>
                          </a:solidFill>
                          <a:uFillTx/>
                          <a:latin typeface="微軟正黑體" pitchFamily="34"/>
                          <a:ea typeface="微軟正黑體" pitchFamily="34"/>
                          <a:cs typeface="Times New Roman" pitchFamily="18"/>
                        </a:rPr>
                        <a:t>)</a:t>
                      </a:r>
                    </a:p>
                  </a:txBody>
                  <a:tcPr marL="68580" marR="68580" marT="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914400" rtl="0" fontAlgn="auto" hangingPunct="1">
                        <a:lnSpc>
                          <a:spcPct val="100000"/>
                        </a:lnSpc>
                        <a:spcBef>
                          <a:spcPts val="0"/>
                        </a:spcBef>
                        <a:spcAft>
                          <a:spcPts val="0"/>
                        </a:spcAft>
                        <a:buNone/>
                        <a:tabLst/>
                      </a:pPr>
                      <a:r>
                        <a:rPr lang="zh-TW" sz="1400" b="1" i="0" u="none" strike="noStrike" kern="1200" cap="none" spc="0" baseline="0" dirty="0">
                          <a:solidFill>
                            <a:srgbClr val="000000"/>
                          </a:solidFill>
                          <a:uFillTx/>
                          <a:latin typeface="微軟正黑體" pitchFamily="34"/>
                          <a:ea typeface="微軟正黑體" pitchFamily="34"/>
                          <a:cs typeface="Times New Roman" pitchFamily="18"/>
                        </a:rPr>
                        <a:t>一級</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dirty="0">
                          <a:solidFill>
                            <a:srgbClr val="000000"/>
                          </a:solidFill>
                          <a:latin typeface="微軟正黑體" pitchFamily="34"/>
                          <a:ea typeface="微軟正黑體" pitchFamily="34"/>
                          <a:cs typeface="Times New Roman" pitchFamily="18"/>
                        </a:rPr>
                        <a:t>V</a:t>
                      </a:r>
                      <a:endParaRPr lang="zh-TW" sz="1400" b="1" kern="1200" dirty="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dirty="0">
                          <a:solidFill>
                            <a:srgbClr val="000000"/>
                          </a:solidFill>
                          <a:latin typeface="微軟正黑體" pitchFamily="34"/>
                          <a:ea typeface="微軟正黑體" pitchFamily="34"/>
                          <a:cs typeface="Times New Roman" pitchFamily="18"/>
                        </a:rPr>
                        <a:t>V</a:t>
                      </a:r>
                      <a:endParaRPr lang="zh-TW" sz="1400" b="1" kern="1200" dirty="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rowSpan="5">
                  <a:txBody>
                    <a:bodyPr/>
                    <a:lstStyle/>
                    <a:p>
                      <a:pPr marL="0" marR="0" lvl="0" indent="0" algn="ctr" defTabSz="457200" rtl="0" fontAlgn="auto" hangingPunct="1">
                        <a:lnSpc>
                          <a:spcPct val="100000"/>
                        </a:lnSpc>
                        <a:spcBef>
                          <a:spcPts val="0"/>
                        </a:spcBef>
                        <a:spcAft>
                          <a:spcPts val="0"/>
                        </a:spcAft>
                        <a:buNone/>
                        <a:tabLst/>
                      </a:pPr>
                      <a:r>
                        <a:rPr lang="zh-TW" sz="1400" b="1" kern="1200">
                          <a:solidFill>
                            <a:srgbClr val="000000"/>
                          </a:solidFill>
                          <a:latin typeface="微軟正黑體" pitchFamily="34"/>
                          <a:ea typeface="微軟正黑體" pitchFamily="34"/>
                          <a:cs typeface="Times New Roman" pitchFamily="18"/>
                        </a:rPr>
                        <a:t>視需要</a:t>
                      </a:r>
                      <a:r>
                        <a:rPr lang="en-US" sz="1400" b="1" kern="1200" baseline="-25000">
                          <a:solidFill>
                            <a:srgbClr val="000000"/>
                          </a:solidFill>
                          <a:latin typeface="微軟正黑體" pitchFamily="34"/>
                          <a:ea typeface="微軟正黑體" pitchFamily="34"/>
                        </a:rPr>
                        <a:t>a</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0043927"/>
                  </a:ext>
                </a:extLst>
              </a:tr>
              <a:tr h="1027044">
                <a:tc>
                  <a:txBody>
                    <a:bodyPr/>
                    <a:lstStyle/>
                    <a:p>
                      <a:pPr lvl="0" algn="just">
                        <a:lnSpc>
                          <a:spcPts val="1600"/>
                        </a:lnSpc>
                      </a:pPr>
                      <a:r>
                        <a:rPr lang="zh-TW" sz="1400" b="1" i="0" u="none" strike="noStrike" kern="1200" cap="none" spc="0" baseline="0">
                          <a:solidFill>
                            <a:srgbClr val="000000"/>
                          </a:solidFill>
                          <a:uFillTx/>
                          <a:latin typeface="微軟正黑體" pitchFamily="34"/>
                          <a:ea typeface="微軟正黑體" pitchFamily="34"/>
                          <a:cs typeface="Times New Roman" pitchFamily="18"/>
                        </a:rPr>
                        <a:t>執行可能引發飛沫微粒</a:t>
                      </a:r>
                      <a:r>
                        <a:rPr lang="en-US" sz="1400" b="1" i="0" u="none" strike="noStrike" kern="1200" cap="none" spc="0" baseline="0">
                          <a:solidFill>
                            <a:srgbClr val="000000"/>
                          </a:solidFill>
                          <a:uFillTx/>
                          <a:latin typeface="微軟正黑體" pitchFamily="34"/>
                          <a:ea typeface="微軟正黑體" pitchFamily="34"/>
                          <a:cs typeface="Times New Roman" pitchFamily="18"/>
                        </a:rPr>
                        <a:t> (aerosol)</a:t>
                      </a:r>
                      <a:r>
                        <a:rPr lang="zh-TW" sz="1400" b="1" i="0" u="none" strike="noStrike" kern="1200" cap="none" spc="0" baseline="0">
                          <a:solidFill>
                            <a:srgbClr val="000000"/>
                          </a:solidFill>
                          <a:uFillTx/>
                          <a:latin typeface="微軟正黑體" pitchFamily="34"/>
                          <a:ea typeface="微軟正黑體" pitchFamily="34"/>
                          <a:cs typeface="Times New Roman" pitchFamily="18"/>
                        </a:rPr>
                        <a:t>產生的檢體採集</a:t>
                      </a:r>
                      <a:r>
                        <a:rPr lang="en-US" sz="1400" b="1" i="0" u="none" strike="noStrike" kern="1200" cap="none" spc="0" baseline="0">
                          <a:solidFill>
                            <a:srgbClr val="000000"/>
                          </a:solidFill>
                          <a:uFillTx/>
                          <a:latin typeface="微軟正黑體" pitchFamily="34"/>
                          <a:ea typeface="微軟正黑體" pitchFamily="34"/>
                          <a:cs typeface="Times New Roman" pitchFamily="18"/>
                        </a:rPr>
                        <a:t>(</a:t>
                      </a:r>
                      <a:r>
                        <a:rPr lang="zh-TW" sz="1400" b="1" i="0" u="none" strike="noStrike" kern="1200" cap="none" spc="0" baseline="0">
                          <a:solidFill>
                            <a:srgbClr val="000000"/>
                          </a:solidFill>
                          <a:uFillTx/>
                          <a:latin typeface="微軟正黑體" pitchFamily="34"/>
                          <a:ea typeface="微軟正黑體" pitchFamily="34"/>
                          <a:cs typeface="Times New Roman" pitchFamily="18"/>
                        </a:rPr>
                        <a:t>如：咽喉拭子</a:t>
                      </a:r>
                      <a:r>
                        <a:rPr lang="en-US" sz="1400" b="1" i="0" u="none" strike="noStrike" kern="1200" cap="none" spc="0" baseline="0">
                          <a:solidFill>
                            <a:srgbClr val="000000"/>
                          </a:solidFill>
                          <a:uFillTx/>
                          <a:latin typeface="微軟正黑體" pitchFamily="34"/>
                          <a:ea typeface="微軟正黑體" pitchFamily="34"/>
                          <a:cs typeface="Times New Roman" pitchFamily="18"/>
                        </a:rPr>
                        <a:t>)</a:t>
                      </a:r>
                      <a:r>
                        <a:rPr lang="zh-TW" sz="1400" b="1" i="0" u="none" strike="noStrike" kern="1200" cap="none" spc="0" baseline="0">
                          <a:solidFill>
                            <a:srgbClr val="000000"/>
                          </a:solidFill>
                          <a:uFillTx/>
                          <a:latin typeface="微軟正黑體" pitchFamily="34"/>
                          <a:ea typeface="微軟正黑體" pitchFamily="34"/>
                          <a:cs typeface="Times New Roman" pitchFamily="18"/>
                        </a:rPr>
                        <a:t>或治療措施</a:t>
                      </a:r>
                    </a:p>
                  </a:txBody>
                  <a:tcPr marL="68580" marR="68580" marT="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just">
                        <a:lnSpc>
                          <a:spcPts val="1600"/>
                        </a:lnSpc>
                      </a:pPr>
                      <a:r>
                        <a:rPr lang="zh-TW" sz="1400" b="1" i="0" u="none" strike="noStrike" kern="1200" cap="none" spc="0" baseline="0">
                          <a:solidFill>
                            <a:srgbClr val="000000"/>
                          </a:solidFill>
                          <a:uFillTx/>
                          <a:latin typeface="微軟正黑體" pitchFamily="34"/>
                          <a:ea typeface="微軟正黑體" pitchFamily="34"/>
                          <a:cs typeface="Times New Roman" pitchFamily="18"/>
                        </a:rPr>
                        <a:t>收治病室或專屬區域</a:t>
                      </a:r>
                      <a:r>
                        <a:rPr lang="en-US" sz="1400" b="1" i="0" u="none" strike="noStrike" kern="1200" cap="none" spc="0" baseline="0">
                          <a:solidFill>
                            <a:srgbClr val="000000"/>
                          </a:solidFill>
                          <a:uFillTx/>
                          <a:latin typeface="微軟正黑體" pitchFamily="34"/>
                          <a:ea typeface="微軟正黑體" pitchFamily="34"/>
                          <a:cs typeface="Times New Roman" pitchFamily="18"/>
                        </a:rPr>
                        <a:t>(</a:t>
                      </a:r>
                      <a:r>
                        <a:rPr lang="zh-TW" sz="1400" b="1" i="0" u="none" strike="noStrike" kern="1200" cap="none" spc="0" baseline="0">
                          <a:solidFill>
                            <a:srgbClr val="000000"/>
                          </a:solidFill>
                          <a:uFillTx/>
                          <a:latin typeface="微軟正黑體" pitchFamily="34"/>
                          <a:ea typeface="微軟正黑體" pitchFamily="34"/>
                          <a:cs typeface="Times New Roman" pitchFamily="18"/>
                        </a:rPr>
                        <a:t>如：獨立檢查室、負壓隔離病室或有衛浴設備的單人病室等</a:t>
                      </a:r>
                      <a:r>
                        <a:rPr lang="en-US" sz="1400" b="1" i="0" u="none" strike="noStrike" kern="1200" cap="none" spc="0" baseline="0">
                          <a:solidFill>
                            <a:srgbClr val="000000"/>
                          </a:solidFill>
                          <a:uFillTx/>
                          <a:latin typeface="微軟正黑體" pitchFamily="34"/>
                          <a:ea typeface="微軟正黑體" pitchFamily="34"/>
                          <a:cs typeface="Times New Roman" pitchFamily="18"/>
                        </a:rPr>
                        <a:t>)</a:t>
                      </a:r>
                    </a:p>
                  </a:txBody>
                  <a:tcPr marL="68580" marR="68580" marT="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914400" rtl="0" fontAlgn="auto" hangingPunct="1">
                        <a:lnSpc>
                          <a:spcPct val="100000"/>
                        </a:lnSpc>
                        <a:spcBef>
                          <a:spcPts val="0"/>
                        </a:spcBef>
                        <a:spcAft>
                          <a:spcPts val="0"/>
                        </a:spcAft>
                        <a:buNone/>
                        <a:tabLst/>
                      </a:pPr>
                      <a:r>
                        <a:rPr lang="zh-TW" sz="1400" b="1" i="0" u="none" strike="noStrike" kern="1200" cap="none" spc="0" baseline="0">
                          <a:solidFill>
                            <a:srgbClr val="000000"/>
                          </a:solidFill>
                          <a:uFillTx/>
                          <a:latin typeface="微軟正黑體" pitchFamily="34"/>
                          <a:ea typeface="微軟正黑體" pitchFamily="34"/>
                          <a:cs typeface="Times New Roman" pitchFamily="18"/>
                        </a:rPr>
                        <a:t>一級</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dirty="0">
                          <a:solidFill>
                            <a:srgbClr val="000000"/>
                          </a:solidFill>
                          <a:latin typeface="微軟正黑體" pitchFamily="34"/>
                          <a:ea typeface="微軟正黑體" pitchFamily="34"/>
                          <a:cs typeface="Times New Roman" pitchFamily="18"/>
                        </a:rPr>
                        <a:t>V</a:t>
                      </a:r>
                      <a:endParaRPr lang="zh-TW" sz="1400" b="1" kern="1200" dirty="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vMerge="1">
                  <a:txBody>
                    <a:bodyPr/>
                    <a:lstStyle/>
                    <a:p>
                      <a:endParaRPr lang="zh-TW" altLang="en-US"/>
                    </a:p>
                  </a:txBody>
                  <a:tcPr/>
                </a:tc>
                <a:extLst>
                  <a:ext uri="{0D108BD9-81ED-4DB2-BD59-A6C34878D82A}">
                    <a16:rowId xmlns:a16="http://schemas.microsoft.com/office/drawing/2014/main" val="3746647459"/>
                  </a:ext>
                </a:extLst>
              </a:tr>
              <a:tr h="721836">
                <a:tc>
                  <a:txBody>
                    <a:bodyPr/>
                    <a:lstStyle/>
                    <a:p>
                      <a:pPr lvl="0" algn="just">
                        <a:lnSpc>
                          <a:spcPts val="1600"/>
                        </a:lnSpc>
                      </a:pPr>
                      <a:r>
                        <a:rPr lang="zh-TW" sz="1400" b="1" i="0" u="none" strike="noStrike" kern="1200" cap="none" spc="0" baseline="0">
                          <a:solidFill>
                            <a:srgbClr val="000000"/>
                          </a:solidFill>
                          <a:uFillTx/>
                          <a:latin typeface="微軟正黑體" pitchFamily="34"/>
                          <a:ea typeface="微軟正黑體" pitchFamily="34"/>
                          <a:cs typeface="Times New Roman" pitchFamily="18"/>
                        </a:rPr>
                        <a:t>環境清潔消毒、廢棄物處理</a:t>
                      </a:r>
                    </a:p>
                  </a:txBody>
                  <a:tcPr marL="68580" marR="68580" marT="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just">
                        <a:lnSpc>
                          <a:spcPts val="1600"/>
                        </a:lnSpc>
                      </a:pPr>
                      <a:r>
                        <a:rPr lang="zh-TW" sz="1400" b="1" i="0" u="none" strike="noStrike" kern="1200" cap="none" spc="0" baseline="0">
                          <a:solidFill>
                            <a:srgbClr val="000000"/>
                          </a:solidFill>
                          <a:uFillTx/>
                          <a:latin typeface="微軟正黑體" pitchFamily="34"/>
                          <a:ea typeface="微軟正黑體" pitchFamily="34"/>
                          <a:cs typeface="Times New Roman" pitchFamily="18"/>
                        </a:rPr>
                        <a:t>病室、檢查室、生物醫療廢棄物處理區等</a:t>
                      </a:r>
                    </a:p>
                  </a:txBody>
                  <a:tcPr marL="68580" marR="68580" marT="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914400" rtl="0" fontAlgn="auto" hangingPunct="1">
                        <a:lnSpc>
                          <a:spcPct val="100000"/>
                        </a:lnSpc>
                        <a:spcBef>
                          <a:spcPts val="0"/>
                        </a:spcBef>
                        <a:spcAft>
                          <a:spcPts val="0"/>
                        </a:spcAft>
                        <a:buNone/>
                        <a:tabLst/>
                      </a:pPr>
                      <a:r>
                        <a:rPr lang="zh-TW" sz="1400" b="1" i="0" u="none" strike="noStrike" kern="1200" cap="none" spc="0" baseline="0">
                          <a:solidFill>
                            <a:srgbClr val="000000"/>
                          </a:solidFill>
                          <a:uFillTx/>
                          <a:latin typeface="微軟正黑體" pitchFamily="34"/>
                          <a:ea typeface="微軟正黑體" pitchFamily="34"/>
                          <a:cs typeface="Times New Roman" pitchFamily="18"/>
                        </a:rPr>
                        <a:t>一級</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r>
                        <a:rPr lang="en-US" sz="1400" b="1" i="0" u="none" strike="noStrike" kern="1200" cap="none" spc="0" baseline="-25000">
                          <a:solidFill>
                            <a:srgbClr val="000000"/>
                          </a:solidFill>
                          <a:uFillTx/>
                          <a:latin typeface="微軟正黑體" pitchFamily="34"/>
                          <a:ea typeface="微軟正黑體" pitchFamily="34"/>
                          <a:cs typeface="Times New Roman" pitchFamily="18"/>
                        </a:rPr>
                        <a:t>b</a:t>
                      </a:r>
                      <a:endParaRPr lang="zh-TW" sz="1400" b="1" kern="1200" baseline="-250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r>
                        <a:rPr lang="en-US" sz="1400" b="1" i="0" u="none" strike="noStrike" kern="1200" cap="none" spc="0" baseline="-25000">
                          <a:solidFill>
                            <a:srgbClr val="000000"/>
                          </a:solidFill>
                          <a:uFillTx/>
                          <a:latin typeface="微軟正黑體" pitchFamily="34"/>
                          <a:ea typeface="微軟正黑體" pitchFamily="34"/>
                          <a:cs typeface="Times New Roman" pitchFamily="18"/>
                        </a:rPr>
                        <a:t>b</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dirty="0" err="1">
                          <a:solidFill>
                            <a:srgbClr val="000000"/>
                          </a:solidFill>
                          <a:latin typeface="微軟正黑體" pitchFamily="34"/>
                          <a:ea typeface="微軟正黑體" pitchFamily="34"/>
                          <a:cs typeface="Times New Roman" pitchFamily="18"/>
                        </a:rPr>
                        <a:t>V</a:t>
                      </a:r>
                      <a:r>
                        <a:rPr lang="en-US" sz="1400" b="1" i="0" u="none" strike="noStrike" kern="1200" cap="none" spc="0" baseline="-25000" dirty="0" err="1">
                          <a:solidFill>
                            <a:srgbClr val="000000"/>
                          </a:solidFill>
                          <a:uFillTx/>
                          <a:latin typeface="微軟正黑體" pitchFamily="34"/>
                          <a:ea typeface="微軟正黑體" pitchFamily="34"/>
                          <a:cs typeface="Times New Roman" pitchFamily="18"/>
                        </a:rPr>
                        <a:t>b</a:t>
                      </a:r>
                      <a:endParaRPr lang="zh-TW" sz="1400" b="1" kern="1200" baseline="-25000" dirty="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vMerge="1">
                  <a:txBody>
                    <a:bodyPr/>
                    <a:lstStyle/>
                    <a:p>
                      <a:endParaRPr lang="zh-TW" altLang="en-US"/>
                    </a:p>
                  </a:txBody>
                  <a:tcPr/>
                </a:tc>
                <a:extLst>
                  <a:ext uri="{0D108BD9-81ED-4DB2-BD59-A6C34878D82A}">
                    <a16:rowId xmlns:a16="http://schemas.microsoft.com/office/drawing/2014/main" val="1113121895"/>
                  </a:ext>
                </a:extLst>
              </a:tr>
              <a:tr h="512630">
                <a:tc>
                  <a:txBody>
                    <a:bodyPr/>
                    <a:lstStyle/>
                    <a:p>
                      <a:pPr lvl="0" algn="l">
                        <a:lnSpc>
                          <a:spcPts val="1600"/>
                        </a:lnSpc>
                      </a:pPr>
                      <a:r>
                        <a:rPr lang="zh-TW" sz="1400" b="1" i="0" u="none" strike="noStrike" kern="1200" cap="none" spc="0" baseline="0">
                          <a:solidFill>
                            <a:srgbClr val="000000"/>
                          </a:solidFill>
                          <a:uFillTx/>
                          <a:latin typeface="微軟正黑體" pitchFamily="34"/>
                          <a:ea typeface="微軟正黑體" pitchFamily="34"/>
                          <a:cs typeface="Times New Roman" pitchFamily="18"/>
                        </a:rPr>
                        <a:t>運送病人到其他部門</a:t>
                      </a:r>
                      <a:r>
                        <a:rPr lang="en-US" sz="1400" b="1" i="0" u="none" strike="noStrike" kern="1200" cap="none" spc="0" baseline="0">
                          <a:solidFill>
                            <a:srgbClr val="000000"/>
                          </a:solidFill>
                          <a:uFillTx/>
                          <a:latin typeface="微軟正黑體" pitchFamily="34"/>
                          <a:ea typeface="微軟正黑體" pitchFamily="34"/>
                          <a:cs typeface="Times New Roman" pitchFamily="18"/>
                        </a:rPr>
                        <a:t>/</a:t>
                      </a:r>
                      <a:r>
                        <a:rPr lang="zh-TW" sz="1400" b="1" i="0" u="none" strike="noStrike" kern="1200" cap="none" spc="0" baseline="0">
                          <a:solidFill>
                            <a:srgbClr val="000000"/>
                          </a:solidFill>
                          <a:uFillTx/>
                          <a:latin typeface="微軟正黑體" pitchFamily="34"/>
                          <a:ea typeface="微軟正黑體" pitchFamily="34"/>
                          <a:cs typeface="Times New Roman" pitchFamily="18"/>
                        </a:rPr>
                        <a:t>醫療機構</a:t>
                      </a:r>
                      <a:endParaRPr lang="en-US" sz="1400" b="1" i="0" u="none" strike="noStrike" kern="1200" cap="none" spc="0" baseline="30000">
                        <a:solidFill>
                          <a:srgbClr val="000000"/>
                        </a:solidFill>
                        <a:uFillTx/>
                        <a:latin typeface="微軟正黑體" pitchFamily="34"/>
                        <a:ea typeface="微軟正黑體" pitchFamily="34"/>
                        <a:cs typeface="Times New Roman" pitchFamily="18"/>
                      </a:endParaRPr>
                    </a:p>
                  </a:txBody>
                  <a:tcPr marL="68580" marR="68580" marT="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just">
                        <a:lnSpc>
                          <a:spcPts val="1600"/>
                        </a:lnSpc>
                      </a:pPr>
                      <a:r>
                        <a:rPr lang="zh-TW" sz="1400" b="1" i="0" u="none" strike="noStrike" kern="1200" cap="none" spc="0" baseline="0">
                          <a:solidFill>
                            <a:srgbClr val="000000"/>
                          </a:solidFill>
                          <a:uFillTx/>
                          <a:latin typeface="微軟正黑體" pitchFamily="34"/>
                          <a:ea typeface="微軟正黑體" pitchFamily="34"/>
                          <a:cs typeface="Times New Roman" pitchFamily="18"/>
                        </a:rPr>
                        <a:t>檢查室、救護車等</a:t>
                      </a:r>
                    </a:p>
                  </a:txBody>
                  <a:tcPr marL="68580" marR="68580" marT="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914400" rtl="0" fontAlgn="auto" hangingPunct="1">
                        <a:lnSpc>
                          <a:spcPct val="100000"/>
                        </a:lnSpc>
                        <a:spcBef>
                          <a:spcPts val="0"/>
                        </a:spcBef>
                        <a:spcAft>
                          <a:spcPts val="0"/>
                        </a:spcAft>
                        <a:buNone/>
                        <a:tabLst/>
                      </a:pPr>
                      <a:r>
                        <a:rPr lang="zh-TW" sz="1400" b="1" i="0" u="none" strike="noStrike" kern="1200" cap="none" spc="0" baseline="0">
                          <a:solidFill>
                            <a:srgbClr val="000000"/>
                          </a:solidFill>
                          <a:uFillTx/>
                          <a:latin typeface="微軟正黑體" pitchFamily="34"/>
                          <a:ea typeface="微軟正黑體" pitchFamily="34"/>
                          <a:cs typeface="Times New Roman" pitchFamily="18"/>
                        </a:rPr>
                        <a:t>一級</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dirty="0">
                          <a:solidFill>
                            <a:srgbClr val="000000"/>
                          </a:solidFill>
                          <a:latin typeface="微軟正黑體" pitchFamily="34"/>
                          <a:ea typeface="微軟正黑體" pitchFamily="34"/>
                          <a:cs typeface="Times New Roman" pitchFamily="18"/>
                        </a:rPr>
                        <a:t>V</a:t>
                      </a:r>
                      <a:endParaRPr lang="zh-TW" sz="1400" b="1" kern="1200" dirty="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vMerge="1">
                  <a:txBody>
                    <a:bodyPr/>
                    <a:lstStyle/>
                    <a:p>
                      <a:endParaRPr lang="zh-TW" altLang="en-US"/>
                    </a:p>
                  </a:txBody>
                  <a:tcPr/>
                </a:tc>
                <a:extLst>
                  <a:ext uri="{0D108BD9-81ED-4DB2-BD59-A6C34878D82A}">
                    <a16:rowId xmlns:a16="http://schemas.microsoft.com/office/drawing/2014/main" val="20319583"/>
                  </a:ext>
                </a:extLst>
              </a:tr>
              <a:tr h="498027">
                <a:tc>
                  <a:txBody>
                    <a:bodyPr/>
                    <a:lstStyle/>
                    <a:p>
                      <a:pPr lvl="0" algn="just">
                        <a:lnSpc>
                          <a:spcPts val="1600"/>
                        </a:lnSpc>
                      </a:pPr>
                      <a:r>
                        <a:rPr lang="zh-TW" sz="1400" b="1" i="0" u="none" strike="noStrike" kern="1200" cap="none" spc="0" baseline="0">
                          <a:solidFill>
                            <a:srgbClr val="000000"/>
                          </a:solidFill>
                          <a:uFillTx/>
                          <a:latin typeface="微軟正黑體" pitchFamily="34"/>
                          <a:ea typeface="微軟正黑體" pitchFamily="34"/>
                          <a:cs typeface="Times New Roman" pitchFamily="18"/>
                        </a:rPr>
                        <a:t>遺體處理</a:t>
                      </a:r>
                      <a:endParaRPr lang="en-US" sz="1400" b="1" i="0" u="none" strike="noStrike" kern="1200" cap="none" spc="0" baseline="-25000">
                        <a:solidFill>
                          <a:srgbClr val="000000"/>
                        </a:solidFill>
                        <a:uFillTx/>
                        <a:latin typeface="微軟正黑體" pitchFamily="34"/>
                        <a:ea typeface="微軟正黑體" pitchFamily="34"/>
                        <a:cs typeface="Times New Roman" pitchFamily="18"/>
                      </a:endParaRPr>
                    </a:p>
                  </a:txBody>
                  <a:tcPr marL="68580" marR="68580" marT="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just">
                        <a:lnSpc>
                          <a:spcPts val="1600"/>
                        </a:lnSpc>
                      </a:pPr>
                      <a:r>
                        <a:rPr lang="zh-TW" sz="1400" b="1" i="0" u="none" strike="noStrike" kern="1200" cap="none" spc="0" baseline="0">
                          <a:solidFill>
                            <a:srgbClr val="000000"/>
                          </a:solidFill>
                          <a:uFillTx/>
                          <a:latin typeface="微軟正黑體" pitchFamily="34"/>
                          <a:ea typeface="微軟正黑體" pitchFamily="34"/>
                          <a:cs typeface="Times New Roman" pitchFamily="18"/>
                        </a:rPr>
                        <a:t>在病室搬運遺體或在太平間</a:t>
                      </a:r>
                    </a:p>
                  </a:txBody>
                  <a:tcPr marL="68580" marR="68580" marT="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914400" rtl="0" fontAlgn="auto" hangingPunct="1">
                        <a:lnSpc>
                          <a:spcPct val="100000"/>
                        </a:lnSpc>
                        <a:spcBef>
                          <a:spcPts val="0"/>
                        </a:spcBef>
                        <a:spcAft>
                          <a:spcPts val="0"/>
                        </a:spcAft>
                        <a:buNone/>
                        <a:tabLst/>
                      </a:pPr>
                      <a:r>
                        <a:rPr lang="zh-TW" sz="1400" b="1" i="0" u="none" strike="noStrike" kern="1200" cap="none" spc="0" baseline="0">
                          <a:solidFill>
                            <a:srgbClr val="000000"/>
                          </a:solidFill>
                          <a:uFillTx/>
                          <a:latin typeface="微軟正黑體" pitchFamily="34"/>
                          <a:ea typeface="微軟正黑體" pitchFamily="34"/>
                          <a:cs typeface="Times New Roman" pitchFamily="18"/>
                        </a:rPr>
                        <a:t>一級</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r>
                        <a:rPr lang="en-US" sz="1400" b="1" i="0" u="none" strike="noStrike" kern="1200" cap="none" spc="0" baseline="-25000">
                          <a:solidFill>
                            <a:srgbClr val="000000"/>
                          </a:solidFill>
                          <a:uFillTx/>
                          <a:latin typeface="微軟正黑體" pitchFamily="34"/>
                          <a:ea typeface="微軟正黑體" pitchFamily="34"/>
                          <a:cs typeface="Times New Roman" pitchFamily="18"/>
                        </a:rPr>
                        <a:t>b</a:t>
                      </a:r>
                      <a:endParaRPr lang="zh-TW" sz="1400" b="1" kern="1200" baseline="-250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a:solidFill>
                            <a:srgbClr val="000000"/>
                          </a:solidFill>
                          <a:latin typeface="微軟正黑體" pitchFamily="34"/>
                          <a:ea typeface="微軟正黑體" pitchFamily="34"/>
                          <a:cs typeface="Times New Roman" pitchFamily="18"/>
                        </a:rPr>
                        <a:t>V</a:t>
                      </a:r>
                      <a:r>
                        <a:rPr lang="en-US" sz="1400" b="1" i="0" u="none" strike="noStrike" kern="1200" cap="none" spc="0" baseline="-25000">
                          <a:solidFill>
                            <a:srgbClr val="000000"/>
                          </a:solidFill>
                          <a:uFillTx/>
                          <a:latin typeface="微軟正黑體" pitchFamily="34"/>
                          <a:ea typeface="微軟正黑體" pitchFamily="34"/>
                          <a:cs typeface="Times New Roman" pitchFamily="18"/>
                        </a:rPr>
                        <a:t>b</a:t>
                      </a:r>
                      <a:endParaRPr lang="zh-TW" sz="1400" b="1" kern="120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marL="0" marR="0" lvl="0" indent="0" algn="ctr" defTabSz="457200" rtl="0" fontAlgn="auto" hangingPunct="1">
                        <a:lnSpc>
                          <a:spcPct val="100000"/>
                        </a:lnSpc>
                        <a:spcBef>
                          <a:spcPts val="0"/>
                        </a:spcBef>
                        <a:spcAft>
                          <a:spcPts val="0"/>
                        </a:spcAft>
                        <a:buNone/>
                        <a:tabLst/>
                      </a:pPr>
                      <a:r>
                        <a:rPr lang="en-US" sz="1400" b="1" kern="1200" dirty="0" err="1">
                          <a:solidFill>
                            <a:srgbClr val="000000"/>
                          </a:solidFill>
                          <a:latin typeface="微軟正黑體" pitchFamily="34"/>
                          <a:ea typeface="微軟正黑體" pitchFamily="34"/>
                          <a:cs typeface="Times New Roman" pitchFamily="18"/>
                        </a:rPr>
                        <a:t>V</a:t>
                      </a:r>
                      <a:r>
                        <a:rPr lang="en-US" sz="1400" b="1" i="0" u="none" strike="noStrike" kern="1200" cap="none" spc="0" baseline="-25000" dirty="0" err="1">
                          <a:solidFill>
                            <a:srgbClr val="000000"/>
                          </a:solidFill>
                          <a:uFillTx/>
                          <a:latin typeface="微軟正黑體" pitchFamily="34"/>
                          <a:ea typeface="微軟正黑體" pitchFamily="34"/>
                          <a:cs typeface="Times New Roman" pitchFamily="18"/>
                        </a:rPr>
                        <a:t>b</a:t>
                      </a:r>
                      <a:endParaRPr lang="zh-TW" sz="1400" b="1" kern="1200" baseline="-25000" dirty="0">
                        <a:solidFill>
                          <a:srgbClr val="000000"/>
                        </a:solidFill>
                        <a:latin typeface="微軟正黑體" pitchFamily="34"/>
                        <a:ea typeface="微軟正黑體" pitchFamily="34"/>
                        <a:cs typeface="Times New Roman" pitchFamily="18"/>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vMerge="1">
                  <a:txBody>
                    <a:bodyPr/>
                    <a:lstStyle/>
                    <a:p>
                      <a:endParaRPr lang="zh-TW" altLang="en-US"/>
                    </a:p>
                  </a:txBody>
                  <a:tcPr/>
                </a:tc>
                <a:extLst>
                  <a:ext uri="{0D108BD9-81ED-4DB2-BD59-A6C34878D82A}">
                    <a16:rowId xmlns:a16="http://schemas.microsoft.com/office/drawing/2014/main" val="3135669640"/>
                  </a:ext>
                </a:extLst>
              </a:tr>
              <a:tr h="498265">
                <a:tc gridSpan="10">
                  <a:txBody>
                    <a:bodyPr/>
                    <a:lstStyle/>
                    <a:p>
                      <a:pPr marL="228600" lvl="0" indent="-141283">
                        <a:buSzPct val="100000"/>
                        <a:buFont typeface="+mj-lt"/>
                        <a:buAutoNum type="alphaLcPeriod"/>
                      </a:pPr>
                      <a:r>
                        <a:rPr lang="zh-TW" sz="1050" dirty="0">
                          <a:solidFill>
                            <a:srgbClr val="000000"/>
                          </a:solidFill>
                          <a:latin typeface="微軟正黑體" pitchFamily="34"/>
                          <a:ea typeface="微軟正黑體" pitchFamily="34"/>
                        </a:rPr>
                        <a:t>為方便說明，若需穿戴全部</a:t>
                      </a:r>
                      <a:r>
                        <a:rPr lang="en-US" sz="1050" dirty="0">
                          <a:solidFill>
                            <a:srgbClr val="000000"/>
                          </a:solidFill>
                          <a:latin typeface="微軟正黑體" pitchFamily="34"/>
                          <a:ea typeface="微軟正黑體" pitchFamily="34"/>
                        </a:rPr>
                        <a:t>7</a:t>
                      </a:r>
                      <a:r>
                        <a:rPr lang="zh-TW" sz="1050" dirty="0">
                          <a:solidFill>
                            <a:srgbClr val="000000"/>
                          </a:solidFill>
                          <a:latin typeface="微軟正黑體" pitchFamily="34"/>
                          <a:ea typeface="微軟正黑體" pitchFamily="34"/>
                        </a:rPr>
                        <a:t>個品項的防護裝備時，以「一級防護裝備」簡稱，工作人員可依風險評估</a:t>
                      </a:r>
                      <a:r>
                        <a:rPr lang="en-US" sz="1050" dirty="0">
                          <a:solidFill>
                            <a:srgbClr val="000000"/>
                          </a:solidFill>
                          <a:latin typeface="微軟正黑體" pitchFamily="34"/>
                          <a:ea typeface="微軟正黑體" pitchFamily="34"/>
                        </a:rPr>
                        <a:t>(</a:t>
                      </a:r>
                      <a:r>
                        <a:rPr lang="zh-TW" sz="1050" dirty="0">
                          <a:solidFill>
                            <a:srgbClr val="000000"/>
                          </a:solidFill>
                          <a:latin typeface="微軟正黑體" pitchFamily="34"/>
                          <a:ea typeface="微軟正黑體" pitchFamily="34"/>
                        </a:rPr>
                        <a:t>如：照護人員頭頸部皮膚覆蓋不完全、皮膚不完整及預期可能有大量血</a:t>
                      </a:r>
                      <a:r>
                        <a:rPr lang="en-US" sz="1050" dirty="0">
                          <a:solidFill>
                            <a:srgbClr val="000000"/>
                          </a:solidFill>
                          <a:latin typeface="微軟正黑體" pitchFamily="34"/>
                          <a:ea typeface="微軟正黑體" pitchFamily="34"/>
                        </a:rPr>
                        <a:t>/</a:t>
                      </a:r>
                      <a:r>
                        <a:rPr lang="zh-TW" sz="1050" dirty="0">
                          <a:solidFill>
                            <a:srgbClr val="000000"/>
                          </a:solidFill>
                          <a:latin typeface="微軟正黑體" pitchFamily="34"/>
                          <a:ea typeface="微軟正黑體" pitchFamily="34"/>
                        </a:rPr>
                        <a:t>體液暴露風險之照護行為等</a:t>
                      </a:r>
                      <a:r>
                        <a:rPr lang="en-US" sz="1050" dirty="0">
                          <a:solidFill>
                            <a:srgbClr val="000000"/>
                          </a:solidFill>
                          <a:latin typeface="微軟正黑體" pitchFamily="34"/>
                          <a:ea typeface="微軟正黑體" pitchFamily="34"/>
                        </a:rPr>
                        <a:t>)</a:t>
                      </a:r>
                      <a:r>
                        <a:rPr lang="zh-TW" sz="1050" dirty="0">
                          <a:solidFill>
                            <a:srgbClr val="000000"/>
                          </a:solidFill>
                          <a:latin typeface="微軟正黑體" pitchFamily="34"/>
                          <a:ea typeface="微軟正黑體" pitchFamily="34"/>
                        </a:rPr>
                        <a:t>，視需要穿戴頭套；穿戴不包含 「拋棄式防水長筒鞋套</a:t>
                      </a:r>
                      <a:r>
                        <a:rPr lang="en-US" sz="1050" dirty="0">
                          <a:solidFill>
                            <a:srgbClr val="000000"/>
                          </a:solidFill>
                          <a:latin typeface="微軟正黑體" pitchFamily="34"/>
                          <a:ea typeface="微軟正黑體" pitchFamily="34"/>
                        </a:rPr>
                        <a:t>/</a:t>
                      </a:r>
                      <a:r>
                        <a:rPr lang="zh-TW" sz="1050" dirty="0">
                          <a:solidFill>
                            <a:srgbClr val="000000"/>
                          </a:solidFill>
                          <a:latin typeface="微軟正黑體" pitchFamily="34"/>
                          <a:ea typeface="微軟正黑體" pitchFamily="34"/>
                        </a:rPr>
                        <a:t>橡膠長筒靴」、「防水圍裙」與「頭套」之裝備，則以「二級防護裝備」簡稱。</a:t>
                      </a:r>
                      <a:endParaRPr lang="en-US" sz="1050" dirty="0">
                        <a:solidFill>
                          <a:srgbClr val="000000"/>
                        </a:solidFill>
                        <a:latin typeface="微軟正黑體" pitchFamily="34"/>
                        <a:ea typeface="微軟正黑體" pitchFamily="34"/>
                      </a:endParaRPr>
                    </a:p>
                    <a:p>
                      <a:pPr marL="228600" lvl="0" indent="-141283">
                        <a:buSzPct val="100000"/>
                        <a:buFont typeface="+mj-lt"/>
                        <a:buAutoNum type="alphaLcPeriod"/>
                      </a:pPr>
                      <a:r>
                        <a:rPr lang="zh-TW" sz="1050" dirty="0">
                          <a:solidFill>
                            <a:srgbClr val="000000"/>
                          </a:solidFill>
                          <a:latin typeface="微軟正黑體" pitchFamily="34"/>
                          <a:ea typeface="微軟正黑體" pitchFamily="34"/>
                        </a:rPr>
                        <a:t>環境清潔消毒、廢棄物處理及遺體處理人員，建議使用橡膠</a:t>
                      </a:r>
                      <a:r>
                        <a:rPr lang="en-US" sz="1050" dirty="0">
                          <a:solidFill>
                            <a:srgbClr val="000000"/>
                          </a:solidFill>
                          <a:latin typeface="微軟正黑體" pitchFamily="34"/>
                          <a:ea typeface="微軟正黑體" pitchFamily="34"/>
                        </a:rPr>
                        <a:t>(heavy rubber)</a:t>
                      </a:r>
                      <a:r>
                        <a:rPr lang="zh-TW" sz="1050" dirty="0">
                          <a:solidFill>
                            <a:srgbClr val="000000"/>
                          </a:solidFill>
                          <a:latin typeface="微軟正黑體" pitchFamily="34"/>
                          <a:ea typeface="微軟正黑體" pitchFamily="34"/>
                        </a:rPr>
                        <a:t>材質的外層手套、長筒靴及防水圍裙。</a:t>
                      </a:r>
                    </a:p>
                  </a:txBody>
                  <a:tcPr marL="68580" marR="68580" marT="0"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750871123"/>
                  </a:ext>
                </a:extLst>
              </a:tr>
            </a:tbl>
          </a:graphicData>
        </a:graphic>
      </p:graphicFrame>
    </p:spTree>
    <p:extLst>
      <p:ext uri="{BB962C8B-B14F-4D97-AF65-F5344CB8AC3E}">
        <p14:creationId xmlns:p14="http://schemas.microsoft.com/office/powerpoint/2010/main" val="2196980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33</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(7/14)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7" name="文字方塊 6">
            <a:extLst>
              <a:ext uri="{FF2B5EF4-FFF2-40B4-BE49-F238E27FC236}">
                <a16:creationId xmlns:a16="http://schemas.microsoft.com/office/drawing/2014/main" id="{54009FAE-C692-47D2-87B2-90D681520B86}"/>
              </a:ext>
            </a:extLst>
          </p:cNvPr>
          <p:cNvSpPr txBox="1"/>
          <p:nvPr/>
        </p:nvSpPr>
        <p:spPr>
          <a:xfrm>
            <a:off x="470032" y="670754"/>
            <a:ext cx="11529135" cy="323165"/>
          </a:xfrm>
          <a:prstGeom prst="rect">
            <a:avLst/>
          </a:prstGeom>
          <a:noFill/>
        </p:spPr>
        <p:txBody>
          <a:bodyPr wrap="square" rtlCol="0">
            <a:spAutoFit/>
          </a:bodyPr>
          <a:lstStyle/>
          <a:p>
            <a:r>
              <a:rPr lang="zh-TW" altLang="en-US" sz="1500" b="1" dirty="0">
                <a:solidFill>
                  <a:srgbClr val="FF0000"/>
                </a:solidFill>
                <a:latin typeface="微軟正黑體" panose="020B0604030504040204" pitchFamily="34" charset="-120"/>
                <a:ea typeface="微軟正黑體" panose="020B0604030504040204" pitchFamily="34" charset="-120"/>
              </a:rPr>
              <a:t>以下個人防護裝備穿脫順序係屬建議性質，</a:t>
            </a:r>
            <a:r>
              <a:rPr lang="zh-TW" altLang="zh-TW" sz="1500" b="1" dirty="0">
                <a:solidFill>
                  <a:srgbClr val="FF0000"/>
                </a:solidFill>
                <a:latin typeface="微軟正黑體" panose="020B0604030504040204" pitchFamily="34" charset="-120"/>
                <a:ea typeface="微軟正黑體" panose="020B0604030504040204" pitchFamily="34" charset="-120"/>
              </a:rPr>
              <a:t>醫院可自行依照護措施、暴露風險及穿戴裝備所需等，酌予修訂個人防護裝備穿戴流程。</a:t>
            </a:r>
            <a:endParaRPr lang="zh-TW" altLang="en-US" sz="1500" b="1" dirty="0">
              <a:solidFill>
                <a:srgbClr val="FF0000"/>
              </a:solidFill>
              <a:latin typeface="微軟正黑體" panose="020B0604030504040204" pitchFamily="34" charset="-120"/>
              <a:ea typeface="微軟正黑體" panose="020B0604030504040204" pitchFamily="34" charset="-120"/>
            </a:endParaRPr>
          </a:p>
        </p:txBody>
      </p:sp>
      <p:pic>
        <p:nvPicPr>
          <p:cNvPr id="9" name="圖片 8">
            <a:extLst>
              <a:ext uri="{FF2B5EF4-FFF2-40B4-BE49-F238E27FC236}">
                <a16:creationId xmlns:a16="http://schemas.microsoft.com/office/drawing/2014/main" id="{EFC4318E-620F-492E-BE12-E10D380FD15D}"/>
              </a:ext>
            </a:extLst>
          </p:cNvPr>
          <p:cNvPicPr>
            <a:picLocks noChangeAspect="1"/>
          </p:cNvPicPr>
          <p:nvPr/>
        </p:nvPicPr>
        <p:blipFill>
          <a:blip r:embed="rId3"/>
          <a:stretch>
            <a:fillRect/>
          </a:stretch>
        </p:blipFill>
        <p:spPr>
          <a:xfrm>
            <a:off x="470032" y="993919"/>
            <a:ext cx="5133277" cy="536494"/>
          </a:xfrm>
          <a:prstGeom prst="rect">
            <a:avLst/>
          </a:prstGeom>
        </p:spPr>
      </p:pic>
      <p:pic>
        <p:nvPicPr>
          <p:cNvPr id="11" name="圖片 10">
            <a:extLst>
              <a:ext uri="{FF2B5EF4-FFF2-40B4-BE49-F238E27FC236}">
                <a16:creationId xmlns:a16="http://schemas.microsoft.com/office/drawing/2014/main" id="{41D6D63B-51C8-4323-A23D-2DA281273968}"/>
              </a:ext>
            </a:extLst>
          </p:cNvPr>
          <p:cNvPicPr>
            <a:picLocks noChangeAspect="1"/>
          </p:cNvPicPr>
          <p:nvPr/>
        </p:nvPicPr>
        <p:blipFill>
          <a:blip r:embed="rId4"/>
          <a:stretch>
            <a:fillRect/>
          </a:stretch>
        </p:blipFill>
        <p:spPr>
          <a:xfrm>
            <a:off x="6512109" y="993919"/>
            <a:ext cx="5139373" cy="536494"/>
          </a:xfrm>
          <a:prstGeom prst="rect">
            <a:avLst/>
          </a:prstGeom>
        </p:spPr>
      </p:pic>
      <p:sp>
        <p:nvSpPr>
          <p:cNvPr id="14" name="文字方塊 13">
            <a:extLst>
              <a:ext uri="{FF2B5EF4-FFF2-40B4-BE49-F238E27FC236}">
                <a16:creationId xmlns:a16="http://schemas.microsoft.com/office/drawing/2014/main" id="{A99004A8-5E0E-4665-BDFE-5458B209F9E6}"/>
              </a:ext>
            </a:extLst>
          </p:cNvPr>
          <p:cNvSpPr txBox="1"/>
          <p:nvPr/>
        </p:nvSpPr>
        <p:spPr>
          <a:xfrm>
            <a:off x="470032" y="1497903"/>
            <a:ext cx="5454884" cy="5165517"/>
          </a:xfrm>
          <a:prstGeom prst="rect">
            <a:avLst/>
          </a:prstGeom>
          <a:noFill/>
        </p:spPr>
        <p:txBody>
          <a:bodyPr wrap="square">
            <a:spAutoFit/>
          </a:bodyPr>
          <a:lstStyle/>
          <a:p>
            <a:pPr algn="just">
              <a:lnSpc>
                <a:spcPts val="2200"/>
              </a:lnSpc>
              <a:spcAft>
                <a:spcPts val="1200"/>
              </a:spcAft>
            </a:pP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執行手部衛生</a:t>
            </a:r>
          </a:p>
          <a:p>
            <a:pPr algn="just">
              <a:lnSpc>
                <a:spcPts val="2200"/>
              </a:lnSpc>
              <a:spcAft>
                <a:spcPts val="1200"/>
              </a:spcAft>
            </a:pP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戴內層手套</a:t>
            </a:r>
          </a:p>
          <a:p>
            <a:pPr algn="just">
              <a:lnSpc>
                <a:spcPts val="2200"/>
              </a:lnSpc>
              <a:spcAft>
                <a:spcPts val="1200"/>
              </a:spcAft>
            </a:pP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穿拋棄式防水長筒鞋套</a:t>
            </a:r>
            <a:r>
              <a:rPr lang="zh-TW" altLang="zh-TW" sz="1000" kern="1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註</a:t>
            </a:r>
            <a:r>
              <a:rPr lang="en-US" altLang="zh-TW" sz="1000" kern="1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1</a:t>
            </a:r>
            <a:endParaRPr lang="zh-TW" altLang="zh-TW" sz="1000" kern="1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lnSpc>
                <a:spcPts val="2200"/>
              </a:lnSpc>
              <a:spcAft>
                <a:spcPts val="1200"/>
              </a:spcAft>
            </a:pP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4.</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穿拋棄式防水連身型防護衣</a:t>
            </a: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不戴帽</a:t>
            </a: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algn="just">
              <a:lnSpc>
                <a:spcPts val="2200"/>
              </a:lnSpc>
              <a:spcAft>
                <a:spcPts val="1200"/>
              </a:spcAft>
            </a:pP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戴高效過濾口罩並執行密合度檢點</a:t>
            </a: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(fit check)</a:t>
            </a:r>
            <a:endPar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algn="just">
              <a:lnSpc>
                <a:spcPts val="2200"/>
              </a:lnSpc>
              <a:spcAft>
                <a:spcPts val="1200"/>
              </a:spcAft>
            </a:pP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6.</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戴拋棄式防水連身型防護衣帽子</a:t>
            </a:r>
          </a:p>
          <a:p>
            <a:pPr algn="just">
              <a:lnSpc>
                <a:spcPts val="2200"/>
              </a:lnSpc>
              <a:spcAft>
                <a:spcPts val="1200"/>
              </a:spcAft>
            </a:pP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7.</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穿戴頭套</a:t>
            </a: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視需要</a:t>
            </a: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pPr algn="just">
              <a:lnSpc>
                <a:spcPts val="2200"/>
              </a:lnSpc>
              <a:spcAft>
                <a:spcPts val="1200"/>
              </a:spcAft>
            </a:pP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8.</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戴外層手套</a:t>
            </a:r>
          </a:p>
          <a:p>
            <a:pPr algn="just">
              <a:lnSpc>
                <a:spcPts val="2200"/>
              </a:lnSpc>
              <a:spcAft>
                <a:spcPts val="1200"/>
              </a:spcAft>
            </a:pP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9.</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穿拋棄式防水圍裙</a:t>
            </a:r>
          </a:p>
          <a:p>
            <a:pPr algn="just">
              <a:lnSpc>
                <a:spcPts val="2200"/>
              </a:lnSpc>
              <a:spcAft>
                <a:spcPts val="1200"/>
              </a:spcAft>
            </a:pP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10.</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戴拋棄式防護面罩</a:t>
            </a:r>
          </a:p>
          <a:p>
            <a:pPr algn="just">
              <a:lnSpc>
                <a:spcPts val="2200"/>
              </a:lnSpc>
              <a:spcAft>
                <a:spcPts val="1200"/>
              </a:spcAft>
            </a:pPr>
            <a:r>
              <a:rPr lang="en-US"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11.</a:t>
            </a:r>
            <a:r>
              <a:rPr lang="zh-TW" alt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rPr>
              <a:t>檢視裝備確認穿戴完整</a:t>
            </a:r>
          </a:p>
          <a:p>
            <a:r>
              <a:rPr lang="en-US" altLang="zh-TW" sz="1800" dirty="0">
                <a:effectLst/>
                <a:latin typeface="微軟正黑體" panose="020B0604030504040204" pitchFamily="34" charset="-120"/>
                <a:ea typeface="微軟正黑體" panose="020B0604030504040204" pitchFamily="34" charset="-120"/>
              </a:rPr>
              <a:t>(</a:t>
            </a:r>
            <a:r>
              <a:rPr lang="zh-TW" altLang="zh-TW" sz="1800" dirty="0">
                <a:effectLst/>
                <a:latin typeface="微軟正黑體" panose="020B0604030504040204" pitchFamily="34" charset="-120"/>
                <a:ea typeface="微軟正黑體" panose="020B0604030504040204" pitchFamily="34" charset="-120"/>
                <a:cs typeface="Times New Roman" panose="02020603050405020304" pitchFamily="18" charset="0"/>
              </a:rPr>
              <a:t>做伸展動作確認裝備仍完全包覆皮膚無暴露</a:t>
            </a:r>
            <a:r>
              <a:rPr lang="en-US" altLang="zh-TW" sz="1800" dirty="0">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altLang="zh-TW" sz="2800" b="1" dirty="0">
              <a:latin typeface="微軟正黑體" panose="020B0604030504040204" pitchFamily="34" charset="-120"/>
              <a:ea typeface="微軟正黑體" panose="020B0604030504040204" pitchFamily="34" charset="-120"/>
            </a:endParaRPr>
          </a:p>
        </p:txBody>
      </p:sp>
      <p:pic>
        <p:nvPicPr>
          <p:cNvPr id="18" name="圖片 17">
            <a:extLst>
              <a:ext uri="{FF2B5EF4-FFF2-40B4-BE49-F238E27FC236}">
                <a16:creationId xmlns:a16="http://schemas.microsoft.com/office/drawing/2014/main" id="{9B8E5ED2-F3F0-4F16-8226-0D52172A31AA}"/>
              </a:ext>
            </a:extLst>
          </p:cNvPr>
          <p:cNvPicPr>
            <a:picLocks noChangeAspect="1"/>
          </p:cNvPicPr>
          <p:nvPr/>
        </p:nvPicPr>
        <p:blipFill>
          <a:blip r:embed="rId5"/>
          <a:stretch>
            <a:fillRect/>
          </a:stretch>
        </p:blipFill>
        <p:spPr>
          <a:xfrm>
            <a:off x="6512109" y="1497903"/>
            <a:ext cx="5454884" cy="4432176"/>
          </a:xfrm>
          <a:prstGeom prst="rect">
            <a:avLst/>
          </a:prstGeom>
        </p:spPr>
      </p:pic>
      <p:pic>
        <p:nvPicPr>
          <p:cNvPr id="20" name="圖片 19">
            <a:extLst>
              <a:ext uri="{FF2B5EF4-FFF2-40B4-BE49-F238E27FC236}">
                <a16:creationId xmlns:a16="http://schemas.microsoft.com/office/drawing/2014/main" id="{BA378411-B31D-4050-9E07-BD510FDEAD1A}"/>
              </a:ext>
            </a:extLst>
          </p:cNvPr>
          <p:cNvPicPr>
            <a:picLocks noChangeAspect="1"/>
          </p:cNvPicPr>
          <p:nvPr/>
        </p:nvPicPr>
        <p:blipFill>
          <a:blip r:embed="rId6"/>
          <a:stretch>
            <a:fillRect/>
          </a:stretch>
        </p:blipFill>
        <p:spPr>
          <a:xfrm>
            <a:off x="9492556" y="1530413"/>
            <a:ext cx="2316681" cy="1414395"/>
          </a:xfrm>
          <a:prstGeom prst="rect">
            <a:avLst/>
          </a:prstGeom>
        </p:spPr>
      </p:pic>
      <p:sp>
        <p:nvSpPr>
          <p:cNvPr id="24" name="文字方塊 23">
            <a:extLst>
              <a:ext uri="{FF2B5EF4-FFF2-40B4-BE49-F238E27FC236}">
                <a16:creationId xmlns:a16="http://schemas.microsoft.com/office/drawing/2014/main" id="{D10F4A26-CE96-4C3A-B6B5-81E5B23C0DF8}"/>
              </a:ext>
            </a:extLst>
          </p:cNvPr>
          <p:cNvSpPr txBox="1"/>
          <p:nvPr/>
        </p:nvSpPr>
        <p:spPr>
          <a:xfrm>
            <a:off x="433311" y="6536703"/>
            <a:ext cx="5491605" cy="300788"/>
          </a:xfrm>
          <a:prstGeom prst="rect">
            <a:avLst/>
          </a:prstGeom>
          <a:noFill/>
        </p:spPr>
        <p:txBody>
          <a:bodyPr wrap="square">
            <a:spAutoFit/>
          </a:bodyPr>
          <a:lstStyle/>
          <a:p>
            <a:pPr indent="-353695" algn="just" defTabSz="914400">
              <a:lnSpc>
                <a:spcPts val="1800"/>
              </a:lnSpc>
            </a:pPr>
            <a:r>
              <a:rPr lang="zh-TW" altLang="zh-TW" sz="105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註</a:t>
            </a:r>
            <a:r>
              <a:rPr lang="en-US" altLang="zh-TW" sz="105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zh-TW" sz="105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：若穿戴之拋棄式防水連身型防護衣含腳套，則免穿戴拋棄式防水長筒鞋套。</a:t>
            </a:r>
            <a:endParaRPr lang="zh-TW" altLang="zh-TW" sz="70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6" name="文字方塊 25">
            <a:extLst>
              <a:ext uri="{FF2B5EF4-FFF2-40B4-BE49-F238E27FC236}">
                <a16:creationId xmlns:a16="http://schemas.microsoft.com/office/drawing/2014/main" id="{8B36F995-2B38-471F-B2F5-D1E40D45B458}"/>
              </a:ext>
            </a:extLst>
          </p:cNvPr>
          <p:cNvSpPr txBox="1"/>
          <p:nvPr/>
        </p:nvSpPr>
        <p:spPr>
          <a:xfrm>
            <a:off x="6447576" y="5962917"/>
            <a:ext cx="5268438" cy="758028"/>
          </a:xfrm>
          <a:prstGeom prst="rect">
            <a:avLst/>
          </a:prstGeom>
          <a:noFill/>
        </p:spPr>
        <p:txBody>
          <a:bodyPr wrap="square">
            <a:spAutoFit/>
          </a:bodyPr>
          <a:lstStyle/>
          <a:p>
            <a:pPr indent="-353695" algn="just" defTabSz="914400">
              <a:lnSpc>
                <a:spcPts val="1800"/>
              </a:lnSpc>
            </a:pPr>
            <a:r>
              <a:rPr lang="zh-TW" altLang="zh-TW" sz="1000" kern="1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註</a:t>
            </a:r>
            <a:r>
              <a:rPr lang="en-US" altLang="zh-TW" sz="1000" kern="1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zh-TW" sz="100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：工作人員若接觸伊波拉病毒或馬堡病毒之血液</a:t>
            </a:r>
            <a:r>
              <a:rPr lang="en-US" altLang="zh-TW" sz="100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100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體液</a:t>
            </a:r>
            <a:r>
              <a:rPr lang="en-US" altLang="zh-TW" sz="100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100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包含嘔吐物、尿液、糞便等</a:t>
            </a:r>
            <a:r>
              <a:rPr lang="en-US" altLang="zh-TW" sz="100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100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，應先檢查個人防護裝備汙染情況，如有可見的汙染，應先適當清潔消毒汙染區域，再脫除個人防護裝備。</a:t>
            </a:r>
            <a:endParaRPr lang="zh-TW" altLang="zh-TW" sz="105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540721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34</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(8/14)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727CABB-EC6C-4D9A-8671-EEB5280B8AE0}"/>
              </a:ext>
            </a:extLst>
          </p:cNvPr>
          <p:cNvSpPr txBox="1">
            <a:spLocks/>
          </p:cNvSpPr>
          <p:nvPr/>
        </p:nvSpPr>
        <p:spPr>
          <a:xfrm>
            <a:off x="347361" y="911887"/>
            <a:ext cx="6202730" cy="525486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手部衛生</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47675" indent="-177800" algn="just">
              <a:lnSpc>
                <a:spcPts val="3000"/>
              </a:lnSpc>
              <a:spcBef>
                <a:spcPts val="0"/>
              </a:spcBef>
              <a:spcAft>
                <a:spcPts val="600"/>
              </a:spcAft>
              <a:buClr>
                <a:srgbClr val="40695B"/>
              </a:buClr>
              <a:defRPr/>
            </a:pPr>
            <a:r>
              <a:rPr lang="zh-TW" altLang="en-US" sz="2400" dirty="0">
                <a:solidFill>
                  <a:prstClr val="black"/>
                </a:solidFill>
                <a:latin typeface="微軟正黑體" panose="020B0604030504040204" pitchFamily="34" charset="-120"/>
                <a:ea typeface="微軟正黑體" panose="020B0604030504040204" pitchFamily="34" charset="-120"/>
              </a:rPr>
              <a:t>應確實執行手部衛生，</a:t>
            </a:r>
            <a:r>
              <a:rPr lang="zh-TW" altLang="en-US" sz="2400" dirty="0">
                <a:solidFill>
                  <a:srgbClr val="FF0000"/>
                </a:solidFill>
                <a:latin typeface="微軟正黑體" panose="020B0604030504040204" pitchFamily="34" charset="-120"/>
                <a:ea typeface="微軟正黑體" panose="020B0604030504040204" pitchFamily="34" charset="-120"/>
              </a:rPr>
              <a:t>落實手部衛生</a:t>
            </a:r>
            <a:r>
              <a:rPr lang="en-US" altLang="zh-TW" sz="2400" dirty="0">
                <a:solidFill>
                  <a:srgbClr val="FF0000"/>
                </a:solidFill>
                <a:latin typeface="微軟正黑體" panose="020B0604030504040204" pitchFamily="34" charset="-120"/>
                <a:ea typeface="微軟正黑體" panose="020B0604030504040204" pitchFamily="34" charset="-120"/>
              </a:rPr>
              <a:t>5</a:t>
            </a:r>
            <a:r>
              <a:rPr lang="zh-TW" altLang="en-US" sz="2400" dirty="0">
                <a:solidFill>
                  <a:srgbClr val="FF0000"/>
                </a:solidFill>
                <a:latin typeface="微軟正黑體" panose="020B0604030504040204" pitchFamily="34" charset="-120"/>
                <a:ea typeface="微軟正黑體" panose="020B0604030504040204" pitchFamily="34" charset="-120"/>
              </a:rPr>
              <a:t>時機，</a:t>
            </a:r>
            <a:r>
              <a:rPr lang="zh-TW" altLang="en-US" sz="2400" dirty="0">
                <a:solidFill>
                  <a:prstClr val="black"/>
                </a:solidFill>
                <a:latin typeface="微軟正黑體" panose="020B0604030504040204" pitchFamily="34" charset="-120"/>
                <a:ea typeface="微軟正黑體" panose="020B0604030504040204" pitchFamily="34" charset="-120"/>
              </a:rPr>
              <a:t>包括：接觸病人前、執行無菌操作技術前、暴觸病人體液風險後、接觸病人後、及接觸病人周遭環境後。</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0"/>
              </a:spcBef>
              <a:spcAft>
                <a:spcPts val="600"/>
              </a:spcAft>
              <a:buClr>
                <a:srgbClr val="40695B"/>
              </a:buClr>
              <a:defRPr/>
            </a:pPr>
            <a:r>
              <a:rPr lang="zh-TW" altLang="en-US" sz="2400" dirty="0">
                <a:solidFill>
                  <a:srgbClr val="FF0000"/>
                </a:solidFill>
                <a:latin typeface="微軟正黑體" panose="020B0604030504040204" pitchFamily="34" charset="-120"/>
                <a:ea typeface="微軟正黑體" panose="020B0604030504040204" pitchFamily="34" charset="-120"/>
              </a:rPr>
              <a:t>穿戴手套不能取代手部衛生，</a:t>
            </a:r>
            <a:r>
              <a:rPr lang="zh-TW" altLang="en-US" sz="2400" dirty="0">
                <a:solidFill>
                  <a:prstClr val="black"/>
                </a:solidFill>
                <a:latin typeface="微軟正黑體" panose="020B0604030504040204" pitchFamily="34" charset="-120"/>
                <a:ea typeface="微軟正黑體" panose="020B0604030504040204" pitchFamily="34" charset="-120"/>
              </a:rPr>
              <a:t>穿戴手套前或脫下手套後，仍須執行手部衛生。</a:t>
            </a:r>
          </a:p>
          <a:p>
            <a:pPr marL="354013" indent="-354013" algn="just">
              <a:lnSpc>
                <a:spcPts val="3400"/>
              </a:lnSpc>
              <a:spcBef>
                <a:spcPts val="12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rPr>
              <a:t>預防尖銳物品扎傷</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612775" indent="-342900" algn="just">
              <a:lnSpc>
                <a:spcPts val="3400"/>
              </a:lnSpc>
              <a:spcBef>
                <a:spcPts val="0"/>
              </a:spcBef>
              <a:buClr>
                <a:schemeClr val="accent1">
                  <a:lumMod val="50000"/>
                </a:schemeClr>
              </a:buClr>
              <a:buSzPct val="100000"/>
            </a:pP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為避免扎傷及血液、體液暴觸之感染，請確實遵守本署公告之</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「扎傷及血液體液暴觸之感染控制措施指引」。</a:t>
            </a:r>
            <a:endParaRPr lang="en-US" altLang="zh-TW"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pic>
        <p:nvPicPr>
          <p:cNvPr id="6" name="Picture 2" descr="手部衛生5時機 ，如下說明">
            <a:extLst>
              <a:ext uri="{FF2B5EF4-FFF2-40B4-BE49-F238E27FC236}">
                <a16:creationId xmlns:a16="http://schemas.microsoft.com/office/drawing/2014/main" id="{4AC79897-F924-4F54-B08D-BC7F9DB557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1306" y="1041260"/>
            <a:ext cx="5018725" cy="4514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6341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35</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(9/14)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727CABB-EC6C-4D9A-8671-EEB5280B8AE0}"/>
              </a:ext>
            </a:extLst>
          </p:cNvPr>
          <p:cNvSpPr txBox="1">
            <a:spLocks/>
          </p:cNvSpPr>
          <p:nvPr/>
        </p:nvSpPr>
        <p:spPr>
          <a:xfrm>
            <a:off x="347361" y="911887"/>
            <a:ext cx="11549170" cy="525486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儀器及醫材設備</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47675" indent="-177800" algn="just">
              <a:lnSpc>
                <a:spcPts val="3000"/>
              </a:lnSpc>
              <a:spcBef>
                <a:spcPts val="1200"/>
              </a:spcBef>
              <a:spcAft>
                <a:spcPts val="600"/>
              </a:spcAft>
              <a:buClr>
                <a:srgbClr val="40695B"/>
              </a:buClr>
              <a:defRPr/>
            </a:pPr>
            <a:r>
              <a:rPr lang="zh-TW" altLang="en-US" sz="2400" dirty="0">
                <a:solidFill>
                  <a:prstClr val="black"/>
                </a:solidFill>
                <a:latin typeface="微軟正黑體" panose="020B0604030504040204" pitchFamily="34" charset="-120"/>
                <a:ea typeface="微軟正黑體" panose="020B0604030504040204" pitchFamily="34" charset="-120"/>
              </a:rPr>
              <a:t>隔離病室內應有專屬儀器設備，並</a:t>
            </a:r>
            <a:r>
              <a:rPr lang="zh-TW" altLang="en-US" sz="2400" dirty="0">
                <a:solidFill>
                  <a:srgbClr val="FF0000"/>
                </a:solidFill>
                <a:latin typeface="微軟正黑體" panose="020B0604030504040204" pitchFamily="34" charset="-120"/>
                <a:ea typeface="微軟正黑體" panose="020B0604030504040204" pitchFamily="34" charset="-120"/>
              </a:rPr>
              <a:t>應優先使用單次使用</a:t>
            </a:r>
            <a:r>
              <a:rPr lang="en-US" altLang="zh-TW" sz="2400" dirty="0">
                <a:solidFill>
                  <a:srgbClr val="FF0000"/>
                </a:solidFill>
                <a:latin typeface="微軟正黑體" panose="020B0604030504040204" pitchFamily="34" charset="-120"/>
                <a:ea typeface="微軟正黑體" panose="020B0604030504040204" pitchFamily="34" charset="-120"/>
              </a:rPr>
              <a:t>(disposable)</a:t>
            </a:r>
            <a:r>
              <a:rPr lang="zh-TW" altLang="en-US" sz="2400" dirty="0">
                <a:solidFill>
                  <a:srgbClr val="FF0000"/>
                </a:solidFill>
                <a:latin typeface="微軟正黑體" panose="020B0604030504040204" pitchFamily="34" charset="-120"/>
                <a:ea typeface="微軟正黑體" panose="020B0604030504040204" pitchFamily="34" charset="-120"/>
              </a:rPr>
              <a:t>之醫材設備</a:t>
            </a:r>
            <a:r>
              <a:rPr lang="zh-TW" altLang="en-US" sz="2400" dirty="0">
                <a:solidFill>
                  <a:prstClr val="black"/>
                </a:solidFill>
                <a:latin typeface="微軟正黑體" panose="020B0604030504040204" pitchFamily="34" charset="-120"/>
                <a:ea typeface="微軟正黑體" panose="020B0604030504040204" pitchFamily="34" charset="-120"/>
              </a:rPr>
              <a:t>。</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1200"/>
              </a:spcBef>
              <a:spcAft>
                <a:spcPts val="600"/>
              </a:spcAft>
              <a:buClr>
                <a:srgbClr val="40695B"/>
              </a:buClr>
              <a:defRPr/>
            </a:pPr>
            <a:r>
              <a:rPr lang="zh-TW" altLang="en-US" sz="2400" dirty="0">
                <a:solidFill>
                  <a:schemeClr val="bg1"/>
                </a:solidFill>
                <a:latin typeface="微軟正黑體" panose="020B0604030504040204" pitchFamily="34" charset="-120"/>
                <a:ea typeface="微軟正黑體" panose="020B0604030504040204" pitchFamily="34" charset="-120"/>
              </a:rPr>
              <a:t>對</a:t>
            </a:r>
            <a:r>
              <a:rPr lang="zh-TW" altLang="en-US" sz="2400" dirty="0">
                <a:solidFill>
                  <a:srgbClr val="FF0000"/>
                </a:solidFill>
                <a:latin typeface="微軟正黑體" panose="020B0604030504040204" pitchFamily="34" charset="-120"/>
                <a:ea typeface="微軟正黑體" panose="020B0604030504040204" pitchFamily="34" charset="-120"/>
              </a:rPr>
              <a:t>伊波拉病毒有效的消毒劑包括</a:t>
            </a:r>
            <a:r>
              <a:rPr lang="en-US" altLang="zh-TW" sz="2400" dirty="0">
                <a:solidFill>
                  <a:srgbClr val="FF0000"/>
                </a:solidFill>
                <a:latin typeface="微軟正黑體" panose="020B0604030504040204" pitchFamily="34" charset="-120"/>
                <a:ea typeface="微軟正黑體" panose="020B0604030504040204" pitchFamily="34" charset="-120"/>
              </a:rPr>
              <a:t>5,000 ppm</a:t>
            </a:r>
            <a:r>
              <a:rPr lang="zh-TW" altLang="en-US" sz="2400" dirty="0">
                <a:solidFill>
                  <a:srgbClr val="FF0000"/>
                </a:solidFill>
                <a:latin typeface="微軟正黑體" panose="020B0604030504040204" pitchFamily="34" charset="-120"/>
                <a:ea typeface="微軟正黑體" panose="020B0604030504040204" pitchFamily="34" charset="-120"/>
              </a:rPr>
              <a:t>次氯酸鈉溶液、</a:t>
            </a:r>
            <a:r>
              <a:rPr lang="en-US" altLang="zh-TW" sz="2400" dirty="0">
                <a:solidFill>
                  <a:srgbClr val="FF0000"/>
                </a:solidFill>
                <a:latin typeface="微軟正黑體" panose="020B0604030504040204" pitchFamily="34" charset="-120"/>
                <a:ea typeface="微軟正黑體" panose="020B0604030504040204" pitchFamily="34" charset="-120"/>
              </a:rPr>
              <a:t>1%</a:t>
            </a:r>
            <a:r>
              <a:rPr lang="zh-TW" altLang="en-US" sz="2400" dirty="0">
                <a:solidFill>
                  <a:srgbClr val="FF0000"/>
                </a:solidFill>
                <a:latin typeface="微軟正黑體" panose="020B0604030504040204" pitchFamily="34" charset="-120"/>
                <a:ea typeface="微軟正黑體" panose="020B0604030504040204" pitchFamily="34" charset="-120"/>
              </a:rPr>
              <a:t>戊二醛或</a:t>
            </a:r>
            <a:r>
              <a:rPr lang="en-US" altLang="zh-TW" sz="2400" dirty="0">
                <a:solidFill>
                  <a:srgbClr val="FF0000"/>
                </a:solidFill>
                <a:latin typeface="微軟正黑體" panose="020B0604030504040204" pitchFamily="34" charset="-120"/>
                <a:ea typeface="微軟正黑體" panose="020B0604030504040204" pitchFamily="34" charset="-120"/>
              </a:rPr>
              <a:t>70%</a:t>
            </a:r>
            <a:r>
              <a:rPr lang="zh-TW" altLang="en-US" sz="2400" dirty="0">
                <a:solidFill>
                  <a:srgbClr val="FF0000"/>
                </a:solidFill>
                <a:latin typeface="微軟正黑體" panose="020B0604030504040204" pitchFamily="34" charset="-120"/>
                <a:ea typeface="微軟正黑體" panose="020B0604030504040204" pitchFamily="34" charset="-120"/>
              </a:rPr>
              <a:t>酒精</a:t>
            </a:r>
            <a:r>
              <a:rPr lang="zh-TW" altLang="en-US" sz="2400" dirty="0">
                <a:solidFill>
                  <a:schemeClr val="bg1"/>
                </a:solidFill>
                <a:latin typeface="微軟正黑體" panose="020B0604030504040204" pitchFamily="34" charset="-120"/>
                <a:ea typeface="微軟正黑體" panose="020B0604030504040204" pitchFamily="34" charset="-120"/>
              </a:rPr>
              <a:t>，惟酒精因具揮發性，可能造成作用時間縮短而影響其有效性。</a:t>
            </a:r>
            <a:endParaRPr lang="en-US" altLang="zh-TW" sz="2400" dirty="0">
              <a:solidFill>
                <a:schemeClr val="bg1"/>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1200"/>
              </a:spcBef>
              <a:spcAft>
                <a:spcPts val="600"/>
              </a:spcAft>
              <a:buClr>
                <a:srgbClr val="40695B"/>
              </a:buClr>
              <a:defRPr/>
            </a:pPr>
            <a:r>
              <a:rPr lang="zh-TW" altLang="en-US" sz="2400" dirty="0">
                <a:solidFill>
                  <a:schemeClr val="bg1"/>
                </a:solidFill>
                <a:latin typeface="微軟正黑體" panose="020B0604030504040204" pitchFamily="34" charset="-120"/>
                <a:ea typeface="微軟正黑體" panose="020B0604030504040204" pitchFamily="34" charset="-120"/>
              </a:rPr>
              <a:t>非拋棄式的醫療設備於病人使用後，可依循廠商或醫院政策進行清潔消毒；惟相關之消毒程序，須經驗證足以去活化血體液傳播相關病毒</a:t>
            </a:r>
            <a:r>
              <a:rPr lang="en-US" altLang="zh-TW" sz="2400" dirty="0">
                <a:solidFill>
                  <a:schemeClr val="bg1"/>
                </a:solidFill>
                <a:latin typeface="微軟正黑體" panose="020B0604030504040204" pitchFamily="34" charset="-120"/>
                <a:ea typeface="微軟正黑體" panose="020B0604030504040204" pitchFamily="34" charset="-120"/>
              </a:rPr>
              <a:t>(</a:t>
            </a:r>
            <a:r>
              <a:rPr lang="zh-TW" altLang="en-US" sz="2400" dirty="0">
                <a:solidFill>
                  <a:schemeClr val="bg1"/>
                </a:solidFill>
                <a:latin typeface="微軟正黑體" panose="020B0604030504040204" pitchFamily="34" charset="-120"/>
                <a:ea typeface="微軟正黑體" panose="020B0604030504040204" pitchFamily="34" charset="-120"/>
              </a:rPr>
              <a:t>如：</a:t>
            </a:r>
            <a:r>
              <a:rPr lang="en-US" altLang="zh-TW" sz="2400" dirty="0">
                <a:solidFill>
                  <a:schemeClr val="bg1"/>
                </a:solidFill>
                <a:latin typeface="微軟正黑體" panose="020B0604030504040204" pitchFamily="34" charset="-120"/>
                <a:ea typeface="微軟正黑體" panose="020B0604030504040204" pitchFamily="34" charset="-120"/>
              </a:rPr>
              <a:t>B</a:t>
            </a:r>
            <a:r>
              <a:rPr lang="zh-TW" altLang="en-US" sz="2400" dirty="0">
                <a:solidFill>
                  <a:schemeClr val="bg1"/>
                </a:solidFill>
                <a:latin typeface="微軟正黑體" panose="020B0604030504040204" pitchFamily="34" charset="-120"/>
                <a:ea typeface="微軟正黑體" panose="020B0604030504040204" pitchFamily="34" charset="-120"/>
              </a:rPr>
              <a:t>型肝炎、</a:t>
            </a:r>
            <a:r>
              <a:rPr lang="en-US" altLang="zh-TW" sz="2400" dirty="0">
                <a:solidFill>
                  <a:schemeClr val="bg1"/>
                </a:solidFill>
                <a:latin typeface="微軟正黑體" panose="020B0604030504040204" pitchFamily="34" charset="-120"/>
                <a:ea typeface="微軟正黑體" panose="020B0604030504040204" pitchFamily="34" charset="-120"/>
              </a:rPr>
              <a:t>C</a:t>
            </a:r>
            <a:r>
              <a:rPr lang="zh-TW" altLang="en-US" sz="2400" dirty="0">
                <a:solidFill>
                  <a:schemeClr val="bg1"/>
                </a:solidFill>
                <a:latin typeface="微軟正黑體" panose="020B0604030504040204" pitchFamily="34" charset="-120"/>
                <a:ea typeface="微軟正黑體" panose="020B0604030504040204" pitchFamily="34" charset="-120"/>
              </a:rPr>
              <a:t>型肝炎、</a:t>
            </a:r>
            <a:r>
              <a:rPr lang="en-US" altLang="zh-TW" sz="2400" dirty="0">
                <a:solidFill>
                  <a:schemeClr val="bg1"/>
                </a:solidFill>
                <a:latin typeface="微軟正黑體" panose="020B0604030504040204" pitchFamily="34" charset="-120"/>
                <a:ea typeface="微軟正黑體" panose="020B0604030504040204" pitchFamily="34" charset="-120"/>
              </a:rPr>
              <a:t>HIV</a:t>
            </a:r>
            <a:r>
              <a:rPr lang="zh-TW" altLang="en-US" sz="2400" dirty="0">
                <a:solidFill>
                  <a:schemeClr val="bg1"/>
                </a:solidFill>
                <a:latin typeface="微軟正黑體" panose="020B0604030504040204" pitchFamily="34" charset="-120"/>
                <a:ea typeface="微軟正黑體" panose="020B0604030504040204" pitchFamily="34" charset="-120"/>
              </a:rPr>
              <a:t>病毒等</a:t>
            </a:r>
            <a:r>
              <a:rPr lang="en-US" altLang="zh-TW" sz="2400" dirty="0">
                <a:solidFill>
                  <a:schemeClr val="bg1"/>
                </a:solidFill>
                <a:latin typeface="微軟正黑體" panose="020B0604030504040204" pitchFamily="34" charset="-120"/>
                <a:ea typeface="微軟正黑體" panose="020B0604030504040204" pitchFamily="34" charset="-120"/>
              </a:rPr>
              <a:t>)</a:t>
            </a:r>
            <a:r>
              <a:rPr lang="zh-TW" altLang="en-US" sz="2400" dirty="0">
                <a:solidFill>
                  <a:schemeClr val="bg1"/>
                </a:solidFill>
                <a:latin typeface="微軟正黑體" panose="020B0604030504040204" pitchFamily="34" charset="-120"/>
                <a:ea typeface="微軟正黑體" panose="020B0604030504040204" pitchFamily="34" charset="-120"/>
              </a:rPr>
              <a:t>。</a:t>
            </a:r>
            <a:endParaRPr lang="en-US" altLang="zh-TW" sz="2400" dirty="0">
              <a:solidFill>
                <a:schemeClr val="bg1"/>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1200"/>
              </a:spcBef>
              <a:spcAft>
                <a:spcPts val="600"/>
              </a:spcAft>
              <a:buClr>
                <a:srgbClr val="40695B"/>
              </a:buClr>
              <a:defRPr/>
            </a:pPr>
            <a:endParaRPr lang="en-US" altLang="zh-TW"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9803647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36</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(10/14)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727CABB-EC6C-4D9A-8671-EEB5280B8AE0}"/>
              </a:ext>
            </a:extLst>
          </p:cNvPr>
          <p:cNvSpPr txBox="1">
            <a:spLocks/>
          </p:cNvSpPr>
          <p:nvPr/>
        </p:nvSpPr>
        <p:spPr>
          <a:xfrm>
            <a:off x="347361" y="911887"/>
            <a:ext cx="11549170" cy="525486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rPr>
              <a:t>環境清潔及消毒</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47675" indent="-177800" algn="just">
              <a:lnSpc>
                <a:spcPts val="3000"/>
              </a:lnSpc>
              <a:spcBef>
                <a:spcPts val="600"/>
              </a:spcBef>
              <a:buClr>
                <a:srgbClr val="40695B"/>
              </a:buClr>
              <a:defRPr/>
            </a:pPr>
            <a:r>
              <a:rPr lang="zh-TW" altLang="en-US" sz="2400" dirty="0">
                <a:solidFill>
                  <a:schemeClr val="bg1"/>
                </a:solidFill>
                <a:latin typeface="微軟正黑體" panose="020B0604030504040204" pitchFamily="34" charset="-120"/>
                <a:ea typeface="微軟正黑體" panose="020B0604030504040204" pitchFamily="34" charset="-120"/>
              </a:rPr>
              <a:t>負責環境清潔消毒的人員應經過</a:t>
            </a:r>
            <a:r>
              <a:rPr lang="zh-TW" altLang="en-US" sz="2400" dirty="0">
                <a:solidFill>
                  <a:srgbClr val="FF0000"/>
                </a:solidFill>
                <a:latin typeface="微軟正黑體" panose="020B0604030504040204" pitchFamily="34" charset="-120"/>
                <a:ea typeface="微軟正黑體" panose="020B0604030504040204" pitchFamily="34" charset="-120"/>
              </a:rPr>
              <a:t>適當的訓練</a:t>
            </a:r>
            <a:r>
              <a:rPr lang="zh-TW" altLang="en-US" sz="2400" dirty="0">
                <a:solidFill>
                  <a:schemeClr val="bg1"/>
                </a:solidFill>
                <a:latin typeface="微軟正黑體" panose="020B0604030504040204" pitchFamily="34" charset="-120"/>
                <a:ea typeface="微軟正黑體" panose="020B0604030504040204" pitchFamily="34" charset="-120"/>
              </a:rPr>
              <a:t>，進行環境清消工作時，應穿戴適當的個人防護裝</a:t>
            </a:r>
            <a:endParaRPr lang="en-US" altLang="zh-TW" sz="2400" dirty="0">
              <a:solidFill>
                <a:schemeClr val="bg1"/>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600"/>
              </a:spcBef>
              <a:buClr>
                <a:srgbClr val="40695B"/>
              </a:buClr>
              <a:defRPr/>
            </a:pPr>
            <a:r>
              <a:rPr lang="zh-TW" altLang="en-US" sz="2400" dirty="0">
                <a:solidFill>
                  <a:srgbClr val="FF0000"/>
                </a:solidFill>
                <a:latin typeface="微軟正黑體" panose="020B0604030504040204" pitchFamily="34" charset="-120"/>
                <a:ea typeface="微軟正黑體" panose="020B0604030504040204" pitchFamily="34" charset="-120"/>
              </a:rPr>
              <a:t>高頻率接觸的表面</a:t>
            </a:r>
            <a:r>
              <a:rPr lang="en-US" altLang="zh-TW" sz="2400" dirty="0">
                <a:solidFill>
                  <a:schemeClr val="bg1"/>
                </a:solidFill>
                <a:latin typeface="微軟正黑體" panose="020B0604030504040204" pitchFamily="34" charset="-120"/>
                <a:ea typeface="微軟正黑體" panose="020B0604030504040204" pitchFamily="34" charset="-120"/>
              </a:rPr>
              <a:t>(</a:t>
            </a:r>
            <a:r>
              <a:rPr lang="zh-TW" altLang="en-US" sz="2400" dirty="0">
                <a:solidFill>
                  <a:schemeClr val="bg1"/>
                </a:solidFill>
                <a:latin typeface="微軟正黑體" panose="020B0604030504040204" pitchFamily="34" charset="-120"/>
                <a:ea typeface="微軟正黑體" panose="020B0604030504040204" pitchFamily="34" charset="-120"/>
              </a:rPr>
              <a:t>如：床欄、床旁桌等</a:t>
            </a:r>
            <a:r>
              <a:rPr lang="en-US" altLang="zh-TW" sz="2400" dirty="0">
                <a:solidFill>
                  <a:schemeClr val="bg1"/>
                </a:solidFill>
                <a:latin typeface="微軟正黑體" panose="020B0604030504040204" pitchFamily="34" charset="-120"/>
                <a:ea typeface="微軟正黑體" panose="020B0604030504040204" pitchFamily="34" charset="-120"/>
              </a:rPr>
              <a:t>) </a:t>
            </a:r>
            <a:r>
              <a:rPr lang="zh-TW" altLang="en-US" sz="2400" dirty="0">
                <a:solidFill>
                  <a:schemeClr val="bg1"/>
                </a:solidFill>
                <a:latin typeface="微軟正黑體" panose="020B0604030504040204" pitchFamily="34" charset="-120"/>
                <a:ea typeface="微軟正黑體" panose="020B0604030504040204" pitchFamily="34" charset="-120"/>
              </a:rPr>
              <a:t>、地板、工作檯面等</a:t>
            </a:r>
            <a:r>
              <a:rPr lang="zh-TW" altLang="en-US" sz="2400" dirty="0">
                <a:solidFill>
                  <a:srgbClr val="FF0000"/>
                </a:solidFill>
                <a:latin typeface="微軟正黑體" panose="020B0604030504040204" pitchFamily="34" charset="-120"/>
                <a:ea typeface="微軟正黑體" panose="020B0604030504040204" pitchFamily="34" charset="-120"/>
              </a:rPr>
              <a:t>應每日清潔</a:t>
            </a:r>
            <a:r>
              <a:rPr lang="zh-TW" altLang="en-US" sz="2400" dirty="0">
                <a:solidFill>
                  <a:schemeClr val="bg1"/>
                </a:solidFill>
                <a:latin typeface="微軟正黑體" panose="020B0604030504040204" pitchFamily="34" charset="-120"/>
                <a:ea typeface="微軟正黑體" panose="020B0604030504040204" pitchFamily="34" charset="-120"/>
              </a:rPr>
              <a:t>，並使用 </a:t>
            </a:r>
            <a:r>
              <a:rPr lang="en-US" altLang="zh-TW" sz="2400" dirty="0">
                <a:solidFill>
                  <a:schemeClr val="bg1"/>
                </a:solidFill>
                <a:latin typeface="微軟正黑體" panose="020B0604030504040204" pitchFamily="34" charset="-120"/>
                <a:ea typeface="微軟正黑體" panose="020B0604030504040204" pitchFamily="34" charset="-120"/>
              </a:rPr>
              <a:t>1:10 (5,000 ppm)*</a:t>
            </a:r>
            <a:r>
              <a:rPr lang="zh-TW" altLang="en-US" sz="2400" dirty="0">
                <a:solidFill>
                  <a:schemeClr val="bg1"/>
                </a:solidFill>
                <a:latin typeface="微軟正黑體" panose="020B0604030504040204" pitchFamily="34" charset="-120"/>
                <a:ea typeface="微軟正黑體" panose="020B0604030504040204" pitchFamily="34" charset="-120"/>
              </a:rPr>
              <a:t>的稀釋漂白水消毒。建議使用濕抹布抹拭，並使其表面自然乾燥，避免使用會引發飛沫微粒汙染空氣和環境表面的清潔方式。</a:t>
            </a:r>
            <a:endParaRPr lang="en-US" altLang="zh-TW" sz="2400" dirty="0">
              <a:solidFill>
                <a:schemeClr val="bg1"/>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600"/>
              </a:spcBef>
              <a:buClr>
                <a:srgbClr val="40695B"/>
              </a:buClr>
              <a:defRPr/>
            </a:pPr>
            <a:r>
              <a:rPr lang="zh-TW" altLang="en-US" sz="2400" dirty="0">
                <a:solidFill>
                  <a:schemeClr val="bg1"/>
                </a:solidFill>
                <a:latin typeface="微軟正黑體" panose="020B0604030504040204" pitchFamily="34" charset="-120"/>
                <a:ea typeface="微軟正黑體" panose="020B0604030504040204" pitchFamily="34" charset="-120"/>
              </a:rPr>
              <a:t>受到血液、分泌物、體液</a:t>
            </a:r>
            <a:r>
              <a:rPr lang="en-US" altLang="zh-TW" sz="2400" dirty="0">
                <a:solidFill>
                  <a:schemeClr val="bg1"/>
                </a:solidFill>
                <a:latin typeface="微軟正黑體" panose="020B0604030504040204" pitchFamily="34" charset="-120"/>
                <a:ea typeface="微軟正黑體" panose="020B0604030504040204" pitchFamily="34" charset="-120"/>
              </a:rPr>
              <a:t>(</a:t>
            </a:r>
            <a:r>
              <a:rPr lang="zh-TW" altLang="en-US" sz="2400" dirty="0">
                <a:solidFill>
                  <a:schemeClr val="bg1"/>
                </a:solidFill>
                <a:latin typeface="微軟正黑體" panose="020B0604030504040204" pitchFamily="34" charset="-120"/>
                <a:ea typeface="微軟正黑體" panose="020B0604030504040204" pitchFamily="34" charset="-120"/>
              </a:rPr>
              <a:t>包含嘔吐物、尿液、糞便、精液等</a:t>
            </a:r>
            <a:r>
              <a:rPr lang="en-US" altLang="zh-TW" sz="2400" dirty="0">
                <a:solidFill>
                  <a:schemeClr val="bg1"/>
                </a:solidFill>
                <a:latin typeface="微軟正黑體" panose="020B0604030504040204" pitchFamily="34" charset="-120"/>
                <a:ea typeface="微軟正黑體" panose="020B0604030504040204" pitchFamily="34" charset="-120"/>
              </a:rPr>
              <a:t>) </a:t>
            </a:r>
            <a:r>
              <a:rPr lang="zh-TW" altLang="en-US" sz="2400" dirty="0">
                <a:solidFill>
                  <a:schemeClr val="bg1"/>
                </a:solidFill>
                <a:latin typeface="微軟正黑體" panose="020B0604030504040204" pitchFamily="34" charset="-120"/>
                <a:ea typeface="微軟正黑體" panose="020B0604030504040204" pitchFamily="34" charset="-120"/>
              </a:rPr>
              <a:t>、器官嚴重汙染的表面，應先使用 </a:t>
            </a:r>
            <a:r>
              <a:rPr lang="en-US" altLang="zh-TW" sz="2400" dirty="0">
                <a:solidFill>
                  <a:srgbClr val="FF0000"/>
                </a:solidFill>
                <a:latin typeface="微軟正黑體" panose="020B0604030504040204" pitchFamily="34" charset="-120"/>
                <a:ea typeface="微軟正黑體" panose="020B0604030504040204" pitchFamily="34" charset="-120"/>
              </a:rPr>
              <a:t>1</a:t>
            </a:r>
            <a:r>
              <a:rPr lang="zh-TW" altLang="en-US" sz="2400" dirty="0">
                <a:solidFill>
                  <a:srgbClr val="FF0000"/>
                </a:solidFill>
                <a:latin typeface="微軟正黑體" panose="020B0604030504040204" pitchFamily="34" charset="-120"/>
                <a:ea typeface="微軟正黑體" panose="020B0604030504040204" pitchFamily="34" charset="-120"/>
              </a:rPr>
              <a:t>：</a:t>
            </a:r>
            <a:r>
              <a:rPr lang="en-US" altLang="zh-TW" sz="2400" dirty="0">
                <a:solidFill>
                  <a:srgbClr val="FF0000"/>
                </a:solidFill>
                <a:latin typeface="微軟正黑體" panose="020B0604030504040204" pitchFamily="34" charset="-120"/>
                <a:ea typeface="微軟正黑體" panose="020B0604030504040204" pitchFamily="34" charset="-120"/>
              </a:rPr>
              <a:t>10</a:t>
            </a:r>
            <a:r>
              <a:rPr lang="zh-TW" altLang="en-US" sz="2400" dirty="0">
                <a:solidFill>
                  <a:srgbClr val="FF0000"/>
                </a:solidFill>
                <a:latin typeface="微軟正黑體" panose="020B0604030504040204" pitchFamily="34" charset="-120"/>
                <a:ea typeface="微軟正黑體" panose="020B0604030504040204" pitchFamily="34" charset="-120"/>
              </a:rPr>
              <a:t>的稀釋漂白水</a:t>
            </a:r>
            <a:r>
              <a:rPr lang="en-US" altLang="zh-TW" sz="2400" dirty="0">
                <a:solidFill>
                  <a:srgbClr val="FF0000"/>
                </a:solidFill>
                <a:latin typeface="微軟正黑體" panose="020B0604030504040204" pitchFamily="34" charset="-120"/>
                <a:ea typeface="微軟正黑體" panose="020B0604030504040204" pitchFamily="34" charset="-120"/>
              </a:rPr>
              <a:t>(5,000ppm)*</a:t>
            </a:r>
            <a:r>
              <a:rPr lang="zh-TW" altLang="en-US" sz="2400" dirty="0">
                <a:solidFill>
                  <a:schemeClr val="bg1"/>
                </a:solidFill>
                <a:latin typeface="微軟正黑體" panose="020B0604030504040204" pitchFamily="34" charset="-120"/>
                <a:ea typeface="微軟正黑體" panose="020B0604030504040204" pitchFamily="34" charset="-120"/>
              </a:rPr>
              <a:t>覆蓋在其表面進行去汙作用，再以清潔劑或肥皂和清水移除髒汙與有機物質，並接續使用濕抹布及合適的消毒劑執行環境清潔消毒。</a:t>
            </a:r>
          </a:p>
          <a:p>
            <a:pPr marL="447675" indent="-177800" algn="just">
              <a:lnSpc>
                <a:spcPts val="3000"/>
              </a:lnSpc>
              <a:spcBef>
                <a:spcPts val="600"/>
              </a:spcBef>
              <a:buClr>
                <a:srgbClr val="40695B"/>
              </a:buClr>
              <a:defRPr/>
            </a:pPr>
            <a:r>
              <a:rPr lang="zh-TW" altLang="zh-TW" sz="2400" dirty="0">
                <a:solidFill>
                  <a:schemeClr val="bg1"/>
                </a:solidFill>
                <a:latin typeface="微軟正黑體" panose="020B0604030504040204" pitchFamily="34" charset="-120"/>
                <a:ea typeface="微軟正黑體" panose="020B0604030504040204" pitchFamily="34" charset="-120"/>
              </a:rPr>
              <a:t>病人轉出後需進行</a:t>
            </a:r>
            <a:r>
              <a:rPr lang="zh-TW" altLang="zh-TW" sz="2400" dirty="0">
                <a:solidFill>
                  <a:srgbClr val="FF0000"/>
                </a:solidFill>
                <a:latin typeface="微軟正黑體" panose="020B0604030504040204" pitchFamily="34" charset="-120"/>
                <a:ea typeface="微軟正黑體" panose="020B0604030504040204" pitchFamily="34" charset="-120"/>
              </a:rPr>
              <a:t>終期消毒</a:t>
            </a:r>
            <a:r>
              <a:rPr lang="zh-TW" altLang="en-US" sz="2400" dirty="0">
                <a:solidFill>
                  <a:schemeClr val="bg1"/>
                </a:solidFill>
                <a:latin typeface="微軟正黑體" panose="020B0604030504040204" pitchFamily="34" charset="-120"/>
                <a:ea typeface="微軟正黑體" panose="020B0604030504040204" pitchFamily="34" charset="-120"/>
              </a:rPr>
              <a:t>。</a:t>
            </a:r>
            <a:endParaRPr lang="en-US" altLang="zh-TW"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8" name="文字方塊 7">
            <a:extLst>
              <a:ext uri="{FF2B5EF4-FFF2-40B4-BE49-F238E27FC236}">
                <a16:creationId xmlns:a16="http://schemas.microsoft.com/office/drawing/2014/main" id="{ACD8FFC8-2A3F-4F51-B823-049AD0C6096A}"/>
              </a:ext>
            </a:extLst>
          </p:cNvPr>
          <p:cNvSpPr txBox="1"/>
          <p:nvPr/>
        </p:nvSpPr>
        <p:spPr>
          <a:xfrm>
            <a:off x="645489" y="6259704"/>
            <a:ext cx="9086851" cy="276999"/>
          </a:xfrm>
          <a:prstGeom prst="rect">
            <a:avLst/>
          </a:prstGeom>
          <a:noFill/>
        </p:spPr>
        <p:txBody>
          <a:bodyPr wrap="square" rtlCol="0">
            <a:spAutoFit/>
          </a:bodyPr>
          <a:lstStyle/>
          <a:p>
            <a:pPr defTabSz="914400"/>
            <a:r>
              <a:rPr lang="en-US" altLang="zh-TW" sz="1200" b="1" dirty="0">
                <a:solidFill>
                  <a:prstClr val="black"/>
                </a:solidFill>
                <a:latin typeface="微軟正黑體" panose="020B0604030504040204" pitchFamily="34" charset="-120"/>
                <a:ea typeface="微軟正黑體" panose="020B0604030504040204" pitchFamily="34" charset="-120"/>
              </a:rPr>
              <a:t>*5,000ppm</a:t>
            </a:r>
            <a:r>
              <a:rPr lang="zh-TW" altLang="en-US" sz="1200" b="1" dirty="0">
                <a:solidFill>
                  <a:prstClr val="black"/>
                </a:solidFill>
                <a:latin typeface="微軟正黑體" panose="020B0604030504040204" pitchFamily="34" charset="-120"/>
                <a:ea typeface="微軟正黑體" panose="020B0604030504040204" pitchFamily="34" charset="-120"/>
              </a:rPr>
              <a:t>漂白水泡製方法</a:t>
            </a:r>
            <a:r>
              <a:rPr lang="en-US" altLang="zh-TW" sz="1200" b="1" dirty="0">
                <a:solidFill>
                  <a:prstClr val="black"/>
                </a:solidFill>
                <a:latin typeface="微軟正黑體" panose="020B0604030504040204" pitchFamily="34" charset="-120"/>
                <a:ea typeface="微軟正黑體" panose="020B0604030504040204" pitchFamily="34" charset="-120"/>
              </a:rPr>
              <a:t>:</a:t>
            </a:r>
            <a:r>
              <a:rPr lang="zh-TW" altLang="en-US" sz="1200" b="1" dirty="0">
                <a:solidFill>
                  <a:srgbClr val="000000"/>
                </a:solidFill>
                <a:latin typeface="微軟正黑體" panose="020B0604030504040204" pitchFamily="34" charset="-120"/>
                <a:ea typeface="微軟正黑體" panose="020B0604030504040204" pitchFamily="34" charset="-120"/>
              </a:rPr>
              <a:t>建議選用市售之含氯漂白水</a:t>
            </a:r>
            <a:r>
              <a:rPr lang="en-US" altLang="zh-TW" sz="1200" b="1" dirty="0">
                <a:solidFill>
                  <a:srgbClr val="000000"/>
                </a:solidFill>
                <a:latin typeface="微軟正黑體" panose="020B0604030504040204" pitchFamily="34" charset="-120"/>
                <a:ea typeface="微軟正黑體" panose="020B0604030504040204" pitchFamily="34" charset="-120"/>
              </a:rPr>
              <a:t>(</a:t>
            </a:r>
            <a:r>
              <a:rPr lang="zh-TW" altLang="en-US" sz="1200" b="1" dirty="0">
                <a:solidFill>
                  <a:srgbClr val="000000"/>
                </a:solidFill>
                <a:latin typeface="微軟正黑體" panose="020B0604030504040204" pitchFamily="34" charset="-120"/>
                <a:ea typeface="微軟正黑體" panose="020B0604030504040204" pitchFamily="34" charset="-120"/>
              </a:rPr>
              <a:t>濃度為</a:t>
            </a:r>
            <a:r>
              <a:rPr lang="en-US" altLang="zh-TW" sz="1200" b="1" dirty="0">
                <a:solidFill>
                  <a:srgbClr val="000000"/>
                </a:solidFill>
                <a:latin typeface="微軟正黑體" panose="020B0604030504040204" pitchFamily="34" charset="-120"/>
                <a:ea typeface="微軟正黑體" panose="020B0604030504040204" pitchFamily="34" charset="-120"/>
              </a:rPr>
              <a:t>5~6%)</a:t>
            </a:r>
            <a:r>
              <a:rPr lang="zh-TW" altLang="en-US" sz="1200" b="1" dirty="0">
                <a:solidFill>
                  <a:srgbClr val="000000"/>
                </a:solidFill>
                <a:latin typeface="微軟正黑體" panose="020B0604030504040204" pitchFamily="34" charset="-120"/>
                <a:ea typeface="微軟正黑體" panose="020B0604030504040204" pitchFamily="34" charset="-120"/>
              </a:rPr>
              <a:t>，</a:t>
            </a:r>
            <a:r>
              <a:rPr lang="en-US" altLang="zh-TW" sz="1200" b="1" dirty="0">
                <a:solidFill>
                  <a:srgbClr val="000000"/>
                </a:solidFill>
                <a:latin typeface="微軟正黑體" panose="020B0604030504040204" pitchFamily="34" charset="-120"/>
                <a:ea typeface="微軟正黑體" panose="020B0604030504040204" pitchFamily="34" charset="-120"/>
              </a:rPr>
              <a:t>1000c.c.</a:t>
            </a:r>
            <a:r>
              <a:rPr lang="zh-TW" altLang="en-US" sz="1200" b="1" dirty="0">
                <a:solidFill>
                  <a:srgbClr val="000000"/>
                </a:solidFill>
                <a:latin typeface="微軟正黑體" panose="020B0604030504040204" pitchFamily="34" charset="-120"/>
                <a:ea typeface="微軟正黑體" panose="020B0604030504040204" pitchFamily="34" charset="-120"/>
              </a:rPr>
              <a:t>市售漂白水</a:t>
            </a:r>
            <a:r>
              <a:rPr lang="en-US" altLang="zh-TW" sz="1200" b="1" dirty="0">
                <a:solidFill>
                  <a:srgbClr val="000000"/>
                </a:solidFill>
                <a:latin typeface="微軟正黑體" panose="020B0604030504040204" pitchFamily="34" charset="-120"/>
                <a:ea typeface="微軟正黑體" panose="020B0604030504040204" pitchFamily="34" charset="-120"/>
              </a:rPr>
              <a:t>+10</a:t>
            </a:r>
            <a:r>
              <a:rPr lang="zh-TW" altLang="en-US" sz="1200" b="1" dirty="0">
                <a:solidFill>
                  <a:srgbClr val="000000"/>
                </a:solidFill>
                <a:latin typeface="微軟正黑體" panose="020B0604030504040204" pitchFamily="34" charset="-120"/>
                <a:ea typeface="微軟正黑體" panose="020B0604030504040204" pitchFamily="34" charset="-120"/>
              </a:rPr>
              <a:t>公升清水</a:t>
            </a:r>
            <a:endParaRPr lang="en-US" altLang="zh-TW" sz="1200" b="1" dirty="0">
              <a:solidFill>
                <a:srgbClr val="0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2330809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37</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(11/14)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727CABB-EC6C-4D9A-8671-EEB5280B8AE0}"/>
              </a:ext>
            </a:extLst>
          </p:cNvPr>
          <p:cNvSpPr txBox="1">
            <a:spLocks/>
          </p:cNvSpPr>
          <p:nvPr/>
        </p:nvSpPr>
        <p:spPr>
          <a:xfrm>
            <a:off x="347360" y="911887"/>
            <a:ext cx="11497279" cy="56248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rPr>
              <a:t>織品</a:t>
            </a:r>
            <a:r>
              <a:rPr lang="en-US" altLang="zh-TW" sz="2400" b="1" dirty="0">
                <a:solidFill>
                  <a:schemeClr val="bg1"/>
                </a:solidFill>
                <a:latin typeface="微軟正黑體" panose="020B0604030504040204" pitchFamily="34" charset="-120"/>
                <a:ea typeface="微軟正黑體" panose="020B0604030504040204" pitchFamily="34" charset="-120"/>
              </a:rPr>
              <a:t>/</a:t>
            </a:r>
            <a:r>
              <a:rPr lang="zh-TW" altLang="en-US" sz="2400" b="1" dirty="0">
                <a:solidFill>
                  <a:schemeClr val="bg1"/>
                </a:solidFill>
                <a:latin typeface="微軟正黑體" panose="020B0604030504040204" pitchFamily="34" charset="-120"/>
                <a:ea typeface="微軟正黑體" panose="020B0604030504040204" pitchFamily="34" charset="-120"/>
              </a:rPr>
              <a:t>布單與被服</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12775" indent="-342900" algn="just">
              <a:lnSpc>
                <a:spcPts val="3400"/>
              </a:lnSpc>
              <a:spcBef>
                <a:spcPts val="0"/>
              </a:spcBef>
              <a:buClr>
                <a:schemeClr val="accent1">
                  <a:lumMod val="50000"/>
                </a:schemeClr>
              </a:buClr>
              <a:buSzPct val="100000"/>
            </a:pPr>
            <a:r>
              <a:rPr lang="zh-TW" altLang="en-US" sz="2400" dirty="0">
                <a:solidFill>
                  <a:prstClr val="black"/>
                </a:solidFill>
                <a:latin typeface="微軟正黑體" panose="020B0604030504040204" pitchFamily="34" charset="-120"/>
                <a:ea typeface="微軟正黑體" panose="020B0604030504040204" pitchFamily="34" charset="-120"/>
              </a:rPr>
              <a:t>負責處理使用過的織品</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布單與被服的工作人員，應穿戴</a:t>
            </a:r>
            <a:r>
              <a:rPr lang="zh-TW" altLang="en-US" sz="2400" dirty="0">
                <a:solidFill>
                  <a:srgbClr val="FF0000"/>
                </a:solidFill>
                <a:latin typeface="微軟正黑體" panose="020B0604030504040204" pitchFamily="34" charset="-120"/>
                <a:ea typeface="微軟正黑體" panose="020B0604030504040204" pitchFamily="34" charset="-120"/>
              </a:rPr>
              <a:t>一級</a:t>
            </a:r>
            <a:r>
              <a:rPr lang="zh-TW" altLang="en-US" sz="2400" dirty="0">
                <a:solidFill>
                  <a:prstClr val="black"/>
                </a:solidFill>
                <a:latin typeface="微軟正黑體" panose="020B0604030504040204" pitchFamily="34" charset="-120"/>
                <a:ea typeface="微軟正黑體" panose="020B0604030504040204" pitchFamily="34" charset="-120"/>
              </a:rPr>
              <a:t>個人防護裝備，處理時應儘量</a:t>
            </a:r>
            <a:r>
              <a:rPr lang="zh-TW" altLang="en-US" sz="2400" dirty="0">
                <a:solidFill>
                  <a:srgbClr val="FF0000"/>
                </a:solidFill>
                <a:latin typeface="微軟正黑體" panose="020B0604030504040204" pitchFamily="34" charset="-120"/>
                <a:ea typeface="微軟正黑體" panose="020B0604030504040204" pitchFamily="34" charset="-120"/>
              </a:rPr>
              <a:t>避免抖動</a:t>
            </a:r>
            <a:r>
              <a:rPr lang="zh-TW" altLang="en-US" sz="2400" dirty="0">
                <a:solidFill>
                  <a:prstClr val="black"/>
                </a:solidFill>
                <a:latin typeface="微軟正黑體" panose="020B0604030504040204" pitchFamily="34" charset="-120"/>
                <a:ea typeface="微軟正黑體" panose="020B0604030504040204" pitchFamily="34" charset="-120"/>
              </a:rPr>
              <a:t>，設法使受汙染衣物所散播的飛沫微粒</a:t>
            </a:r>
            <a:r>
              <a:rPr lang="en-US" altLang="zh-TW" sz="2400" dirty="0">
                <a:solidFill>
                  <a:prstClr val="black"/>
                </a:solidFill>
                <a:latin typeface="微軟正黑體" panose="020B0604030504040204" pitchFamily="34" charset="-120"/>
                <a:ea typeface="微軟正黑體" panose="020B0604030504040204" pitchFamily="34" charset="-120"/>
              </a:rPr>
              <a:t>(aerosols)</a:t>
            </a:r>
            <a:r>
              <a:rPr lang="zh-TW" altLang="en-US" sz="2400" dirty="0">
                <a:solidFill>
                  <a:prstClr val="black"/>
                </a:solidFill>
                <a:latin typeface="微軟正黑體" panose="020B0604030504040204" pitchFamily="34" charset="-120"/>
                <a:ea typeface="微軟正黑體" panose="020B0604030504040204" pitchFamily="34" charset="-120"/>
              </a:rPr>
              <a:t>降至最低。</a:t>
            </a:r>
            <a:endPar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12775" indent="-342900" algn="just">
              <a:lnSpc>
                <a:spcPts val="3400"/>
              </a:lnSpc>
              <a:spcBef>
                <a:spcPts val="0"/>
              </a:spcBef>
              <a:buClr>
                <a:schemeClr val="accent1">
                  <a:lumMod val="50000"/>
                </a:schemeClr>
              </a:buClr>
              <a:buSzPct val="100000"/>
            </a:pP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使用過的織品</a:t>
            </a:r>
            <a:r>
              <a:rPr lang="en-US" altLang="zh-TW"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布單與被服，應依處理具傳染性織品的流程進行收集、運送及清潔消毒等適當處置；於離開病室前裝入標示明確、防水、密封的袋子或籃子中，避免汙染外部；</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不可以在未經包裝的情形下直接帶出病室或接觸人體，</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並視為具高感染風險進行清潔消毒。</a:t>
            </a:r>
          </a:p>
          <a:p>
            <a:pPr marL="354013" indent="-354013" algn="just">
              <a:lnSpc>
                <a:spcPts val="3400"/>
              </a:lnSpc>
              <a:spcBef>
                <a:spcPts val="12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rPr>
              <a:t>醫療廢棄物理</a:t>
            </a:r>
            <a:endParaRPr lang="en-US" altLang="zh-TW" sz="2400" b="1" dirty="0">
              <a:solidFill>
                <a:schemeClr val="bg1"/>
              </a:solidFill>
              <a:latin typeface="微軟正黑體" panose="020B0604030504040204" pitchFamily="34" charset="-120"/>
              <a:ea typeface="微軟正黑體" panose="020B0604030504040204" pitchFamily="34" charset="-120"/>
            </a:endParaRPr>
          </a:p>
          <a:p>
            <a:pPr marL="612775" indent="-342900" algn="just">
              <a:lnSpc>
                <a:spcPts val="3400"/>
              </a:lnSpc>
              <a:spcBef>
                <a:spcPts val="0"/>
              </a:spcBef>
              <a:buClr>
                <a:schemeClr val="accent1">
                  <a:lumMod val="50000"/>
                </a:schemeClr>
              </a:buClr>
              <a:buSzPct val="100000"/>
            </a:pPr>
            <a:r>
              <a:rPr lang="zh-TW" altLang="en-US" sz="2400" dirty="0">
                <a:solidFill>
                  <a:schemeClr val="bg1"/>
                </a:solidFill>
                <a:latin typeface="微軟正黑體" panose="020B0604030504040204" pitchFamily="34" charset="-120"/>
                <a:ea typeface="微軟正黑體" panose="020B0604030504040204" pitchFamily="34" charset="-120"/>
              </a:rPr>
              <a:t>處理廢棄物的人員，應穿戴</a:t>
            </a:r>
            <a:r>
              <a:rPr lang="zh-TW" altLang="en-US" sz="2400" dirty="0">
                <a:solidFill>
                  <a:srgbClr val="FF0000"/>
                </a:solidFill>
                <a:latin typeface="微軟正黑體" panose="020B0604030504040204" pitchFamily="34" charset="-120"/>
                <a:ea typeface="微軟正黑體" panose="020B0604030504040204" pitchFamily="34" charset="-120"/>
              </a:rPr>
              <a:t>一級</a:t>
            </a:r>
            <a:r>
              <a:rPr lang="zh-TW" altLang="en-US" sz="2400" dirty="0">
                <a:solidFill>
                  <a:schemeClr val="bg1"/>
                </a:solidFill>
                <a:latin typeface="微軟正黑體" panose="020B0604030504040204" pitchFamily="34" charset="-120"/>
                <a:ea typeface="微軟正黑體" panose="020B0604030504040204" pitchFamily="34" charset="-120"/>
              </a:rPr>
              <a:t>個人防護裝備</a:t>
            </a:r>
            <a:r>
              <a:rPr lang="zh-TW" altLang="en-US" sz="2400" dirty="0">
                <a:solidFill>
                  <a:prstClr val="black"/>
                </a:solidFill>
                <a:latin typeface="微軟正黑體" panose="020B0604030504040204" pitchFamily="34" charset="-120"/>
                <a:ea typeface="微軟正黑體" panose="020B0604030504040204" pitchFamily="34" charset="-120"/>
              </a:rPr>
              <a:t>，並遵守環境部發布之</a:t>
            </a:r>
            <a:r>
              <a:rPr lang="zh-TW" altLang="en-US" sz="2400" dirty="0">
                <a:solidFill>
                  <a:srgbClr val="FF0000"/>
                </a:solidFill>
                <a:latin typeface="微軟正黑體" panose="020B0604030504040204" pitchFamily="34" charset="-120"/>
                <a:ea typeface="微軟正黑體" panose="020B0604030504040204" pitchFamily="34" charset="-120"/>
              </a:rPr>
              <a:t>「廢棄物清理法」</a:t>
            </a:r>
            <a:r>
              <a:rPr lang="zh-TW" altLang="en-US" sz="2400" dirty="0">
                <a:solidFill>
                  <a:prstClr val="black"/>
                </a:solidFill>
                <a:latin typeface="微軟正黑體" panose="020B0604030504040204" pitchFamily="34" charset="-120"/>
                <a:ea typeface="微軟正黑體" panose="020B0604030504040204" pitchFamily="34" charset="-120"/>
              </a:rPr>
              <a:t>相關規定進行處理。</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612775" indent="-342900" algn="just">
              <a:lnSpc>
                <a:spcPts val="3400"/>
              </a:lnSpc>
              <a:spcBef>
                <a:spcPts val="0"/>
              </a:spcBef>
              <a:buClr>
                <a:schemeClr val="accent1">
                  <a:lumMod val="50000"/>
                </a:scheme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所有廢棄物</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視同生物醫療廢棄物處理</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，處理過程中應盡量</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避免攪動、噴濺</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，並裝入防滲漏的袋中或加蓋的容器中，且容器應避免直接接觸人體。</a:t>
            </a:r>
          </a:p>
          <a:p>
            <a:pPr marL="612775" indent="-342900" algn="just">
              <a:lnSpc>
                <a:spcPts val="3400"/>
              </a:lnSpc>
              <a:spcBef>
                <a:spcPts val="0"/>
              </a:spcBef>
              <a:buClr>
                <a:schemeClr val="accent1">
                  <a:lumMod val="50000"/>
                </a:schemeClr>
              </a:buClr>
              <a:buSzPct val="100000"/>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4151492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38</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727CABB-EC6C-4D9A-8671-EEB5280B8AE0}"/>
              </a:ext>
            </a:extLst>
          </p:cNvPr>
          <p:cNvSpPr txBox="1">
            <a:spLocks/>
          </p:cNvSpPr>
          <p:nvPr/>
        </p:nvSpPr>
        <p:spPr>
          <a:xfrm>
            <a:off x="347360" y="911887"/>
            <a:ext cx="11614485" cy="56248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檢體</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12775" indent="-342900" algn="just">
              <a:lnSpc>
                <a:spcPts val="3400"/>
              </a:lnSpc>
              <a:spcBef>
                <a:spcPts val="0"/>
              </a:spcBef>
              <a:buClr>
                <a:schemeClr val="accent1">
                  <a:lumMod val="50000"/>
                </a:schemeClr>
              </a:buClr>
              <a:buSzPct val="100000"/>
            </a:pPr>
            <a:r>
              <a:rPr lang="zh-TW" altLang="en-US" sz="2400" dirty="0">
                <a:solidFill>
                  <a:prstClr val="black"/>
                </a:solidFill>
                <a:latin typeface="微軟正黑體" panose="020B0604030504040204" pitchFamily="34" charset="-120"/>
                <a:ea typeface="微軟正黑體" panose="020B0604030504040204" pitchFamily="34" charset="-120"/>
              </a:rPr>
              <a:t>採集或處理疑似或確定伊波拉感染病例檢體的人員，應穿戴適當的個人防護裝備。</a:t>
            </a:r>
          </a:p>
          <a:p>
            <a:pPr marL="612775" indent="-342900" algn="just">
              <a:lnSpc>
                <a:spcPts val="3400"/>
              </a:lnSpc>
              <a:spcBef>
                <a:spcPts val="0"/>
              </a:spcBef>
              <a:buClr>
                <a:schemeClr val="accent1">
                  <a:lumMod val="50000"/>
                </a:schemeClr>
              </a:buClr>
              <a:buSzPct val="100000"/>
            </a:pP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其他注意事項請參考本署公布之</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「傳染病病例定義暨防疫檢體採檢送驗事項」及「伊波拉病毒（</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Ebola virus</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）實驗室生物安全指引」 </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a:t>
            </a:r>
          </a:p>
          <a:p>
            <a:pPr marL="354013" indent="-354013" algn="just">
              <a:lnSpc>
                <a:spcPts val="3400"/>
              </a:lnSpc>
              <a:spcBef>
                <a:spcPts val="12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rPr>
              <a:t>轉送病人到其他部門</a:t>
            </a:r>
            <a:r>
              <a:rPr lang="en-US" altLang="zh-TW" sz="2400" b="1" dirty="0">
                <a:solidFill>
                  <a:schemeClr val="bg1"/>
                </a:solidFill>
                <a:latin typeface="微軟正黑體" panose="020B0604030504040204" pitchFamily="34" charset="-120"/>
                <a:ea typeface="微軟正黑體" panose="020B0604030504040204" pitchFamily="34" charset="-120"/>
              </a:rPr>
              <a:t>/</a:t>
            </a:r>
            <a:r>
              <a:rPr lang="zh-TW" altLang="en-US" sz="2400" b="1" dirty="0">
                <a:solidFill>
                  <a:schemeClr val="bg1"/>
                </a:solidFill>
                <a:latin typeface="微軟正黑體" panose="020B0604030504040204" pitchFamily="34" charset="-120"/>
                <a:ea typeface="微軟正黑體" panose="020B0604030504040204" pitchFamily="34" charset="-120"/>
              </a:rPr>
              <a:t>機構</a:t>
            </a:r>
            <a:endParaRPr lang="en-US" altLang="zh-TW" sz="2400" b="1" dirty="0">
              <a:solidFill>
                <a:schemeClr val="bg1"/>
              </a:solidFill>
              <a:latin typeface="微軟正黑體" panose="020B0604030504040204" pitchFamily="34" charset="-120"/>
              <a:ea typeface="微軟正黑體" panose="020B0604030504040204" pitchFamily="34" charset="-120"/>
            </a:endParaRPr>
          </a:p>
          <a:p>
            <a:pPr marL="612775" indent="-342900" algn="just">
              <a:lnSpc>
                <a:spcPts val="3400"/>
              </a:lnSpc>
              <a:spcBef>
                <a:spcPts val="0"/>
              </a:spcBef>
              <a:buClr>
                <a:schemeClr val="accent1">
                  <a:lumMod val="50000"/>
                </a:schemeClr>
              </a:buClr>
              <a:buSzPct val="100000"/>
            </a:pPr>
            <a:r>
              <a:rPr lang="zh-TW" altLang="en-US" sz="2400" dirty="0">
                <a:solidFill>
                  <a:prstClr val="black"/>
                </a:solidFill>
                <a:latin typeface="微軟正黑體" panose="020B0604030504040204" pitchFamily="34" charset="-120"/>
                <a:ea typeface="微軟正黑體" panose="020B0604030504040204" pitchFamily="34" charset="-120"/>
              </a:rPr>
              <a:t>如非醫療必要，應減少床位的調動或病人的轉送。</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612775" indent="-342900" algn="just">
              <a:lnSpc>
                <a:spcPts val="3400"/>
              </a:lnSpc>
              <a:spcBef>
                <a:spcPts val="0"/>
              </a:spcBef>
              <a:buClr>
                <a:schemeClr val="accent1">
                  <a:lumMod val="50000"/>
                </a:schemeClr>
              </a:buClr>
              <a:buSzPct val="100000"/>
            </a:pPr>
            <a:r>
              <a:rPr lang="zh-TW" altLang="en-US" sz="2400" dirty="0">
                <a:solidFill>
                  <a:prstClr val="black"/>
                </a:solidFill>
                <a:latin typeface="微軟正黑體" panose="020B0604030504040204" pitchFamily="34" charset="-120"/>
                <a:ea typeface="微軟正黑體" panose="020B0604030504040204" pitchFamily="34" charset="-120"/>
              </a:rPr>
              <a:t>若病人因臨床上需求必須轉到其他部門</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機構，並應提前告知轉入部門</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機構所需採取之感染管制措施及適當個人防護裝備。</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612775" indent="-342900" algn="just">
              <a:lnSpc>
                <a:spcPts val="3400"/>
              </a:lnSpc>
              <a:spcBef>
                <a:spcPts val="0"/>
              </a:spcBef>
              <a:buClr>
                <a:schemeClr val="accent1">
                  <a:lumMod val="50000"/>
                </a:schemeClr>
              </a:buClr>
              <a:buSzPct val="100000"/>
            </a:pPr>
            <a:r>
              <a:rPr lang="zh-TW" altLang="en-US" sz="2400" dirty="0">
                <a:solidFill>
                  <a:prstClr val="black"/>
                </a:solidFill>
                <a:latin typeface="微軟正黑體" panose="020B0604030504040204" pitchFamily="34" charset="-120"/>
                <a:ea typeface="微軟正黑體" panose="020B0604030504040204" pitchFamily="34" charset="-120"/>
              </a:rPr>
              <a:t>轉運過程中，若病人狀況允許，應佩戴醫用</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外科口罩，預防呼吸道分泌物噴濺，以避免其他工作人員、病人及訪客的暴露。</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2023669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39</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(13/14)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727CABB-EC6C-4D9A-8671-EEB5280B8AE0}"/>
              </a:ext>
            </a:extLst>
          </p:cNvPr>
          <p:cNvSpPr txBox="1">
            <a:spLocks/>
          </p:cNvSpPr>
          <p:nvPr/>
        </p:nvSpPr>
        <p:spPr>
          <a:xfrm>
            <a:off x="347361" y="911887"/>
            <a:ext cx="11549170" cy="525486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rPr>
              <a:t>遺體處理</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47675" indent="-177800" algn="just">
              <a:lnSpc>
                <a:spcPts val="3000"/>
              </a:lnSpc>
              <a:spcBef>
                <a:spcPts val="1200"/>
              </a:spcBef>
              <a:spcAft>
                <a:spcPts val="600"/>
              </a:spcAft>
              <a:buClr>
                <a:srgbClr val="40695B"/>
              </a:buClr>
              <a:defRPr/>
            </a:pPr>
            <a:r>
              <a:rPr lang="zh-TW" altLang="en-US" sz="2400" dirty="0">
                <a:solidFill>
                  <a:prstClr val="black"/>
                </a:solidFill>
                <a:latin typeface="微軟正黑體" panose="020B0604030504040204" pitchFamily="34" charset="-120"/>
                <a:ea typeface="微軟正黑體" panose="020B0604030504040204" pitchFamily="34" charset="-120"/>
              </a:rPr>
              <a:t>伊波拉病毒感染的死亡病人應標示傳染性，進行遺體搬運、處理之工作人員，應受過適當之教育訓練，且應儘量減少搬運、處理遺體之工作人員。</a:t>
            </a:r>
          </a:p>
          <a:p>
            <a:pPr marL="447675" indent="-177800" algn="just">
              <a:lnSpc>
                <a:spcPts val="3000"/>
              </a:lnSpc>
              <a:spcBef>
                <a:spcPts val="1200"/>
              </a:spcBef>
              <a:spcAft>
                <a:spcPts val="600"/>
              </a:spcAft>
              <a:buClr>
                <a:srgbClr val="40695B"/>
              </a:buClr>
              <a:defRPr/>
            </a:pPr>
            <a:r>
              <a:rPr lang="zh-TW" altLang="en-US" sz="2400" dirty="0">
                <a:solidFill>
                  <a:prstClr val="black"/>
                </a:solidFill>
                <a:latin typeface="微軟正黑體" panose="020B0604030504040204" pitchFamily="34" charset="-120"/>
                <a:ea typeface="微軟正黑體" panose="020B0604030504040204" pitchFamily="34" charset="-120"/>
              </a:rPr>
              <a:t>病人遺體應裝入</a:t>
            </a:r>
            <a:r>
              <a:rPr lang="zh-TW" altLang="en-US" sz="2400" dirty="0">
                <a:solidFill>
                  <a:srgbClr val="FF0000"/>
                </a:solidFill>
                <a:latin typeface="微軟正黑體" panose="020B0604030504040204" pitchFamily="34" charset="-120"/>
                <a:ea typeface="微軟正黑體" panose="020B0604030504040204" pitchFamily="34" charset="-120"/>
              </a:rPr>
              <a:t>雙層防滲漏屍袋</a:t>
            </a:r>
            <a:r>
              <a:rPr lang="zh-TW" altLang="en-US" sz="2400" dirty="0">
                <a:solidFill>
                  <a:prstClr val="black"/>
                </a:solidFill>
                <a:latin typeface="微軟正黑體" panose="020B0604030504040204" pitchFamily="34" charset="-120"/>
                <a:ea typeface="微軟正黑體" panose="020B0604030504040204" pitchFamily="34" charset="-120"/>
              </a:rPr>
              <a:t>運送。工作人員搬運遺體裝入屍袋的過程中，應全程</a:t>
            </a:r>
            <a:r>
              <a:rPr lang="zh-TW" altLang="en-US" sz="2400" dirty="0">
                <a:solidFill>
                  <a:srgbClr val="FF0000"/>
                </a:solidFill>
                <a:latin typeface="微軟正黑體" panose="020B0604030504040204" pitchFamily="34" charset="-120"/>
                <a:ea typeface="微軟正黑體" panose="020B0604030504040204" pitchFamily="34" charset="-120"/>
              </a:rPr>
              <a:t>依建議穿戴一級個人防護裝備</a:t>
            </a:r>
            <a:r>
              <a:rPr lang="zh-TW" altLang="en-US" sz="2400" dirty="0">
                <a:solidFill>
                  <a:prstClr val="black"/>
                </a:solidFill>
                <a:latin typeface="微軟正黑體" panose="020B0604030504040204" pitchFamily="34" charset="-120"/>
                <a:ea typeface="微軟正黑體" panose="020B0604030504040204" pitchFamily="34" charset="-120"/>
              </a:rPr>
              <a:t>，並於病人遺體裝入屍袋及棺材後，脫除個人防護裝備及執行手部衛生。</a:t>
            </a:r>
            <a:endParaRPr lang="en-US" altLang="zh-TW" sz="2400" dirty="0">
              <a:solidFill>
                <a:prstClr val="black"/>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1200"/>
              </a:spcBef>
              <a:spcAft>
                <a:spcPts val="600"/>
              </a:spcAft>
              <a:buClr>
                <a:srgbClr val="40695B"/>
              </a:buClr>
              <a:defRPr/>
            </a:pPr>
            <a:r>
              <a:rPr lang="zh-TW" altLang="en-US" sz="2400" dirty="0">
                <a:solidFill>
                  <a:srgbClr val="FF0000"/>
                </a:solidFill>
                <a:latin typeface="微軟正黑體" panose="020B0604030504040204" pitchFamily="34" charset="-120"/>
                <a:ea typeface="微軟正黑體" panose="020B0604030504040204" pitchFamily="34" charset="-120"/>
              </a:rPr>
              <a:t>每層屍袋表面應以 </a:t>
            </a:r>
            <a:r>
              <a:rPr lang="en-US" altLang="zh-TW" sz="2400" dirty="0">
                <a:solidFill>
                  <a:srgbClr val="FF0000"/>
                </a:solidFill>
                <a:latin typeface="微軟正黑體" panose="020B0604030504040204" pitchFamily="34" charset="-120"/>
                <a:ea typeface="微軟正黑體" panose="020B0604030504040204" pitchFamily="34" charset="-120"/>
              </a:rPr>
              <a:t>1</a:t>
            </a:r>
            <a:r>
              <a:rPr lang="zh-TW" altLang="en-US" sz="2400" dirty="0">
                <a:solidFill>
                  <a:srgbClr val="FF0000"/>
                </a:solidFill>
                <a:latin typeface="微軟正黑體" panose="020B0604030504040204" pitchFamily="34" charset="-120"/>
                <a:ea typeface="微軟正黑體" panose="020B0604030504040204" pitchFamily="34" charset="-120"/>
              </a:rPr>
              <a:t>：</a:t>
            </a:r>
            <a:r>
              <a:rPr lang="en-US" altLang="zh-TW" sz="2400" dirty="0">
                <a:solidFill>
                  <a:srgbClr val="FF0000"/>
                </a:solidFill>
                <a:latin typeface="微軟正黑體" panose="020B0604030504040204" pitchFamily="34" charset="-120"/>
                <a:ea typeface="微軟正黑體" panose="020B0604030504040204" pitchFamily="34" charset="-120"/>
              </a:rPr>
              <a:t>10 </a:t>
            </a:r>
            <a:r>
              <a:rPr lang="zh-TW" altLang="en-US" sz="2400" dirty="0">
                <a:solidFill>
                  <a:srgbClr val="FF0000"/>
                </a:solidFill>
                <a:latin typeface="微軟正黑體" panose="020B0604030504040204" pitchFamily="34" charset="-120"/>
                <a:ea typeface="微軟正黑體" panose="020B0604030504040204" pitchFamily="34" charset="-120"/>
              </a:rPr>
              <a:t>的稀釋漂白水</a:t>
            </a:r>
            <a:r>
              <a:rPr lang="en-US" altLang="zh-TW" sz="2400" dirty="0">
                <a:solidFill>
                  <a:srgbClr val="FF0000"/>
                </a:solidFill>
                <a:latin typeface="微軟正黑體" panose="020B0604030504040204" pitchFamily="34" charset="-120"/>
                <a:ea typeface="微軟正黑體" panose="020B0604030504040204" pitchFamily="34" charset="-120"/>
              </a:rPr>
              <a:t>(5,000 ppm)*</a:t>
            </a:r>
            <a:r>
              <a:rPr lang="zh-TW" altLang="en-US" sz="2400" dirty="0">
                <a:solidFill>
                  <a:srgbClr val="FF0000"/>
                </a:solidFill>
                <a:latin typeface="微軟正黑體" panose="020B0604030504040204" pitchFamily="34" charset="-120"/>
                <a:ea typeface="微軟正黑體" panose="020B0604030504040204" pitchFamily="34" charset="-120"/>
              </a:rPr>
              <a:t>抹拭 </a:t>
            </a:r>
            <a:r>
              <a:rPr lang="zh-TW" altLang="en-US" sz="2400" dirty="0">
                <a:solidFill>
                  <a:schemeClr val="bg1"/>
                </a:solidFill>
                <a:latin typeface="微軟正黑體" panose="020B0604030504040204" pitchFamily="34" charset="-120"/>
                <a:ea typeface="微軟正黑體" panose="020B0604030504040204" pitchFamily="34" charset="-120"/>
              </a:rPr>
              <a:t>，保持清潔。</a:t>
            </a:r>
            <a:endParaRPr lang="en-US" altLang="zh-TW" sz="2400" dirty="0">
              <a:solidFill>
                <a:schemeClr val="bg1"/>
              </a:solidFill>
              <a:latin typeface="微軟正黑體" panose="020B0604030504040204" pitchFamily="34" charset="-120"/>
              <a:ea typeface="微軟正黑體" panose="020B0604030504040204" pitchFamily="34" charset="-120"/>
            </a:endParaRPr>
          </a:p>
          <a:p>
            <a:pPr marL="447675" indent="-177800" algn="just">
              <a:lnSpc>
                <a:spcPts val="3000"/>
              </a:lnSpc>
              <a:spcBef>
                <a:spcPts val="1200"/>
              </a:spcBef>
              <a:spcAft>
                <a:spcPts val="600"/>
              </a:spcAft>
              <a:buClr>
                <a:srgbClr val="40695B"/>
              </a:buClr>
              <a:defRPr/>
            </a:pPr>
            <a:r>
              <a:rPr lang="zh-TW" altLang="en-US" sz="2400" dirty="0">
                <a:solidFill>
                  <a:schemeClr val="bg1"/>
                </a:solidFill>
                <a:latin typeface="微軟正黑體" panose="020B0604030504040204" pitchFamily="34" charset="-120"/>
                <a:ea typeface="微軟正黑體" panose="020B0604030504040204" pitchFamily="34" charset="-120"/>
              </a:rPr>
              <a:t>醫院太平間，</a:t>
            </a:r>
            <a:r>
              <a:rPr lang="zh-TW" altLang="en-US" sz="2400" dirty="0">
                <a:solidFill>
                  <a:srgbClr val="FF0000"/>
                </a:solidFill>
                <a:latin typeface="微軟正黑體" panose="020B0604030504040204" pitchFamily="34" charset="-120"/>
                <a:ea typeface="微軟正黑體" panose="020B0604030504040204" pitchFamily="34" charset="-120"/>
              </a:rPr>
              <a:t>避免清洗遺體、入殮準備或防腐處理。</a:t>
            </a:r>
            <a:r>
              <a:rPr lang="zh-TW" altLang="en-US" sz="2400" dirty="0">
                <a:solidFill>
                  <a:schemeClr val="bg1"/>
                </a:solidFill>
                <a:latin typeface="微軟正黑體" panose="020B0604030504040204" pitchFamily="34" charset="-120"/>
                <a:ea typeface="微軟正黑體" panose="020B0604030504040204" pitchFamily="34" charset="-120"/>
              </a:rPr>
              <a:t>太平間的工作人員和禮儀師必須被告知有生物危害風險。</a:t>
            </a:r>
            <a:endParaRPr lang="en-US" altLang="zh-TW"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9313209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40</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(14/14)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727CABB-EC6C-4D9A-8671-EEB5280B8AE0}"/>
              </a:ext>
            </a:extLst>
          </p:cNvPr>
          <p:cNvSpPr txBox="1">
            <a:spLocks/>
          </p:cNvSpPr>
          <p:nvPr/>
        </p:nvSpPr>
        <p:spPr>
          <a:xfrm>
            <a:off x="347361" y="911887"/>
            <a:ext cx="11549170" cy="525486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bg1"/>
                </a:solidFill>
                <a:latin typeface="微軟正黑體" panose="020B0604030504040204" pitchFamily="34" charset="-120"/>
                <a:ea typeface="微軟正黑體" panose="020B0604030504040204" pitchFamily="34" charset="-120"/>
              </a:rPr>
              <a:t>暴露後處置</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47675" indent="-177800" algn="just">
              <a:lnSpc>
                <a:spcPts val="3000"/>
              </a:lnSpc>
              <a:spcBef>
                <a:spcPts val="1200"/>
              </a:spcBef>
              <a:spcAft>
                <a:spcPts val="600"/>
              </a:spcAft>
              <a:buClr>
                <a:srgbClr val="40695B"/>
              </a:buClr>
              <a:defRPr/>
            </a:pPr>
            <a:r>
              <a:rPr lang="zh-TW" altLang="en-US" sz="2400" dirty="0">
                <a:solidFill>
                  <a:prstClr val="black"/>
                </a:solidFill>
                <a:latin typeface="微軟正黑體" panose="020B0604030504040204" pitchFamily="34" charset="-120"/>
                <a:ea typeface="微軟正黑體" panose="020B0604030504040204" pitchFamily="34" charset="-120"/>
              </a:rPr>
              <a:t>經</a:t>
            </a:r>
            <a:r>
              <a:rPr lang="zh-TW" altLang="en-US" sz="2400" dirty="0">
                <a:solidFill>
                  <a:srgbClr val="FF0000"/>
                </a:solidFill>
                <a:latin typeface="微軟正黑體" panose="020B0604030504040204" pitchFamily="34" charset="-120"/>
                <a:ea typeface="微軟正黑體" panose="020B0604030504040204" pitchFamily="34" charset="-120"/>
              </a:rPr>
              <a:t>皮膚或黏膜</a:t>
            </a:r>
            <a:r>
              <a:rPr lang="zh-TW" altLang="en-US" sz="2400" dirty="0">
                <a:solidFill>
                  <a:prstClr val="black"/>
                </a:solidFill>
                <a:latin typeface="微軟正黑體" panose="020B0604030504040204" pitchFamily="34" charset="-120"/>
                <a:ea typeface="微軟正黑體" panose="020B0604030504040204" pitchFamily="34" charset="-120"/>
              </a:rPr>
              <a:t>暴露到疑似</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確定伊波拉或馬堡病毒感染病例的血液、分泌物、體液</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包含嘔吐物、尿液、糞便、精液等</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、器官時，</a:t>
            </a:r>
            <a:r>
              <a:rPr lang="zh-TW" altLang="en-US" sz="2400" dirty="0">
                <a:solidFill>
                  <a:srgbClr val="FF0000"/>
                </a:solidFill>
                <a:latin typeface="微軟正黑體" panose="020B0604030504040204" pitchFamily="34" charset="-120"/>
                <a:ea typeface="微軟正黑體" panose="020B0604030504040204" pitchFamily="34" charset="-120"/>
              </a:rPr>
              <a:t>應立即安全的停止目前工作，離開病人照護區</a:t>
            </a:r>
            <a:r>
              <a:rPr lang="zh-TW" altLang="en-US" sz="2400" dirty="0">
                <a:solidFill>
                  <a:prstClr val="black"/>
                </a:solidFill>
                <a:latin typeface="微軟正黑體" panose="020B0604030504040204" pitchFamily="34" charset="-120"/>
                <a:ea typeface="微軟正黑體" panose="020B0604030504040204" pitchFamily="34" charset="-120"/>
              </a:rPr>
              <a:t>，安全的卸除個人防護裝備後使用肥皂和清水清洗皮膚表面，黏膜</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如：結膜</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則應使用大量的清水或洗眼液沖洗。於離開病人照護區後</a:t>
            </a:r>
            <a:r>
              <a:rPr lang="zh-TW" altLang="en-US" sz="2400" dirty="0">
                <a:solidFill>
                  <a:srgbClr val="FF0000"/>
                </a:solidFill>
                <a:latin typeface="微軟正黑體" panose="020B0604030504040204" pitchFamily="34" charset="-120"/>
                <a:ea typeface="微軟正黑體" panose="020B0604030504040204" pitchFamily="34" charset="-120"/>
              </a:rPr>
              <a:t>應立即通報單位主管，並通知衛生主管機關。</a:t>
            </a:r>
          </a:p>
          <a:p>
            <a:pPr marL="447675" indent="-177800" algn="just">
              <a:lnSpc>
                <a:spcPts val="3000"/>
              </a:lnSpc>
              <a:spcBef>
                <a:spcPts val="1200"/>
              </a:spcBef>
              <a:spcAft>
                <a:spcPts val="600"/>
              </a:spcAft>
              <a:buClr>
                <a:srgbClr val="40695B"/>
              </a:buClr>
              <a:defRPr/>
            </a:pPr>
            <a:r>
              <a:rPr lang="zh-TW" altLang="en-US" sz="2400" dirty="0">
                <a:solidFill>
                  <a:prstClr val="black"/>
                </a:solidFill>
                <a:latin typeface="微軟正黑體" panose="020B0604030504040204" pitchFamily="34" charset="-120"/>
                <a:ea typeface="微軟正黑體" panose="020B0604030504040204" pitchFamily="34" charset="-120"/>
              </a:rPr>
              <a:t>曾接觸伊波拉感染病例或其屍體、血液、體液</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包含嘔吐物、尿液、糞便、精液等</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或其汙染物</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如：衣物、床單</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者，依據「</a:t>
            </a:r>
            <a:r>
              <a:rPr lang="zh-TW" altLang="en-US" sz="2400" dirty="0">
                <a:solidFill>
                  <a:srgbClr val="FF0000"/>
                </a:solidFill>
                <a:latin typeface="微軟正黑體" panose="020B0604030504040204" pitchFamily="34" charset="-120"/>
                <a:ea typeface="微軟正黑體" panose="020B0604030504040204" pitchFamily="34" charset="-120"/>
              </a:rPr>
              <a:t>伊波拉病毒感染防治工作手冊</a:t>
            </a:r>
            <a:r>
              <a:rPr lang="en-US" altLang="zh-TW" sz="2400" dirty="0">
                <a:solidFill>
                  <a:srgbClr val="FF0000"/>
                </a:solidFill>
                <a:latin typeface="微軟正黑體" panose="020B0604030504040204" pitchFamily="34" charset="-120"/>
                <a:ea typeface="微軟正黑體" panose="020B0604030504040204" pitchFamily="34" charset="-120"/>
              </a:rPr>
              <a:t>-</a:t>
            </a:r>
            <a:r>
              <a:rPr lang="zh-TW" altLang="en-US" sz="2400" dirty="0">
                <a:solidFill>
                  <a:srgbClr val="FF0000"/>
                </a:solidFill>
                <a:latin typeface="微軟正黑體" panose="020B0604030504040204" pitchFamily="34" charset="-120"/>
                <a:ea typeface="微軟正黑體" panose="020B0604030504040204" pitchFamily="34" charset="-120"/>
              </a:rPr>
              <a:t>伊波拉病毒感染接觸者追蹤指引」</a:t>
            </a:r>
            <a:r>
              <a:rPr lang="zh-TW" altLang="en-US" sz="2400" dirty="0">
                <a:solidFill>
                  <a:prstClr val="black"/>
                </a:solidFill>
                <a:latin typeface="微軟正黑體" panose="020B0604030504040204" pitchFamily="34" charset="-120"/>
                <a:ea typeface="微軟正黑體" panose="020B0604030504040204" pitchFamily="34" charset="-120"/>
              </a:rPr>
              <a:t>辦理。</a:t>
            </a:r>
            <a:endParaRPr lang="en-US" altLang="zh-TW" sz="24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1543556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41</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預防方法</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FF8469F5-1285-47B1-AFCB-A9AA3461DA57}"/>
              </a:ext>
            </a:extLst>
          </p:cNvPr>
          <p:cNvSpPr txBox="1">
            <a:spLocks/>
          </p:cNvSpPr>
          <p:nvPr/>
        </p:nvSpPr>
        <p:spPr>
          <a:xfrm>
            <a:off x="363544" y="1295401"/>
            <a:ext cx="11497279" cy="2495550"/>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在流行地區，避免接觸或食用果蝠、猿猴等野生動物。如需接觸動物則應戴手套及穿著合適衣物（如長袖衣物）。食用動物性食品（血液或肉）前應煮熟。</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避免直接接觸被感染者之血液、分泌物、器官、精液或可能被污染的環境；如需照顧個案則應配戴手套及合適個人防護裝備。</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0950622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42</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預防方法</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FF8469F5-1285-47B1-AFCB-A9AA3461DA57}"/>
              </a:ext>
            </a:extLst>
          </p:cNvPr>
          <p:cNvSpPr txBox="1">
            <a:spLocks/>
          </p:cNvSpPr>
          <p:nvPr/>
        </p:nvSpPr>
        <p:spPr>
          <a:xfrm>
            <a:off x="363544" y="1162051"/>
            <a:ext cx="11497279" cy="4171950"/>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200"/>
              </a:spcBef>
              <a:buClr>
                <a:schemeClr val="accent1">
                  <a:lumMod val="50000"/>
                </a:schemeClr>
              </a:buClr>
              <a:buSzPct val="100000"/>
              <a:buFont typeface="Wingdings" panose="05000000000000000000" pitchFamily="2" charset="2"/>
              <a:buChar char="n"/>
            </a:pP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WHO</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對康復個案之建議：</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14400" lvl="1" indent="-457200" algn="just">
              <a:spcBef>
                <a:spcPts val="18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所有個案及其性伴侶應接受衛教諮詢並發放保險套。</a:t>
            </a:r>
          </a:p>
          <a:p>
            <a:pPr marL="914400" lvl="1" indent="-4572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男性個案應於症狀出現後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個月檢驗精液，如檢驗結果陽性，應持續每</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個月後再行檢驗，直到間隔</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週之兩次檢驗結果陰性。</a:t>
            </a:r>
          </a:p>
          <a:p>
            <a:pPr marL="914400" lvl="1" indent="-4572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男性個案於出現症狀後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12</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個月或直到兩次精液檢驗結果陰性前應避免各種性行為，或全程使用保險套。</a:t>
            </a:r>
          </a:p>
          <a:p>
            <a:pPr marL="914400" lvl="1" indent="-4572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直到精液檢驗陰性前，並落實手部及個人衛生，且處理及丟棄保險套時，需避免接觸到精液。</a:t>
            </a:r>
          </a:p>
        </p:txBody>
      </p:sp>
    </p:spTree>
    <p:extLst>
      <p:ext uri="{BB962C8B-B14F-4D97-AF65-F5344CB8AC3E}">
        <p14:creationId xmlns:p14="http://schemas.microsoft.com/office/powerpoint/2010/main" val="10786487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43</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1730928" y="213434"/>
            <a:ext cx="8730144"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D6A8F"/>
                </a:solidFill>
                <a:latin typeface="Times New Roman" panose="02020603050405020304" pitchFamily="18" charset="0"/>
                <a:ea typeface="微軟正黑體" panose="020B0604030504040204" pitchFamily="34" charset="-120"/>
                <a:cs typeface="Times New Roman" panose="02020603050405020304" pitchFamily="18" charset="0"/>
              </a:rPr>
              <a:t>相關資訊請至疾病管制署全球資訊網查閱</a:t>
            </a:r>
          </a:p>
        </p:txBody>
      </p:sp>
      <p:pic>
        <p:nvPicPr>
          <p:cNvPr id="5" name="圖片 4">
            <a:extLst>
              <a:ext uri="{FF2B5EF4-FFF2-40B4-BE49-F238E27FC236}">
                <a16:creationId xmlns:a16="http://schemas.microsoft.com/office/drawing/2014/main" id="{20E4B1FC-C20C-4331-BBD8-80F1BD5751D4}"/>
              </a:ext>
            </a:extLst>
          </p:cNvPr>
          <p:cNvPicPr>
            <a:picLocks noChangeAspect="1"/>
          </p:cNvPicPr>
          <p:nvPr/>
        </p:nvPicPr>
        <p:blipFill>
          <a:blip r:embed="rId2"/>
          <a:stretch>
            <a:fillRect/>
          </a:stretch>
        </p:blipFill>
        <p:spPr>
          <a:xfrm>
            <a:off x="7456574" y="2011794"/>
            <a:ext cx="2834412" cy="2834412"/>
          </a:xfrm>
          <a:prstGeom prst="rect">
            <a:avLst/>
          </a:prstGeom>
        </p:spPr>
      </p:pic>
      <p:pic>
        <p:nvPicPr>
          <p:cNvPr id="6" name="圖片 5">
            <a:extLst>
              <a:ext uri="{FF2B5EF4-FFF2-40B4-BE49-F238E27FC236}">
                <a16:creationId xmlns:a16="http://schemas.microsoft.com/office/drawing/2014/main" id="{EAA5086F-2083-40D0-B60C-BDA77F355E6F}"/>
              </a:ext>
            </a:extLst>
          </p:cNvPr>
          <p:cNvPicPr>
            <a:picLocks noChangeAspect="1"/>
          </p:cNvPicPr>
          <p:nvPr/>
        </p:nvPicPr>
        <p:blipFill>
          <a:blip r:embed="rId3"/>
          <a:stretch>
            <a:fillRect/>
          </a:stretch>
        </p:blipFill>
        <p:spPr>
          <a:xfrm>
            <a:off x="940024" y="733253"/>
            <a:ext cx="6442513" cy="5837522"/>
          </a:xfrm>
          <a:prstGeom prst="rect">
            <a:avLst/>
          </a:prstGeom>
        </p:spPr>
      </p:pic>
    </p:spTree>
    <p:extLst>
      <p:ext uri="{BB962C8B-B14F-4D97-AF65-F5344CB8AC3E}">
        <p14:creationId xmlns:p14="http://schemas.microsoft.com/office/powerpoint/2010/main" val="34774740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44</a:t>
            </a:fld>
            <a:endParaRPr lang="zh-TW" altLang="en-US" dirty="0"/>
          </a:p>
        </p:txBody>
      </p:sp>
      <p:sp>
        <p:nvSpPr>
          <p:cNvPr id="4" name="內容版面配置區 2">
            <a:extLst>
              <a:ext uri="{FF2B5EF4-FFF2-40B4-BE49-F238E27FC236}">
                <a16:creationId xmlns:a16="http://schemas.microsoft.com/office/drawing/2014/main" id="{F7F0AB8C-F7E5-4D4D-A823-9A8A6D3A3B0D}"/>
              </a:ext>
            </a:extLst>
          </p:cNvPr>
          <p:cNvSpPr txBox="1">
            <a:spLocks/>
          </p:cNvSpPr>
          <p:nvPr/>
        </p:nvSpPr>
        <p:spPr>
          <a:xfrm>
            <a:off x="4420482" y="2931813"/>
            <a:ext cx="3351045" cy="994383"/>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a:lstStyle>
          <a:p>
            <a:pPr marL="0" indent="0" algn="ctr">
              <a:spcBef>
                <a:spcPts val="1800"/>
              </a:spcBef>
              <a:buFont typeface="Tw Cen MT" panose="020B0602020104020603" pitchFamily="34" charset="0"/>
              <a:buNone/>
            </a:pPr>
            <a:r>
              <a:rPr lang="zh-TW" altLang="en-US" sz="4400" dirty="0">
                <a:latin typeface="微軟正黑體" panose="020B0604030504040204" pitchFamily="34" charset="-120"/>
                <a:ea typeface="微軟正黑體" panose="020B0604030504040204" pitchFamily="34" charset="-120"/>
                <a:cs typeface="Times New Roman" panose="02020603050405020304" pitchFamily="18" charset="0"/>
              </a:rPr>
              <a:t>敬請指導</a:t>
            </a:r>
            <a:endParaRPr lang="en-US" altLang="zh-TW" sz="4400" dirty="0">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7074152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肥皂">
  <a:themeElements>
    <a:clrScheme name="自訂 20">
      <a:dk1>
        <a:srgbClr val="000000"/>
      </a:dk1>
      <a:lt1>
        <a:srgbClr val="000000"/>
      </a:lt1>
      <a:dk2>
        <a:srgbClr val="FFFFFF"/>
      </a:dk2>
      <a:lt2>
        <a:srgbClr val="FFFFFF"/>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肥皂">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肥皂">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913DB040-6816-4415-960D-8178C785755E}"/>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肥皂</Template>
  <TotalTime>5082</TotalTime>
  <Words>7160</Words>
  <Application>Microsoft Office PowerPoint</Application>
  <PresentationFormat>寬螢幕</PresentationFormat>
  <Paragraphs>662</Paragraphs>
  <Slides>44</Slides>
  <Notes>27</Notes>
  <HiddenSlides>0</HiddenSlides>
  <MMClips>0</MMClips>
  <ScaleCrop>false</ScaleCrop>
  <HeadingPairs>
    <vt:vector size="6" baseType="variant">
      <vt:variant>
        <vt:lpstr>使用字型</vt:lpstr>
      </vt:variant>
      <vt:variant>
        <vt:i4>9</vt:i4>
      </vt:variant>
      <vt:variant>
        <vt:lpstr>佈景主題</vt:lpstr>
      </vt:variant>
      <vt:variant>
        <vt:i4>1</vt:i4>
      </vt:variant>
      <vt:variant>
        <vt:lpstr>投影片標題</vt:lpstr>
      </vt:variant>
      <vt:variant>
        <vt:i4>44</vt:i4>
      </vt:variant>
    </vt:vector>
  </HeadingPairs>
  <TitlesOfParts>
    <vt:vector size="54" baseType="lpstr">
      <vt:lpstr>微軟正黑體</vt:lpstr>
      <vt:lpstr>Arial</vt:lpstr>
      <vt:lpstr>Calibri</vt:lpstr>
      <vt:lpstr>Century Gothic</vt:lpstr>
      <vt:lpstr>Garamond</vt:lpstr>
      <vt:lpstr>Gill Sans MT</vt:lpstr>
      <vt:lpstr>Times New Roman</vt:lpstr>
      <vt:lpstr>Tw Cen MT</vt:lpstr>
      <vt:lpstr>Wingdings</vt:lpstr>
      <vt:lpstr>肥皂</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徐敏家</dc:creator>
  <cp:lastModifiedBy>梁修齊</cp:lastModifiedBy>
  <cp:revision>186</cp:revision>
  <cp:lastPrinted>2026-08-13T03:31:25Z</cp:lastPrinted>
  <dcterms:created xsi:type="dcterms:W3CDTF">2023-11-08T02:11:10Z</dcterms:created>
  <dcterms:modified xsi:type="dcterms:W3CDTF">2026-08-13T10:00:17Z</dcterms:modified>
</cp:coreProperties>
</file>