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48" r:id="rId2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03B"/>
    <a:srgbClr val="FFDD71"/>
    <a:srgbClr val="66CC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深色樣式 1 - 輔色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深色樣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樣式 1 - 輔色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95203" autoAdjust="0"/>
  </p:normalViewPr>
  <p:slideViewPr>
    <p:cSldViewPr>
      <p:cViewPr varScale="1">
        <p:scale>
          <a:sx n="107" d="100"/>
          <a:sy n="107" d="100"/>
        </p:scale>
        <p:origin x="109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1" cy="493316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5" y="0"/>
            <a:ext cx="2918831" cy="493316"/>
          </a:xfrm>
          <a:prstGeom prst="rect">
            <a:avLst/>
          </a:prstGeom>
        </p:spPr>
        <p:txBody>
          <a:bodyPr vert="horz" lIns="91426" tIns="45712" rIns="91426" bIns="45712" rtlCol="0"/>
          <a:lstStyle>
            <a:lvl1pPr algn="r">
              <a:defRPr sz="1200"/>
            </a:lvl1pPr>
          </a:lstStyle>
          <a:p>
            <a:fld id="{14D605D0-A134-4998-8310-09F6EB79D2D2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371285"/>
            <a:ext cx="2918831" cy="493316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5" y="9371285"/>
            <a:ext cx="2918831" cy="493316"/>
          </a:xfrm>
          <a:prstGeom prst="rect">
            <a:avLst/>
          </a:prstGeom>
        </p:spPr>
        <p:txBody>
          <a:bodyPr vert="horz" lIns="91426" tIns="45712" rIns="91426" bIns="45712" rtlCol="0" anchor="b"/>
          <a:lstStyle>
            <a:lvl1pPr algn="r">
              <a:defRPr sz="1200"/>
            </a:lvl1pPr>
          </a:lstStyle>
          <a:p>
            <a:fld id="{9505EE50-A1A3-487D-89C7-59DFCA03723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302" cy="493237"/>
          </a:xfrm>
          <a:prstGeom prst="rect">
            <a:avLst/>
          </a:prstGeom>
        </p:spPr>
        <p:txBody>
          <a:bodyPr vert="horz" lIns="90654" tIns="45327" rIns="90654" bIns="4532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890" y="0"/>
            <a:ext cx="2919302" cy="493237"/>
          </a:xfrm>
          <a:prstGeom prst="rect">
            <a:avLst/>
          </a:prstGeom>
        </p:spPr>
        <p:txBody>
          <a:bodyPr vert="horz" lIns="90654" tIns="45327" rIns="90654" bIns="45327" rtlCol="0"/>
          <a:lstStyle>
            <a:lvl1pPr algn="r">
              <a:defRPr sz="1200"/>
            </a:lvl1pPr>
          </a:lstStyle>
          <a:p>
            <a:fld id="{027AD2B1-EC0B-472E-B9D9-E3C327D8950F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41363"/>
            <a:ext cx="4927600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54" tIns="45327" rIns="90654" bIns="4532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4048" y="4686538"/>
            <a:ext cx="5387667" cy="4439132"/>
          </a:xfrm>
          <a:prstGeom prst="rect">
            <a:avLst/>
          </a:prstGeom>
        </p:spPr>
        <p:txBody>
          <a:bodyPr vert="horz" lIns="90654" tIns="45327" rIns="90654" bIns="4532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1501"/>
            <a:ext cx="2919302" cy="493236"/>
          </a:xfrm>
          <a:prstGeom prst="rect">
            <a:avLst/>
          </a:prstGeom>
        </p:spPr>
        <p:txBody>
          <a:bodyPr vert="horz" lIns="90654" tIns="45327" rIns="90654" bIns="4532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890" y="9371501"/>
            <a:ext cx="2919302" cy="493236"/>
          </a:xfrm>
          <a:prstGeom prst="rect">
            <a:avLst/>
          </a:prstGeom>
        </p:spPr>
        <p:txBody>
          <a:bodyPr vert="horz" lIns="90654" tIns="45327" rIns="90654" bIns="45327" rtlCol="0" anchor="b"/>
          <a:lstStyle>
            <a:lvl1pPr algn="r">
              <a:defRPr sz="1200"/>
            </a:lvl1pPr>
          </a:lstStyle>
          <a:p>
            <a:fld id="{BB241492-8CC0-41DA-8812-77775CAFAD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9646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392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413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982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924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076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3029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279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4925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8564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2250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502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F8115-C769-4A35-920C-CE4D6C2ADD1E}" type="datetimeFigureOut">
              <a:rPr lang="zh-TW" altLang="en-US" smtClean="0"/>
              <a:t>2013/5/3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2F873-86F1-4236-A81A-4C7207015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352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260125" y="116632"/>
            <a:ext cx="8571233" cy="864096"/>
          </a:xfrm>
        </p:spPr>
        <p:txBody>
          <a:bodyPr>
            <a:noAutofit/>
          </a:bodyPr>
          <a:lstStyle/>
          <a:p>
            <a:pPr eaLnBrk="1" hangingPunct="1"/>
            <a:r>
              <a:rPr lang="zh-TW" altLang="en-US" sz="3400" dirty="0" smtClean="0">
                <a:ea typeface="標楷體" pitchFamily="65" charset="-120"/>
              </a:rPr>
              <a:t>新型冠狀病毒旅遊疫情建議分級表及意涵</a:t>
            </a:r>
          </a:p>
        </p:txBody>
      </p:sp>
      <p:graphicFrame>
        <p:nvGraphicFramePr>
          <p:cNvPr id="13363" name="Group 5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0097132"/>
              </p:ext>
            </p:extLst>
          </p:nvPr>
        </p:nvGraphicFramePr>
        <p:xfrm>
          <a:off x="367394" y="908720"/>
          <a:ext cx="8424863" cy="374332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分級標準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意涵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旅行建議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旅客風險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第一級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注意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(Watch)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提醒注意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提醒遵守當地的一般預防措施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旅遊地區風險為一般或略高於一般，對旅客衝擊有限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第二級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警示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(Alert)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加強預警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對當地採取加強防護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特定場所風險提高，或與特定風險因素有關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第三級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警告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(Warning)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避免所有非必要旅遊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避免至當地所有非必要旅遊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對旅客有高度風險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393255" y="4797152"/>
            <a:ext cx="8427217" cy="169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備註 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:  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一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旅</a:t>
            </a:r>
            <a:r>
              <a:rPr kumimoji="0" lang="zh-TW" altLang="en-US" sz="2000" dirty="0">
                <a:ea typeface="標楷體" pitchFamily="65" charset="-120"/>
              </a:rPr>
              <a:t>遊疫情分級標準同美國疾病控制與預防中心三級制度</a:t>
            </a:r>
            <a:endParaRPr kumimoji="0" lang="en-US" altLang="zh-TW" sz="2000" dirty="0"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ea typeface="標楷體" pitchFamily="65" charset="-120"/>
              </a:rPr>
              <a:t>             二</a:t>
            </a:r>
            <a:r>
              <a:rPr kumimoji="0" lang="zh-TW" altLang="en-US" sz="2000" dirty="0" smtClean="0">
                <a:ea typeface="標楷體" pitchFamily="65" charset="-120"/>
              </a:rPr>
              <a:t>、</a:t>
            </a:r>
            <a:r>
              <a:rPr kumimoji="0" lang="en-US" altLang="zh-TW" sz="2000" dirty="0" smtClean="0">
                <a:ea typeface="標楷體" pitchFamily="65" charset="-120"/>
              </a:rPr>
              <a:t>5</a:t>
            </a:r>
            <a:r>
              <a:rPr kumimoji="0" lang="zh-TW" altLang="en-US" sz="2000" dirty="0" smtClean="0">
                <a:ea typeface="標楷體" pitchFamily="65" charset="-120"/>
              </a:rPr>
              <a:t>月</a:t>
            </a:r>
            <a:r>
              <a:rPr lang="en-US" altLang="zh-TW" sz="2000" dirty="0">
                <a:ea typeface="標楷體" pitchFamily="65" charset="-120"/>
              </a:rPr>
              <a:t>3</a:t>
            </a:r>
            <a:r>
              <a:rPr kumimoji="0" lang="zh-TW" altLang="en-US" sz="2000" dirty="0" smtClean="0">
                <a:ea typeface="標楷體" pitchFamily="65" charset="-120"/>
              </a:rPr>
              <a:t>日發布：新型冠狀病毒疫</a:t>
            </a:r>
            <a:r>
              <a:rPr kumimoji="0" lang="zh-TW" altLang="en-US" sz="2000" dirty="0">
                <a:ea typeface="標楷體" pitchFamily="65" charset="-120"/>
              </a:rPr>
              <a:t>情流行地區建議為</a:t>
            </a:r>
            <a:r>
              <a:rPr kumimoji="0" lang="zh-TW" altLang="en-US" sz="2000" dirty="0" smtClean="0">
                <a:ea typeface="標楷體" pitchFamily="65" charset="-120"/>
              </a:rPr>
              <a:t>第一級者</a:t>
            </a:r>
            <a:r>
              <a:rPr lang="zh-TW" altLang="en-US" sz="2000" dirty="0">
                <a:ea typeface="標楷體" pitchFamily="65" charset="-120"/>
              </a:rPr>
              <a:t>，</a:t>
            </a:r>
            <a:endParaRPr kumimoji="0" lang="en-US" altLang="zh-TW" sz="2000" dirty="0" smtClean="0"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 smtClean="0">
                <a:ea typeface="標楷體" pitchFamily="65" charset="-120"/>
              </a:rPr>
              <a:t>                      包括</a:t>
            </a:r>
            <a:r>
              <a:rPr lang="zh-TW" altLang="en-US" sz="2000" dirty="0">
                <a:ea typeface="標楷體" pitchFamily="65" charset="-120"/>
              </a:rPr>
              <a:t>中東</a:t>
            </a:r>
            <a:r>
              <a:rPr lang="zh-TW" altLang="en-US" sz="2000" dirty="0" smtClean="0">
                <a:ea typeface="標楷體" pitchFamily="65" charset="-120"/>
              </a:rPr>
              <a:t>地區：巴林</a:t>
            </a:r>
            <a:r>
              <a:rPr lang="zh-TW" altLang="en-US" sz="2000" dirty="0">
                <a:ea typeface="標楷體" pitchFamily="65" charset="-120"/>
              </a:rPr>
              <a:t>、伊拉克、伊朗、以色列</a:t>
            </a:r>
            <a:r>
              <a:rPr lang="zh-TW" altLang="en-US" sz="2000" dirty="0" smtClean="0">
                <a:ea typeface="標楷體" pitchFamily="65" charset="-120"/>
              </a:rPr>
              <a:t>、約旦、科</a:t>
            </a:r>
            <a:endParaRPr lang="en-US" altLang="zh-TW" sz="2000" dirty="0" smtClean="0"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lang="en-US" altLang="zh-TW" sz="2000" dirty="0">
                <a:ea typeface="標楷體" pitchFamily="65" charset="-120"/>
              </a:rPr>
              <a:t> </a:t>
            </a:r>
            <a:r>
              <a:rPr lang="en-US" altLang="zh-TW" sz="2000" dirty="0" smtClean="0">
                <a:ea typeface="標楷體" pitchFamily="65" charset="-120"/>
              </a:rPr>
              <a:t>                     </a:t>
            </a:r>
            <a:r>
              <a:rPr lang="zh-TW" altLang="en-US" sz="2000" dirty="0" smtClean="0">
                <a:ea typeface="標楷體" pitchFamily="65" charset="-120"/>
              </a:rPr>
              <a:t>威特、黎巴嫩、阿曼、巴勒斯坦、卡達、沙烏地阿拉伯、敘利</a:t>
            </a:r>
            <a:endParaRPr lang="en-US" altLang="zh-TW" sz="2000" dirty="0" smtClean="0"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lang="zh-TW" altLang="en-US" sz="2000" dirty="0">
                <a:ea typeface="標楷體" pitchFamily="65" charset="-120"/>
              </a:rPr>
              <a:t>　</a:t>
            </a:r>
            <a:r>
              <a:rPr lang="zh-TW" altLang="en-US" sz="2000" dirty="0" smtClean="0">
                <a:ea typeface="標楷體" pitchFamily="65" charset="-120"/>
              </a:rPr>
              <a:t>　　　　亞、阿拉伯聯合大公國</a:t>
            </a:r>
            <a:r>
              <a:rPr lang="zh-TW" altLang="en-US" sz="2000" dirty="0">
                <a:ea typeface="標楷體" pitchFamily="65" charset="-120"/>
              </a:rPr>
              <a:t>和葉門等</a:t>
            </a:r>
            <a:r>
              <a:rPr lang="en-US" altLang="zh-TW" sz="2000" dirty="0">
                <a:ea typeface="標楷體" pitchFamily="65" charset="-120"/>
              </a:rPr>
              <a:t>14</a:t>
            </a:r>
            <a:r>
              <a:rPr lang="zh-TW" altLang="en-US" sz="2000" dirty="0">
                <a:ea typeface="標楷體" pitchFamily="65" charset="-120"/>
              </a:rPr>
              <a:t>個國家 </a:t>
            </a:r>
            <a:endParaRPr lang="en-US" altLang="zh-TW" sz="2000" dirty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8112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3140</TotalTime>
  <Words>172</Words>
  <Application>Microsoft Office PowerPoint</Application>
  <PresentationFormat>如螢幕大小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Times New Roman</vt:lpstr>
      <vt:lpstr>Office 佈景主題</vt:lpstr>
      <vt:lpstr>新型冠狀病毒旅遊疫情建議分級表及意涵</vt:lpstr>
    </vt:vector>
  </TitlesOfParts>
  <Company>CDC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王若珊</dc:creator>
  <cp:lastModifiedBy>楊祥麟</cp:lastModifiedBy>
  <cp:revision>211</cp:revision>
  <cp:lastPrinted>2013-04-19T07:45:50Z</cp:lastPrinted>
  <dcterms:created xsi:type="dcterms:W3CDTF">2013-04-17T08:23:18Z</dcterms:created>
  <dcterms:modified xsi:type="dcterms:W3CDTF">2013-05-03T03:32:06Z</dcterms:modified>
</cp:coreProperties>
</file>