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0" r:id="rId1"/>
  </p:sldMasterIdLst>
  <p:notesMasterIdLst>
    <p:notesMasterId r:id="rId39"/>
  </p:notesMasterIdLst>
  <p:sldIdLst>
    <p:sldId id="256" r:id="rId2"/>
    <p:sldId id="273" r:id="rId3"/>
    <p:sldId id="283" r:id="rId4"/>
    <p:sldId id="274" r:id="rId5"/>
    <p:sldId id="275" r:id="rId6"/>
    <p:sldId id="276" r:id="rId7"/>
    <p:sldId id="277" r:id="rId8"/>
    <p:sldId id="257" r:id="rId9"/>
    <p:sldId id="286" r:id="rId10"/>
    <p:sldId id="287" r:id="rId11"/>
    <p:sldId id="285" r:id="rId12"/>
    <p:sldId id="289" r:id="rId13"/>
    <p:sldId id="278" r:id="rId14"/>
    <p:sldId id="288" r:id="rId15"/>
    <p:sldId id="290" r:id="rId16"/>
    <p:sldId id="279" r:id="rId17"/>
    <p:sldId id="291" r:id="rId18"/>
    <p:sldId id="292" r:id="rId19"/>
    <p:sldId id="293" r:id="rId20"/>
    <p:sldId id="258" r:id="rId21"/>
    <p:sldId id="259" r:id="rId22"/>
    <p:sldId id="260" r:id="rId23"/>
    <p:sldId id="261" r:id="rId24"/>
    <p:sldId id="262" r:id="rId25"/>
    <p:sldId id="263" r:id="rId26"/>
    <p:sldId id="270" r:id="rId27"/>
    <p:sldId id="267" r:id="rId28"/>
    <p:sldId id="266" r:id="rId29"/>
    <p:sldId id="269" r:id="rId30"/>
    <p:sldId id="294" r:id="rId31"/>
    <p:sldId id="265" r:id="rId32"/>
    <p:sldId id="264" r:id="rId33"/>
    <p:sldId id="280" r:id="rId34"/>
    <p:sldId id="281" r:id="rId35"/>
    <p:sldId id="295" r:id="rId36"/>
    <p:sldId id="271" r:id="rId37"/>
    <p:sldId id="282" r:id="rId38"/>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55D7E"/>
    <a:srgbClr val="FFFFFF"/>
    <a:srgbClr val="94B6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4" d="100"/>
          <a:sy n="114" d="100"/>
        </p:scale>
        <p:origin x="18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CF84B36D-AF33-4435-8CF5-A95ACF2F80E7}" type="datetimeFigureOut">
              <a:rPr lang="zh-TW" altLang="en-US" smtClean="0"/>
              <a:t>2023/11/17</a:t>
            </a:fld>
            <a:endParaRPr lang="zh-TW" altLang="en-US"/>
          </a:p>
        </p:txBody>
      </p:sp>
      <p:sp>
        <p:nvSpPr>
          <p:cNvPr id="4" name="投影片影像版面配置區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15FD2DB6-5481-4E44-BE38-3C8807425CA4}" type="slidenum">
              <a:rPr lang="zh-TW" altLang="en-US" smtClean="0"/>
              <a:t>‹#›</a:t>
            </a:fld>
            <a:endParaRPr lang="zh-TW" altLang="en-US"/>
          </a:p>
        </p:txBody>
      </p:sp>
    </p:spTree>
    <p:extLst>
      <p:ext uri="{BB962C8B-B14F-4D97-AF65-F5344CB8AC3E}">
        <p14:creationId xmlns:p14="http://schemas.microsoft.com/office/powerpoint/2010/main" val="2259284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solidFill>
            <a:srgbClr val="FFFFFF"/>
          </a:solidFill>
          <a:ln w="6350" cap="sq" cmpd="sng" algn="ctr">
            <a:solidFill>
              <a:srgbClr val="94B6D2"/>
            </a:solidFill>
            <a:prstDash val="solid"/>
            <a:miter lim="800000"/>
          </a:ln>
          <a:effectLst/>
        </p:spPr>
      </p:sp>
      <p:sp>
        <p:nvSpPr>
          <p:cNvPr id="15" name="Rectangle 14"/>
          <p:cNvSpPr/>
          <p:nvPr/>
        </p:nvSpPr>
        <p:spPr>
          <a:xfrm>
            <a:off x="5135880" y="1267730"/>
            <a:ext cx="1920240" cy="4670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userDrawn="1"/>
        </p:nvGrpSpPr>
        <p:grpSpPr>
          <a:xfrm>
            <a:off x="5250180" y="1267730"/>
            <a:ext cx="1691640" cy="366333"/>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zh-TW" altLang="en-US"/>
              <a:t>按一下以編輯母片標題樣式</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zh-TW" alt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B11ECAE3-1A2B-47F9-ACEE-F5B3AD28564B}" type="slidenum">
              <a:rPr lang="zh-TW" altLang="en-US" smtClean="0"/>
              <a:t>‹#›</a:t>
            </a:fld>
            <a:endParaRPr lang="zh-TW" altLang="en-US"/>
          </a:p>
        </p:txBody>
      </p:sp>
      <p:pic>
        <p:nvPicPr>
          <p:cNvPr id="16" name="圖片 15">
            <a:extLst>
              <a:ext uri="{FF2B5EF4-FFF2-40B4-BE49-F238E27FC236}">
                <a16:creationId xmlns:a16="http://schemas.microsoft.com/office/drawing/2014/main" id="{005F1C8D-2F12-4AB2-B45E-8631932948E3}"/>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415205" y="434823"/>
            <a:ext cx="1217845" cy="1217845"/>
          </a:xfrm>
          <a:prstGeom prst="rect">
            <a:avLst/>
          </a:prstGeom>
          <a:effectLst/>
        </p:spPr>
      </p:pic>
    </p:spTree>
    <p:extLst>
      <p:ext uri="{BB962C8B-B14F-4D97-AF65-F5344CB8AC3E}">
        <p14:creationId xmlns:p14="http://schemas.microsoft.com/office/powerpoint/2010/main" val="367582826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04B99EC8-8178-4E81-849F-073FFE91D839}" type="datetime1">
              <a:rPr lang="zh-TW" altLang="en-US" smtClean="0"/>
              <a:t>2023/11/17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211257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7A04DB0F-A6A6-4B2E-81D5-C8146AD62786}" type="datetime1">
              <a:rPr lang="zh-TW" altLang="en-US" smtClean="0"/>
              <a:t>2023/11/17</a:t>
            </a:fld>
            <a:endParaRPr lang="zh-TW" altLang="en-U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zh-TW" altLang="en-U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378747543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203B867E-55EA-41E3-B309-E59C7EB4BE94}" type="datetime1">
              <a:rPr lang="zh-TW" altLang="en-US" smtClean="0"/>
              <a:t>2023/11/17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560304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1EA9BED8-E750-4F9A-81B4-25CA1AC5F019}" type="datetime1">
              <a:rPr lang="zh-TW" altLang="en-US" smtClean="0"/>
              <a:t>2023/11/17</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77337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fld id="{36131371-1AAA-47E5-AB6A-32BF76389102}" type="datetime1">
              <a:rPr lang="zh-TW" altLang="en-US" smtClean="0"/>
              <a:t>2023/11/17</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4084278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705235-ACD9-43FD-8FDD-8295B790DCA6}" type="datetime1">
              <a:rPr lang="zh-TW" altLang="en-US" smtClean="0"/>
              <a:t>2023/11/17</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B11ECAE3-1A2B-47F9-ACEE-F5B3AD28564B}" type="slidenum">
              <a:rPr lang="zh-TW" altLang="en-US" smtClean="0"/>
              <a:pPr/>
              <a:t>‹#›</a:t>
            </a:fld>
            <a:endParaRPr lang="zh-TW" altLang="en-US" dirty="0"/>
          </a:p>
        </p:txBody>
      </p:sp>
    </p:spTree>
    <p:extLst>
      <p:ext uri="{BB962C8B-B14F-4D97-AF65-F5344CB8AC3E}">
        <p14:creationId xmlns:p14="http://schemas.microsoft.com/office/powerpoint/2010/main" val="816475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輔助字幕的內容">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zh-TW" altLang="en-US"/>
              <a:t>按一下以編輯母片標題樣式</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9E794824-E7DA-42F3-9860-6CD5F2D491FA}" type="datetime1">
              <a:rPr lang="zh-TW" altLang="en-US" smtClean="0"/>
              <a:t>2023/11/17</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3596286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輔助字幕的圖片">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F6AA5231-1F32-4D1D-86A9-D25109736C4A}" type="datetime1">
              <a:rPr lang="zh-TW" altLang="en-US" smtClean="0"/>
              <a:t>2023/11/17</a:t>
            </a:fld>
            <a:endParaRPr lang="zh-TW" altLang="en-US"/>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dirty="0"/>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1936427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A3A2E167-A8EA-4606-87C3-D308697CD53D}" type="datetime1">
              <a:rPr lang="zh-TW" altLang="en-US" smtClean="0"/>
              <a:t>2023/11/17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2254076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D2839FB7-42FE-4D7C-80F1-354E2946CADE}" type="datetime1">
              <a:rPr lang="zh-TW" altLang="en-US" smtClean="0"/>
              <a:t>2023/11/17</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B11ECAE3-1A2B-47F9-ACEE-F5B3AD28564B}" type="slidenum">
              <a:rPr lang="zh-TW" altLang="en-US" smtClean="0"/>
              <a:t>‹#›</a:t>
            </a:fld>
            <a:endParaRPr lang="zh-TW" altLang="en-US"/>
          </a:p>
        </p:txBody>
      </p:sp>
    </p:spTree>
    <p:extLst>
      <p:ext uri="{BB962C8B-B14F-4D97-AF65-F5344CB8AC3E}">
        <p14:creationId xmlns:p14="http://schemas.microsoft.com/office/powerpoint/2010/main" val="6622640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7" name="Rectangle 6"/>
          <p:cNvSpPr/>
          <p:nvPr/>
        </p:nvSpPr>
        <p:spPr>
          <a:xfrm>
            <a:off x="65158" y="65265"/>
            <a:ext cx="12061684" cy="6727470"/>
          </a:xfrm>
          <a:prstGeom prst="rect">
            <a:avLst/>
          </a:prstGeom>
          <a:solidFill>
            <a:schemeClr val="tx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67CA470-40DB-4DEF-8EBA-155C1FF0923F}" type="datetime1">
              <a:rPr lang="zh-TW" altLang="en-US" smtClean="0"/>
              <a:t>2023/11/17</a:t>
            </a:fld>
            <a:endParaRPr lang="zh-TW" alt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zh-TW" altLang="en-US"/>
          </a:p>
        </p:txBody>
      </p:sp>
      <p:sp>
        <p:nvSpPr>
          <p:cNvPr id="6" name="Slide Number Placeholder 5"/>
          <p:cNvSpPr>
            <a:spLocks noGrp="1"/>
          </p:cNvSpPr>
          <p:nvPr>
            <p:ph type="sldNum" sz="quarter" idx="4"/>
          </p:nvPr>
        </p:nvSpPr>
        <p:spPr>
          <a:xfrm>
            <a:off x="10663802" y="6536703"/>
            <a:ext cx="1463040" cy="256032"/>
          </a:xfrm>
          <a:prstGeom prst="rect">
            <a:avLst/>
          </a:prstGeom>
        </p:spPr>
        <p:txBody>
          <a:bodyPr vert="horz" lIns="91440" tIns="45720" rIns="91440" bIns="45720" rtlCol="0" anchor="b"/>
          <a:lstStyle>
            <a:lvl1pPr algn="r">
              <a:defRPr sz="1200">
                <a:solidFill>
                  <a:schemeClr val="tx1">
                    <a:lumMod val="75000"/>
                    <a:lumOff val="25000"/>
                  </a:schemeClr>
                </a:solidFill>
                <a:latin typeface="微軟正黑體" panose="020B0604030504040204" pitchFamily="34" charset="-120"/>
                <a:ea typeface="微軟正黑體" panose="020B0604030504040204" pitchFamily="34" charset="-120"/>
              </a:defRPr>
            </a:lvl1pPr>
          </a:lstStyle>
          <a:p>
            <a:fld id="{B11ECAE3-1A2B-47F9-ACEE-F5B3AD28564B}" type="slidenum">
              <a:rPr lang="zh-TW" altLang="en-US" smtClean="0"/>
              <a:pPr/>
              <a:t>‹#›</a:t>
            </a:fld>
            <a:endParaRPr lang="zh-TW" altLang="en-US" dirty="0"/>
          </a:p>
        </p:txBody>
      </p:sp>
    </p:spTree>
    <p:extLst>
      <p:ext uri="{BB962C8B-B14F-4D97-AF65-F5344CB8AC3E}">
        <p14:creationId xmlns:p14="http://schemas.microsoft.com/office/powerpoint/2010/main" val="1198630534"/>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s://www.cdc.gov.tw/Category/ListContent/NO6oWHDwvVfwb2sbWzvHWQ?uaid=GqhCz9WPDor5OYUbraM4wA" TargetMode="Externa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a:extLst>
              <a:ext uri="{FF2B5EF4-FFF2-40B4-BE49-F238E27FC236}">
                <a16:creationId xmlns:a16="http://schemas.microsoft.com/office/drawing/2014/main" id="{41317827-A0D6-429A-936F-AD9097D57FD4}"/>
              </a:ext>
            </a:extLst>
          </p:cNvPr>
          <p:cNvSpPr txBox="1"/>
          <p:nvPr/>
        </p:nvSpPr>
        <p:spPr>
          <a:xfrm>
            <a:off x="2007228" y="2257336"/>
            <a:ext cx="8177542" cy="1692771"/>
          </a:xfrm>
          <a:prstGeom prst="rect">
            <a:avLst/>
          </a:prstGeom>
          <a:noFill/>
        </p:spPr>
        <p:txBody>
          <a:bodyPr wrap="square" rtlCol="0">
            <a:spAutoFit/>
          </a:bodyPr>
          <a:lstStyle/>
          <a:p>
            <a:pPr algn="ctr">
              <a:lnSpc>
                <a:spcPct val="150000"/>
              </a:lnSpc>
            </a:pPr>
            <a:r>
              <a:rPr lang="zh-TW" altLang="zh-TW" sz="4800" b="1" i="0" u="none" strike="noStrike" kern="1200" cap="none" spc="0" baseline="0" dirty="0">
                <a:solidFill>
                  <a:srgbClr val="000000"/>
                </a:solidFill>
                <a:uFillTx/>
                <a:latin typeface="微軟正黑體" panose="020B0604030504040204" pitchFamily="34" charset="-120"/>
                <a:ea typeface="微軟正黑體" panose="020B0604030504040204" pitchFamily="34" charset="-120"/>
              </a:rPr>
              <a:t>伊波拉病毒感染</a:t>
            </a:r>
            <a:endParaRPr lang="en-US" altLang="zh-TW" sz="4800" b="1" i="0" u="none" strike="noStrike" kern="1200" cap="none" spc="0" baseline="0" dirty="0">
              <a:solidFill>
                <a:srgbClr val="000000"/>
              </a:solidFill>
              <a:uFillTx/>
              <a:latin typeface="微軟正黑體" panose="020B0604030504040204" pitchFamily="34" charset="-120"/>
              <a:ea typeface="微軟正黑體" panose="020B0604030504040204" pitchFamily="34" charset="-120"/>
            </a:endParaRPr>
          </a:p>
          <a:p>
            <a:pPr algn="ctr"/>
            <a:r>
              <a:rPr lang="en-US" altLang="zh-TW" sz="3200" b="1" dirty="0">
                <a:latin typeface="微軟正黑體" panose="020B0604030504040204" pitchFamily="34" charset="-120"/>
                <a:ea typeface="微軟正黑體" panose="020B0604030504040204" pitchFamily="34" charset="-120"/>
                <a:cs typeface="Times New Roman" panose="02020603050405020304" pitchFamily="18" charset="0"/>
              </a:rPr>
              <a:t>(Ebola Virus Disease)</a:t>
            </a:r>
            <a:endParaRPr lang="zh-TW" altLang="en-US"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副標題 2">
            <a:extLst>
              <a:ext uri="{FF2B5EF4-FFF2-40B4-BE49-F238E27FC236}">
                <a16:creationId xmlns:a16="http://schemas.microsoft.com/office/drawing/2014/main" id="{E67A7E44-ECB9-49DD-B9D6-D11349EE2A55}"/>
              </a:ext>
            </a:extLst>
          </p:cNvPr>
          <p:cNvSpPr txBox="1">
            <a:spLocks/>
          </p:cNvSpPr>
          <p:nvPr/>
        </p:nvSpPr>
        <p:spPr>
          <a:xfrm>
            <a:off x="2596835" y="4534312"/>
            <a:ext cx="6998329" cy="1035978"/>
          </a:xfrm>
          <a:prstGeom prst="rect">
            <a:avLst/>
          </a:prstGeom>
          <a:no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zh-TW" altLang="en-US" dirty="0">
                <a:latin typeface="微軟正黑體" panose="020B0604030504040204" pitchFamily="34" charset="-120"/>
                <a:ea typeface="微軟正黑體" panose="020B0604030504040204" pitchFamily="34" charset="-120"/>
                <a:cs typeface="Times New Roman" panose="02020603050405020304" pitchFamily="18" charset="0"/>
              </a:rPr>
              <a:t>疾病管制署</a:t>
            </a:r>
            <a:endParaRPr lang="en-US" altLang="zh-TW" dirty="0">
              <a:latin typeface="微軟正黑體" panose="020B0604030504040204" pitchFamily="34" charset="-120"/>
              <a:ea typeface="微軟正黑體" panose="020B0604030504040204" pitchFamily="34" charset="-120"/>
              <a:cs typeface="Times New Roman" panose="02020603050405020304" pitchFamily="18" charset="0"/>
            </a:endParaRPr>
          </a:p>
          <a:p>
            <a:r>
              <a:rPr lang="en-US" altLang="zh-TW" dirty="0">
                <a:latin typeface="微軟正黑體" panose="020B0604030504040204" pitchFamily="34" charset="-120"/>
                <a:ea typeface="微軟正黑體" panose="020B0604030504040204" pitchFamily="34" charset="-120"/>
                <a:cs typeface="Times New Roman" panose="02020603050405020304" pitchFamily="18" charset="0"/>
              </a:rPr>
              <a:t>112.11</a:t>
            </a:r>
            <a:endParaRPr lang="zh-TW" altLang="en-US"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222791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致病原</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455417BB-F942-4281-98B4-BF27E333EC67}"/>
              </a:ext>
            </a:extLst>
          </p:cNvPr>
          <p:cNvSpPr txBox="1">
            <a:spLocks/>
          </p:cNvSpPr>
          <p:nvPr/>
        </p:nvSpPr>
        <p:spPr>
          <a:xfrm>
            <a:off x="363543" y="890289"/>
            <a:ext cx="11409357" cy="239760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(Ebola virus)</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屬於線狀病毒科</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Filoviridae)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伊波拉病毒屬</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Ebolavirus</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直徑約</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80 nm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970 nm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長；呈長條形，構造奇特，有時呈分叉狀，有時捲曲，長度可達</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14 </a:t>
            </a:r>
            <a:r>
              <a:rPr lang="el-GR"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伊波拉病毒與馬堡病毒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Marburgvirus</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同屬線狀病毒科。</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600"/>
              </a:spcBef>
              <a:buClr>
                <a:srgbClr val="3D6A8F"/>
              </a:buClr>
              <a:buSzPct val="100000"/>
              <a:buFont typeface="Wingdings" panose="05000000000000000000" pitchFamily="2" charset="2"/>
              <a:buChar char="n"/>
            </a:pPr>
            <a:endPar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5" name="群組 12">
            <a:extLst>
              <a:ext uri="{FF2B5EF4-FFF2-40B4-BE49-F238E27FC236}">
                <a16:creationId xmlns:a16="http://schemas.microsoft.com/office/drawing/2014/main" id="{C1FAB6E0-7B1F-4F18-84C4-38D1EA0EEE5A}"/>
              </a:ext>
            </a:extLst>
          </p:cNvPr>
          <p:cNvGrpSpPr/>
          <p:nvPr/>
        </p:nvGrpSpPr>
        <p:grpSpPr>
          <a:xfrm>
            <a:off x="923050" y="3267655"/>
            <a:ext cx="9923916" cy="3358752"/>
            <a:chOff x="942975" y="4041840"/>
            <a:chExt cx="7400925" cy="2305046"/>
          </a:xfrm>
        </p:grpSpPr>
        <p:grpSp>
          <p:nvGrpSpPr>
            <p:cNvPr id="6" name="群組 10">
              <a:extLst>
                <a:ext uri="{FF2B5EF4-FFF2-40B4-BE49-F238E27FC236}">
                  <a16:creationId xmlns:a16="http://schemas.microsoft.com/office/drawing/2014/main" id="{3FD00CF9-FB21-4F43-93E0-BD01A4E51DC4}"/>
                </a:ext>
              </a:extLst>
            </p:cNvPr>
            <p:cNvGrpSpPr/>
            <p:nvPr/>
          </p:nvGrpSpPr>
          <p:grpSpPr>
            <a:xfrm>
              <a:off x="1681718" y="4149611"/>
              <a:ext cx="6067610" cy="1785786"/>
              <a:chOff x="1681718" y="4149611"/>
              <a:chExt cx="6067610" cy="1785786"/>
            </a:xfrm>
          </p:grpSpPr>
          <p:pic>
            <p:nvPicPr>
              <p:cNvPr id="9" name="圖片 8">
                <a:extLst>
                  <a:ext uri="{FF2B5EF4-FFF2-40B4-BE49-F238E27FC236}">
                    <a16:creationId xmlns:a16="http://schemas.microsoft.com/office/drawing/2014/main" id="{C5250715-2607-4551-B7B9-5D73969C69D9}"/>
                  </a:ext>
                </a:extLst>
              </p:cNvPr>
              <p:cNvPicPr>
                <a:picLocks noChangeAspect="1"/>
              </p:cNvPicPr>
              <p:nvPr/>
            </p:nvPicPr>
            <p:blipFill>
              <a:blip r:embed="rId2"/>
              <a:srcRect l="3401" t="10233" r="60665" b="4608"/>
              <a:stretch>
                <a:fillRect/>
              </a:stretch>
            </p:blipFill>
            <p:spPr>
              <a:xfrm>
                <a:off x="1681718" y="4149611"/>
                <a:ext cx="2082491" cy="1785786"/>
              </a:xfrm>
              <a:prstGeom prst="rect">
                <a:avLst/>
              </a:prstGeom>
              <a:noFill/>
              <a:ln cap="flat">
                <a:noFill/>
              </a:ln>
            </p:spPr>
          </p:pic>
          <p:pic>
            <p:nvPicPr>
              <p:cNvPr id="10" name="圖片 9">
                <a:extLst>
                  <a:ext uri="{FF2B5EF4-FFF2-40B4-BE49-F238E27FC236}">
                    <a16:creationId xmlns:a16="http://schemas.microsoft.com/office/drawing/2014/main" id="{A4E600BB-7743-404D-9C2A-242848E16714}"/>
                  </a:ext>
                </a:extLst>
              </p:cNvPr>
              <p:cNvPicPr>
                <a:picLocks noChangeAspect="1"/>
              </p:cNvPicPr>
              <p:nvPr/>
            </p:nvPicPr>
            <p:blipFill>
              <a:blip r:embed="rId2"/>
              <a:srcRect l="41300" t="10233" r="-1" b="4608"/>
              <a:stretch>
                <a:fillRect/>
              </a:stretch>
            </p:blipFill>
            <p:spPr>
              <a:xfrm>
                <a:off x="3764209" y="4214103"/>
                <a:ext cx="3985119" cy="1656801"/>
              </a:xfrm>
              <a:prstGeom prst="rect">
                <a:avLst/>
              </a:prstGeom>
              <a:noFill/>
              <a:ln cap="flat">
                <a:noFill/>
              </a:ln>
            </p:spPr>
          </p:pic>
        </p:grpSp>
        <p:sp>
          <p:nvSpPr>
            <p:cNvPr id="7" name="矩形 6">
              <a:extLst>
                <a:ext uri="{FF2B5EF4-FFF2-40B4-BE49-F238E27FC236}">
                  <a16:creationId xmlns:a16="http://schemas.microsoft.com/office/drawing/2014/main" id="{E4D4647D-08DB-4A32-99CB-4D2432F7244A}"/>
                </a:ext>
              </a:extLst>
            </p:cNvPr>
            <p:cNvSpPr/>
            <p:nvPr/>
          </p:nvSpPr>
          <p:spPr>
            <a:xfrm>
              <a:off x="1606478" y="5964786"/>
              <a:ext cx="6600825" cy="307777"/>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0" cap="none" spc="0" baseline="0" dirty="0">
                  <a:solidFill>
                    <a:srgbClr val="000000"/>
                  </a:solidFill>
                  <a:uFillTx/>
                  <a:latin typeface="微軟正黑體" pitchFamily="34"/>
                  <a:ea typeface="微軟正黑體" pitchFamily="34"/>
                </a:rPr>
                <a:t>The electron micrograph (left) and the core structure (right) of Ebola virus</a:t>
              </a:r>
              <a:r>
                <a:rPr lang="en-US" sz="1400" b="1" i="0" u="none" strike="noStrike" kern="0" cap="none" spc="0" baseline="0" dirty="0">
                  <a:solidFill>
                    <a:srgbClr val="000000"/>
                  </a:solidFill>
                  <a:uFillTx/>
                  <a:latin typeface="Times New Roman" pitchFamily="18"/>
                  <a:ea typeface="新細明體" pitchFamily="18"/>
                </a:rPr>
                <a:t>.</a:t>
              </a:r>
              <a:endParaRPr lang="en-US" sz="1400" b="1" i="0" u="none" strike="noStrike" kern="1200" cap="none" spc="0" baseline="0" dirty="0">
                <a:solidFill>
                  <a:srgbClr val="000000"/>
                </a:solidFill>
                <a:uFillTx/>
                <a:latin typeface="Calibri"/>
                <a:ea typeface="新細明體" pitchFamily="18"/>
              </a:endParaRPr>
            </a:p>
          </p:txBody>
        </p:sp>
        <p:sp>
          <p:nvSpPr>
            <p:cNvPr id="8" name="矩形 11">
              <a:extLst>
                <a:ext uri="{FF2B5EF4-FFF2-40B4-BE49-F238E27FC236}">
                  <a16:creationId xmlns:a16="http://schemas.microsoft.com/office/drawing/2014/main" id="{0CE43DC9-AAF6-4A88-B8DB-41DA805B52DB}"/>
                </a:ext>
              </a:extLst>
            </p:cNvPr>
            <p:cNvSpPr/>
            <p:nvPr/>
          </p:nvSpPr>
          <p:spPr>
            <a:xfrm>
              <a:off x="942975" y="4041840"/>
              <a:ext cx="7400925" cy="2305046"/>
            </a:xfrm>
            <a:prstGeom prst="rect">
              <a:avLst/>
            </a:prstGeom>
            <a:noFill/>
            <a:ln w="12701" cap="flat">
              <a:no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a typeface="新細明體" pitchFamily="18"/>
              </a:endParaRPr>
            </a:p>
          </p:txBody>
        </p:sp>
      </p:grpSp>
      <p:sp>
        <p:nvSpPr>
          <p:cNvPr id="11" name="內容版面配置區 2">
            <a:extLst>
              <a:ext uri="{FF2B5EF4-FFF2-40B4-BE49-F238E27FC236}">
                <a16:creationId xmlns:a16="http://schemas.microsoft.com/office/drawing/2014/main" id="{3A437248-6F55-44BD-902B-EC6CD8DABCD4}"/>
              </a:ext>
            </a:extLst>
          </p:cNvPr>
          <p:cNvSpPr txBox="1">
            <a:spLocks/>
          </p:cNvSpPr>
          <p:nvPr/>
        </p:nvSpPr>
        <p:spPr>
          <a:xfrm>
            <a:off x="640836" y="6546871"/>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dirty="0">
                <a:solidFill>
                  <a:srgbClr val="000000"/>
                </a:solidFill>
                <a:latin typeface="Times New Roman" panose="02020603050405020304" pitchFamily="18" charset="0"/>
                <a:ea typeface="新細明體" pitchFamily="2"/>
                <a:cs typeface="Times New Roman" panose="02020603050405020304" pitchFamily="18" charset="0"/>
              </a:rPr>
              <a:t> </a:t>
            </a:r>
            <a:r>
              <a:rPr lang="en-US" altLang="zh-TW" sz="1000" b="0" i="1" u="none" strike="noStrike" kern="0" cap="none" spc="0" baseline="0" dirty="0">
                <a:solidFill>
                  <a:srgbClr val="000000"/>
                </a:solidFill>
                <a:uFillTx/>
                <a:latin typeface="Times New Roman" pitchFamily="18"/>
                <a:ea typeface="Times New Roman" pitchFamily="18"/>
                <a:cs typeface="Times New Roman" pitchFamily="18"/>
              </a:rPr>
              <a:t>N </a:t>
            </a:r>
            <a:r>
              <a:rPr lang="en-US" altLang="zh-TW" sz="1000" b="0" i="1" u="none" strike="noStrike" kern="0" cap="none" spc="0" baseline="0" dirty="0" err="1">
                <a:solidFill>
                  <a:srgbClr val="000000"/>
                </a:solidFill>
                <a:uFillTx/>
                <a:latin typeface="Times New Roman" pitchFamily="18"/>
                <a:ea typeface="Times New Roman" pitchFamily="18"/>
                <a:cs typeface="Times New Roman" pitchFamily="18"/>
              </a:rPr>
              <a:t>Engl</a:t>
            </a:r>
            <a:r>
              <a:rPr lang="en-US" altLang="zh-TW" sz="1000" b="0" i="1" u="none" strike="noStrike" kern="0" cap="none" spc="0" baseline="0" dirty="0">
                <a:solidFill>
                  <a:srgbClr val="000000"/>
                </a:solidFill>
                <a:uFillTx/>
                <a:latin typeface="Times New Roman" pitchFamily="18"/>
                <a:ea typeface="Times New Roman" pitchFamily="18"/>
                <a:cs typeface="Times New Roman" pitchFamily="18"/>
              </a:rPr>
              <a:t> J Med.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2020; 382:1832-42.</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2967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致病原</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455417BB-F942-4281-98B4-BF27E333EC67}"/>
              </a:ext>
            </a:extLst>
          </p:cNvPr>
          <p:cNvSpPr txBox="1">
            <a:spLocks/>
          </p:cNvSpPr>
          <p:nvPr/>
        </p:nvSpPr>
        <p:spPr>
          <a:xfrm>
            <a:off x="363543" y="1016124"/>
            <a:ext cx="5340971" cy="4789058"/>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伊波拉病毒屬目前有五種病毒株： </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Bundibugyo</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Zaire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Sudan</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Reston</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與</a:t>
            </a:r>
            <a:r>
              <a:rPr lang="en-US" altLang="zh-TW" sz="24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Taï</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Forest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，其抗原與生物特性會有所區隔。</a:t>
            </a:r>
          </a:p>
          <a:p>
            <a:pPr marL="360000" indent="-360000" algn="just">
              <a:spcBef>
                <a:spcPts val="1200"/>
              </a:spcBef>
              <a:buClr>
                <a:schemeClr val="accent1">
                  <a:lumMod val="50000"/>
                </a:schemeClr>
              </a:buClr>
              <a:buSzPct val="100000"/>
              <a:buFont typeface="Wingdings" panose="05000000000000000000" pitchFamily="2" charset="2"/>
              <a:buChar char="n"/>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Bundibugyo</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Zaire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Sudan</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伊波拉病毒與非洲大規模疫情有關。</a:t>
            </a:r>
          </a:p>
          <a:p>
            <a:pPr marL="360000" indent="-360000" algn="just">
              <a:spcBef>
                <a:spcPts val="1200"/>
              </a:spcBef>
              <a:buClr>
                <a:schemeClr val="accent1">
                  <a:lumMod val="50000"/>
                </a:schemeClr>
              </a:buClr>
              <a:buSzPct val="100000"/>
              <a:buFont typeface="Wingdings" panose="05000000000000000000" pitchFamily="2" charset="2"/>
              <a:buChar char="n"/>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Reston</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伊波拉病毒曾在菲律賓與中國大陸被發現，可造成人類以外靈長類的致死出血性疾病，雖曾有零星的人類感染個案，但臨床上皆無症狀。</a:t>
            </a:r>
          </a:p>
        </p:txBody>
      </p:sp>
      <p:sp>
        <p:nvSpPr>
          <p:cNvPr id="8" name="內容版面配置區 2">
            <a:extLst>
              <a:ext uri="{FF2B5EF4-FFF2-40B4-BE49-F238E27FC236}">
                <a16:creationId xmlns:a16="http://schemas.microsoft.com/office/drawing/2014/main" id="{714AD9E1-3DFE-4507-AC06-77E08A0DA91C}"/>
              </a:ext>
            </a:extLst>
          </p:cNvPr>
          <p:cNvSpPr txBox="1">
            <a:spLocks/>
          </p:cNvSpPr>
          <p:nvPr/>
        </p:nvSpPr>
        <p:spPr>
          <a:xfrm>
            <a:off x="640836" y="6546871"/>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dirty="0">
                <a:solidFill>
                  <a:srgbClr val="000000"/>
                </a:solidFill>
                <a:latin typeface="Times New Roman" panose="02020603050405020304" pitchFamily="18" charset="0"/>
                <a:ea typeface="新細明體" pitchFamily="2"/>
                <a:cs typeface="Times New Roman" panose="02020603050405020304" pitchFamily="18" charset="0"/>
              </a:rPr>
              <a:t>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US</a:t>
            </a:r>
            <a:r>
              <a:rPr lang="zh-TW" altLang="en-US" sz="1000" b="0" i="0" u="none" strike="noStrike" kern="0" cap="none" spc="0" baseline="0" dirty="0">
                <a:solidFill>
                  <a:srgbClr val="000000"/>
                </a:solidFill>
                <a:uFillTx/>
                <a:latin typeface="Times New Roman" pitchFamily="18"/>
                <a:ea typeface="Times New Roman" pitchFamily="18"/>
                <a:cs typeface="Times New Roman" pitchFamily="18"/>
              </a:rPr>
              <a:t>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CDC.</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pic>
        <p:nvPicPr>
          <p:cNvPr id="6" name="圖片 5">
            <a:extLst>
              <a:ext uri="{FF2B5EF4-FFF2-40B4-BE49-F238E27FC236}">
                <a16:creationId xmlns:a16="http://schemas.microsoft.com/office/drawing/2014/main" id="{FD7631A6-752E-40F3-95CC-1ECF7C94AC2B}"/>
              </a:ext>
            </a:extLst>
          </p:cNvPr>
          <p:cNvPicPr>
            <a:picLocks noChangeAspect="1"/>
          </p:cNvPicPr>
          <p:nvPr/>
        </p:nvPicPr>
        <p:blipFill>
          <a:blip r:embed="rId2"/>
          <a:stretch>
            <a:fillRect/>
          </a:stretch>
        </p:blipFill>
        <p:spPr>
          <a:xfrm>
            <a:off x="6151013" y="878144"/>
            <a:ext cx="5106546" cy="5557941"/>
          </a:xfrm>
          <a:prstGeom prst="rect">
            <a:avLst/>
          </a:prstGeom>
        </p:spPr>
      </p:pic>
    </p:spTree>
    <p:extLst>
      <p:ext uri="{BB962C8B-B14F-4D97-AF65-F5344CB8AC3E}">
        <p14:creationId xmlns:p14="http://schemas.microsoft.com/office/powerpoint/2010/main" val="459408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傳染窩</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pic>
        <p:nvPicPr>
          <p:cNvPr id="4" name="圖片 3">
            <a:extLst>
              <a:ext uri="{FF2B5EF4-FFF2-40B4-BE49-F238E27FC236}">
                <a16:creationId xmlns:a16="http://schemas.microsoft.com/office/drawing/2014/main" id="{4FDD6EC6-BE6F-4914-8E57-A5EDD97F0904}"/>
              </a:ext>
            </a:extLst>
          </p:cNvPr>
          <p:cNvPicPr>
            <a:picLocks noChangeAspect="1"/>
          </p:cNvPicPr>
          <p:nvPr/>
        </p:nvPicPr>
        <p:blipFill rotWithShape="1">
          <a:blip r:embed="rId2">
            <a:extLst>
              <a:ext uri="{28A0092B-C50C-407E-A947-70E740481C1C}">
                <a14:useLocalDpi xmlns:a14="http://schemas.microsoft.com/office/drawing/2010/main" val="0"/>
              </a:ext>
            </a:extLst>
          </a:blip>
          <a:srcRect l="3385" t="4037" r="3888" b="5566"/>
          <a:stretch/>
        </p:blipFill>
        <p:spPr>
          <a:xfrm>
            <a:off x="5463106" y="1024514"/>
            <a:ext cx="6147869" cy="4607784"/>
          </a:xfrm>
          <a:prstGeom prst="rect">
            <a:avLst/>
          </a:prstGeom>
        </p:spPr>
      </p:pic>
      <p:sp>
        <p:nvSpPr>
          <p:cNvPr id="5" name="內容版面配置區 2">
            <a:extLst>
              <a:ext uri="{FF2B5EF4-FFF2-40B4-BE49-F238E27FC236}">
                <a16:creationId xmlns:a16="http://schemas.microsoft.com/office/drawing/2014/main" id="{ACDFC43F-A810-4CFC-829C-5137E5C76B71}"/>
              </a:ext>
            </a:extLst>
          </p:cNvPr>
          <p:cNvSpPr txBox="1">
            <a:spLocks/>
          </p:cNvSpPr>
          <p:nvPr/>
        </p:nvSpPr>
        <p:spPr>
          <a:xfrm>
            <a:off x="615669" y="6567768"/>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dirty="0">
                <a:solidFill>
                  <a:srgbClr val="000000"/>
                </a:solidFill>
                <a:latin typeface="Times New Roman" panose="02020603050405020304" pitchFamily="18" charset="0"/>
                <a:ea typeface="新細明體" pitchFamily="2"/>
                <a:cs typeface="Times New Roman" panose="02020603050405020304" pitchFamily="18" charset="0"/>
              </a:rPr>
              <a:t>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US CDC.</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sp>
        <p:nvSpPr>
          <p:cNvPr id="6" name="內容版面配置區 2">
            <a:extLst>
              <a:ext uri="{FF2B5EF4-FFF2-40B4-BE49-F238E27FC236}">
                <a16:creationId xmlns:a16="http://schemas.microsoft.com/office/drawing/2014/main" id="{7F7844EB-A5C5-431F-B2BF-21AD80B17808}"/>
              </a:ext>
            </a:extLst>
          </p:cNvPr>
          <p:cNvSpPr txBox="1">
            <a:spLocks/>
          </p:cNvSpPr>
          <p:nvPr/>
        </p:nvSpPr>
        <p:spPr>
          <a:xfrm>
            <a:off x="363544" y="1024514"/>
            <a:ext cx="4627556" cy="4294108"/>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果蝠被認為是可能的天然宿主，尤其是錘頭果蝠</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Hypsignathus</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monstrosus</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、富氏前肩頭果蝠</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Epomops</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franqueti</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與小項圈果蝠</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Myonycteris</a:t>
            </a:r>
            <a:r>
              <a:rPr lang="en-US" altLang="zh-TW" sz="2400" i="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2400" i="1" dirty="0" err="1">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torquata</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，且伊波拉病毒的地理分布範圍與果蝠的分布範圍重疊。</a:t>
            </a:r>
            <a:endParaRPr lang="en-US" altLang="zh-TW" sz="24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在非洲曾被報告的其他感染動物包括黑猩猩、大猩猩、猴、森林羚羊與豪豬等。</a:t>
            </a:r>
          </a:p>
        </p:txBody>
      </p:sp>
    </p:spTree>
    <p:extLst>
      <p:ext uri="{BB962C8B-B14F-4D97-AF65-F5344CB8AC3E}">
        <p14:creationId xmlns:p14="http://schemas.microsoft.com/office/powerpoint/2010/main" val="666335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傳染方式</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B0DD524-8954-474C-A980-BE7EE13B257C}"/>
              </a:ext>
            </a:extLst>
          </p:cNvPr>
          <p:cNvSpPr txBox="1">
            <a:spLocks/>
          </p:cNvSpPr>
          <p:nvPr/>
        </p:nvSpPr>
        <p:spPr>
          <a:xfrm>
            <a:off x="363543" y="890289"/>
            <a:ext cx="11409357" cy="540145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人畜共通感染：</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透過接觸受感染果蝠或是透過中間宿主之野生動物</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如受感染的猴、猿等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傳染給人。</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人傳人：</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直接接觸到被感染者或其屍體之血液、分泌物、器官、精液，尤以破損皮膚與黏膜接觸感染風險更大；或是間接接觸被感染者體液污染的環境而感染。</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6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醫護人員被感染之情況在非洲頗為常見，主要是因為醫護人員照顧個案時未遵守適當的防護措施。</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6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有報告顯示痊癒個案之精液中仍有病毒，且可經性行為傳染；懷孕婦女感染後即使痊癒，其乳汁、羊水、子宮組織內仍有病毒，可能造成胎兒或其他接觸者感染風險，但若痊癒後再懷孕則無此風險。</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伊波拉病毒不會經由水、蚊蟲叮咬傳播，至今尚未有藉由空氣微粒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(aerosols)</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傳播的案例報告。</a:t>
            </a:r>
          </a:p>
        </p:txBody>
      </p:sp>
    </p:spTree>
    <p:extLst>
      <p:ext uri="{BB962C8B-B14F-4D97-AF65-F5344CB8AC3E}">
        <p14:creationId xmlns:p14="http://schemas.microsoft.com/office/powerpoint/2010/main" val="21010249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3769453" y="213434"/>
            <a:ext cx="4653094"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潛伏期及可傳染期</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951A64E5-7EAD-4A71-845B-F40CD04AB876}"/>
              </a:ext>
            </a:extLst>
          </p:cNvPr>
          <p:cNvSpPr txBox="1">
            <a:spLocks/>
          </p:cNvSpPr>
          <p:nvPr/>
        </p:nvSpPr>
        <p:spPr>
          <a:xfrm>
            <a:off x="363543" y="1073791"/>
            <a:ext cx="11409357" cy="521795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潛伏期：</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21 </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天，平均為 </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10 </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30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可傳染期：</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潛伏期不具傳染力，出現症狀後則具傳染力，且傳染力隨病程演進而增加，只要血液或分泌物有病毒就仍具傳染力。</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800"/>
              </a:spcBef>
              <a:buClr>
                <a:schemeClr val="accent1">
                  <a:lumMod val="50000"/>
                </a:schemeClr>
              </a:buClr>
              <a:buSzPct val="100000"/>
              <a:buFont typeface="Arial" panose="020B0604020202020204" pitchFamily="34" charset="0"/>
              <a:buChar char="•"/>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RNA</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可在男性個案精液中存活一年以上。</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200"/>
              </a:spcBef>
              <a:buClr>
                <a:schemeClr val="accent1">
                  <a:lumMod val="50000"/>
                </a:schemeClr>
              </a:buClr>
              <a:buSzPct val="100000"/>
              <a:buFont typeface="Arial" panose="020B0604020202020204" pitchFamily="34" charset="0"/>
              <a:buChar char="•"/>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女性個案於症狀出現後</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天仍可於陰道分泌物驗出病毒</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RNA</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30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感受性及抵抗力：</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所有年齡層皆可被感染。</a:t>
            </a:r>
          </a:p>
        </p:txBody>
      </p:sp>
    </p:spTree>
    <p:extLst>
      <p:ext uri="{BB962C8B-B14F-4D97-AF65-F5344CB8AC3E}">
        <p14:creationId xmlns:p14="http://schemas.microsoft.com/office/powerpoint/2010/main" val="3914229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7</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3769453" y="213434"/>
            <a:ext cx="4653094"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臨床症狀</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B7BB5069-A4E0-4BAA-ADDD-D299476E9F9B}"/>
              </a:ext>
            </a:extLst>
          </p:cNvPr>
          <p:cNvSpPr txBox="1">
            <a:spLocks/>
          </p:cNvSpPr>
          <p:nvPr/>
        </p:nvSpPr>
        <p:spPr>
          <a:xfrm>
            <a:off x="363543" y="1073792"/>
            <a:ext cx="11409357" cy="375826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初期症狀為突然出現高燒、嚴重倦怠、肌肉痛、頭痛等，接著出現嘔吐、腹瀉、腹痛、皮膚斑點狀丘疹與出血現象。</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30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重症者常伴有肝臟受損、腎衰竭、中樞神經損傷、休克併發多重器官衰竭。</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30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實驗室檢驗發現白血球、血小板降低、凝血功能異常與肝功能指數上升。</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30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致死率平均約</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50%</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，依過去疫情經驗約在</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25%-90%</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p:txBody>
      </p:sp>
    </p:spTree>
    <p:extLst>
      <p:ext uri="{BB962C8B-B14F-4D97-AF65-F5344CB8AC3E}">
        <p14:creationId xmlns:p14="http://schemas.microsoft.com/office/powerpoint/2010/main" val="2795422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8</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重要疫情</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cxnSp>
        <p:nvCxnSpPr>
          <p:cNvPr id="4" name="直線接點 3">
            <a:extLst>
              <a:ext uri="{FF2B5EF4-FFF2-40B4-BE49-F238E27FC236}">
                <a16:creationId xmlns:a16="http://schemas.microsoft.com/office/drawing/2014/main" id="{EE9E81B7-4DE7-4B51-81D8-7872BF3B3491}"/>
              </a:ext>
            </a:extLst>
          </p:cNvPr>
          <p:cNvCxnSpPr>
            <a:cxnSpLocks/>
          </p:cNvCxnSpPr>
          <p:nvPr/>
        </p:nvCxnSpPr>
        <p:spPr>
          <a:xfrm>
            <a:off x="532002" y="992704"/>
            <a:ext cx="0" cy="4500000"/>
          </a:xfrm>
          <a:prstGeom prst="line">
            <a:avLst/>
          </a:prstGeom>
          <a:ln w="146050" cap="rnd">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5" name="內容版面配置區 2">
            <a:extLst>
              <a:ext uri="{FF2B5EF4-FFF2-40B4-BE49-F238E27FC236}">
                <a16:creationId xmlns:a16="http://schemas.microsoft.com/office/drawing/2014/main" id="{FA61236C-EB96-4B80-ACD1-2787EC6443CB}"/>
              </a:ext>
            </a:extLst>
          </p:cNvPr>
          <p:cNvSpPr txBox="1">
            <a:spLocks/>
          </p:cNvSpPr>
          <p:nvPr/>
        </p:nvSpPr>
        <p:spPr>
          <a:xfrm>
            <a:off x="363544" y="1064939"/>
            <a:ext cx="11296452" cy="512432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1976</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首次於蘇丹南部與離其約</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800</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公里遠之薩伊共和國</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現剛果民主共和</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0"/>
              </a:spcBef>
              <a:buClr>
                <a:srgbClr val="FFFFFF"/>
              </a:buClr>
              <a:buSzPct val="65000"/>
              <a:buNone/>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國</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同時出現，有</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600</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多名個案發生於鄉村之醫院與村落內。</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18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1979</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第二次疫情爆發發生於蘇丹的同一地區。</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30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1994</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象牙海岸的居民與黑猩猩發現另一型別之病毒株。</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18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1995~2003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加彭、烏干達、剛果等地，陸續有大小不等的疫情爆發，其</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0"/>
              </a:spcBef>
              <a:buClr>
                <a:srgbClr val="FFFFFF"/>
              </a:buClr>
              <a:buSzPct val="65000"/>
              <a:buNone/>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中</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1995</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年在薩伊共和國之</a:t>
            </a:r>
            <a:r>
              <a:rPr lang="en-US" altLang="zh-TW" sz="2600" dirty="0" err="1">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Kitwit</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的流行規模較大。</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spcBef>
                <a:spcPts val="18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2004</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蘇丹南部爆發疫情，俄羅斯及美國亦分別發生實驗室感染事件。</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863930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9</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重要疫情</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cxnSp>
        <p:nvCxnSpPr>
          <p:cNvPr id="9" name="直線接點 8">
            <a:extLst>
              <a:ext uri="{FF2B5EF4-FFF2-40B4-BE49-F238E27FC236}">
                <a16:creationId xmlns:a16="http://schemas.microsoft.com/office/drawing/2014/main" id="{2829F6FF-D66A-467D-96FB-FA2FF6589BFA}"/>
              </a:ext>
            </a:extLst>
          </p:cNvPr>
          <p:cNvCxnSpPr>
            <a:cxnSpLocks/>
          </p:cNvCxnSpPr>
          <p:nvPr/>
        </p:nvCxnSpPr>
        <p:spPr>
          <a:xfrm>
            <a:off x="532002" y="992704"/>
            <a:ext cx="0" cy="4680000"/>
          </a:xfrm>
          <a:prstGeom prst="line">
            <a:avLst/>
          </a:prstGeom>
          <a:ln w="146050" cap="rnd">
            <a:solidFill>
              <a:schemeClr val="accent1">
                <a:lumMod val="50000"/>
              </a:schemeClr>
            </a:solidFill>
            <a:headEnd type="none" w="med" len="med"/>
            <a:tailEnd type="triangle" w="med" len="sm"/>
          </a:ln>
        </p:spPr>
        <p:style>
          <a:lnRef idx="1">
            <a:schemeClr val="accent1"/>
          </a:lnRef>
          <a:fillRef idx="0">
            <a:schemeClr val="accent1"/>
          </a:fillRef>
          <a:effectRef idx="0">
            <a:schemeClr val="accent1"/>
          </a:effectRef>
          <a:fontRef idx="minor">
            <a:schemeClr val="tx1"/>
          </a:fontRef>
        </p:style>
      </p:cxnSp>
      <p:sp>
        <p:nvSpPr>
          <p:cNvPr id="10" name="內容版面配置區 2">
            <a:extLst>
              <a:ext uri="{FF2B5EF4-FFF2-40B4-BE49-F238E27FC236}">
                <a16:creationId xmlns:a16="http://schemas.microsoft.com/office/drawing/2014/main" id="{8F32D61A-B989-4181-8884-C5386968AC11}"/>
              </a:ext>
            </a:extLst>
          </p:cNvPr>
          <p:cNvSpPr txBox="1">
            <a:spLocks/>
          </p:cNvSpPr>
          <p:nvPr/>
        </p:nvSpPr>
        <p:spPr>
          <a:xfrm>
            <a:off x="363542" y="1064272"/>
            <a:ext cx="11641103" cy="412851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gn="just">
              <a:spcBef>
                <a:spcPts val="18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2005~2012</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剛果及剛果民主共和國數度發生疫情，</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2007</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與 </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2012</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年烏干達</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0"/>
              </a:spcBef>
              <a:buClr>
                <a:srgbClr val="FFFFFF"/>
              </a:buClr>
              <a:buSzPct val="65000"/>
              <a:buNone/>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發生疫情。</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lnSpc>
                <a:spcPct val="100000"/>
              </a:lnSpc>
              <a:spcBef>
                <a:spcPts val="18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2013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12</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 西非首次發生疫情，規模為歷年之最，流行國家包括幾內亞、賴</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nSpc>
                <a:spcPct val="100000"/>
              </a:lnSpc>
              <a:spcBef>
                <a:spcPts val="0"/>
              </a:spcBef>
              <a:buClr>
                <a:srgbClr val="FFFFFF"/>
              </a:buClr>
              <a:buSzPct val="65000"/>
              <a:buNone/>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比瑞亞、獅子山、奈及利亞、塞內加爾及馬利等；美國、英國、</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nSpc>
                <a:spcPct val="100000"/>
              </a:lnSpc>
              <a:spcBef>
                <a:spcPts val="0"/>
              </a:spcBef>
              <a:buClr>
                <a:srgbClr val="FFFFFF"/>
              </a:buClr>
              <a:buSzPct val="65000"/>
              <a:buNone/>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西班牙及義大利等國亦分別傳出境外移入確診案例。</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00000"/>
              </a:lnSpc>
              <a:spcBef>
                <a:spcPts val="30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2018</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剛果民主共和國再度發生疫情，世界衛生組織</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(WHO)</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並於</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2019</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p>
          <a:p>
            <a:pPr marL="0" indent="0">
              <a:lnSpc>
                <a:spcPct val="100000"/>
              </a:lnSpc>
              <a:spcBef>
                <a:spcPts val="0"/>
              </a:spcBef>
              <a:buClr>
                <a:srgbClr val="FFFFFF"/>
              </a:buClr>
              <a:buSzPct val="65000"/>
              <a:buNone/>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18</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日宣布為國際間關注公共衛生緊急事件</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(PHEIC)</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just">
              <a:lnSpc>
                <a:spcPct val="100000"/>
              </a:lnSpc>
              <a:spcBef>
                <a:spcPts val="1800"/>
              </a:spcBef>
              <a:buClr>
                <a:srgbClr val="FFFFFF"/>
              </a:buClr>
              <a:buSzPct val="65000"/>
              <a:buFont typeface="Wingdings" panose="05000000000000000000" pitchFamily="2" charset="2"/>
              <a:buChar char="l"/>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2022</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  烏干達十年來首次爆發</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Sudan</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伊波拉疫情。</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2991124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9365DBE-BFB4-4C2D-B6B1-EC06EE872F12}"/>
              </a:ext>
            </a:extLst>
          </p:cNvPr>
          <p:cNvSpPr>
            <a:spLocks noGrp="1"/>
          </p:cNvSpPr>
          <p:nvPr>
            <p:ph type="sldNum" sz="quarter" idx="12"/>
          </p:nvPr>
        </p:nvSpPr>
        <p:spPr/>
        <p:txBody>
          <a:bodyPr/>
          <a:lstStyle/>
          <a:p>
            <a:fld id="{B11ECAE3-1A2B-47F9-ACEE-F5B3AD28564B}" type="slidenum">
              <a:rPr lang="zh-TW" altLang="en-US" smtClean="0"/>
              <a:pPr/>
              <a:t>10</a:t>
            </a:fld>
            <a:endParaRPr lang="zh-TW" altLang="en-US" dirty="0"/>
          </a:p>
        </p:txBody>
      </p:sp>
      <p:sp>
        <p:nvSpPr>
          <p:cNvPr id="3" name="標題 1">
            <a:extLst>
              <a:ext uri="{FF2B5EF4-FFF2-40B4-BE49-F238E27FC236}">
                <a16:creationId xmlns:a16="http://schemas.microsoft.com/office/drawing/2014/main" id="{18A5DC0D-BE08-404B-980A-BB01A8BC2E22}"/>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疫情現況</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F0A7DC39-153D-46F9-B744-C9D650FAA37F}"/>
              </a:ext>
            </a:extLst>
          </p:cNvPr>
          <p:cNvSpPr txBox="1">
            <a:spLocks/>
          </p:cNvSpPr>
          <p:nvPr/>
        </p:nvSpPr>
        <p:spPr>
          <a:xfrm>
            <a:off x="363543" y="873511"/>
            <a:ext cx="11460157" cy="153541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國際病例：</a:t>
            </a:r>
            <a:endParaRPr lang="en-US" altLang="zh-TW" sz="2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600"/>
              </a:spcBef>
              <a:buClr>
                <a:schemeClr val="accent1">
                  <a:lumMod val="50000"/>
                </a:schemeClr>
              </a:buClr>
              <a:buSzPct val="100000"/>
              <a:buFont typeface="Arial" panose="020B0604020202020204" pitchFamily="34" charset="0"/>
              <a:buChar char="•"/>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截至</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11</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日，全球累計超過</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萬</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千例病例，</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萬</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千例死亡。</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內容版面配置區 2">
            <a:extLst>
              <a:ext uri="{FF2B5EF4-FFF2-40B4-BE49-F238E27FC236}">
                <a16:creationId xmlns:a16="http://schemas.microsoft.com/office/drawing/2014/main" id="{ED950018-2AF9-4FF8-8406-7E762C1F12CB}"/>
              </a:ext>
            </a:extLst>
          </p:cNvPr>
          <p:cNvSpPr txBox="1">
            <a:spLocks/>
          </p:cNvSpPr>
          <p:nvPr/>
        </p:nvSpPr>
        <p:spPr>
          <a:xfrm>
            <a:off x="640836" y="6546871"/>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zh-TW" altLang="en-US" sz="1000" dirty="0">
                <a:solidFill>
                  <a:schemeClr val="tx1"/>
                </a:solidFill>
                <a:latin typeface="Times New Roman" panose="02020603050405020304" pitchFamily="18" charset="0"/>
                <a:cs typeface="Times New Roman" panose="02020603050405020304" pitchFamily="18" charset="0"/>
              </a:rPr>
              <a:t>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WHO(2018) : Introduction to Ebola disease-Managing infectious hazards</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pic>
        <p:nvPicPr>
          <p:cNvPr id="10" name="圖片 13">
            <a:extLst>
              <a:ext uri="{FF2B5EF4-FFF2-40B4-BE49-F238E27FC236}">
                <a16:creationId xmlns:a16="http://schemas.microsoft.com/office/drawing/2014/main" id="{6EEAE798-DB1B-4EC8-A0C7-B05F91EAECED}"/>
              </a:ext>
            </a:extLst>
          </p:cNvPr>
          <p:cNvPicPr>
            <a:picLocks noChangeAspect="1"/>
          </p:cNvPicPr>
          <p:nvPr/>
        </p:nvPicPr>
        <p:blipFill>
          <a:blip r:embed="rId2"/>
          <a:stretch>
            <a:fillRect/>
          </a:stretch>
        </p:blipFill>
        <p:spPr>
          <a:xfrm>
            <a:off x="2045022" y="2161229"/>
            <a:ext cx="8097198" cy="4207596"/>
          </a:xfrm>
          <a:prstGeom prst="rect">
            <a:avLst/>
          </a:prstGeom>
          <a:noFill/>
          <a:ln cap="flat">
            <a:noFill/>
          </a:ln>
        </p:spPr>
      </p:pic>
    </p:spTree>
    <p:extLst>
      <p:ext uri="{BB962C8B-B14F-4D97-AF65-F5344CB8AC3E}">
        <p14:creationId xmlns:p14="http://schemas.microsoft.com/office/powerpoint/2010/main" val="22469266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11</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3280557" y="213434"/>
            <a:ext cx="563088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en-US" altLang="zh-TW"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2022-2023</a:t>
            </a: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年烏干達疫情</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9537F260-59DE-451B-8B86-0FFE06456D6E}"/>
              </a:ext>
            </a:extLst>
          </p:cNvPr>
          <p:cNvSpPr txBox="1">
            <a:spLocks/>
          </p:cNvSpPr>
          <p:nvPr/>
        </p:nvSpPr>
        <p:spPr>
          <a:xfrm>
            <a:off x="640836" y="6546871"/>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dirty="0">
                <a:solidFill>
                  <a:srgbClr val="000000"/>
                </a:solidFill>
                <a:latin typeface="Times New Roman" panose="02020603050405020304" pitchFamily="18" charset="0"/>
                <a:ea typeface="新細明體" pitchFamily="2"/>
                <a:cs typeface="Times New Roman" panose="02020603050405020304" pitchFamily="18" charset="0"/>
              </a:rPr>
              <a:t>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WHO.</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sp>
        <p:nvSpPr>
          <p:cNvPr id="6" name="內容版面配置區 2">
            <a:extLst>
              <a:ext uri="{FF2B5EF4-FFF2-40B4-BE49-F238E27FC236}">
                <a16:creationId xmlns:a16="http://schemas.microsoft.com/office/drawing/2014/main" id="{4A05B3FE-27D5-400D-91B4-88D15E6EFE8A}"/>
              </a:ext>
            </a:extLst>
          </p:cNvPr>
          <p:cNvSpPr txBox="1">
            <a:spLocks/>
          </p:cNvSpPr>
          <p:nvPr/>
        </p:nvSpPr>
        <p:spPr>
          <a:xfrm>
            <a:off x="363544" y="1103492"/>
            <a:ext cx="5630886" cy="267155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6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為十年來首次爆發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Sudan</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伊波拉疫情，於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日宣布疫情結束。</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根據</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WHO</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統計，此次疫情累計</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164</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例病例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(142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例確診病例，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例疑似病例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，包含</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77</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例死亡</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(55</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例確診病例，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例疑似病例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8" name="圖片 7">
            <a:extLst>
              <a:ext uri="{FF2B5EF4-FFF2-40B4-BE49-F238E27FC236}">
                <a16:creationId xmlns:a16="http://schemas.microsoft.com/office/drawing/2014/main" id="{097CFA0C-4178-413C-A97F-92D8025640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424" y="3968695"/>
            <a:ext cx="5408576" cy="2214534"/>
          </a:xfrm>
          <a:prstGeom prst="rect">
            <a:avLst/>
          </a:prstGeom>
        </p:spPr>
      </p:pic>
      <p:pic>
        <p:nvPicPr>
          <p:cNvPr id="11" name="圖片 10">
            <a:extLst>
              <a:ext uri="{FF2B5EF4-FFF2-40B4-BE49-F238E27FC236}">
                <a16:creationId xmlns:a16="http://schemas.microsoft.com/office/drawing/2014/main" id="{F96607A3-84DC-421A-BDCE-60E7FDEA69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7572" y="1034614"/>
            <a:ext cx="5569828" cy="5190560"/>
          </a:xfrm>
          <a:prstGeom prst="rect">
            <a:avLst/>
          </a:prstGeom>
        </p:spPr>
      </p:pic>
    </p:spTree>
    <p:extLst>
      <p:ext uri="{BB962C8B-B14F-4D97-AF65-F5344CB8AC3E}">
        <p14:creationId xmlns:p14="http://schemas.microsoft.com/office/powerpoint/2010/main" val="1793038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9365DBE-BFB4-4C2D-B6B1-EC06EE872F12}"/>
              </a:ext>
            </a:extLst>
          </p:cNvPr>
          <p:cNvSpPr>
            <a:spLocks noGrp="1"/>
          </p:cNvSpPr>
          <p:nvPr>
            <p:ph type="sldNum" sz="quarter" idx="12"/>
          </p:nvPr>
        </p:nvSpPr>
        <p:spPr/>
        <p:txBody>
          <a:bodyPr/>
          <a:lstStyle/>
          <a:p>
            <a:fld id="{B11ECAE3-1A2B-47F9-ACEE-F5B3AD28564B}" type="slidenum">
              <a:rPr lang="zh-TW" altLang="en-US" smtClean="0"/>
              <a:pPr/>
              <a:t>12</a:t>
            </a:fld>
            <a:endParaRPr lang="zh-TW" altLang="en-US" dirty="0"/>
          </a:p>
        </p:txBody>
      </p:sp>
      <p:sp>
        <p:nvSpPr>
          <p:cNvPr id="3" name="標題 1">
            <a:extLst>
              <a:ext uri="{FF2B5EF4-FFF2-40B4-BE49-F238E27FC236}">
                <a16:creationId xmlns:a16="http://schemas.microsoft.com/office/drawing/2014/main" id="{18A5DC0D-BE08-404B-980A-BB01A8BC2E22}"/>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我國疫情現況</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F0A7DC39-153D-46F9-B744-C9D650FAA37F}"/>
              </a:ext>
            </a:extLst>
          </p:cNvPr>
          <p:cNvSpPr txBox="1">
            <a:spLocks/>
          </p:cNvSpPr>
          <p:nvPr/>
        </p:nvSpPr>
        <p:spPr>
          <a:xfrm>
            <a:off x="363543" y="1073791"/>
            <a:ext cx="11460157" cy="1335131"/>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我國病例現況：</a:t>
            </a:r>
            <a:endParaRPr lang="en-US" altLang="zh-TW" sz="2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200"/>
              </a:spcBef>
              <a:buClr>
                <a:schemeClr val="accent1">
                  <a:lumMod val="50000"/>
                </a:schemeClr>
              </a:buClr>
              <a:buSzPct val="100000"/>
              <a:buFont typeface="Arial" panose="020B0604020202020204" pitchFamily="34" charset="0"/>
              <a:buChar char="•"/>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截至</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2023</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11</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月，迄今無確診個案，已排除</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疑似病例。</a:t>
            </a:r>
          </a:p>
        </p:txBody>
      </p:sp>
    </p:spTree>
    <p:extLst>
      <p:ext uri="{BB962C8B-B14F-4D97-AF65-F5344CB8AC3E}">
        <p14:creationId xmlns:p14="http://schemas.microsoft.com/office/powerpoint/2010/main" val="3991901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治療藥物</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DB7A6CD1-C783-446B-8CF2-B5A2690E9B0A}"/>
              </a:ext>
            </a:extLst>
          </p:cNvPr>
          <p:cNvSpPr txBox="1">
            <a:spLocks/>
          </p:cNvSpPr>
          <p:nvPr/>
        </p:nvSpPr>
        <p:spPr>
          <a:xfrm>
            <a:off x="363544" y="899716"/>
            <a:ext cx="11497279" cy="1114988"/>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治療：</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國外已開發藥物，惟國內尚未引進，臨床治療以支持性療法為主。</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80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抗病毒藥物：目前有二種單株抗體已證實可以治療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Zaire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5" name="內容版面配置區 2">
            <a:extLst>
              <a:ext uri="{FF2B5EF4-FFF2-40B4-BE49-F238E27FC236}">
                <a16:creationId xmlns:a16="http://schemas.microsoft.com/office/drawing/2014/main" id="{A18FF62B-5D83-4A65-89EC-194335B4474E}"/>
              </a:ext>
            </a:extLst>
          </p:cNvPr>
          <p:cNvSpPr txBox="1">
            <a:spLocks/>
          </p:cNvSpPr>
          <p:nvPr/>
        </p:nvSpPr>
        <p:spPr>
          <a:xfrm>
            <a:off x="363544" y="2095499"/>
            <a:ext cx="8696565" cy="3936185"/>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936000" indent="-360000" algn="just">
              <a:spcBef>
                <a:spcPts val="1200"/>
              </a:spcBef>
              <a:buClr>
                <a:schemeClr val="accent1">
                  <a:lumMod val="50000"/>
                </a:schemeClr>
              </a:buClr>
              <a:buSzPct val="100000"/>
              <a:buFont typeface="+mj-lt"/>
              <a:buAutoNum type="arabicPeriod"/>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REGN-EB3(Inmazeb)</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由</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atoltivimab</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maftivimab</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odesivimab-ebgn</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三種單株抗體組成，可與伊波拉病毒之醣蛋白結合，以阻止病毒附著和進入宿主細胞，於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月經美國食品藥物管理局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(FDA)</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許可用於治療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Zaire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伊波拉病毒感染的成人和孩童。</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36000" indent="-360000" algn="just">
              <a:spcBef>
                <a:spcPts val="1200"/>
              </a:spcBef>
              <a:buClr>
                <a:schemeClr val="accent1">
                  <a:lumMod val="50000"/>
                </a:schemeClr>
              </a:buClr>
              <a:buSzPct val="100000"/>
              <a:buFont typeface="+mj-lt"/>
              <a:buAutoNum type="arabicPeriod"/>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mAb114(Ansuvimab-zykl</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Ebanga)</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藉由阻斷伊波拉病毒醣蛋白結合到細胞表面</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NPC1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受體，而阻止病毒進入細胞，於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月經美國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FDA</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許可用於治療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Zaire</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伊波拉病毒感染的成人和孩童。</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nvGrpSpPr>
          <p:cNvPr id="6" name="群組 1">
            <a:extLst>
              <a:ext uri="{FF2B5EF4-FFF2-40B4-BE49-F238E27FC236}">
                <a16:creationId xmlns:a16="http://schemas.microsoft.com/office/drawing/2014/main" id="{55A8342F-A916-44A7-8008-9F9CC6D96083}"/>
              </a:ext>
            </a:extLst>
          </p:cNvPr>
          <p:cNvGrpSpPr/>
          <p:nvPr/>
        </p:nvGrpSpPr>
        <p:grpSpPr>
          <a:xfrm>
            <a:off x="9841832" y="2309470"/>
            <a:ext cx="869429" cy="1523662"/>
            <a:chOff x="3678211" y="4644650"/>
            <a:chExt cx="869429" cy="1523662"/>
          </a:xfrm>
        </p:grpSpPr>
        <p:pic>
          <p:nvPicPr>
            <p:cNvPr id="7" name="圖片 7">
              <a:extLst>
                <a:ext uri="{FF2B5EF4-FFF2-40B4-BE49-F238E27FC236}">
                  <a16:creationId xmlns:a16="http://schemas.microsoft.com/office/drawing/2014/main" id="{49F9AB5E-BB81-4DC4-A91C-7725A51B6B2A}"/>
                </a:ext>
              </a:extLst>
            </p:cNvPr>
            <p:cNvPicPr>
              <a:picLocks noChangeAspect="1"/>
            </p:cNvPicPr>
            <p:nvPr/>
          </p:nvPicPr>
          <p:blipFill>
            <a:blip r:embed="rId2"/>
            <a:srcRect l="11668" r="15370"/>
            <a:stretch>
              <a:fillRect/>
            </a:stretch>
          </p:blipFill>
          <p:spPr>
            <a:xfrm>
              <a:off x="3748264" y="4957629"/>
              <a:ext cx="729325" cy="1210683"/>
            </a:xfrm>
            <a:prstGeom prst="rect">
              <a:avLst/>
            </a:prstGeom>
            <a:noFill/>
            <a:ln cap="flat">
              <a:noFill/>
            </a:ln>
          </p:spPr>
        </p:pic>
        <p:sp>
          <p:nvSpPr>
            <p:cNvPr id="8" name="矩形 5">
              <a:extLst>
                <a:ext uri="{FF2B5EF4-FFF2-40B4-BE49-F238E27FC236}">
                  <a16:creationId xmlns:a16="http://schemas.microsoft.com/office/drawing/2014/main" id="{FC52E1A7-A828-42C7-8602-5C0E6DDEA340}"/>
                </a:ext>
              </a:extLst>
            </p:cNvPr>
            <p:cNvSpPr/>
            <p:nvPr/>
          </p:nvSpPr>
          <p:spPr>
            <a:xfrm>
              <a:off x="3678211" y="4644650"/>
              <a:ext cx="869429" cy="307777"/>
            </a:xfrm>
            <a:prstGeom prst="rect">
              <a:avLst/>
            </a:prstGeom>
            <a:solidFill>
              <a:srgbClr val="7F7F7F"/>
            </a:solidFill>
            <a:ln cap="flat">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0" cap="none" spc="0" baseline="0" dirty="0">
                  <a:solidFill>
                    <a:srgbClr val="FFFFFF"/>
                  </a:solidFill>
                  <a:uFillTx/>
                  <a:latin typeface="Times New Roman" pitchFamily="18"/>
                  <a:ea typeface="新細明體" pitchFamily="18"/>
                  <a:cs typeface="Times New Roman" pitchFamily="18"/>
                </a:rPr>
                <a:t>Inmazeb</a:t>
              </a:r>
              <a:endParaRPr lang="en-US" sz="1400" b="1" i="0" u="none" strike="noStrike" kern="1200" cap="none" spc="0" baseline="0" dirty="0">
                <a:solidFill>
                  <a:srgbClr val="FFFFFF"/>
                </a:solidFill>
                <a:highlight>
                  <a:srgbClr val="C0C0C0"/>
                </a:highlight>
                <a:uFillTx/>
                <a:latin typeface="Times New Roman" pitchFamily="18"/>
                <a:ea typeface="新細明體" pitchFamily="18"/>
                <a:cs typeface="Times New Roman" pitchFamily="18"/>
              </a:endParaRPr>
            </a:p>
          </p:txBody>
        </p:sp>
      </p:grpSp>
      <p:grpSp>
        <p:nvGrpSpPr>
          <p:cNvPr id="9" name="群組 2">
            <a:extLst>
              <a:ext uri="{FF2B5EF4-FFF2-40B4-BE49-F238E27FC236}">
                <a16:creationId xmlns:a16="http://schemas.microsoft.com/office/drawing/2014/main" id="{2F8CEA37-5F24-4665-BE3D-84474FF4119E}"/>
              </a:ext>
            </a:extLst>
          </p:cNvPr>
          <p:cNvGrpSpPr/>
          <p:nvPr/>
        </p:nvGrpSpPr>
        <p:grpSpPr>
          <a:xfrm>
            <a:off x="9468556" y="4329308"/>
            <a:ext cx="1615982" cy="1678500"/>
            <a:chOff x="7277846" y="4776697"/>
            <a:chExt cx="1615982" cy="1678500"/>
          </a:xfrm>
        </p:grpSpPr>
        <p:sp>
          <p:nvSpPr>
            <p:cNvPr id="10" name="矩形 5">
              <a:extLst>
                <a:ext uri="{FF2B5EF4-FFF2-40B4-BE49-F238E27FC236}">
                  <a16:creationId xmlns:a16="http://schemas.microsoft.com/office/drawing/2014/main" id="{58CD4DD1-FE17-4460-AA9C-5DDABFA7C30E}"/>
                </a:ext>
              </a:extLst>
            </p:cNvPr>
            <p:cNvSpPr/>
            <p:nvPr/>
          </p:nvSpPr>
          <p:spPr>
            <a:xfrm>
              <a:off x="7277846" y="4776697"/>
              <a:ext cx="1615982" cy="541370"/>
            </a:xfrm>
            <a:prstGeom prst="rect">
              <a:avLst/>
            </a:prstGeom>
            <a:solidFill>
              <a:srgbClr val="7F7F7F"/>
            </a:solidFill>
            <a:ln cap="flat">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a:solidFill>
                    <a:srgbClr val="FFFFFF"/>
                  </a:solidFill>
                  <a:uFillTx/>
                  <a:latin typeface="Times New Roman" pitchFamily="18"/>
                  <a:ea typeface="新細明體" pitchFamily="18"/>
                  <a:cs typeface="Times New Roman" pitchFamily="18"/>
                </a:rPr>
                <a:t>Ebanga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a:solidFill>
                    <a:srgbClr val="FFFFFF"/>
                  </a:solidFill>
                  <a:uFillTx/>
                  <a:latin typeface="Times New Roman" pitchFamily="18"/>
                  <a:ea typeface="新細明體" pitchFamily="18"/>
                  <a:cs typeface="Times New Roman" pitchFamily="18"/>
                </a:rPr>
                <a:t>(Ansuvimab-zykl)</a:t>
              </a:r>
            </a:p>
          </p:txBody>
        </p:sp>
        <p:pic>
          <p:nvPicPr>
            <p:cNvPr id="11" name="圖片 9">
              <a:extLst>
                <a:ext uri="{FF2B5EF4-FFF2-40B4-BE49-F238E27FC236}">
                  <a16:creationId xmlns:a16="http://schemas.microsoft.com/office/drawing/2014/main" id="{35A8366C-8F18-477A-907F-8648BEF550FC}"/>
                </a:ext>
              </a:extLst>
            </p:cNvPr>
            <p:cNvPicPr>
              <a:picLocks noChangeAspect="1"/>
            </p:cNvPicPr>
            <p:nvPr/>
          </p:nvPicPr>
          <p:blipFill>
            <a:blip r:embed="rId3"/>
            <a:srcRect l="11516" r="9740" b="8205"/>
            <a:stretch>
              <a:fillRect/>
            </a:stretch>
          </p:blipFill>
          <p:spPr>
            <a:xfrm>
              <a:off x="7750701" y="5318077"/>
              <a:ext cx="670282" cy="1137120"/>
            </a:xfrm>
            <a:prstGeom prst="rect">
              <a:avLst/>
            </a:prstGeom>
            <a:noFill/>
            <a:ln cap="flat">
              <a:noFill/>
            </a:ln>
          </p:spPr>
        </p:pic>
      </p:grpSp>
      <p:sp>
        <p:nvSpPr>
          <p:cNvPr id="12" name="內容版面配置區 2">
            <a:extLst>
              <a:ext uri="{FF2B5EF4-FFF2-40B4-BE49-F238E27FC236}">
                <a16:creationId xmlns:a16="http://schemas.microsoft.com/office/drawing/2014/main" id="{62385879-2BC6-49CC-947F-93802090D729}"/>
              </a:ext>
            </a:extLst>
          </p:cNvPr>
          <p:cNvSpPr txBox="1">
            <a:spLocks/>
          </p:cNvSpPr>
          <p:nvPr/>
        </p:nvSpPr>
        <p:spPr>
          <a:xfrm>
            <a:off x="615669" y="6567768"/>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dirty="0">
                <a:solidFill>
                  <a:srgbClr val="000000"/>
                </a:solidFill>
                <a:latin typeface="Times New Roman" panose="02020603050405020304" pitchFamily="18" charset="0"/>
                <a:ea typeface="新細明體" pitchFamily="2"/>
                <a:cs typeface="Times New Roman" panose="02020603050405020304" pitchFamily="18" charset="0"/>
              </a:rPr>
              <a:t> </a:t>
            </a:r>
            <a:r>
              <a:rPr lang="en-US" altLang="zh-TW" sz="1000" b="0" i="0" u="none" strike="noStrike" kern="0" cap="none" spc="0" baseline="0" dirty="0">
                <a:solidFill>
                  <a:srgbClr val="000000"/>
                </a:solidFill>
                <a:uFillTx/>
                <a:latin typeface="Times New Roman" pitchFamily="18"/>
                <a:ea typeface="Times New Roman" pitchFamily="18"/>
                <a:cs typeface="Times New Roman" pitchFamily="18"/>
              </a:rPr>
              <a:t>The Inmazeb and Ebanga image provided by Regeneron and Frederick National Laboratory for Center Research respectively.</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1411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疫苗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DB7A6CD1-C783-446B-8CF2-B5A2690E9B0A}"/>
              </a:ext>
            </a:extLst>
          </p:cNvPr>
          <p:cNvSpPr txBox="1">
            <a:spLocks/>
          </p:cNvSpPr>
          <p:nvPr/>
        </p:nvSpPr>
        <p:spPr>
          <a:xfrm>
            <a:off x="363544" y="891720"/>
            <a:ext cx="11497279" cy="46575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疫苗：</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有兩種疫苗已獲得許可，我國目前尚未儲備。</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5" name="內容版面配置區 2">
            <a:extLst>
              <a:ext uri="{FF2B5EF4-FFF2-40B4-BE49-F238E27FC236}">
                <a16:creationId xmlns:a16="http://schemas.microsoft.com/office/drawing/2014/main" id="{E94D739E-FC12-4E57-8DA8-F8542C57DAB5}"/>
              </a:ext>
            </a:extLst>
          </p:cNvPr>
          <p:cNvSpPr txBox="1">
            <a:spLocks/>
          </p:cNvSpPr>
          <p:nvPr/>
        </p:nvSpPr>
        <p:spPr>
          <a:xfrm>
            <a:off x="728758" y="6252267"/>
            <a:ext cx="8338242" cy="59323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i="1" dirty="0">
                <a:solidFill>
                  <a:schemeClr val="tx1"/>
                </a:solidFill>
                <a:latin typeface="Times New Roman" panose="02020603050405020304" pitchFamily="18" charset="0"/>
                <a:cs typeface="Times New Roman" panose="02020603050405020304" pitchFamily="18" charset="0"/>
              </a:rPr>
              <a:t> </a:t>
            </a:r>
            <a:endParaRPr lang="en-US" altLang="zh-TW" sz="1000" dirty="0">
              <a:solidFill>
                <a:schemeClr val="tx1"/>
              </a:solidFill>
              <a:latin typeface="Times New Roman" panose="02020603050405020304" pitchFamily="18" charset="0"/>
              <a:cs typeface="Times New Roman" panose="02020603050405020304" pitchFamily="18" charset="0"/>
            </a:endParaRPr>
          </a:p>
          <a:p>
            <a:pPr marL="0" indent="0" algn="just">
              <a:spcBef>
                <a:spcPts val="0"/>
              </a:spcBef>
              <a:buNone/>
            </a:pPr>
            <a:r>
              <a:rPr lang="en-US" altLang="zh-TW" sz="1000" dirty="0">
                <a:solidFill>
                  <a:srgbClr val="000000"/>
                </a:solidFill>
                <a:latin typeface="Garamond" pitchFamily="18"/>
                <a:ea typeface="新細明體" pitchFamily="2"/>
                <a:cs typeface="Lucida Sans" pitchFamily="2"/>
              </a:rPr>
              <a:t>1. </a:t>
            </a:r>
            <a:r>
              <a:rPr lang="en-US" altLang="zh-TW" sz="1000" dirty="0" err="1">
                <a:solidFill>
                  <a:srgbClr val="000000"/>
                </a:solidFill>
                <a:latin typeface="Garamond" pitchFamily="18"/>
                <a:ea typeface="新細明體" pitchFamily="2"/>
                <a:cs typeface="Lucida Sans" pitchFamily="2"/>
              </a:rPr>
              <a:t>Deutsches</a:t>
            </a:r>
            <a:r>
              <a:rPr lang="en-US" altLang="zh-TW" sz="1000" dirty="0">
                <a:solidFill>
                  <a:srgbClr val="000000"/>
                </a:solidFill>
                <a:latin typeface="Garamond" pitchFamily="18"/>
                <a:ea typeface="新細明體" pitchFamily="2"/>
                <a:cs typeface="Lucida Sans" pitchFamily="2"/>
              </a:rPr>
              <a:t> Museum Version (17.09.2020). </a:t>
            </a:r>
          </a:p>
          <a:p>
            <a:pPr marL="0" indent="0" algn="just">
              <a:spcBef>
                <a:spcPts val="0"/>
              </a:spcBef>
              <a:buNone/>
            </a:pPr>
            <a:r>
              <a:rPr lang="en-US" altLang="zh-TW" sz="1000" dirty="0">
                <a:solidFill>
                  <a:schemeClr val="tx1"/>
                </a:solidFill>
                <a:latin typeface="Times New Roman" panose="02020603050405020304" pitchFamily="18" charset="0"/>
                <a:cs typeface="Times New Roman" panose="02020603050405020304" pitchFamily="18" charset="0"/>
              </a:rPr>
              <a:t>2. EMA. Summary of product characteristics</a:t>
            </a:r>
            <a:r>
              <a:rPr lang="en-US" altLang="zh-TW" sz="1000" i="1" dirty="0">
                <a:solidFill>
                  <a:schemeClr val="tx1"/>
                </a:solidFill>
                <a:latin typeface="Times New Roman" panose="02020603050405020304" pitchFamily="18" charset="0"/>
                <a:cs typeface="Times New Roman" panose="02020603050405020304" pitchFamily="18" charset="0"/>
              </a:rPr>
              <a:t>.</a:t>
            </a:r>
            <a:endParaRPr lang="en-US" altLang="zh-TW" sz="1000" dirty="0">
              <a:solidFill>
                <a:schemeClr val="tx1"/>
              </a:solidFill>
              <a:latin typeface="Times New Roman" panose="02020603050405020304" pitchFamily="18" charset="0"/>
              <a:cs typeface="Times New Roman" panose="02020603050405020304" pitchFamily="18" charset="0"/>
            </a:endParaRPr>
          </a:p>
        </p:txBody>
      </p:sp>
      <p:grpSp>
        <p:nvGrpSpPr>
          <p:cNvPr id="6" name="群組 15">
            <a:extLst>
              <a:ext uri="{FF2B5EF4-FFF2-40B4-BE49-F238E27FC236}">
                <a16:creationId xmlns:a16="http://schemas.microsoft.com/office/drawing/2014/main" id="{0D75AE63-7993-4A37-9F50-AEEA63621FBF}"/>
              </a:ext>
            </a:extLst>
          </p:cNvPr>
          <p:cNvGrpSpPr/>
          <p:nvPr/>
        </p:nvGrpSpPr>
        <p:grpSpPr>
          <a:xfrm>
            <a:off x="10123547" y="2090903"/>
            <a:ext cx="1080509" cy="1373400"/>
            <a:chOff x="1744784" y="3611185"/>
            <a:chExt cx="1080509" cy="1373400"/>
          </a:xfrm>
        </p:grpSpPr>
        <p:sp>
          <p:nvSpPr>
            <p:cNvPr id="7" name="文字方塊 10">
              <a:extLst>
                <a:ext uri="{FF2B5EF4-FFF2-40B4-BE49-F238E27FC236}">
                  <a16:creationId xmlns:a16="http://schemas.microsoft.com/office/drawing/2014/main" id="{13834E84-BD8B-43CE-A15C-B628F612D758}"/>
                </a:ext>
              </a:extLst>
            </p:cNvPr>
            <p:cNvSpPr txBox="1"/>
            <p:nvPr/>
          </p:nvSpPr>
          <p:spPr>
            <a:xfrm>
              <a:off x="1744784" y="3611185"/>
              <a:ext cx="1080509" cy="307777"/>
            </a:xfrm>
            <a:prstGeom prst="rect">
              <a:avLst/>
            </a:prstGeom>
            <a:solidFill>
              <a:srgbClr val="7F7F7F"/>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a:solidFill>
                    <a:srgbClr val="FFFFFF"/>
                  </a:solidFill>
                  <a:uFillTx/>
                  <a:latin typeface="微軟正黑體" pitchFamily="34"/>
                  <a:ea typeface="微軟正黑體" pitchFamily="34"/>
                </a:rPr>
                <a:t>ERVEBO</a:t>
              </a:r>
              <a:r>
                <a:rPr lang="en-US" sz="1400" b="1" i="0" u="none" strike="noStrike" kern="1200" cap="none" spc="0" baseline="30000" dirty="0">
                  <a:solidFill>
                    <a:srgbClr val="FFFFFF"/>
                  </a:solidFill>
                  <a:uFillTx/>
                  <a:latin typeface="微軟正黑體" pitchFamily="34"/>
                  <a:ea typeface="微軟正黑體" pitchFamily="34"/>
                </a:rPr>
                <a:t>®</a:t>
              </a:r>
              <a:endParaRPr lang="en-US" sz="1400" b="1" i="0" u="none" strike="noStrike" kern="1200" cap="none" spc="0" baseline="0" dirty="0">
                <a:solidFill>
                  <a:srgbClr val="FFFFFF"/>
                </a:solidFill>
                <a:uFillTx/>
                <a:latin typeface="微軟正黑體" pitchFamily="34"/>
                <a:ea typeface="微軟正黑體" pitchFamily="34"/>
              </a:endParaRPr>
            </a:p>
          </p:txBody>
        </p:sp>
        <p:pic>
          <p:nvPicPr>
            <p:cNvPr id="8" name="圖片 12">
              <a:extLst>
                <a:ext uri="{FF2B5EF4-FFF2-40B4-BE49-F238E27FC236}">
                  <a16:creationId xmlns:a16="http://schemas.microsoft.com/office/drawing/2014/main" id="{22E63B51-9F32-4666-8AD5-84A6E3DBB6AD}"/>
                </a:ext>
              </a:extLst>
            </p:cNvPr>
            <p:cNvPicPr>
              <a:picLocks noChangeAspect="1"/>
            </p:cNvPicPr>
            <p:nvPr/>
          </p:nvPicPr>
          <p:blipFill>
            <a:blip r:embed="rId2"/>
            <a:srcRect l="11694" t="9314" r="7474" b="6389"/>
            <a:stretch>
              <a:fillRect/>
            </a:stretch>
          </p:blipFill>
          <p:spPr>
            <a:xfrm>
              <a:off x="1866522" y="3918962"/>
              <a:ext cx="837032" cy="1065623"/>
            </a:xfrm>
            <a:prstGeom prst="rect">
              <a:avLst/>
            </a:prstGeom>
            <a:noFill/>
            <a:ln cap="flat">
              <a:noFill/>
            </a:ln>
          </p:spPr>
        </p:pic>
      </p:grpSp>
      <p:grpSp>
        <p:nvGrpSpPr>
          <p:cNvPr id="9" name="群組 16">
            <a:extLst>
              <a:ext uri="{FF2B5EF4-FFF2-40B4-BE49-F238E27FC236}">
                <a16:creationId xmlns:a16="http://schemas.microsoft.com/office/drawing/2014/main" id="{89BB51E7-8E7C-4797-95F1-03A17FC9F3C6}"/>
              </a:ext>
            </a:extLst>
          </p:cNvPr>
          <p:cNvGrpSpPr/>
          <p:nvPr/>
        </p:nvGrpSpPr>
        <p:grpSpPr>
          <a:xfrm>
            <a:off x="9309035" y="4468277"/>
            <a:ext cx="2709531" cy="1548337"/>
            <a:chOff x="5295903" y="3465546"/>
            <a:chExt cx="2709531" cy="1548337"/>
          </a:xfrm>
        </p:grpSpPr>
        <p:pic>
          <p:nvPicPr>
            <p:cNvPr id="10" name="圖片 5">
              <a:extLst>
                <a:ext uri="{FF2B5EF4-FFF2-40B4-BE49-F238E27FC236}">
                  <a16:creationId xmlns:a16="http://schemas.microsoft.com/office/drawing/2014/main" id="{79B21DB1-353A-42C7-8A21-2AC62B082811}"/>
                </a:ext>
              </a:extLst>
            </p:cNvPr>
            <p:cNvPicPr>
              <a:picLocks noChangeAspect="1"/>
            </p:cNvPicPr>
            <p:nvPr/>
          </p:nvPicPr>
          <p:blipFill>
            <a:blip r:embed="rId3"/>
            <a:srcRect l="3517" t="9488" r="1581" b="2162"/>
            <a:stretch>
              <a:fillRect/>
            </a:stretch>
          </p:blipFill>
          <p:spPr>
            <a:xfrm>
              <a:off x="5295903" y="3816742"/>
              <a:ext cx="2709531" cy="1197141"/>
            </a:xfrm>
            <a:prstGeom prst="rect">
              <a:avLst/>
            </a:prstGeom>
            <a:noFill/>
            <a:ln cap="flat">
              <a:noFill/>
            </a:ln>
          </p:spPr>
        </p:pic>
        <p:sp>
          <p:nvSpPr>
            <p:cNvPr id="11" name="文字方塊 8">
              <a:extLst>
                <a:ext uri="{FF2B5EF4-FFF2-40B4-BE49-F238E27FC236}">
                  <a16:creationId xmlns:a16="http://schemas.microsoft.com/office/drawing/2014/main" id="{7CC2AB47-2AE8-448C-84EC-3F4EE417827D}"/>
                </a:ext>
              </a:extLst>
            </p:cNvPr>
            <p:cNvSpPr txBox="1"/>
            <p:nvPr/>
          </p:nvSpPr>
          <p:spPr>
            <a:xfrm>
              <a:off x="5373658" y="3465546"/>
              <a:ext cx="2554019" cy="309003"/>
            </a:xfrm>
            <a:prstGeom prst="rect">
              <a:avLst/>
            </a:prstGeom>
            <a:solidFill>
              <a:srgbClr val="7F7F7F"/>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400" b="1" i="0" u="none" strike="noStrike" kern="1200" cap="none" spc="0" baseline="0" dirty="0">
                  <a:solidFill>
                    <a:srgbClr val="FFFFFF"/>
                  </a:solidFill>
                  <a:uFillTx/>
                  <a:latin typeface="微軟正黑體" pitchFamily="34"/>
                  <a:ea typeface="微軟正黑體" pitchFamily="34"/>
                </a:rPr>
                <a:t>Zabdeno</a:t>
              </a:r>
              <a:r>
                <a:rPr lang="en-US" sz="1400" b="1" i="0" u="none" strike="noStrike" kern="1200" cap="none" spc="0" baseline="30000" dirty="0">
                  <a:solidFill>
                    <a:srgbClr val="FFFFFF"/>
                  </a:solidFill>
                  <a:uFillTx/>
                  <a:latin typeface="微軟正黑體" pitchFamily="34"/>
                  <a:ea typeface="微軟正黑體" pitchFamily="34"/>
                </a:rPr>
                <a:t>®</a:t>
              </a:r>
              <a:r>
                <a:rPr lang="en-US" sz="1400" b="1" i="0" u="none" strike="noStrike" kern="1200" cap="none" spc="0" baseline="0" dirty="0">
                  <a:solidFill>
                    <a:srgbClr val="FFFFFF"/>
                  </a:solidFill>
                  <a:uFillTx/>
                  <a:latin typeface="微軟正黑體" pitchFamily="34"/>
                  <a:ea typeface="微軟正黑體" pitchFamily="34"/>
                </a:rPr>
                <a:t> / Mvabea</a:t>
              </a:r>
              <a:r>
                <a:rPr lang="en-US" sz="1400" b="1" i="0" u="none" strike="noStrike" kern="1200" cap="none" spc="0" baseline="30000" dirty="0">
                  <a:solidFill>
                    <a:srgbClr val="FFFFFF"/>
                  </a:solidFill>
                  <a:uFillTx/>
                  <a:latin typeface="微軟正黑體" pitchFamily="34"/>
                  <a:ea typeface="微軟正黑體" pitchFamily="34"/>
                </a:rPr>
                <a:t>®</a:t>
              </a:r>
              <a:endParaRPr lang="en-US" sz="1400" b="1" i="0" u="none" strike="noStrike" kern="1200" cap="none" spc="0" baseline="0" dirty="0">
                <a:solidFill>
                  <a:srgbClr val="FFFFFF"/>
                </a:solidFill>
                <a:uFillTx/>
                <a:latin typeface="微軟正黑體" pitchFamily="34"/>
                <a:ea typeface="微軟正黑體" pitchFamily="34"/>
              </a:endParaRPr>
            </a:p>
          </p:txBody>
        </p:sp>
      </p:grpSp>
      <p:sp>
        <p:nvSpPr>
          <p:cNvPr id="12" name="內容版面配置區 2">
            <a:extLst>
              <a:ext uri="{FF2B5EF4-FFF2-40B4-BE49-F238E27FC236}">
                <a16:creationId xmlns:a16="http://schemas.microsoft.com/office/drawing/2014/main" id="{FA26A9AA-E137-4351-B720-0660B5560842}"/>
              </a:ext>
            </a:extLst>
          </p:cNvPr>
          <p:cNvSpPr txBox="1">
            <a:spLocks/>
          </p:cNvSpPr>
          <p:nvPr/>
        </p:nvSpPr>
        <p:spPr>
          <a:xfrm>
            <a:off x="363544" y="1451294"/>
            <a:ext cx="8703456" cy="4613945"/>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936000" indent="-360000" algn="just">
              <a:spcBef>
                <a:spcPts val="1200"/>
              </a:spcBef>
              <a:buClr>
                <a:schemeClr val="accent1">
                  <a:lumMod val="50000"/>
                </a:schemeClr>
              </a:buClr>
              <a:buSzPct val="100000"/>
              <a:buFont typeface="+mj-lt"/>
              <a:buAutoNum type="arabicPeriod"/>
            </a:pP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rVSV-ZEBOV(ERVEBO®)</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：通過美國</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FDA</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許可上市及</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WHO</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資格預審，為第一支可預防</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Zaire</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伊波拉病毒感染之疫苗，適用於滿</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18</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歲以上</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孕婦及哺乳中的婦女除外</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成人，僅需注射</a:t>
            </a:r>
            <a:r>
              <a:rPr lang="en-US" altLang="zh-TW"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劑即可預防病毒感染</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。因應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2018</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年剛果民主共和國流行疫情緊急應變需求，</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WHO</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經評估准予流行地區緊急使用，結果顯示，接觸者接種該疫苗後，對預防發病及避免死亡均有顯著效果。</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36000" indent="-360000" algn="just">
              <a:spcBef>
                <a:spcPts val="1200"/>
              </a:spcBef>
              <a:buClr>
                <a:schemeClr val="accent1">
                  <a:lumMod val="50000"/>
                </a:schemeClr>
              </a:buClr>
              <a:buSzPct val="100000"/>
              <a:buFont typeface="+mj-lt"/>
              <a:buAutoNum type="arabicPeriod"/>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Zabdeno-and-Mvabea</a:t>
            </a:r>
            <a:r>
              <a:rPr lang="zh-TW" altLang="en-US" sz="2400"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歐洲藥物管理局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(EMA)</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2020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年核准在特殊情況下使用之兩劑式疫苗，先注射第一劑「</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Zabdeno</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(Ad26.ZEBOV)</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8</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週後再施打第二劑「</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Mvabea</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(MVA-BN-Filo)</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，適用年齡為滿</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歲以上。</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8790561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疫苗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3" name="內容版面配置區 2">
            <a:extLst>
              <a:ext uri="{FF2B5EF4-FFF2-40B4-BE49-F238E27FC236}">
                <a16:creationId xmlns:a16="http://schemas.microsoft.com/office/drawing/2014/main" id="{F21EA1F3-7AF3-4352-9AE4-A8F72B32F37E}"/>
              </a:ext>
            </a:extLst>
          </p:cNvPr>
          <p:cNvSpPr txBox="1">
            <a:spLocks/>
          </p:cNvSpPr>
          <p:nvPr/>
        </p:nvSpPr>
        <p:spPr>
          <a:xfrm>
            <a:off x="363544" y="939566"/>
            <a:ext cx="11497279" cy="416093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發展中候選疫苗</a:t>
            </a:r>
            <a:r>
              <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(candidate vaccine)</a:t>
            </a: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具複製能力的病毒載體疫苗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(Replication-competent, vectored vaccines)</a:t>
            </a: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不具複製能力的腺病毒載體疫苗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(Replication-incompetent, adenovirus-vectored vaccines)</a:t>
            </a: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不具複製能力的痘病毒載體疫苗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(Replication-incompetent poxvirus-vectored vaccines)</a:t>
            </a:r>
          </a:p>
          <a:p>
            <a:pPr lvl="1" algn="just">
              <a:spcBef>
                <a:spcPts val="1200"/>
              </a:spcBef>
              <a:buClr>
                <a:schemeClr val="accent1">
                  <a:lumMod val="50000"/>
                </a:schemeClr>
              </a:buClr>
              <a:buSzPct val="100000"/>
              <a:buFont typeface="Arial" panose="020B0604020202020204" pitchFamily="34" charset="0"/>
              <a:buChar char="•"/>
            </a:pPr>
            <a:r>
              <a:rPr lang="en-US" altLang="zh-TW" sz="2400" b="0" i="0" u="none" strike="noStrike" kern="1200" cap="none" spc="0" baseline="0" dirty="0">
                <a:solidFill>
                  <a:srgbClr val="000000"/>
                </a:solidFill>
                <a:uFillTx/>
                <a:latin typeface="微軟正黑體" pitchFamily="34"/>
                <a:ea typeface="微軟正黑體" pitchFamily="34"/>
              </a:rPr>
              <a:t>DNA</a:t>
            </a:r>
            <a:r>
              <a:rPr lang="zh-TW" altLang="zh-TW" sz="2400" b="0" i="0" u="none" strike="noStrike" kern="1200" cap="none" spc="0" baseline="0" dirty="0">
                <a:solidFill>
                  <a:srgbClr val="000000"/>
                </a:solidFill>
                <a:uFillTx/>
                <a:latin typeface="微軟正黑體" pitchFamily="34"/>
                <a:ea typeface="微軟正黑體" pitchFamily="34"/>
              </a:rPr>
              <a:t>疫苗</a:t>
            </a:r>
            <a:endParaRPr lang="en-US" altLang="zh-TW" sz="2400" kern="0" dirty="0">
              <a:solidFill>
                <a:srgbClr val="000000"/>
              </a:solidFill>
              <a:latin typeface="微軟正黑體" pitchFamily="34"/>
              <a:ea typeface="微軟正黑體" pitchFamily="34"/>
            </a:endParaRPr>
          </a:p>
          <a:p>
            <a:pPr lvl="1" algn="just">
              <a:spcBef>
                <a:spcPts val="1200"/>
              </a:spcBef>
              <a:buClr>
                <a:schemeClr val="accent1">
                  <a:lumMod val="50000"/>
                </a:schemeClr>
              </a:buClr>
              <a:buSzPct val="100000"/>
              <a:buFont typeface="Arial" panose="020B0604020202020204" pitchFamily="34" charset="0"/>
              <a:buChar char="•"/>
            </a:pPr>
            <a:r>
              <a:rPr lang="zh-TW" altLang="zh-TW" sz="2400" b="0" i="0" u="none" strike="noStrike" kern="1200" cap="none" spc="0" baseline="0" dirty="0">
                <a:solidFill>
                  <a:srgbClr val="000000"/>
                </a:solidFill>
                <a:uFillTx/>
                <a:latin typeface="微軟正黑體" pitchFamily="34"/>
                <a:ea typeface="微軟正黑體" pitchFamily="34"/>
              </a:rPr>
              <a:t>次單位疫苗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b="0" i="0" u="none" strike="noStrike" kern="1200" cap="none" spc="0" baseline="0" dirty="0">
                <a:solidFill>
                  <a:srgbClr val="000000"/>
                </a:solidFill>
                <a:uFillTx/>
                <a:latin typeface="微軟正黑體" pitchFamily="34"/>
                <a:ea typeface="微軟正黑體" pitchFamily="34"/>
              </a:rPr>
              <a:t>Subunit vaccines</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800"/>
              </a:spcBef>
              <a:buClr>
                <a:srgbClr val="3D6A8F"/>
              </a:buClr>
              <a:buSzPct val="100000"/>
              <a:buFont typeface="Arial" panose="020B0604020202020204" pitchFamily="34" charset="0"/>
              <a:buChar char="•"/>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1493553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E26F7C54-BA58-46CC-B12E-26F7ADAD8827}"/>
              </a:ext>
            </a:extLst>
          </p:cNvPr>
          <p:cNvSpPr txBox="1">
            <a:spLocks/>
          </p:cNvSpPr>
          <p:nvPr/>
        </p:nvSpPr>
        <p:spPr>
          <a:xfrm>
            <a:off x="363544" y="1318846"/>
            <a:ext cx="11497279" cy="410600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伊波拉病毒感染為第五類法定傳染病，應於</a:t>
            </a:r>
            <a:r>
              <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24</a:t>
            </a: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小時內通報。</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通報方式</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80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於傳染病通報系統</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(NIDRS)</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之「第五類法定傳染病」項下，選擇「伊波拉病毒感染」項目通報與採檢送驗。</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1800"/>
              </a:spcBef>
              <a:buClr>
                <a:schemeClr val="accent1">
                  <a:lumMod val="50000"/>
                </a:schemeClr>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必要時，得以電話、電子郵件或傳真方式先行通報所在地地方政府衛生局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6659929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17</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362F9A7-FE64-4A18-88E6-E985A1E7E8D5}"/>
              </a:ext>
            </a:extLst>
          </p:cNvPr>
          <p:cNvSpPr txBox="1">
            <a:spLocks/>
          </p:cNvSpPr>
          <p:nvPr/>
        </p:nvSpPr>
        <p:spPr>
          <a:xfrm>
            <a:off x="363544" y="1072662"/>
            <a:ext cx="11497279" cy="539804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通報定義</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符合臨床條件及流行病學條件。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符合檢驗條件。</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臨床條件</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急性發燒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38℃)</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頭痛、肌肉痛、噁心、嘔吐、腹瀉、腹痛等任一臨床描述。</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不明原因出血。</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突發性不明原因死亡。</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848191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18</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(3/4)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6" name="內容版面配置區 2">
            <a:extLst>
              <a:ext uri="{FF2B5EF4-FFF2-40B4-BE49-F238E27FC236}">
                <a16:creationId xmlns:a16="http://schemas.microsoft.com/office/drawing/2014/main" id="{45F33E35-245C-42C8-B2DA-705803534B1B}"/>
              </a:ext>
            </a:extLst>
          </p:cNvPr>
          <p:cNvSpPr txBox="1">
            <a:spLocks/>
          </p:cNvSpPr>
          <p:nvPr/>
        </p:nvSpPr>
        <p:spPr>
          <a:xfrm>
            <a:off x="363544" y="975945"/>
            <a:ext cx="11497279" cy="5560757"/>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檢驗條件</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臨床檢體分離並鑑定出伊波拉病毒。</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臨床檢體分子生物學核酸檢測陽性。</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血清學抗體檢測陽性 。</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組織切片免疫化學染色</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(IHC)</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陽性。</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流行病學條件</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，發病前</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週內，具有下列任一個條件：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具有伊波拉病毒感染流行地區之旅遊史或居住史。</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接觸極可能病例或確定病例之血液或體液或其汙染物。</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具有伊波拉病毒感染流行地區動物</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例如蝙蝠、豬隻、羚羊、嚙齒動物或靈長類等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之接觸史。</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進行伊波拉病毒或檢體之實驗室操作。</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834708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19</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病例通報</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(4/4)</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BEF9EC8C-959F-47A8-B72E-DF7D3431C15B}"/>
              </a:ext>
            </a:extLst>
          </p:cNvPr>
          <p:cNvSpPr txBox="1">
            <a:spLocks/>
          </p:cNvSpPr>
          <p:nvPr/>
        </p:nvSpPr>
        <p:spPr>
          <a:xfrm>
            <a:off x="363544" y="1415562"/>
            <a:ext cx="11497279" cy="309489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疾病分類</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極可能病例：雖未經實驗室證實，但符合臨床條件，並於發病前</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週內接觸確定病例之血液或體液者。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68600" indent="-360000" algn="just">
              <a:spcBef>
                <a:spcPts val="6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確定病例：符合檢驗條件。</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4010073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3D66FF7-A5C5-4C63-B1D4-FE252F3A1BBE}"/>
              </a:ext>
            </a:extLst>
          </p:cNvPr>
          <p:cNvSpPr>
            <a:spLocks noGrp="1"/>
          </p:cNvSpPr>
          <p:nvPr>
            <p:ph type="sldNum" sz="quarter" idx="12"/>
          </p:nvPr>
        </p:nvSpPr>
        <p:spPr/>
        <p:txBody>
          <a:bodyPr/>
          <a:lstStyle/>
          <a:p>
            <a:fld id="{B11ECAE3-1A2B-47F9-ACEE-F5B3AD28564B}" type="slidenum">
              <a:rPr lang="zh-TW" altLang="en-US" smtClean="0"/>
              <a:pPr/>
              <a:t>20</a:t>
            </a:fld>
            <a:endParaRPr lang="zh-TW" altLang="en-US" dirty="0"/>
          </a:p>
        </p:txBody>
      </p:sp>
      <p:sp>
        <p:nvSpPr>
          <p:cNvPr id="3" name="標題 1">
            <a:extLst>
              <a:ext uri="{FF2B5EF4-FFF2-40B4-BE49-F238E27FC236}">
                <a16:creationId xmlns:a16="http://schemas.microsoft.com/office/drawing/2014/main" id="{B8008CD9-B0BC-4CA3-9491-D9EBDFE89E8C}"/>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採檢送驗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03EB2B77-88B6-4F48-B2F7-678FDCE55FED}"/>
              </a:ext>
            </a:extLst>
          </p:cNvPr>
          <p:cNvSpPr txBox="1">
            <a:spLocks/>
          </p:cNvSpPr>
          <p:nvPr/>
        </p:nvSpPr>
        <p:spPr>
          <a:xfrm>
            <a:off x="363544" y="804032"/>
            <a:ext cx="11497279" cy="499374"/>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檢體採檢送驗事項</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5" name="表格 4">
            <a:extLst>
              <a:ext uri="{FF2B5EF4-FFF2-40B4-BE49-F238E27FC236}">
                <a16:creationId xmlns:a16="http://schemas.microsoft.com/office/drawing/2014/main" id="{6F3320FA-70FE-422B-BFAA-353E5FB6E3AF}"/>
              </a:ext>
            </a:extLst>
          </p:cNvPr>
          <p:cNvGraphicFramePr>
            <a:graphicFrameLocks noGrp="1"/>
          </p:cNvGraphicFramePr>
          <p:nvPr>
            <p:extLst>
              <p:ext uri="{D42A27DB-BD31-4B8C-83A1-F6EECF244321}">
                <p14:modId xmlns:p14="http://schemas.microsoft.com/office/powerpoint/2010/main" val="2850912886"/>
              </p:ext>
            </p:extLst>
          </p:nvPr>
        </p:nvGraphicFramePr>
        <p:xfrm>
          <a:off x="363543" y="1503485"/>
          <a:ext cx="11497279" cy="4357054"/>
        </p:xfrm>
        <a:graphic>
          <a:graphicData uri="http://schemas.openxmlformats.org/drawingml/2006/table">
            <a:tbl>
              <a:tblPr>
                <a:tableStyleId>{5C22544A-7EE6-4342-B048-85BDC9FD1C3A}</a:tableStyleId>
              </a:tblPr>
              <a:tblGrid>
                <a:gridCol w="1078395">
                  <a:extLst>
                    <a:ext uri="{9D8B030D-6E8A-4147-A177-3AD203B41FA5}">
                      <a16:colId xmlns:a16="http://schemas.microsoft.com/office/drawing/2014/main" val="3514147556"/>
                    </a:ext>
                  </a:extLst>
                </a:gridCol>
                <a:gridCol w="1354016">
                  <a:extLst>
                    <a:ext uri="{9D8B030D-6E8A-4147-A177-3AD203B41FA5}">
                      <a16:colId xmlns:a16="http://schemas.microsoft.com/office/drawing/2014/main" val="945016821"/>
                    </a:ext>
                  </a:extLst>
                </a:gridCol>
                <a:gridCol w="1107831">
                  <a:extLst>
                    <a:ext uri="{9D8B030D-6E8A-4147-A177-3AD203B41FA5}">
                      <a16:colId xmlns:a16="http://schemas.microsoft.com/office/drawing/2014/main" val="2445711128"/>
                    </a:ext>
                  </a:extLst>
                </a:gridCol>
                <a:gridCol w="1072661">
                  <a:extLst>
                    <a:ext uri="{9D8B030D-6E8A-4147-A177-3AD203B41FA5}">
                      <a16:colId xmlns:a16="http://schemas.microsoft.com/office/drawing/2014/main" val="4174797215"/>
                    </a:ext>
                  </a:extLst>
                </a:gridCol>
                <a:gridCol w="1907931">
                  <a:extLst>
                    <a:ext uri="{9D8B030D-6E8A-4147-A177-3AD203B41FA5}">
                      <a16:colId xmlns:a16="http://schemas.microsoft.com/office/drawing/2014/main" val="1179333855"/>
                    </a:ext>
                  </a:extLst>
                </a:gridCol>
                <a:gridCol w="1090246">
                  <a:extLst>
                    <a:ext uri="{9D8B030D-6E8A-4147-A177-3AD203B41FA5}">
                      <a16:colId xmlns:a16="http://schemas.microsoft.com/office/drawing/2014/main" val="1746433045"/>
                    </a:ext>
                  </a:extLst>
                </a:gridCol>
                <a:gridCol w="2250831">
                  <a:extLst>
                    <a:ext uri="{9D8B030D-6E8A-4147-A177-3AD203B41FA5}">
                      <a16:colId xmlns:a16="http://schemas.microsoft.com/office/drawing/2014/main" val="3734416865"/>
                    </a:ext>
                  </a:extLst>
                </a:gridCol>
                <a:gridCol w="1635368">
                  <a:extLst>
                    <a:ext uri="{9D8B030D-6E8A-4147-A177-3AD203B41FA5}">
                      <a16:colId xmlns:a16="http://schemas.microsoft.com/office/drawing/2014/main" val="4242386413"/>
                    </a:ext>
                  </a:extLst>
                </a:gridCol>
              </a:tblGrid>
              <a:tr h="726176">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傳染病</a:t>
                      </a: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名稱</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a:t>
                      </a: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項目</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採檢目的</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採檢時間</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採檢量及規定</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送驗方式</a:t>
                      </a: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應保存種類</a:t>
                      </a:r>
                    </a:p>
                    <a:p>
                      <a:pPr algn="ctr">
                        <a:lnSpc>
                          <a:spcPct val="100000"/>
                        </a:lnSpc>
                        <a:spcBef>
                          <a:spcPts val="0"/>
                        </a:spcBef>
                      </a:pPr>
                      <a:r>
                        <a:rPr lang="en-US" sz="2000" kern="100" spc="-6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spc="-60" dirty="0">
                          <a:effectLst/>
                          <a:latin typeface="Times New Roman" panose="02020603050405020304" pitchFamily="18" charset="0"/>
                          <a:ea typeface="微軟正黑體" panose="020B0604030504040204" pitchFamily="34" charset="-120"/>
                          <a:cs typeface="Times New Roman" panose="02020603050405020304" pitchFamily="18" charset="0"/>
                        </a:rPr>
                        <a:t>應保存時間</a:t>
                      </a:r>
                      <a:r>
                        <a:rPr lang="en-US" sz="2000" kern="100" spc="-6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D4E2ED"/>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注意事項</a:t>
                      </a:r>
                    </a:p>
                  </a:txBody>
                  <a:tcPr marL="17780" marR="17780" marT="0" marB="0" anchor="ctr">
                    <a:solidFill>
                      <a:srgbClr val="D4E2ED"/>
                    </a:solidFill>
                  </a:tcPr>
                </a:tc>
                <a:extLst>
                  <a:ext uri="{0D108BD9-81ED-4DB2-BD59-A6C34878D82A}">
                    <a16:rowId xmlns:a16="http://schemas.microsoft.com/office/drawing/2014/main" val="3830108011"/>
                  </a:ext>
                </a:extLst>
              </a:tr>
              <a:tr h="1452351">
                <a:tc rowSpan="2">
                  <a:txBody>
                    <a:bodyPr/>
                    <a:lstStyle/>
                    <a:p>
                      <a:pPr algn="ctr">
                        <a:lnSpc>
                          <a:spcPct val="100000"/>
                        </a:lnSpc>
                        <a:spcBef>
                          <a:spcPts val="0"/>
                        </a:spcBef>
                      </a:pPr>
                      <a:r>
                        <a:rPr lang="zh-TW" alt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伊波拉病毒感染</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抗凝固全血</a:t>
                      </a:r>
                    </a:p>
                  </a:txBody>
                  <a:tcPr marL="17780" marR="17780" marT="0" marB="0" anchor="ctr">
                    <a:solidFill>
                      <a:srgbClr val="FFFFFF"/>
                    </a:solidFill>
                  </a:tcPr>
                </a:tc>
                <a:tc rowSpan="2">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病原體</a:t>
                      </a: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檢測</a:t>
                      </a:r>
                    </a:p>
                  </a:txBody>
                  <a:tcPr marL="17780" marR="17780" marT="0" marB="0" anchor="ctr">
                    <a:solidFill>
                      <a:srgbClr val="FFFFFF"/>
                    </a:solidFill>
                  </a:tcPr>
                </a:tc>
                <a:tc rowSpan="2">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立即採檢</a:t>
                      </a:r>
                    </a:p>
                  </a:txBody>
                  <a:tcPr marL="17780" marR="17780" marT="0" marB="0" anchor="ctr">
                    <a:solidFill>
                      <a:srgbClr val="FFFFFF"/>
                    </a:solidFill>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以含抗凝劑</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EDTA</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採血管採集</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5mL</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血液。</a:t>
                      </a:r>
                    </a:p>
                  </a:txBody>
                  <a:tcPr marL="17780" marR="17780" marT="0" marB="0" anchor="ctr">
                    <a:solidFill>
                      <a:srgbClr val="FFFFFF"/>
                    </a:solidFill>
                  </a:tcPr>
                </a:tc>
                <a:tc rowSpan="2">
                  <a:txBody>
                    <a:bodyPr/>
                    <a:lstStyle/>
                    <a:p>
                      <a:pPr algn="ctr">
                        <a:lnSpc>
                          <a:spcPct val="100000"/>
                        </a:lnSpc>
                        <a:spcBef>
                          <a:spcPts val="0"/>
                        </a:spcBef>
                      </a:pP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2-8</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 </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類感染性物質</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P620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包裝</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a:txBody>
                    <a:bodyPr/>
                    <a:lstStyle/>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病毒株</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p>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抗凝固全血</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rowSpan="2">
                  <a:txBody>
                    <a:bodyPr/>
                    <a:lstStyle/>
                    <a:p>
                      <a:pPr algn="just">
                        <a:lnSpc>
                          <a:spcPct val="100000"/>
                        </a:lnSpc>
                        <a:spcBef>
                          <a:spcPts val="0"/>
                        </a:spcBef>
                      </a:pP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1.</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採集檢體應穿戴適當個人防護裝備。</a:t>
                      </a:r>
                    </a:p>
                    <a:p>
                      <a:pPr algn="just">
                        <a:lnSpc>
                          <a:spcPct val="100000"/>
                        </a:lnSpc>
                        <a:spcBef>
                          <a:spcPts val="0"/>
                        </a:spcBef>
                      </a:pP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2.*</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無抗凝固全血檢體情況下，採口腔</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咽喉擦拭液送驗。</a:t>
                      </a:r>
                    </a:p>
                  </a:txBody>
                  <a:tcPr marL="17780" marR="17780" marT="0" marB="0" anchor="ctr">
                    <a:solidFill>
                      <a:srgbClr val="FFFFFF"/>
                    </a:solidFill>
                  </a:tcPr>
                </a:tc>
                <a:extLst>
                  <a:ext uri="{0D108BD9-81ED-4DB2-BD59-A6C34878D82A}">
                    <a16:rowId xmlns:a16="http://schemas.microsoft.com/office/drawing/2014/main" val="735953648"/>
                  </a:ext>
                </a:extLst>
              </a:tr>
              <a:tr h="2178527">
                <a:tc vMerge="1">
                  <a:txBody>
                    <a:bodyPr/>
                    <a:lstStyle/>
                    <a:p>
                      <a:endParaRPr lang="zh-TW" altLang="en-US"/>
                    </a:p>
                  </a:txBody>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口腔</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咽喉擦拭液</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vMerge="1">
                  <a:txBody>
                    <a:bodyPr/>
                    <a:lstStyle/>
                    <a:p>
                      <a:endParaRPr lang="zh-TW" altLang="en-US"/>
                    </a:p>
                  </a:txBody>
                  <a:tcPr/>
                </a:tc>
                <a:tc vMerge="1">
                  <a:txBody>
                    <a:bodyPr/>
                    <a:lstStyle/>
                    <a:p>
                      <a:endParaRPr lang="zh-TW" altLang="en-US"/>
                    </a:p>
                  </a:txBody>
                  <a:tcPr/>
                </a:tc>
                <a:tc>
                  <a:txBody>
                    <a:bodyPr/>
                    <a:lstStyle/>
                    <a:p>
                      <a:pPr algn="ctr">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以無菌病毒拭子擦拭口腔內之臉頰內側處</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咽喉，插入病毒保存輸送管。</a:t>
                      </a:r>
                    </a:p>
                  </a:txBody>
                  <a:tcPr marL="17780" marR="17780" marT="0" marB="0" anchor="ctr">
                    <a:solidFill>
                      <a:srgbClr val="FFFFFF"/>
                    </a:solidFill>
                  </a:tcPr>
                </a:tc>
                <a:tc vMerge="1">
                  <a:txBody>
                    <a:bodyPr/>
                    <a:lstStyle/>
                    <a:p>
                      <a:endParaRPr lang="zh-TW" altLang="en-US"/>
                    </a:p>
                  </a:txBody>
                  <a:tcPr/>
                </a:tc>
                <a:tc>
                  <a:txBody>
                    <a:bodyPr/>
                    <a:lstStyle/>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病毒株</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p>
                    <a:p>
                      <a:pPr algn="just">
                        <a:lnSpc>
                          <a:spcPct val="100000"/>
                        </a:lnSpc>
                        <a:spcBef>
                          <a:spcPts val="0"/>
                        </a:spcBef>
                      </a:pP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口腔</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咽喉擦拭液</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r>
                        <a:rPr lang="en-US"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30</a:t>
                      </a:r>
                      <a:r>
                        <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日</a:t>
                      </a:r>
                      <a:r>
                        <a:rPr lang="en-US" alt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rPr>
                        <a:t>)</a:t>
                      </a:r>
                      <a:endParaRPr lang="zh-TW" sz="2000" kern="100" dirty="0">
                        <a:effectLst/>
                        <a:latin typeface="Times New Roman" panose="02020603050405020304" pitchFamily="18" charset="0"/>
                        <a:ea typeface="微軟正黑體" panose="020B0604030504040204" pitchFamily="34" charset="-120"/>
                        <a:cs typeface="Times New Roman" panose="02020603050405020304" pitchFamily="18" charset="0"/>
                      </a:endParaRPr>
                    </a:p>
                  </a:txBody>
                  <a:tcPr marL="17780" marR="17780" marT="0" marB="0" anchor="ctr">
                    <a:solidFill>
                      <a:srgbClr val="FFFFFF"/>
                    </a:solidFill>
                  </a:tcPr>
                </a:tc>
                <a:tc vMerge="1">
                  <a:txBody>
                    <a:bodyPr/>
                    <a:lstStyle/>
                    <a:p>
                      <a:endParaRPr lang="zh-TW" altLang="en-US"/>
                    </a:p>
                  </a:txBody>
                  <a:tcPr/>
                </a:tc>
                <a:extLst>
                  <a:ext uri="{0D108BD9-81ED-4DB2-BD59-A6C34878D82A}">
                    <a16:rowId xmlns:a16="http://schemas.microsoft.com/office/drawing/2014/main" val="987499670"/>
                  </a:ext>
                </a:extLst>
              </a:tr>
            </a:tbl>
          </a:graphicData>
        </a:graphic>
      </p:graphicFrame>
    </p:spTree>
    <p:extLst>
      <p:ext uri="{BB962C8B-B14F-4D97-AF65-F5344CB8AC3E}">
        <p14:creationId xmlns:p14="http://schemas.microsoft.com/office/powerpoint/2010/main" val="791723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93D66FF7-A5C5-4C63-B1D4-FE252F3A1BBE}"/>
              </a:ext>
            </a:extLst>
          </p:cNvPr>
          <p:cNvSpPr>
            <a:spLocks noGrp="1"/>
          </p:cNvSpPr>
          <p:nvPr>
            <p:ph type="sldNum" sz="quarter" idx="12"/>
          </p:nvPr>
        </p:nvSpPr>
        <p:spPr/>
        <p:txBody>
          <a:bodyPr/>
          <a:lstStyle/>
          <a:p>
            <a:fld id="{B11ECAE3-1A2B-47F9-ACEE-F5B3AD28564B}" type="slidenum">
              <a:rPr lang="zh-TW" altLang="en-US" smtClean="0"/>
              <a:pPr/>
              <a:t>21</a:t>
            </a:fld>
            <a:endParaRPr lang="zh-TW" altLang="en-US" dirty="0"/>
          </a:p>
        </p:txBody>
      </p:sp>
      <p:sp>
        <p:nvSpPr>
          <p:cNvPr id="3" name="標題 1">
            <a:extLst>
              <a:ext uri="{FF2B5EF4-FFF2-40B4-BE49-F238E27FC236}">
                <a16:creationId xmlns:a16="http://schemas.microsoft.com/office/drawing/2014/main" id="{B8008CD9-B0BC-4CA3-9491-D9EBDFE89E8C}"/>
              </a:ext>
            </a:extLst>
          </p:cNvPr>
          <p:cNvSpPr txBox="1">
            <a:spLocks/>
          </p:cNvSpPr>
          <p:nvPr/>
        </p:nvSpPr>
        <p:spPr>
          <a:xfrm>
            <a:off x="4457696" y="213434"/>
            <a:ext cx="3276608"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採檢送驗</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6" name="內容版面配置區 2">
            <a:extLst>
              <a:ext uri="{FF2B5EF4-FFF2-40B4-BE49-F238E27FC236}">
                <a16:creationId xmlns:a16="http://schemas.microsoft.com/office/drawing/2014/main" id="{7096F708-A157-410D-801C-770A4E56BBEF}"/>
              </a:ext>
            </a:extLst>
          </p:cNvPr>
          <p:cNvSpPr txBox="1">
            <a:spLocks/>
          </p:cNvSpPr>
          <p:nvPr/>
        </p:nvSpPr>
        <p:spPr>
          <a:xfrm>
            <a:off x="363544" y="802198"/>
            <a:ext cx="11497279" cy="859655"/>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類感染性物質</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：依照「</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P620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包裝指示」</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(Packing Instruction P620)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，進行三層包裝。</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7" name="Rectangle 64">
            <a:extLst>
              <a:ext uri="{FF2B5EF4-FFF2-40B4-BE49-F238E27FC236}">
                <a16:creationId xmlns:a16="http://schemas.microsoft.com/office/drawing/2014/main" id="{AF87E846-F2C8-435A-93E5-F4EF36B4FDA5}"/>
              </a:ext>
            </a:extLst>
          </p:cNvPr>
          <p:cNvSpPr>
            <a:spLocks noChangeArrowheads="1"/>
          </p:cNvSpPr>
          <p:nvPr/>
        </p:nvSpPr>
        <p:spPr bwMode="auto">
          <a:xfrm>
            <a:off x="779932" y="1726249"/>
            <a:ext cx="10664501" cy="1107996"/>
          </a:xfrm>
          <a:prstGeom prst="rect">
            <a:avLst/>
          </a:prstGeom>
          <a:solidFill>
            <a:schemeClr val="accent1">
              <a:lumMod val="20000"/>
              <a:lumOff val="80000"/>
            </a:schemeClr>
          </a:solidFill>
          <a:ln w="28575">
            <a:solidFill>
              <a:srgbClr val="94B6D2"/>
            </a:solidFill>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80975" indent="-180975" fontAlgn="base">
              <a:spcBef>
                <a:spcPct val="0"/>
              </a:spcBef>
              <a:spcAft>
                <a:spcPct val="0"/>
              </a:spcAft>
              <a:buFont typeface="Arial" panose="020B0604020202020204" pitchFamily="34" charset="0"/>
              <a:buChar char="•"/>
              <a:tabLst>
                <a:tab pos="685800" algn="l"/>
                <a:tab pos="1257300" algn="l"/>
              </a:tabLst>
            </a:pP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第一層與第二層容器間包覆足以吸收主容器全部液體之吸收性物質。</a:t>
            </a:r>
          </a:p>
          <a:p>
            <a:pPr marL="180975" indent="-180975" eaLnBrk="0" fontAlgn="base" hangingPunct="0">
              <a:spcBef>
                <a:spcPct val="0"/>
              </a:spcBef>
              <a:spcAft>
                <a:spcPct val="0"/>
              </a:spcAft>
              <a:buFont typeface="Arial" panose="020B0604020202020204" pitchFamily="34" charset="0"/>
              <a:buChar char="•"/>
              <a:tabLst>
                <a:tab pos="685800" algn="l"/>
                <a:tab pos="1257300" algn="l"/>
              </a:tabLst>
            </a:pP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第一層</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主容器</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或第二層容器能承受</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95kPa</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壓差及</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-40℃</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至</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55 ℃</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溫差，而不洩漏。</a:t>
            </a:r>
          </a:p>
          <a:p>
            <a:pPr marL="180975" indent="-180975" eaLnBrk="0" fontAlgn="base" hangingPunct="0">
              <a:spcBef>
                <a:spcPct val="0"/>
              </a:spcBef>
              <a:spcAft>
                <a:spcPct val="0"/>
              </a:spcAft>
              <a:buFont typeface="Arial" panose="020B0604020202020204" pitchFamily="34" charset="0"/>
              <a:buChar char="•"/>
              <a:tabLst>
                <a:tab pos="685800" algn="l"/>
                <a:tab pos="1257300" algn="l"/>
              </a:tabLst>
            </a:pP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完整件通過</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9m</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落地測試、</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7 kg</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穿刺強度測試、</a:t>
            </a:r>
            <a:r>
              <a:rPr kumimoji="1" lang="en-US" altLang="zh-TW" sz="2200" dirty="0">
                <a:latin typeface="微軟正黑體" panose="020B0604030504040204" pitchFamily="34" charset="-120"/>
                <a:ea typeface="微軟正黑體" panose="020B0604030504040204" pitchFamily="34" charset="-120"/>
                <a:cs typeface="Times New Roman" panose="02020603050405020304" pitchFamily="18" charset="0"/>
              </a:rPr>
              <a:t>3m</a:t>
            </a:r>
            <a:r>
              <a:rPr kumimoji="1" lang="zh-TW" altLang="en-US" sz="2200" dirty="0">
                <a:latin typeface="微軟正黑體" panose="020B0604030504040204" pitchFamily="34" charset="-120"/>
                <a:ea typeface="微軟正黑體" panose="020B0604030504040204" pitchFamily="34" charset="-120"/>
                <a:cs typeface="Times New Roman" panose="02020603050405020304" pitchFamily="18" charset="0"/>
              </a:rPr>
              <a:t>堆疊測試</a:t>
            </a:r>
            <a:r>
              <a:rPr kumimoji="1" lang="zh-TW" altLang="en-US" sz="2200" b="1" dirty="0">
                <a:latin typeface="微軟正黑體" panose="020B0604030504040204" pitchFamily="34" charset="-120"/>
                <a:ea typeface="微軟正黑體" panose="020B0604030504040204" pitchFamily="34" charset="-120"/>
                <a:cs typeface="Times New Roman" panose="02020603050405020304" pitchFamily="18" charset="0"/>
              </a:rPr>
              <a:t>。</a:t>
            </a:r>
          </a:p>
        </p:txBody>
      </p:sp>
      <p:pic>
        <p:nvPicPr>
          <p:cNvPr id="8" name="圖片 7">
            <a:extLst>
              <a:ext uri="{FF2B5EF4-FFF2-40B4-BE49-F238E27FC236}">
                <a16:creationId xmlns:a16="http://schemas.microsoft.com/office/drawing/2014/main" id="{2C41AFAC-0FC7-4E31-8267-95A9E45D6D9A}"/>
              </a:ext>
            </a:extLst>
          </p:cNvPr>
          <p:cNvPicPr>
            <a:picLocks noChangeAspect="1"/>
          </p:cNvPicPr>
          <p:nvPr/>
        </p:nvPicPr>
        <p:blipFill>
          <a:blip r:embed="rId2"/>
          <a:stretch>
            <a:fillRect/>
          </a:stretch>
        </p:blipFill>
        <p:spPr>
          <a:xfrm>
            <a:off x="2985965" y="3075985"/>
            <a:ext cx="6220070" cy="3518247"/>
          </a:xfrm>
          <a:prstGeom prst="rect">
            <a:avLst/>
          </a:prstGeom>
        </p:spPr>
      </p:pic>
    </p:spTree>
    <p:extLst>
      <p:ext uri="{BB962C8B-B14F-4D97-AF65-F5344CB8AC3E}">
        <p14:creationId xmlns:p14="http://schemas.microsoft.com/office/powerpoint/2010/main" val="5010190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22</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接觸者匡列及處置原則</a:t>
            </a:r>
            <a:r>
              <a:rPr lang="en-US" altLang="zh-TW" sz="2400" b="1" dirty="0">
                <a:solidFill>
                  <a:srgbClr val="3D6A8F"/>
                </a:solidFill>
                <a:latin typeface="微軟正黑體" panose="020B0604030504040204" pitchFamily="34" charset="-120"/>
                <a:ea typeface="微軟正黑體" panose="020B0604030504040204" pitchFamily="34" charset="-120"/>
                <a:cs typeface="Times New Roman" panose="02020603050405020304" pitchFamily="18" charset="0"/>
              </a:rPr>
              <a:t>(1/3)</a:t>
            </a:r>
            <a:endParaRPr lang="zh-TW" altLang="en-US" sz="2400" b="1" dirty="0">
              <a:solidFill>
                <a:srgbClr val="3D6A8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0" name="內容版面配置區 2">
            <a:extLst>
              <a:ext uri="{FF2B5EF4-FFF2-40B4-BE49-F238E27FC236}">
                <a16:creationId xmlns:a16="http://schemas.microsoft.com/office/drawing/2014/main" id="{721DBBAA-1935-4C5B-9484-CFA5BDF6E155}"/>
              </a:ext>
            </a:extLst>
          </p:cNvPr>
          <p:cNvSpPr txBox="1">
            <a:spLocks/>
          </p:cNvSpPr>
          <p:nvPr/>
        </p:nvSpPr>
        <p:spPr>
          <a:xfrm>
            <a:off x="363544" y="668215"/>
            <a:ext cx="11497279" cy="607680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接觸風險等級</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520000" algn="just">
              <a:spcBef>
                <a:spcPts val="60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未穿戴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或穿戴不全</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個人防護裝備情況下，接觸個案或其屍體</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體液</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血液。</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30400" indent="-230400" algn="just">
              <a:spcBef>
                <a:spcPts val="1800"/>
              </a:spcBef>
              <a:buClr>
                <a:srgbClr val="3D6A8F"/>
              </a:buClr>
              <a:buSzPct val="100000"/>
              <a:buFont typeface="Wingdings" panose="05000000000000000000" pitchFamily="2" charset="2"/>
              <a:buChar char="n"/>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1800"/>
              </a:spcBef>
              <a:buClr>
                <a:srgbClr val="3D6A8F"/>
              </a:buClr>
              <a:buSzPct val="100000"/>
              <a:buNone/>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1800"/>
              </a:spcBef>
              <a:buClr>
                <a:srgbClr val="3D6A8F"/>
              </a:buClr>
              <a:buSzPct val="100000"/>
              <a:buNone/>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處置</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疫調人員提供相關衛教資訊後，開立健康監測通知書，並由地方衛生局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所主動追蹤接觸者健康狀況，每日將追蹤結果彙整回覆疾管署區管中心。</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接觸者應每日測量體溫</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次至最後一次與病例接觸後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天，如於追蹤期間出現症狀，主動通報地方衛生局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所，由其協助就醫。</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接觸者若無症狀可正常工作生活。</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1" name="矩形 10">
            <a:extLst>
              <a:ext uri="{FF2B5EF4-FFF2-40B4-BE49-F238E27FC236}">
                <a16:creationId xmlns:a16="http://schemas.microsoft.com/office/drawing/2014/main" id="{4489BA76-1989-4CEC-A8F0-8E8D312F1DC3}"/>
              </a:ext>
            </a:extLst>
          </p:cNvPr>
          <p:cNvSpPr/>
          <p:nvPr/>
        </p:nvSpPr>
        <p:spPr>
          <a:xfrm>
            <a:off x="959007" y="2031867"/>
            <a:ext cx="1893600" cy="2074149"/>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0400" algn="just">
              <a:buFont typeface="+mj-lt"/>
              <a:buAutoNum type="arabicPeriod"/>
            </a:pPr>
            <a:r>
              <a:rPr lang="zh-TW" altLang="en-US" sz="2200" dirty="0">
                <a:solidFill>
                  <a:schemeClr val="tx1"/>
                </a:solidFill>
                <a:latin typeface="微軟正黑體" panose="020B0604030504040204" pitchFamily="34" charset="-120"/>
                <a:ea typeface="微軟正黑體" panose="020B0604030504040204" pitchFamily="34" charset="-120"/>
              </a:rPr>
              <a:t>從事侵入性醫療行為。</a:t>
            </a:r>
          </a:p>
        </p:txBody>
      </p:sp>
      <p:sp>
        <p:nvSpPr>
          <p:cNvPr id="12" name="矩形: 圓角 11">
            <a:extLst>
              <a:ext uri="{FF2B5EF4-FFF2-40B4-BE49-F238E27FC236}">
                <a16:creationId xmlns:a16="http://schemas.microsoft.com/office/drawing/2014/main" id="{44B6EDC1-8AD1-4180-A83C-635F5161E1E6}"/>
              </a:ext>
            </a:extLst>
          </p:cNvPr>
          <p:cNvSpPr/>
          <p:nvPr/>
        </p:nvSpPr>
        <p:spPr>
          <a:xfrm>
            <a:off x="963501" y="1195814"/>
            <a:ext cx="1630392" cy="465827"/>
          </a:xfrm>
          <a:prstGeom prst="roundRect">
            <a:avLst/>
          </a:prstGeom>
          <a:solidFill>
            <a:schemeClr val="accent1">
              <a:lumMod val="60000"/>
              <a:lumOff val="4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sz="2400" b="1" dirty="0">
                <a:latin typeface="微軟正黑體" panose="020B0604030504040204" pitchFamily="34" charset="-120"/>
                <a:ea typeface="微軟正黑體" panose="020B0604030504040204" pitchFamily="34" charset="-120"/>
                <a:cs typeface="Times New Roman" panose="02020603050405020304" pitchFamily="18" charset="0"/>
              </a:rPr>
              <a:t>高風險群</a:t>
            </a:r>
          </a:p>
        </p:txBody>
      </p:sp>
      <p:sp>
        <p:nvSpPr>
          <p:cNvPr id="13" name="矩形 12">
            <a:extLst>
              <a:ext uri="{FF2B5EF4-FFF2-40B4-BE49-F238E27FC236}">
                <a16:creationId xmlns:a16="http://schemas.microsoft.com/office/drawing/2014/main" id="{6ED0CFD9-BBA8-4CAE-A5B0-CF8C6FCE982C}"/>
              </a:ext>
            </a:extLst>
          </p:cNvPr>
          <p:cNvSpPr/>
          <p:nvPr/>
        </p:nvSpPr>
        <p:spPr>
          <a:xfrm>
            <a:off x="3001658" y="2031866"/>
            <a:ext cx="2543190" cy="2074150"/>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2"/>
            </a:pPr>
            <a:r>
              <a:rPr lang="zh-TW" altLang="en-US" sz="2200" dirty="0">
                <a:solidFill>
                  <a:schemeClr val="tx1"/>
                </a:solidFill>
                <a:latin typeface="微軟正黑體" panose="020B0604030504040204" pitchFamily="34" charset="-120"/>
                <a:ea typeface="微軟正黑體" panose="020B0604030504040204" pitchFamily="34" charset="-120"/>
              </a:rPr>
              <a:t>黏膜或皮膚直接或間接暴露於個案或屍體、其血液、體液或汙染物者。</a:t>
            </a:r>
          </a:p>
        </p:txBody>
      </p:sp>
      <p:sp>
        <p:nvSpPr>
          <p:cNvPr id="14" name="矩形 13">
            <a:extLst>
              <a:ext uri="{FF2B5EF4-FFF2-40B4-BE49-F238E27FC236}">
                <a16:creationId xmlns:a16="http://schemas.microsoft.com/office/drawing/2014/main" id="{682C2C91-A6F0-48D2-94C9-BECAECAA137B}"/>
              </a:ext>
            </a:extLst>
          </p:cNvPr>
          <p:cNvSpPr/>
          <p:nvPr/>
        </p:nvSpPr>
        <p:spPr>
          <a:xfrm>
            <a:off x="7737039" y="2031866"/>
            <a:ext cx="3958525" cy="2074152"/>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4"/>
            </a:pPr>
            <a:r>
              <a:rPr lang="zh-TW" altLang="en-US" sz="2200" dirty="0">
                <a:solidFill>
                  <a:schemeClr val="tx1"/>
                </a:solidFill>
                <a:latin typeface="微軟正黑體" panose="020B0604030504040204" pitchFamily="34" charset="-120"/>
                <a:ea typeface="微軟正黑體" panose="020B0604030504040204" pitchFamily="34" charset="-120"/>
              </a:rPr>
              <a:t>未符合上述條件，惟經評估有高度暴露風險者。如個案發病</a:t>
            </a:r>
            <a:r>
              <a:rPr lang="en-US" altLang="zh-TW" sz="2200" dirty="0">
                <a:solidFill>
                  <a:schemeClr val="tx1"/>
                </a:solidFill>
                <a:latin typeface="微軟正黑體" panose="020B0604030504040204" pitchFamily="34" charset="-120"/>
                <a:ea typeface="微軟正黑體" panose="020B0604030504040204" pitchFamily="34" charset="-120"/>
              </a:rPr>
              <a:t>3</a:t>
            </a:r>
            <a:r>
              <a:rPr lang="zh-TW" altLang="en-US" sz="2200" dirty="0">
                <a:solidFill>
                  <a:schemeClr val="tx1"/>
                </a:solidFill>
                <a:latin typeface="微軟正黑體" panose="020B0604030504040204" pitchFamily="34" charset="-120"/>
                <a:ea typeface="微軟正黑體" panose="020B0604030504040204" pitchFamily="34" charset="-120"/>
              </a:rPr>
              <a:t>個月內曾與個案有不安全性行為者，或曾接受個案哺乳之嬰幼兒，或其他經疾管署區管中心評估匡列者。</a:t>
            </a:r>
          </a:p>
        </p:txBody>
      </p:sp>
      <p:sp>
        <p:nvSpPr>
          <p:cNvPr id="15" name="矩形 14">
            <a:extLst>
              <a:ext uri="{FF2B5EF4-FFF2-40B4-BE49-F238E27FC236}">
                <a16:creationId xmlns:a16="http://schemas.microsoft.com/office/drawing/2014/main" id="{8D043A4A-10E3-4406-97BD-B40E184C7B4B}"/>
              </a:ext>
            </a:extLst>
          </p:cNvPr>
          <p:cNvSpPr/>
          <p:nvPr/>
        </p:nvSpPr>
        <p:spPr>
          <a:xfrm>
            <a:off x="5693899" y="2031866"/>
            <a:ext cx="1894089" cy="2074151"/>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3"/>
            </a:pPr>
            <a:r>
              <a:rPr lang="zh-TW" altLang="en-US" sz="2200" dirty="0">
                <a:solidFill>
                  <a:schemeClr val="tx1"/>
                </a:solidFill>
                <a:latin typeface="微軟正黑體" panose="020B0604030504040204" pitchFamily="34" charset="-120"/>
                <a:ea typeface="微軟正黑體" panose="020B0604030504040204" pitchFamily="34" charset="-120"/>
              </a:rPr>
              <a:t>發病後仍同住之家人。</a:t>
            </a:r>
          </a:p>
        </p:txBody>
      </p:sp>
    </p:spTree>
    <p:extLst>
      <p:ext uri="{BB962C8B-B14F-4D97-AF65-F5344CB8AC3E}">
        <p14:creationId xmlns:p14="http://schemas.microsoft.com/office/powerpoint/2010/main" val="439515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接觸者匡列及處置原則</a:t>
            </a:r>
            <a:r>
              <a:rPr lang="en-US" altLang="zh-TW" sz="2400" b="1" dirty="0">
                <a:solidFill>
                  <a:srgbClr val="3D6A8F"/>
                </a:solidFill>
                <a:latin typeface="微軟正黑體" panose="020B0604030504040204" pitchFamily="34" charset="-120"/>
                <a:ea typeface="微軟正黑體" panose="020B0604030504040204" pitchFamily="34" charset="-120"/>
                <a:cs typeface="Times New Roman" panose="02020603050405020304" pitchFamily="18" charset="0"/>
              </a:rPr>
              <a:t>(2/3)</a:t>
            </a:r>
            <a:endParaRPr lang="zh-TW" altLang="en-US" sz="2400" b="1" dirty="0">
              <a:solidFill>
                <a:srgbClr val="3D6A8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14" name="內容版面配置區 2">
            <a:extLst>
              <a:ext uri="{FF2B5EF4-FFF2-40B4-BE49-F238E27FC236}">
                <a16:creationId xmlns:a16="http://schemas.microsoft.com/office/drawing/2014/main" id="{9E02CCC9-02DD-474C-872E-D5813D5135A0}"/>
              </a:ext>
            </a:extLst>
          </p:cNvPr>
          <p:cNvSpPr txBox="1">
            <a:spLocks/>
          </p:cNvSpPr>
          <p:nvPr/>
        </p:nvSpPr>
        <p:spPr>
          <a:xfrm>
            <a:off x="363544" y="694598"/>
            <a:ext cx="11497279" cy="589217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接觸風險等級</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520000" algn="just">
              <a:spcBef>
                <a:spcPts val="60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不符合上述高風險接觸定義，但符合下列任一者。</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30400" indent="-230400" algn="just">
              <a:spcBef>
                <a:spcPts val="1800"/>
              </a:spcBef>
              <a:buClr>
                <a:srgbClr val="3D6A8F"/>
              </a:buClr>
              <a:buSzPct val="100000"/>
              <a:buFont typeface="Wingdings" panose="05000000000000000000" pitchFamily="2" charset="2"/>
              <a:buChar char="n"/>
            </a:pP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99400" indent="0" algn="just">
              <a:spcBef>
                <a:spcPts val="3000"/>
              </a:spcBef>
              <a:buClr>
                <a:srgbClr val="3D6A8F"/>
              </a:buClr>
              <a:buSzPct val="100000"/>
              <a:buNone/>
            </a:pP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99400" indent="0" algn="just">
              <a:spcBef>
                <a:spcPts val="3000"/>
              </a:spcBef>
              <a:buClr>
                <a:srgbClr val="3D6A8F"/>
              </a:buClr>
              <a:buSzPct val="100000"/>
              <a:buNone/>
            </a:pPr>
            <a:endParaRPr lang="en-US" altLang="zh-TW" sz="12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600"/>
              </a:spcBef>
              <a:buClr>
                <a:srgbClr val="355D7E"/>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處置</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疫調人員提供相關衛教資訊後，開立健康監測通知書。</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接觸者應每日測量體溫</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次，自主健康監測至最後一次與病例接觸後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天，如於追蹤期間出現症狀，主動通報地方衛生局</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所，由其協助就醫。</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40000" algn="just">
              <a:spcBef>
                <a:spcPts val="0"/>
              </a:spcBef>
              <a:buClr>
                <a:srgbClr val="355D7E"/>
              </a:buClr>
              <a:buSzPct val="100000"/>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接觸者若無症狀可正常工作生活。</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600"/>
              </a:spcBef>
              <a:buClr>
                <a:srgbClr val="355D7E"/>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未有馬堡病毒出血熱接觸史、暴露史，或曾經短暫與個案於同一空間，但保持</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公尺以上未接觸個案</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如僅從個案身旁經過</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者，不符合接觸者定義。</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15" name="矩形 14">
            <a:extLst>
              <a:ext uri="{FF2B5EF4-FFF2-40B4-BE49-F238E27FC236}">
                <a16:creationId xmlns:a16="http://schemas.microsoft.com/office/drawing/2014/main" id="{8715C759-49C7-4A19-9D5B-3C7F64572382}"/>
              </a:ext>
            </a:extLst>
          </p:cNvPr>
          <p:cNvSpPr/>
          <p:nvPr/>
        </p:nvSpPr>
        <p:spPr>
          <a:xfrm>
            <a:off x="959382" y="1838135"/>
            <a:ext cx="3122779" cy="1766718"/>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a:pPr>
            <a:r>
              <a:rPr lang="zh-TW" altLang="en-US" sz="2200" dirty="0">
                <a:solidFill>
                  <a:schemeClr val="tx1"/>
                </a:solidFill>
                <a:latin typeface="微軟正黑體" panose="020B0604030504040204" pitchFamily="34" charset="-120"/>
                <a:ea typeface="微軟正黑體" panose="020B0604030504040204" pitchFamily="34" charset="-120"/>
              </a:rPr>
              <a:t>穿戴適當之個人防護裝備直接接觸個案或其屍體</a:t>
            </a:r>
            <a:r>
              <a:rPr lang="en-US" altLang="zh-TW" sz="2200" dirty="0">
                <a:solidFill>
                  <a:schemeClr val="tx1"/>
                </a:solidFill>
                <a:latin typeface="微軟正黑體" panose="020B0604030504040204" pitchFamily="34" charset="-120"/>
                <a:ea typeface="微軟正黑體" panose="020B0604030504040204" pitchFamily="34" charset="-120"/>
              </a:rPr>
              <a:t>/</a:t>
            </a:r>
            <a:r>
              <a:rPr lang="zh-TW" altLang="en-US" sz="2200" dirty="0">
                <a:solidFill>
                  <a:schemeClr val="tx1"/>
                </a:solidFill>
                <a:latin typeface="微軟正黑體" panose="020B0604030504040204" pitchFamily="34" charset="-120"/>
                <a:ea typeface="微軟正黑體" panose="020B0604030504040204" pitchFamily="34" charset="-120"/>
              </a:rPr>
              <a:t>體液、採檢及實驗室檢驗等。</a:t>
            </a:r>
          </a:p>
        </p:txBody>
      </p:sp>
      <p:sp>
        <p:nvSpPr>
          <p:cNvPr id="16" name="矩形: 圓角 15">
            <a:extLst>
              <a:ext uri="{FF2B5EF4-FFF2-40B4-BE49-F238E27FC236}">
                <a16:creationId xmlns:a16="http://schemas.microsoft.com/office/drawing/2014/main" id="{660B2B6D-9888-4CE3-9C39-56429AD1D474}"/>
              </a:ext>
            </a:extLst>
          </p:cNvPr>
          <p:cNvSpPr/>
          <p:nvPr/>
        </p:nvSpPr>
        <p:spPr>
          <a:xfrm>
            <a:off x="963501" y="1213398"/>
            <a:ext cx="1630392" cy="465827"/>
          </a:xfrm>
          <a:prstGeom prst="roundRect">
            <a:avLst/>
          </a:prstGeom>
          <a:solidFill>
            <a:schemeClr val="accent1">
              <a:lumMod val="60000"/>
              <a:lumOff val="40000"/>
            </a:schemeClr>
          </a:solidFill>
          <a:ln w="19050">
            <a:solidFill>
              <a:schemeClr val="accent1"/>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zh-TW" altLang="en-US" sz="2400" b="1" dirty="0">
                <a:latin typeface="微軟正黑體" panose="020B0604030504040204" pitchFamily="34" charset="-120"/>
                <a:ea typeface="微軟正黑體" panose="020B0604030504040204" pitchFamily="34" charset="-120"/>
                <a:cs typeface="Times New Roman" panose="02020603050405020304" pitchFamily="18" charset="0"/>
              </a:rPr>
              <a:t>低風險群</a:t>
            </a:r>
          </a:p>
        </p:txBody>
      </p:sp>
      <p:sp>
        <p:nvSpPr>
          <p:cNvPr id="17" name="矩形 16">
            <a:extLst>
              <a:ext uri="{FF2B5EF4-FFF2-40B4-BE49-F238E27FC236}">
                <a16:creationId xmlns:a16="http://schemas.microsoft.com/office/drawing/2014/main" id="{0AA8BC2D-4F8B-4864-AB25-C12C24EA8B55}"/>
              </a:ext>
            </a:extLst>
          </p:cNvPr>
          <p:cNvSpPr/>
          <p:nvPr/>
        </p:nvSpPr>
        <p:spPr>
          <a:xfrm>
            <a:off x="4303874" y="1838135"/>
            <a:ext cx="3122779" cy="1766718"/>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2"/>
            </a:pPr>
            <a:r>
              <a:rPr lang="zh-TW" altLang="en-US" sz="2200" dirty="0">
                <a:solidFill>
                  <a:schemeClr val="tx1"/>
                </a:solidFill>
                <a:latin typeface="微軟正黑體" panose="020B0604030504040204" pitchFamily="34" charset="-120"/>
                <a:ea typeface="微軟正黑體" panose="020B0604030504040204" pitchFamily="34" charset="-120"/>
              </a:rPr>
              <a:t>與個案於同一空間未穿戴個人防護裝備，但未曾直接或間接接觸個案或其血液、體液或汙染物者。</a:t>
            </a:r>
          </a:p>
        </p:txBody>
      </p:sp>
      <p:sp>
        <p:nvSpPr>
          <p:cNvPr id="18" name="矩形 17">
            <a:extLst>
              <a:ext uri="{FF2B5EF4-FFF2-40B4-BE49-F238E27FC236}">
                <a16:creationId xmlns:a16="http://schemas.microsoft.com/office/drawing/2014/main" id="{906B88F3-8DBE-4FD8-94C5-F849A482BE30}"/>
              </a:ext>
            </a:extLst>
          </p:cNvPr>
          <p:cNvSpPr/>
          <p:nvPr/>
        </p:nvSpPr>
        <p:spPr>
          <a:xfrm>
            <a:off x="7648366" y="1838433"/>
            <a:ext cx="2322000" cy="1766419"/>
          </a:xfrm>
          <a:prstGeom prst="rect">
            <a:avLst/>
          </a:prstGeom>
          <a:solidFill>
            <a:schemeClr val="accent1">
              <a:lumMod val="20000"/>
              <a:lumOff val="80000"/>
            </a:schemeClr>
          </a:solidFill>
          <a:ln w="19050">
            <a:solidFill>
              <a:srgbClr val="94B6D2"/>
            </a:solidFill>
          </a:ln>
        </p:spPr>
        <p:style>
          <a:lnRef idx="2">
            <a:schemeClr val="accent5">
              <a:shade val="50000"/>
            </a:schemeClr>
          </a:lnRef>
          <a:fillRef idx="1">
            <a:schemeClr val="accent5"/>
          </a:fillRef>
          <a:effectRef idx="0">
            <a:schemeClr val="accent5"/>
          </a:effectRef>
          <a:fontRef idx="minor">
            <a:schemeClr val="lt1"/>
          </a:fontRef>
        </p:style>
        <p:txBody>
          <a:bodyPr rtlCol="0" anchor="t" anchorCtr="0"/>
          <a:lstStyle/>
          <a:p>
            <a:pPr marL="234000" indent="-234000" algn="just">
              <a:buFont typeface="+mj-lt"/>
              <a:buAutoNum type="arabicPeriod" startAt="3"/>
            </a:pPr>
            <a:r>
              <a:rPr lang="zh-TW" altLang="en-US" sz="2200" dirty="0">
                <a:solidFill>
                  <a:schemeClr val="tx1"/>
                </a:solidFill>
                <a:latin typeface="微軟正黑體" panose="020B0604030504040204" pitchFamily="34" charset="-120"/>
                <a:ea typeface="微軟正黑體" panose="020B0604030504040204" pitchFamily="34" charset="-120"/>
              </a:rPr>
              <a:t>其他符合接觸者定義但未達高風險群者。</a:t>
            </a:r>
          </a:p>
        </p:txBody>
      </p:sp>
    </p:spTree>
    <p:extLst>
      <p:ext uri="{BB962C8B-B14F-4D97-AF65-F5344CB8AC3E}">
        <p14:creationId xmlns:p14="http://schemas.microsoft.com/office/powerpoint/2010/main" val="1624465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接觸者匡列及處置原則</a:t>
            </a:r>
            <a:r>
              <a:rPr lang="en-US" altLang="zh-TW" sz="2400" b="1" dirty="0">
                <a:solidFill>
                  <a:srgbClr val="3D6A8F"/>
                </a:solidFill>
                <a:latin typeface="微軟正黑體" panose="020B0604030504040204" pitchFamily="34" charset="-120"/>
                <a:ea typeface="微軟正黑體" panose="020B0604030504040204" pitchFamily="34" charset="-120"/>
                <a:cs typeface="Times New Roman" panose="02020603050405020304" pitchFamily="18" charset="0"/>
              </a:rPr>
              <a:t>(3/3)</a:t>
            </a:r>
            <a:endParaRPr lang="zh-TW" altLang="en-US" sz="2400" b="1" dirty="0">
              <a:solidFill>
                <a:srgbClr val="3D6A8F"/>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D2BC8F90-8EC8-40DD-A021-5A12761DA519}"/>
              </a:ext>
            </a:extLst>
          </p:cNvPr>
          <p:cNvSpPr txBox="1">
            <a:spLocks/>
          </p:cNvSpPr>
          <p:nvPr/>
        </p:nvSpPr>
        <p:spPr>
          <a:xfrm>
            <a:off x="363544" y="1169377"/>
            <a:ext cx="11497279" cy="189034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24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如於追蹤期間體溫高於</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含</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)38℃</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、出現頭痛、肌肉痛、噁心、嘔吐、腹痛、腹瀉及不明原因出血等任一臨床症狀時，即符合伊波拉病毒感染通報定義，應由所在地地方政府衛生局</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所立即協助其赴醫院進行個案通報及採檢送驗。</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3139259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5" name="內容版面配置區 2">
            <a:extLst>
              <a:ext uri="{FF2B5EF4-FFF2-40B4-BE49-F238E27FC236}">
                <a16:creationId xmlns:a16="http://schemas.microsoft.com/office/drawing/2014/main" id="{E727CABB-EC6C-4D9A-8671-EEB5280B8AE0}"/>
              </a:ext>
            </a:extLst>
          </p:cNvPr>
          <p:cNvSpPr txBox="1">
            <a:spLocks/>
          </p:cNvSpPr>
          <p:nvPr/>
        </p:nvSpPr>
        <p:spPr>
          <a:xfrm>
            <a:off x="363544" y="1107830"/>
            <a:ext cx="11497279" cy="525486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由於疾病初期</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症狀較不具專一性，且醫護人員照護疑似或確診個案被感染的風險高過其他族群，醫護人員需提高警覺並全程穿戴個人防護裝備，亦應嚴格地執行感染管制措施。</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醫療照護工作人員平時執行所有照護工作時，都應確實遵從標準防護措施，落實手部衛生、呼吸道衛生與咳嗽禮節。</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規劃適當動線，在進入隔離病室</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區域前穿戴好個人防護裝備，在離開隔離病室</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區域前脫除個人防護裝備，且應避免在同一地點穿著及脫除個人防護裝備</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即：避免清潔區與污染區交叉或重疊</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360000" indent="-360000" algn="just">
              <a:spcBef>
                <a:spcPts val="1800"/>
              </a:spcBef>
              <a:buClr>
                <a:srgbClr val="3D6A8F"/>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脫除個人防護裝備的過程中應注意避免接觸到汙染面，鞋子若有接觸到血液、分泌物、體液</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包含嘔吐物、尿液、糞便、精液等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、器官，應在離開隔離區以前適當清潔消毒。在脫除個人防護裝備後，請務必立即執行手部衛生。</a:t>
            </a:r>
          </a:p>
        </p:txBody>
      </p:sp>
    </p:spTree>
    <p:extLst>
      <p:ext uri="{BB962C8B-B14F-4D97-AF65-F5344CB8AC3E}">
        <p14:creationId xmlns:p14="http://schemas.microsoft.com/office/powerpoint/2010/main" val="6859973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14A44055-C691-4E7A-8E36-7A7C2A9B099C}"/>
              </a:ext>
            </a:extLst>
          </p:cNvPr>
          <p:cNvSpPr txBox="1">
            <a:spLocks/>
          </p:cNvSpPr>
          <p:nvPr/>
        </p:nvSpPr>
        <p:spPr>
          <a:xfrm>
            <a:off x="363544" y="783588"/>
            <a:ext cx="11497279" cy="542378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個人防護裝備</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87600"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所有進入隔離病室的工作人員和訪客，應依據附表建議穿著個人防護裝備，避免在無適當保護的情況下，直接暴觸到個案之血液、分泌物、體液</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包含嘔吐物、尿液、糞便、精液等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、器官：</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拋棄式防水性</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(fluid resistant)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連身型防護衣</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雙層手套</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N95</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等級</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含</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以上之口罩或電動送風呼吸防護具</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拋棄式防護面罩</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拋棄式防水長筒鞋套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橡膠長筒靴</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72000" lvl="1" indent="-2880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拋棄式防水圍裙</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個案有嘔吐、腹瀉或出血等症狀時，應加穿拋棄式防水圍裙</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p:txBody>
      </p:sp>
    </p:spTree>
    <p:extLst>
      <p:ext uri="{BB962C8B-B14F-4D97-AF65-F5344CB8AC3E}">
        <p14:creationId xmlns:p14="http://schemas.microsoft.com/office/powerpoint/2010/main" val="2109145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27</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(3/8)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827DD0E9-C4CC-4F56-8F8D-F056DE53DDD4}"/>
              </a:ext>
            </a:extLst>
          </p:cNvPr>
          <p:cNvSpPr txBox="1">
            <a:spLocks/>
          </p:cNvSpPr>
          <p:nvPr/>
        </p:nvSpPr>
        <p:spPr>
          <a:xfrm>
            <a:off x="363545" y="783588"/>
            <a:ext cx="11066456" cy="88695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門診</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急診及救護車人員處理疑似伊波拉或馬堡病毒感染個案個人防護裝備建議</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0" indent="0" algn="just">
              <a:spcBef>
                <a:spcPts val="1800"/>
              </a:spcBef>
              <a:buClr>
                <a:srgbClr val="3D6A8F"/>
              </a:buClr>
              <a:buSzPct val="100000"/>
              <a:buNone/>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2" indent="-360000" algn="just">
              <a:spcBef>
                <a:spcPts val="1200"/>
              </a:spcBef>
              <a:buClr>
                <a:srgbClr val="3D6A8F"/>
              </a:buClr>
              <a:buSzPct val="100000"/>
              <a:buNone/>
            </a:pPr>
            <a:endPar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2" indent="-360000" algn="just">
              <a:spcBef>
                <a:spcPts val="1200"/>
              </a:spcBef>
              <a:buClr>
                <a:srgbClr val="3D6A8F"/>
              </a:buClr>
              <a:buSzPct val="100000"/>
              <a:buNone/>
            </a:pPr>
            <a:r>
              <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a:t>
            </a:r>
            <a:r>
              <a:rPr lang="zh-TW" altLang="en-US"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：門診及急診應有病人分流機制。</a:t>
            </a:r>
          </a:p>
          <a:p>
            <a:pPr marL="720000" lvl="2" indent="-360000" algn="just">
              <a:spcBef>
                <a:spcPts val="0"/>
              </a:spcBef>
              <a:buClr>
                <a:srgbClr val="3D6A8F"/>
              </a:buClr>
              <a:buSzPct val="100000"/>
              <a:buNone/>
            </a:pPr>
            <a:r>
              <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a:t>
            </a:r>
            <a:r>
              <a:rPr lang="zh-TW" altLang="en-US"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：為方便說明，若需穿戴全部</a:t>
            </a:r>
            <a:r>
              <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en-US"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個品項的防護裝備時，以「一級防護裝備」簡稱；穿戴不包含「拋棄式防水長筒鞋套</a:t>
            </a:r>
            <a:r>
              <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橡膠長筒靴」與「防水圍裙」之裝備，則以「二級防護裝備」簡稱。</a:t>
            </a:r>
          </a:p>
          <a:p>
            <a:pPr marL="720000" lvl="2" indent="-360000" algn="just">
              <a:spcBef>
                <a:spcPts val="0"/>
              </a:spcBef>
              <a:buClr>
                <a:srgbClr val="3D6A8F"/>
              </a:buClr>
              <a:buSzPct val="100000"/>
              <a:buNone/>
            </a:pPr>
            <a:r>
              <a:rPr lang="en-US" altLang="zh-TW"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c</a:t>
            </a:r>
            <a:r>
              <a:rPr lang="zh-TW" altLang="en-US" sz="10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：倘經評估有嘔吐、腹瀉或出血等症狀之疑慮，有較高暴露風險，可選擇穿戴一級防護裝備，由醫療照護工作人員視病人情況酌予調整。</a:t>
            </a:r>
          </a:p>
        </p:txBody>
      </p:sp>
      <p:graphicFrame>
        <p:nvGraphicFramePr>
          <p:cNvPr id="5" name="表格 4">
            <a:extLst>
              <a:ext uri="{FF2B5EF4-FFF2-40B4-BE49-F238E27FC236}">
                <a16:creationId xmlns:a16="http://schemas.microsoft.com/office/drawing/2014/main" id="{F510BFCA-1043-4172-9D56-945FBE43DDB9}"/>
              </a:ext>
            </a:extLst>
          </p:cNvPr>
          <p:cNvGraphicFramePr>
            <a:graphicFrameLocks noGrp="1"/>
          </p:cNvGraphicFramePr>
          <p:nvPr>
            <p:extLst>
              <p:ext uri="{D42A27DB-BD31-4B8C-83A1-F6EECF244321}">
                <p14:modId xmlns:p14="http://schemas.microsoft.com/office/powerpoint/2010/main" val="571025565"/>
              </p:ext>
            </p:extLst>
          </p:nvPr>
        </p:nvGraphicFramePr>
        <p:xfrm>
          <a:off x="747344" y="1529185"/>
          <a:ext cx="10667611" cy="4313322"/>
        </p:xfrm>
        <a:graphic>
          <a:graphicData uri="http://schemas.openxmlformats.org/drawingml/2006/table">
            <a:tbl>
              <a:tblPr firstRow="1" bandRow="1">
                <a:tableStyleId>{5C22544A-7EE6-4342-B048-85BDC9FD1C3A}</a:tableStyleId>
              </a:tblPr>
              <a:tblGrid>
                <a:gridCol w="1371599">
                  <a:extLst>
                    <a:ext uri="{9D8B030D-6E8A-4147-A177-3AD203B41FA5}">
                      <a16:colId xmlns:a16="http://schemas.microsoft.com/office/drawing/2014/main" val="2355817579"/>
                    </a:ext>
                  </a:extLst>
                </a:gridCol>
                <a:gridCol w="1389185">
                  <a:extLst>
                    <a:ext uri="{9D8B030D-6E8A-4147-A177-3AD203B41FA5}">
                      <a16:colId xmlns:a16="http://schemas.microsoft.com/office/drawing/2014/main" val="1797303414"/>
                    </a:ext>
                  </a:extLst>
                </a:gridCol>
                <a:gridCol w="802641">
                  <a:extLst>
                    <a:ext uri="{9D8B030D-6E8A-4147-A177-3AD203B41FA5}">
                      <a16:colId xmlns:a16="http://schemas.microsoft.com/office/drawing/2014/main" val="3070020612"/>
                    </a:ext>
                  </a:extLst>
                </a:gridCol>
                <a:gridCol w="1307513">
                  <a:extLst>
                    <a:ext uri="{9D8B030D-6E8A-4147-A177-3AD203B41FA5}">
                      <a16:colId xmlns:a16="http://schemas.microsoft.com/office/drawing/2014/main" val="3832762112"/>
                    </a:ext>
                  </a:extLst>
                </a:gridCol>
                <a:gridCol w="1060549">
                  <a:extLst>
                    <a:ext uri="{9D8B030D-6E8A-4147-A177-3AD203B41FA5}">
                      <a16:colId xmlns:a16="http://schemas.microsoft.com/office/drawing/2014/main" val="4218966176"/>
                    </a:ext>
                  </a:extLst>
                </a:gridCol>
                <a:gridCol w="1286998">
                  <a:extLst>
                    <a:ext uri="{9D8B030D-6E8A-4147-A177-3AD203B41FA5}">
                      <a16:colId xmlns:a16="http://schemas.microsoft.com/office/drawing/2014/main" val="3600471759"/>
                    </a:ext>
                  </a:extLst>
                </a:gridCol>
                <a:gridCol w="1081064">
                  <a:extLst>
                    <a:ext uri="{9D8B030D-6E8A-4147-A177-3AD203B41FA5}">
                      <a16:colId xmlns:a16="http://schemas.microsoft.com/office/drawing/2014/main" val="1146436523"/>
                    </a:ext>
                  </a:extLst>
                </a:gridCol>
                <a:gridCol w="1328028">
                  <a:extLst>
                    <a:ext uri="{9D8B030D-6E8A-4147-A177-3AD203B41FA5}">
                      <a16:colId xmlns:a16="http://schemas.microsoft.com/office/drawing/2014/main" val="1365854234"/>
                    </a:ext>
                  </a:extLst>
                </a:gridCol>
                <a:gridCol w="1040034">
                  <a:extLst>
                    <a:ext uri="{9D8B030D-6E8A-4147-A177-3AD203B41FA5}">
                      <a16:colId xmlns:a16="http://schemas.microsoft.com/office/drawing/2014/main" val="257667907"/>
                    </a:ext>
                  </a:extLst>
                </a:gridCol>
              </a:tblGrid>
              <a:tr h="211692">
                <a:tc rowSpan="3">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人員</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B w="12700" cap="flat" cmpd="sng" algn="ctr">
                      <a:solidFill>
                        <a:schemeClr val="tx1"/>
                      </a:solidFill>
                      <a:prstDash val="solid"/>
                      <a:round/>
                      <a:headEnd type="none" w="med" len="med"/>
                      <a:tailEnd type="none" w="med" len="med"/>
                    </a:lnB>
                    <a:solidFill>
                      <a:srgbClr val="94B6D2"/>
                    </a:solidFill>
                  </a:tcPr>
                </a:tc>
                <a:tc rowSpan="3">
                  <a:txBody>
                    <a:bodyPr/>
                    <a:lstStyle/>
                    <a:p>
                      <a:pPr algn="ctr"/>
                      <a:r>
                        <a:rPr lang="zh-TW" altLang="zh-TW" sz="1500" b="1" kern="1200" dirty="0">
                          <a:solidFill>
                            <a:schemeClr val="lt1"/>
                          </a:solidFill>
                          <a:effectLst/>
                          <a:latin typeface="微軟正黑體" panose="020B0604030504040204" pitchFamily="34" charset="-120"/>
                          <a:ea typeface="微軟正黑體" panose="020B0604030504040204" pitchFamily="34" charset="-120"/>
                          <a:cs typeface="+mn-cs"/>
                        </a:rPr>
                        <a:t>病人症狀</a:t>
                      </a:r>
                      <a:endParaRPr lang="zh-TW" altLang="en-US" sz="1500" b="1" dirty="0">
                        <a:latin typeface="微軟正黑體" panose="020B0604030504040204" pitchFamily="34" charset="-120"/>
                        <a:ea typeface="微軟正黑體" panose="020B0604030504040204" pitchFamily="34" charset="-120"/>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4B6D2"/>
                    </a:solidFill>
                  </a:tcPr>
                </a:tc>
                <a:tc gridSpan="7">
                  <a:txBody>
                    <a:bodyPr/>
                    <a:lstStyle/>
                    <a:p>
                      <a:pPr algn="ctr"/>
                      <a:r>
                        <a:rPr lang="zh-TW" altLang="zh-TW" sz="1500" b="1" kern="1200" dirty="0">
                          <a:solidFill>
                            <a:schemeClr val="lt1"/>
                          </a:solidFill>
                          <a:effectLst/>
                          <a:latin typeface="微軟正黑體" panose="020B0604030504040204" pitchFamily="34" charset="-120"/>
                          <a:ea typeface="微軟正黑體" panose="020B0604030504040204" pitchFamily="34" charset="-120"/>
                          <a:cs typeface="+mn-cs"/>
                        </a:rPr>
                        <a:t>個人防護裝備</a:t>
                      </a:r>
                      <a:endParaRPr lang="zh-TW" alt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4B6D2"/>
                    </a:solidFill>
                  </a:tcPr>
                </a:tc>
                <a:tc hMerge="1">
                  <a:txBody>
                    <a:bodyPr/>
                    <a:lstStyle/>
                    <a:p>
                      <a:endParaRPr lang="zh-TW" altLang="en-US" dirty="0"/>
                    </a:p>
                  </a:txBody>
                  <a:tcPr>
                    <a:lnB w="12700" cap="flat" cmpd="sng" algn="ctr">
                      <a:solidFill>
                        <a:schemeClr val="tx1"/>
                      </a:solidFill>
                      <a:prstDash val="solid"/>
                      <a:round/>
                      <a:headEnd type="none" w="med" len="med"/>
                      <a:tailEnd type="none" w="med" len="med"/>
                    </a:lnB>
                    <a:solidFill>
                      <a:srgbClr val="D4E2ED"/>
                    </a:solidFill>
                  </a:tcPr>
                </a:tc>
                <a:tc hMerge="1">
                  <a:txBody>
                    <a:bodyPr/>
                    <a:lstStyle/>
                    <a:p>
                      <a:endParaRPr lang="zh-TW" altLang="en-US"/>
                    </a:p>
                  </a:txBody>
                  <a:tcPr>
                    <a:lnL w="12700" cap="flat" cmpd="sng" algn="ctr">
                      <a:solidFill>
                        <a:schemeClr val="tx1"/>
                      </a:solidFill>
                      <a:prstDash val="solid"/>
                      <a:round/>
                      <a:headEnd type="none" w="med" len="med"/>
                      <a:tailEnd type="none" w="med" len="med"/>
                    </a:lnL>
                  </a:tcPr>
                </a:tc>
                <a:tc hMerge="1">
                  <a:txBody>
                    <a:bodyPr/>
                    <a:lstStyle/>
                    <a:p>
                      <a:endParaRPr lang="zh-TW" altLang="en-US"/>
                    </a:p>
                  </a:txBody>
                  <a:tcPr>
                    <a:lnB w="12700" cap="flat" cmpd="sng" algn="ctr">
                      <a:solidFill>
                        <a:schemeClr val="tx1"/>
                      </a:solidFill>
                      <a:prstDash val="solid"/>
                      <a:round/>
                      <a:headEnd type="none" w="med" len="med"/>
                      <a:tailEnd type="none" w="med" len="med"/>
                    </a:lnB>
                    <a:solidFill>
                      <a:srgbClr val="D4E2ED"/>
                    </a:solidFill>
                  </a:tcPr>
                </a:tc>
                <a:tc hMerge="1">
                  <a:txBody>
                    <a:bodyPr/>
                    <a:lstStyle/>
                    <a:p>
                      <a:endParaRPr lang="zh-TW" altLang="en-US"/>
                    </a:p>
                  </a:txBody>
                  <a:tcPr>
                    <a:lnL w="12700" cap="flat" cmpd="sng" algn="ctr">
                      <a:solidFill>
                        <a:schemeClr val="tx1"/>
                      </a:solidFill>
                      <a:prstDash val="solid"/>
                      <a:round/>
                      <a:headEnd type="none" w="med" len="med"/>
                      <a:tailEnd type="none" w="med" len="med"/>
                    </a:lnL>
                  </a:tcPr>
                </a:tc>
                <a:tc hMerge="1">
                  <a:txBody>
                    <a:bodyPr/>
                    <a:lstStyle/>
                    <a:p>
                      <a:endParaRPr lang="zh-TW" altLang="en-US" dirty="0"/>
                    </a:p>
                  </a:txBody>
                  <a:tcPr>
                    <a:lnB w="12700" cap="flat" cmpd="sng" algn="ctr">
                      <a:solidFill>
                        <a:schemeClr val="tx1"/>
                      </a:solidFill>
                      <a:prstDash val="solid"/>
                      <a:round/>
                      <a:headEnd type="none" w="med" len="med"/>
                      <a:tailEnd type="none" w="med" len="med"/>
                    </a:lnB>
                    <a:solidFill>
                      <a:srgbClr val="D4E2ED"/>
                    </a:solidFill>
                  </a:tcPr>
                </a:tc>
                <a:tc hMerge="1">
                  <a:txBody>
                    <a:bodyPr/>
                    <a:lstStyle/>
                    <a:p>
                      <a:pPr algn="ctr"/>
                      <a:endParaRPr lang="zh-TW" altLang="en-US" dirty="0"/>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D4E2ED"/>
                    </a:solidFill>
                  </a:tcPr>
                </a:tc>
                <a:extLst>
                  <a:ext uri="{0D108BD9-81ED-4DB2-BD59-A6C34878D82A}">
                    <a16:rowId xmlns:a16="http://schemas.microsoft.com/office/drawing/2014/main" val="3046456595"/>
                  </a:ext>
                </a:extLst>
              </a:tr>
              <a:tr h="0">
                <a:tc vMerge="1">
                  <a:txBody>
                    <a:bodyPr/>
                    <a:lstStyle/>
                    <a:p>
                      <a:endParaRPr lang="zh-TW" altLang="en-US"/>
                    </a:p>
                  </a:txBody>
                  <a:tcPr/>
                </a:tc>
                <a:tc vMerge="1">
                  <a:txBody>
                    <a:bodyPr/>
                    <a:lstStyle/>
                    <a:p>
                      <a:endParaRPr lang="zh-TW" altLang="en-US" dirty="0"/>
                    </a:p>
                  </a:txBody>
                  <a:tcPr/>
                </a:tc>
                <a:tc rowSpan="2">
                  <a:txBody>
                    <a:bodyPr/>
                    <a:lstStyle/>
                    <a:p>
                      <a:pPr algn="ctr"/>
                      <a:r>
                        <a:rPr lang="zh-TW" altLang="zh-TW" sz="1500" b="1" kern="1200" dirty="0">
                          <a:solidFill>
                            <a:schemeClr val="dk1"/>
                          </a:solidFill>
                          <a:effectLst/>
                          <a:latin typeface="微軟正黑體" panose="020B0604030504040204" pitchFamily="34" charset="-120"/>
                          <a:ea typeface="微軟正黑體" panose="020B0604030504040204" pitchFamily="34" charset="-120"/>
                          <a:cs typeface="+mn-cs"/>
                        </a:rPr>
                        <a:t>級別</a:t>
                      </a:r>
                      <a:r>
                        <a:rPr lang="en-US" altLang="zh-TW" sz="1500" b="1" kern="1200" baseline="30000" dirty="0">
                          <a:solidFill>
                            <a:schemeClr val="dk1"/>
                          </a:solidFill>
                          <a:effectLst/>
                          <a:latin typeface="微軟正黑體" panose="020B0604030504040204" pitchFamily="34" charset="-120"/>
                          <a:ea typeface="微軟正黑體" panose="020B0604030504040204" pitchFamily="34" charset="-120"/>
                          <a:cs typeface="+mn-cs"/>
                        </a:rPr>
                        <a:t>b</a:t>
                      </a:r>
                      <a:endParaRPr lang="zh-TW" altLang="en-US" sz="1500" b="1" dirty="0">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94B6D2"/>
                    </a:solidFill>
                  </a:tcPr>
                </a:tc>
                <a:tc gridSpan="6">
                  <a:txBody>
                    <a:bodyPr/>
                    <a:lstStyle/>
                    <a:p>
                      <a:pPr algn="ctr"/>
                      <a:r>
                        <a:rPr lang="zh-TW" altLang="zh-TW" sz="1500" b="1" kern="1200" dirty="0">
                          <a:solidFill>
                            <a:schemeClr val="dk1"/>
                          </a:solidFill>
                          <a:effectLst/>
                          <a:latin typeface="微軟正黑體" panose="020B0604030504040204" pitchFamily="34" charset="-120"/>
                          <a:ea typeface="微軟正黑體" panose="020B0604030504040204" pitchFamily="34" charset="-120"/>
                          <a:cs typeface="+mn-cs"/>
                        </a:rPr>
                        <a:t>項目</a:t>
                      </a:r>
                      <a:endParaRPr lang="zh-TW" altLang="en-US" sz="1500" b="1" dirty="0">
                        <a:latin typeface="微軟正黑體" panose="020B0604030504040204" pitchFamily="34" charset="-120"/>
                        <a:ea typeface="微軟正黑體" panose="020B0604030504040204" pitchFamily="34" charset="-120"/>
                      </a:endParaRPr>
                    </a:p>
                  </a:txBody>
                  <a:tcPr anchor="ctr">
                    <a:lnT w="12700" cap="flat" cmpd="sng" algn="ctr">
                      <a:solidFill>
                        <a:schemeClr val="tx1"/>
                      </a:solidFill>
                      <a:prstDash val="solid"/>
                      <a:round/>
                      <a:headEnd type="none" w="med" len="med"/>
                      <a:tailEnd type="none" w="med" len="med"/>
                    </a:lnT>
                    <a:solidFill>
                      <a:srgbClr val="94B6D2"/>
                    </a:solidFill>
                  </a:tcPr>
                </a:tc>
                <a:tc hMerge="1">
                  <a:txBody>
                    <a:bodyPr/>
                    <a:lstStyle/>
                    <a:p>
                      <a:endParaRPr lang="zh-TW" altLang="en-US"/>
                    </a:p>
                  </a:txBody>
                  <a:tcPr/>
                </a:tc>
                <a:tc hMerge="1">
                  <a:txBody>
                    <a:bodyPr/>
                    <a:lstStyle/>
                    <a:p>
                      <a:endParaRPr lang="zh-TW" altLang="en-US" dirty="0"/>
                    </a:p>
                  </a:txBody>
                  <a:tcPr/>
                </a:tc>
                <a:tc hMerge="1">
                  <a:txBody>
                    <a:bodyPr/>
                    <a:lstStyle/>
                    <a:p>
                      <a:endParaRPr lang="zh-TW" altLang="en-US"/>
                    </a:p>
                  </a:txBody>
                  <a:tcPr/>
                </a:tc>
                <a:tc hMerge="1">
                  <a:txBody>
                    <a:bodyPr/>
                    <a:lstStyle/>
                    <a:p>
                      <a:endParaRPr lang="zh-TW" altLang="en-US" dirty="0"/>
                    </a:p>
                  </a:txBody>
                  <a:tcPr/>
                </a:tc>
                <a:tc hMerge="1">
                  <a:txBody>
                    <a:bodyPr/>
                    <a:lstStyle/>
                    <a:p>
                      <a:pPr algn="ctr"/>
                      <a:endParaRPr lang="zh-TW" altLang="en-US" sz="1400" b="1" dirty="0">
                        <a:latin typeface="微軟正黑體" panose="020B0604030504040204" pitchFamily="34" charset="-120"/>
                        <a:ea typeface="微軟正黑體" panose="020B0604030504040204" pitchFamily="34" charset="-120"/>
                      </a:endParaRPr>
                    </a:p>
                  </a:txBody>
                  <a:tcPr anchor="ctr">
                    <a:lnT w="12700" cap="flat" cmpd="sng" algn="ctr">
                      <a:solidFill>
                        <a:schemeClr val="tx1"/>
                      </a:solidFill>
                      <a:prstDash val="solid"/>
                      <a:round/>
                      <a:headEnd type="none" w="med" len="med"/>
                      <a:tailEnd type="none" w="med" len="med"/>
                    </a:lnT>
                    <a:solidFill>
                      <a:srgbClr val="D4E2ED"/>
                    </a:solidFill>
                  </a:tcPr>
                </a:tc>
                <a:extLst>
                  <a:ext uri="{0D108BD9-81ED-4DB2-BD59-A6C34878D82A}">
                    <a16:rowId xmlns:a16="http://schemas.microsoft.com/office/drawing/2014/main" val="3572622338"/>
                  </a:ext>
                </a:extLst>
              </a:tr>
              <a:tr h="457200">
                <a:tc vMerge="1">
                  <a:txBody>
                    <a:bodyPr/>
                    <a:lstStyle/>
                    <a:p>
                      <a:endParaRPr lang="zh-TW" altLang="en-US"/>
                    </a:p>
                  </a:txBody>
                  <a:tcPr/>
                </a:tc>
                <a:tc vMerge="1">
                  <a:txBody>
                    <a:bodyPr/>
                    <a:lstStyle/>
                    <a:p>
                      <a:endParaRPr lang="zh-TW" altLang="en-US" dirty="0"/>
                    </a:p>
                  </a:txBody>
                  <a:tcPr/>
                </a:tc>
                <a:tc vMerge="1">
                  <a:txBody>
                    <a:bodyPr/>
                    <a:lstStyle/>
                    <a:p>
                      <a:endParaRPr lang="zh-TW" altLang="en-US"/>
                    </a:p>
                  </a:txBody>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連身型防護衣</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94B6D2"/>
                    </a:solidFill>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雙層手套</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94B6D2"/>
                    </a:solidFill>
                  </a:tcPr>
                </a:tc>
                <a:tc>
                  <a:txBody>
                    <a:bodyPr/>
                    <a:lstStyle/>
                    <a:p>
                      <a:pPr algn="ctr">
                        <a:lnSpc>
                          <a:spcPts val="1600"/>
                        </a:lnSpc>
                        <a:spcAft>
                          <a:spcPts val="0"/>
                        </a:spcAft>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N95</a:t>
                      </a: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等級</a:t>
                      </a: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含</a:t>
                      </a: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以上口罩</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94B6D2"/>
                    </a:solidFill>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防護面罩</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94B6D2"/>
                    </a:solidFill>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防水長筒鞋套</a:t>
                      </a: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橡膠長筒靴</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94B6D2"/>
                    </a:solidFill>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防水圍裙</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94B6D2"/>
                    </a:solidFill>
                  </a:tcPr>
                </a:tc>
                <a:extLst>
                  <a:ext uri="{0D108BD9-81ED-4DB2-BD59-A6C34878D82A}">
                    <a16:rowId xmlns:a16="http://schemas.microsoft.com/office/drawing/2014/main" val="1164671302"/>
                  </a:ext>
                </a:extLst>
              </a:tr>
              <a:tr h="513757">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門診</a:t>
                      </a: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急診檢傷人員</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T w="12700" cap="flat" cmpd="sng" algn="ctr">
                      <a:solidFill>
                        <a:schemeClr val="tx1"/>
                      </a:solidFill>
                      <a:prstDash val="solid"/>
                      <a:round/>
                      <a:headEnd type="none" w="med" len="med"/>
                      <a:tailEnd type="none" w="med" len="med"/>
                    </a:lnT>
                    <a:solidFill>
                      <a:srgbClr val="D4E2ED"/>
                    </a:solidFill>
                  </a:tcPr>
                </a:tc>
                <a:tc gridSpan="8">
                  <a:txBody>
                    <a:bodyPr/>
                    <a:lstStyle/>
                    <a:p>
                      <a:pPr algn="ctr"/>
                      <a:r>
                        <a:rPr lang="zh-TW" altLang="zh-TW" sz="1500" b="1" kern="1200" dirty="0">
                          <a:solidFill>
                            <a:schemeClr val="dk1"/>
                          </a:solidFill>
                          <a:effectLst/>
                          <a:latin typeface="微軟正黑體" panose="020B0604030504040204" pitchFamily="34" charset="-120"/>
                          <a:ea typeface="微軟正黑體" panose="020B0604030504040204" pitchFamily="34" charset="-120"/>
                          <a:cs typeface="+mn-cs"/>
                        </a:rPr>
                        <a:t>依循院方常規穿戴一般防護裝備，落實標準防護措施</a:t>
                      </a:r>
                      <a:endParaRPr lang="zh-TW" altLang="en-US" sz="1500" b="1" dirty="0">
                        <a:latin typeface="微軟正黑體" panose="020B0604030504040204" pitchFamily="34" charset="-120"/>
                        <a:ea typeface="微軟正黑體" panose="020B0604030504040204" pitchFamily="34" charset="-120"/>
                      </a:endParaRPr>
                    </a:p>
                  </a:txBody>
                  <a:tcPr anchor="ctr">
                    <a:lnT w="12700" cap="flat" cmpd="sng" algn="ctr">
                      <a:solidFill>
                        <a:schemeClr val="tx1"/>
                      </a:solidFill>
                      <a:prstDash val="solid"/>
                      <a:round/>
                      <a:headEnd type="none" w="med" len="med"/>
                      <a:tailEnd type="none" w="med" len="med"/>
                    </a:lnT>
                    <a:solidFill>
                      <a:srgbClr val="FFFFFF"/>
                    </a:solidFill>
                  </a:tcPr>
                </a:tc>
                <a:tc hMerge="1">
                  <a:txBody>
                    <a:bodyPr/>
                    <a:lstStyle/>
                    <a:p>
                      <a:endParaRPr lang="zh-TW" altLang="en-US"/>
                    </a:p>
                  </a:txBody>
                  <a:tcPr/>
                </a:tc>
                <a:tc hMerge="1">
                  <a:txBody>
                    <a:bodyPr/>
                    <a:lstStyle/>
                    <a:p>
                      <a:endParaRPr lang="zh-TW" altLang="en-US" dirty="0"/>
                    </a:p>
                  </a:txBody>
                  <a:tcPr/>
                </a:tc>
                <a:tc hMerge="1">
                  <a:txBody>
                    <a:bodyPr/>
                    <a:lstStyle/>
                    <a:p>
                      <a:endParaRPr lang="zh-TW" altLang="en-US"/>
                    </a:p>
                  </a:txBody>
                  <a:tcPr/>
                </a:tc>
                <a:tc hMerge="1">
                  <a:txBody>
                    <a:bodyPr/>
                    <a:lstStyle/>
                    <a:p>
                      <a:endParaRPr lang="zh-TW" altLang="en-US" dirty="0"/>
                    </a:p>
                  </a:txBody>
                  <a:tcPr/>
                </a:tc>
                <a:tc hMerge="1">
                  <a:txBody>
                    <a:bodyPr/>
                    <a:lstStyle/>
                    <a:p>
                      <a:endParaRPr lang="zh-TW" altLang="en-US"/>
                    </a:p>
                  </a:txBody>
                  <a:tcPr/>
                </a:tc>
                <a:tc hMerge="1">
                  <a:txBody>
                    <a:bodyPr/>
                    <a:lstStyle/>
                    <a:p>
                      <a:endParaRPr lang="zh-TW" altLang="en-US" dirty="0"/>
                    </a:p>
                  </a:txBody>
                  <a:tcPr/>
                </a:tc>
                <a:tc hMerge="1">
                  <a:txBody>
                    <a:bodyPr/>
                    <a:lstStyle/>
                    <a:p>
                      <a:pPr algn="ctr"/>
                      <a:endParaRPr lang="zh-TW" altLang="en-US" sz="1400" b="1" dirty="0">
                        <a:latin typeface="微軟正黑體" panose="020B0604030504040204" pitchFamily="34" charset="-120"/>
                        <a:ea typeface="微軟正黑體" panose="020B0604030504040204" pitchFamily="34" charset="-120"/>
                      </a:endParaRPr>
                    </a:p>
                  </a:txBody>
                  <a:tcPr anchor="ctr">
                    <a:solidFill>
                      <a:srgbClr val="FFFFFF"/>
                    </a:solidFill>
                  </a:tcPr>
                </a:tc>
                <a:extLst>
                  <a:ext uri="{0D108BD9-81ED-4DB2-BD59-A6C34878D82A}">
                    <a16:rowId xmlns:a16="http://schemas.microsoft.com/office/drawing/2014/main" val="3373332588"/>
                  </a:ext>
                </a:extLst>
              </a:tr>
              <a:tr h="513757">
                <a:tc rowSpan="2">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門診</a:t>
                      </a: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急診分流看診區人員</a:t>
                      </a:r>
                      <a:r>
                        <a:rPr lang="en-US" sz="15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a</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D4E2ED"/>
                    </a:solidFill>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有嘔吐、腹瀉或出血等症狀</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zh-TW"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一級</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r>
                        <a:rPr lang="en-US" sz="15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3133509832"/>
                  </a:ext>
                </a:extLst>
              </a:tr>
              <a:tr h="513757">
                <a:tc vMerge="1">
                  <a:txBody>
                    <a:bodyPr/>
                    <a:lstStyle/>
                    <a:p>
                      <a:endParaRPr lang="zh-TW" altLang="en-US"/>
                    </a:p>
                  </a:txBody>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無嘔吐、腹瀉或出血等症狀</a:t>
                      </a:r>
                      <a:r>
                        <a:rPr lang="en-US" sz="1500" b="1" kern="100" baseline="300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c</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zh-TW"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二級</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r>
                        <a:rPr lang="en-US" sz="1500" b="1" kern="100" baseline="300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1706207040"/>
                  </a:ext>
                </a:extLst>
              </a:tr>
              <a:tr h="647257">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環境清消人員、廢棄物處理人員</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D4E2ED"/>
                    </a:solidFill>
                  </a:tcPr>
                </a:tc>
                <a:tc>
                  <a:txBody>
                    <a:bodyPr/>
                    <a:lstStyle/>
                    <a:p>
                      <a:pPr algn="ctr"/>
                      <a:endParaRPr lang="zh-TW" altLang="en-US" sz="1500" b="1" dirty="0">
                        <a:solidFill>
                          <a:schemeClr val="bg1"/>
                        </a:solidFill>
                        <a:latin typeface="微軟正黑體" panose="020B0604030504040204" pitchFamily="34" charset="-120"/>
                        <a:ea typeface="微軟正黑體" panose="020B0604030504040204" pitchFamily="34" charset="-120"/>
                      </a:endParaRPr>
                    </a:p>
                  </a:txBody>
                  <a:tcPr anchor="ctr">
                    <a:lnBlToTr w="12700" cap="flat" cmpd="sng" algn="ctr">
                      <a:solidFill>
                        <a:schemeClr val="tx1"/>
                      </a:solidFill>
                      <a:prstDash val="solid"/>
                      <a:round/>
                      <a:headEnd type="none" w="med" len="med"/>
                      <a:tailEnd type="none" w="med" len="med"/>
                    </a:lnBlToTr>
                    <a:solidFill>
                      <a:srgbClr val="FFFFFF"/>
                    </a:solidFill>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一級</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r>
                        <a:rPr lang="en-US" sz="1500" b="1" kern="100" baseline="300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689666022"/>
                  </a:ext>
                </a:extLst>
              </a:tr>
              <a:tr h="513757">
                <a:tc rowSpan="2">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後送救護車人員</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D4E2ED"/>
                    </a:solidFill>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有嘔吐、腹瀉或出血等症狀</a:t>
                      </a:r>
                    </a:p>
                  </a:txBody>
                  <a:tcPr marL="68580" marR="68580" marT="0" marB="0" anchor="ctr">
                    <a:solidFill>
                      <a:srgbClr val="FFFFFF"/>
                    </a:solidFill>
                  </a:tcPr>
                </a:tc>
                <a:tc>
                  <a:txBody>
                    <a:bodyPr/>
                    <a:lstStyle/>
                    <a:p>
                      <a:pPr algn="ctr">
                        <a:lnSpc>
                          <a:spcPts val="1600"/>
                        </a:lnSpc>
                      </a:pPr>
                      <a:r>
                        <a:rPr lang="zh-TW"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一級</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1540350065"/>
                  </a:ext>
                </a:extLst>
              </a:tr>
              <a:tr h="513757">
                <a:tc vMerge="1">
                  <a:txBody>
                    <a:bodyPr/>
                    <a:lstStyle/>
                    <a:p>
                      <a:endParaRPr lang="zh-TW" altLang="en-US"/>
                    </a:p>
                  </a:txBody>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無嘔吐、腹瀉或出血等症狀</a:t>
                      </a:r>
                      <a:r>
                        <a:rPr lang="en-US" sz="1500" b="1" kern="100" baseline="300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c</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zh-TW"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二級</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r>
                        <a:rPr lang="en-US" sz="1500" b="1" kern="100" baseline="300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2756783715"/>
                  </a:ext>
                </a:extLst>
              </a:tr>
            </a:tbl>
          </a:graphicData>
        </a:graphic>
      </p:graphicFrame>
    </p:spTree>
    <p:extLst>
      <p:ext uri="{BB962C8B-B14F-4D97-AF65-F5344CB8AC3E}">
        <p14:creationId xmlns:p14="http://schemas.microsoft.com/office/powerpoint/2010/main" val="41614936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28</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(4/8)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C3BA5F55-A8D9-43A1-9674-6911F6D3C729}"/>
              </a:ext>
            </a:extLst>
          </p:cNvPr>
          <p:cNvSpPr txBox="1">
            <a:spLocks/>
          </p:cNvSpPr>
          <p:nvPr/>
        </p:nvSpPr>
        <p:spPr>
          <a:xfrm>
            <a:off x="363544" y="783588"/>
            <a:ext cx="10978535" cy="88695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照護疑似</a:t>
            </a:r>
            <a:r>
              <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確定伊波拉或馬堡病毒感染住院病人之個人防護裝備建議</a:t>
            </a: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rgbClr val="3D6A8F"/>
              </a:buClr>
              <a:buSzPct val="100000"/>
              <a:buFont typeface="Wingdings" panose="05000000000000000000" pitchFamily="2" charset="2"/>
              <a:buChar char="n"/>
            </a:pPr>
            <a:endParaRPr lang="en-US" altLang="zh-TW" sz="24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720000" lvl="1" indent="-360000" algn="just">
              <a:spcBef>
                <a:spcPts val="1200"/>
              </a:spcBef>
              <a:buClr>
                <a:srgbClr val="3D6A8F"/>
              </a:buClr>
              <a:buSzPct val="100000"/>
              <a:buNone/>
            </a:pPr>
            <a:r>
              <a:rPr lang="zh-TW" altLang="zh-TW" sz="10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備註：為方便說明，若需穿戴全部</a:t>
            </a:r>
            <a:r>
              <a:rPr lang="en-US" altLang="zh-TW" sz="1000" kern="100" dirty="0">
                <a:solidFill>
                  <a:srgbClr val="000000"/>
                </a:solidFill>
                <a:effectLst/>
                <a:latin typeface="微軟正黑體" panose="020B0604030504040204" pitchFamily="34" charset="-120"/>
                <a:ea typeface="微軟正黑體" panose="020B0604030504040204" pitchFamily="34" charset="-120"/>
              </a:rPr>
              <a:t>6</a:t>
            </a:r>
            <a:r>
              <a:rPr lang="zh-TW" altLang="zh-TW" sz="10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個品項的防護裝備時，以「一級防護裝備」簡稱；穿戴不包含「拋棄式防水長筒鞋套</a:t>
            </a:r>
            <a:r>
              <a:rPr lang="en-US" altLang="zh-TW" sz="1000" kern="100" dirty="0">
                <a:solidFill>
                  <a:srgbClr val="000000"/>
                </a:solidFill>
                <a:effectLst/>
                <a:latin typeface="微軟正黑體" panose="020B0604030504040204" pitchFamily="34" charset="-120"/>
                <a:ea typeface="微軟正黑體" panose="020B0604030504040204" pitchFamily="34" charset="-120"/>
              </a:rPr>
              <a:t>/</a:t>
            </a:r>
            <a:r>
              <a:rPr lang="zh-TW" altLang="zh-TW" sz="1000" kern="100" dirty="0">
                <a:solidFill>
                  <a:srgbClr val="000000"/>
                </a:solidFill>
                <a:effectLst/>
                <a:latin typeface="微軟正黑體" panose="020B0604030504040204" pitchFamily="34" charset="-120"/>
                <a:ea typeface="微軟正黑體" panose="020B0604030504040204" pitchFamily="34" charset="-120"/>
                <a:cs typeface="Times New Roman" panose="02020603050405020304" pitchFamily="18" charset="0"/>
              </a:rPr>
              <a:t>橡膠長筒靴」與「防水圍裙」之裝備，則以「二級防護裝備」簡稱。</a:t>
            </a:r>
            <a:endParaRPr lang="en-US" altLang="zh-TW" sz="12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5" name="表格 4">
            <a:extLst>
              <a:ext uri="{FF2B5EF4-FFF2-40B4-BE49-F238E27FC236}">
                <a16:creationId xmlns:a16="http://schemas.microsoft.com/office/drawing/2014/main" id="{9326A026-C6BA-4EF9-9376-FB9A2A73B655}"/>
              </a:ext>
            </a:extLst>
          </p:cNvPr>
          <p:cNvGraphicFramePr>
            <a:graphicFrameLocks noGrp="1"/>
          </p:cNvGraphicFramePr>
          <p:nvPr>
            <p:extLst>
              <p:ext uri="{D42A27DB-BD31-4B8C-83A1-F6EECF244321}">
                <p14:modId xmlns:p14="http://schemas.microsoft.com/office/powerpoint/2010/main" val="3783479466"/>
              </p:ext>
            </p:extLst>
          </p:nvPr>
        </p:nvGraphicFramePr>
        <p:xfrm>
          <a:off x="747344" y="1388507"/>
          <a:ext cx="10656279" cy="4806558"/>
        </p:xfrm>
        <a:graphic>
          <a:graphicData uri="http://schemas.openxmlformats.org/drawingml/2006/table">
            <a:tbl>
              <a:tblPr firstRow="1" bandRow="1">
                <a:tableStyleId>{5C22544A-7EE6-4342-B048-85BDC9FD1C3A}</a:tableStyleId>
              </a:tblPr>
              <a:tblGrid>
                <a:gridCol w="1362808">
                  <a:extLst>
                    <a:ext uri="{9D8B030D-6E8A-4147-A177-3AD203B41FA5}">
                      <a16:colId xmlns:a16="http://schemas.microsoft.com/office/drawing/2014/main" val="2355817579"/>
                    </a:ext>
                  </a:extLst>
                </a:gridCol>
                <a:gridCol w="1406769">
                  <a:extLst>
                    <a:ext uri="{9D8B030D-6E8A-4147-A177-3AD203B41FA5}">
                      <a16:colId xmlns:a16="http://schemas.microsoft.com/office/drawing/2014/main" val="1797303414"/>
                    </a:ext>
                  </a:extLst>
                </a:gridCol>
                <a:gridCol w="782516">
                  <a:extLst>
                    <a:ext uri="{9D8B030D-6E8A-4147-A177-3AD203B41FA5}">
                      <a16:colId xmlns:a16="http://schemas.microsoft.com/office/drawing/2014/main" val="3878350715"/>
                    </a:ext>
                  </a:extLst>
                </a:gridCol>
                <a:gridCol w="1301261">
                  <a:extLst>
                    <a:ext uri="{9D8B030D-6E8A-4147-A177-3AD203B41FA5}">
                      <a16:colId xmlns:a16="http://schemas.microsoft.com/office/drawing/2014/main" val="3832762112"/>
                    </a:ext>
                  </a:extLst>
                </a:gridCol>
                <a:gridCol w="1066801">
                  <a:extLst>
                    <a:ext uri="{9D8B030D-6E8A-4147-A177-3AD203B41FA5}">
                      <a16:colId xmlns:a16="http://schemas.microsoft.com/office/drawing/2014/main" val="3157557518"/>
                    </a:ext>
                  </a:extLst>
                </a:gridCol>
                <a:gridCol w="1245576">
                  <a:extLst>
                    <a:ext uri="{9D8B030D-6E8A-4147-A177-3AD203B41FA5}">
                      <a16:colId xmlns:a16="http://schemas.microsoft.com/office/drawing/2014/main" val="3600471759"/>
                    </a:ext>
                  </a:extLst>
                </a:gridCol>
                <a:gridCol w="1122486">
                  <a:extLst>
                    <a:ext uri="{9D8B030D-6E8A-4147-A177-3AD203B41FA5}">
                      <a16:colId xmlns:a16="http://schemas.microsoft.com/office/drawing/2014/main" val="1426508238"/>
                    </a:ext>
                  </a:extLst>
                </a:gridCol>
                <a:gridCol w="1330568">
                  <a:extLst>
                    <a:ext uri="{9D8B030D-6E8A-4147-A177-3AD203B41FA5}">
                      <a16:colId xmlns:a16="http://schemas.microsoft.com/office/drawing/2014/main" val="1365854234"/>
                    </a:ext>
                  </a:extLst>
                </a:gridCol>
                <a:gridCol w="1037494">
                  <a:extLst>
                    <a:ext uri="{9D8B030D-6E8A-4147-A177-3AD203B41FA5}">
                      <a16:colId xmlns:a16="http://schemas.microsoft.com/office/drawing/2014/main" val="1729507827"/>
                    </a:ext>
                  </a:extLst>
                </a:gridCol>
              </a:tblGrid>
              <a:tr h="282031">
                <a:tc rowSpan="3">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人員</a:t>
                      </a:r>
                    </a:p>
                  </a:txBody>
                  <a:tcPr marL="68580" marR="68580" marT="0" marB="0" anchor="ctr">
                    <a:lnB w="12700" cap="flat" cmpd="sng" algn="ctr">
                      <a:solidFill>
                        <a:schemeClr val="tx1"/>
                      </a:solidFill>
                      <a:prstDash val="solid"/>
                      <a:round/>
                      <a:headEnd type="none" w="med" len="med"/>
                      <a:tailEnd type="none" w="med" len="med"/>
                    </a:lnB>
                    <a:solidFill>
                      <a:srgbClr val="94B6D2"/>
                    </a:solidFill>
                  </a:tcPr>
                </a:tc>
                <a:tc rowSpan="3">
                  <a:txBody>
                    <a:bodyPr/>
                    <a:lstStyle/>
                    <a:p>
                      <a:pPr algn="ctr"/>
                      <a:r>
                        <a:rPr lang="zh-TW" altLang="zh-TW" sz="1500" b="1" kern="1200" dirty="0">
                          <a:solidFill>
                            <a:schemeClr val="bg1"/>
                          </a:solidFill>
                          <a:effectLst/>
                          <a:latin typeface="微軟正黑體" panose="020B0604030504040204" pitchFamily="34" charset="-120"/>
                          <a:ea typeface="微軟正黑體" panose="020B0604030504040204" pitchFamily="34" charset="-120"/>
                          <a:cs typeface="+mn-cs"/>
                        </a:rPr>
                        <a:t>病人症狀</a:t>
                      </a:r>
                      <a:endParaRPr lang="zh-TW" altLang="en-US" sz="1500" b="1" dirty="0">
                        <a:solidFill>
                          <a:schemeClr val="bg1"/>
                        </a:solidFill>
                        <a:latin typeface="微軟正黑體" panose="020B0604030504040204" pitchFamily="34" charset="-120"/>
                        <a:ea typeface="微軟正黑體" panose="020B0604030504040204" pitchFamily="34" charset="-120"/>
                      </a:endParaRPr>
                    </a:p>
                  </a:txBody>
                  <a:tcPr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94B6D2"/>
                    </a:solidFill>
                  </a:tcPr>
                </a:tc>
                <a:tc gridSpan="7">
                  <a:txBody>
                    <a:bodyPr/>
                    <a:lstStyle/>
                    <a:p>
                      <a:pPr algn="ctr"/>
                      <a:r>
                        <a:rPr lang="zh-TW" altLang="zh-TW" sz="1500" b="1" kern="1200" dirty="0">
                          <a:solidFill>
                            <a:schemeClr val="bg1"/>
                          </a:solidFill>
                          <a:effectLst/>
                          <a:latin typeface="微軟正黑體" panose="020B0604030504040204" pitchFamily="34" charset="-120"/>
                          <a:ea typeface="微軟正黑體" panose="020B0604030504040204" pitchFamily="34" charset="-120"/>
                          <a:cs typeface="+mn-cs"/>
                        </a:rPr>
                        <a:t>個人防護裝備</a:t>
                      </a:r>
                      <a:endParaRPr lang="zh-TW" altLang="en-US" sz="1500" b="1" dirty="0">
                        <a:solidFill>
                          <a:schemeClr val="bg1"/>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94B6D2"/>
                    </a:solidFill>
                  </a:tcPr>
                </a:tc>
                <a:tc hMerge="1">
                  <a:txBody>
                    <a:bodyPr/>
                    <a:lstStyle/>
                    <a:p>
                      <a:endParaRPr lang="zh-TW" altLang="en-US" dirty="0"/>
                    </a:p>
                  </a:txBody>
                  <a:tcPr>
                    <a:lnB w="12700" cap="flat" cmpd="sng" algn="ctr">
                      <a:solidFill>
                        <a:schemeClr val="tx1"/>
                      </a:solidFill>
                      <a:prstDash val="solid"/>
                      <a:round/>
                      <a:headEnd type="none" w="med" len="med"/>
                      <a:tailEnd type="none" w="med" len="med"/>
                    </a:lnB>
                    <a:solidFill>
                      <a:srgbClr val="D4E2ED"/>
                    </a:solidFill>
                  </a:tcPr>
                </a:tc>
                <a:tc hMerge="1">
                  <a:txBody>
                    <a:bodyPr/>
                    <a:lstStyle/>
                    <a:p>
                      <a:endParaRPr lang="zh-TW" altLang="en-US" dirty="0"/>
                    </a:p>
                  </a:txBody>
                  <a:tcPr>
                    <a:lnB w="12700" cap="flat" cmpd="sng" algn="ctr">
                      <a:solidFill>
                        <a:schemeClr val="tx1"/>
                      </a:solidFill>
                      <a:prstDash val="solid"/>
                      <a:round/>
                      <a:headEnd type="none" w="med" len="med"/>
                      <a:tailEnd type="none" w="med" len="med"/>
                    </a:lnB>
                    <a:solidFill>
                      <a:srgbClr val="D4E2ED"/>
                    </a:solidFill>
                  </a:tcPr>
                </a:tc>
                <a:tc hMerge="1">
                  <a:txBody>
                    <a:bodyPr/>
                    <a:lstStyle/>
                    <a:p>
                      <a:endParaRPr lang="zh-TW" altLang="en-US"/>
                    </a:p>
                  </a:txBody>
                  <a:tcPr>
                    <a:lnB w="12700" cap="flat" cmpd="sng" algn="ctr">
                      <a:solidFill>
                        <a:schemeClr val="tx1"/>
                      </a:solidFill>
                      <a:prstDash val="solid"/>
                      <a:round/>
                      <a:headEnd type="none" w="med" len="med"/>
                      <a:tailEnd type="none" w="med" len="med"/>
                    </a:lnB>
                    <a:solidFill>
                      <a:srgbClr val="D4E2ED"/>
                    </a:solidFill>
                  </a:tcPr>
                </a:tc>
                <a:tc hMerge="1">
                  <a:txBody>
                    <a:bodyPr/>
                    <a:lstStyle/>
                    <a:p>
                      <a:endParaRPr lang="zh-TW" altLang="en-US" dirty="0"/>
                    </a:p>
                  </a:txBody>
                  <a:tcPr>
                    <a:lnB w="12700" cap="flat" cmpd="sng" algn="ctr">
                      <a:solidFill>
                        <a:schemeClr val="tx1"/>
                      </a:solidFill>
                      <a:prstDash val="solid"/>
                      <a:round/>
                      <a:headEnd type="none" w="med" len="med"/>
                      <a:tailEnd type="none" w="med" len="med"/>
                    </a:lnB>
                    <a:solidFill>
                      <a:srgbClr val="D4E2ED"/>
                    </a:solidFill>
                  </a:tcPr>
                </a:tc>
                <a:tc hMerge="1">
                  <a:txBody>
                    <a:bodyPr/>
                    <a:lstStyle/>
                    <a:p>
                      <a:endParaRPr lang="zh-TW" altLang="en-US" dirty="0"/>
                    </a:p>
                  </a:txBody>
                  <a:tcPr>
                    <a:lnB w="12700" cap="flat" cmpd="sng" algn="ctr">
                      <a:solidFill>
                        <a:schemeClr val="tx1"/>
                      </a:solidFill>
                      <a:prstDash val="solid"/>
                      <a:round/>
                      <a:headEnd type="none" w="med" len="med"/>
                      <a:tailEnd type="none" w="med" len="med"/>
                    </a:lnB>
                    <a:solidFill>
                      <a:srgbClr val="D4E2ED"/>
                    </a:solidFill>
                  </a:tcPr>
                </a:tc>
                <a:tc hMerge="1">
                  <a:txBody>
                    <a:bodyPr/>
                    <a:lstStyle/>
                    <a:p>
                      <a:endParaRPr lang="zh-TW" altLang="en-US" dirty="0"/>
                    </a:p>
                  </a:txBody>
                  <a:tcPr>
                    <a:lnB w="12700" cap="flat" cmpd="sng" algn="ctr">
                      <a:solidFill>
                        <a:schemeClr val="tx1"/>
                      </a:solidFill>
                      <a:prstDash val="solid"/>
                      <a:round/>
                      <a:headEnd type="none" w="med" len="med"/>
                      <a:tailEnd type="none" w="med" len="med"/>
                    </a:lnB>
                    <a:solidFill>
                      <a:srgbClr val="D4E2ED"/>
                    </a:solidFill>
                  </a:tcPr>
                </a:tc>
                <a:extLst>
                  <a:ext uri="{0D108BD9-81ED-4DB2-BD59-A6C34878D82A}">
                    <a16:rowId xmlns:a16="http://schemas.microsoft.com/office/drawing/2014/main" val="3046456595"/>
                  </a:ext>
                </a:extLst>
              </a:tr>
              <a:tr h="260930">
                <a:tc vMerge="1">
                  <a:txBody>
                    <a:bodyPr/>
                    <a:lstStyle/>
                    <a:p>
                      <a:endParaRPr lang="zh-TW" altLang="en-US"/>
                    </a:p>
                  </a:txBody>
                  <a:tcPr/>
                </a:tc>
                <a:tc vMerge="1">
                  <a:txBody>
                    <a:bodyPr/>
                    <a:lstStyle/>
                    <a:p>
                      <a:endParaRPr lang="zh-TW" altLang="en-US" dirty="0"/>
                    </a:p>
                  </a:txBody>
                  <a:tcPr/>
                </a:tc>
                <a:tc rowSpan="2">
                  <a:txBody>
                    <a:bodyPr/>
                    <a:lstStyle/>
                    <a:p>
                      <a:pPr algn="ctr"/>
                      <a:r>
                        <a:rPr lang="zh-TW" altLang="zh-TW" sz="1500" b="1" kern="1200" dirty="0">
                          <a:solidFill>
                            <a:schemeClr val="bg1"/>
                          </a:solidFill>
                          <a:effectLst/>
                          <a:latin typeface="微軟正黑體" panose="020B0604030504040204" pitchFamily="34" charset="-120"/>
                          <a:ea typeface="微軟正黑體" panose="020B0604030504040204" pitchFamily="34" charset="-120"/>
                          <a:cs typeface="+mn-cs"/>
                        </a:rPr>
                        <a:t>級別</a:t>
                      </a:r>
                      <a:r>
                        <a:rPr lang="zh-TW" altLang="en-US" sz="1500" b="1" kern="1200" baseline="30000" dirty="0">
                          <a:solidFill>
                            <a:schemeClr val="bg1"/>
                          </a:solidFill>
                          <a:effectLst/>
                          <a:latin typeface="微軟正黑體" panose="020B0604030504040204" pitchFamily="34" charset="-120"/>
                          <a:ea typeface="微軟正黑體" panose="020B0604030504040204" pitchFamily="34" charset="-120"/>
                          <a:cs typeface="+mn-cs"/>
                        </a:rPr>
                        <a:t>註</a:t>
                      </a:r>
                      <a:endParaRPr lang="zh-TW" altLang="en-US" sz="1500" b="1" dirty="0">
                        <a:solidFill>
                          <a:schemeClr val="bg1"/>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94B6D2"/>
                    </a:solidFill>
                  </a:tcPr>
                </a:tc>
                <a:tc gridSpan="6">
                  <a:txBody>
                    <a:bodyPr/>
                    <a:lstStyle/>
                    <a:p>
                      <a:pPr algn="ctr"/>
                      <a:r>
                        <a:rPr lang="zh-TW" altLang="zh-TW" sz="1500" b="1" kern="1200" dirty="0">
                          <a:solidFill>
                            <a:schemeClr val="bg1"/>
                          </a:solidFill>
                          <a:effectLst/>
                          <a:latin typeface="微軟正黑體" panose="020B0604030504040204" pitchFamily="34" charset="-120"/>
                          <a:ea typeface="微軟正黑體" panose="020B0604030504040204" pitchFamily="34" charset="-120"/>
                          <a:cs typeface="+mn-cs"/>
                        </a:rPr>
                        <a:t>項目</a:t>
                      </a:r>
                      <a:endParaRPr lang="zh-TW" altLang="en-US" sz="1500" b="1" dirty="0">
                        <a:solidFill>
                          <a:schemeClr val="bg1"/>
                        </a:solidFill>
                        <a:latin typeface="微軟正黑體" panose="020B0604030504040204" pitchFamily="34" charset="-120"/>
                        <a:ea typeface="微軟正黑體" panose="020B0604030504040204" pitchFamily="34" charset="-120"/>
                      </a:endParaRPr>
                    </a:p>
                  </a:txBody>
                  <a:tcPr anchor="ctr">
                    <a:lnT w="12700" cap="flat" cmpd="sng" algn="ctr">
                      <a:solidFill>
                        <a:schemeClr val="tx1"/>
                      </a:solidFill>
                      <a:prstDash val="solid"/>
                      <a:round/>
                      <a:headEnd type="none" w="med" len="med"/>
                      <a:tailEnd type="none" w="med" len="med"/>
                    </a:lnT>
                    <a:solidFill>
                      <a:srgbClr val="94B6D2"/>
                    </a:solidFill>
                  </a:tcPr>
                </a:tc>
                <a:tc hMerge="1">
                  <a:txBody>
                    <a:bodyPr/>
                    <a:lstStyle/>
                    <a:p>
                      <a:endParaRPr lang="zh-TW" altLang="en-US"/>
                    </a:p>
                  </a:txBody>
                  <a:tcPr>
                    <a:lnT w="12700" cap="flat" cmpd="sng" algn="ctr">
                      <a:solidFill>
                        <a:schemeClr val="tx1"/>
                      </a:solidFill>
                      <a:prstDash val="solid"/>
                      <a:round/>
                      <a:headEnd type="none" w="med" len="med"/>
                      <a:tailEnd type="none" w="med" len="med"/>
                    </a:lnT>
                  </a:tcPr>
                </a:tc>
                <a:tc hMerge="1">
                  <a:txBody>
                    <a:bodyPr/>
                    <a:lstStyle/>
                    <a:p>
                      <a:endParaRPr lang="zh-TW" altLang="en-US" dirty="0"/>
                    </a:p>
                  </a:txBody>
                  <a:tcPr/>
                </a:tc>
                <a:tc hMerge="1">
                  <a:txBody>
                    <a:bodyPr/>
                    <a:lstStyle/>
                    <a:p>
                      <a:endParaRPr lang="zh-TW" altLang="en-US" dirty="0"/>
                    </a:p>
                  </a:txBody>
                  <a:tcPr/>
                </a:tc>
                <a:tc hMerge="1">
                  <a:txBody>
                    <a:bodyPr/>
                    <a:lstStyle/>
                    <a:p>
                      <a:endParaRPr lang="zh-TW" altLang="en-US" dirty="0"/>
                    </a:p>
                  </a:txBody>
                  <a:tcPr/>
                </a:tc>
                <a:tc hMerge="1">
                  <a:txBody>
                    <a:bodyPr/>
                    <a:lstStyle/>
                    <a:p>
                      <a:endParaRPr lang="zh-TW" altLang="en-US" dirty="0"/>
                    </a:p>
                  </a:txBody>
                  <a:tcPr/>
                </a:tc>
                <a:extLst>
                  <a:ext uri="{0D108BD9-81ED-4DB2-BD59-A6C34878D82A}">
                    <a16:rowId xmlns:a16="http://schemas.microsoft.com/office/drawing/2014/main" val="3572622338"/>
                  </a:ext>
                </a:extLst>
              </a:tr>
              <a:tr h="462696">
                <a:tc vMerge="1">
                  <a:txBody>
                    <a:bodyPr/>
                    <a:lstStyle/>
                    <a:p>
                      <a:endParaRPr lang="zh-TW" altLang="en-US"/>
                    </a:p>
                  </a:txBody>
                  <a:tcPr/>
                </a:tc>
                <a:tc vMerge="1">
                  <a:txBody>
                    <a:bodyPr/>
                    <a:lstStyle/>
                    <a:p>
                      <a:endParaRPr lang="zh-TW" altLang="en-US" dirty="0"/>
                    </a:p>
                  </a:txBody>
                  <a:tcPr/>
                </a:tc>
                <a:tc vMerge="1">
                  <a:txBody>
                    <a:bodyPr/>
                    <a:lstStyle/>
                    <a:p>
                      <a:endParaRPr lang="zh-TW" altLang="en-US" dirty="0"/>
                    </a:p>
                  </a:txBody>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連身型防護衣</a:t>
                      </a:r>
                    </a:p>
                  </a:txBody>
                  <a:tcPr marL="68580" marR="68580" marT="0" marB="0" anchor="ctr">
                    <a:solidFill>
                      <a:srgbClr val="94B6D2"/>
                    </a:solidFill>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雙層手套</a:t>
                      </a:r>
                    </a:p>
                  </a:txBody>
                  <a:tcPr marL="68580" marR="68580" marT="0" marB="0" anchor="ctr">
                    <a:solidFill>
                      <a:srgbClr val="94B6D2"/>
                    </a:solidFill>
                  </a:tcPr>
                </a:tc>
                <a:tc>
                  <a:txBody>
                    <a:bodyPr/>
                    <a:lstStyle/>
                    <a:p>
                      <a:pPr algn="ctr">
                        <a:lnSpc>
                          <a:spcPts val="1600"/>
                        </a:lnSpc>
                        <a:spcAft>
                          <a:spcPts val="0"/>
                        </a:spcAft>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N95</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等級</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含</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以上口罩</a:t>
                      </a:r>
                    </a:p>
                  </a:txBody>
                  <a:tcPr marL="68580" marR="68580" marT="0" marB="0" anchor="ctr">
                    <a:solidFill>
                      <a:srgbClr val="94B6D2"/>
                    </a:solidFill>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防護面罩</a:t>
                      </a:r>
                    </a:p>
                  </a:txBody>
                  <a:tcPr marL="68580" marR="68580" marT="0" marB="0" anchor="ctr">
                    <a:solidFill>
                      <a:srgbClr val="94B6D2"/>
                    </a:solidFill>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防水長筒鞋套</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橡膠長筒靴</a:t>
                      </a:r>
                    </a:p>
                  </a:txBody>
                  <a:tcPr marL="68580" marR="68580" marT="0" marB="0" anchor="ctr">
                    <a:solidFill>
                      <a:srgbClr val="94B6D2"/>
                    </a:solidFill>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防水圍裙</a:t>
                      </a:r>
                    </a:p>
                  </a:txBody>
                  <a:tcPr marL="68580" marR="68580" marT="0" marB="0" anchor="ctr">
                    <a:solidFill>
                      <a:srgbClr val="94B6D2"/>
                    </a:solidFill>
                  </a:tcPr>
                </a:tc>
                <a:extLst>
                  <a:ext uri="{0D108BD9-81ED-4DB2-BD59-A6C34878D82A}">
                    <a16:rowId xmlns:a16="http://schemas.microsoft.com/office/drawing/2014/main" val="1164671302"/>
                  </a:ext>
                </a:extLst>
              </a:tr>
              <a:tr h="1101020">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執行常規醫療照護</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如：抽血、給藥、生命徵象評估等</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、訪客探視</a:t>
                      </a:r>
                    </a:p>
                  </a:txBody>
                  <a:tcPr marL="68580" marR="68580" marT="0" marB="0" anchor="ctr">
                    <a:lnT w="12700" cap="flat" cmpd="sng" algn="ctr">
                      <a:solidFill>
                        <a:schemeClr val="tx1"/>
                      </a:solidFill>
                      <a:prstDash val="solid"/>
                      <a:round/>
                      <a:headEnd type="none" w="med" len="med"/>
                      <a:tailEnd type="none" w="med" len="med"/>
                    </a:lnT>
                    <a:solidFill>
                      <a:srgbClr val="D4E2ED"/>
                    </a:solidFill>
                  </a:tcPr>
                </a:tc>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收治病室</a:t>
                      </a:r>
                    </a:p>
                    <a:p>
                      <a:pPr algn="l">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負壓隔離病室或有衛浴設備的單人病室</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T w="12700" cap="flat" cmpd="sng" algn="ctr">
                      <a:solidFill>
                        <a:schemeClr val="tx1"/>
                      </a:solidFill>
                      <a:prstDash val="solid"/>
                      <a:round/>
                      <a:headEnd type="none" w="med" len="med"/>
                      <a:tailEnd type="none" w="med" len="med"/>
                    </a:lnT>
                    <a:solidFill>
                      <a:srgbClr val="FFFFFF"/>
                    </a:solidFill>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一級</a:t>
                      </a: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r>
                        <a:rPr lang="en-US" sz="1500" b="1" kern="100" baseline="300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3133509832"/>
                  </a:ext>
                </a:extLst>
              </a:tr>
              <a:tr h="1324704">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執行可能引發飛沫微粒</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 (aerosol)</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產生的檢體採集</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如：咽喉拭子</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或治療措施</a:t>
                      </a:r>
                    </a:p>
                  </a:txBody>
                  <a:tcPr marL="68580" marR="68580" marT="0" marB="0" anchor="ctr">
                    <a:solidFill>
                      <a:srgbClr val="D4E2ED"/>
                    </a:solidFill>
                  </a:tcPr>
                </a:tc>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收治病室或專屬區域</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如：獨立檢查室、負壓隔離病室或有衛浴設備的單人病室等</a:t>
                      </a: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一級</a:t>
                      </a: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r>
                        <a:rPr lang="en-US" sz="1500" b="1" kern="100" baseline="300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1706207040"/>
                  </a:ext>
                </a:extLst>
              </a:tr>
              <a:tr h="712508">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環境清潔消毒、廢棄物處理</a:t>
                      </a:r>
                    </a:p>
                  </a:txBody>
                  <a:tcPr marL="68580" marR="68580" marT="0" marB="0" anchor="ctr">
                    <a:solidFill>
                      <a:srgbClr val="D4E2ED"/>
                    </a:solidFill>
                  </a:tcPr>
                </a:tc>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病室、檢查室、生物醫療廢棄物處理區等</a:t>
                      </a:r>
                    </a:p>
                  </a:txBody>
                  <a:tcPr marL="68580" marR="68580" marT="0" marB="0" anchor="ctr">
                    <a:lnBlToTr w="12700" cap="flat" cmpd="sng" algn="ctr">
                      <a:noFill/>
                      <a:prstDash val="solid"/>
                      <a:round/>
                      <a:headEnd type="none" w="med" len="med"/>
                      <a:tailEnd type="none" w="med" len="med"/>
                    </a:lnBlToTr>
                    <a:solidFill>
                      <a:srgbClr val="FFFFFF"/>
                    </a:solidFill>
                  </a:tcPr>
                </a:tc>
                <a:tc>
                  <a:txBody>
                    <a:bodyPr/>
                    <a:lstStyle/>
                    <a:p>
                      <a:pPr algn="ctr">
                        <a:lnSpc>
                          <a:spcPts val="1600"/>
                        </a:lnSpc>
                      </a:pPr>
                      <a:r>
                        <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一級</a:t>
                      </a:r>
                    </a:p>
                  </a:txBody>
                  <a:tcPr marL="68580" marR="68580" marT="0" marB="0" anchor="ctr">
                    <a:solidFill>
                      <a:srgbClr val="FFFFFF"/>
                    </a:solidFill>
                  </a:tcPr>
                </a:tc>
                <a:tc>
                  <a:txBody>
                    <a:bodyPr/>
                    <a:lstStyle/>
                    <a:p>
                      <a:pPr algn="ctr">
                        <a:lnSpc>
                          <a:spcPts val="1600"/>
                        </a:lnSpc>
                      </a:pPr>
                      <a:r>
                        <a:rPr lang="en-US"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689666022"/>
                  </a:ext>
                </a:extLst>
              </a:tr>
              <a:tr h="565550">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遺體處理</a:t>
                      </a:r>
                    </a:p>
                  </a:txBody>
                  <a:tcPr marL="68580" marR="68580" marT="0" marB="0" anchor="ctr">
                    <a:solidFill>
                      <a:srgbClr val="D4E2ED"/>
                    </a:solidFill>
                  </a:tcPr>
                </a:tc>
                <a:tc>
                  <a:txBody>
                    <a:bodyPr/>
                    <a:lstStyle/>
                    <a:p>
                      <a:pPr algn="l">
                        <a:lnSpc>
                          <a:spcPts val="1600"/>
                        </a:lnSpc>
                      </a:pPr>
                      <a:r>
                        <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在病室搬運遺體或在太平間</a:t>
                      </a:r>
                    </a:p>
                  </a:txBody>
                  <a:tcPr marL="68580" marR="68580" marT="0" marB="0" anchor="ctr">
                    <a:solidFill>
                      <a:srgbClr val="FFFFFF"/>
                    </a:solidFill>
                  </a:tcPr>
                </a:tc>
                <a:tc>
                  <a:txBody>
                    <a:bodyPr/>
                    <a:lstStyle/>
                    <a:p>
                      <a:pPr algn="ctr">
                        <a:lnSpc>
                          <a:spcPts val="1600"/>
                        </a:lnSpc>
                      </a:pPr>
                      <a:r>
                        <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一級</a:t>
                      </a: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r>
                        <a:rPr lang="en-US" sz="1500" b="1" kern="100" baseline="300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tc>
                  <a:txBody>
                    <a:bodyPr/>
                    <a:lstStyle/>
                    <a:p>
                      <a:pPr algn="ctr">
                        <a:lnSpc>
                          <a:spcPts val="1600"/>
                        </a:lnSpc>
                      </a:pPr>
                      <a:r>
                        <a:rPr lang="en-US"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sym typeface="Wingdings" panose="05000000000000000000" pitchFamily="2" charset="2"/>
                        </a:rPr>
                        <a:t></a:t>
                      </a:r>
                      <a:endParaRPr lang="zh-TW" sz="1500" b="1" kern="100" dirty="0">
                        <a:solidFill>
                          <a:schemeClr val="bg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solidFill>
                      <a:srgbClr val="FFFFFF"/>
                    </a:solidFill>
                  </a:tcPr>
                </a:tc>
                <a:extLst>
                  <a:ext uri="{0D108BD9-81ED-4DB2-BD59-A6C34878D82A}">
                    <a16:rowId xmlns:a16="http://schemas.microsoft.com/office/drawing/2014/main" val="1540350065"/>
                  </a:ext>
                </a:extLst>
              </a:tr>
            </a:tbl>
          </a:graphicData>
        </a:graphic>
      </p:graphicFrame>
    </p:spTree>
    <p:extLst>
      <p:ext uri="{BB962C8B-B14F-4D97-AF65-F5344CB8AC3E}">
        <p14:creationId xmlns:p14="http://schemas.microsoft.com/office/powerpoint/2010/main" val="2196980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29</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(5/8)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E875D99E-A370-4F66-9ADC-CD572F0E23FA}"/>
              </a:ext>
            </a:extLst>
          </p:cNvPr>
          <p:cNvSpPr txBox="1">
            <a:spLocks/>
          </p:cNvSpPr>
          <p:nvPr/>
        </p:nvSpPr>
        <p:spPr>
          <a:xfrm>
            <a:off x="363545" y="951585"/>
            <a:ext cx="5732456" cy="5213839"/>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穿戴及脫除個人防護裝備之地點應張貼穿脫順序海報，並設有手部衛生設備，如肥皂和清水或酒精性乾洗手液等。</a:t>
            </a:r>
          </a:p>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脫除個人防護裝備之地點應設有醫療廢棄物垃圾桶。</a:t>
            </a:r>
          </a:p>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於穿脫個人防護裝備時，組成團隊</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(Buddy System)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，一人進行個人防護裝備穿脫，由受過訓練的觀察者協助檢視裝備是否穿戴完整及正確脫除。</a:t>
            </a:r>
          </a:p>
          <a:p>
            <a:pPr marL="360000" indent="-360000" algn="just">
              <a:spcBef>
                <a:spcPts val="1200"/>
              </a:spcBef>
              <a:buClr>
                <a:schemeClr val="accent1">
                  <a:lumMod val="50000"/>
                </a:schemeClr>
              </a:buClr>
              <a:buSzPct val="100000"/>
              <a:buFont typeface="Wingdings" panose="05000000000000000000" pitchFamily="2" charset="2"/>
              <a:buChar char="n"/>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請參閱本署公布之各項個人防護裝備之正確穿脫方式與順序。</a:t>
            </a:r>
          </a:p>
        </p:txBody>
      </p:sp>
      <p:pic>
        <p:nvPicPr>
          <p:cNvPr id="5" name="圖片 4">
            <a:extLst>
              <a:ext uri="{FF2B5EF4-FFF2-40B4-BE49-F238E27FC236}">
                <a16:creationId xmlns:a16="http://schemas.microsoft.com/office/drawing/2014/main" id="{5A9C9654-4ED3-4409-83EE-FBCE69FC35FF}"/>
              </a:ext>
            </a:extLst>
          </p:cNvPr>
          <p:cNvPicPr>
            <a:picLocks noChangeAspect="1"/>
          </p:cNvPicPr>
          <p:nvPr/>
        </p:nvPicPr>
        <p:blipFill>
          <a:blip r:embed="rId2"/>
          <a:stretch>
            <a:fillRect/>
          </a:stretch>
        </p:blipFill>
        <p:spPr>
          <a:xfrm>
            <a:off x="6320757" y="890592"/>
            <a:ext cx="5212823" cy="5614333"/>
          </a:xfrm>
          <a:prstGeom prst="rect">
            <a:avLst/>
          </a:prstGeom>
        </p:spPr>
      </p:pic>
      <p:sp>
        <p:nvSpPr>
          <p:cNvPr id="6" name="內容版面配置區 2">
            <a:extLst>
              <a:ext uri="{FF2B5EF4-FFF2-40B4-BE49-F238E27FC236}">
                <a16:creationId xmlns:a16="http://schemas.microsoft.com/office/drawing/2014/main" id="{684F9503-7053-4402-9192-5C26F3D8686A}"/>
              </a:ext>
            </a:extLst>
          </p:cNvPr>
          <p:cNvSpPr txBox="1">
            <a:spLocks/>
          </p:cNvSpPr>
          <p:nvPr/>
        </p:nvSpPr>
        <p:spPr>
          <a:xfrm>
            <a:off x="658420" y="6546870"/>
            <a:ext cx="8338242" cy="31541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lgn="just">
              <a:spcBef>
                <a:spcPts val="1200"/>
              </a:spcBef>
              <a:buNone/>
            </a:pPr>
            <a:r>
              <a:rPr lang="en-US" altLang="zh-TW" sz="1000" i="1" dirty="0">
                <a:solidFill>
                  <a:schemeClr val="tx1"/>
                </a:solidFill>
                <a:latin typeface="Times New Roman" panose="02020603050405020304" pitchFamily="18" charset="0"/>
                <a:cs typeface="Times New Roman" panose="02020603050405020304" pitchFamily="18" charset="0"/>
              </a:rPr>
              <a:t>From</a:t>
            </a:r>
            <a:r>
              <a:rPr lang="en-US" altLang="zh-TW" sz="1000" dirty="0">
                <a:solidFill>
                  <a:schemeClr val="tx1"/>
                </a:solidFill>
                <a:latin typeface="Times New Roman" panose="02020603050405020304" pitchFamily="18" charset="0"/>
                <a:cs typeface="Times New Roman" panose="02020603050405020304" pitchFamily="18" charset="0"/>
              </a:rPr>
              <a:t>:</a:t>
            </a:r>
            <a:r>
              <a:rPr lang="en-US" altLang="zh-TW" sz="1000" i="1" dirty="0">
                <a:solidFill>
                  <a:schemeClr val="tx1"/>
                </a:solidFill>
                <a:latin typeface="Times New Roman" panose="02020603050405020304" pitchFamily="18" charset="0"/>
                <a:cs typeface="Times New Roman" panose="02020603050405020304" pitchFamily="18" charset="0"/>
              </a:rPr>
              <a:t> </a:t>
            </a:r>
            <a:r>
              <a:rPr lang="zh-TW" altLang="en-US" sz="1000" dirty="0">
                <a:solidFill>
                  <a:schemeClr val="bg1"/>
                </a:solidFill>
                <a:latin typeface="標楷體" panose="03000509000000000000" pitchFamily="65" charset="-120"/>
                <a:ea typeface="標楷體" panose="03000509000000000000" pitchFamily="65" charset="-120"/>
                <a:cs typeface="Times New Roman" panose="02020603050405020304" pitchFamily="18" charset="0"/>
                <a:hlinkClick r:id="rId3">
                  <a:extLst>
                    <a:ext uri="{A12FA001-AC4F-418D-AE19-62706E023703}">
                      <ahyp:hlinkClr xmlns:ahyp="http://schemas.microsoft.com/office/drawing/2018/hyperlinkcolor" val="tx"/>
                    </a:ext>
                  </a:extLst>
                </a:hlinkClick>
              </a:rPr>
              <a:t>衛生福利部疾病管制署</a:t>
            </a:r>
            <a:r>
              <a:rPr lang="en-US" altLang="zh-TW" sz="1000" dirty="0">
                <a:solidFill>
                  <a:schemeClr val="bg1"/>
                </a:solidFill>
                <a:latin typeface="標楷體" panose="03000509000000000000" pitchFamily="65" charset="-120"/>
                <a:ea typeface="標楷體" panose="03000509000000000000" pitchFamily="65" charset="-120"/>
                <a:cs typeface="Times New Roman" panose="02020603050405020304" pitchFamily="18" charset="0"/>
                <a:hlinkClick r:id="rId3">
                  <a:extLst>
                    <a:ext uri="{A12FA001-AC4F-418D-AE19-62706E023703}">
                      <ahyp:hlinkClr xmlns:ahyp="http://schemas.microsoft.com/office/drawing/2018/hyperlinkcolor" val="tx"/>
                    </a:ext>
                  </a:extLst>
                </a:hlinkClick>
              </a:rPr>
              <a:t>『</a:t>
            </a:r>
            <a:r>
              <a:rPr lang="zh-TW" altLang="en-US" sz="1000" dirty="0">
                <a:solidFill>
                  <a:schemeClr val="bg1"/>
                </a:solidFill>
                <a:latin typeface="標楷體" panose="03000509000000000000" pitchFamily="65" charset="-120"/>
                <a:ea typeface="標楷體" panose="03000509000000000000" pitchFamily="65" charset="-120"/>
                <a:cs typeface="Times New Roman" panose="02020603050405020304" pitchFamily="18" charset="0"/>
                <a:hlinkClick r:id="rId3">
                  <a:extLst>
                    <a:ext uri="{A12FA001-AC4F-418D-AE19-62706E023703}">
                      <ahyp:hlinkClr xmlns:ahyp="http://schemas.microsoft.com/office/drawing/2018/hyperlinkcolor" val="tx"/>
                    </a:ext>
                  </a:extLst>
                </a:hlinkClick>
              </a:rPr>
              <a:t>醫療機構因應伊波拉病毒感染及馬堡病毒出血熱之感染管制措施</a:t>
            </a:r>
            <a:r>
              <a:rPr lang="en-US" altLang="zh-TW" sz="1000" u="sng" dirty="0">
                <a:solidFill>
                  <a:schemeClr val="bg1"/>
                </a:solidFill>
                <a:latin typeface="標楷體" panose="03000509000000000000" pitchFamily="65" charset="-120"/>
                <a:ea typeface="標楷體" panose="03000509000000000000" pitchFamily="65" charset="-120"/>
                <a:cs typeface="Times New Roman" panose="02020603050405020304" pitchFamily="18" charset="0"/>
                <a:hlinkClick r:id="rId3">
                  <a:extLst>
                    <a:ext uri="{A12FA001-AC4F-418D-AE19-62706E023703}">
                      <ahyp:hlinkClr xmlns:ahyp="http://schemas.microsoft.com/office/drawing/2018/hyperlinkcolor" val="tx"/>
                    </a:ext>
                  </a:extLst>
                </a:hlinkClick>
              </a:rPr>
              <a:t>』 </a:t>
            </a:r>
            <a:endParaRPr lang="en-US" altLang="zh-TW" sz="1000" u="sng" dirty="0">
              <a:solidFill>
                <a:schemeClr val="bg1"/>
              </a:solidFill>
              <a:latin typeface="標楷體" panose="03000509000000000000" pitchFamily="65" charset="-12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15407217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30</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(6/8)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BF0CE481-2D2B-45EE-AA5A-103620E927F5}"/>
              </a:ext>
            </a:extLst>
          </p:cNvPr>
          <p:cNvSpPr txBox="1">
            <a:spLocks/>
          </p:cNvSpPr>
          <p:nvPr/>
        </p:nvSpPr>
        <p:spPr>
          <a:xfrm>
            <a:off x="363544" y="1107831"/>
            <a:ext cx="11497279" cy="3851032"/>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工作人員於執行照護過程中，若發現個人防護裝備未穿戴妥當或破損</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如：手套破損、手套滑脫、尖銳物穿刺等</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，疑有暴露風險時，應立即安全的停止目前工作或由備援人員接替，儘速離開病人照護區，以降低人員暴露風險。</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經皮膚或黏膜暴露到疑似</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確定伊波拉病毒感染病例的血液、分泌物、體液</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包含嘔吐物、尿液、糞便、精液等</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、器官時，應立即安全的停止目前工作，離開病人照護區，安全的卸除個人防護裝備後使用肥皂和清水清洗皮膚表面，黏膜</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如：結膜</a:t>
            </a: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則應使用大量的清水或洗眼液沖洗。於離開病人照護區後應立即通報單位主管，並通知衛生主管機關。</a:t>
            </a:r>
          </a:p>
        </p:txBody>
      </p:sp>
    </p:spTree>
    <p:extLst>
      <p:ext uri="{BB962C8B-B14F-4D97-AF65-F5344CB8AC3E}">
        <p14:creationId xmlns:p14="http://schemas.microsoft.com/office/powerpoint/2010/main" val="31427201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31</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(7/8)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BF0CE481-2D2B-45EE-AA5A-103620E927F5}"/>
              </a:ext>
            </a:extLst>
          </p:cNvPr>
          <p:cNvSpPr txBox="1">
            <a:spLocks/>
          </p:cNvSpPr>
          <p:nvPr/>
        </p:nvSpPr>
        <p:spPr>
          <a:xfrm>
            <a:off x="363544" y="762001"/>
            <a:ext cx="11497279" cy="572064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實驗室生物安全</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盡量避免進行疑似伊波拉病毒感染病人之非必要常規臨床檢驗。如果可能，考量在確認是否為伊波拉病毒感染後再進行相關臨床檢驗。</a:t>
            </a: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進行疑似伊波拉病毒感染病人之常規檢驗，可考量於病人隔離病房或其內部隔離設施進行，使用定點照護檢驗，或使用密閉式全自動分析儀器進行檢驗，並做好感染管制措施。</a:t>
            </a: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可能產生潛在氣膠之步驟，應於第</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II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級生物安全櫃</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(Class II BSC)</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a:t>
            </a: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儀器設備之清潔消毒及除汙：進行常規檢驗所使用之儀器設備，以</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500ppm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含氯之消毒劑</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如市售之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含氯漂白水稀釋</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100</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倍</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進行消毒或根據原廠儀器操作手冊之消毒規定，進行相關清潔、消毒及除汙。</a:t>
            </a:r>
          </a:p>
          <a:p>
            <a:pPr lvl="1"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請參閱「疑似伊波拉病毒</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(Ebola Virus)</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感染病人進行常規檢驗項目之實驗室生物安全規定」。</a:t>
            </a:r>
          </a:p>
        </p:txBody>
      </p:sp>
    </p:spTree>
    <p:extLst>
      <p:ext uri="{BB962C8B-B14F-4D97-AF65-F5344CB8AC3E}">
        <p14:creationId xmlns:p14="http://schemas.microsoft.com/office/powerpoint/2010/main" val="1679291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32</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2947332" y="213434"/>
            <a:ext cx="6297336"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感染管制措施</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(8/8)</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8928BFC3-75FE-4A37-B261-70B74F0B5CF0}"/>
              </a:ext>
            </a:extLst>
          </p:cNvPr>
          <p:cNvSpPr txBox="1">
            <a:spLocks/>
          </p:cNvSpPr>
          <p:nvPr/>
        </p:nvSpPr>
        <p:spPr>
          <a:xfrm>
            <a:off x="363544" y="993530"/>
            <a:ext cx="11497279" cy="5477173"/>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消毒</a:t>
            </a:r>
            <a:endParaRPr lang="en-US" altLang="zh-TW" sz="2600" b="1"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87600" lvl="1" indent="-230400"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個案的血液、分泌物、體液、器官及其它與個案有直接接觸過之物體，須立即以 </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10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的稀釋漂白水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(5000ppm)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進行消毒；可以高溫滅菌之物品，則應以高溫高壓滅菌或煮沸等方法處理。</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687600" lvl="1" indent="-230400"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隔離病室內應有專屬儀器設備，盡量避免使用可重複使用之儀器或醫材設備；非專用且非拋棄式的醫療設備於個案使用後，應優先依循廠商說明進行清潔消毒。</a:t>
            </a:r>
          </a:p>
          <a:p>
            <a:pPr marL="687600" lvl="1" indent="-230400"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受汙染醫療環境應進行清潔消毒，清潔人員務必穿戴防護裝備</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雙層手套、</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N95</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口罩、連身型防護衣、鞋套或防水長筒鞋套、防護面罩、防水圍裙等</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p>
          <a:p>
            <a:pPr marL="687600" lvl="1" indent="-230400" algn="just">
              <a:spcBef>
                <a:spcPts val="1200"/>
              </a:spcBef>
              <a:buClr>
                <a:schemeClr val="accent1">
                  <a:lumMod val="50000"/>
                </a:schemeClr>
              </a:buClr>
              <a:buSzPct val="100000"/>
              <a:buFont typeface="Arial" panose="020B0604020202020204" pitchFamily="34" charset="0"/>
              <a:buChar char="•"/>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若個案接觸過的物體無法在安全措施下消毒，則應將物體進行焚毀或經高溫高壓滅菌後丟棄。</a:t>
            </a:r>
          </a:p>
        </p:txBody>
      </p:sp>
    </p:spTree>
    <p:extLst>
      <p:ext uri="{BB962C8B-B14F-4D97-AF65-F5344CB8AC3E}">
        <p14:creationId xmlns:p14="http://schemas.microsoft.com/office/powerpoint/2010/main" val="10860079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33</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遺體處理</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486895BD-8312-4312-BACE-F646F6690C74}"/>
              </a:ext>
            </a:extLst>
          </p:cNvPr>
          <p:cNvSpPr txBox="1">
            <a:spLocks/>
          </p:cNvSpPr>
          <p:nvPr/>
        </p:nvSpPr>
        <p:spPr>
          <a:xfrm>
            <a:off x="363544" y="1019908"/>
            <a:ext cx="11541241" cy="4404946"/>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lvl="1" indent="-360000" algn="just">
              <a:spcBef>
                <a:spcPts val="18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個案死亡後遺體應直接入屍袋，且工作人員應佩戴全套的個人防護裝備。</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lvl="1" indent="-360000" algn="just">
              <a:spcBef>
                <a:spcPts val="18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如需解剖應採用較安全的技術，並佩戴全套的個人防護裝備，必要時須在高安全性的驗屍房進行驗屍。</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lvl="1" indent="-360000" algn="just">
              <a:spcBef>
                <a:spcPts val="18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不可清洗遺體及換衣服，屍袋外面如有汙物，應以 </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10 </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的稀釋漂白水</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(5000ppm)</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抹拭，再運送至醫院太平間。</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lvl="1" indent="-360000" algn="just">
              <a:spcBef>
                <a:spcPts val="18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在醫院太平間，不可以打開屍袋瞻仰遺容、清洗遺體和進行入殮準備，也不可對屍體進行防腐處理。</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lvl="1" indent="-360000" algn="just">
              <a:spcBef>
                <a:spcPts val="18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遺體應於</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24</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小時內入殮並火化。</a:t>
            </a:r>
            <a:endPar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9306190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34</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預防方法</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(1/2)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FF8469F5-1285-47B1-AFCB-A9AA3461DA57}"/>
              </a:ext>
            </a:extLst>
          </p:cNvPr>
          <p:cNvSpPr txBox="1">
            <a:spLocks/>
          </p:cNvSpPr>
          <p:nvPr/>
        </p:nvSpPr>
        <p:spPr>
          <a:xfrm>
            <a:off x="363544" y="1295401"/>
            <a:ext cx="11497279" cy="249555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在流行地區，避免接觸或食用果蝠、猿猴等野生動物。如需接觸動物則應戴手套及穿著合適衣物（如長袖衣物）。食用動物性食品（血液或肉）前應煮熟。</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360000" indent="-360000" algn="just">
              <a:spcBef>
                <a:spcPts val="1800"/>
              </a:spcBef>
              <a:buClr>
                <a:schemeClr val="accent1">
                  <a:lumMod val="50000"/>
                </a:schemeClr>
              </a:buClr>
              <a:buSzPct val="100000"/>
              <a:buFont typeface="Wingdings" panose="05000000000000000000" pitchFamily="2" charset="2"/>
              <a:buChar char="n"/>
            </a:pP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避免直接接觸被感染者之血液、分泌物、器官、精液或可能被污染的環境；如需照顧個案則應配戴手套及合適個人防護裝備。</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0950622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35</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4256015" y="213434"/>
            <a:ext cx="3679970"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預防方法</a:t>
            </a:r>
            <a:r>
              <a:rPr lang="en-US" altLang="zh-TW" sz="2400" b="1" dirty="0">
                <a:solidFill>
                  <a:schemeClr val="accent1">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(2/2)</a:t>
            </a:r>
            <a:endParaRPr lang="zh-TW" altLang="en-US" sz="2400" b="1" dirty="0">
              <a:solidFill>
                <a:schemeClr val="accent1">
                  <a:lumMod val="50000"/>
                </a:schemeClr>
              </a:solidFill>
              <a:latin typeface="微軟正黑體" panose="020B0604030504040204" pitchFamily="34" charset="-120"/>
              <a:ea typeface="微軟正黑體" panose="020B0604030504040204" pitchFamily="34" charset="-120"/>
              <a:cs typeface="Calibri" panose="020F0502020204030204" pitchFamily="34" charset="0"/>
            </a:endParaRPr>
          </a:p>
        </p:txBody>
      </p:sp>
      <p:sp>
        <p:nvSpPr>
          <p:cNvPr id="4" name="內容版面配置區 2">
            <a:extLst>
              <a:ext uri="{FF2B5EF4-FFF2-40B4-BE49-F238E27FC236}">
                <a16:creationId xmlns:a16="http://schemas.microsoft.com/office/drawing/2014/main" id="{FF8469F5-1285-47B1-AFCB-A9AA3461DA57}"/>
              </a:ext>
            </a:extLst>
          </p:cNvPr>
          <p:cNvSpPr txBox="1">
            <a:spLocks/>
          </p:cNvSpPr>
          <p:nvPr/>
        </p:nvSpPr>
        <p:spPr>
          <a:xfrm>
            <a:off x="363544" y="1162051"/>
            <a:ext cx="11497279" cy="4171950"/>
          </a:xfrm>
          <a:prstGeom prst="rect">
            <a:avLst/>
          </a:prstGeom>
        </p:spPr>
        <p:txBody>
          <a:bodyPr vert="horz" lIns="91440" tIns="45720" rIns="91440" bIns="45720" rtlCol="0">
            <a:noAutofit/>
          </a:bodyPr>
          <a:lstStyle>
            <a:lvl1pPr marL="228600" indent="-228600" algn="l" defTabSz="6858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6858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6858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6858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6858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360000" indent="-360000" algn="just">
              <a:spcBef>
                <a:spcPts val="1200"/>
              </a:spcBef>
              <a:buClr>
                <a:schemeClr val="accent1">
                  <a:lumMod val="50000"/>
                </a:schemeClr>
              </a:buClr>
              <a:buSzPct val="100000"/>
              <a:buFont typeface="Wingdings" panose="05000000000000000000" pitchFamily="2" charset="2"/>
              <a:buChar char="n"/>
            </a:pPr>
            <a:r>
              <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WHO</a:t>
            </a:r>
            <a:r>
              <a:rPr lang="zh-TW" altLang="en-US"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對康復個案之建議：</a:t>
            </a:r>
            <a:endParaRPr lang="en-US" altLang="zh-TW" sz="26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914400" lvl="1" indent="-457200" algn="just">
              <a:spcBef>
                <a:spcPts val="18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所有個案及其性伴侶應接受衛教諮詢並發放保險套。</a:t>
            </a:r>
          </a:p>
          <a:p>
            <a:pPr marL="914400" lvl="1" indent="-4572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男性個案應於症狀出現後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個月檢驗精液，如檢驗結果陽性，應持續每</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個月後再行檢驗，直到間隔</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週之兩次檢驗結果陰性。</a:t>
            </a:r>
          </a:p>
          <a:p>
            <a:pPr marL="914400" lvl="1" indent="-4572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男性個案於出現症狀後</a:t>
            </a:r>
            <a:r>
              <a:rPr lang="en-US" altLang="zh-TW"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12</a:t>
            </a: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個月或直到兩次精液檢驗結果陰性前應避免各種性行為，或全程使用保險套。</a:t>
            </a:r>
          </a:p>
          <a:p>
            <a:pPr marL="914400" lvl="1" indent="-457200" algn="just">
              <a:spcBef>
                <a:spcPts val="1200"/>
              </a:spcBef>
              <a:buClr>
                <a:schemeClr val="accent1">
                  <a:lumMod val="50000"/>
                </a:schemeClr>
              </a:buClr>
              <a:buSzPct val="100000"/>
              <a:buFont typeface="+mj-lt"/>
              <a:buAutoNum type="arabicPeriod"/>
            </a:pPr>
            <a:r>
              <a:rPr lang="zh-TW" altLang="en-US" sz="2400" dirty="0">
                <a:solidFill>
                  <a:schemeClr val="tx1"/>
                </a:solidFill>
                <a:latin typeface="微軟正黑體" panose="020B0604030504040204" pitchFamily="34" charset="-120"/>
                <a:ea typeface="微軟正黑體" panose="020B0604030504040204" pitchFamily="34" charset="-120"/>
                <a:cs typeface="Times New Roman" panose="02020603050405020304" pitchFamily="18" charset="0"/>
              </a:rPr>
              <a:t>直到精液檢驗陰性前，並落實手部及個人衛生，且處理及丟棄保險套時，需避免接觸到精液。</a:t>
            </a:r>
          </a:p>
        </p:txBody>
      </p:sp>
    </p:spTree>
    <p:extLst>
      <p:ext uri="{BB962C8B-B14F-4D97-AF65-F5344CB8AC3E}">
        <p14:creationId xmlns:p14="http://schemas.microsoft.com/office/powerpoint/2010/main" val="10786487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36</a:t>
            </a:fld>
            <a:endParaRPr lang="zh-TW" altLang="en-US" dirty="0"/>
          </a:p>
        </p:txBody>
      </p:sp>
      <p:sp>
        <p:nvSpPr>
          <p:cNvPr id="3" name="標題 1">
            <a:extLst>
              <a:ext uri="{FF2B5EF4-FFF2-40B4-BE49-F238E27FC236}">
                <a16:creationId xmlns:a16="http://schemas.microsoft.com/office/drawing/2014/main" id="{F9676D79-CF01-43CB-9420-C3ACE4373BBD}"/>
              </a:ext>
            </a:extLst>
          </p:cNvPr>
          <p:cNvSpPr txBox="1">
            <a:spLocks/>
          </p:cNvSpPr>
          <p:nvPr/>
        </p:nvSpPr>
        <p:spPr>
          <a:xfrm>
            <a:off x="1730928" y="213434"/>
            <a:ext cx="8730144" cy="519819"/>
          </a:xfrm>
          <a:prstGeom prst="rect">
            <a:avLst/>
          </a:prstGeom>
          <a:noFill/>
          <a:ln>
            <a:noFill/>
          </a:ln>
        </p:spPr>
        <p:txBody>
          <a:bodyPr>
            <a:noAutofit/>
          </a:bodyPr>
          <a:lst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a:lstStyle>
          <a:p>
            <a:pPr algn="ctr"/>
            <a:r>
              <a:rPr lang="zh-TW" altLang="en-US" sz="3600" b="1" dirty="0">
                <a:solidFill>
                  <a:srgbClr val="3D6A8F"/>
                </a:solidFill>
                <a:latin typeface="Times New Roman" panose="02020603050405020304" pitchFamily="18" charset="0"/>
                <a:ea typeface="微軟正黑體" panose="020B0604030504040204" pitchFamily="34" charset="-120"/>
                <a:cs typeface="Times New Roman" panose="02020603050405020304" pitchFamily="18" charset="0"/>
              </a:rPr>
              <a:t>相關資訊請至疾病管制署全球資訊網查閱</a:t>
            </a:r>
          </a:p>
        </p:txBody>
      </p:sp>
      <p:pic>
        <p:nvPicPr>
          <p:cNvPr id="5" name="圖片 4">
            <a:extLst>
              <a:ext uri="{FF2B5EF4-FFF2-40B4-BE49-F238E27FC236}">
                <a16:creationId xmlns:a16="http://schemas.microsoft.com/office/drawing/2014/main" id="{20E4B1FC-C20C-4331-BBD8-80F1BD5751D4}"/>
              </a:ext>
            </a:extLst>
          </p:cNvPr>
          <p:cNvPicPr>
            <a:picLocks noChangeAspect="1"/>
          </p:cNvPicPr>
          <p:nvPr/>
        </p:nvPicPr>
        <p:blipFill>
          <a:blip r:embed="rId2"/>
          <a:stretch>
            <a:fillRect/>
          </a:stretch>
        </p:blipFill>
        <p:spPr>
          <a:xfrm>
            <a:off x="7456574" y="2011794"/>
            <a:ext cx="2834412" cy="2834412"/>
          </a:xfrm>
          <a:prstGeom prst="rect">
            <a:avLst/>
          </a:prstGeom>
        </p:spPr>
      </p:pic>
      <p:pic>
        <p:nvPicPr>
          <p:cNvPr id="7" name="圖片 6">
            <a:extLst>
              <a:ext uri="{FF2B5EF4-FFF2-40B4-BE49-F238E27FC236}">
                <a16:creationId xmlns:a16="http://schemas.microsoft.com/office/drawing/2014/main" id="{9A920DB3-6960-4D11-99BC-8CC877B4BCBE}"/>
              </a:ext>
            </a:extLst>
          </p:cNvPr>
          <p:cNvPicPr>
            <a:picLocks noChangeAspect="1"/>
          </p:cNvPicPr>
          <p:nvPr/>
        </p:nvPicPr>
        <p:blipFill>
          <a:blip r:embed="rId3"/>
          <a:stretch>
            <a:fillRect/>
          </a:stretch>
        </p:blipFill>
        <p:spPr>
          <a:xfrm>
            <a:off x="2239861" y="786517"/>
            <a:ext cx="4843898" cy="5922328"/>
          </a:xfrm>
          <a:prstGeom prst="rect">
            <a:avLst/>
          </a:prstGeom>
          <a:ln>
            <a:noFill/>
          </a:ln>
        </p:spPr>
      </p:pic>
    </p:spTree>
    <p:extLst>
      <p:ext uri="{BB962C8B-B14F-4D97-AF65-F5344CB8AC3E}">
        <p14:creationId xmlns:p14="http://schemas.microsoft.com/office/powerpoint/2010/main" val="34774740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BBFD40F4-3DA4-4F70-9BB8-FF050C3E8646}"/>
              </a:ext>
            </a:extLst>
          </p:cNvPr>
          <p:cNvSpPr>
            <a:spLocks noGrp="1"/>
          </p:cNvSpPr>
          <p:nvPr>
            <p:ph type="sldNum" sz="quarter" idx="12"/>
          </p:nvPr>
        </p:nvSpPr>
        <p:spPr/>
        <p:txBody>
          <a:bodyPr/>
          <a:lstStyle/>
          <a:p>
            <a:fld id="{B11ECAE3-1A2B-47F9-ACEE-F5B3AD28564B}" type="slidenum">
              <a:rPr lang="zh-TW" altLang="en-US" smtClean="0"/>
              <a:pPr/>
              <a:t>37</a:t>
            </a:fld>
            <a:endParaRPr lang="zh-TW" altLang="en-US" dirty="0"/>
          </a:p>
        </p:txBody>
      </p:sp>
      <p:sp>
        <p:nvSpPr>
          <p:cNvPr id="4" name="內容版面配置區 2">
            <a:extLst>
              <a:ext uri="{FF2B5EF4-FFF2-40B4-BE49-F238E27FC236}">
                <a16:creationId xmlns:a16="http://schemas.microsoft.com/office/drawing/2014/main" id="{F7F0AB8C-F7E5-4D4D-A823-9A8A6D3A3B0D}"/>
              </a:ext>
            </a:extLst>
          </p:cNvPr>
          <p:cNvSpPr txBox="1">
            <a:spLocks/>
          </p:cNvSpPr>
          <p:nvPr/>
        </p:nvSpPr>
        <p:spPr>
          <a:xfrm>
            <a:off x="4420482" y="2931813"/>
            <a:ext cx="3351045" cy="994383"/>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a:lstStyle>
          <a:p>
            <a:pPr marL="0" indent="0" algn="ctr">
              <a:spcBef>
                <a:spcPts val="1800"/>
              </a:spcBef>
              <a:buFont typeface="Tw Cen MT" panose="020B0602020104020603" pitchFamily="34" charset="0"/>
              <a:buNone/>
            </a:pPr>
            <a:r>
              <a:rPr lang="zh-TW" altLang="en-US" sz="4400" dirty="0">
                <a:latin typeface="微軟正黑體" panose="020B0604030504040204" pitchFamily="34" charset="-120"/>
                <a:ea typeface="微軟正黑體" panose="020B0604030504040204" pitchFamily="34" charset="-120"/>
                <a:cs typeface="Times New Roman" panose="02020603050405020304" pitchFamily="18" charset="0"/>
              </a:rPr>
              <a:t>敬請指導</a:t>
            </a:r>
            <a:endParaRPr lang="en-US" altLang="zh-TW" sz="44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7074152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肥皂">
  <a:themeElements>
    <a:clrScheme name="自訂 20">
      <a:dk1>
        <a:srgbClr val="000000"/>
      </a:dk1>
      <a:lt1>
        <a:srgbClr val="000000"/>
      </a:lt1>
      <a:dk2>
        <a:srgbClr val="FFFFFF"/>
      </a:dk2>
      <a:lt2>
        <a:srgbClr val="FFFFFF"/>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肥皂">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肥皂">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肥皂</Template>
  <TotalTime>1599</TotalTime>
  <Words>4669</Words>
  <Application>Microsoft Office PowerPoint</Application>
  <PresentationFormat>寬螢幕</PresentationFormat>
  <Paragraphs>401</Paragraphs>
  <Slides>37</Slides>
  <Notes>0</Notes>
  <HiddenSlides>0</HiddenSlides>
  <MMClips>0</MMClips>
  <ScaleCrop>false</ScaleCrop>
  <HeadingPairs>
    <vt:vector size="6" baseType="variant">
      <vt:variant>
        <vt:lpstr>使用字型</vt:lpstr>
      </vt:variant>
      <vt:variant>
        <vt:i4>10</vt:i4>
      </vt:variant>
      <vt:variant>
        <vt:lpstr>佈景主題</vt:lpstr>
      </vt:variant>
      <vt:variant>
        <vt:i4>1</vt:i4>
      </vt:variant>
      <vt:variant>
        <vt:lpstr>投影片標題</vt:lpstr>
      </vt:variant>
      <vt:variant>
        <vt:i4>37</vt:i4>
      </vt:variant>
    </vt:vector>
  </HeadingPairs>
  <TitlesOfParts>
    <vt:vector size="48" baseType="lpstr">
      <vt:lpstr>微軟正黑體</vt:lpstr>
      <vt:lpstr>標楷體</vt:lpstr>
      <vt:lpstr>Arial</vt:lpstr>
      <vt:lpstr>Calibri</vt:lpstr>
      <vt:lpstr>Century Gothic</vt:lpstr>
      <vt:lpstr>Garamond</vt:lpstr>
      <vt:lpstr>Gill Sans MT</vt:lpstr>
      <vt:lpstr>Times New Roman</vt:lpstr>
      <vt:lpstr>Tw Cen MT</vt:lpstr>
      <vt:lpstr>Wingdings</vt:lpstr>
      <vt:lpstr>肥皂</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徐敏家</dc:creator>
  <cp:lastModifiedBy>徐敏家</cp:lastModifiedBy>
  <cp:revision>74</cp:revision>
  <cp:lastPrinted>2023-11-10T07:16:31Z</cp:lastPrinted>
  <dcterms:created xsi:type="dcterms:W3CDTF">2023-11-08T02:11:10Z</dcterms:created>
  <dcterms:modified xsi:type="dcterms:W3CDTF">2023-11-17T03:52:19Z</dcterms:modified>
</cp:coreProperties>
</file>