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0" r:id="rId2"/>
    <p:sldId id="271" r:id="rId3"/>
    <p:sldId id="272" r:id="rId4"/>
    <p:sldId id="273" r:id="rId5"/>
    <p:sldId id="274" r:id="rId6"/>
    <p:sldId id="266" r:id="rId7"/>
    <p:sldId id="258" r:id="rId8"/>
    <p:sldId id="259" r:id="rId9"/>
    <p:sldId id="263" r:id="rId10"/>
    <p:sldId id="267" r:id="rId11"/>
    <p:sldId id="262" r:id="rId12"/>
    <p:sldId id="260" r:id="rId13"/>
    <p:sldId id="269" r:id="rId14"/>
    <p:sldId id="256" r:id="rId15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9459" autoAdjust="0"/>
    <p:restoredTop sz="94660"/>
  </p:normalViewPr>
  <p:slideViewPr>
    <p:cSldViewPr>
      <p:cViewPr varScale="1">
        <p:scale>
          <a:sx n="59" d="100"/>
          <a:sy n="59" d="100"/>
        </p:scale>
        <p:origin x="-90" y="-4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2945587" cy="496192"/>
          </a:xfrm>
          <a:prstGeom prst="rect">
            <a:avLst/>
          </a:prstGeom>
        </p:spPr>
        <p:txBody>
          <a:bodyPr vert="horz" lIns="62960" tIns="31480" rIns="62960" bIns="31480" rtlCol="0"/>
          <a:lstStyle>
            <a:lvl1pPr algn="l">
              <a:defRPr sz="8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915" y="0"/>
            <a:ext cx="2946674" cy="496192"/>
          </a:xfrm>
          <a:prstGeom prst="rect">
            <a:avLst/>
          </a:prstGeom>
        </p:spPr>
        <p:txBody>
          <a:bodyPr vert="horz" lIns="62960" tIns="31480" rIns="62960" bIns="31480" rtlCol="0"/>
          <a:lstStyle>
            <a:lvl1pPr algn="r">
              <a:defRPr sz="800"/>
            </a:lvl1pPr>
          </a:lstStyle>
          <a:p>
            <a:fld id="{934692DA-2CCD-487D-A235-11A923BD3EC5}" type="datetimeFigureOut">
              <a:rPr lang="zh-TW" altLang="en-US" smtClean="0"/>
              <a:t>2013/7/30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960" tIns="31480" rIns="62960" bIns="3148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334" y="4716020"/>
            <a:ext cx="5439010" cy="4467921"/>
          </a:xfrm>
          <a:prstGeom prst="rect">
            <a:avLst/>
          </a:prstGeom>
        </p:spPr>
        <p:txBody>
          <a:bodyPr vert="horz" lIns="62960" tIns="31480" rIns="62960" bIns="3148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3" y="9429838"/>
            <a:ext cx="2945587" cy="496192"/>
          </a:xfrm>
          <a:prstGeom prst="rect">
            <a:avLst/>
          </a:prstGeom>
        </p:spPr>
        <p:txBody>
          <a:bodyPr vert="horz" lIns="62960" tIns="31480" rIns="62960" bIns="31480" rtlCol="0" anchor="b"/>
          <a:lstStyle>
            <a:lvl1pPr algn="l">
              <a:defRPr sz="8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915" y="9429838"/>
            <a:ext cx="2946674" cy="496192"/>
          </a:xfrm>
          <a:prstGeom prst="rect">
            <a:avLst/>
          </a:prstGeom>
        </p:spPr>
        <p:txBody>
          <a:bodyPr vert="horz" lIns="62960" tIns="31480" rIns="62960" bIns="31480" rtlCol="0" anchor="b"/>
          <a:lstStyle>
            <a:lvl1pPr algn="r">
              <a:defRPr sz="800"/>
            </a:lvl1pPr>
          </a:lstStyle>
          <a:p>
            <a:fld id="{98ACAC21-79CA-4D88-92DF-730162BF7C3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6878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6387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B333629-BB8A-4B09-BA6A-667D3315858A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7A945D0-032A-4D0A-AE77-88FF19714115}" type="slidenum">
              <a:rPr lang="zh-TW" altLang="en-US" smtClean="0"/>
              <a:pPr>
                <a:defRPr/>
              </a:pPr>
              <a:t>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513256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ECDBA-102D-47F5-ACE0-2D0A1D4DEDA6}" type="slidenum">
              <a:rPr lang="zh-TW" altLang="en-US" smtClean="0"/>
              <a:pPr/>
              <a:t>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754135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zh-TW" altLang="en-US" smtClean="0"/>
              <a:t>目前</a:t>
            </a:r>
            <a:r>
              <a:rPr lang="en-US" altLang="zh-TW" smtClean="0"/>
              <a:t>18</a:t>
            </a:r>
            <a:r>
              <a:rPr lang="zh-TW" altLang="en-US" smtClean="0"/>
              <a:t>個地點</a:t>
            </a:r>
          </a:p>
        </p:txBody>
      </p:sp>
      <p:sp>
        <p:nvSpPr>
          <p:cNvPr id="17411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9EAD90E-6741-4E6A-B580-E6621F7D99F7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3912E-9D80-4132-928B-C8FB80728179}" type="datetime1">
              <a:rPr lang="zh-TW" altLang="en-US" smtClean="0"/>
              <a:t>2013/7/30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31524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68B8B-5921-4BF7-900F-57A745133CD7}" type="datetime1">
              <a:rPr lang="zh-TW" altLang="en-US" smtClean="0"/>
              <a:t>2013/7/30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7564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1CEB1-21D9-4883-9AA6-3C74529B8997}" type="datetime1">
              <a:rPr lang="zh-TW" altLang="en-US" smtClean="0"/>
              <a:t>2013/7/30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332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6FFCA-D11C-488E-94BB-4AEC596C7444}" type="datetime1">
              <a:rPr lang="zh-TW" altLang="en-US" smtClean="0"/>
              <a:t>2013/7/30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1291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81375-B274-4524-854B-9C7294FDAF95}" type="datetime1">
              <a:rPr lang="zh-TW" altLang="en-US" smtClean="0"/>
              <a:t>2013/7/30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395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838B-CEA6-4557-BAD1-9028F7CEC963}" type="datetime1">
              <a:rPr lang="zh-TW" altLang="en-US" smtClean="0"/>
              <a:t>2013/7/30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6709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4B027-22CB-47DE-BDDA-DD9EE912727D}" type="datetime1">
              <a:rPr lang="zh-TW" altLang="en-US" smtClean="0"/>
              <a:t>2013/7/30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0610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00112-DE66-45AA-8FD1-4DE4E1477AB3}" type="datetime1">
              <a:rPr lang="zh-TW" altLang="en-US" smtClean="0"/>
              <a:t>2013/7/30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3225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ED682-EDCD-427C-99D6-5D1113F254B2}" type="datetime1">
              <a:rPr lang="zh-TW" altLang="en-US" smtClean="0"/>
              <a:t>2013/7/30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2054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DEB5F-0064-44A9-8485-9983254C15FC}" type="datetime1">
              <a:rPr lang="zh-TW" altLang="en-US" smtClean="0"/>
              <a:t>2013/7/30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7193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333A6-1707-421F-85C4-92E36666E070}" type="datetime1">
              <a:rPr lang="zh-TW" altLang="en-US" smtClean="0"/>
              <a:t>2013/7/30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96139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zh-TW" altLang="en-US" noProof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150E5D4-95E4-4977-8685-91F8D4C9D16C}" type="datetime1">
              <a:rPr lang="zh-TW" altLang="en-US"/>
              <a:pPr>
                <a:defRPr/>
              </a:pPr>
              <a:t>2013/7/30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altLang="zh-TW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76B6E-85F1-443B-A745-61C5187FDD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8195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702D1-0E2E-4C5E-B979-A95894672850}" type="datetime1">
              <a:rPr lang="zh-TW" altLang="en-US" smtClean="0"/>
              <a:t>2013/7/30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TW" smtClean="0"/>
              <a:t>1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FBEDB-CA0D-4381-B3BA-D27D47729F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579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508000" y="692150"/>
            <a:ext cx="8137525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zh-TW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疫苗與免疫球蛋白存量</a:t>
            </a:r>
            <a:r>
              <a:rPr kumimoji="0" lang="zh-TW" alt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</a:rPr>
              <a:t>現況</a:t>
            </a:r>
          </a:p>
        </p:txBody>
      </p:sp>
      <p:sp>
        <p:nvSpPr>
          <p:cNvPr id="6" name="內容版面配置區 2"/>
          <p:cNvSpPr>
            <a:spLocks/>
          </p:cNvSpPr>
          <p:nvPr/>
        </p:nvSpPr>
        <p:spPr bwMode="auto">
          <a:xfrm>
            <a:off x="633413" y="1484313"/>
            <a:ext cx="8024812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74638" lvl="2" indent="-274638">
              <a:spcBef>
                <a:spcPct val="20000"/>
              </a:spcBef>
              <a:buFont typeface="Arial" charset="0"/>
              <a:buChar char="•"/>
            </a:pPr>
            <a:r>
              <a:rPr kumimoji="0" lang="zh-TW" altLang="en-US" sz="2000" b="1" dirty="0">
                <a:solidFill>
                  <a:srgbClr val="040DBC"/>
                </a:solidFill>
                <a:latin typeface="標楷體" pitchFamily="65" charset="-120"/>
              </a:rPr>
              <a:t>疫苗：目前確認掌握</a:t>
            </a:r>
            <a:r>
              <a:rPr kumimoji="0" lang="en-US" altLang="zh-TW" sz="2000" b="1" dirty="0">
                <a:solidFill>
                  <a:srgbClr val="040DBC"/>
                </a:solidFill>
                <a:latin typeface="標楷體" pitchFamily="65" charset="-120"/>
              </a:rPr>
              <a:t>17,500</a:t>
            </a:r>
            <a:r>
              <a:rPr kumimoji="0" lang="zh-TW" altLang="en-US" sz="2000" b="1" dirty="0">
                <a:solidFill>
                  <a:srgbClr val="040DBC"/>
                </a:solidFill>
                <a:latin typeface="標楷體" pitchFamily="65" charset="-120"/>
              </a:rPr>
              <a:t>劑</a:t>
            </a:r>
            <a:endParaRPr kumimoji="0" lang="en-US" altLang="zh-TW" sz="2000" b="1" dirty="0">
              <a:solidFill>
                <a:srgbClr val="040DBC"/>
              </a:solidFill>
              <a:latin typeface="標楷體" pitchFamily="65" charset="-120"/>
            </a:endParaRPr>
          </a:p>
          <a:p>
            <a:pPr marL="274638" lvl="2" indent="-274638">
              <a:spcBef>
                <a:spcPct val="20000"/>
              </a:spcBef>
              <a:buFont typeface="Arial" charset="0"/>
              <a:buNone/>
            </a:pPr>
            <a:r>
              <a:rPr kumimoji="0" lang="en-US" altLang="zh-TW" sz="2000" b="1" dirty="0">
                <a:solidFill>
                  <a:srgbClr val="C00000"/>
                </a:solidFill>
                <a:latin typeface="標楷體" pitchFamily="65" charset="-120"/>
              </a:rPr>
              <a:t>        7</a:t>
            </a:r>
            <a:r>
              <a:rPr kumimoji="0" lang="zh-TW" altLang="en-US" sz="2000" b="1" dirty="0">
                <a:solidFill>
                  <a:srgbClr val="C00000"/>
                </a:solidFill>
                <a:latin typeface="標楷體" pitchFamily="65" charset="-120"/>
              </a:rPr>
              <a:t>月</a:t>
            </a:r>
            <a:r>
              <a:rPr kumimoji="0" lang="en-US" altLang="zh-TW" sz="2000" b="1" dirty="0">
                <a:solidFill>
                  <a:srgbClr val="C00000"/>
                </a:solidFill>
                <a:latin typeface="標楷體" pitchFamily="65" charset="-120"/>
              </a:rPr>
              <a:t>29</a:t>
            </a:r>
            <a:r>
              <a:rPr kumimoji="0" lang="zh-TW" altLang="en-US" sz="2000" b="1" dirty="0">
                <a:solidFill>
                  <a:srgbClr val="C00000"/>
                </a:solidFill>
                <a:latin typeface="標楷體" pitchFamily="65" charset="-120"/>
              </a:rPr>
              <a:t>日再與諾華及賽諾菲廠商討論疫苗增購事宜</a:t>
            </a:r>
            <a:endParaRPr kumimoji="0" lang="en-US" altLang="zh-TW" sz="2000" b="1" dirty="0">
              <a:solidFill>
                <a:srgbClr val="C00000"/>
              </a:solidFill>
              <a:latin typeface="標楷體" pitchFamily="65" charset="-120"/>
            </a:endParaRPr>
          </a:p>
          <a:p>
            <a:pPr marL="274638" lvl="2" indent="-274638">
              <a:spcBef>
                <a:spcPct val="20000"/>
              </a:spcBef>
              <a:buSzPct val="75000"/>
              <a:buFont typeface="Wingdings" pitchFamily="2" charset="2"/>
              <a:buChar char="Ø"/>
            </a:pPr>
            <a:r>
              <a:rPr kumimoji="0" lang="zh-TW" altLang="en-US" sz="2000" b="1" dirty="0">
                <a:latin typeface="標楷體" pitchFamily="65" charset="-120"/>
              </a:rPr>
              <a:t>已專案進口</a:t>
            </a:r>
            <a:r>
              <a:rPr kumimoji="0" lang="en-US" altLang="zh-TW" sz="2000" b="1" dirty="0">
                <a:latin typeface="標楷體" pitchFamily="65" charset="-120"/>
              </a:rPr>
              <a:t>1,840</a:t>
            </a:r>
            <a:r>
              <a:rPr kumimoji="0" lang="zh-TW" altLang="en-US" sz="2000" b="1" dirty="0">
                <a:latin typeface="標楷體" pitchFamily="65" charset="-120"/>
              </a:rPr>
              <a:t>劑，</a:t>
            </a:r>
            <a:r>
              <a:rPr kumimoji="0" lang="en-US" altLang="zh-TW" sz="2000" b="1" dirty="0">
                <a:latin typeface="標楷體" pitchFamily="65" charset="-120"/>
              </a:rPr>
              <a:t>7/26</a:t>
            </a:r>
            <a:r>
              <a:rPr kumimoji="0" lang="zh-TW" altLang="en-US" sz="2000" b="1" dirty="0">
                <a:latin typeface="標楷體" pitchFamily="65" charset="-120"/>
              </a:rPr>
              <a:t>完成配置</a:t>
            </a:r>
            <a:r>
              <a:rPr kumimoji="0" lang="en-US" altLang="zh-TW" sz="2000" b="1" dirty="0">
                <a:latin typeface="標楷體" pitchFamily="65" charset="-120"/>
              </a:rPr>
              <a:t>28</a:t>
            </a:r>
            <a:r>
              <a:rPr kumimoji="0" lang="zh-TW" altLang="en-US" sz="2000" b="1" dirty="0">
                <a:latin typeface="標楷體" pitchFamily="65" charset="-120"/>
              </a:rPr>
              <a:t>家醫院提供暴露後及高風險族群暴露前接種，</a:t>
            </a:r>
            <a:r>
              <a:rPr kumimoji="0" lang="en-US" altLang="zh-TW" sz="2000" b="1" dirty="0">
                <a:latin typeface="標楷體" pitchFamily="65" charset="-120"/>
              </a:rPr>
              <a:t>7/30</a:t>
            </a:r>
            <a:r>
              <a:rPr kumimoji="0" lang="zh-TW" altLang="en-US" sz="2000" b="1" dirty="0">
                <a:latin typeface="標楷體" pitchFamily="65" charset="-120"/>
              </a:rPr>
              <a:t>再進貨</a:t>
            </a:r>
            <a:r>
              <a:rPr kumimoji="0" lang="en-US" altLang="zh-TW" sz="2000" b="1" dirty="0">
                <a:latin typeface="標楷體" pitchFamily="65" charset="-120"/>
              </a:rPr>
              <a:t>700</a:t>
            </a:r>
            <a:r>
              <a:rPr kumimoji="0" lang="zh-TW" altLang="en-US" sz="2000" b="1" dirty="0">
                <a:latin typeface="標楷體" pitchFamily="65" charset="-120"/>
              </a:rPr>
              <a:t>劑</a:t>
            </a:r>
            <a:endParaRPr kumimoji="0" lang="en-US" altLang="zh-TW" sz="2000" b="1" dirty="0">
              <a:latin typeface="標楷體" pitchFamily="65" charset="-120"/>
            </a:endParaRPr>
          </a:p>
          <a:p>
            <a:pPr marL="274638" lvl="2" indent="-274638">
              <a:spcBef>
                <a:spcPct val="20000"/>
              </a:spcBef>
              <a:buSzPct val="75000"/>
              <a:buFont typeface="Wingdings" pitchFamily="2" charset="2"/>
              <a:buChar char="Ø"/>
            </a:pPr>
            <a:r>
              <a:rPr kumimoji="0" lang="en-US" altLang="zh-TW" sz="2000" b="1" dirty="0">
                <a:latin typeface="標楷體" pitchFamily="65" charset="-120"/>
              </a:rPr>
              <a:t>8/2</a:t>
            </a:r>
            <a:r>
              <a:rPr kumimoji="0" lang="zh-TW" altLang="en-US" sz="2000" b="1" dirty="0">
                <a:latin typeface="標楷體" pitchFamily="65" charset="-120"/>
              </a:rPr>
              <a:t>進口</a:t>
            </a:r>
            <a:r>
              <a:rPr kumimoji="0" lang="en-US" altLang="zh-TW" sz="2000" b="1" dirty="0">
                <a:latin typeface="標楷體" pitchFamily="65" charset="-120"/>
              </a:rPr>
              <a:t>10,000</a:t>
            </a:r>
            <a:r>
              <a:rPr kumimoji="0" lang="zh-TW" altLang="en-US" sz="2000" b="1" dirty="0">
                <a:latin typeface="標楷體" pitchFamily="65" charset="-120"/>
              </a:rPr>
              <a:t>劑，</a:t>
            </a:r>
            <a:r>
              <a:rPr kumimoji="0" lang="en-US" altLang="zh-TW" sz="2000" b="1" dirty="0">
                <a:latin typeface="標楷體" pitchFamily="65" charset="-120"/>
              </a:rPr>
              <a:t>8/19-24</a:t>
            </a:r>
            <a:r>
              <a:rPr kumimoji="0" lang="zh-TW" altLang="en-US" sz="2000" b="1" dirty="0">
                <a:latin typeface="標楷體" pitchFamily="65" charset="-120"/>
              </a:rPr>
              <a:t>進口</a:t>
            </a:r>
            <a:r>
              <a:rPr kumimoji="0" lang="en-US" altLang="zh-TW" sz="2000" b="1" dirty="0">
                <a:latin typeface="標楷體" pitchFamily="65" charset="-120"/>
              </a:rPr>
              <a:t>5,040</a:t>
            </a:r>
            <a:r>
              <a:rPr kumimoji="0" lang="zh-TW" altLang="en-US" sz="2000" b="1" dirty="0">
                <a:latin typeface="標楷體" pitchFamily="65" charset="-120"/>
              </a:rPr>
              <a:t>劑</a:t>
            </a:r>
            <a:endParaRPr kumimoji="0" lang="en-US" altLang="zh-TW" sz="2000" b="1" dirty="0">
              <a:latin typeface="標楷體" pitchFamily="65" charset="-120"/>
            </a:endParaRPr>
          </a:p>
          <a:p>
            <a:pPr marL="274638" lvl="2" indent="-274638">
              <a:spcBef>
                <a:spcPct val="20000"/>
              </a:spcBef>
              <a:buSzPct val="75000"/>
              <a:buFont typeface="Wingdings" pitchFamily="2" charset="2"/>
              <a:buChar char="Ø"/>
            </a:pPr>
            <a:r>
              <a:rPr kumimoji="0" lang="zh-TW" altLang="en-US" sz="2000" b="1" dirty="0">
                <a:solidFill>
                  <a:srgbClr val="FF0000"/>
                </a:solidFill>
                <a:latin typeface="標楷體" pitchFamily="65" charset="-120"/>
              </a:rPr>
              <a:t>再下單賽諾菲疫苗</a:t>
            </a:r>
            <a:r>
              <a:rPr kumimoji="0" lang="en-US" altLang="zh-TW" sz="2000" b="1" dirty="0">
                <a:solidFill>
                  <a:srgbClr val="FF0000"/>
                </a:solidFill>
                <a:latin typeface="標楷體" pitchFamily="65" charset="-120"/>
              </a:rPr>
              <a:t>1</a:t>
            </a:r>
            <a:r>
              <a:rPr kumimoji="0" lang="zh-TW" altLang="en-US" sz="2000" b="1" dirty="0">
                <a:solidFill>
                  <a:srgbClr val="FF0000"/>
                </a:solidFill>
                <a:latin typeface="標楷體" pitchFamily="65" charset="-120"/>
              </a:rPr>
              <a:t>萬劑，預計</a:t>
            </a:r>
            <a:r>
              <a:rPr kumimoji="0" lang="en-US" altLang="zh-TW" sz="2000" b="1" dirty="0">
                <a:solidFill>
                  <a:srgbClr val="FF0000"/>
                </a:solidFill>
                <a:latin typeface="標楷體" pitchFamily="65" charset="-120"/>
              </a:rPr>
              <a:t>8/7</a:t>
            </a:r>
            <a:r>
              <a:rPr kumimoji="0" lang="zh-TW" altLang="en-US" sz="2000" b="1" dirty="0">
                <a:solidFill>
                  <a:srgbClr val="FF0000"/>
                </a:solidFill>
                <a:latin typeface="標楷體" pitchFamily="65" charset="-120"/>
              </a:rPr>
              <a:t>抵台</a:t>
            </a:r>
            <a:endParaRPr kumimoji="0" lang="en-US" altLang="zh-TW" sz="2000" b="1" dirty="0">
              <a:solidFill>
                <a:srgbClr val="FF0000"/>
              </a:solidFill>
              <a:latin typeface="標楷體" pitchFamily="65" charset="-120"/>
            </a:endParaRPr>
          </a:p>
          <a:p>
            <a:pPr marL="274638" lvl="2" indent="-274638">
              <a:spcBef>
                <a:spcPct val="20000"/>
              </a:spcBef>
              <a:buFont typeface="Arial" charset="0"/>
              <a:buChar char="•"/>
            </a:pPr>
            <a:r>
              <a:rPr kumimoji="0" lang="zh-TW" altLang="zh-TW" sz="2000" b="1" dirty="0">
                <a:solidFill>
                  <a:srgbClr val="040DBC"/>
                </a:solidFill>
                <a:latin typeface="標楷體" pitchFamily="65" charset="-120"/>
              </a:rPr>
              <a:t>狂犬病免疫球蛋白之儲備及配送</a:t>
            </a:r>
            <a:r>
              <a:rPr kumimoji="0" lang="zh-TW" altLang="en-US" sz="2000" b="1" dirty="0">
                <a:solidFill>
                  <a:srgbClr val="040DBC"/>
                </a:solidFill>
                <a:latin typeface="標楷體" pitchFamily="65" charset="-120"/>
              </a:rPr>
              <a:t>：</a:t>
            </a:r>
            <a:endParaRPr kumimoji="0" lang="en-US" altLang="zh-TW" sz="2000" b="1" dirty="0">
              <a:solidFill>
                <a:srgbClr val="040DBC"/>
              </a:solidFill>
              <a:latin typeface="標楷體" pitchFamily="65" charset="-120"/>
            </a:endParaRPr>
          </a:p>
          <a:p>
            <a:pPr marL="1243013" indent="-342900">
              <a:spcBef>
                <a:spcPct val="20000"/>
              </a:spcBef>
              <a:buFont typeface="Wingdings" pitchFamily="2" charset="2"/>
              <a:buChar char="Ø"/>
            </a:pPr>
            <a:r>
              <a:rPr kumimoji="0" lang="en-US" altLang="zh-TW" sz="2000" dirty="0">
                <a:latin typeface="標楷體" pitchFamily="65" charset="-120"/>
              </a:rPr>
              <a:t>7/29</a:t>
            </a:r>
            <a:r>
              <a:rPr kumimoji="0" lang="zh-TW" altLang="en-US" sz="2000" dirty="0">
                <a:latin typeface="標楷體" pitchFamily="65" charset="-120"/>
              </a:rPr>
              <a:t>晚間前配送</a:t>
            </a:r>
            <a:r>
              <a:rPr kumimoji="0" lang="en-US" altLang="zh-TW" sz="2000" dirty="0">
                <a:latin typeface="標楷體" pitchFamily="65" charset="-120"/>
              </a:rPr>
              <a:t>120</a:t>
            </a:r>
            <a:r>
              <a:rPr kumimoji="0" lang="zh-TW" altLang="zh-TW" sz="2000" dirty="0">
                <a:latin typeface="標楷體" pitchFamily="65" charset="-120"/>
              </a:rPr>
              <a:t>瓶</a:t>
            </a:r>
            <a:r>
              <a:rPr kumimoji="0" lang="en-US" altLang="zh-TW" sz="2000" dirty="0">
                <a:latin typeface="標楷體" pitchFamily="65" charset="-120"/>
              </a:rPr>
              <a:t> 2cc (</a:t>
            </a:r>
            <a:r>
              <a:rPr kumimoji="0" lang="zh-TW" altLang="zh-TW" sz="2000" dirty="0">
                <a:latin typeface="標楷體" pitchFamily="65" charset="-120"/>
              </a:rPr>
              <a:t>約</a:t>
            </a:r>
            <a:r>
              <a:rPr kumimoji="0" lang="en-US" altLang="zh-TW" sz="2000" dirty="0">
                <a:latin typeface="標楷體" pitchFamily="65" charset="-120"/>
              </a:rPr>
              <a:t>24</a:t>
            </a:r>
            <a:r>
              <a:rPr kumimoji="0" lang="zh-TW" altLang="zh-TW" sz="2000" dirty="0">
                <a:latin typeface="標楷體" pitchFamily="65" charset="-120"/>
              </a:rPr>
              <a:t>成人份</a:t>
            </a:r>
            <a:r>
              <a:rPr kumimoji="0" lang="en-US" altLang="zh-TW" sz="2000" dirty="0">
                <a:latin typeface="標楷體" pitchFamily="65" charset="-120"/>
              </a:rPr>
              <a:t>) </a:t>
            </a:r>
            <a:r>
              <a:rPr kumimoji="0" lang="zh-TW" altLang="en-US" sz="2000" dirty="0">
                <a:latin typeface="標楷體" pitchFamily="65" charset="-120"/>
              </a:rPr>
              <a:t>至本署各區管中心儲備調度之用</a:t>
            </a:r>
            <a:r>
              <a:rPr kumimoji="0" lang="zh-TW" altLang="zh-TW" sz="2000" dirty="0">
                <a:latin typeface="標楷體" pitchFamily="65" charset="-120"/>
              </a:rPr>
              <a:t>。</a:t>
            </a:r>
          </a:p>
          <a:p>
            <a:pPr marL="1243013" indent="-342900">
              <a:spcBef>
                <a:spcPct val="20000"/>
              </a:spcBef>
              <a:buFont typeface="Wingdings" pitchFamily="2" charset="2"/>
              <a:buChar char="Ø"/>
            </a:pPr>
            <a:r>
              <a:rPr kumimoji="0" lang="zh-TW" altLang="zh-TW" sz="2000" dirty="0">
                <a:latin typeface="標楷體" pitchFamily="65" charset="-120"/>
              </a:rPr>
              <a:t>預計</a:t>
            </a:r>
            <a:r>
              <a:rPr kumimoji="0" lang="en-US" altLang="zh-TW" sz="2000" dirty="0">
                <a:latin typeface="標楷體" pitchFamily="65" charset="-120"/>
              </a:rPr>
              <a:t>8/10</a:t>
            </a:r>
            <a:r>
              <a:rPr kumimoji="0" lang="zh-TW" altLang="zh-TW" sz="2000" dirty="0">
                <a:latin typeface="標楷體" pitchFamily="65" charset="-120"/>
              </a:rPr>
              <a:t>進口</a:t>
            </a:r>
            <a:r>
              <a:rPr kumimoji="0" lang="en-US" altLang="zh-TW" sz="2000" dirty="0">
                <a:latin typeface="標楷體" pitchFamily="65" charset="-120"/>
              </a:rPr>
              <a:t>2cc 3,000</a:t>
            </a:r>
            <a:r>
              <a:rPr kumimoji="0" lang="zh-TW" altLang="zh-TW" sz="2000" dirty="0">
                <a:latin typeface="標楷體" pitchFamily="65" charset="-120"/>
              </a:rPr>
              <a:t>瓶，</a:t>
            </a:r>
            <a:r>
              <a:rPr kumimoji="0" lang="en-US" altLang="zh-TW" sz="2000" dirty="0">
                <a:latin typeface="標楷體" pitchFamily="65" charset="-120"/>
              </a:rPr>
              <a:t>8</a:t>
            </a:r>
            <a:r>
              <a:rPr kumimoji="0" lang="zh-TW" altLang="en-US" sz="2000" dirty="0">
                <a:latin typeface="標楷體" pitchFamily="65" charset="-120"/>
              </a:rPr>
              <a:t>月中旬</a:t>
            </a:r>
            <a:r>
              <a:rPr kumimoji="0" lang="en-US" altLang="zh-TW" sz="2000" dirty="0">
                <a:latin typeface="標楷體" pitchFamily="65" charset="-120"/>
              </a:rPr>
              <a:t>10cc 250</a:t>
            </a:r>
            <a:r>
              <a:rPr kumimoji="0" lang="zh-TW" altLang="zh-TW" sz="2000" dirty="0">
                <a:latin typeface="標楷體" pitchFamily="65" charset="-120"/>
              </a:rPr>
              <a:t>瓶</a:t>
            </a:r>
            <a:r>
              <a:rPr kumimoji="0" lang="en-US" altLang="zh-TW" sz="2000" dirty="0">
                <a:latin typeface="標楷體" pitchFamily="65" charset="-120"/>
              </a:rPr>
              <a:t>(</a:t>
            </a:r>
            <a:r>
              <a:rPr kumimoji="0" lang="zh-TW" altLang="zh-TW" sz="2000" dirty="0">
                <a:latin typeface="標楷體" pitchFamily="65" charset="-120"/>
              </a:rPr>
              <a:t>約</a:t>
            </a:r>
            <a:r>
              <a:rPr kumimoji="0" lang="en-US" altLang="zh-TW" sz="2000" dirty="0">
                <a:latin typeface="標楷體" pitchFamily="65" charset="-120"/>
              </a:rPr>
              <a:t>850</a:t>
            </a:r>
            <a:r>
              <a:rPr kumimoji="0" lang="zh-TW" altLang="zh-TW" sz="2000" dirty="0">
                <a:latin typeface="標楷體" pitchFamily="65" charset="-120"/>
              </a:rPr>
              <a:t>成人份</a:t>
            </a:r>
            <a:r>
              <a:rPr kumimoji="0" lang="en-US" altLang="zh-TW" sz="2000" dirty="0">
                <a:latin typeface="標楷體" pitchFamily="65" charset="-120"/>
              </a:rPr>
              <a:t>)</a:t>
            </a:r>
            <a:r>
              <a:rPr kumimoji="0" lang="zh-TW" altLang="zh-TW" sz="2000" dirty="0">
                <a:latin typeface="標楷體" pitchFamily="65" charset="-120"/>
              </a:rPr>
              <a:t>，屆時依疫情需要調度至適當之醫療院所。</a:t>
            </a:r>
            <a:endParaRPr kumimoji="0" lang="en-US" altLang="zh-TW" sz="2000" dirty="0">
              <a:latin typeface="標楷體" pitchFamily="65" charset="-120"/>
            </a:endParaRPr>
          </a:p>
          <a:p>
            <a:pPr marL="1243013" indent="-342900">
              <a:spcBef>
                <a:spcPct val="20000"/>
              </a:spcBef>
              <a:buFont typeface="Wingdings" pitchFamily="2" charset="2"/>
              <a:buChar char="Ø"/>
            </a:pPr>
            <a:r>
              <a:rPr kumimoji="0" lang="en-US" altLang="zh-TW" sz="2000" dirty="0">
                <a:solidFill>
                  <a:srgbClr val="FF0000"/>
                </a:solidFill>
                <a:latin typeface="標楷體" pitchFamily="65" charset="-120"/>
              </a:rPr>
              <a:t>7/29</a:t>
            </a:r>
            <a:r>
              <a:rPr kumimoji="0" lang="zh-TW" altLang="en-US" sz="2000" dirty="0" smtClean="0">
                <a:solidFill>
                  <a:srgbClr val="FF0000"/>
                </a:solidFill>
                <a:latin typeface="標楷體" pitchFamily="65" charset="-120"/>
              </a:rPr>
              <a:t>洽</a:t>
            </a:r>
            <a:r>
              <a:rPr kumimoji="0" lang="zh-TW" altLang="en-US" sz="2000" dirty="0">
                <a:solidFill>
                  <a:srgbClr val="FF0000"/>
                </a:solidFill>
                <a:latin typeface="標楷體" pitchFamily="65" charset="-120"/>
              </a:rPr>
              <a:t>賽諾菲</a:t>
            </a:r>
            <a:r>
              <a:rPr kumimoji="0" lang="zh-TW" altLang="en-US" sz="2000" dirty="0" smtClean="0">
                <a:solidFill>
                  <a:srgbClr val="FF0000"/>
                </a:solidFill>
                <a:latin typeface="標楷體" pitchFamily="65" charset="-120"/>
              </a:rPr>
              <a:t>協助</a:t>
            </a:r>
            <a:r>
              <a:rPr kumimoji="0" lang="zh-TW" altLang="en-US" sz="2000" dirty="0">
                <a:solidFill>
                  <a:srgbClr val="FF0000"/>
                </a:solidFill>
                <a:latin typeface="標楷體" pitchFamily="65" charset="-120"/>
              </a:rPr>
              <a:t>緊急</a:t>
            </a:r>
            <a:r>
              <a:rPr kumimoji="0" lang="zh-TW" altLang="en-US" sz="2000" dirty="0" smtClean="0">
                <a:solidFill>
                  <a:srgbClr val="FF0000"/>
                </a:solidFill>
                <a:latin typeface="標楷體" pitchFamily="65" charset="-120"/>
              </a:rPr>
              <a:t>進口：</a:t>
            </a:r>
            <a:r>
              <a:rPr kumimoji="0" lang="zh-TW" altLang="en-US" sz="2000" dirty="0">
                <a:solidFill>
                  <a:srgbClr val="FF0000"/>
                </a:solidFill>
                <a:latin typeface="標楷體" pitchFamily="65" charset="-120"/>
              </a:rPr>
              <a:t>菲律賓</a:t>
            </a:r>
            <a:r>
              <a:rPr kumimoji="0" lang="en-US" altLang="zh-TW" sz="2000" dirty="0">
                <a:solidFill>
                  <a:srgbClr val="FF0000"/>
                </a:solidFill>
                <a:latin typeface="標楷體" pitchFamily="65" charset="-120"/>
              </a:rPr>
              <a:t>HRIG 2cc 300</a:t>
            </a:r>
            <a:r>
              <a:rPr kumimoji="0" lang="zh-TW" altLang="en-US" sz="2000" dirty="0">
                <a:solidFill>
                  <a:srgbClr val="FF0000"/>
                </a:solidFill>
                <a:latin typeface="標楷體" pitchFamily="65" charset="-120"/>
              </a:rPr>
              <a:t>瓶，泰國</a:t>
            </a:r>
            <a:r>
              <a:rPr kumimoji="0" lang="en-US" altLang="zh-TW" sz="2000" dirty="0">
                <a:solidFill>
                  <a:srgbClr val="FF0000"/>
                </a:solidFill>
                <a:latin typeface="標楷體" pitchFamily="65" charset="-120"/>
              </a:rPr>
              <a:t>ERIG 5cc 2,000</a:t>
            </a:r>
            <a:r>
              <a:rPr kumimoji="0" lang="zh-TW" altLang="en-US" sz="2000" dirty="0" smtClean="0">
                <a:solidFill>
                  <a:srgbClr val="FF0000"/>
                </a:solidFill>
                <a:latin typeface="標楷體" pitchFamily="65" charset="-120"/>
              </a:rPr>
              <a:t>瓶。</a:t>
            </a:r>
            <a:endParaRPr kumimoji="0" lang="zh-TW" altLang="zh-TW" sz="2000" dirty="0">
              <a:solidFill>
                <a:srgbClr val="FF0000"/>
              </a:solidFill>
              <a:latin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438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43" name="Text Box 312"/>
          <p:cNvSpPr txBox="1">
            <a:spLocks noChangeArrowheads="1"/>
          </p:cNvSpPr>
          <p:nvPr/>
        </p:nvSpPr>
        <p:spPr bwMode="auto">
          <a:xfrm>
            <a:off x="900113" y="681038"/>
            <a:ext cx="76692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0" lang="zh-TW" altLang="en-US" sz="3200" b="1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人用狂犬病疫苗及免疫球蛋白使用及儲備</a:t>
            </a:r>
          </a:p>
        </p:txBody>
      </p:sp>
      <p:sp>
        <p:nvSpPr>
          <p:cNvPr id="17444" name="文字方塊 1"/>
          <p:cNvSpPr txBox="1">
            <a:spLocks noChangeArrowheads="1"/>
          </p:cNvSpPr>
          <p:nvPr/>
        </p:nvSpPr>
        <p:spPr bwMode="auto">
          <a:xfrm>
            <a:off x="6597650" y="1228725"/>
            <a:ext cx="21510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b="1">
                <a:solidFill>
                  <a:srgbClr val="FF0000"/>
                </a:solidFill>
                <a:latin typeface="Calibri" pitchFamily="34" charset="0"/>
              </a:rPr>
              <a:t>製表日期：</a:t>
            </a:r>
            <a:r>
              <a:rPr kumimoji="0" lang="en-US" altLang="zh-TW" b="1">
                <a:solidFill>
                  <a:srgbClr val="FF0000"/>
                </a:solidFill>
                <a:latin typeface="Calibri" pitchFamily="34" charset="0"/>
              </a:rPr>
              <a:t>7</a:t>
            </a:r>
            <a:r>
              <a:rPr kumimoji="0" lang="zh-TW" altLang="en-US" b="1">
                <a:solidFill>
                  <a:srgbClr val="FF0000"/>
                </a:solidFill>
                <a:latin typeface="Calibri" pitchFamily="34" charset="0"/>
              </a:rPr>
              <a:t>月</a:t>
            </a:r>
            <a:r>
              <a:rPr kumimoji="0" lang="en-US" altLang="zh-TW" b="1">
                <a:solidFill>
                  <a:srgbClr val="FF0000"/>
                </a:solidFill>
                <a:latin typeface="Calibri" pitchFamily="34" charset="0"/>
              </a:rPr>
              <a:t>29</a:t>
            </a:r>
            <a:r>
              <a:rPr kumimoji="0" lang="zh-TW" altLang="en-US" b="1">
                <a:solidFill>
                  <a:srgbClr val="FF0000"/>
                </a:solidFill>
                <a:latin typeface="Calibri" pitchFamily="34" charset="0"/>
              </a:rPr>
              <a:t>日</a:t>
            </a:r>
          </a:p>
        </p:txBody>
      </p:sp>
      <p:graphicFrame>
        <p:nvGraphicFramePr>
          <p:cNvPr id="17489" name="Group 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9447964"/>
              </p:ext>
            </p:extLst>
          </p:nvPr>
        </p:nvGraphicFramePr>
        <p:xfrm>
          <a:off x="611561" y="1700808"/>
          <a:ext cx="8064895" cy="4341243"/>
        </p:xfrm>
        <a:graphic>
          <a:graphicData uri="http://schemas.openxmlformats.org/drawingml/2006/table">
            <a:tbl>
              <a:tblPr/>
              <a:tblGrid>
                <a:gridCol w="2088480"/>
                <a:gridCol w="1872208"/>
                <a:gridCol w="4104207"/>
              </a:tblGrid>
              <a:tr h="79635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藥物品項</a:t>
                      </a:r>
                    </a:p>
                  </a:txBody>
                  <a:tcPr anchor="ctr" horzOverflow="overflow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後續進口規劃及時程</a:t>
                      </a:r>
                    </a:p>
                  </a:txBody>
                  <a:tcPr anchor="ctr" horzOverflow="overflow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705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疫苗</a:t>
                      </a:r>
                    </a:p>
                  </a:txBody>
                  <a:tcPr anchor="ctr" horzOverflow="overflow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7/30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進口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700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劑</a:t>
                      </a:r>
                      <a:b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</a:b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8/2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進口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10,000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劑</a:t>
                      </a:r>
                      <a:b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</a:b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8/19-24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進口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5,040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劑</a:t>
                      </a:r>
                      <a:b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</a:b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預計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8/7 10,000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劑抵台</a:t>
                      </a:r>
                    </a:p>
                  </a:txBody>
                  <a:tcPr anchor="ctr" horzOverflow="overflow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25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i="0" u="none" strike="noStrike" cap="none" normalizeH="0" baseline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免疫球蛋白</a:t>
                      </a:r>
                    </a:p>
                  </a:txBody>
                  <a:tcPr anchor="ctr" horzOverflow="overflow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10 ml/</a:t>
                      </a:r>
                      <a:r>
                        <a:rPr kumimoji="0" lang="en-US" altLang="zh-TW" sz="2000" b="0" i="0" u="none" strike="noStrike" cap="none" normalizeH="0" baseline="0" dirty="0" err="1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vail</a:t>
                      </a:r>
                      <a:endParaRPr kumimoji="0" lang="en-US" altLang="zh-TW" sz="2000" b="0" i="0" u="none" strike="noStrike" cap="none" normalizeH="0" baseline="0" dirty="0" smtClean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8/10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 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250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瓶，另洽外交部協助緊急進口中</a:t>
                      </a:r>
                    </a:p>
                  </a:txBody>
                  <a:tcPr anchor="ctr" horzOverflow="overflow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53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2 ml/</a:t>
                      </a:r>
                      <a:r>
                        <a:rPr kumimoji="0" lang="en-US" altLang="zh-TW" sz="2000" b="0" i="0" u="none" strike="noStrike" cap="none" normalizeH="0" baseline="0" dirty="0" err="1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vail</a:t>
                      </a:r>
                      <a:endParaRPr kumimoji="0" lang="en-US" altLang="zh-TW" sz="2000" b="0" i="0" u="none" strike="noStrike" cap="none" normalizeH="0" baseline="0" dirty="0" smtClean="0">
                        <a:ln>
                          <a:solidFill>
                            <a:schemeClr val="tx1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anchor="ctr" horzOverflow="overflow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預計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8/10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進口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3,000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瓶</a:t>
                      </a:r>
                    </a:p>
                  </a:txBody>
                  <a:tcPr anchor="ctr" horzOverflow="overflow">
                    <a:lnL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9757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899592" y="704417"/>
            <a:ext cx="7964388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TW" altLang="en-US" sz="3700" b="1" kern="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人用狂犬病疫苗及免疫球蛋白配送量</a:t>
            </a:r>
            <a:endParaRPr kumimoji="1" lang="zh-TW" altLang="en-US" sz="3700" b="1" i="0" u="none" strike="noStrike" kern="0" cap="none" spc="0" normalizeH="0" baseline="0" noProof="0" dirty="0" smtClean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軟正黑體" pitchFamily="34" charset="-120"/>
              <a:ea typeface="微軟正黑體" pitchFamily="34" charset="-120"/>
              <a:cs typeface="+mj-cs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1475656" y="1247497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疫苗</a:t>
            </a:r>
            <a:endParaRPr lang="zh-TW" altLang="en-US" sz="2400" b="1" dirty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522511" y="4174282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 smtClean="0">
                <a:solidFill>
                  <a:schemeClr val="tx2"/>
                </a:solidFill>
                <a:latin typeface="微軟正黑體" pitchFamily="34" charset="-120"/>
                <a:ea typeface="微軟正黑體" pitchFamily="34" charset="-120"/>
              </a:rPr>
              <a:t>免疫球蛋白</a:t>
            </a:r>
            <a:endParaRPr lang="zh-TW" altLang="en-US" sz="2400" b="1" dirty="0">
              <a:solidFill>
                <a:schemeClr val="tx2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320404"/>
              </p:ext>
            </p:extLst>
          </p:nvPr>
        </p:nvGraphicFramePr>
        <p:xfrm>
          <a:off x="1547664" y="4619648"/>
          <a:ext cx="6048672" cy="16315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3168352"/>
              </a:tblGrid>
              <a:tr h="44284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日期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劑量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7/28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120</a:t>
                      </a:r>
                      <a:r>
                        <a:rPr lang="zh-TW" altLang="en-US" sz="2000" kern="1200" dirty="0" smtClean="0">
                          <a:solidFill>
                            <a:schemeClr val="dk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瓶 </a:t>
                      </a:r>
                      <a:r>
                        <a:rPr lang="en-US" altLang="zh-TW" sz="2000" kern="1200" dirty="0" smtClean="0">
                          <a:solidFill>
                            <a:schemeClr val="dk1"/>
                          </a:solidFill>
                          <a:effectLst/>
                          <a:latin typeface="微軟正黑體" pitchFamily="34" charset="-120"/>
                          <a:ea typeface="微軟正黑體" pitchFamily="34" charset="-120"/>
                          <a:cs typeface="+mn-cs"/>
                        </a:rPr>
                        <a:t>2cc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8/07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5cc,2000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瓶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8/10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2cc ,3000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瓶；</a:t>
                      </a:r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10cc,250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瓶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331744"/>
              </p:ext>
            </p:extLst>
          </p:nvPr>
        </p:nvGraphicFramePr>
        <p:xfrm>
          <a:off x="1552704" y="1700808"/>
          <a:ext cx="5971624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3272"/>
                <a:gridCol w="3168352"/>
              </a:tblGrid>
              <a:tr h="389628">
                <a:tc>
                  <a:txBody>
                    <a:bodyPr/>
                    <a:lstStyle/>
                    <a:p>
                      <a:pPr algn="l"/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日期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劑量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8962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7/26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1,873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抵台（已</a:t>
                      </a:r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1,633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配送）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8962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7/30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700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劑抵台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8962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8/02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10,000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劑抵台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8962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8/07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2000" smtClean="0">
                          <a:latin typeface="微軟正黑體" pitchFamily="34" charset="-120"/>
                          <a:ea typeface="微軟正黑體" pitchFamily="34" charset="-120"/>
                        </a:rPr>
                        <a:t>10,000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劑抵台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  <a:tr h="389628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8/19-24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5,040</a:t>
                      </a:r>
                      <a:r>
                        <a:rPr lang="zh-TW" altLang="en-US" sz="2000" dirty="0" smtClean="0">
                          <a:latin typeface="微軟正黑體" pitchFamily="34" charset="-120"/>
                          <a:ea typeface="微軟正黑體" pitchFamily="34" charset="-120"/>
                        </a:rPr>
                        <a:t>劑抵台</a:t>
                      </a:r>
                      <a:endParaRPr lang="zh-TW" altLang="en-US" sz="20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2178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754" name="Rectangle 3"/>
          <p:cNvSpPr txBox="1">
            <a:spLocks noChangeArrowheads="1"/>
          </p:cNvSpPr>
          <p:nvPr/>
        </p:nvSpPr>
        <p:spPr bwMode="auto">
          <a:xfrm>
            <a:off x="631966" y="476672"/>
            <a:ext cx="8260514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lang="zh-TW" altLang="en-US" sz="2800" b="1" dirty="0" smtClean="0">
                <a:solidFill>
                  <a:srgbClr val="002060"/>
                </a:solidFill>
                <a:latin typeface="+mn-ea"/>
                <a:ea typeface="+mn-ea"/>
              </a:rPr>
              <a:t>衛生福利部傳染病諮詢委員會預防接種組</a:t>
            </a:r>
            <a:endParaRPr lang="en-US" altLang="zh-TW" sz="2800" b="1" dirty="0" smtClean="0">
              <a:solidFill>
                <a:srgbClr val="002060"/>
              </a:solidFill>
              <a:latin typeface="+mn-ea"/>
              <a:ea typeface="+mn-ea"/>
            </a:endParaRPr>
          </a:p>
          <a:p>
            <a:pPr algn="ctr" eaLnBrk="1" hangingPunct="1"/>
            <a:r>
              <a:rPr lang="en-US" altLang="zh-TW" sz="2800" b="1" dirty="0" smtClean="0">
                <a:solidFill>
                  <a:srgbClr val="002060"/>
                </a:solidFill>
                <a:latin typeface="+mn-ea"/>
                <a:ea typeface="+mn-ea"/>
              </a:rPr>
              <a:t>           102</a:t>
            </a:r>
            <a:r>
              <a:rPr lang="zh-TW" altLang="en-US" sz="2800" b="1" dirty="0" smtClean="0">
                <a:solidFill>
                  <a:srgbClr val="002060"/>
                </a:solidFill>
                <a:latin typeface="+mn-ea"/>
                <a:ea typeface="+mn-ea"/>
              </a:rPr>
              <a:t>年</a:t>
            </a:r>
            <a:r>
              <a:rPr lang="zh-TW" altLang="zh-TW" sz="2800" b="1" dirty="0" smtClean="0">
                <a:solidFill>
                  <a:srgbClr val="002060"/>
                </a:solidFill>
                <a:latin typeface="+mn-ea"/>
                <a:ea typeface="+mn-ea"/>
              </a:rPr>
              <a:t>第</a:t>
            </a:r>
            <a:r>
              <a:rPr lang="en-US" altLang="zh-TW" sz="2800" b="1" dirty="0" smtClean="0">
                <a:solidFill>
                  <a:srgbClr val="002060"/>
                </a:solidFill>
                <a:latin typeface="+mn-ea"/>
                <a:ea typeface="+mn-ea"/>
              </a:rPr>
              <a:t>3</a:t>
            </a:r>
            <a:r>
              <a:rPr lang="zh-TW" altLang="zh-TW" sz="2800" b="1" dirty="0" smtClean="0">
                <a:solidFill>
                  <a:srgbClr val="002060"/>
                </a:solidFill>
                <a:latin typeface="+mn-ea"/>
                <a:ea typeface="+mn-ea"/>
              </a:rPr>
              <a:t>次</a:t>
            </a:r>
            <a:r>
              <a:rPr lang="zh-TW" altLang="zh-TW" sz="2800" b="1" dirty="0">
                <a:solidFill>
                  <a:srgbClr val="002060"/>
                </a:solidFill>
                <a:latin typeface="+mn-ea"/>
                <a:ea typeface="+mn-ea"/>
              </a:rPr>
              <a:t>臨時</a:t>
            </a:r>
            <a:r>
              <a:rPr lang="zh-TW" altLang="zh-TW" sz="2800" b="1" dirty="0" smtClean="0">
                <a:solidFill>
                  <a:srgbClr val="002060"/>
                </a:solidFill>
                <a:latin typeface="+mn-ea"/>
                <a:ea typeface="+mn-ea"/>
              </a:rPr>
              <a:t>會議</a:t>
            </a:r>
            <a:r>
              <a:rPr lang="en-US" altLang="zh-TW" sz="2800" b="1" dirty="0" smtClean="0">
                <a:latin typeface="+mn-ea"/>
                <a:ea typeface="+mn-ea"/>
              </a:rPr>
              <a:t>             </a:t>
            </a:r>
            <a:r>
              <a:rPr lang="en-US" altLang="zh-TW" b="1" dirty="0" smtClean="0">
                <a:latin typeface="+mn-ea"/>
                <a:ea typeface="+mn-ea"/>
              </a:rPr>
              <a:t>102/7/30</a:t>
            </a:r>
            <a:r>
              <a:rPr lang="zh-TW" altLang="en-US" b="1" dirty="0" smtClean="0">
                <a:latin typeface="+mn-ea"/>
                <a:ea typeface="+mn-ea"/>
              </a:rPr>
              <a:t>修</a:t>
            </a:r>
            <a:endParaRPr lang="en-US" altLang="zh-TW" b="1" dirty="0">
              <a:latin typeface="+mn-ea"/>
              <a:ea typeface="+mn-ea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385319"/>
              </p:ext>
            </p:extLst>
          </p:nvPr>
        </p:nvGraphicFramePr>
        <p:xfrm>
          <a:off x="395536" y="1772816"/>
          <a:ext cx="8424934" cy="45098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00616"/>
                <a:gridCol w="3100616"/>
                <a:gridCol w="2223702"/>
              </a:tblGrid>
              <a:tr h="5294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solidFill>
                            <a:schemeClr val="bg1"/>
                          </a:solidFill>
                          <a:effectLst/>
                        </a:rPr>
                        <a:t>發生地</a:t>
                      </a:r>
                      <a:endParaRPr lang="zh-TW" sz="2400" kern="1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solidFill>
                            <a:schemeClr val="bg1"/>
                          </a:solidFill>
                          <a:effectLst/>
                        </a:rPr>
                        <a:t>遭咬傷物種</a:t>
                      </a:r>
                      <a:endParaRPr lang="zh-TW" sz="2400" kern="1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solidFill>
                            <a:schemeClr val="bg1"/>
                          </a:solidFill>
                          <a:effectLst/>
                        </a:rPr>
                        <a:t>接種建議</a:t>
                      </a:r>
                      <a:endParaRPr lang="zh-TW" sz="2400" kern="100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13867">
                <a:tc rowSpan="2">
                  <a:txBody>
                    <a:bodyPr/>
                    <a:lstStyle/>
                    <a:p>
                      <a:pPr marL="270510" algn="ctr">
                        <a:spcAft>
                          <a:spcPts val="0"/>
                        </a:spcAft>
                        <a:tabLst>
                          <a:tab pos="270510" algn="l"/>
                        </a:tabLst>
                      </a:pPr>
                      <a:r>
                        <a:rPr lang="zh-TW" sz="2400" kern="100" dirty="0">
                          <a:effectLst/>
                        </a:rPr>
                        <a:t>全國各地</a:t>
                      </a:r>
                      <a:endParaRPr lang="zh-TW" sz="2400" kern="100" dirty="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800" kern="100" dirty="0">
                          <a:effectLst/>
                        </a:rPr>
                        <a:t>鼬獾。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800" kern="100" dirty="0">
                          <a:effectLst/>
                        </a:rPr>
                        <a:t>農委會公布確認已感染狂犬病毒之物種。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800" kern="100" dirty="0">
                          <a:effectLst/>
                        </a:rPr>
                        <a:t>出現明顯特殊異常行為</a:t>
                      </a:r>
                      <a:r>
                        <a:rPr lang="en-US" sz="1800" kern="100" dirty="0">
                          <a:effectLst/>
                        </a:rPr>
                        <a:t>(</a:t>
                      </a:r>
                      <a:r>
                        <a:rPr lang="zh-TW" sz="1800" kern="100" dirty="0">
                          <a:effectLst/>
                        </a:rPr>
                        <a:t>如無故主動攻擊…等</a:t>
                      </a:r>
                      <a:r>
                        <a:rPr lang="en-US" sz="1800" kern="100" dirty="0">
                          <a:effectLst/>
                        </a:rPr>
                        <a:t>)</a:t>
                      </a:r>
                      <a:r>
                        <a:rPr lang="zh-TW" sz="1800" kern="100" dirty="0">
                          <a:effectLst/>
                        </a:rPr>
                        <a:t>之動物，且經中央農政單位判定疑似狂犬病。</a:t>
                      </a:r>
                      <a:endParaRPr lang="zh-TW" sz="1800" kern="100" dirty="0"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如暴露等級為第三級，建議接種狂犬病免疫球蛋白。</a:t>
                      </a:r>
                      <a:endParaRPr lang="zh-TW" sz="18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66653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solidFill>
                            <a:srgbClr val="040DBC"/>
                          </a:solidFill>
                          <a:effectLst/>
                        </a:rPr>
                        <a:t>流浪犬</a:t>
                      </a:r>
                      <a:r>
                        <a:rPr lang="en-US" sz="2000" kern="100" dirty="0">
                          <a:solidFill>
                            <a:srgbClr val="040DBC"/>
                          </a:solidFill>
                          <a:effectLst/>
                        </a:rPr>
                        <a:t>/</a:t>
                      </a:r>
                      <a:r>
                        <a:rPr lang="zh-TW" sz="2000" kern="100" dirty="0">
                          <a:solidFill>
                            <a:srgbClr val="040DBC"/>
                          </a:solidFill>
                          <a:effectLst/>
                        </a:rPr>
                        <a:t>貓、家犬</a:t>
                      </a:r>
                      <a:r>
                        <a:rPr lang="en-US" sz="2000" kern="100" dirty="0">
                          <a:solidFill>
                            <a:srgbClr val="040DBC"/>
                          </a:solidFill>
                          <a:effectLst/>
                        </a:rPr>
                        <a:t>/</a:t>
                      </a:r>
                      <a:r>
                        <a:rPr lang="zh-TW" sz="2000" kern="100" dirty="0">
                          <a:solidFill>
                            <a:srgbClr val="040DBC"/>
                          </a:solidFill>
                          <a:effectLst/>
                        </a:rPr>
                        <a:t>貓等其他動物。</a:t>
                      </a:r>
                      <a:endParaRPr lang="zh-TW" sz="2000" kern="100" dirty="0">
                        <a:solidFill>
                          <a:srgbClr val="040DBC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2000" kern="100" dirty="0">
                          <a:solidFill>
                            <a:srgbClr val="040DBC"/>
                          </a:solidFill>
                          <a:effectLst/>
                        </a:rPr>
                        <a:t>建議不需接種狂犬病免疫球蛋白。</a:t>
                      </a:r>
                      <a:endParaRPr lang="zh-TW" sz="2000" kern="100" dirty="0">
                        <a:solidFill>
                          <a:srgbClr val="040DBC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82717" y="1268760"/>
            <a:ext cx="8260514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 eaLnBrk="1" hangingPunct="1"/>
            <a:r>
              <a:rPr lang="zh-TW" altLang="en-US" sz="2400" b="1" dirty="0" smtClean="0">
                <a:latin typeface="+mn-ea"/>
                <a:ea typeface="+mn-ea"/>
              </a:rPr>
              <a:t>修訂</a:t>
            </a:r>
            <a:r>
              <a:rPr lang="zh-TW" altLang="zh-TW" sz="2400" b="1" dirty="0" smtClean="0">
                <a:latin typeface="+mn-ea"/>
                <a:ea typeface="+mn-ea"/>
              </a:rPr>
              <a:t>疑似</a:t>
            </a:r>
            <a:r>
              <a:rPr lang="zh-TW" altLang="zh-TW" sz="2400" b="1" dirty="0">
                <a:latin typeface="+mn-ea"/>
                <a:ea typeface="+mn-ea"/>
              </a:rPr>
              <a:t>狂犬病</a:t>
            </a:r>
            <a:r>
              <a:rPr lang="zh-TW" altLang="zh-TW" sz="2400" b="1" dirty="0">
                <a:solidFill>
                  <a:srgbClr val="FF0000"/>
                </a:solidFill>
                <a:latin typeface="+mn-ea"/>
                <a:ea typeface="+mn-ea"/>
              </a:rPr>
              <a:t>暴露後免疫球蛋白</a:t>
            </a:r>
            <a:r>
              <a:rPr lang="zh-TW" altLang="zh-TW" sz="2400" b="1" dirty="0">
                <a:latin typeface="+mn-ea"/>
                <a:ea typeface="+mn-ea"/>
              </a:rPr>
              <a:t>接種</a:t>
            </a:r>
            <a:r>
              <a:rPr lang="zh-TW" altLang="zh-TW" sz="2400" b="1" dirty="0" smtClean="0">
                <a:latin typeface="+mn-ea"/>
                <a:ea typeface="+mn-ea"/>
              </a:rPr>
              <a:t>對象</a:t>
            </a:r>
            <a:endParaRPr lang="zh-TW" altLang="zh-TW" sz="24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3671757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4040473"/>
              </p:ext>
            </p:extLst>
          </p:nvPr>
        </p:nvGraphicFramePr>
        <p:xfrm>
          <a:off x="422313" y="1087218"/>
          <a:ext cx="8496942" cy="49578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27117"/>
                <a:gridCol w="3127117"/>
                <a:gridCol w="2242708"/>
              </a:tblGrid>
              <a:tr h="2457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發生地</a:t>
                      </a:r>
                      <a:r>
                        <a:rPr lang="en-US" sz="1800" kern="100" baseline="30000" dirty="0">
                          <a:solidFill>
                            <a:schemeClr val="tx1"/>
                          </a:solidFill>
                          <a:effectLst/>
                        </a:rPr>
                        <a:t>*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55787" marR="5578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暴露動物類別</a:t>
                      </a:r>
                      <a:r>
                        <a:rPr lang="zh-TW" sz="1800" kern="100" baseline="30000" dirty="0">
                          <a:solidFill>
                            <a:schemeClr val="tx1"/>
                          </a:solidFill>
                          <a:effectLst/>
                        </a:rPr>
                        <a:t>★</a:t>
                      </a:r>
                      <a:endParaRPr lang="zh-TW" sz="1800" kern="10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55787" marR="5578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接種建議</a:t>
                      </a:r>
                      <a:endParaRPr lang="zh-TW" sz="18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55787" marR="55787" marT="0" marB="0" anchor="ctr"/>
                </a:tc>
              </a:tr>
              <a:tr h="1075587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800" kern="100" dirty="0">
                          <a:effectLst/>
                        </a:rPr>
                        <a:t>已檢出狂犬病動物地區：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Both"/>
                        <a:tabLst>
                          <a:tab pos="362585" algn="l"/>
                        </a:tabLst>
                      </a:pPr>
                      <a:r>
                        <a:rPr lang="zh-TW" sz="1800" kern="100" dirty="0">
                          <a:effectLst/>
                        </a:rPr>
                        <a:t>南投縣魚池鄉</a:t>
                      </a:r>
                      <a:r>
                        <a:rPr lang="en-US" sz="1800" kern="100" dirty="0">
                          <a:effectLst/>
                        </a:rPr>
                        <a:t>/</a:t>
                      </a:r>
                      <a:r>
                        <a:rPr lang="zh-TW" sz="1800" kern="100" dirty="0">
                          <a:effectLst/>
                        </a:rPr>
                        <a:t>水里鄉</a:t>
                      </a:r>
                      <a:r>
                        <a:rPr lang="en-US" sz="1800" kern="100" dirty="0">
                          <a:effectLst/>
                        </a:rPr>
                        <a:t>/</a:t>
                      </a:r>
                      <a:r>
                        <a:rPr lang="zh-TW" sz="1800" kern="100" dirty="0">
                          <a:effectLst/>
                        </a:rPr>
                        <a:t>鹿谷鄉</a:t>
                      </a:r>
                      <a:r>
                        <a:rPr lang="en-US" sz="1800" kern="100" dirty="0">
                          <a:effectLst/>
                        </a:rPr>
                        <a:t>/</a:t>
                      </a:r>
                      <a:r>
                        <a:rPr lang="zh-TW" sz="1800" kern="100" dirty="0">
                          <a:effectLst/>
                        </a:rPr>
                        <a:t>國姓鄉及</a:t>
                      </a:r>
                      <a:r>
                        <a:rPr lang="zh-TW" sz="1800" kern="100" dirty="0" smtClean="0">
                          <a:effectLst/>
                        </a:rPr>
                        <a:t>仁愛鄉</a:t>
                      </a:r>
                      <a:r>
                        <a:rPr lang="en-US" altLang="zh-TW" sz="1800" kern="100" dirty="0" smtClean="0">
                          <a:effectLst/>
                        </a:rPr>
                        <a:t>/</a:t>
                      </a:r>
                      <a:r>
                        <a:rPr lang="zh-TW" altLang="en-US" sz="1800" kern="100" dirty="0" smtClean="0">
                          <a:effectLst/>
                        </a:rPr>
                        <a:t>信義鄉</a:t>
                      </a:r>
                      <a:r>
                        <a:rPr lang="zh-TW" sz="1800" kern="100" dirty="0" smtClean="0">
                          <a:effectLst/>
                        </a:rPr>
                        <a:t> </a:t>
                      </a:r>
                      <a:endParaRPr lang="zh-TW" sz="1800" kern="1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Both"/>
                        <a:tabLst>
                          <a:tab pos="362585" algn="l"/>
                        </a:tabLst>
                      </a:pPr>
                      <a:r>
                        <a:rPr lang="zh-TW" sz="1800" kern="100" dirty="0">
                          <a:effectLst/>
                        </a:rPr>
                        <a:t>雲林縣古坑鄉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Both"/>
                        <a:tabLst>
                          <a:tab pos="362585" algn="l"/>
                        </a:tabLst>
                      </a:pPr>
                      <a:r>
                        <a:rPr lang="zh-TW" sz="1800" kern="100" dirty="0">
                          <a:effectLst/>
                        </a:rPr>
                        <a:t>臺東縣東河鄉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Both"/>
                        <a:tabLst>
                          <a:tab pos="362585" algn="l"/>
                        </a:tabLst>
                      </a:pPr>
                      <a:r>
                        <a:rPr lang="zh-TW" sz="1800" kern="100" dirty="0">
                          <a:effectLst/>
                        </a:rPr>
                        <a:t>臺中市</a:t>
                      </a:r>
                      <a:r>
                        <a:rPr lang="zh-TW" sz="1800" kern="100" dirty="0" smtClean="0">
                          <a:effectLst/>
                        </a:rPr>
                        <a:t>新社</a:t>
                      </a:r>
                      <a:r>
                        <a:rPr lang="zh-TW" altLang="en-US" sz="1800" kern="100" dirty="0" smtClean="0">
                          <a:effectLst/>
                        </a:rPr>
                        <a:t>區</a:t>
                      </a:r>
                      <a:endParaRPr lang="zh-TW" sz="1800" kern="1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Both"/>
                        <a:tabLst>
                          <a:tab pos="362585" algn="l"/>
                        </a:tabLst>
                      </a:pPr>
                      <a:r>
                        <a:rPr lang="zh-TW" sz="1800" kern="100" dirty="0">
                          <a:effectLst/>
                        </a:rPr>
                        <a:t>臺南市南化區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arenBoth"/>
                        <a:tabLst>
                          <a:tab pos="362585" algn="l"/>
                        </a:tabLst>
                      </a:pPr>
                      <a:r>
                        <a:rPr lang="zh-TW" sz="1800" kern="100" dirty="0">
                          <a:effectLst/>
                        </a:rPr>
                        <a:t>高雄市田寮</a:t>
                      </a:r>
                      <a:r>
                        <a:rPr lang="zh-TW" sz="1800" kern="100" dirty="0" smtClean="0">
                          <a:effectLst/>
                        </a:rPr>
                        <a:t>區</a:t>
                      </a:r>
                      <a:r>
                        <a:rPr lang="en-US" altLang="zh-TW" sz="1800" kern="100" dirty="0" smtClean="0">
                          <a:effectLst/>
                        </a:rPr>
                        <a:t>/</a:t>
                      </a:r>
                      <a:r>
                        <a:rPr lang="zh-TW" altLang="en-US" sz="1800" kern="100" dirty="0" smtClean="0">
                          <a:effectLst/>
                        </a:rPr>
                        <a:t>美濃區</a:t>
                      </a:r>
                      <a:endParaRPr lang="zh-TW" sz="1800" kern="100" dirty="0">
                        <a:effectLst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 startAt="2"/>
                        <a:tabLst>
                          <a:tab pos="270510" algn="l"/>
                          <a:tab pos="998220" algn="l"/>
                        </a:tabLst>
                      </a:pPr>
                      <a:r>
                        <a:rPr lang="zh-TW" sz="1800" kern="100" dirty="0">
                          <a:effectLst/>
                        </a:rPr>
                        <a:t>其他山地鄉。 </a:t>
                      </a:r>
                      <a:endParaRPr lang="zh-TW" sz="1800" kern="100" dirty="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55787" marR="55787" marT="0" marB="0" anchor="ctr"/>
                </a:tc>
                <a:tc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800" kern="100" dirty="0">
                          <a:effectLst/>
                        </a:rPr>
                        <a:t>野生哺乳類動物。</a:t>
                      </a: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zh-TW" sz="1800" kern="100" dirty="0">
                          <a:effectLst/>
                        </a:rPr>
                        <a:t>流浪狗或野貓</a:t>
                      </a:r>
                      <a:r>
                        <a:rPr lang="zh-TW" sz="1800" kern="100" dirty="0" smtClean="0">
                          <a:effectLst/>
                        </a:rPr>
                        <a:t>。</a:t>
                      </a:r>
                      <a:endParaRPr lang="zh-TW" sz="1800" kern="100" dirty="0">
                        <a:effectLst/>
                      </a:endParaRPr>
                    </a:p>
                  </a:txBody>
                  <a:tcPr marL="55787" marR="5578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建議立即就醫並接種疫苗。</a:t>
                      </a:r>
                      <a:endParaRPr lang="zh-TW" sz="18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55787" marR="55787" marT="0" marB="0" anchor="ctr"/>
                </a:tc>
              </a:tr>
              <a:tr h="122886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如有家犬或家貓出現疑似狂犬病症狀，飼主應立即向當地鄉鎮公所及衛生單位通報。</a:t>
                      </a:r>
                      <a:endParaRPr lang="zh-TW" sz="18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55787" marR="5578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若經中央主管機關評估確認犬貓確有風險後，建議受抓咬傷民眾接受狂犬病暴露後疫苗接種。</a:t>
                      </a:r>
                      <a:endParaRPr lang="zh-TW" sz="18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55787" marR="55787" marT="0" marB="0" anchor="ctr"/>
                </a:tc>
              </a:tr>
              <a:tr h="843097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全國其他地區</a:t>
                      </a:r>
                      <a:endParaRPr lang="zh-TW" sz="18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55787" marR="5578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野生哺乳類動物</a:t>
                      </a:r>
                      <a:r>
                        <a:rPr lang="en-US" sz="1800" kern="100">
                          <a:effectLst/>
                        </a:rPr>
                        <a:t>(</a:t>
                      </a:r>
                      <a:r>
                        <a:rPr lang="zh-TW" sz="1800" kern="100">
                          <a:effectLst/>
                        </a:rPr>
                        <a:t>不含流浪犬</a:t>
                      </a:r>
                      <a:r>
                        <a:rPr lang="en-US" sz="1800" kern="100">
                          <a:effectLst/>
                        </a:rPr>
                        <a:t>/</a:t>
                      </a:r>
                      <a:r>
                        <a:rPr lang="zh-TW" sz="1800" kern="100">
                          <a:effectLst/>
                        </a:rPr>
                        <a:t>貓</a:t>
                      </a:r>
                      <a:r>
                        <a:rPr lang="en-US" sz="1800" kern="100">
                          <a:effectLst/>
                        </a:rPr>
                        <a:t>/</a:t>
                      </a:r>
                      <a:r>
                        <a:rPr lang="zh-TW" sz="1800" kern="100">
                          <a:effectLst/>
                        </a:rPr>
                        <a:t>鼠類</a:t>
                      </a:r>
                      <a:r>
                        <a:rPr lang="en-US" sz="1800" kern="100">
                          <a:effectLst/>
                        </a:rPr>
                        <a:t>) </a:t>
                      </a:r>
                      <a:endParaRPr lang="zh-TW" sz="18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55787" marR="5578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>
                          <a:effectLst/>
                        </a:rPr>
                        <a:t>建議立即就醫並接種疫苗。</a:t>
                      </a:r>
                      <a:endParaRPr lang="zh-TW" sz="1800" kern="10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55787" marR="55787" marT="0" marB="0" anchor="ctr"/>
                </a:tc>
              </a:tr>
              <a:tr h="85514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國內家貓、家犬或風險區外流浪犬</a:t>
                      </a:r>
                      <a:r>
                        <a:rPr lang="en-US" sz="1800" kern="100" dirty="0">
                          <a:effectLst/>
                        </a:rPr>
                        <a:t>/</a:t>
                      </a:r>
                      <a:r>
                        <a:rPr lang="zh-TW" sz="1800" kern="100" dirty="0">
                          <a:effectLst/>
                        </a:rPr>
                        <a:t>貓</a:t>
                      </a:r>
                      <a:r>
                        <a:rPr lang="en-US" sz="1800" kern="100" dirty="0">
                          <a:effectLst/>
                        </a:rPr>
                        <a:t>/</a:t>
                      </a:r>
                      <a:r>
                        <a:rPr lang="zh-TW" sz="1800" kern="100" dirty="0">
                          <a:effectLst/>
                        </a:rPr>
                        <a:t>鼠類，其感染狂犬病的風險極低</a:t>
                      </a:r>
                      <a:r>
                        <a:rPr lang="zh-TW" sz="1800" kern="100" dirty="0" smtClean="0">
                          <a:effectLst/>
                        </a:rPr>
                        <a:t>。</a:t>
                      </a:r>
                      <a:endParaRPr lang="en-US" altLang="zh-TW" sz="1800" kern="10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zh-TW" sz="1800" kern="100" dirty="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55787" marR="5578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sz="1800" kern="100" dirty="0">
                          <a:effectLst/>
                        </a:rPr>
                        <a:t>不須接種疫苗。</a:t>
                      </a:r>
                      <a:endParaRPr lang="zh-TW" sz="1800" kern="100" dirty="0">
                        <a:effectLst/>
                        <a:latin typeface="Times New Roman"/>
                        <a:ea typeface="新細明體"/>
                        <a:cs typeface="Times New Roman"/>
                      </a:endParaRPr>
                    </a:p>
                  </a:txBody>
                  <a:tcPr marL="55787" marR="55787" marT="0" marB="0" anchor="ctr"/>
                </a:tc>
              </a:tr>
            </a:tbl>
          </a:graphicData>
        </a:graphic>
      </p:graphicFrame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683893" y="543000"/>
            <a:ext cx="8260514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charset="-120"/>
              </a:defRPr>
            </a:lvl9pPr>
          </a:lstStyle>
          <a:p>
            <a:pPr algn="ctr"/>
            <a:r>
              <a:rPr lang="zh-TW" altLang="en-US" sz="2800" b="1" dirty="0">
                <a:latin typeface="新細明體" pitchFamily="18" charset="-120"/>
                <a:ea typeface="新細明體" pitchFamily="18" charset="-120"/>
              </a:rPr>
              <a:t>修訂</a:t>
            </a:r>
            <a:r>
              <a:rPr lang="zh-TW" altLang="zh-TW" sz="2800" b="1" dirty="0">
                <a:latin typeface="新細明體" pitchFamily="18" charset="-120"/>
                <a:ea typeface="新細明體" pitchFamily="18" charset="-120"/>
              </a:rPr>
              <a:t>疑似狂犬病</a:t>
            </a:r>
            <a:r>
              <a:rPr lang="zh-TW" altLang="zh-TW" sz="2800" b="1" dirty="0">
                <a:solidFill>
                  <a:srgbClr val="FF0000"/>
                </a:solidFill>
                <a:latin typeface="新細明體" pitchFamily="18" charset="-120"/>
                <a:ea typeface="新細明體" pitchFamily="18" charset="-120"/>
              </a:rPr>
              <a:t>暴露後疫苗</a:t>
            </a:r>
            <a:r>
              <a:rPr lang="zh-TW" altLang="zh-TW" sz="2800" b="1" dirty="0">
                <a:latin typeface="新細明體" pitchFamily="18" charset="-120"/>
                <a:ea typeface="新細明體" pitchFamily="18" charset="-120"/>
              </a:rPr>
              <a:t>接種</a:t>
            </a:r>
            <a:r>
              <a:rPr lang="zh-TW" altLang="zh-TW" sz="2800" b="1" dirty="0" smtClean="0">
                <a:latin typeface="新細明體" pitchFamily="18" charset="-120"/>
                <a:ea typeface="新細明體" pitchFamily="18" charset="-120"/>
              </a:rPr>
              <a:t>對象</a:t>
            </a:r>
            <a:endParaRPr lang="zh-TW" altLang="zh-TW" sz="2800" dirty="0"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95537" y="5942869"/>
            <a:ext cx="854887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TW" dirty="0">
                <a:latin typeface="新細明體" pitchFamily="18" charset="-120"/>
                <a:ea typeface="新細明體" pitchFamily="18" charset="-120"/>
              </a:rPr>
              <a:t>*</a:t>
            </a:r>
            <a:r>
              <a:rPr lang="zh-TW" altLang="zh-TW" dirty="0">
                <a:latin typeface="新細明體" pitchFamily="18" charset="-120"/>
                <a:ea typeface="新細明體" pitchFamily="18" charset="-120"/>
              </a:rPr>
              <a:t>狂犬病陽性動物地區依農委會最新檢出結果隨時調整</a:t>
            </a:r>
          </a:p>
          <a:p>
            <a:r>
              <a:rPr lang="zh-TW" altLang="zh-TW" dirty="0">
                <a:latin typeface="新細明體" pitchFamily="18" charset="-120"/>
                <a:ea typeface="新細明體" pitchFamily="18" charset="-120"/>
              </a:rPr>
              <a:t>★暴露之定義：遭受動物抓咬傷或皮膚傷口、黏膜接觸其唾液等</a:t>
            </a:r>
            <a:r>
              <a:rPr lang="zh-TW" altLang="zh-TW" dirty="0" smtClean="0">
                <a:latin typeface="新細明體" pitchFamily="18" charset="-120"/>
                <a:ea typeface="新細明體" pitchFamily="18" charset="-120"/>
              </a:rPr>
              <a:t>分泌物</a:t>
            </a:r>
            <a:endParaRPr lang="zh-TW" altLang="zh-TW" dirty="0">
              <a:latin typeface="新細明體" pitchFamily="18" charset="-12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73428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8313" y="765522"/>
            <a:ext cx="8229600" cy="50323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TW" altLang="en-US" sz="28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人</a:t>
            </a:r>
            <a:r>
              <a:rPr lang="zh-TW" altLang="en-US" sz="2800" b="1" dirty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用狂犬病疫苗儲備醫院及</a:t>
            </a:r>
            <a:r>
              <a:rPr lang="zh-TW" altLang="en-US" sz="28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地點</a:t>
            </a:r>
            <a:r>
              <a:rPr lang="en-US" altLang="zh-TW" sz="2800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/>
            </a:r>
            <a:br>
              <a:rPr lang="en-US" altLang="zh-TW" sz="2800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</a:br>
            <a:endParaRPr lang="zh-TW" altLang="en-US" sz="2000" dirty="0">
              <a:solidFill>
                <a:srgbClr val="0070C0"/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5137439"/>
              </p:ext>
            </p:extLst>
          </p:nvPr>
        </p:nvGraphicFramePr>
        <p:xfrm>
          <a:off x="185781" y="1158599"/>
          <a:ext cx="8784975" cy="4805681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224135"/>
                <a:gridCol w="3240362"/>
                <a:gridCol w="936103"/>
                <a:gridCol w="3384375"/>
              </a:tblGrid>
              <a:tr h="4007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縣市別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醫院名稱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縣市別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醫院名稱</a:t>
                      </a:r>
                    </a:p>
                  </a:txBody>
                  <a:tcPr marL="54750" marR="54750" marT="0" marB="0" anchor="ctr"/>
                </a:tc>
              </a:tr>
              <a:tr h="2562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基隆市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衛生福利部基隆醫院</a:t>
                      </a:r>
                    </a:p>
                  </a:txBody>
                  <a:tcPr marL="54750" marR="5475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臺中市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衛生福利部臺中醫院</a:t>
                      </a:r>
                    </a:p>
                  </a:txBody>
                  <a:tcPr marL="54750" marR="54750" marT="0" marB="0" anchor="ctr"/>
                </a:tc>
              </a:tr>
              <a:tr h="256260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臺北市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財團法人馬偕紀念醫院臺北院區</a:t>
                      </a:r>
                    </a:p>
                  </a:txBody>
                  <a:tcPr marL="54750" marR="5475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童綜合醫院梧棲院區</a:t>
                      </a:r>
                    </a:p>
                  </a:txBody>
                  <a:tcPr marL="54750" marR="54750" marT="0" marB="0" anchor="ctr"/>
                </a:tc>
              </a:tr>
              <a:tr h="2562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三軍總醫院附設民眾診療服務處</a:t>
                      </a:r>
                    </a:p>
                  </a:txBody>
                  <a:tcPr marL="54750" marR="5475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南投縣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竹山秀傳醫院</a:t>
                      </a:r>
                    </a:p>
                  </a:txBody>
                  <a:tcPr marL="54750" marR="54750" marT="0" marB="0" anchor="ctr"/>
                </a:tc>
              </a:tr>
              <a:tr h="2562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國立臺灣大學醫學院附設醫院</a:t>
                      </a:r>
                    </a:p>
                  </a:txBody>
                  <a:tcPr marL="54750" marR="5475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埔里基督教醫院</a:t>
                      </a:r>
                    </a:p>
                  </a:txBody>
                  <a:tcPr marL="54750" marR="54750" marT="0" marB="0" anchor="ctr"/>
                </a:tc>
              </a:tr>
              <a:tr h="4666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新北市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佛教慈濟醫療財團法人台北慈濟醫院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雲林縣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國立臺灣大學醫學院附設醫院雲林分院</a:t>
                      </a:r>
                    </a:p>
                  </a:txBody>
                  <a:tcPr marL="54750" marR="54750" marT="0" marB="0" anchor="ctr"/>
                </a:tc>
              </a:tr>
              <a:tr h="2333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宜蘭縣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羅東聖母醫院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嘉義市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嘉義基督教醫院</a:t>
                      </a:r>
                    </a:p>
                  </a:txBody>
                  <a:tcPr marL="54750" marR="54750" marT="0" marB="0" anchor="ctr"/>
                </a:tc>
              </a:tr>
              <a:tr h="2562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金門縣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衛生福利部金門醫院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嘉義縣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衛生福利部朴子醫院</a:t>
                      </a:r>
                    </a:p>
                  </a:txBody>
                  <a:tcPr marL="54750" marR="54750" marT="0" marB="0" anchor="ctr"/>
                </a:tc>
              </a:tr>
              <a:tr h="2562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連江縣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連江縣立醫院</a:t>
                      </a:r>
                    </a:p>
                  </a:txBody>
                  <a:tcPr marL="54750" marR="5475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臺南縣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國立成功大學醫學院附設醫院</a:t>
                      </a:r>
                    </a:p>
                  </a:txBody>
                  <a:tcPr marL="54750" marR="54750" marT="0" marB="0" anchor="ctr"/>
                </a:tc>
              </a:tr>
              <a:tr h="2562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桃園縣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壢新醫院</a:t>
                      </a:r>
                    </a:p>
                  </a:txBody>
                  <a:tcPr marL="54750" marR="54750" marT="0" marB="0" anchor="ctr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高雄市立聯合醫院</a:t>
                      </a:r>
                    </a:p>
                  </a:txBody>
                  <a:tcPr marL="54750" marR="54750" marT="0" marB="0" anchor="ctr"/>
                </a:tc>
              </a:tr>
              <a:tr h="4666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新竹縣</a:t>
                      </a:r>
                      <a:r>
                        <a:rPr lang="en-US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/</a:t>
                      </a: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市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國立臺灣大學醫學院附設醫院新竹分院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高雄市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高雄市立小港醫院</a:t>
                      </a:r>
                    </a:p>
                  </a:txBody>
                  <a:tcPr marL="54750" marR="54750" marT="0" marB="0" anchor="ctr"/>
                </a:tc>
              </a:tr>
              <a:tr h="2562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苗栗縣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衛生福利部苗栗醫院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屏東縣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衛生福利部屏東醫院</a:t>
                      </a:r>
                    </a:p>
                  </a:txBody>
                  <a:tcPr marL="54750" marR="54750" marT="0" marB="0" anchor="ctr"/>
                </a:tc>
              </a:tr>
              <a:tr h="466639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彰化縣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彰化秀傳醫院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澎湖縣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三軍總醫院附設民眾診療服務處醫院澎湖分院</a:t>
                      </a:r>
                    </a:p>
                  </a:txBody>
                  <a:tcPr marL="54750" marR="54750" marT="0" marB="0" anchor="ctr"/>
                </a:tc>
              </a:tr>
              <a:tr h="2562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彰化基督教醫院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花蓮縣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衛生福利部花蓮醫院</a:t>
                      </a:r>
                    </a:p>
                  </a:txBody>
                  <a:tcPr marL="54750" marR="54750" marT="0" marB="0" anchor="ctr"/>
                </a:tc>
              </a:tr>
              <a:tr h="39171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衛生福利部彰化醫院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台東縣</a:t>
                      </a:r>
                    </a:p>
                  </a:txBody>
                  <a:tcPr marL="54750" marR="5475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衛生福利部台東醫院</a:t>
                      </a:r>
                    </a:p>
                  </a:txBody>
                  <a:tcPr marL="54750" marR="54750" marT="0" marB="0" anchor="ctr"/>
                </a:tc>
              </a:tr>
            </a:tbl>
          </a:graphicData>
        </a:graphic>
      </p:graphicFrame>
      <p:sp>
        <p:nvSpPr>
          <p:cNvPr id="16464" name="文字方塊 6"/>
          <p:cNvSpPr txBox="1">
            <a:spLocks noChangeArrowheads="1"/>
          </p:cNvSpPr>
          <p:nvPr/>
        </p:nvSpPr>
        <p:spPr bwMode="auto">
          <a:xfrm>
            <a:off x="179388" y="6381750"/>
            <a:ext cx="20701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400">
                <a:solidFill>
                  <a:schemeClr val="bg1"/>
                </a:solidFill>
                <a:latin typeface="新細明體" charset="-120"/>
                <a:cs typeface="Times New Roman" pitchFamily="18" charset="0"/>
              </a:rPr>
              <a:t>資料更新時間：</a:t>
            </a:r>
            <a:r>
              <a:rPr kumimoji="0" lang="en-US" altLang="zh-TW" sz="1400">
                <a:solidFill>
                  <a:schemeClr val="bg1"/>
                </a:solidFill>
                <a:latin typeface="新細明體" charset="-120"/>
                <a:cs typeface="Times New Roman" pitchFamily="18" charset="0"/>
              </a:rPr>
              <a:t>7</a:t>
            </a:r>
            <a:r>
              <a:rPr kumimoji="0" lang="zh-TW" altLang="en-US" sz="1400">
                <a:solidFill>
                  <a:schemeClr val="bg1"/>
                </a:solidFill>
                <a:latin typeface="新細明體" charset="-120"/>
                <a:cs typeface="Times New Roman" pitchFamily="18" charset="0"/>
              </a:rPr>
              <a:t>月</a:t>
            </a:r>
            <a:r>
              <a:rPr kumimoji="0" lang="en-US" altLang="zh-TW" sz="1400">
                <a:solidFill>
                  <a:schemeClr val="bg1"/>
                </a:solidFill>
                <a:latin typeface="新細明體" charset="-120"/>
                <a:cs typeface="Times New Roman" pitchFamily="18" charset="0"/>
              </a:rPr>
              <a:t>25</a:t>
            </a:r>
            <a:r>
              <a:rPr kumimoji="0" lang="zh-TW" altLang="en-US" sz="1400">
                <a:solidFill>
                  <a:schemeClr val="bg1"/>
                </a:solidFill>
                <a:latin typeface="新細明體" charset="-120"/>
                <a:cs typeface="Times New Roman" pitchFamily="18" charset="0"/>
              </a:rPr>
              <a:t>日</a:t>
            </a:r>
          </a:p>
        </p:txBody>
      </p:sp>
      <p:sp>
        <p:nvSpPr>
          <p:cNvPr id="16465" name="文字方塊 2"/>
          <p:cNvSpPr txBox="1">
            <a:spLocks noChangeArrowheads="1"/>
          </p:cNvSpPr>
          <p:nvPr/>
        </p:nvSpPr>
        <p:spPr bwMode="auto">
          <a:xfrm>
            <a:off x="107504" y="5970766"/>
            <a:ext cx="91440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TW" altLang="en-US" sz="1600" b="1" dirty="0">
                <a:solidFill>
                  <a:srgbClr val="FF0000"/>
                </a:solidFill>
                <a:latin typeface="Calibri" pitchFamily="34" charset="0"/>
              </a:rPr>
              <a:t>預訂於</a:t>
            </a:r>
            <a:r>
              <a:rPr kumimoji="0" lang="en-US" altLang="zh-TW" sz="1600" b="1" dirty="0">
                <a:solidFill>
                  <a:srgbClr val="FF0000"/>
                </a:solidFill>
                <a:latin typeface="Calibri" pitchFamily="34" charset="0"/>
              </a:rPr>
              <a:t>8</a:t>
            </a:r>
            <a:r>
              <a:rPr kumimoji="0" lang="zh-TW" altLang="en-US" sz="1600" b="1" dirty="0">
                <a:solidFill>
                  <a:srgbClr val="FF0000"/>
                </a:solidFill>
                <a:latin typeface="Calibri" pitchFamily="34" charset="0"/>
              </a:rPr>
              <a:t>月</a:t>
            </a:r>
            <a:r>
              <a:rPr kumimoji="0" lang="en-US" altLang="zh-TW" sz="1600" b="1" dirty="0">
                <a:solidFill>
                  <a:srgbClr val="FF0000"/>
                </a:solidFill>
                <a:latin typeface="Calibri" pitchFamily="34" charset="0"/>
              </a:rPr>
              <a:t>5</a:t>
            </a:r>
            <a:r>
              <a:rPr kumimoji="0" lang="zh-TW" altLang="en-US" sz="1600" b="1" dirty="0">
                <a:solidFill>
                  <a:srgbClr val="FF0000"/>
                </a:solidFill>
                <a:latin typeface="Calibri" pitchFamily="34" charset="0"/>
              </a:rPr>
              <a:t>日前，再擴增</a:t>
            </a:r>
            <a:r>
              <a:rPr kumimoji="0" lang="en-US" altLang="zh-TW" sz="1600" b="1" dirty="0" smtClean="0">
                <a:solidFill>
                  <a:srgbClr val="FF0000"/>
                </a:solidFill>
                <a:latin typeface="Calibri" pitchFamily="34" charset="0"/>
              </a:rPr>
              <a:t>26</a:t>
            </a:r>
            <a:r>
              <a:rPr kumimoji="0" lang="zh-TW" altLang="en-US" sz="1600" b="1" dirty="0" smtClean="0">
                <a:solidFill>
                  <a:srgbClr val="FF0000"/>
                </a:solidFill>
                <a:latin typeface="Calibri" pitchFamily="34" charset="0"/>
              </a:rPr>
              <a:t>點</a:t>
            </a:r>
            <a:r>
              <a:rPr kumimoji="0" lang="zh-TW" altLang="en-US" sz="1600" b="1" dirty="0">
                <a:solidFill>
                  <a:srgbClr val="FF0000"/>
                </a:solidFill>
                <a:latin typeface="Calibri" pitchFamily="34" charset="0"/>
              </a:rPr>
              <a:t>，屆時</a:t>
            </a:r>
            <a:r>
              <a:rPr kumimoji="0" lang="zh-TW" altLang="en-US" sz="1600" b="1" dirty="0" smtClean="0">
                <a:solidFill>
                  <a:srgbClr val="FF0000"/>
                </a:solidFill>
                <a:latin typeface="Calibri" pitchFamily="34" charset="0"/>
              </a:rPr>
              <a:t>全國共有</a:t>
            </a:r>
            <a:r>
              <a:rPr kumimoji="0" lang="en-US" altLang="zh-TW" sz="1600" b="1" dirty="0">
                <a:solidFill>
                  <a:srgbClr val="FF0000"/>
                </a:solidFill>
                <a:latin typeface="Calibri" pitchFamily="34" charset="0"/>
              </a:rPr>
              <a:t>54</a:t>
            </a:r>
            <a:r>
              <a:rPr kumimoji="0" lang="zh-TW" altLang="en-US" sz="1600" b="1" dirty="0">
                <a:solidFill>
                  <a:srgbClr val="FF0000"/>
                </a:solidFill>
                <a:latin typeface="Calibri" pitchFamily="34" charset="0"/>
              </a:rPr>
              <a:t>個</a:t>
            </a:r>
            <a:r>
              <a:rPr kumimoji="0" lang="zh-TW" altLang="en-US" sz="1600" b="1" dirty="0" smtClean="0">
                <a:solidFill>
                  <a:srgbClr val="FF0000"/>
                </a:solidFill>
                <a:latin typeface="Calibri" pitchFamily="34" charset="0"/>
              </a:rPr>
              <a:t>點</a:t>
            </a:r>
            <a:r>
              <a:rPr lang="zh-TW" altLang="en-US" sz="1600" b="1" dirty="0">
                <a:solidFill>
                  <a:srgbClr val="FF0000"/>
                </a:solidFill>
                <a:latin typeface="Calibri" pitchFamily="34" charset="0"/>
              </a:rPr>
              <a:t>，</a:t>
            </a:r>
            <a:r>
              <a:rPr lang="zh-TW" altLang="en-US" sz="1600" b="1" dirty="0" smtClean="0">
                <a:solidFill>
                  <a:srgbClr val="FF0000"/>
                </a:solidFill>
                <a:latin typeface="Calibri" pitchFamily="34" charset="0"/>
              </a:rPr>
              <a:t>確保本島每縣市至少有兩家疫苗儲備醫院</a:t>
            </a:r>
            <a:r>
              <a:rPr kumimoji="0" lang="zh-TW" altLang="en-US" sz="1600" b="1" dirty="0" smtClean="0">
                <a:solidFill>
                  <a:srgbClr val="FF0000"/>
                </a:solidFill>
                <a:latin typeface="Calibri" pitchFamily="34" charset="0"/>
              </a:rPr>
              <a:t> 。</a:t>
            </a:r>
            <a:endParaRPr kumimoji="0" lang="zh-TW" altLang="en-US" sz="1600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15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1214382" y="714356"/>
            <a:ext cx="7929618" cy="733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TW" altLang="en-US" sz="3000" b="1" kern="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動物抓咬傷申請</a:t>
            </a:r>
            <a:r>
              <a:rPr kumimoji="1" lang="en-US" altLang="en-US" sz="3000" b="1" kern="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HRIG/</a:t>
            </a:r>
            <a:r>
              <a:rPr kumimoji="1" lang="zh-TW" altLang="en-US" sz="3000" b="1" kern="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狂犬病疫苗統計</a:t>
            </a:r>
          </a:p>
        </p:txBody>
      </p:sp>
      <p:sp>
        <p:nvSpPr>
          <p:cNvPr id="7" name="文字方塊 2"/>
          <p:cNvSpPr txBox="1">
            <a:spLocks noChangeArrowheads="1"/>
          </p:cNvSpPr>
          <p:nvPr/>
        </p:nvSpPr>
        <p:spPr bwMode="auto">
          <a:xfrm>
            <a:off x="6372200" y="1340768"/>
            <a:ext cx="200026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製表日期</a:t>
            </a:r>
            <a:r>
              <a:rPr kumimoji="1" lang="en-US" altLang="zh-TW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:7</a:t>
            </a:r>
            <a:r>
              <a:rPr kumimoji="1" lang="zh-TW" altLang="en-US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1" lang="en-US" altLang="zh-TW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29</a:t>
            </a:r>
            <a:r>
              <a:rPr kumimoji="1" lang="zh-TW" altLang="en-US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kumimoji="1" lang="zh-TW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899592" y="5589240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10" name="文字方塊 2"/>
          <p:cNvSpPr txBox="1">
            <a:spLocks noChangeArrowheads="1"/>
          </p:cNvSpPr>
          <p:nvPr/>
        </p:nvSpPr>
        <p:spPr bwMode="auto">
          <a:xfrm>
            <a:off x="1000100" y="1700808"/>
            <a:ext cx="7143800" cy="67710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zh-TW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【</a:t>
            </a:r>
            <a:r>
              <a:rPr lang="zh-TW" alt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自</a:t>
            </a:r>
            <a:r>
              <a:rPr 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7/21</a:t>
            </a:r>
            <a:r>
              <a:rPr lang="zh-TW" alt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迄</a:t>
            </a:r>
            <a:r>
              <a:rPr lang="en-US" altLang="zh-TW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7/29</a:t>
            </a:r>
            <a:r>
              <a:rPr lang="zh-TW" alt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共</a:t>
            </a:r>
            <a:r>
              <a:rPr 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245</a:t>
            </a:r>
            <a:r>
              <a:rPr lang="zh-TW" alt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件申請使用狂犬病疫苗，其中</a:t>
            </a:r>
            <a:r>
              <a:rPr 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115</a:t>
            </a:r>
            <a:r>
              <a:rPr lang="zh-TW" alt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件經審核同意使用狂犬病疫苗，</a:t>
            </a:r>
            <a:r>
              <a:rPr 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16</a:t>
            </a:r>
            <a:r>
              <a:rPr lang="zh-TW" alt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件同意使用</a:t>
            </a:r>
            <a:r>
              <a:rPr 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HRIG</a:t>
            </a:r>
            <a:r>
              <a:rPr lang="zh-TW" alt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，其中</a:t>
            </a:r>
            <a:r>
              <a:rPr 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sz="1900" b="1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人已施打。</a:t>
            </a:r>
            <a:r>
              <a:rPr lang="en-US" altLang="zh-TW" sz="1900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】</a:t>
            </a:r>
            <a:endParaRPr lang="zh-TW" altLang="en-US" sz="1900" dirty="0">
              <a:solidFill>
                <a:srgbClr val="0000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grayscl/>
            <a:biLevel thresh="50000"/>
          </a:blip>
          <a:srcRect/>
          <a:stretch>
            <a:fillRect/>
          </a:stretch>
        </p:blipFill>
        <p:spPr bwMode="auto">
          <a:xfrm>
            <a:off x="267021" y="2348880"/>
            <a:ext cx="8697467" cy="389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9926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785786" y="620688"/>
            <a:ext cx="7929618" cy="733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TW" altLang="en-US" sz="3000" b="1" kern="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遭動物抓咬傷並經評估後給予疫苗之人數統計</a:t>
            </a:r>
            <a:endParaRPr kumimoji="1" lang="zh-TW" altLang="en-US" sz="3700" b="1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微軟正黑體" pitchFamily="34" charset="-120"/>
              <a:ea typeface="微軟正黑體" pitchFamily="34" charset="-120"/>
              <a:cs typeface="+mj-cs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5004048" y="1196752"/>
            <a:ext cx="35798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FF0000"/>
                </a:solidFill>
              </a:rPr>
              <a:t>資料統計時間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：</a:t>
            </a:r>
            <a:r>
              <a:rPr lang="en-US" altLang="zh-TW" sz="1600" b="1" dirty="0" smtClean="0">
                <a:solidFill>
                  <a:srgbClr val="FF0000"/>
                </a:solidFill>
              </a:rPr>
              <a:t>7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月</a:t>
            </a:r>
            <a:r>
              <a:rPr lang="en-US" altLang="zh-TW" sz="1600" b="1" dirty="0" smtClean="0">
                <a:solidFill>
                  <a:srgbClr val="FF0000"/>
                </a:solidFill>
              </a:rPr>
              <a:t>21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日</a:t>
            </a:r>
            <a:r>
              <a:rPr lang="en-US" altLang="zh-TW" sz="1600" b="1" dirty="0" smtClean="0">
                <a:solidFill>
                  <a:srgbClr val="FF0000"/>
                </a:solidFill>
              </a:rPr>
              <a:t>~29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日下午</a:t>
            </a:r>
            <a:r>
              <a:rPr lang="en-US" altLang="zh-TW" sz="1600" b="1" dirty="0" smtClean="0">
                <a:solidFill>
                  <a:srgbClr val="FF0000"/>
                </a:solidFill>
              </a:rPr>
              <a:t>4</a:t>
            </a:r>
            <a:r>
              <a:rPr lang="zh-TW" altLang="en-US" sz="1600" b="1" dirty="0" smtClean="0">
                <a:solidFill>
                  <a:srgbClr val="FF0000"/>
                </a:solidFill>
              </a:rPr>
              <a:t>點</a:t>
            </a:r>
            <a:endParaRPr lang="zh-TW" altLang="en-US" sz="1600" b="1" dirty="0">
              <a:solidFill>
                <a:srgbClr val="FF0000"/>
              </a:solidFill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457228" y="5807920"/>
            <a:ext cx="671517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TW" altLang="en-US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備註：</a:t>
            </a:r>
            <a:r>
              <a:rPr kumimoji="1" lang="en-US" altLang="zh-TW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1</a:t>
            </a:r>
            <a:r>
              <a:rPr kumimoji="1" lang="zh-TW" altLang="en-US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、不含境外咬傷</a:t>
            </a:r>
            <a:r>
              <a:rPr kumimoji="1" lang="en-US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7</a:t>
            </a:r>
            <a:r>
              <a:rPr kumimoji="1" lang="zh-TW" altLang="en-US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例。   </a:t>
            </a:r>
            <a:endParaRPr kumimoji="1" lang="en-US" altLang="zh-TW" sz="15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Calibri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1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 </a:t>
            </a:r>
            <a:r>
              <a:rPr kumimoji="1" lang="en-US" altLang="zh-TW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           2</a:t>
            </a:r>
            <a:r>
              <a:rPr kumimoji="1" lang="zh-TW" altLang="en-US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、</a:t>
            </a:r>
            <a:r>
              <a:rPr kumimoji="1" lang="en-US" altLang="zh-TW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 </a:t>
            </a:r>
            <a:r>
              <a:rPr kumimoji="1" lang="zh-TW" altLang="en-US" sz="15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Calibri" pitchFamily="34" charset="0"/>
              </a:rPr>
              <a:t>括弧內為今日新增案件數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altLang="en-US" sz="12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6386" y="1556792"/>
            <a:ext cx="6357982" cy="4186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14011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2"/>
          <p:cNvSpPr>
            <a:spLocks noGrp="1"/>
          </p:cNvSpPr>
          <p:nvPr>
            <p:ph sz="half" idx="1"/>
          </p:nvPr>
        </p:nvSpPr>
        <p:spPr>
          <a:xfrm>
            <a:off x="1043608" y="1196752"/>
            <a:ext cx="2808312" cy="49685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共</a:t>
            </a:r>
            <a:r>
              <a:rPr lang="en-US" altLang="zh-TW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6</a:t>
            </a:r>
            <a:r>
              <a:rPr lang="zh-TW" altLang="en-US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縣市</a:t>
            </a:r>
            <a:r>
              <a:rPr lang="en-US" altLang="zh-TW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12</a:t>
            </a:r>
            <a:r>
              <a:rPr lang="zh-TW" altLang="en-US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鄉鎮</a:t>
            </a:r>
          </a:p>
          <a:p>
            <a:r>
              <a:rPr lang="zh-TW" altLang="en-US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南投縣</a:t>
            </a:r>
            <a:r>
              <a:rPr lang="en-US" altLang="zh-TW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6</a:t>
            </a:r>
            <a:r>
              <a:rPr lang="zh-TW" altLang="en-US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鄉鎮</a:t>
            </a:r>
          </a:p>
          <a:p>
            <a:pPr lvl="1"/>
            <a:r>
              <a:rPr lang="zh-TW" altLang="en-US" sz="16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仁愛鄉</a:t>
            </a:r>
            <a:r>
              <a:rPr lang="en-US" altLang="zh-TW" sz="16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(2)</a:t>
            </a:r>
          </a:p>
          <a:p>
            <a:pPr lvl="1"/>
            <a:r>
              <a:rPr lang="zh-TW" altLang="en-US" sz="16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信義鄉</a:t>
            </a:r>
          </a:p>
          <a:p>
            <a:pPr lvl="1"/>
            <a:r>
              <a:rPr lang="zh-TW" altLang="en-US" sz="16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魚池鄉</a:t>
            </a:r>
          </a:p>
          <a:p>
            <a:pPr lvl="1"/>
            <a:r>
              <a:rPr lang="zh-TW" altLang="en-US" sz="16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水里鄉</a:t>
            </a:r>
          </a:p>
          <a:p>
            <a:pPr lvl="1"/>
            <a:r>
              <a:rPr lang="zh-TW" altLang="en-US" sz="16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鹿谷鄉</a:t>
            </a:r>
          </a:p>
          <a:p>
            <a:pPr lvl="1"/>
            <a:r>
              <a:rPr lang="zh-TW" altLang="en-US" sz="16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國姓鄉</a:t>
            </a:r>
            <a:endParaRPr lang="zh-TW" altLang="en-US" sz="2000" dirty="0" smtClean="0">
              <a:latin typeface="Arial" pitchFamily="34" charset="0"/>
              <a:ea typeface="標楷體" pitchFamily="65" charset="-120"/>
              <a:cs typeface="Arial" pitchFamily="34" charset="0"/>
            </a:endParaRPr>
          </a:p>
          <a:p>
            <a:pPr>
              <a:lnSpc>
                <a:spcPts val="2500"/>
              </a:lnSpc>
            </a:pPr>
            <a:r>
              <a:rPr lang="zh-TW" altLang="en-US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雲林縣古坑鄉</a:t>
            </a:r>
          </a:p>
          <a:p>
            <a:pPr>
              <a:lnSpc>
                <a:spcPts val="2500"/>
              </a:lnSpc>
            </a:pPr>
            <a:r>
              <a:rPr lang="zh-TW" altLang="en-US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台東縣東河鄉</a:t>
            </a:r>
            <a:r>
              <a:rPr lang="en-US" altLang="zh-TW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(2)</a:t>
            </a:r>
          </a:p>
          <a:p>
            <a:pPr>
              <a:lnSpc>
                <a:spcPts val="2500"/>
              </a:lnSpc>
            </a:pPr>
            <a:r>
              <a:rPr lang="zh-TW" altLang="en-US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台中市新社區</a:t>
            </a:r>
          </a:p>
          <a:p>
            <a:pPr>
              <a:lnSpc>
                <a:spcPts val="2500"/>
              </a:lnSpc>
            </a:pPr>
            <a:r>
              <a:rPr lang="zh-TW" altLang="en-US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台南市南化區</a:t>
            </a:r>
          </a:p>
          <a:p>
            <a:pPr>
              <a:lnSpc>
                <a:spcPts val="2500"/>
              </a:lnSpc>
            </a:pPr>
            <a:r>
              <a:rPr lang="zh-TW" altLang="en-US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高雄市</a:t>
            </a:r>
            <a:r>
              <a:rPr lang="en-US" altLang="zh-TW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2</a:t>
            </a:r>
            <a:r>
              <a:rPr lang="zh-TW" altLang="en-US" sz="20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區</a:t>
            </a:r>
          </a:p>
          <a:p>
            <a:pPr lvl="1"/>
            <a:r>
              <a:rPr lang="zh-TW" altLang="en-US" sz="16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美濃區</a:t>
            </a:r>
          </a:p>
          <a:p>
            <a:pPr lvl="1"/>
            <a:r>
              <a:rPr lang="zh-TW" altLang="en-US" sz="1600" dirty="0" smtClean="0">
                <a:latin typeface="Arial" pitchFamily="34" charset="0"/>
                <a:ea typeface="標楷體" pitchFamily="65" charset="-120"/>
                <a:cs typeface="Arial" pitchFamily="34" charset="0"/>
              </a:rPr>
              <a:t>田寮區</a:t>
            </a:r>
          </a:p>
          <a:p>
            <a:endParaRPr lang="zh-TW" altLang="en-US" sz="2000" dirty="0"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592" y="836712"/>
            <a:ext cx="4537216" cy="5455463"/>
          </a:xfrm>
          <a:prstGeom prst="rect">
            <a:avLst/>
          </a:prstGeom>
        </p:spPr>
      </p:pic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-1044624" y="265212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zh-TW" sz="3200" b="1" dirty="0">
                <a:solidFill>
                  <a:srgbClr val="0070C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狂犬病</a:t>
            </a:r>
            <a:r>
              <a:rPr lang="zh-TW" altLang="zh-TW" sz="3200" b="1" dirty="0" smtClean="0">
                <a:solidFill>
                  <a:srgbClr val="0070C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陽</a:t>
            </a:r>
            <a:r>
              <a:rPr lang="zh-TW" altLang="en-US" sz="3200" b="1" dirty="0" smtClean="0">
                <a:solidFill>
                  <a:srgbClr val="0070C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性</a:t>
            </a:r>
            <a:r>
              <a:rPr lang="zh-TW" altLang="zh-TW" sz="3200" b="1" dirty="0" smtClean="0">
                <a:solidFill>
                  <a:srgbClr val="0070C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鼬</a:t>
            </a:r>
            <a:r>
              <a:rPr lang="zh-TW" altLang="zh-TW" sz="3200" b="1" dirty="0">
                <a:solidFill>
                  <a:srgbClr val="0070C0"/>
                </a:solidFill>
                <a:latin typeface="Arial" pitchFamily="34" charset="0"/>
                <a:ea typeface="標楷體" pitchFamily="65" charset="-120"/>
                <a:cs typeface="Arial" pitchFamily="34" charset="0"/>
              </a:rPr>
              <a:t>獾分布圖</a:t>
            </a:r>
            <a:endParaRPr lang="zh-TW" altLang="en-US" sz="3200" dirty="0">
              <a:solidFill>
                <a:srgbClr val="0070C0"/>
              </a:solidFill>
              <a:latin typeface="Arial" pitchFamily="34" charset="0"/>
              <a:ea typeface="標楷體" pitchFamily="65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50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191" y="692696"/>
            <a:ext cx="5620988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198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8347" y="341784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3600" b="1" dirty="0" smtClean="0">
                <a:solidFill>
                  <a:srgbClr val="0070C0"/>
                </a:solidFill>
                <a:latin typeface="微軟正黑體" pitchFamily="34" charset="-120"/>
                <a:ea typeface="微軟正黑體" pitchFamily="34" charset="-120"/>
              </a:rPr>
              <a:t>醫師診治遭動物咬傷病患注意事項</a:t>
            </a:r>
            <a:endParaRPr lang="zh-TW" altLang="en-US" sz="3600" b="1" dirty="0">
              <a:solidFill>
                <a:srgbClr val="0070C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2423694" y="1304764"/>
            <a:ext cx="4392488" cy="3960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遭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動物咬傷民眾</a:t>
            </a:r>
          </a:p>
        </p:txBody>
      </p:sp>
      <p:cxnSp>
        <p:nvCxnSpPr>
          <p:cNvPr id="6" name="直線單箭頭接點 5"/>
          <p:cNvCxnSpPr/>
          <p:nvPr/>
        </p:nvCxnSpPr>
        <p:spPr>
          <a:xfrm>
            <a:off x="4641372" y="1700808"/>
            <a:ext cx="0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2429908" y="2213978"/>
            <a:ext cx="4392488" cy="3780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傷口消毒處置及施打破傷風類毒素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997" y="2552701"/>
            <a:ext cx="15875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流程圖: 決策 7"/>
          <p:cNvSpPr/>
          <p:nvPr/>
        </p:nvSpPr>
        <p:spPr>
          <a:xfrm>
            <a:off x="2018429" y="3069542"/>
            <a:ext cx="5245886" cy="1144885"/>
          </a:xfrm>
          <a:prstGeom prst="flowChartDecisi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依動物種類、被咬地點評估是否需要打狂犬病疫苗或免疫球蛋白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10" name="直線單箭頭接點 9"/>
          <p:cNvCxnSpPr/>
          <p:nvPr/>
        </p:nvCxnSpPr>
        <p:spPr>
          <a:xfrm>
            <a:off x="1858003" y="4335919"/>
            <a:ext cx="0" cy="5040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1826311" y="4312055"/>
            <a:ext cx="58326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584" y="4335919"/>
            <a:ext cx="15875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矩形 13"/>
          <p:cNvSpPr/>
          <p:nvPr/>
        </p:nvSpPr>
        <p:spPr>
          <a:xfrm>
            <a:off x="1619672" y="4839976"/>
            <a:ext cx="500020" cy="38922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否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365578" y="4839976"/>
            <a:ext cx="518790" cy="38922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是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79695" y="5327347"/>
            <a:ext cx="2952328" cy="8640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建議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民眾留置動物</a:t>
            </a:r>
            <a:endParaRPr lang="en-US" altLang="zh-TW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mtClean="0">
                <a:latin typeface="微軟正黑體" pitchFamily="34" charset="-120"/>
                <a:ea typeface="微軟正黑體" pitchFamily="34" charset="-120"/>
              </a:rPr>
              <a:t>觀察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天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889414" y="5354455"/>
            <a:ext cx="2952328" cy="8640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轉送疫苗儲備醫院，並由醫師提出使用申請，經疾管署審核後接種。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479695" y="6453336"/>
            <a:ext cx="5328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詳細資訊，請</a:t>
            </a:r>
            <a:r>
              <a:rPr lang="zh-TW" altLang="en-US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查詢</a:t>
            </a:r>
            <a:r>
              <a:rPr lang="en-US" altLang="zh-TW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www.cdc.gov.tw</a:t>
            </a:r>
            <a:endParaRPr lang="zh-TW" altLang="en-US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3472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1115616" y="677479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n"/>
            </a:pP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預防被動物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咬？</a:t>
            </a:r>
            <a:endParaRPr lang="zh-TW" altLang="en-US" sz="24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1149007" y="1136577"/>
            <a:ext cx="7572073" cy="92333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不碰觸、逗弄野生動物</a:t>
            </a:r>
          </a:p>
          <a:p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不撿拾生病的野生動物、屍體</a:t>
            </a:r>
          </a:p>
          <a:p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　並洽詢各地動物防疫機關，或電洽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0800-761-590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097144" y="2168078"/>
            <a:ext cx="757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n"/>
            </a:pP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一旦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被動物咬傷時</a:t>
            </a:r>
            <a:r>
              <a:rPr lang="zh-TW" altLang="en-US" sz="24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，請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遵循</a:t>
            </a: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記、</a:t>
            </a: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沖、</a:t>
            </a: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送、</a:t>
            </a:r>
            <a:r>
              <a:rPr lang="en-US" altLang="zh-TW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4</a:t>
            </a: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觀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1149007" y="2708920"/>
            <a:ext cx="7619028" cy="1323439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記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：保持冷靜，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牢記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動物特徵。</a:t>
            </a:r>
          </a:p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沖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：用大量肥皂、清水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沖洗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15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分鐘，並以優碘消毒傷口</a:t>
            </a:r>
          </a:p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3.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送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：儘速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送醫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評估是否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要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接種疫苗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4.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觀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：儘可能將咬人動物繫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留觀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察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10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天。若動物凶性大發，不要冒險捕捉</a:t>
            </a:r>
            <a:r>
              <a:rPr lang="zh-TW" altLang="en-US" dirty="0">
                <a:latin typeface="微軟正黑體" pitchFamily="34" charset="-120"/>
                <a:ea typeface="微軟正黑體" pitchFamily="34" charset="-120"/>
              </a:rPr>
              <a:t>。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2650018" y="4120349"/>
            <a:ext cx="5090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n"/>
            </a:pPr>
            <a:r>
              <a:rPr lang="zh-TW" altLang="en-US" sz="24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被動物咬傷後，到那兒就醫？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2695740" y="4664056"/>
            <a:ext cx="6030421" cy="147732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latin typeface="微軟正黑體" pitchFamily="34" charset="-120"/>
                <a:ea typeface="微軟正黑體" pitchFamily="34" charset="-120"/>
              </a:rPr>
              <a:t>1.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請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至全國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28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家疫苗儲備醫院。各縣巿均有施打點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，且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持續擴充中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。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醫院地點請洽</a:t>
            </a:r>
            <a:r>
              <a:rPr lang="zh-TW" altLang="en-US" b="1" u="sng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疾</a:t>
            </a:r>
            <a:r>
              <a:rPr lang="zh-TW" altLang="en-US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管署防疫專線</a:t>
            </a:r>
            <a:r>
              <a:rPr lang="en-US" altLang="zh-TW" b="1" u="sng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1922 (</a:t>
            </a:r>
            <a:r>
              <a:rPr lang="zh-TW" altLang="en-US" b="1" u="sng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或</a:t>
            </a:r>
            <a:r>
              <a:rPr lang="en-US" altLang="zh-TW" b="1" u="sng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0800-001922)</a:t>
            </a:r>
            <a:endParaRPr lang="zh-TW" altLang="en-US" b="1" dirty="0">
              <a:latin typeface="微軟正黑體" pitchFamily="34" charset="-120"/>
              <a:ea typeface="微軟正黑體" pitchFamily="34" charset="-120"/>
            </a:endParaRPr>
          </a:p>
          <a:p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2.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於高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風險地區被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動物咬傷時，需接種疫苗</a:t>
            </a:r>
            <a:r>
              <a:rPr lang="en-US" altLang="zh-TW" b="1" dirty="0">
                <a:latin typeface="微軟正黑體" pitchFamily="34" charset="-120"/>
                <a:ea typeface="微軟正黑體" pitchFamily="34" charset="-120"/>
              </a:rPr>
              <a:t>5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劑，且於發病前接種，防護</a:t>
            </a: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效果近百分之百</a:t>
            </a:r>
            <a:r>
              <a:rPr lang="zh-TW" altLang="en-US" b="1" dirty="0">
                <a:latin typeface="微軟正黑體" pitchFamily="34" charset="-120"/>
                <a:ea typeface="微軟正黑體" pitchFamily="34" charset="-120"/>
              </a:rPr>
              <a:t>。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5382">
            <a:off x="671104" y="4728385"/>
            <a:ext cx="1882903" cy="1145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文字方塊 9"/>
          <p:cNvSpPr txBox="1"/>
          <p:nvPr/>
        </p:nvSpPr>
        <p:spPr>
          <a:xfrm>
            <a:off x="144886" y="980728"/>
            <a:ext cx="75470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提</a:t>
            </a:r>
            <a:endParaRPr lang="en-US" altLang="zh-TW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高</a:t>
            </a:r>
            <a:endParaRPr lang="en-US" altLang="zh-TW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警</a:t>
            </a:r>
            <a:endParaRPr lang="en-US" altLang="zh-TW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覺</a:t>
            </a:r>
            <a:endParaRPr lang="en-US" altLang="zh-TW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en-US" altLang="zh-TW" sz="32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預</a:t>
            </a:r>
            <a:endParaRPr lang="en-US" altLang="zh-TW" sz="32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防</a:t>
            </a:r>
            <a:endParaRPr lang="en-US" altLang="zh-TW" sz="32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3200" b="1" dirty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狂犬病</a:t>
            </a:r>
          </a:p>
          <a:p>
            <a:endParaRPr lang="en-US" altLang="zh-TW" sz="3200" b="1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sz="3200" b="1" dirty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3085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142844" y="928670"/>
            <a:ext cx="9144064" cy="733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zh-TW" altLang="en-US" sz="3600" b="1" kern="0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微軟正黑體" pitchFamily="34" charset="-120"/>
                <a:ea typeface="微軟正黑體" pitchFamily="34" charset="-120"/>
                <a:cs typeface="+mj-cs"/>
              </a:rPr>
              <a:t>狂犬病人用疫苗暴露前預防接種之優先順序</a:t>
            </a:r>
          </a:p>
        </p:txBody>
      </p:sp>
      <p:sp>
        <p:nvSpPr>
          <p:cNvPr id="17411" name="文字方塊 2"/>
          <p:cNvSpPr txBox="1">
            <a:spLocks noChangeArrowheads="1"/>
          </p:cNvSpPr>
          <p:nvPr/>
        </p:nvSpPr>
        <p:spPr bwMode="auto">
          <a:xfrm>
            <a:off x="1071538" y="1928802"/>
            <a:ext cx="7858180" cy="392671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1" fontAlgn="base" latinLnBrk="0" hangingPunct="1">
              <a:lnSpc>
                <a:spcPts val="5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1" lang="zh-TW" altLang="en-US" sz="3300" b="1" i="0" u="none" strike="noStrike" cap="none" normalizeH="0" baseline="0" dirty="0" smtClean="0">
                <a:ln>
                  <a:noFill/>
                </a:ln>
                <a:effectLst/>
                <a:latin typeface="微軟正黑體" pitchFamily="34" charset="-120"/>
                <a:ea typeface="微軟正黑體" pitchFamily="34" charset="-120"/>
              </a:rPr>
              <a:t>於風險地區執行與野生動物有直接接觸或</a:t>
            </a:r>
            <a:r>
              <a:rPr kumimoji="1" lang="zh-TW" altLang="en-US" sz="3300" b="1" dirty="0" smtClean="0">
                <a:latin typeface="微軟正黑體" pitchFamily="34" charset="-120"/>
                <a:ea typeface="微軟正黑體" pitchFamily="34" charset="-120"/>
              </a:rPr>
              <a:t>捕</a:t>
            </a:r>
            <a:r>
              <a:rPr kumimoji="1" lang="zh-TW" altLang="en-US" sz="3300" b="1" i="0" u="none" strike="noStrike" cap="none" normalizeH="0" baseline="0" dirty="0" smtClean="0">
                <a:ln>
                  <a:noFill/>
                </a:ln>
                <a:effectLst/>
                <a:latin typeface="微軟正黑體" pitchFamily="34" charset="-120"/>
                <a:ea typeface="微軟正黑體" pitchFamily="34" charset="-120"/>
              </a:rPr>
              <a:t>犬相關業務同仁</a:t>
            </a:r>
            <a:endParaRPr kumimoji="1" lang="en-US" altLang="zh-TW" sz="3300" b="1" i="0" u="none" strike="noStrike" cap="none" normalizeH="0" baseline="0" dirty="0" smtClean="0">
              <a:ln>
                <a:noFill/>
              </a:ln>
              <a:effectLst/>
              <a:latin typeface="微軟正黑體" pitchFamily="34" charset="-120"/>
              <a:ea typeface="微軟正黑體" pitchFamily="34" charset="-120"/>
            </a:endParaRPr>
          </a:p>
          <a:p>
            <a:pPr marL="457200" marR="0" lvl="0" indent="-457200" algn="l" defTabSz="914400" rtl="0" eaLnBrk="1" fontAlgn="base" latinLnBrk="0" hangingPunct="1">
              <a:lnSpc>
                <a:spcPts val="5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1" lang="zh-TW" altLang="en-US" sz="3300" b="1" dirty="0" smtClean="0">
                <a:latin typeface="微軟正黑體" pitchFamily="34" charset="-120"/>
                <a:ea typeface="微軟正黑體" pitchFamily="34" charset="-120"/>
              </a:rPr>
              <a:t>其他縣市前揭人員</a:t>
            </a:r>
            <a:endParaRPr kumimoji="1" lang="en-US" altLang="zh-TW" sz="33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457200" marR="0" lvl="0" indent="-457200" algn="l" defTabSz="914400" rtl="0" eaLnBrk="1" fontAlgn="base" latinLnBrk="0" hangingPunct="1">
              <a:lnSpc>
                <a:spcPts val="5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1" lang="zh-TW" altLang="en-US" sz="3300" b="1" i="0" u="none" strike="noStrike" cap="none" normalizeH="0" baseline="0" dirty="0" smtClean="0">
                <a:ln>
                  <a:noFill/>
                </a:ln>
                <a:effectLst/>
                <a:latin typeface="微軟正黑體" pitchFamily="34" charset="-120"/>
                <a:ea typeface="微軟正黑體" pitchFamily="34" charset="-120"/>
              </a:rPr>
              <a:t>動物收容所相關人員</a:t>
            </a:r>
            <a:endParaRPr kumimoji="1" lang="en-US" altLang="zh-TW" sz="3300" b="1" i="0" u="none" strike="noStrike" cap="none" normalizeH="0" baseline="0" dirty="0" smtClean="0">
              <a:ln>
                <a:noFill/>
              </a:ln>
              <a:effectLst/>
              <a:latin typeface="微軟正黑體" pitchFamily="34" charset="-120"/>
              <a:ea typeface="微軟正黑體" pitchFamily="34" charset="-120"/>
            </a:endParaRPr>
          </a:p>
          <a:p>
            <a:pPr marL="457200" marR="0" lvl="0" indent="-457200" algn="l" defTabSz="914400" rtl="0" eaLnBrk="1" fontAlgn="base" latinLnBrk="0" hangingPunct="1">
              <a:lnSpc>
                <a:spcPts val="5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1" lang="zh-TW" altLang="en-US" sz="3300" b="1" dirty="0" smtClean="0">
                <a:latin typeface="微軟正黑體" pitchFamily="34" charset="-120"/>
                <a:ea typeface="微軟正黑體" pitchFamily="34" charset="-120"/>
              </a:rPr>
              <a:t>開業獸醫師</a:t>
            </a:r>
            <a:endParaRPr kumimoji="1" lang="en-US" altLang="zh-TW" sz="3300" b="1" i="0" u="none" strike="noStrike" cap="none" normalizeH="0" baseline="0" dirty="0" smtClean="0">
              <a:ln>
                <a:noFill/>
              </a:ln>
              <a:effectLst/>
              <a:latin typeface="微軟正黑體" pitchFamily="34" charset="-120"/>
              <a:ea typeface="微軟正黑體" pitchFamily="34" charset="-12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zh-TW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7" name="文字方塊 2"/>
          <p:cNvSpPr txBox="1">
            <a:spLocks noChangeArrowheads="1"/>
          </p:cNvSpPr>
          <p:nvPr/>
        </p:nvSpPr>
        <p:spPr bwMode="auto">
          <a:xfrm>
            <a:off x="10929982" y="3571876"/>
            <a:ext cx="2000264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zh-TW" altLang="en-US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製表日期</a:t>
            </a:r>
            <a:r>
              <a:rPr kumimoji="1" lang="en-US" altLang="zh-TW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:7</a:t>
            </a:r>
            <a:r>
              <a:rPr kumimoji="1" lang="zh-TW" altLang="en-US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kumimoji="1" lang="en-US" altLang="zh-TW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28</a:t>
            </a:r>
            <a:r>
              <a:rPr kumimoji="1" lang="zh-TW" altLang="en-US" sz="1600" b="1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日</a:t>
            </a:r>
            <a:endParaRPr kumimoji="1" lang="zh-TW" sz="16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212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72785"/>
            <a:ext cx="9144000" cy="5336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29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1304</Words>
  <Application>Microsoft Office PowerPoint</Application>
  <PresentationFormat>如螢幕大小 (4:3)</PresentationFormat>
  <Paragraphs>202</Paragraphs>
  <Slides>14</Slides>
  <Notes>4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5" baseType="lpstr"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人用狂犬病疫苗儲備醫院及地點 </vt:lpstr>
      <vt:lpstr>PowerPoint 簡報</vt:lpstr>
      <vt:lpstr>PowerPoint 簡報</vt:lpstr>
      <vt:lpstr>狂犬病陽性鼬獾分布圖</vt:lpstr>
      <vt:lpstr>PowerPoint 簡報</vt:lpstr>
      <vt:lpstr>醫師診治遭動物咬傷病患注意事項</vt:lpstr>
      <vt:lpstr>PowerPoint 簡報</vt:lpstr>
      <vt:lpstr>PowerPoint 簡報</vt:lpstr>
      <vt:lpstr>PowerPoint 簡報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Your User Name</dc:creator>
  <cp:lastModifiedBy>Your User Name</cp:lastModifiedBy>
  <cp:revision>69</cp:revision>
  <cp:lastPrinted>2013-07-30T01:52:07Z</cp:lastPrinted>
  <dcterms:created xsi:type="dcterms:W3CDTF">2013-06-17T03:51:50Z</dcterms:created>
  <dcterms:modified xsi:type="dcterms:W3CDTF">2013-07-30T04:12:47Z</dcterms:modified>
</cp:coreProperties>
</file>