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60" r:id="rId1"/>
  </p:sldMasterIdLst>
  <p:notesMasterIdLst>
    <p:notesMasterId r:id="rId21"/>
  </p:notesMasterIdLst>
  <p:sldIdLst>
    <p:sldId id="256" r:id="rId2"/>
    <p:sldId id="1364" r:id="rId3"/>
    <p:sldId id="782" r:id="rId4"/>
    <p:sldId id="752" r:id="rId5"/>
    <p:sldId id="754" r:id="rId6"/>
    <p:sldId id="755" r:id="rId7"/>
    <p:sldId id="777" r:id="rId8"/>
    <p:sldId id="776" r:id="rId9"/>
    <p:sldId id="1361" r:id="rId10"/>
    <p:sldId id="771" r:id="rId11"/>
    <p:sldId id="758" r:id="rId12"/>
    <p:sldId id="756" r:id="rId13"/>
    <p:sldId id="766" r:id="rId14"/>
    <p:sldId id="778" r:id="rId15"/>
    <p:sldId id="779" r:id="rId16"/>
    <p:sldId id="780" r:id="rId17"/>
    <p:sldId id="781" r:id="rId18"/>
    <p:sldId id="759" r:id="rId19"/>
    <p:sldId id="760" r:id="rId20"/>
  </p:sldIdLst>
  <p:sldSz cx="12192000" cy="6858000"/>
  <p:notesSz cx="6735763" cy="98663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3399"/>
    <a:srgbClr val="F4B70C"/>
    <a:srgbClr val="FE4C01"/>
    <a:srgbClr val="E8EFEA"/>
    <a:srgbClr val="FD1B43"/>
    <a:srgbClr val="E7EAEA"/>
    <a:srgbClr val="006666"/>
    <a:srgbClr val="CDDED3"/>
    <a:srgbClr val="CBF5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1FECB4D8-DB02-4DC6-A0A2-4F2EBAE1DC90}" styleName="中等深淺樣式 1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2DE63D5-997A-4646-A377-4702673A728D}" styleName="淺色樣式 2 - 輔色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EB344D84-9AFB-497E-A393-DC336BA19D2E}" styleName="中等深淺樣式 3 - 輔色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78" autoAdjust="0"/>
    <p:restoredTop sz="95214" autoAdjust="0"/>
  </p:normalViewPr>
  <p:slideViewPr>
    <p:cSldViewPr snapToGrid="0">
      <p:cViewPr>
        <p:scale>
          <a:sx n="99" d="100"/>
          <a:sy n="99" d="100"/>
        </p:scale>
        <p:origin x="572" y="-32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18831" cy="495029"/>
          </a:xfrm>
          <a:prstGeom prst="rect">
            <a:avLst/>
          </a:prstGeom>
        </p:spPr>
        <p:txBody>
          <a:bodyPr vert="horz" lIns="91427" tIns="45714" rIns="91427" bIns="45714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15375" y="2"/>
            <a:ext cx="2918831" cy="495029"/>
          </a:xfrm>
          <a:prstGeom prst="rect">
            <a:avLst/>
          </a:prstGeom>
        </p:spPr>
        <p:txBody>
          <a:bodyPr vert="horz" lIns="91427" tIns="45714" rIns="91427" bIns="45714" rtlCol="0"/>
          <a:lstStyle>
            <a:lvl1pPr algn="r">
              <a:defRPr sz="1200"/>
            </a:lvl1pPr>
          </a:lstStyle>
          <a:p>
            <a:fld id="{E2CD37A8-78C6-4B85-B21D-77D46C15D9CF}" type="datetimeFigureOut">
              <a:rPr lang="zh-TW" altLang="en-US" smtClean="0"/>
              <a:t>2026/1/30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7" tIns="45714" rIns="91427" bIns="45714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3577" y="4748165"/>
            <a:ext cx="5388610" cy="3884861"/>
          </a:xfrm>
          <a:prstGeom prst="rect">
            <a:avLst/>
          </a:prstGeom>
        </p:spPr>
        <p:txBody>
          <a:bodyPr vert="horz" lIns="91427" tIns="45714" rIns="91427" bIns="45714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2" y="9371286"/>
            <a:ext cx="2918831" cy="495028"/>
          </a:xfrm>
          <a:prstGeom prst="rect">
            <a:avLst/>
          </a:prstGeom>
        </p:spPr>
        <p:txBody>
          <a:bodyPr vert="horz" lIns="91427" tIns="45714" rIns="91427" bIns="45714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15375" y="9371286"/>
            <a:ext cx="2918831" cy="495028"/>
          </a:xfrm>
          <a:prstGeom prst="rect">
            <a:avLst/>
          </a:prstGeom>
        </p:spPr>
        <p:txBody>
          <a:bodyPr vert="horz" lIns="91427" tIns="45714" rIns="91427" bIns="45714" rtlCol="0" anchor="b"/>
          <a:lstStyle>
            <a:lvl1pPr algn="r">
              <a:defRPr sz="1200"/>
            </a:lvl1pPr>
          </a:lstStyle>
          <a:p>
            <a:fld id="{F186C8E6-0BCA-4E54-A349-C8C1EA4CD2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04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86C8E6-0BCA-4E54-A349-C8C1EA4CD21A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434086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86C8E6-0BCA-4E54-A349-C8C1EA4CD21A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37047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86C8E6-0BCA-4E54-A349-C8C1EA4CD21A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34172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86C8E6-0BCA-4E54-A349-C8C1EA4CD21A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28858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86C8E6-0BCA-4E54-A349-C8C1EA4CD21A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6368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9938472" y="0"/>
            <a:ext cx="2253527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tx2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05617" y="6088988"/>
            <a:ext cx="911939" cy="365125"/>
          </a:xfrm>
          <a:prstGeom prst="rect">
            <a:avLst/>
          </a:prstGeom>
        </p:spPr>
        <p:txBody>
          <a:bodyPr/>
          <a:lstStyle/>
          <a:p>
            <a:fld id="{EC567AEF-7983-4DEE-8D84-8767F1FC455E}" type="datetime1">
              <a:rPr lang="en-US" altLang="zh-TW" smtClean="0"/>
              <a:pPr/>
              <a:t>1/30/2026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2" name="直角三角形 21"/>
          <p:cNvSpPr/>
          <p:nvPr userDrawn="1"/>
        </p:nvSpPr>
        <p:spPr>
          <a:xfrm rot="10800000">
            <a:off x="11264202" y="-8467"/>
            <a:ext cx="937846" cy="6858000"/>
          </a:xfrm>
          <a:prstGeom prst="rtTriangle">
            <a:avLst/>
          </a:prstGeom>
          <a:solidFill>
            <a:srgbClr val="5ABB7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直角三角形 22"/>
          <p:cNvSpPr/>
          <p:nvPr userDrawn="1"/>
        </p:nvSpPr>
        <p:spPr>
          <a:xfrm>
            <a:off x="-5629" y="3097674"/>
            <a:ext cx="541960" cy="3751859"/>
          </a:xfrm>
          <a:prstGeom prst="rtTriangle">
            <a:avLst/>
          </a:prstGeom>
          <a:solidFill>
            <a:srgbClr val="5ABB7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1" name="圖片 10" descr="疾管署logo"/>
          <p:cNvPicPr/>
          <p:nvPr userDrawn="1"/>
        </p:nvPicPr>
        <p:blipFill>
          <a:blip r:embed="rId2" cstate="print">
            <a:lum bright="2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103" b="93427" l="4662" r="95338">
                        <a14:foregroundMark x1="27040" y1="37793" x2="27040" y2="37793"/>
                        <a14:foregroundMark x1="32867" y1="32394" x2="32867" y2="32394"/>
                        <a14:foregroundMark x1="44289" y1="24178" x2="44289" y2="24178"/>
                        <a14:foregroundMark x1="65035" y1="77700" x2="65035" y2="77700"/>
                        <a14:foregroundMark x1="65035" y1="69484" x2="65035" y2="69484"/>
                        <a14:foregroundMark x1="25874" y1="46009" x2="25874" y2="46009"/>
                        <a14:foregroundMark x1="48718" y1="78873" x2="48718" y2="78873"/>
                        <a14:foregroundMark x1="46620" y1="45540" x2="46620" y2="45540"/>
                        <a14:foregroundMark x1="49184" y1="28169" x2="49184" y2="28169"/>
                        <a14:foregroundMark x1="26807" y1="44601" x2="26807" y2="44601"/>
                      </a14:backgroundRemoval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720"/>
          <a:stretch>
            <a:fillRect/>
          </a:stretch>
        </p:blipFill>
        <p:spPr bwMode="auto">
          <a:xfrm>
            <a:off x="9880723" y="4486913"/>
            <a:ext cx="2311276" cy="21869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52163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05617" y="6088988"/>
            <a:ext cx="911939" cy="365125"/>
          </a:xfrm>
          <a:prstGeom prst="rect">
            <a:avLst/>
          </a:prstGeom>
        </p:spPr>
        <p:txBody>
          <a:bodyPr/>
          <a:lstStyle/>
          <a:p>
            <a:fld id="{1E1A79A3-2FDE-4CBB-9FB8-0B650EC39558}" type="datetime1">
              <a:rPr lang="en-US" altLang="zh-TW" smtClean="0"/>
              <a:pPr/>
              <a:t>1/30/2026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49324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05617" y="6088988"/>
            <a:ext cx="911939" cy="365125"/>
          </a:xfrm>
          <a:prstGeom prst="rect">
            <a:avLst/>
          </a:prstGeom>
        </p:spPr>
        <p:txBody>
          <a:bodyPr/>
          <a:lstStyle/>
          <a:p>
            <a:fld id="{14E2C53A-5BC3-4BC6-8B41-B3E2B683B844}" type="datetime1">
              <a:rPr lang="en-US" altLang="zh-TW" smtClean="0"/>
              <a:pPr/>
              <a:t>1/30/2026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8524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05617" y="6088988"/>
            <a:ext cx="911939" cy="365125"/>
          </a:xfrm>
          <a:prstGeom prst="rect">
            <a:avLst/>
          </a:prstGeom>
        </p:spPr>
        <p:txBody>
          <a:bodyPr/>
          <a:lstStyle/>
          <a:p>
            <a:fld id="{6A0E1CC3-B6CD-458C-AD86-C5071E0CFA4C}" type="datetime1">
              <a:rPr lang="en-US" altLang="zh-TW" smtClean="0"/>
              <a:pPr/>
              <a:t>1/30/2026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1828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305617" y="6088988"/>
            <a:ext cx="911939" cy="365125"/>
          </a:xfrm>
          <a:prstGeom prst="rect">
            <a:avLst/>
          </a:prstGeom>
        </p:spPr>
        <p:txBody>
          <a:bodyPr/>
          <a:lstStyle/>
          <a:p>
            <a:fld id="{868772B4-5CC2-4B11-8932-8C16B8F79BD8}" type="datetime1">
              <a:rPr lang="en-US" altLang="zh-TW" smtClean="0"/>
              <a:pPr/>
              <a:t>1/30/2026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486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305617" y="6088988"/>
            <a:ext cx="911939" cy="365125"/>
          </a:xfrm>
          <a:prstGeom prst="rect">
            <a:avLst/>
          </a:prstGeom>
        </p:spPr>
        <p:txBody>
          <a:bodyPr/>
          <a:lstStyle/>
          <a:p>
            <a:fld id="{5E1A92FF-1ADE-4DFC-8BC3-8947D25512EA}" type="datetime1">
              <a:rPr lang="en-US" altLang="zh-TW" smtClean="0"/>
              <a:pPr/>
              <a:t>1/30/2026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7151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387890" y="6499760"/>
            <a:ext cx="683339" cy="365125"/>
          </a:xfrm>
        </p:spPr>
        <p:txBody>
          <a:bodyPr/>
          <a:lstStyle>
            <a:lvl1pPr>
              <a:defRPr sz="1600">
                <a:solidFill>
                  <a:srgbClr val="006666"/>
                </a:solidFill>
                <a:latin typeface="Bahnschrift" panose="020B0502040204020203" pitchFamily="34" charset="0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30723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05617" y="6088988"/>
            <a:ext cx="911939" cy="365125"/>
          </a:xfrm>
          <a:prstGeom prst="rect">
            <a:avLst/>
          </a:prstGeom>
        </p:spPr>
        <p:txBody>
          <a:bodyPr/>
          <a:lstStyle/>
          <a:p>
            <a:fld id="{B7030D92-5C5D-4653-B064-73F940CE2D22}" type="datetime1">
              <a:rPr lang="en-US" altLang="zh-TW" smtClean="0"/>
              <a:pPr/>
              <a:t>1/30/2026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8422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05617" y="6088988"/>
            <a:ext cx="911939" cy="365125"/>
          </a:xfrm>
          <a:prstGeom prst="rect">
            <a:avLst/>
          </a:prstGeom>
        </p:spPr>
        <p:txBody>
          <a:bodyPr/>
          <a:lstStyle/>
          <a:p>
            <a:fld id="{431B0B96-5FE8-4C73-8A3C-3F5FB5400384}" type="datetime1">
              <a:rPr lang="en-US" altLang="zh-TW" smtClean="0"/>
              <a:pPr/>
              <a:t>1/30/2026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8745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05617" y="6088988"/>
            <a:ext cx="911939" cy="365125"/>
          </a:xfrm>
          <a:prstGeom prst="rect">
            <a:avLst/>
          </a:prstGeom>
        </p:spPr>
        <p:txBody>
          <a:bodyPr/>
          <a:lstStyle/>
          <a:p>
            <a:fld id="{450686B6-1A22-458C-8613-C30CBDFFBA04}" type="datetime1">
              <a:rPr lang="en-US" altLang="zh-TW" smtClean="0"/>
              <a:pPr/>
              <a:t>1/30/2026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3531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05617" y="6088988"/>
            <a:ext cx="911939" cy="365125"/>
          </a:xfrm>
          <a:prstGeom prst="rect">
            <a:avLst/>
          </a:prstGeom>
        </p:spPr>
        <p:txBody>
          <a:bodyPr/>
          <a:lstStyle/>
          <a:p>
            <a:fld id="{A848919F-E8A4-4242-B449-552314FDBB1D}" type="datetime1">
              <a:rPr lang="en-US" altLang="zh-TW" smtClean="0"/>
              <a:pPr/>
              <a:t>1/30/2026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187624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05617" y="6088988"/>
            <a:ext cx="911939" cy="365125"/>
          </a:xfrm>
          <a:prstGeom prst="rect">
            <a:avLst/>
          </a:prstGeom>
        </p:spPr>
        <p:txBody>
          <a:bodyPr/>
          <a:lstStyle/>
          <a:p>
            <a:fld id="{D4753CBE-E8B8-44CC-98EE-6AAF3D76500A}" type="datetime1">
              <a:rPr lang="en-US" altLang="zh-TW" smtClean="0"/>
              <a:pPr/>
              <a:t>1/30/2026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2608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05617" y="6088988"/>
            <a:ext cx="911939" cy="365125"/>
          </a:xfrm>
          <a:prstGeom prst="rect">
            <a:avLst/>
          </a:prstGeom>
        </p:spPr>
        <p:txBody>
          <a:bodyPr/>
          <a:lstStyle/>
          <a:p>
            <a:fld id="{9215B2CA-D5C0-41C5-8B74-6A1D79AD29A8}" type="datetime1">
              <a:rPr lang="en-US" altLang="zh-TW" smtClean="0"/>
              <a:pPr/>
              <a:t>1/30/2026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561991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05617" y="6088988"/>
            <a:ext cx="911939" cy="365125"/>
          </a:xfrm>
          <a:prstGeom prst="rect">
            <a:avLst/>
          </a:prstGeom>
        </p:spPr>
        <p:txBody>
          <a:bodyPr/>
          <a:lstStyle/>
          <a:p>
            <a:fld id="{461B997F-BB8A-4B09-BBE9-ABBE56B6DC4C}" type="datetime1">
              <a:rPr lang="en-US" altLang="zh-TW" smtClean="0"/>
              <a:pPr/>
              <a:t>1/30/2026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34540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05617" y="6088988"/>
            <a:ext cx="911939" cy="365125"/>
          </a:xfrm>
          <a:prstGeom prst="rect">
            <a:avLst/>
          </a:prstGeom>
        </p:spPr>
        <p:txBody>
          <a:bodyPr/>
          <a:lstStyle/>
          <a:p>
            <a:fld id="{13A67141-0FF5-4D66-AEE2-4C2668C3C12E}" type="datetime1">
              <a:rPr lang="en-US" altLang="zh-TW" smtClean="0"/>
              <a:pPr/>
              <a:t>1/30/2026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25460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05617" y="6088988"/>
            <a:ext cx="911939" cy="365125"/>
          </a:xfrm>
          <a:prstGeom prst="rect">
            <a:avLst/>
          </a:prstGeom>
        </p:spPr>
        <p:txBody>
          <a:bodyPr/>
          <a:lstStyle/>
          <a:p>
            <a:fld id="{2E5CD089-170B-4B25-A878-1720FDC12EEA}" type="datetime1">
              <a:rPr lang="en-US" altLang="zh-TW" smtClean="0"/>
              <a:pPr/>
              <a:t>1/30/2026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9165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角三角形 8"/>
          <p:cNvSpPr/>
          <p:nvPr userDrawn="1"/>
        </p:nvSpPr>
        <p:spPr>
          <a:xfrm rot="10800000">
            <a:off x="11684252" y="-8467"/>
            <a:ext cx="517796" cy="6858000"/>
          </a:xfrm>
          <a:prstGeom prst="rtTriangle">
            <a:avLst/>
          </a:prstGeom>
          <a:solidFill>
            <a:srgbClr val="5ABB7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Rectangle 25"/>
          <p:cNvSpPr/>
          <p:nvPr/>
        </p:nvSpPr>
        <p:spPr>
          <a:xfrm>
            <a:off x="11678512" y="0"/>
            <a:ext cx="519228" cy="6856419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rgbClr val="5ABC7B">
              <a:alpha val="2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 userDrawn="1"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3"/>
          </p:nvPr>
        </p:nvSpPr>
        <p:spPr>
          <a:xfrm>
            <a:off x="5205309" y="6499761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4"/>
          </p:nvPr>
        </p:nvSpPr>
        <p:spPr>
          <a:xfrm>
            <a:off x="11508661" y="6491294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3800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rgbClr val="5ABB7B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rgbClr val="5ABC7B"/>
        </a:buClr>
        <a:buSzPct val="100000"/>
        <a:buFont typeface="Wingdings" panose="05000000000000000000" pitchFamily="2" charset="2"/>
        <a:buChar char="n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rgbClr val="5ABC7B"/>
        </a:buClr>
        <a:buSzPct val="100000"/>
        <a:buFont typeface="Wingdings" panose="05000000000000000000" pitchFamily="2" charset="2"/>
        <a:buChar char="n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rgbClr val="5ABC7B"/>
        </a:buClr>
        <a:buSzPct val="100000"/>
        <a:buFont typeface="Wingdings" panose="05000000000000000000" pitchFamily="2" charset="2"/>
        <a:buChar char="n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rgbClr val="5ABC7B"/>
        </a:buClr>
        <a:buSzPct val="100000"/>
        <a:buFont typeface="Wingdings" panose="05000000000000000000" pitchFamily="2" charset="2"/>
        <a:buChar char="n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rgbClr val="5ABC7B"/>
        </a:buClr>
        <a:buSzPct val="100000"/>
        <a:buFont typeface="Wingdings" panose="05000000000000000000" pitchFamily="2" charset="2"/>
        <a:buChar char="n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sv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sv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microsoft.com/office/2007/relationships/hdphoto" Target="../media/hdphoto2.wdp"/><Relationship Id="rId9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B560AFB6-475D-470E-84AE-7C3679BB995D}"/>
              </a:ext>
            </a:extLst>
          </p:cNvPr>
          <p:cNvSpPr txBox="1"/>
          <p:nvPr/>
        </p:nvSpPr>
        <p:spPr>
          <a:xfrm>
            <a:off x="975537" y="2100917"/>
            <a:ext cx="10240919" cy="156966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TW" altLang="en-US" sz="4800" b="1" dirty="0">
                <a:solidFill>
                  <a:srgbClr val="0066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醫療機構因應立百病毒感染症</a:t>
            </a:r>
            <a:endParaRPr lang="en-US" altLang="zh-TW" sz="4800" b="1" dirty="0">
              <a:solidFill>
                <a:srgbClr val="0066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4800" b="1" dirty="0">
                <a:solidFill>
                  <a:srgbClr val="0066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感染管制建議</a:t>
            </a:r>
            <a:endParaRPr lang="en-US" altLang="zh-TW" sz="4800" b="1" dirty="0">
              <a:solidFill>
                <a:srgbClr val="0066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3CB76D6B-14F1-4C1F-8335-A3A719CC681A}"/>
              </a:ext>
            </a:extLst>
          </p:cNvPr>
          <p:cNvSpPr txBox="1"/>
          <p:nvPr/>
        </p:nvSpPr>
        <p:spPr>
          <a:xfrm>
            <a:off x="2857500" y="4103532"/>
            <a:ext cx="647700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TW" altLang="en-US" sz="2800" b="1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衛生福利部疾病管制署</a:t>
            </a:r>
            <a:endParaRPr lang="en-US" altLang="zh-TW" sz="2800" b="1" spc="6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CECDFDD9-AF35-4FBB-842F-603A69A4148B}"/>
              </a:ext>
            </a:extLst>
          </p:cNvPr>
          <p:cNvSpPr txBox="1"/>
          <p:nvPr/>
        </p:nvSpPr>
        <p:spPr>
          <a:xfrm>
            <a:off x="2940902" y="4804807"/>
            <a:ext cx="61047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TW" sz="1800" dirty="0">
                <a:solidFill>
                  <a:srgbClr val="C00000"/>
                </a:solidFill>
                <a:latin typeface="+mn-ea"/>
              </a:rPr>
              <a:t>115</a:t>
            </a:r>
            <a:r>
              <a:rPr lang="zh-TW" altLang="en-US" sz="1800" dirty="0">
                <a:solidFill>
                  <a:srgbClr val="C00000"/>
                </a:solidFill>
                <a:latin typeface="+mn-ea"/>
              </a:rPr>
              <a:t>年○月○日</a:t>
            </a:r>
            <a:endParaRPr lang="en-US" altLang="zh-TW" sz="1800" dirty="0">
              <a:solidFill>
                <a:srgbClr val="C0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631885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6A7D4A0D-906E-4640-A05A-7D6C10A91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DB3677A0-2FDB-46F6-9C96-6C94F8965138}"/>
              </a:ext>
            </a:extLst>
          </p:cNvPr>
          <p:cNvSpPr txBox="1"/>
          <p:nvPr/>
        </p:nvSpPr>
        <p:spPr>
          <a:xfrm>
            <a:off x="412544" y="773238"/>
            <a:ext cx="6836395" cy="693946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TW"/>
            </a:defPPr>
            <a:lvl1pPr marL="533400" indent="-533400">
              <a:lnSpc>
                <a:spcPts val="3200"/>
              </a:lnSpc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Char char="v"/>
              <a:defRPr sz="2400" b="1"/>
            </a:lvl1pPr>
          </a:lstStyle>
          <a:p>
            <a:pPr>
              <a:lnSpc>
                <a:spcPts val="3400"/>
              </a:lnSpc>
              <a:spcBef>
                <a:spcPts val="1800"/>
              </a:spcBef>
            </a:pPr>
            <a:r>
              <a:rPr kumimoji="0" lang="zh-TW" altLang="en-US" sz="2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因應「立百病毒感染症</a:t>
            </a:r>
            <a:r>
              <a:rPr kumimoji="0" lang="en-US" altLang="zh-TW" sz="2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(Nipah Virus Infection)</a:t>
            </a:r>
            <a:r>
              <a:rPr kumimoji="0" lang="zh-TW" altLang="en-US" sz="2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」列為第五類法定傳染病，為降低醫療機構內傳播風險，疾病管制署參考世界衛生組織、美國、英國、加拿大、韓國及新加坡等國際相關指引及國內執行現況，</a:t>
            </a:r>
            <a:r>
              <a:rPr lang="zh-TW" altLang="en-US" sz="2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訂定「醫療機構因應立百病毒感染症</a:t>
            </a:r>
            <a:r>
              <a:rPr kumimoji="0" lang="zh-TW" altLang="en-US" sz="2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感染管制建議」，提供國內醫療機構於照護疑似或確診立百病毒感染症病人時，依其特性與實務需求參考內化應用</a:t>
            </a:r>
            <a:endParaRPr lang="en-US" altLang="zh-TW" sz="2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3400"/>
              </a:lnSpc>
              <a:spcBef>
                <a:spcPts val="1800"/>
              </a:spcBef>
            </a:pPr>
            <a:r>
              <a:rPr lang="zh-TW" altLang="en-US" sz="2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醫療機構感染管制整體性建議</a:t>
            </a:r>
            <a:endParaRPr lang="en-US" altLang="zh-TW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742950" lvl="1" indent="-285750">
              <a:lnSpc>
                <a:spcPts val="34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醫療照護工作人員照護疑似或確定感染立百病毒的病人時，建議依醫療照護處置項目，採取</a:t>
            </a:r>
            <a:r>
              <a:rPr lang="zh-TW" altLang="en-US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標準防護措施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接觸傳染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飛沫傳染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及</a:t>
            </a:r>
            <a:r>
              <a:rPr lang="zh-TW" altLang="en-US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空氣傳染防護措施</a:t>
            </a:r>
          </a:p>
          <a:p>
            <a:pPr>
              <a:lnSpc>
                <a:spcPts val="3400"/>
              </a:lnSpc>
              <a:spcBef>
                <a:spcPts val="1800"/>
              </a:spcBef>
            </a:pP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3400"/>
              </a:lnSpc>
              <a:spcBef>
                <a:spcPts val="1800"/>
              </a:spcBef>
            </a:pPr>
            <a:endParaRPr lang="en-US" altLang="zh-TW" sz="2800" b="1" dirty="0">
              <a:solidFill>
                <a:srgbClr val="0000FF"/>
              </a:solidFill>
            </a:endParaRPr>
          </a:p>
        </p:txBody>
      </p:sp>
      <p:sp>
        <p:nvSpPr>
          <p:cNvPr id="3" name="標題 1">
            <a:extLst>
              <a:ext uri="{FF2B5EF4-FFF2-40B4-BE49-F238E27FC236}">
                <a16:creationId xmlns:a16="http://schemas.microsoft.com/office/drawing/2014/main" id="{93A1758A-95E9-77DB-CB84-A44843C8C31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9559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醫療機構因應立百病毒感染症感染管制建議</a:t>
            </a:r>
            <a:endParaRPr lang="en-US" altLang="zh-TW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6A3BBD99-AD6A-210D-D48F-230A9780A6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8939" y="687098"/>
            <a:ext cx="4293704" cy="6101421"/>
          </a:xfrm>
          <a:prstGeom prst="foldedCorner">
            <a:avLst>
              <a:gd name="adj" fmla="val 9116"/>
            </a:avLst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04285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6A7D4A0D-906E-4640-A05A-7D6C10A91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3" name="矩形: 圓角 2">
            <a:extLst>
              <a:ext uri="{FF2B5EF4-FFF2-40B4-BE49-F238E27FC236}">
                <a16:creationId xmlns:a16="http://schemas.microsoft.com/office/drawing/2014/main" id="{04F7153B-7156-43B9-A345-E575454CD3E8}"/>
              </a:ext>
            </a:extLst>
          </p:cNvPr>
          <p:cNvSpPr/>
          <p:nvPr/>
        </p:nvSpPr>
        <p:spPr>
          <a:xfrm>
            <a:off x="604697" y="766562"/>
            <a:ext cx="4785359" cy="682333"/>
          </a:xfrm>
          <a:prstGeom prst="roundRect">
            <a:avLst>
              <a:gd name="adj" fmla="val 49425"/>
            </a:avLst>
          </a:prstGeom>
          <a:solidFill>
            <a:srgbClr val="F5F8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2F896A08-3777-48C5-83CA-C20ACCBEA633}"/>
              </a:ext>
            </a:extLst>
          </p:cNvPr>
          <p:cNvSpPr txBox="1"/>
          <p:nvPr/>
        </p:nvSpPr>
        <p:spPr>
          <a:xfrm>
            <a:off x="819330" y="876893"/>
            <a:ext cx="39188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400" b="1" dirty="0">
                <a:latin typeface="+mn-ea"/>
              </a:rPr>
              <a:t>病人分流與通報</a:t>
            </a:r>
            <a:endParaRPr lang="en-US" altLang="zh-TW" sz="2400" b="1" dirty="0">
              <a:latin typeface="+mn-ea"/>
            </a:endParaRPr>
          </a:p>
        </p:txBody>
      </p:sp>
      <p:sp>
        <p:nvSpPr>
          <p:cNvPr id="12" name="語音泡泡: 橢圓形 11">
            <a:extLst>
              <a:ext uri="{FF2B5EF4-FFF2-40B4-BE49-F238E27FC236}">
                <a16:creationId xmlns:a16="http://schemas.microsoft.com/office/drawing/2014/main" id="{FA8695C4-B123-4DDF-9E46-1835464CCDF6}"/>
              </a:ext>
            </a:extLst>
          </p:cNvPr>
          <p:cNvSpPr/>
          <p:nvPr/>
        </p:nvSpPr>
        <p:spPr>
          <a:xfrm>
            <a:off x="4836160" y="766560"/>
            <a:ext cx="721360" cy="682333"/>
          </a:xfrm>
          <a:prstGeom prst="wedgeEllipseCallout">
            <a:avLst>
              <a:gd name="adj1" fmla="val -79127"/>
              <a:gd name="adj2" fmla="val -3130"/>
            </a:avLst>
          </a:prstGeom>
          <a:solidFill>
            <a:srgbClr val="FD1B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latin typeface="Arial Black" panose="020B0A04020102020204" pitchFamily="34" charset="0"/>
              </a:rPr>
              <a:t>01</a:t>
            </a:r>
            <a:endParaRPr lang="zh-TW" altLang="en-US" dirty="0">
              <a:latin typeface="Arial Black" panose="020B0A04020102020204" pitchFamily="34" charset="0"/>
            </a:endParaRPr>
          </a:p>
        </p:txBody>
      </p:sp>
      <p:sp>
        <p:nvSpPr>
          <p:cNvPr id="15" name="矩形: 圓角 14">
            <a:extLst>
              <a:ext uri="{FF2B5EF4-FFF2-40B4-BE49-F238E27FC236}">
                <a16:creationId xmlns:a16="http://schemas.microsoft.com/office/drawing/2014/main" id="{85D1A7BD-97CC-434A-96F2-9343403D8002}"/>
              </a:ext>
            </a:extLst>
          </p:cNvPr>
          <p:cNvSpPr/>
          <p:nvPr/>
        </p:nvSpPr>
        <p:spPr>
          <a:xfrm>
            <a:off x="604697" y="1602951"/>
            <a:ext cx="4785359" cy="682333"/>
          </a:xfrm>
          <a:prstGeom prst="roundRect">
            <a:avLst>
              <a:gd name="adj" fmla="val 49425"/>
            </a:avLst>
          </a:prstGeom>
          <a:solidFill>
            <a:srgbClr val="F5F8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DC636139-3C6B-4132-9C39-AF9FDA7A8641}"/>
              </a:ext>
            </a:extLst>
          </p:cNvPr>
          <p:cNvSpPr txBox="1"/>
          <p:nvPr/>
        </p:nvSpPr>
        <p:spPr>
          <a:xfrm>
            <a:off x="1267046" y="1750345"/>
            <a:ext cx="314356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400" b="1" dirty="0">
                <a:latin typeface="+mn-ea"/>
              </a:rPr>
              <a:t>病人安置</a:t>
            </a:r>
            <a:endParaRPr lang="en-US" altLang="zh-TW" sz="2400" b="1" dirty="0">
              <a:latin typeface="+mn-ea"/>
            </a:endParaRPr>
          </a:p>
        </p:txBody>
      </p:sp>
      <p:sp>
        <p:nvSpPr>
          <p:cNvPr id="18" name="矩形: 圓角 17">
            <a:extLst>
              <a:ext uri="{FF2B5EF4-FFF2-40B4-BE49-F238E27FC236}">
                <a16:creationId xmlns:a16="http://schemas.microsoft.com/office/drawing/2014/main" id="{C72ACC45-269D-4BBB-A71B-54EC8E4D2A64}"/>
              </a:ext>
            </a:extLst>
          </p:cNvPr>
          <p:cNvSpPr/>
          <p:nvPr/>
        </p:nvSpPr>
        <p:spPr>
          <a:xfrm>
            <a:off x="604697" y="2469233"/>
            <a:ext cx="4785359" cy="682333"/>
          </a:xfrm>
          <a:prstGeom prst="roundRect">
            <a:avLst>
              <a:gd name="adj" fmla="val 49425"/>
            </a:avLst>
          </a:prstGeom>
          <a:solidFill>
            <a:srgbClr val="F5F8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文字方塊 18">
            <a:extLst>
              <a:ext uri="{FF2B5EF4-FFF2-40B4-BE49-F238E27FC236}">
                <a16:creationId xmlns:a16="http://schemas.microsoft.com/office/drawing/2014/main" id="{C43E4EA5-9321-47C9-A6BC-4D2546B2E799}"/>
              </a:ext>
            </a:extLst>
          </p:cNvPr>
          <p:cNvSpPr txBox="1"/>
          <p:nvPr/>
        </p:nvSpPr>
        <p:spPr>
          <a:xfrm>
            <a:off x="819330" y="2559450"/>
            <a:ext cx="39188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400" b="1" dirty="0">
                <a:latin typeface="+mn-ea"/>
              </a:rPr>
              <a:t>工作人員健康監測</a:t>
            </a:r>
            <a:endParaRPr lang="en-US" altLang="zh-TW" sz="2400" b="1" dirty="0">
              <a:latin typeface="+mn-ea"/>
            </a:endParaRPr>
          </a:p>
        </p:txBody>
      </p:sp>
      <p:sp>
        <p:nvSpPr>
          <p:cNvPr id="20" name="語音泡泡: 橢圓形 19">
            <a:extLst>
              <a:ext uri="{FF2B5EF4-FFF2-40B4-BE49-F238E27FC236}">
                <a16:creationId xmlns:a16="http://schemas.microsoft.com/office/drawing/2014/main" id="{2076C8DD-75EE-47D0-8343-E65842FAC86D}"/>
              </a:ext>
            </a:extLst>
          </p:cNvPr>
          <p:cNvSpPr/>
          <p:nvPr/>
        </p:nvSpPr>
        <p:spPr>
          <a:xfrm>
            <a:off x="4831238" y="1602948"/>
            <a:ext cx="721360" cy="682333"/>
          </a:xfrm>
          <a:prstGeom prst="wedgeEllipseCallout">
            <a:avLst>
              <a:gd name="adj1" fmla="val -79127"/>
              <a:gd name="adj2" fmla="val -3130"/>
            </a:avLst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latin typeface="Arial Black" panose="020B0A04020102020204" pitchFamily="34" charset="0"/>
              </a:rPr>
              <a:t>02</a:t>
            </a:r>
            <a:endParaRPr lang="zh-TW" altLang="en-US" dirty="0">
              <a:latin typeface="Arial Black" panose="020B0A04020102020204" pitchFamily="34" charset="0"/>
            </a:endParaRPr>
          </a:p>
        </p:txBody>
      </p:sp>
      <p:sp>
        <p:nvSpPr>
          <p:cNvPr id="21" name="矩形: 圓角 20">
            <a:extLst>
              <a:ext uri="{FF2B5EF4-FFF2-40B4-BE49-F238E27FC236}">
                <a16:creationId xmlns:a16="http://schemas.microsoft.com/office/drawing/2014/main" id="{49586139-8DDF-475A-8AF8-7636F61A1055}"/>
              </a:ext>
            </a:extLst>
          </p:cNvPr>
          <p:cNvSpPr/>
          <p:nvPr/>
        </p:nvSpPr>
        <p:spPr>
          <a:xfrm>
            <a:off x="608528" y="3360923"/>
            <a:ext cx="4785359" cy="682333"/>
          </a:xfrm>
          <a:prstGeom prst="roundRect">
            <a:avLst>
              <a:gd name="adj" fmla="val 49425"/>
            </a:avLst>
          </a:prstGeom>
          <a:solidFill>
            <a:srgbClr val="F5F8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E7677AFA-1DC4-46A0-8B12-DFA5347E0219}"/>
              </a:ext>
            </a:extLst>
          </p:cNvPr>
          <p:cNvSpPr txBox="1"/>
          <p:nvPr/>
        </p:nvSpPr>
        <p:spPr>
          <a:xfrm>
            <a:off x="823161" y="3451140"/>
            <a:ext cx="39188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400" b="1" dirty="0">
                <a:latin typeface="+mn-ea"/>
              </a:rPr>
              <a:t>訪客管理</a:t>
            </a:r>
            <a:endParaRPr lang="en-US" altLang="zh-TW" sz="2400" b="1" dirty="0">
              <a:latin typeface="+mn-ea"/>
            </a:endParaRPr>
          </a:p>
        </p:txBody>
      </p:sp>
      <p:sp>
        <p:nvSpPr>
          <p:cNvPr id="23" name="語音泡泡: 橢圓形 22">
            <a:extLst>
              <a:ext uri="{FF2B5EF4-FFF2-40B4-BE49-F238E27FC236}">
                <a16:creationId xmlns:a16="http://schemas.microsoft.com/office/drawing/2014/main" id="{246A2C73-6697-4938-AC4B-5599184191E8}"/>
              </a:ext>
            </a:extLst>
          </p:cNvPr>
          <p:cNvSpPr/>
          <p:nvPr/>
        </p:nvSpPr>
        <p:spPr>
          <a:xfrm>
            <a:off x="4839991" y="3360921"/>
            <a:ext cx="721360" cy="682333"/>
          </a:xfrm>
          <a:prstGeom prst="wedgeEllipseCallout">
            <a:avLst>
              <a:gd name="adj1" fmla="val -79127"/>
              <a:gd name="adj2" fmla="val -313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latin typeface="Arial Black" panose="020B0A04020102020204" pitchFamily="34" charset="0"/>
              </a:rPr>
              <a:t>04</a:t>
            </a:r>
            <a:endParaRPr lang="zh-TW" altLang="en-US" dirty="0">
              <a:latin typeface="Arial Black" panose="020B0A04020102020204" pitchFamily="34" charset="0"/>
            </a:endParaRPr>
          </a:p>
        </p:txBody>
      </p:sp>
      <p:sp>
        <p:nvSpPr>
          <p:cNvPr id="24" name="矩形: 圓角 23">
            <a:extLst>
              <a:ext uri="{FF2B5EF4-FFF2-40B4-BE49-F238E27FC236}">
                <a16:creationId xmlns:a16="http://schemas.microsoft.com/office/drawing/2014/main" id="{0CE604F7-BF09-4F1A-9F2A-EA6514BC950E}"/>
              </a:ext>
            </a:extLst>
          </p:cNvPr>
          <p:cNvSpPr/>
          <p:nvPr/>
        </p:nvSpPr>
        <p:spPr>
          <a:xfrm>
            <a:off x="604697" y="4255019"/>
            <a:ext cx="4785359" cy="682333"/>
          </a:xfrm>
          <a:prstGeom prst="roundRect">
            <a:avLst>
              <a:gd name="adj" fmla="val 49425"/>
            </a:avLst>
          </a:prstGeom>
          <a:solidFill>
            <a:srgbClr val="F5F8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文字方塊 24">
            <a:extLst>
              <a:ext uri="{FF2B5EF4-FFF2-40B4-BE49-F238E27FC236}">
                <a16:creationId xmlns:a16="http://schemas.microsoft.com/office/drawing/2014/main" id="{E7D72184-CBE7-4E37-89AF-BF63ADD3800C}"/>
              </a:ext>
            </a:extLst>
          </p:cNvPr>
          <p:cNvSpPr txBox="1"/>
          <p:nvPr/>
        </p:nvSpPr>
        <p:spPr>
          <a:xfrm>
            <a:off x="819330" y="4345236"/>
            <a:ext cx="39188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400" b="1" dirty="0">
                <a:latin typeface="+mn-ea"/>
              </a:rPr>
              <a:t>個人防護裝備</a:t>
            </a:r>
            <a:endParaRPr lang="en-US" altLang="zh-TW" sz="2400" b="1" dirty="0">
              <a:latin typeface="+mn-ea"/>
            </a:endParaRPr>
          </a:p>
        </p:txBody>
      </p:sp>
      <p:sp>
        <p:nvSpPr>
          <p:cNvPr id="26" name="語音泡泡: 橢圓形 25">
            <a:extLst>
              <a:ext uri="{FF2B5EF4-FFF2-40B4-BE49-F238E27FC236}">
                <a16:creationId xmlns:a16="http://schemas.microsoft.com/office/drawing/2014/main" id="{9BD879DA-5661-4FAF-8DC1-1D0D2EACE395}"/>
              </a:ext>
            </a:extLst>
          </p:cNvPr>
          <p:cNvSpPr/>
          <p:nvPr/>
        </p:nvSpPr>
        <p:spPr>
          <a:xfrm>
            <a:off x="4836160" y="4255017"/>
            <a:ext cx="721360" cy="682333"/>
          </a:xfrm>
          <a:prstGeom prst="wedgeEllipseCallout">
            <a:avLst>
              <a:gd name="adj1" fmla="val -79127"/>
              <a:gd name="adj2" fmla="val -3130"/>
            </a:avLst>
          </a:prstGeom>
          <a:solidFill>
            <a:srgbClr val="29B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latin typeface="Arial Black" panose="020B0A04020102020204" pitchFamily="34" charset="0"/>
              </a:rPr>
              <a:t>05</a:t>
            </a:r>
            <a:endParaRPr lang="zh-TW" altLang="en-US" dirty="0">
              <a:latin typeface="Arial Black" panose="020B0A04020102020204" pitchFamily="34" charset="0"/>
            </a:endParaRPr>
          </a:p>
        </p:txBody>
      </p:sp>
      <p:sp>
        <p:nvSpPr>
          <p:cNvPr id="27" name="矩形: 圓角 26">
            <a:extLst>
              <a:ext uri="{FF2B5EF4-FFF2-40B4-BE49-F238E27FC236}">
                <a16:creationId xmlns:a16="http://schemas.microsoft.com/office/drawing/2014/main" id="{1ABDC821-57C5-4D19-8EEE-A64EAB7582B1}"/>
              </a:ext>
            </a:extLst>
          </p:cNvPr>
          <p:cNvSpPr/>
          <p:nvPr/>
        </p:nvSpPr>
        <p:spPr>
          <a:xfrm>
            <a:off x="6412185" y="766560"/>
            <a:ext cx="4785359" cy="682333"/>
          </a:xfrm>
          <a:prstGeom prst="roundRect">
            <a:avLst>
              <a:gd name="adj" fmla="val 49425"/>
            </a:avLst>
          </a:prstGeom>
          <a:solidFill>
            <a:srgbClr val="F5F8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文字方塊 27">
            <a:extLst>
              <a:ext uri="{FF2B5EF4-FFF2-40B4-BE49-F238E27FC236}">
                <a16:creationId xmlns:a16="http://schemas.microsoft.com/office/drawing/2014/main" id="{F4ED7099-C416-4369-848A-67C7F69F5D16}"/>
              </a:ext>
            </a:extLst>
          </p:cNvPr>
          <p:cNvSpPr txBox="1"/>
          <p:nvPr/>
        </p:nvSpPr>
        <p:spPr>
          <a:xfrm>
            <a:off x="7089807" y="876891"/>
            <a:ext cx="39188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400" b="1" dirty="0">
                <a:latin typeface="+mn-ea"/>
              </a:rPr>
              <a:t>儀器及醫材設備</a:t>
            </a:r>
            <a:endParaRPr lang="en-US" altLang="zh-TW" sz="2400" b="1" dirty="0">
              <a:latin typeface="+mn-ea"/>
            </a:endParaRPr>
          </a:p>
        </p:txBody>
      </p:sp>
      <p:sp>
        <p:nvSpPr>
          <p:cNvPr id="29" name="語音泡泡: 橢圓形 28">
            <a:extLst>
              <a:ext uri="{FF2B5EF4-FFF2-40B4-BE49-F238E27FC236}">
                <a16:creationId xmlns:a16="http://schemas.microsoft.com/office/drawing/2014/main" id="{02654411-EE32-4D13-9C42-BD9BBF386A9D}"/>
              </a:ext>
            </a:extLst>
          </p:cNvPr>
          <p:cNvSpPr/>
          <p:nvPr/>
        </p:nvSpPr>
        <p:spPr>
          <a:xfrm flipH="1">
            <a:off x="6303710" y="766560"/>
            <a:ext cx="721360" cy="682333"/>
          </a:xfrm>
          <a:prstGeom prst="wedgeEllipseCallout">
            <a:avLst>
              <a:gd name="adj1" fmla="val -79127"/>
              <a:gd name="adj2" fmla="val -3130"/>
            </a:avLst>
          </a:prstGeom>
          <a:solidFill>
            <a:srgbClr val="FD1B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latin typeface="Arial Black" panose="020B0A04020102020204" pitchFamily="34" charset="0"/>
              </a:rPr>
              <a:t>07</a:t>
            </a:r>
            <a:endParaRPr lang="zh-TW" altLang="en-US" dirty="0">
              <a:latin typeface="Arial Black" panose="020B0A04020102020204" pitchFamily="34" charset="0"/>
            </a:endParaRPr>
          </a:p>
        </p:txBody>
      </p:sp>
      <p:sp>
        <p:nvSpPr>
          <p:cNvPr id="30" name="矩形: 圓角 29">
            <a:extLst>
              <a:ext uri="{FF2B5EF4-FFF2-40B4-BE49-F238E27FC236}">
                <a16:creationId xmlns:a16="http://schemas.microsoft.com/office/drawing/2014/main" id="{A5FF5F35-3DF5-4114-9738-2B077E3E0F45}"/>
              </a:ext>
            </a:extLst>
          </p:cNvPr>
          <p:cNvSpPr/>
          <p:nvPr/>
        </p:nvSpPr>
        <p:spPr>
          <a:xfrm>
            <a:off x="6412185" y="1602949"/>
            <a:ext cx="4785359" cy="682333"/>
          </a:xfrm>
          <a:prstGeom prst="roundRect">
            <a:avLst>
              <a:gd name="adj" fmla="val 49425"/>
            </a:avLst>
          </a:prstGeom>
          <a:solidFill>
            <a:srgbClr val="F5F8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文字方塊 30">
            <a:extLst>
              <a:ext uri="{FF2B5EF4-FFF2-40B4-BE49-F238E27FC236}">
                <a16:creationId xmlns:a16="http://schemas.microsoft.com/office/drawing/2014/main" id="{22909E00-AF8E-47E6-A139-3BF357E6765A}"/>
              </a:ext>
            </a:extLst>
          </p:cNvPr>
          <p:cNvSpPr txBox="1"/>
          <p:nvPr/>
        </p:nvSpPr>
        <p:spPr>
          <a:xfrm>
            <a:off x="7025070" y="1695789"/>
            <a:ext cx="39188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400" b="1" dirty="0">
                <a:latin typeface="+mn-ea"/>
              </a:rPr>
              <a:t>環境清潔及消毒</a:t>
            </a:r>
            <a:endParaRPr lang="en-US" altLang="zh-TW" sz="2400" b="1" dirty="0">
              <a:latin typeface="+mn-ea"/>
            </a:endParaRPr>
          </a:p>
        </p:txBody>
      </p:sp>
      <p:sp>
        <p:nvSpPr>
          <p:cNvPr id="32" name="語音泡泡: 橢圓形 31">
            <a:extLst>
              <a:ext uri="{FF2B5EF4-FFF2-40B4-BE49-F238E27FC236}">
                <a16:creationId xmlns:a16="http://schemas.microsoft.com/office/drawing/2014/main" id="{6874C572-74DC-4F6C-B577-047F9AD36C8A}"/>
              </a:ext>
            </a:extLst>
          </p:cNvPr>
          <p:cNvSpPr/>
          <p:nvPr/>
        </p:nvSpPr>
        <p:spPr>
          <a:xfrm flipH="1">
            <a:off x="6303710" y="1602949"/>
            <a:ext cx="721360" cy="682333"/>
          </a:xfrm>
          <a:prstGeom prst="wedgeEllipseCallout">
            <a:avLst>
              <a:gd name="adj1" fmla="val -79127"/>
              <a:gd name="adj2" fmla="val -3130"/>
            </a:avLst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latin typeface="Arial Black" panose="020B0A04020102020204" pitchFamily="34" charset="0"/>
              </a:rPr>
              <a:t>08</a:t>
            </a:r>
            <a:endParaRPr lang="zh-TW" altLang="en-US" dirty="0">
              <a:latin typeface="Arial Black" panose="020B0A04020102020204" pitchFamily="34" charset="0"/>
            </a:endParaRPr>
          </a:p>
        </p:txBody>
      </p:sp>
      <p:sp>
        <p:nvSpPr>
          <p:cNvPr id="33" name="矩形: 圓角 32">
            <a:extLst>
              <a:ext uri="{FF2B5EF4-FFF2-40B4-BE49-F238E27FC236}">
                <a16:creationId xmlns:a16="http://schemas.microsoft.com/office/drawing/2014/main" id="{BCE985FE-6750-41F9-96C8-5A661E1BC7F7}"/>
              </a:ext>
            </a:extLst>
          </p:cNvPr>
          <p:cNvSpPr/>
          <p:nvPr/>
        </p:nvSpPr>
        <p:spPr>
          <a:xfrm>
            <a:off x="6412185" y="2469231"/>
            <a:ext cx="4785359" cy="682333"/>
          </a:xfrm>
          <a:prstGeom prst="roundRect">
            <a:avLst>
              <a:gd name="adj" fmla="val 49425"/>
            </a:avLst>
          </a:prstGeom>
          <a:solidFill>
            <a:srgbClr val="F5F8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4" name="文字方塊 33">
            <a:extLst>
              <a:ext uri="{FF2B5EF4-FFF2-40B4-BE49-F238E27FC236}">
                <a16:creationId xmlns:a16="http://schemas.microsoft.com/office/drawing/2014/main" id="{34291975-3C3E-433B-AECF-0BF8202EB06D}"/>
              </a:ext>
            </a:extLst>
          </p:cNvPr>
          <p:cNvSpPr txBox="1"/>
          <p:nvPr/>
        </p:nvSpPr>
        <p:spPr>
          <a:xfrm>
            <a:off x="7089807" y="2559448"/>
            <a:ext cx="39188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400" b="1" dirty="0">
                <a:latin typeface="+mn-ea"/>
              </a:rPr>
              <a:t>織品</a:t>
            </a:r>
            <a:r>
              <a:rPr lang="en-US" altLang="zh-TW" sz="2400" b="1" dirty="0">
                <a:latin typeface="+mn-ea"/>
              </a:rPr>
              <a:t>/</a:t>
            </a:r>
            <a:r>
              <a:rPr lang="zh-TW" altLang="en-US" sz="2400" b="1" dirty="0">
                <a:latin typeface="+mn-ea"/>
              </a:rPr>
              <a:t>布單與被服處理</a:t>
            </a:r>
            <a:endParaRPr lang="en-US" altLang="zh-TW" sz="2400" b="1" dirty="0">
              <a:latin typeface="+mn-ea"/>
            </a:endParaRPr>
          </a:p>
        </p:txBody>
      </p:sp>
      <p:sp>
        <p:nvSpPr>
          <p:cNvPr id="35" name="語音泡泡: 橢圓形 34">
            <a:extLst>
              <a:ext uri="{FF2B5EF4-FFF2-40B4-BE49-F238E27FC236}">
                <a16:creationId xmlns:a16="http://schemas.microsoft.com/office/drawing/2014/main" id="{44DE01B6-0EB6-41C3-AEF3-2AB0768E7506}"/>
              </a:ext>
            </a:extLst>
          </p:cNvPr>
          <p:cNvSpPr/>
          <p:nvPr/>
        </p:nvSpPr>
        <p:spPr>
          <a:xfrm flipH="1">
            <a:off x="6303710" y="2469231"/>
            <a:ext cx="721360" cy="682333"/>
          </a:xfrm>
          <a:prstGeom prst="wedgeEllipseCallout">
            <a:avLst>
              <a:gd name="adj1" fmla="val -79127"/>
              <a:gd name="adj2" fmla="val -313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latin typeface="Arial Black" panose="020B0A04020102020204" pitchFamily="34" charset="0"/>
              </a:rPr>
              <a:t>09</a:t>
            </a:r>
            <a:endParaRPr lang="zh-TW" altLang="en-US" dirty="0">
              <a:latin typeface="Arial Black" panose="020B0A04020102020204" pitchFamily="34" charset="0"/>
            </a:endParaRPr>
          </a:p>
        </p:txBody>
      </p:sp>
      <p:sp>
        <p:nvSpPr>
          <p:cNvPr id="36" name="矩形: 圓角 35">
            <a:extLst>
              <a:ext uri="{FF2B5EF4-FFF2-40B4-BE49-F238E27FC236}">
                <a16:creationId xmlns:a16="http://schemas.microsoft.com/office/drawing/2014/main" id="{0DA4FF6B-F05A-4C3C-85E9-A87BF849A5FA}"/>
              </a:ext>
            </a:extLst>
          </p:cNvPr>
          <p:cNvSpPr/>
          <p:nvPr/>
        </p:nvSpPr>
        <p:spPr>
          <a:xfrm>
            <a:off x="6416016" y="3360921"/>
            <a:ext cx="4785359" cy="682333"/>
          </a:xfrm>
          <a:prstGeom prst="roundRect">
            <a:avLst>
              <a:gd name="adj" fmla="val 49425"/>
            </a:avLst>
          </a:prstGeom>
          <a:solidFill>
            <a:srgbClr val="F5F8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7" name="文字方塊 36">
            <a:extLst>
              <a:ext uri="{FF2B5EF4-FFF2-40B4-BE49-F238E27FC236}">
                <a16:creationId xmlns:a16="http://schemas.microsoft.com/office/drawing/2014/main" id="{1589033A-4C1E-4AF0-A69E-21DF655117CC}"/>
              </a:ext>
            </a:extLst>
          </p:cNvPr>
          <p:cNvSpPr txBox="1"/>
          <p:nvPr/>
        </p:nvSpPr>
        <p:spPr>
          <a:xfrm>
            <a:off x="7093638" y="3451138"/>
            <a:ext cx="39188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400" b="1" dirty="0">
                <a:latin typeface="+mn-ea"/>
              </a:rPr>
              <a:t>醫療廢棄物處理</a:t>
            </a:r>
            <a:endParaRPr lang="en-US" altLang="zh-TW" sz="2400" b="1" dirty="0">
              <a:latin typeface="+mn-ea"/>
            </a:endParaRPr>
          </a:p>
        </p:txBody>
      </p:sp>
      <p:sp>
        <p:nvSpPr>
          <p:cNvPr id="38" name="語音泡泡: 橢圓形 37">
            <a:extLst>
              <a:ext uri="{FF2B5EF4-FFF2-40B4-BE49-F238E27FC236}">
                <a16:creationId xmlns:a16="http://schemas.microsoft.com/office/drawing/2014/main" id="{437BC98E-B4B4-4CF3-B6ED-D4F2A02500C9}"/>
              </a:ext>
            </a:extLst>
          </p:cNvPr>
          <p:cNvSpPr/>
          <p:nvPr/>
        </p:nvSpPr>
        <p:spPr>
          <a:xfrm flipH="1">
            <a:off x="6307541" y="3360921"/>
            <a:ext cx="721360" cy="682333"/>
          </a:xfrm>
          <a:prstGeom prst="wedgeEllipseCallout">
            <a:avLst>
              <a:gd name="adj1" fmla="val -79127"/>
              <a:gd name="adj2" fmla="val -313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latin typeface="Arial Black" panose="020B0A04020102020204" pitchFamily="34" charset="0"/>
              </a:rPr>
              <a:t>10</a:t>
            </a:r>
            <a:endParaRPr lang="zh-TW" altLang="en-US" dirty="0">
              <a:latin typeface="Arial Black" panose="020B0A04020102020204" pitchFamily="34" charset="0"/>
            </a:endParaRPr>
          </a:p>
        </p:txBody>
      </p:sp>
      <p:sp>
        <p:nvSpPr>
          <p:cNvPr id="39" name="矩形: 圓角 38">
            <a:extLst>
              <a:ext uri="{FF2B5EF4-FFF2-40B4-BE49-F238E27FC236}">
                <a16:creationId xmlns:a16="http://schemas.microsoft.com/office/drawing/2014/main" id="{EA5894A4-F402-461B-B5F4-D3946884500A}"/>
              </a:ext>
            </a:extLst>
          </p:cNvPr>
          <p:cNvSpPr/>
          <p:nvPr/>
        </p:nvSpPr>
        <p:spPr>
          <a:xfrm>
            <a:off x="6412185" y="4255017"/>
            <a:ext cx="4785359" cy="682333"/>
          </a:xfrm>
          <a:prstGeom prst="roundRect">
            <a:avLst>
              <a:gd name="adj" fmla="val 49425"/>
            </a:avLst>
          </a:prstGeom>
          <a:solidFill>
            <a:srgbClr val="F5F8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0" name="文字方塊 39">
            <a:extLst>
              <a:ext uri="{FF2B5EF4-FFF2-40B4-BE49-F238E27FC236}">
                <a16:creationId xmlns:a16="http://schemas.microsoft.com/office/drawing/2014/main" id="{3BF0FC35-67C7-4A9E-85BE-104236590848}"/>
              </a:ext>
            </a:extLst>
          </p:cNvPr>
          <p:cNvSpPr txBox="1"/>
          <p:nvPr/>
        </p:nvSpPr>
        <p:spPr>
          <a:xfrm>
            <a:off x="7089807" y="4345234"/>
            <a:ext cx="39188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400" b="1" dirty="0">
                <a:latin typeface="+mn-ea"/>
              </a:rPr>
              <a:t>檢體處理</a:t>
            </a:r>
            <a:endParaRPr lang="en-US" altLang="zh-TW" sz="2400" b="1" dirty="0">
              <a:latin typeface="+mn-ea"/>
            </a:endParaRPr>
          </a:p>
        </p:txBody>
      </p:sp>
      <p:sp>
        <p:nvSpPr>
          <p:cNvPr id="41" name="語音泡泡: 橢圓形 40">
            <a:extLst>
              <a:ext uri="{FF2B5EF4-FFF2-40B4-BE49-F238E27FC236}">
                <a16:creationId xmlns:a16="http://schemas.microsoft.com/office/drawing/2014/main" id="{AD95D998-5DF5-4CB5-BC8A-EE991A567580}"/>
              </a:ext>
            </a:extLst>
          </p:cNvPr>
          <p:cNvSpPr/>
          <p:nvPr/>
        </p:nvSpPr>
        <p:spPr>
          <a:xfrm flipH="1">
            <a:off x="6303710" y="4255017"/>
            <a:ext cx="721360" cy="682333"/>
          </a:xfrm>
          <a:prstGeom prst="wedgeEllipseCallout">
            <a:avLst>
              <a:gd name="adj1" fmla="val -79127"/>
              <a:gd name="adj2" fmla="val -313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latin typeface="Arial Black" panose="020B0A04020102020204" pitchFamily="34" charset="0"/>
              </a:rPr>
              <a:t>11</a:t>
            </a:r>
            <a:endParaRPr lang="zh-TW" altLang="en-US" dirty="0">
              <a:latin typeface="Arial Black" panose="020B0A04020102020204" pitchFamily="34" charset="0"/>
            </a:endParaRPr>
          </a:p>
        </p:txBody>
      </p:sp>
      <p:sp>
        <p:nvSpPr>
          <p:cNvPr id="17" name="語音泡泡: 橢圓形 16">
            <a:extLst>
              <a:ext uri="{FF2B5EF4-FFF2-40B4-BE49-F238E27FC236}">
                <a16:creationId xmlns:a16="http://schemas.microsoft.com/office/drawing/2014/main" id="{F60D593F-4A28-4E81-9FE8-DA09EC3F468B}"/>
              </a:ext>
            </a:extLst>
          </p:cNvPr>
          <p:cNvSpPr/>
          <p:nvPr/>
        </p:nvSpPr>
        <p:spPr>
          <a:xfrm>
            <a:off x="4831238" y="2432093"/>
            <a:ext cx="721360" cy="682333"/>
          </a:xfrm>
          <a:prstGeom prst="wedgeEllipseCallout">
            <a:avLst>
              <a:gd name="adj1" fmla="val -79127"/>
              <a:gd name="adj2" fmla="val -313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latin typeface="Arial Black" panose="020B0A04020102020204" pitchFamily="34" charset="0"/>
              </a:rPr>
              <a:t>03</a:t>
            </a:r>
            <a:endParaRPr lang="zh-TW" altLang="en-US" dirty="0">
              <a:latin typeface="Arial Black" panose="020B0A04020102020204" pitchFamily="34" charset="0"/>
            </a:endParaRPr>
          </a:p>
        </p:txBody>
      </p:sp>
      <p:sp>
        <p:nvSpPr>
          <p:cNvPr id="4" name="矩形: 圓角 3">
            <a:extLst>
              <a:ext uri="{FF2B5EF4-FFF2-40B4-BE49-F238E27FC236}">
                <a16:creationId xmlns:a16="http://schemas.microsoft.com/office/drawing/2014/main" id="{3155C875-CC60-3B22-9A94-7B3BB3A4E848}"/>
              </a:ext>
            </a:extLst>
          </p:cNvPr>
          <p:cNvSpPr/>
          <p:nvPr/>
        </p:nvSpPr>
        <p:spPr>
          <a:xfrm>
            <a:off x="599775" y="5147821"/>
            <a:ext cx="4785359" cy="682333"/>
          </a:xfrm>
          <a:prstGeom prst="roundRect">
            <a:avLst>
              <a:gd name="adj" fmla="val 49425"/>
            </a:avLst>
          </a:prstGeom>
          <a:solidFill>
            <a:srgbClr val="F5F8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6D608F62-0C32-758E-9796-559585AC0696}"/>
              </a:ext>
            </a:extLst>
          </p:cNvPr>
          <p:cNvSpPr txBox="1"/>
          <p:nvPr/>
        </p:nvSpPr>
        <p:spPr>
          <a:xfrm>
            <a:off x="814408" y="5238038"/>
            <a:ext cx="39188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400" b="1" dirty="0">
                <a:latin typeface="+mn-ea"/>
              </a:rPr>
              <a:t>手部衛生</a:t>
            </a:r>
            <a:endParaRPr lang="en-US" altLang="zh-TW" sz="2400" b="1" dirty="0">
              <a:latin typeface="+mn-ea"/>
            </a:endParaRPr>
          </a:p>
        </p:txBody>
      </p:sp>
      <p:sp>
        <p:nvSpPr>
          <p:cNvPr id="6" name="語音泡泡: 橢圓形 5">
            <a:extLst>
              <a:ext uri="{FF2B5EF4-FFF2-40B4-BE49-F238E27FC236}">
                <a16:creationId xmlns:a16="http://schemas.microsoft.com/office/drawing/2014/main" id="{083A8CBF-4102-DB11-8759-BC32BEABBE17}"/>
              </a:ext>
            </a:extLst>
          </p:cNvPr>
          <p:cNvSpPr/>
          <p:nvPr/>
        </p:nvSpPr>
        <p:spPr>
          <a:xfrm>
            <a:off x="4831238" y="5147819"/>
            <a:ext cx="721360" cy="682333"/>
          </a:xfrm>
          <a:prstGeom prst="wedgeEllipseCallout">
            <a:avLst>
              <a:gd name="adj1" fmla="val -79127"/>
              <a:gd name="adj2" fmla="val -3130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latin typeface="Arial Black" panose="020B0A04020102020204" pitchFamily="34" charset="0"/>
              </a:rPr>
              <a:t>06</a:t>
            </a:r>
            <a:endParaRPr lang="zh-TW" altLang="en-US" dirty="0">
              <a:latin typeface="Arial Black" panose="020B0A04020102020204" pitchFamily="34" charset="0"/>
            </a:endParaRPr>
          </a:p>
        </p:txBody>
      </p:sp>
      <p:sp>
        <p:nvSpPr>
          <p:cNvPr id="7" name="矩形: 圓角 6">
            <a:extLst>
              <a:ext uri="{FF2B5EF4-FFF2-40B4-BE49-F238E27FC236}">
                <a16:creationId xmlns:a16="http://schemas.microsoft.com/office/drawing/2014/main" id="{407E5E12-5BF8-BF28-7425-3B824F83CF61}"/>
              </a:ext>
            </a:extLst>
          </p:cNvPr>
          <p:cNvSpPr/>
          <p:nvPr/>
        </p:nvSpPr>
        <p:spPr>
          <a:xfrm>
            <a:off x="6412185" y="5153567"/>
            <a:ext cx="4785359" cy="682333"/>
          </a:xfrm>
          <a:prstGeom prst="roundRect">
            <a:avLst>
              <a:gd name="adj" fmla="val 49425"/>
            </a:avLst>
          </a:prstGeom>
          <a:solidFill>
            <a:srgbClr val="F5F8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BA73749D-EB22-C7F4-599B-D6BDFBC0C833}"/>
              </a:ext>
            </a:extLst>
          </p:cNvPr>
          <p:cNvSpPr txBox="1"/>
          <p:nvPr/>
        </p:nvSpPr>
        <p:spPr>
          <a:xfrm>
            <a:off x="7089807" y="5243784"/>
            <a:ext cx="39188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400" b="1" dirty="0">
                <a:latin typeface="+mn-ea"/>
              </a:rPr>
              <a:t>轉送病人到其他部門</a:t>
            </a:r>
            <a:r>
              <a:rPr lang="en-US" altLang="zh-TW" sz="2400" b="1" dirty="0">
                <a:latin typeface="+mn-ea"/>
              </a:rPr>
              <a:t>/</a:t>
            </a:r>
            <a:r>
              <a:rPr lang="zh-TW" altLang="en-US" sz="2400" b="1" dirty="0">
                <a:latin typeface="+mn-ea"/>
              </a:rPr>
              <a:t>機構</a:t>
            </a:r>
            <a:endParaRPr lang="en-US" altLang="zh-TW" sz="2400" b="1" dirty="0">
              <a:latin typeface="+mn-ea"/>
            </a:endParaRPr>
          </a:p>
        </p:txBody>
      </p:sp>
      <p:sp>
        <p:nvSpPr>
          <p:cNvPr id="10" name="語音泡泡: 橢圓形 9">
            <a:extLst>
              <a:ext uri="{FF2B5EF4-FFF2-40B4-BE49-F238E27FC236}">
                <a16:creationId xmlns:a16="http://schemas.microsoft.com/office/drawing/2014/main" id="{9E80CDC8-8CB0-C0E1-BFE0-42623E6F2048}"/>
              </a:ext>
            </a:extLst>
          </p:cNvPr>
          <p:cNvSpPr/>
          <p:nvPr/>
        </p:nvSpPr>
        <p:spPr>
          <a:xfrm flipH="1">
            <a:off x="6303710" y="5153567"/>
            <a:ext cx="721360" cy="682333"/>
          </a:xfrm>
          <a:prstGeom prst="wedgeEllipseCallout">
            <a:avLst>
              <a:gd name="adj1" fmla="val -79127"/>
              <a:gd name="adj2" fmla="val -3130"/>
            </a:avLst>
          </a:prstGeom>
          <a:solidFill>
            <a:srgbClr val="0D5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latin typeface="Arial Black" panose="020B0A04020102020204" pitchFamily="34" charset="0"/>
              </a:rPr>
              <a:t>12</a:t>
            </a:r>
            <a:endParaRPr lang="zh-TW" altLang="en-US" dirty="0">
              <a:latin typeface="Arial Black" panose="020B0A04020102020204" pitchFamily="34" charset="0"/>
            </a:endParaRPr>
          </a:p>
        </p:txBody>
      </p:sp>
      <p:grpSp>
        <p:nvGrpSpPr>
          <p:cNvPr id="47" name="群組 46">
            <a:extLst>
              <a:ext uri="{FF2B5EF4-FFF2-40B4-BE49-F238E27FC236}">
                <a16:creationId xmlns:a16="http://schemas.microsoft.com/office/drawing/2014/main" id="{7284A24D-AD97-7DC2-BCAB-2F13B3D53F40}"/>
              </a:ext>
            </a:extLst>
          </p:cNvPr>
          <p:cNvGrpSpPr/>
          <p:nvPr/>
        </p:nvGrpSpPr>
        <p:grpSpPr>
          <a:xfrm>
            <a:off x="6313451" y="5996608"/>
            <a:ext cx="4925627" cy="715290"/>
            <a:chOff x="459507" y="6017008"/>
            <a:chExt cx="4925627" cy="715290"/>
          </a:xfrm>
          <a:solidFill>
            <a:srgbClr val="F5F8EC"/>
          </a:solidFill>
        </p:grpSpPr>
        <p:sp>
          <p:nvSpPr>
            <p:cNvPr id="11" name="矩形: 圓角 10">
              <a:extLst>
                <a:ext uri="{FF2B5EF4-FFF2-40B4-BE49-F238E27FC236}">
                  <a16:creationId xmlns:a16="http://schemas.microsoft.com/office/drawing/2014/main" id="{F59F50CA-92E9-9F7D-09B6-08F85F3AF9FA}"/>
                </a:ext>
              </a:extLst>
            </p:cNvPr>
            <p:cNvSpPr/>
            <p:nvPr/>
          </p:nvSpPr>
          <p:spPr>
            <a:xfrm>
              <a:off x="599775" y="6049965"/>
              <a:ext cx="4785359" cy="682333"/>
            </a:xfrm>
            <a:prstGeom prst="roundRect">
              <a:avLst>
                <a:gd name="adj" fmla="val 4942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14" name="文字方塊 13">
              <a:extLst>
                <a:ext uri="{FF2B5EF4-FFF2-40B4-BE49-F238E27FC236}">
                  <a16:creationId xmlns:a16="http://schemas.microsoft.com/office/drawing/2014/main" id="{8B8A08C8-00D7-27B0-192C-F085D60C6823}"/>
                </a:ext>
              </a:extLst>
            </p:cNvPr>
            <p:cNvSpPr txBox="1"/>
            <p:nvPr/>
          </p:nvSpPr>
          <p:spPr>
            <a:xfrm>
              <a:off x="814408" y="6140182"/>
              <a:ext cx="3918858" cy="46166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2400" b="1" dirty="0">
                  <a:latin typeface="+mn-ea"/>
                </a:rPr>
                <a:t>遺體處理</a:t>
              </a:r>
              <a:endParaRPr lang="en-US" altLang="zh-TW" sz="2400" b="1" dirty="0">
                <a:latin typeface="+mn-ea"/>
              </a:endParaRPr>
            </a:p>
          </p:txBody>
        </p:sp>
        <p:sp>
          <p:nvSpPr>
            <p:cNvPr id="42" name="語音泡泡: 橢圓形 41">
              <a:extLst>
                <a:ext uri="{FF2B5EF4-FFF2-40B4-BE49-F238E27FC236}">
                  <a16:creationId xmlns:a16="http://schemas.microsoft.com/office/drawing/2014/main" id="{BFA5C1A2-2ADC-5B7A-8A49-6FE715BC32BA}"/>
                </a:ext>
              </a:extLst>
            </p:cNvPr>
            <p:cNvSpPr/>
            <p:nvPr/>
          </p:nvSpPr>
          <p:spPr>
            <a:xfrm>
              <a:off x="459507" y="6017008"/>
              <a:ext cx="721360" cy="682333"/>
            </a:xfrm>
            <a:prstGeom prst="wedgeEllipseCallout">
              <a:avLst>
                <a:gd name="adj1" fmla="val 74253"/>
                <a:gd name="adj2" fmla="val 89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dirty="0">
                  <a:latin typeface="Arial Black" panose="020B0A04020102020204" pitchFamily="34" charset="0"/>
                </a:rPr>
                <a:t>13</a:t>
              </a:r>
              <a:endParaRPr lang="zh-TW" altLang="en-US" dirty="0">
                <a:latin typeface="Arial Black" panose="020B0A04020102020204" pitchFamily="34" charset="0"/>
              </a:endParaRPr>
            </a:p>
          </p:txBody>
        </p:sp>
      </p:grpSp>
      <p:sp>
        <p:nvSpPr>
          <p:cNvPr id="43" name="標題 1">
            <a:extLst>
              <a:ext uri="{FF2B5EF4-FFF2-40B4-BE49-F238E27FC236}">
                <a16:creationId xmlns:a16="http://schemas.microsoft.com/office/drawing/2014/main" id="{434B74B9-1C86-DAD1-6CEE-B0E2D65884E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9559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醫療機構因應立百病毒感染症感染管制建議</a:t>
            </a:r>
            <a:endParaRPr lang="en-US" altLang="zh-TW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237309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6A7D4A0D-906E-4640-A05A-7D6C10A91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DB3677A0-2FDB-46F6-9C96-6C94F8965138}"/>
              </a:ext>
            </a:extLst>
          </p:cNvPr>
          <p:cNvSpPr txBox="1"/>
          <p:nvPr/>
        </p:nvSpPr>
        <p:spPr>
          <a:xfrm>
            <a:off x="254525" y="877483"/>
            <a:ext cx="6305302" cy="5763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3400" indent="-533400">
              <a:lnSpc>
                <a:spcPts val="3300"/>
              </a:lnSpc>
              <a:spcBef>
                <a:spcPts val="800"/>
              </a:spcBef>
              <a:buClr>
                <a:srgbClr val="002060"/>
              </a:buClr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zh-TW" altLang="en-US" sz="2400" b="1" dirty="0">
                <a:latin typeface="+mn-ea"/>
                <a:cs typeface="Arial" panose="020B0604020202020204" pitchFamily="34" charset="0"/>
              </a:rPr>
              <a:t>宣導民眾進入醫療機構遵循</a:t>
            </a:r>
            <a:r>
              <a:rPr lang="zh-TW" altLang="en-US" sz="2400" b="1" dirty="0">
                <a:solidFill>
                  <a:srgbClr val="0000FF"/>
                </a:solidFill>
                <a:latin typeface="+mn-ea"/>
                <a:cs typeface="Arial" panose="020B0604020202020204" pitchFamily="34" charset="0"/>
              </a:rPr>
              <a:t>呼吸道衛生與咳嗽禮節</a:t>
            </a:r>
            <a:r>
              <a:rPr lang="zh-TW" altLang="en-US" sz="2400" b="1" dirty="0">
                <a:latin typeface="+mn-ea"/>
                <a:cs typeface="Arial" panose="020B0604020202020204" pitchFamily="34" charset="0"/>
              </a:rPr>
              <a:t>。佩戴口罩可防止呼吸道分泌物散播</a:t>
            </a:r>
            <a:endParaRPr lang="en-US" altLang="zh-TW" sz="2400" b="1" dirty="0">
              <a:latin typeface="+mn-ea"/>
              <a:cs typeface="Arial" panose="020B0604020202020204" pitchFamily="34" charset="0"/>
            </a:endParaRPr>
          </a:p>
          <a:p>
            <a:pPr marL="533400" indent="-533400">
              <a:lnSpc>
                <a:spcPts val="3300"/>
              </a:lnSpc>
              <a:spcBef>
                <a:spcPts val="800"/>
              </a:spcBef>
              <a:buClr>
                <a:srgbClr val="002060"/>
              </a:buClr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zh-TW" altLang="en-US" sz="2400" b="1" dirty="0">
                <a:latin typeface="+mn-ea"/>
                <a:cs typeface="Arial" panose="020B0604020202020204" pitchFamily="34" charset="0"/>
              </a:rPr>
              <a:t>如 </a:t>
            </a:r>
            <a:r>
              <a:rPr lang="en-US" altLang="zh-TW" sz="2400" b="1" dirty="0">
                <a:solidFill>
                  <a:srgbClr val="0000FF"/>
                </a:solidFill>
                <a:latin typeface="+mn-ea"/>
                <a:cs typeface="Arial" panose="020B0604020202020204" pitchFamily="34" charset="0"/>
              </a:rPr>
              <a:t>2 </a:t>
            </a:r>
            <a:r>
              <a:rPr lang="zh-TW" altLang="en-US" sz="2400" b="1" dirty="0">
                <a:solidFill>
                  <a:srgbClr val="0000FF"/>
                </a:solidFill>
                <a:latin typeface="+mn-ea"/>
                <a:cs typeface="Arial" panose="020B0604020202020204" pitchFamily="34" charset="0"/>
              </a:rPr>
              <a:t>歲以下嬰幼兒或因身體心理等因素未能佩戴口罩</a:t>
            </a:r>
            <a:r>
              <a:rPr lang="zh-TW" altLang="en-US" sz="2400" b="1" dirty="0">
                <a:latin typeface="+mn-ea"/>
                <a:cs typeface="Arial" panose="020B0604020202020204" pitchFamily="34" charset="0"/>
              </a:rPr>
              <a:t>者，於咳嗽或打噴嚏時，應使用衛生紙遮掩口鼻，使用完畢後將衛生紙丟進垃圾桶，並執行</a:t>
            </a:r>
            <a:r>
              <a:rPr lang="zh-TW" altLang="en-US" sz="2400" b="1" dirty="0">
                <a:solidFill>
                  <a:srgbClr val="0000FF"/>
                </a:solidFill>
                <a:latin typeface="+mn-ea"/>
                <a:cs typeface="Arial" panose="020B0604020202020204" pitchFamily="34" charset="0"/>
              </a:rPr>
              <a:t>手部衛生</a:t>
            </a:r>
            <a:r>
              <a:rPr lang="zh-TW" altLang="en-US" sz="2400" b="1" dirty="0">
                <a:latin typeface="+mn-ea"/>
                <a:cs typeface="Arial" panose="020B0604020202020204" pitchFamily="34" charset="0"/>
              </a:rPr>
              <a:t>，以降低病毒傳播風險</a:t>
            </a:r>
            <a:endParaRPr lang="en-US" altLang="zh-TW" sz="2400" b="1" dirty="0">
              <a:latin typeface="+mn-ea"/>
              <a:cs typeface="Arial" panose="020B0604020202020204" pitchFamily="34" charset="0"/>
            </a:endParaRPr>
          </a:p>
          <a:p>
            <a:pPr marL="533400" indent="-533400">
              <a:lnSpc>
                <a:spcPts val="3300"/>
              </a:lnSpc>
              <a:spcBef>
                <a:spcPts val="800"/>
              </a:spcBef>
              <a:buClr>
                <a:srgbClr val="002060"/>
              </a:buClr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zh-TW" altLang="en-US" sz="2400" b="1" dirty="0">
                <a:latin typeface="+mn-ea"/>
                <a:cs typeface="Arial" panose="020B0604020202020204" pitchFamily="34" charset="0"/>
              </a:rPr>
              <a:t>第一線工作人員於一般門診及急診檢傷時，先口頭詢問相關</a:t>
            </a:r>
            <a:r>
              <a:rPr lang="zh-TW" altLang="en-US" sz="2400" b="1" dirty="0">
                <a:solidFill>
                  <a:srgbClr val="0000FF"/>
                </a:solidFill>
                <a:latin typeface="+mn-ea"/>
                <a:cs typeface="Arial" panose="020B0604020202020204" pitchFamily="34" charset="0"/>
              </a:rPr>
              <a:t>主訴</a:t>
            </a:r>
            <a:r>
              <a:rPr lang="zh-TW" altLang="en-US" sz="2400" b="1" dirty="0">
                <a:latin typeface="+mn-ea"/>
                <a:cs typeface="Arial" panose="020B0604020202020204" pitchFamily="34" charset="0"/>
              </a:rPr>
              <a:t>及</a:t>
            </a:r>
            <a:r>
              <a:rPr lang="en-US" altLang="zh-TW" sz="2400" b="1" dirty="0">
                <a:solidFill>
                  <a:srgbClr val="0000FF"/>
                </a:solidFill>
                <a:latin typeface="+mn-ea"/>
                <a:cs typeface="Arial" panose="020B0604020202020204" pitchFamily="34" charset="0"/>
              </a:rPr>
              <a:t>TOCC 【</a:t>
            </a:r>
            <a:r>
              <a:rPr lang="zh-TW" altLang="en-US" sz="2400" b="1" dirty="0">
                <a:latin typeface="+mn-ea"/>
                <a:cs typeface="Arial" panose="020B0604020202020204" pitchFamily="34" charset="0"/>
              </a:rPr>
              <a:t>旅遊史</a:t>
            </a:r>
            <a:r>
              <a:rPr lang="en-US" altLang="zh-TW" sz="2400" b="1" dirty="0">
                <a:latin typeface="+mn-ea"/>
                <a:cs typeface="Arial" panose="020B0604020202020204" pitchFamily="34" charset="0"/>
              </a:rPr>
              <a:t>(travel history)</a:t>
            </a:r>
            <a:r>
              <a:rPr lang="zh-TW" altLang="en-US" sz="2400" b="1" dirty="0">
                <a:latin typeface="+mn-ea"/>
                <a:cs typeface="Arial" panose="020B0604020202020204" pitchFamily="34" charset="0"/>
              </a:rPr>
              <a:t>、職業別</a:t>
            </a:r>
            <a:r>
              <a:rPr lang="en-US" altLang="zh-TW" sz="2400" b="1" dirty="0">
                <a:latin typeface="+mn-ea"/>
                <a:cs typeface="Arial" panose="020B0604020202020204" pitchFamily="34" charset="0"/>
              </a:rPr>
              <a:t>(occupation)</a:t>
            </a:r>
            <a:r>
              <a:rPr lang="zh-TW" altLang="en-US" sz="2400" b="1" dirty="0">
                <a:latin typeface="+mn-ea"/>
                <a:cs typeface="Arial" panose="020B0604020202020204" pitchFamily="34" charset="0"/>
              </a:rPr>
              <a:t>、接觸史</a:t>
            </a:r>
            <a:r>
              <a:rPr lang="en-US" altLang="zh-TW" sz="2400" b="1" dirty="0">
                <a:latin typeface="+mn-ea"/>
                <a:cs typeface="Arial" panose="020B0604020202020204" pitchFamily="34" charset="0"/>
              </a:rPr>
              <a:t>(contact history)</a:t>
            </a:r>
            <a:r>
              <a:rPr lang="zh-TW" altLang="en-US" sz="2400" b="1" dirty="0">
                <a:latin typeface="+mn-ea"/>
                <a:cs typeface="Arial" panose="020B0604020202020204" pitchFamily="34" charset="0"/>
              </a:rPr>
              <a:t>及是否曾群聚</a:t>
            </a:r>
            <a:r>
              <a:rPr lang="en-US" altLang="zh-TW" sz="2400" b="1" dirty="0">
                <a:latin typeface="+mn-ea"/>
                <a:cs typeface="Arial" panose="020B0604020202020204" pitchFamily="34" charset="0"/>
              </a:rPr>
              <a:t>(cluster)</a:t>
            </a:r>
            <a:r>
              <a:rPr lang="en-US" altLang="zh-TW" sz="2400" b="1" dirty="0">
                <a:solidFill>
                  <a:srgbClr val="0000FF"/>
                </a:solidFill>
                <a:latin typeface="+mn-ea"/>
                <a:cs typeface="Arial" panose="020B0604020202020204" pitchFamily="34" charset="0"/>
              </a:rPr>
              <a:t>】</a:t>
            </a:r>
            <a:r>
              <a:rPr lang="zh-TW" altLang="en-US" sz="2400" b="1" dirty="0">
                <a:latin typeface="+mn-ea"/>
                <a:cs typeface="Arial" panose="020B0604020202020204" pitchFamily="34" charset="0"/>
              </a:rPr>
              <a:t>等資料</a:t>
            </a:r>
            <a:endParaRPr lang="en-US" altLang="zh-TW" sz="2400" b="1" dirty="0">
              <a:latin typeface="+mn-ea"/>
              <a:cs typeface="Arial" panose="020B0604020202020204" pitchFamily="34" charset="0"/>
            </a:endParaRPr>
          </a:p>
        </p:txBody>
      </p:sp>
      <p:sp>
        <p:nvSpPr>
          <p:cNvPr id="8" name="標題 1">
            <a:extLst>
              <a:ext uri="{FF2B5EF4-FFF2-40B4-BE49-F238E27FC236}">
                <a16:creationId xmlns:a16="http://schemas.microsoft.com/office/drawing/2014/main" id="{6FD8F09A-3F1D-4F8D-82E0-1052ADB0A38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682333"/>
          </a:xfrm>
          <a:prstGeom prst="rect">
            <a:avLst/>
          </a:prstGeom>
          <a:solidFill>
            <a:srgbClr val="339966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5ABB7B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182563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病人分流與通報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-1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3" name="群組 2">
            <a:extLst>
              <a:ext uri="{FF2B5EF4-FFF2-40B4-BE49-F238E27FC236}">
                <a16:creationId xmlns:a16="http://schemas.microsoft.com/office/drawing/2014/main" id="{D1823C5B-02F0-4DBE-A888-A22251523620}"/>
              </a:ext>
            </a:extLst>
          </p:cNvPr>
          <p:cNvGrpSpPr/>
          <p:nvPr/>
        </p:nvGrpSpPr>
        <p:grpSpPr>
          <a:xfrm>
            <a:off x="6689712" y="890775"/>
            <a:ext cx="4698178" cy="5791547"/>
            <a:chOff x="7059482" y="682333"/>
            <a:chExt cx="4256219" cy="5143500"/>
          </a:xfrm>
        </p:grpSpPr>
        <p:pic>
          <p:nvPicPr>
            <p:cNvPr id="4098" name="Picture 2" descr="咳嗽禮節與手部衛生|找教材-內容│健康九九網站">
              <a:extLst>
                <a:ext uri="{FF2B5EF4-FFF2-40B4-BE49-F238E27FC236}">
                  <a16:creationId xmlns:a16="http://schemas.microsoft.com/office/drawing/2014/main" id="{6DDD3E1B-D645-49D6-8E1E-90495B2028D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061" t="17796" r="6119" b="10887"/>
            <a:stretch/>
          </p:blipFill>
          <p:spPr bwMode="auto">
            <a:xfrm>
              <a:off x="7726233" y="682333"/>
              <a:ext cx="3589468" cy="5143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咳嗽禮節與手部衛生|找教材-內容│健康九九網站">
              <a:extLst>
                <a:ext uri="{FF2B5EF4-FFF2-40B4-BE49-F238E27FC236}">
                  <a16:creationId xmlns:a16="http://schemas.microsoft.com/office/drawing/2014/main" id="{8967BB1B-CB1A-44FF-8196-CFFC0061C38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692" t="5735" r="77946" b="10979"/>
            <a:stretch/>
          </p:blipFill>
          <p:spPr bwMode="auto">
            <a:xfrm>
              <a:off x="7059482" y="682333"/>
              <a:ext cx="666750" cy="5143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標題 1">
            <a:extLst>
              <a:ext uri="{FF2B5EF4-FFF2-40B4-BE49-F238E27FC236}">
                <a16:creationId xmlns:a16="http://schemas.microsoft.com/office/drawing/2014/main" id="{30ABDD83-7E30-DAC5-00E5-8A4B991A624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9559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醫療機構因應立百病毒感染症感染管制建議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病人分流與通報</a:t>
            </a:r>
            <a:r>
              <a:rPr lang="en-US" altLang="zh-TW" sz="2600" b="1" baseline="-250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0623124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6A7D4A0D-906E-4640-A05A-7D6C10A91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DB3677A0-2FDB-46F6-9C96-6C94F8965138}"/>
              </a:ext>
            </a:extLst>
          </p:cNvPr>
          <p:cNvSpPr txBox="1"/>
          <p:nvPr/>
        </p:nvSpPr>
        <p:spPr>
          <a:xfrm>
            <a:off x="511935" y="773238"/>
            <a:ext cx="11062112" cy="581184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TW"/>
            </a:defPPr>
            <a:lvl1pPr marL="533400" indent="-533400">
              <a:lnSpc>
                <a:spcPts val="3200"/>
              </a:lnSpc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Char char="v"/>
              <a:defRPr sz="2400" b="1"/>
            </a:lvl1pPr>
          </a:lstStyle>
          <a:p>
            <a:pPr>
              <a:lnSpc>
                <a:spcPts val="4000"/>
              </a:lnSpc>
              <a:spcBef>
                <a:spcPts val="1800"/>
              </a:spcBef>
            </a:pPr>
            <a:r>
              <a:rPr lang="zh-TW" altLang="en-US" sz="2800" dirty="0"/>
              <a:t>於一般門診及急診檢傷時，若發現疑似或確定感染立百病毒病人，應先安置於</a:t>
            </a:r>
            <a:r>
              <a:rPr lang="zh-TW" altLang="en-US" sz="2800" dirty="0">
                <a:solidFill>
                  <a:srgbClr val="0000FF"/>
                </a:solidFill>
              </a:rPr>
              <a:t>獨立診療室</a:t>
            </a:r>
            <a:r>
              <a:rPr lang="zh-TW" altLang="en-US" sz="2800" dirty="0"/>
              <a:t>等候評估，</a:t>
            </a:r>
            <a:r>
              <a:rPr lang="zh-TW" altLang="zh-TW" sz="2800" dirty="0"/>
              <a:t>如診治病人符合</a:t>
            </a:r>
            <a:r>
              <a:rPr lang="zh-TW" altLang="zh-TW" sz="2800" dirty="0">
                <a:solidFill>
                  <a:srgbClr val="0000FF"/>
                </a:solidFill>
              </a:rPr>
              <a:t>立百病毒感染症通報定義</a:t>
            </a:r>
            <a:r>
              <a:rPr lang="zh-TW" altLang="zh-TW" sz="2800" dirty="0"/>
              <a:t>，應依相關規定通報</a:t>
            </a:r>
          </a:p>
          <a:p>
            <a:pPr>
              <a:lnSpc>
                <a:spcPts val="3400"/>
              </a:lnSpc>
              <a:spcBef>
                <a:spcPts val="1800"/>
              </a:spcBef>
            </a:pPr>
            <a:r>
              <a:rPr lang="zh-TW" altLang="en-US" sz="2800" dirty="0"/>
              <a:t>確定所有第一線工作人員均瞭解此流程</a:t>
            </a:r>
            <a:endParaRPr lang="en-US" altLang="zh-TW" sz="2800" dirty="0"/>
          </a:p>
          <a:p>
            <a:pPr>
              <a:lnSpc>
                <a:spcPts val="3400"/>
              </a:lnSpc>
              <a:spcBef>
                <a:spcPts val="1800"/>
              </a:spcBef>
            </a:pPr>
            <a:r>
              <a:rPr lang="zh-TW" altLang="en-US" sz="2800" dirty="0"/>
              <a:t>分流看診區：</a:t>
            </a:r>
          </a:p>
          <a:p>
            <a:pPr marL="901700" lvl="2" indent="-368300">
              <a:lnSpc>
                <a:spcPts val="3000"/>
              </a:lnSpc>
              <a:spcBef>
                <a:spcPts val="1800"/>
              </a:spcBef>
              <a:buClr>
                <a:schemeClr val="tx1"/>
              </a:buClr>
              <a:buFont typeface="Trebuchet MS" panose="020B0603020202020204" pitchFamily="34" charset="0"/>
              <a:buChar char="▪"/>
            </a:pPr>
            <a:r>
              <a:rPr lang="zh-TW" altLang="en-US" sz="2800" b="1" dirty="0"/>
              <a:t>預先規劃好之</a:t>
            </a:r>
            <a:r>
              <a:rPr lang="zh-TW" altLang="en-US" sz="2800" b="1" dirty="0">
                <a:solidFill>
                  <a:srgbClr val="0000FF"/>
                </a:solidFill>
              </a:rPr>
              <a:t>獨立診療室</a:t>
            </a:r>
            <a:endParaRPr lang="en-US" altLang="zh-TW" sz="2800" b="1" dirty="0">
              <a:solidFill>
                <a:srgbClr val="0000FF"/>
              </a:solidFill>
            </a:endParaRPr>
          </a:p>
          <a:p>
            <a:pPr marL="901700" lvl="2" indent="-368300">
              <a:lnSpc>
                <a:spcPts val="3000"/>
              </a:lnSpc>
              <a:spcBef>
                <a:spcPts val="1800"/>
              </a:spcBef>
              <a:buClr>
                <a:schemeClr val="tx1"/>
              </a:buClr>
              <a:buFont typeface="Trebuchet MS" panose="020B0603020202020204" pitchFamily="34" charset="0"/>
              <a:buChar char="▪"/>
            </a:pPr>
            <a:r>
              <a:rPr lang="zh-TW" altLang="en-US" sz="2800" b="1" dirty="0"/>
              <a:t>使用時應維持</a:t>
            </a:r>
            <a:r>
              <a:rPr lang="zh-TW" altLang="en-US" sz="2800" b="1" dirty="0">
                <a:solidFill>
                  <a:srgbClr val="0000FF"/>
                </a:solidFill>
              </a:rPr>
              <a:t>房門關閉</a:t>
            </a:r>
            <a:endParaRPr lang="en-US" altLang="zh-TW" sz="2800" b="1" dirty="0">
              <a:solidFill>
                <a:srgbClr val="0000FF"/>
              </a:solidFill>
            </a:endParaRPr>
          </a:p>
          <a:p>
            <a:pPr marL="901700" lvl="2" indent="-368300">
              <a:lnSpc>
                <a:spcPts val="3000"/>
              </a:lnSpc>
              <a:spcBef>
                <a:spcPts val="1800"/>
              </a:spcBef>
              <a:buClr>
                <a:schemeClr val="tx1"/>
              </a:buClr>
              <a:buFont typeface="Trebuchet MS" panose="020B0603020202020204" pitchFamily="34" charset="0"/>
              <a:buChar char="▪"/>
            </a:pPr>
            <a:r>
              <a:rPr lang="zh-TW" altLang="en-US" sz="2800" b="1" dirty="0"/>
              <a:t>進入診療室的工作人員應視其執行之醫療照護處置項目，穿著適當的</a:t>
            </a:r>
            <a:r>
              <a:rPr lang="zh-TW" altLang="en-US" sz="2800" b="1" dirty="0">
                <a:solidFill>
                  <a:srgbClr val="0000FF"/>
                </a:solidFill>
              </a:rPr>
              <a:t>個人防護裝備</a:t>
            </a:r>
            <a:endParaRPr lang="en-US" altLang="zh-TW" sz="2800" b="1" dirty="0">
              <a:solidFill>
                <a:srgbClr val="0000FF"/>
              </a:solidFill>
            </a:endParaRPr>
          </a:p>
          <a:p>
            <a:pPr marL="901700" lvl="2" indent="-368300">
              <a:lnSpc>
                <a:spcPts val="3000"/>
              </a:lnSpc>
              <a:spcBef>
                <a:spcPts val="1800"/>
              </a:spcBef>
              <a:buClr>
                <a:schemeClr val="tx1"/>
              </a:buClr>
              <a:buFont typeface="Trebuchet MS" panose="020B0603020202020204" pitchFamily="34" charset="0"/>
              <a:buChar char="▪"/>
            </a:pPr>
            <a:r>
              <a:rPr lang="zh-TW" altLang="en-US" sz="2800" b="1" dirty="0"/>
              <a:t>診療室應經適當的</a:t>
            </a:r>
            <a:r>
              <a:rPr lang="zh-TW" altLang="en-US" sz="2800" b="1" dirty="0">
                <a:solidFill>
                  <a:srgbClr val="0000FF"/>
                </a:solidFill>
              </a:rPr>
              <a:t>清潔消毒</a:t>
            </a:r>
            <a:r>
              <a:rPr lang="zh-TW" altLang="en-US" sz="2800" b="1" dirty="0"/>
              <a:t>後才可繼續使用</a:t>
            </a:r>
            <a:endParaRPr lang="en-US" altLang="zh-TW" sz="2800" b="1" dirty="0"/>
          </a:p>
        </p:txBody>
      </p:sp>
      <p:sp>
        <p:nvSpPr>
          <p:cNvPr id="3" name="標題 1">
            <a:extLst>
              <a:ext uri="{FF2B5EF4-FFF2-40B4-BE49-F238E27FC236}">
                <a16:creationId xmlns:a16="http://schemas.microsoft.com/office/drawing/2014/main" id="{38179BD0-8487-B817-854A-3007302D5051}"/>
              </a:ext>
            </a:extLst>
          </p:cNvPr>
          <p:cNvSpPr txBox="1">
            <a:spLocks/>
          </p:cNvSpPr>
          <p:nvPr/>
        </p:nvSpPr>
        <p:spPr>
          <a:xfrm>
            <a:off x="0" y="9592"/>
            <a:ext cx="12192000" cy="59559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醫療機構因應立百病毒感染症感染管制建議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病人分流與通報</a:t>
            </a:r>
            <a:r>
              <a:rPr lang="en-US" altLang="zh-TW" sz="2600" b="1" baseline="-250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3992073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D7E91785-68B9-46B6-9694-7578A4504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732FFB65-DFAE-49BD-A65A-0675B6FEFD73}"/>
              </a:ext>
            </a:extLst>
          </p:cNvPr>
          <p:cNvSpPr txBox="1"/>
          <p:nvPr/>
        </p:nvSpPr>
        <p:spPr>
          <a:xfrm>
            <a:off x="714662" y="1054295"/>
            <a:ext cx="10322352" cy="52338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33400" indent="-533400">
              <a:lnSpc>
                <a:spcPts val="3800"/>
              </a:lnSpc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solidFill>
                  <a:srgbClr val="0000FF"/>
                </a:solidFill>
                <a:latin typeface="+mn-ea"/>
              </a:rPr>
              <a:t>疑似或</a:t>
            </a:r>
            <a:r>
              <a:rPr lang="zh-TW" altLang="en-US" sz="2800" b="1" dirty="0">
                <a:solidFill>
                  <a:srgbClr val="0000FF"/>
                </a:solidFill>
                <a:latin typeface="+mn-ea"/>
              </a:rPr>
              <a:t>確定</a:t>
            </a:r>
            <a:r>
              <a:rPr lang="zh-TW" altLang="zh-TW" sz="2800" b="1" dirty="0">
                <a:solidFill>
                  <a:srgbClr val="0000FF"/>
                </a:solidFill>
                <a:latin typeface="+mn-ea"/>
              </a:rPr>
              <a:t>感染立百病毒病人需要住院時</a:t>
            </a:r>
            <a:r>
              <a:rPr lang="zh-TW" altLang="en-US" sz="2800" b="1" dirty="0">
                <a:solidFill>
                  <a:srgbClr val="0000FF"/>
                </a:solidFill>
                <a:latin typeface="+mn-ea"/>
              </a:rPr>
              <a:t>，應優先收治於負壓隔離病室</a:t>
            </a:r>
            <a:r>
              <a:rPr lang="zh-TW" altLang="en-US" sz="2800" b="1" dirty="0">
                <a:latin typeface="+mn-ea"/>
              </a:rPr>
              <a:t>；</a:t>
            </a:r>
            <a:r>
              <a:rPr lang="zh-TW" altLang="zh-TW" sz="2800" b="1" dirty="0">
                <a:latin typeface="+mn-ea"/>
              </a:rPr>
              <a:t>若不敷使用，應安置於有衛浴設備的單人病室，且病室房門應維持關閉</a:t>
            </a:r>
            <a:endParaRPr lang="en-US" altLang="zh-TW" sz="2800" b="1" dirty="0">
              <a:latin typeface="+mn-ea"/>
            </a:endParaRPr>
          </a:p>
          <a:p>
            <a:pPr marL="533400" indent="-533400">
              <a:lnSpc>
                <a:spcPts val="3800"/>
              </a:lnSpc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en-US" sz="2800" b="1" dirty="0">
                <a:latin typeface="+mn-ea"/>
              </a:rPr>
              <a:t>在顧及病人隱私的情形下，於病室門口標示病人需要採取之防護措施，並進行人員管制，僅容許必要的人員進入隔離病室，</a:t>
            </a:r>
            <a:r>
              <a:rPr lang="zh-TW" altLang="zh-TW" sz="2800" b="1" dirty="0">
                <a:latin typeface="+mn-ea"/>
              </a:rPr>
              <a:t>且應為相關工作人員知悉並確實登錄</a:t>
            </a:r>
            <a:endParaRPr lang="en-US" altLang="zh-TW" sz="2800" b="1" dirty="0">
              <a:latin typeface="+mn-ea"/>
            </a:endParaRPr>
          </a:p>
          <a:p>
            <a:pPr marL="533400" indent="-533400">
              <a:lnSpc>
                <a:spcPts val="3800"/>
              </a:lnSpc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solidFill>
                  <a:srgbClr val="0000FF"/>
                </a:solidFill>
                <a:latin typeface="+mn-ea"/>
              </a:rPr>
              <a:t>接觸者且有持續住院需求之病人，優先收治於隔離或單人病室</a:t>
            </a:r>
            <a:r>
              <a:rPr lang="zh-TW" altLang="zh-TW" sz="2800" b="1" dirty="0">
                <a:latin typeface="+mn-ea"/>
              </a:rPr>
              <a:t>；若無前述病室或病床不敷使用時，建議以個案之臨床照護需求與院內感染管制原則進行風險評估後，決定收治地點及相應之感染管制措施。</a:t>
            </a:r>
          </a:p>
        </p:txBody>
      </p:sp>
      <p:sp>
        <p:nvSpPr>
          <p:cNvPr id="3" name="標題 1">
            <a:extLst>
              <a:ext uri="{FF2B5EF4-FFF2-40B4-BE49-F238E27FC236}">
                <a16:creationId xmlns:a16="http://schemas.microsoft.com/office/drawing/2014/main" id="{4849ADC2-B713-25AB-E167-DCC169630B62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9559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醫療機構因應立百病毒感染症感染管制建議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病人安置</a:t>
            </a:r>
            <a:endParaRPr lang="en-US" altLang="zh-TW" sz="2600" b="1" baseline="-250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593054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D7E91785-68B9-46B6-9694-7578A4504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732FFB65-DFAE-49BD-A65A-0675B6FEFD73}"/>
              </a:ext>
            </a:extLst>
          </p:cNvPr>
          <p:cNvSpPr txBox="1"/>
          <p:nvPr/>
        </p:nvSpPr>
        <p:spPr>
          <a:xfrm>
            <a:off x="562261" y="682333"/>
            <a:ext cx="11126156" cy="73370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33400" indent="-533400">
              <a:lnSpc>
                <a:spcPts val="3600"/>
              </a:lnSpc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7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針對曾接觸確定病例之工作人員，</a:t>
            </a:r>
            <a:r>
              <a:rPr lang="zh-TW" altLang="zh-TW" sz="2700" b="1" dirty="0">
                <a:solidFill>
                  <a:srgbClr val="0000FF"/>
                </a:solidFill>
                <a:latin typeface="+mn-ea"/>
              </a:rPr>
              <a:t>每日進行</a:t>
            </a:r>
            <a:r>
              <a:rPr lang="zh-TW" altLang="en-US" sz="2700" b="1" dirty="0">
                <a:solidFill>
                  <a:srgbClr val="0000FF"/>
                </a:solidFill>
                <a:latin typeface="+mn-ea"/>
              </a:rPr>
              <a:t>健康</a:t>
            </a:r>
            <a:r>
              <a:rPr lang="zh-TW" altLang="zh-TW" sz="2700" b="1" dirty="0">
                <a:solidFill>
                  <a:srgbClr val="0000FF"/>
                </a:solidFill>
                <a:latin typeface="+mn-ea"/>
              </a:rPr>
              <a:t>監測</a:t>
            </a:r>
            <a:r>
              <a:rPr lang="zh-TW" altLang="zh-TW" sz="27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，並留有紀錄；若接觸者出現疑似症狀，應立即通知單位主管，依機構內流程主動通報，並通知衛生主管機關</a:t>
            </a:r>
            <a:endParaRPr lang="en-US" altLang="zh-TW" sz="27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33400" indent="-533400">
              <a:lnSpc>
                <a:spcPts val="3600"/>
              </a:lnSpc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7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接觸者匡列原則及追蹤處理依</a:t>
            </a:r>
            <a:r>
              <a:rPr lang="zh-TW" altLang="zh-TW" sz="2700" b="1" dirty="0">
                <a:latin typeface="+mn-ea"/>
              </a:rPr>
              <a:t>「立百病毒感染症防治工作手冊</a:t>
            </a:r>
            <a:r>
              <a:rPr lang="en-US" altLang="zh-TW" sz="2700" b="1" dirty="0">
                <a:latin typeface="+mn-ea"/>
              </a:rPr>
              <a:t>-</a:t>
            </a:r>
            <a:r>
              <a:rPr lang="zh-TW" altLang="zh-TW" sz="2700" b="1" dirty="0">
                <a:latin typeface="+mn-ea"/>
              </a:rPr>
              <a:t>疫情調查及接觸者追蹤指引」</a:t>
            </a:r>
            <a:r>
              <a:rPr lang="zh-TW" altLang="zh-TW" sz="27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辦理</a:t>
            </a:r>
            <a:endParaRPr lang="en-US" altLang="zh-TW" sz="27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33400" indent="-533400">
              <a:lnSpc>
                <a:spcPts val="3600"/>
              </a:lnSpc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700" b="1" dirty="0">
                <a:solidFill>
                  <a:srgbClr val="0000FF"/>
                </a:solidFill>
                <a:latin typeface="+mn-ea"/>
              </a:rPr>
              <a:t>密切接觸者</a:t>
            </a:r>
            <a:r>
              <a:rPr lang="en-US" altLang="zh-TW" sz="27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27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如</a:t>
            </a:r>
            <a:r>
              <a:rPr lang="en-US" altLang="zh-TW" sz="27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zh-TW" sz="27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工作人員未佩戴適當個人防護裝備，直接接觸確診者血液、體液或遭飛沫噴濺等情形</a:t>
            </a:r>
            <a:r>
              <a:rPr lang="en-US" altLang="zh-TW" sz="27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27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zh-TW" sz="2700" b="1" dirty="0">
                <a:solidFill>
                  <a:srgbClr val="0000FF"/>
                </a:solidFill>
                <a:latin typeface="+mn-ea"/>
              </a:rPr>
              <a:t>進入醫療機構</a:t>
            </a:r>
            <a:r>
              <a:rPr lang="zh-TW" altLang="en-US" sz="2700" b="1" dirty="0">
                <a:solidFill>
                  <a:srgbClr val="0000FF"/>
                </a:solidFill>
                <a:latin typeface="+mn-ea"/>
              </a:rPr>
              <a:t>及於照護病人時</a:t>
            </a:r>
            <a:r>
              <a:rPr lang="zh-TW" altLang="en-US" sz="27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zh-TW" sz="2700" b="1" dirty="0">
                <a:solidFill>
                  <a:srgbClr val="0000FF"/>
                </a:solidFill>
                <a:latin typeface="微軟正黑體" panose="020B0604030504040204" pitchFamily="34" charset="-120"/>
              </a:rPr>
              <a:t>應</a:t>
            </a:r>
            <a:r>
              <a:rPr lang="zh-TW" altLang="en-US" sz="27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全程</a:t>
            </a:r>
            <a:r>
              <a:rPr lang="zh-TW" altLang="zh-TW" sz="27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佩戴醫用</a:t>
            </a:r>
            <a:r>
              <a:rPr lang="en-US" altLang="zh-TW" sz="27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zh-TW" sz="27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外科口罩</a:t>
            </a:r>
            <a:r>
              <a:rPr lang="zh-TW" altLang="zh-TW" sz="27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27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並加強手部衛生，</a:t>
            </a:r>
            <a:r>
              <a:rPr lang="zh-TW" altLang="zh-TW" sz="2700" b="1" dirty="0">
                <a:solidFill>
                  <a:srgbClr val="0000FF"/>
                </a:solidFill>
                <a:latin typeface="+mn-ea"/>
              </a:rPr>
              <a:t>追蹤期間應避免照顧免疫力低下之患者</a:t>
            </a:r>
            <a:endParaRPr lang="en-US" altLang="zh-TW" sz="27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33400" indent="-533400">
              <a:lnSpc>
                <a:spcPts val="3600"/>
              </a:lnSpc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7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醫療機構應依據工作人員</a:t>
            </a:r>
            <a:r>
              <a:rPr lang="en-US" altLang="zh-TW" sz="27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27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含外包人員</a:t>
            </a:r>
            <a:r>
              <a:rPr lang="en-US" altLang="zh-TW" sz="27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27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特性規劃辦理感染管制相關教育訓練並適時宣導疫情最新訊息；建議建立管理及監督查核機制</a:t>
            </a:r>
            <a:r>
              <a:rPr lang="zh-TW" altLang="en-US" sz="27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，確保其執行業務時落實感染管制措施</a:t>
            </a:r>
            <a:endParaRPr lang="en-US" altLang="zh-TW" sz="27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33400" indent="-533400">
              <a:lnSpc>
                <a:spcPts val="3800"/>
              </a:lnSpc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endParaRPr lang="en-US" altLang="zh-TW" sz="2800" b="1" dirty="0">
              <a:latin typeface="+mn-ea"/>
            </a:endParaRPr>
          </a:p>
          <a:p>
            <a:pPr marL="533400" indent="-533400">
              <a:lnSpc>
                <a:spcPts val="3800"/>
              </a:lnSpc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endParaRPr lang="en-US" altLang="zh-TW" sz="2800" b="1" dirty="0">
              <a:latin typeface="+mn-ea"/>
            </a:endParaRPr>
          </a:p>
        </p:txBody>
      </p:sp>
      <p:sp>
        <p:nvSpPr>
          <p:cNvPr id="3" name="標題 1">
            <a:extLst>
              <a:ext uri="{FF2B5EF4-FFF2-40B4-BE49-F238E27FC236}">
                <a16:creationId xmlns:a16="http://schemas.microsoft.com/office/drawing/2014/main" id="{27720220-CE45-CA64-9FCD-C2B1918449D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9559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醫療機構因應立百病毒感染症感染管制建議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工作人員健康監測</a:t>
            </a:r>
            <a:endParaRPr lang="en-US" altLang="zh-TW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240295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D7E91785-68B9-46B6-9694-7578A4504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732FFB65-DFAE-49BD-A65A-0675B6FEFD73}"/>
              </a:ext>
            </a:extLst>
          </p:cNvPr>
          <p:cNvSpPr txBox="1"/>
          <p:nvPr/>
        </p:nvSpPr>
        <p:spPr>
          <a:xfrm>
            <a:off x="694782" y="1054295"/>
            <a:ext cx="10549687" cy="44580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33400" indent="-533400">
              <a:lnSpc>
                <a:spcPts val="4000"/>
              </a:lnSpc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latin typeface="+mn-ea"/>
              </a:rPr>
              <a:t>訂有訪客管理機制，包含陪探病相關規定及管理配套措施。針對感染立百病毒的住院病人，</a:t>
            </a:r>
            <a:r>
              <a:rPr lang="zh-TW" altLang="zh-TW" sz="2800" b="1" dirty="0">
                <a:solidFill>
                  <a:srgbClr val="0000FF"/>
                </a:solidFill>
                <a:latin typeface="+mn-ea"/>
              </a:rPr>
              <a:t>如非必要應限制訪客進入病室</a:t>
            </a:r>
            <a:r>
              <a:rPr lang="zh-TW" altLang="zh-TW" sz="2800" b="1" dirty="0">
                <a:latin typeface="+mn-ea"/>
              </a:rPr>
              <a:t>，並於門口張貼限制訪客告示</a:t>
            </a:r>
            <a:endParaRPr lang="en-US" altLang="zh-TW" sz="2800" b="1" dirty="0">
              <a:latin typeface="+mn-ea"/>
            </a:endParaRPr>
          </a:p>
          <a:p>
            <a:pPr marL="533400" indent="-533400">
              <a:lnSpc>
                <a:spcPts val="4000"/>
              </a:lnSpc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latin typeface="+mn-ea"/>
              </a:rPr>
              <a:t>如須進入病室，應教導進入病室的訪客如何正確使用個人防護裝備與執行手部衛生，並要求訪客依建議穿著各項個人防護裝備後才能進入病室</a:t>
            </a:r>
            <a:endParaRPr lang="en-US" altLang="zh-TW" sz="2800" b="1" dirty="0">
              <a:latin typeface="+mn-ea"/>
            </a:endParaRPr>
          </a:p>
          <a:p>
            <a:pPr marL="533400" indent="-533400">
              <a:lnSpc>
                <a:spcPts val="4000"/>
              </a:lnSpc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latin typeface="+mn-ea"/>
              </a:rPr>
              <a:t>在顧及個資保護情況下留存所有訪客紀錄，包括姓名、連絡電話及住址</a:t>
            </a:r>
          </a:p>
        </p:txBody>
      </p:sp>
      <p:sp>
        <p:nvSpPr>
          <p:cNvPr id="3" name="標題 1">
            <a:extLst>
              <a:ext uri="{FF2B5EF4-FFF2-40B4-BE49-F238E27FC236}">
                <a16:creationId xmlns:a16="http://schemas.microsoft.com/office/drawing/2014/main" id="{55F7A5E9-542B-79E6-3A80-84DAA7E91917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9559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醫療機構因應立百病毒感染症感染管制建議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訪客管理</a:t>
            </a:r>
            <a:endParaRPr lang="en-US" altLang="zh-TW" sz="2600" b="1" baseline="-250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964851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0277A4E0-BA24-4276-BA9E-5CC50D298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6666"/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6666"/>
              </a:solidFill>
              <a:effectLst/>
              <a:uLnTx/>
              <a:uFillTx/>
              <a:latin typeface="Bahnschrift" panose="020B0502040204020203" pitchFamily="34" charset="0"/>
              <a:ea typeface="+mn-ea"/>
              <a:cs typeface="+mn-cs"/>
            </a:endParaRPr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9AB151E1-C725-4B08-B70A-BD5CE7DB6B4F}"/>
              </a:ext>
            </a:extLst>
          </p:cNvPr>
          <p:cNvGraphicFramePr>
            <a:graphicFrameLocks noGrp="1"/>
          </p:cNvGraphicFramePr>
          <p:nvPr/>
        </p:nvGraphicFramePr>
        <p:xfrm>
          <a:off x="397351" y="1019334"/>
          <a:ext cx="11105323" cy="5223750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2826534">
                  <a:extLst>
                    <a:ext uri="{9D8B030D-6E8A-4147-A177-3AD203B41FA5}">
                      <a16:colId xmlns:a16="http://schemas.microsoft.com/office/drawing/2014/main" val="3318066364"/>
                    </a:ext>
                  </a:extLst>
                </a:gridCol>
                <a:gridCol w="1607057">
                  <a:extLst>
                    <a:ext uri="{9D8B030D-6E8A-4147-A177-3AD203B41FA5}">
                      <a16:colId xmlns:a16="http://schemas.microsoft.com/office/drawing/2014/main" val="3956613476"/>
                    </a:ext>
                  </a:extLst>
                </a:gridCol>
                <a:gridCol w="1716602">
                  <a:extLst>
                    <a:ext uri="{9D8B030D-6E8A-4147-A177-3AD203B41FA5}">
                      <a16:colId xmlns:a16="http://schemas.microsoft.com/office/drawing/2014/main" val="2370188053"/>
                    </a:ext>
                  </a:extLst>
                </a:gridCol>
                <a:gridCol w="943765">
                  <a:extLst>
                    <a:ext uri="{9D8B030D-6E8A-4147-A177-3AD203B41FA5}">
                      <a16:colId xmlns:a16="http://schemas.microsoft.com/office/drawing/2014/main" val="2544174273"/>
                    </a:ext>
                  </a:extLst>
                </a:gridCol>
                <a:gridCol w="1440649">
                  <a:extLst>
                    <a:ext uri="{9D8B030D-6E8A-4147-A177-3AD203B41FA5}">
                      <a16:colId xmlns:a16="http://schemas.microsoft.com/office/drawing/2014/main" val="2230073519"/>
                    </a:ext>
                  </a:extLst>
                </a:gridCol>
                <a:gridCol w="1283418">
                  <a:extLst>
                    <a:ext uri="{9D8B030D-6E8A-4147-A177-3AD203B41FA5}">
                      <a16:colId xmlns:a16="http://schemas.microsoft.com/office/drawing/2014/main" val="1029378820"/>
                    </a:ext>
                  </a:extLst>
                </a:gridCol>
                <a:gridCol w="1287298">
                  <a:extLst>
                    <a:ext uri="{9D8B030D-6E8A-4147-A177-3AD203B41FA5}">
                      <a16:colId xmlns:a16="http://schemas.microsoft.com/office/drawing/2014/main" val="995160786"/>
                    </a:ext>
                  </a:extLst>
                </a:gridCol>
              </a:tblGrid>
              <a:tr h="350712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sz="1600" b="1" kern="100" dirty="0">
                          <a:solidFill>
                            <a:schemeClr val="bg1"/>
                          </a:solidFill>
                          <a:effectLst/>
                        </a:rPr>
                        <a:t>處置項目</a:t>
                      </a:r>
                      <a:endParaRPr lang="zh-TW" sz="1600" b="1" kern="100" dirty="0">
                        <a:solidFill>
                          <a:schemeClr val="bg1"/>
                        </a:solidFill>
                        <a:effectLst/>
                        <a:latin typeface="Calibri Light" panose="020F0302020204030204" pitchFamily="34" charset="0"/>
                        <a:ea typeface="ArialUnicodeMS"/>
                        <a:cs typeface="ArialUnicodeMS"/>
                      </a:endParaRPr>
                    </a:p>
                  </a:txBody>
                  <a:tcPr marL="55606" marR="55606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sz="1600" b="1" kern="100" dirty="0">
                          <a:solidFill>
                            <a:schemeClr val="bg1"/>
                          </a:solidFill>
                          <a:effectLst/>
                        </a:rPr>
                        <a:t>呼吸防護</a:t>
                      </a:r>
                      <a:endParaRPr lang="zh-TW" sz="1600" b="1" kern="100" dirty="0">
                        <a:solidFill>
                          <a:schemeClr val="bg1"/>
                        </a:solidFill>
                        <a:effectLst/>
                        <a:latin typeface="Calibri Light" panose="020F0302020204030204" pitchFamily="34" charset="0"/>
                        <a:ea typeface="ArialUnicodeMS"/>
                        <a:cs typeface="ArialUnicodeMS"/>
                      </a:endParaRPr>
                    </a:p>
                  </a:txBody>
                  <a:tcPr marL="55606" marR="55606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indent="-48895" algn="ctr" defTabSz="457200" rtl="0" eaLnBrk="1" latinLnBrk="0" hangingPunct="1">
                        <a:lnSpc>
                          <a:spcPct val="100000"/>
                        </a:lnSpc>
                      </a:pPr>
                      <a:r>
                        <a:rPr lang="zh-TW" altLang="en-US" sz="1600" b="1" kern="1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雙層</a:t>
                      </a:r>
                      <a:endParaRPr lang="en-US" altLang="zh-TW" sz="1600" b="1" kern="1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indent="-48895" algn="ctr">
                        <a:lnSpc>
                          <a:spcPct val="100000"/>
                        </a:lnSpc>
                      </a:pPr>
                      <a:r>
                        <a:rPr lang="zh-TW" sz="1600" b="1" kern="100" dirty="0">
                          <a:solidFill>
                            <a:schemeClr val="bg1"/>
                          </a:solidFill>
                          <a:effectLst/>
                        </a:rPr>
                        <a:t>手套</a:t>
                      </a:r>
                      <a:endParaRPr lang="zh-TW" sz="1600" b="1" kern="100" dirty="0">
                        <a:solidFill>
                          <a:schemeClr val="bg1"/>
                        </a:solidFill>
                        <a:effectLst/>
                        <a:latin typeface="Calibri Light" panose="020F0302020204030204" pitchFamily="34" charset="0"/>
                        <a:ea typeface="ArialUnicodeMS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-4445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solidFill>
                            <a:schemeClr val="bg1"/>
                          </a:solidFill>
                          <a:effectLst/>
                        </a:rPr>
                        <a:t>隔離衣</a:t>
                      </a:r>
                      <a:endParaRPr lang="zh-TW" sz="1600" b="1" kern="100" dirty="0">
                        <a:solidFill>
                          <a:schemeClr val="bg1"/>
                        </a:solidFill>
                        <a:effectLst/>
                        <a:latin typeface="Calibri Light" panose="020F0302020204030204" pitchFamily="34" charset="0"/>
                        <a:ea typeface="ArialUnicodeMS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indent="-4445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solidFill>
                            <a:schemeClr val="bg1"/>
                          </a:solidFill>
                          <a:effectLst/>
                        </a:rPr>
                        <a:t>護目</a:t>
                      </a:r>
                    </a:p>
                    <a:p>
                      <a:pPr indent="-4445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solidFill>
                            <a:schemeClr val="bg1"/>
                          </a:solidFill>
                          <a:effectLst/>
                        </a:rPr>
                        <a:t>裝備</a:t>
                      </a:r>
                      <a:r>
                        <a:rPr lang="en-US" altLang="zh-TW" sz="1600" b="1" kern="100" baseline="30000" dirty="0">
                          <a:solidFill>
                            <a:schemeClr val="bg1"/>
                          </a:solidFill>
                          <a:effectLst/>
                          <a:latin typeface="Calibri Light" panose="020F0302020204030204" pitchFamily="34" charset="0"/>
                          <a:ea typeface="+mn-ea"/>
                        </a:rPr>
                        <a:t>c</a:t>
                      </a:r>
                      <a:endParaRPr lang="zh-TW" altLang="en-US" sz="1600" b="1" kern="100" baseline="30000" dirty="0">
                        <a:solidFill>
                          <a:schemeClr val="bg1"/>
                        </a:solidFill>
                        <a:effectLst/>
                        <a:latin typeface="Calibri Light" panose="020F0302020204030204" pitchFamily="34" charset="0"/>
                        <a:ea typeface="+mn-ea"/>
                        <a:cs typeface="+mn-c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8988224"/>
                  </a:ext>
                </a:extLst>
              </a:tr>
              <a:tr h="51012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sz="1600" b="1" kern="100" dirty="0">
                          <a:solidFill>
                            <a:schemeClr val="bg1"/>
                          </a:solidFill>
                          <a:effectLst/>
                        </a:rPr>
                        <a:t>醫用</a:t>
                      </a:r>
                      <a:r>
                        <a:rPr lang="en-US" sz="1600" b="1" kern="100" dirty="0">
                          <a:solidFill>
                            <a:schemeClr val="bg1"/>
                          </a:solidFill>
                          <a:effectLst/>
                        </a:rPr>
                        <a:t>/</a:t>
                      </a:r>
                      <a:endParaRPr lang="zh-TW" sz="1600" b="1" kern="10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sz="1600" b="1" kern="100" dirty="0">
                          <a:solidFill>
                            <a:schemeClr val="bg1"/>
                          </a:solidFill>
                          <a:effectLst/>
                        </a:rPr>
                        <a:t>外科口罩</a:t>
                      </a:r>
                      <a:endParaRPr lang="zh-TW" sz="1600" b="1" kern="100" dirty="0">
                        <a:solidFill>
                          <a:schemeClr val="bg1"/>
                        </a:solidFill>
                        <a:effectLst/>
                        <a:latin typeface="Calibri Light" panose="020F0302020204030204" pitchFamily="34" charset="0"/>
                        <a:ea typeface="ArialUnicodeMS"/>
                        <a:cs typeface="ArialUnicodeMS"/>
                      </a:endParaRPr>
                    </a:p>
                  </a:txBody>
                  <a:tcPr marL="55606" marR="55606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kern="100" dirty="0">
                          <a:solidFill>
                            <a:schemeClr val="bg1"/>
                          </a:solidFill>
                          <a:effectLst/>
                        </a:rPr>
                        <a:t>N95</a:t>
                      </a:r>
                      <a:r>
                        <a:rPr lang="zh-TW" sz="1600" b="1" kern="100" dirty="0">
                          <a:solidFill>
                            <a:schemeClr val="bg1"/>
                          </a:solidFill>
                          <a:effectLst/>
                        </a:rPr>
                        <a:t>等級</a:t>
                      </a:r>
                      <a:endParaRPr lang="en-US" altLang="zh-TW" sz="1600" b="1" kern="10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kern="100" dirty="0">
                          <a:solidFill>
                            <a:schemeClr val="bg1"/>
                          </a:solidFill>
                          <a:effectLst/>
                        </a:rPr>
                        <a:t>(</a:t>
                      </a:r>
                      <a:r>
                        <a:rPr lang="zh-TW" sz="1600" b="1" kern="100" dirty="0">
                          <a:solidFill>
                            <a:schemeClr val="bg1"/>
                          </a:solidFill>
                          <a:effectLst/>
                        </a:rPr>
                        <a:t>含</a:t>
                      </a:r>
                      <a:r>
                        <a:rPr lang="en-US" sz="1600" b="1" kern="100" dirty="0">
                          <a:solidFill>
                            <a:schemeClr val="bg1"/>
                          </a:solidFill>
                          <a:effectLst/>
                        </a:rPr>
                        <a:t>)</a:t>
                      </a:r>
                      <a:r>
                        <a:rPr lang="zh-TW" sz="1600" b="1" kern="100" dirty="0">
                          <a:solidFill>
                            <a:schemeClr val="bg1"/>
                          </a:solidFill>
                          <a:effectLst/>
                        </a:rPr>
                        <a:t>以上口罩</a:t>
                      </a:r>
                      <a:endParaRPr lang="zh-TW" sz="1600" b="1" kern="100" dirty="0">
                        <a:solidFill>
                          <a:schemeClr val="bg1"/>
                        </a:solidFill>
                        <a:effectLst/>
                        <a:latin typeface="Calibri Light" panose="020F0302020204030204" pitchFamily="34" charset="0"/>
                        <a:ea typeface="ArialUnicodeMS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sz="1600" b="1" kern="100" dirty="0">
                          <a:solidFill>
                            <a:schemeClr val="bg1"/>
                          </a:solidFill>
                          <a:effectLst/>
                        </a:rPr>
                        <a:t>一般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sz="1600" b="1" kern="100" dirty="0">
                          <a:solidFill>
                            <a:schemeClr val="bg1"/>
                          </a:solidFill>
                          <a:effectLst/>
                        </a:rPr>
                        <a:t>隔離衣</a:t>
                      </a:r>
                      <a:endParaRPr lang="zh-TW" sz="1600" b="1" kern="100" dirty="0">
                        <a:solidFill>
                          <a:schemeClr val="bg1"/>
                        </a:solidFill>
                        <a:effectLst/>
                        <a:latin typeface="Calibri Light" panose="020F0302020204030204" pitchFamily="34" charset="0"/>
                        <a:ea typeface="ArialUnicodeMS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sz="1600" b="1" kern="100" dirty="0">
                          <a:solidFill>
                            <a:schemeClr val="bg1"/>
                          </a:solidFill>
                          <a:effectLst/>
                        </a:rPr>
                        <a:t>防水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sz="1600" b="1" kern="100" dirty="0">
                          <a:solidFill>
                            <a:schemeClr val="bg1"/>
                          </a:solidFill>
                          <a:effectLst/>
                        </a:rPr>
                        <a:t>隔離衣</a:t>
                      </a:r>
                      <a:endParaRPr lang="zh-TW" sz="1600" b="1" kern="100" dirty="0">
                        <a:solidFill>
                          <a:schemeClr val="bg1"/>
                        </a:solidFill>
                        <a:effectLst/>
                        <a:latin typeface="Calibri Light" panose="020F0302020204030204" pitchFamily="34" charset="0"/>
                        <a:ea typeface="ArialUnicodeMS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7135693"/>
                  </a:ext>
                </a:extLst>
              </a:tr>
              <a:tr h="573892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zh-TW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公共區域</a:t>
                      </a:r>
                      <a:r>
                        <a:rPr lang="en-US" altLang="zh-TW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(</a:t>
                      </a:r>
                      <a:r>
                        <a:rPr lang="zh-TW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入口服務人員、掛號、批價等</a:t>
                      </a:r>
                      <a:r>
                        <a:rPr lang="en-US" altLang="zh-TW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)</a:t>
                      </a:r>
                      <a:endParaRPr lang="zh-TW" sz="1600" b="1" kern="100" dirty="0">
                        <a:solidFill>
                          <a:sysClr val="windowText" lastClr="000000"/>
                        </a:solidFill>
                        <a:effectLst/>
                        <a:latin typeface="Calibri Light" panose="020F0302020204030204" pitchFamily="34" charset="0"/>
                        <a:ea typeface="ArialUnicodeMS"/>
                        <a:cs typeface="ArialUnicodeMS"/>
                      </a:endParaRPr>
                    </a:p>
                  </a:txBody>
                  <a:tcPr marL="55606" marR="55606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F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V</a:t>
                      </a:r>
                      <a:endParaRPr lang="zh-TW" sz="1600" b="1" dirty="0">
                        <a:solidFill>
                          <a:sysClr val="windowText" lastClr="000000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F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zh-TW" sz="1600" b="1" kern="100" dirty="0">
                        <a:solidFill>
                          <a:sysClr val="windowText" lastClr="000000"/>
                        </a:solidFill>
                        <a:effectLst/>
                        <a:latin typeface="Calibri Light" panose="020F0302020204030204" pitchFamily="34" charset="0"/>
                        <a:ea typeface="ArialUnicodeMS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F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zh-TW" altLang="zh-TW" sz="1600" b="1" dirty="0">
                        <a:solidFill>
                          <a:sysClr val="windowText" lastClr="000000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F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zh-TW" sz="1600" b="1" kern="100" dirty="0">
                        <a:solidFill>
                          <a:sysClr val="windowText" lastClr="000000"/>
                        </a:solidFill>
                        <a:effectLst/>
                        <a:latin typeface="Calibri Light" panose="020F0302020204030204" pitchFamily="34" charset="0"/>
                        <a:ea typeface="ArialUnicodeMS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F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zh-TW" sz="1600" b="1" kern="100" dirty="0">
                        <a:solidFill>
                          <a:sysClr val="windowText" lastClr="000000"/>
                        </a:solidFill>
                        <a:effectLst/>
                        <a:latin typeface="Calibri Light" panose="020F0302020204030204" pitchFamily="34" charset="0"/>
                        <a:ea typeface="ArialUnicodeMS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F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zh-TW" sz="1600" b="1" kern="100" dirty="0">
                        <a:solidFill>
                          <a:sysClr val="windowText" lastClr="000000"/>
                        </a:solidFill>
                        <a:effectLst/>
                        <a:latin typeface="Calibri Light" panose="020F0302020204030204" pitchFamily="34" charset="0"/>
                        <a:ea typeface="ArialUnicodeMS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F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9456418"/>
                  </a:ext>
                </a:extLst>
              </a:tr>
              <a:tr h="573892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zh-TW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詢問相關主訴及</a:t>
                      </a:r>
                      <a:r>
                        <a:rPr lang="en-US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TOCC</a:t>
                      </a:r>
                      <a:r>
                        <a:rPr lang="zh-TW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等未接觸病人之行為</a:t>
                      </a:r>
                      <a:endParaRPr lang="zh-TW" sz="1600" b="1" kern="100" dirty="0">
                        <a:solidFill>
                          <a:sysClr val="windowText" lastClr="000000"/>
                        </a:solidFill>
                        <a:effectLst/>
                        <a:latin typeface="Calibri Light" panose="020F0302020204030204" pitchFamily="34" charset="0"/>
                        <a:ea typeface="ArialUnicodeMS"/>
                        <a:cs typeface="ArialUnicodeMS"/>
                      </a:endParaRPr>
                    </a:p>
                  </a:txBody>
                  <a:tcPr marL="55606" marR="55606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ED3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zh-TW" sz="1600" b="1" dirty="0">
                          <a:solidFill>
                            <a:schemeClr val="tx1"/>
                          </a:solidFill>
                          <a:effectLst/>
                        </a:rPr>
                        <a:t>醫用</a:t>
                      </a:r>
                      <a:r>
                        <a:rPr lang="en-US" altLang="zh-TW" sz="1600" b="1" dirty="0">
                          <a:solidFill>
                            <a:schemeClr val="tx1"/>
                          </a:solidFill>
                          <a:effectLst/>
                        </a:rPr>
                        <a:t>/</a:t>
                      </a:r>
                      <a:r>
                        <a:rPr lang="zh-TW" altLang="zh-TW" sz="1600" b="1" dirty="0">
                          <a:solidFill>
                            <a:schemeClr val="tx1"/>
                          </a:solidFill>
                          <a:effectLst/>
                        </a:rPr>
                        <a:t>外科口罩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zh-TW" sz="1600" b="1" dirty="0">
                          <a:solidFill>
                            <a:schemeClr val="tx1"/>
                          </a:solidFill>
                          <a:effectLst/>
                        </a:rPr>
                        <a:t>或</a:t>
                      </a:r>
                      <a:r>
                        <a:rPr lang="en-US" altLang="zh-TW" sz="1600" b="1" dirty="0">
                          <a:solidFill>
                            <a:schemeClr val="tx1"/>
                          </a:solidFill>
                          <a:effectLst/>
                        </a:rPr>
                        <a:t>N95</a:t>
                      </a:r>
                      <a:r>
                        <a:rPr lang="zh-TW" altLang="zh-TW" sz="1600" b="1" dirty="0">
                          <a:solidFill>
                            <a:schemeClr val="tx1"/>
                          </a:solidFill>
                          <a:effectLst/>
                        </a:rPr>
                        <a:t>口罩</a:t>
                      </a:r>
                      <a:r>
                        <a:rPr lang="en-US" altLang="zh-TW" sz="1600" b="1" kern="100" baseline="30000" dirty="0">
                          <a:solidFill>
                            <a:schemeClr val="tx1"/>
                          </a:solidFill>
                          <a:effectLst/>
                        </a:rPr>
                        <a:t>a</a:t>
                      </a:r>
                      <a:endParaRPr lang="zh-TW" altLang="zh-TW" sz="1600" b="1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ED3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zh-TW" sz="1600" b="1" kern="100" dirty="0">
                        <a:solidFill>
                          <a:sysClr val="windowText" lastClr="000000"/>
                        </a:solidFill>
                        <a:effectLst/>
                        <a:latin typeface="Calibri Light" panose="020F0302020204030204" pitchFamily="34" charset="0"/>
                        <a:ea typeface="ArialUnicodeMS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ED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sz="1600" b="1" dirty="0">
                        <a:solidFill>
                          <a:sysClr val="windowText" lastClr="000000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ED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1" u="none" kern="100" dirty="0">
                          <a:solidFill>
                            <a:schemeClr val="tx1"/>
                          </a:solidFill>
                          <a:effectLst/>
                        </a:rPr>
                        <a:t>V</a:t>
                      </a:r>
                      <a:endParaRPr lang="zh-TW" altLang="zh-TW" sz="1600" b="1" u="none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ED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kern="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ea typeface="ArialUnicodeMS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ED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zh-TW" altLang="zh-TW" sz="1600" b="1" u="none" dirty="0">
                        <a:solidFill>
                          <a:srgbClr val="C00000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E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270317"/>
                  </a:ext>
                </a:extLst>
              </a:tr>
              <a:tr h="76193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zh-TW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一般性接觸病人之醫療照護行為</a:t>
                      </a:r>
                      <a:r>
                        <a:rPr lang="en-US" altLang="zh-TW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(</a:t>
                      </a:r>
                      <a:r>
                        <a:rPr lang="zh-TW" altLang="zh-TW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如量體溫、血壓、照</a:t>
                      </a:r>
                      <a:r>
                        <a:rPr lang="en-US" altLang="zh-TW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X</a:t>
                      </a:r>
                      <a:r>
                        <a:rPr lang="zh-TW" altLang="zh-TW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光</a:t>
                      </a:r>
                      <a:r>
                        <a:rPr lang="zh-TW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、病人轉送等</a:t>
                      </a:r>
                      <a:r>
                        <a:rPr lang="en-US" altLang="zh-TW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)</a:t>
                      </a:r>
                      <a:endParaRPr lang="zh-TW" sz="1600" b="1" kern="100" dirty="0">
                        <a:solidFill>
                          <a:sysClr val="windowText" lastClr="000000"/>
                        </a:solidFill>
                        <a:effectLst/>
                        <a:latin typeface="Calibri Light" panose="020F0302020204030204" pitchFamily="34" charset="0"/>
                        <a:ea typeface="ArialUnicodeMS"/>
                        <a:cs typeface="ArialUnicodeMS"/>
                      </a:endParaRPr>
                    </a:p>
                  </a:txBody>
                  <a:tcPr marL="55606" marR="55606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F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sz="1600" b="1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F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1" kern="100" dirty="0">
                          <a:solidFill>
                            <a:schemeClr val="tx1"/>
                          </a:solidFill>
                          <a:effectLst/>
                        </a:rPr>
                        <a:t>V</a:t>
                      </a:r>
                      <a:endParaRPr lang="zh-TW" altLang="zh-TW" sz="1600" b="1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F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1" kern="100" dirty="0">
                          <a:solidFill>
                            <a:srgbClr val="C00000"/>
                          </a:solidFill>
                          <a:effectLst/>
                          <a:latin typeface="Calibri Light" panose="020F0302020204030204" pitchFamily="34" charset="0"/>
                          <a:cs typeface="ArialUnicodeMS"/>
                        </a:rPr>
                        <a:t>單層</a:t>
                      </a:r>
                      <a:r>
                        <a:rPr lang="zh-TW" altLang="en-US" sz="1600" b="1" kern="100" dirty="0">
                          <a:solidFill>
                            <a:sysClr val="windowText" lastClr="000000"/>
                          </a:solidFill>
                          <a:effectLst/>
                          <a:latin typeface="Calibri Light" panose="020F0302020204030204" pitchFamily="34" charset="0"/>
                          <a:cs typeface="ArialUnicodeMS"/>
                        </a:rPr>
                        <a:t>手套</a:t>
                      </a:r>
                      <a:endParaRPr lang="zh-TW" altLang="zh-TW" sz="1600" b="1" dirty="0">
                        <a:solidFill>
                          <a:srgbClr val="FF0000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F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1600" b="1" kern="100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ea typeface="ArialUnicodeMS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F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1" u="none" kern="100" dirty="0">
                          <a:solidFill>
                            <a:schemeClr val="tx1"/>
                          </a:solidFill>
                          <a:effectLst/>
                        </a:rPr>
                        <a:t>V</a:t>
                      </a:r>
                      <a:endParaRPr lang="zh-TW" altLang="zh-TW" sz="1600" b="1" kern="100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ea typeface="ArialUnicodeMS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F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1" u="none" kern="100" dirty="0">
                          <a:solidFill>
                            <a:srgbClr val="C00000"/>
                          </a:solidFill>
                          <a:effectLst/>
                          <a:latin typeface="Calibri Light" panose="020F0302020204030204" pitchFamily="34" charset="0"/>
                          <a:cs typeface="ArialUnicodeMS"/>
                        </a:rPr>
                        <a:t>視需要</a:t>
                      </a:r>
                      <a:endParaRPr lang="zh-TW" altLang="zh-TW" sz="1600" b="1" kern="100" dirty="0">
                        <a:solidFill>
                          <a:srgbClr val="C00000"/>
                        </a:solidFill>
                        <a:effectLst/>
                        <a:latin typeface="Calibri Light" panose="020F0302020204030204" pitchFamily="34" charset="0"/>
                        <a:ea typeface="ArialUnicodeMS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F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4203841"/>
                  </a:ext>
                </a:extLst>
              </a:tr>
              <a:tr h="573892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zh-TW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接觸病人血液、體液、排泄物等風險之醫療照護行為</a:t>
                      </a:r>
                      <a:r>
                        <a:rPr lang="en-US" altLang="zh-TW" sz="1600" b="1" kern="100" baseline="30000" dirty="0">
                          <a:solidFill>
                            <a:schemeClr val="tx1"/>
                          </a:solidFill>
                          <a:effectLst/>
                        </a:rPr>
                        <a:t>b</a:t>
                      </a: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ea typeface="ArialUnicodeMS"/>
                        <a:cs typeface="ArialUnicodeMS"/>
                      </a:endParaRPr>
                    </a:p>
                  </a:txBody>
                  <a:tcPr marL="55606" marR="55606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ED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zh-TW" sz="1600" b="1" dirty="0">
                        <a:solidFill>
                          <a:sysClr val="windowText" lastClr="000000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ED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V</a:t>
                      </a:r>
                      <a:endParaRPr lang="zh-TW" sz="1600" b="1" dirty="0">
                        <a:solidFill>
                          <a:sysClr val="windowText" lastClr="000000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ED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V</a:t>
                      </a:r>
                      <a:endParaRPr lang="zh-TW" sz="1600" b="1" dirty="0">
                        <a:solidFill>
                          <a:sysClr val="windowText" lastClr="000000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ED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kern="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ea typeface="ArialUnicodeMS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ED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kern="100" dirty="0">
                          <a:solidFill>
                            <a:schemeClr val="tx1"/>
                          </a:solidFill>
                          <a:effectLst/>
                        </a:rPr>
                        <a:t>V</a:t>
                      </a:r>
                      <a:endParaRPr lang="zh-TW" sz="1600" b="1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ED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1" u="none" kern="100" dirty="0">
                          <a:solidFill>
                            <a:schemeClr val="tx1"/>
                          </a:solidFill>
                          <a:effectLst/>
                        </a:rPr>
                        <a:t>V</a:t>
                      </a:r>
                      <a:endParaRPr lang="zh-TW" altLang="zh-TW" sz="1600" b="1" u="none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E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3243664"/>
                  </a:ext>
                </a:extLst>
              </a:tr>
              <a:tr h="720286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zh-TW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執行可能產生飛沫微粒</a:t>
                      </a:r>
                      <a:r>
                        <a:rPr lang="en-US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(aerosol)</a:t>
                      </a:r>
                      <a:r>
                        <a:rPr lang="zh-TW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的醫療處置</a:t>
                      </a:r>
                      <a:r>
                        <a:rPr lang="en-US" altLang="zh-TW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(</a:t>
                      </a:r>
                      <a:r>
                        <a:rPr lang="zh-TW" altLang="en-US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如氣管內插管與拔管、抽痰等</a:t>
                      </a:r>
                      <a:r>
                        <a:rPr lang="en-US" altLang="zh-TW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)</a:t>
                      </a:r>
                      <a:r>
                        <a:rPr lang="en-US" altLang="zh-TW" sz="1600" b="1" kern="100" baseline="30000" dirty="0">
                          <a:solidFill>
                            <a:sysClr val="windowText" lastClr="000000"/>
                          </a:solidFill>
                          <a:effectLst/>
                        </a:rPr>
                        <a:t>b</a:t>
                      </a:r>
                      <a:endParaRPr lang="zh-TW" sz="1600" b="1" dirty="0">
                        <a:solidFill>
                          <a:sysClr val="windowText" lastClr="000000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F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zh-TW" sz="1600" b="1" dirty="0">
                        <a:solidFill>
                          <a:sysClr val="windowText" lastClr="000000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F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V</a:t>
                      </a:r>
                      <a:endParaRPr lang="zh-TW" sz="1600" b="1" dirty="0">
                        <a:solidFill>
                          <a:sysClr val="windowText" lastClr="000000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F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V</a:t>
                      </a:r>
                      <a:endParaRPr lang="zh-TW" sz="1600" b="1" baseline="30000" dirty="0">
                        <a:solidFill>
                          <a:sysClr val="windowText" lastClr="000000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F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kern="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ea typeface="ArialUnicodeMS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F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kern="100" dirty="0">
                          <a:solidFill>
                            <a:schemeClr val="tx1"/>
                          </a:solidFill>
                          <a:effectLst/>
                        </a:rPr>
                        <a:t>V</a:t>
                      </a:r>
                      <a:endParaRPr lang="zh-TW" sz="1600" b="1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F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kern="100" dirty="0">
                          <a:solidFill>
                            <a:schemeClr val="tx1"/>
                          </a:solidFill>
                          <a:effectLst/>
                        </a:rPr>
                        <a:t>V</a:t>
                      </a:r>
                      <a:endParaRPr lang="zh-TW" sz="1600" b="1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F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6903241"/>
                  </a:ext>
                </a:extLst>
              </a:tr>
              <a:tr h="573892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zh-TW" altLang="en-US" sz="1600" b="1" dirty="0">
                          <a:solidFill>
                            <a:schemeClr val="tx1"/>
                          </a:solidFill>
                          <a:effectLst/>
                          <a:latin typeface="Calibri Light" panose="020F0302020204030204" pitchFamily="34" charset="0"/>
                          <a:cs typeface="ArialUnicodeMS"/>
                        </a:rPr>
                        <a:t>環境清潔消毒及廢棄物處理</a:t>
                      </a:r>
                      <a:r>
                        <a:rPr lang="en-US" altLang="zh-TW" sz="1600" b="1" kern="100" baseline="30000" dirty="0">
                          <a:solidFill>
                            <a:schemeClr val="tx1"/>
                          </a:solidFill>
                          <a:effectLst/>
                          <a:latin typeface="Calibri Light" panose="020F0302020204030204" pitchFamily="34" charset="0"/>
                          <a:cs typeface="ArialUnicodeMS"/>
                        </a:rPr>
                        <a:t>b</a:t>
                      </a:r>
                      <a:endParaRPr lang="zh-TW" sz="1600" b="1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ED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sz="1600" b="1" dirty="0">
                        <a:solidFill>
                          <a:sysClr val="windowText" lastClr="000000"/>
                        </a:solidFill>
                        <a:effectLst/>
                        <a:highlight>
                          <a:srgbClr val="FFFF00"/>
                        </a:highlight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ED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V</a:t>
                      </a:r>
                      <a:endParaRPr lang="zh-TW" sz="1600" b="1" dirty="0">
                        <a:solidFill>
                          <a:sysClr val="windowText" lastClr="000000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ED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V</a:t>
                      </a:r>
                      <a:endParaRPr lang="zh-TW" sz="1600" b="1" baseline="30000" dirty="0">
                        <a:solidFill>
                          <a:sysClr val="windowText" lastClr="000000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ED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kern="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ea typeface="ArialUnicodeMS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ED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kern="100" dirty="0">
                          <a:solidFill>
                            <a:schemeClr val="tx1"/>
                          </a:solidFill>
                          <a:effectLst/>
                        </a:rPr>
                        <a:t>V</a:t>
                      </a:r>
                      <a:endParaRPr lang="zh-TW" sz="1600" b="1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ED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kern="100" dirty="0">
                          <a:solidFill>
                            <a:schemeClr val="tx1"/>
                          </a:solidFill>
                          <a:effectLst/>
                        </a:rPr>
                        <a:t>V</a:t>
                      </a:r>
                      <a:endParaRPr lang="zh-TW" sz="1600" b="1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E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7226166"/>
                  </a:ext>
                </a:extLst>
              </a:tr>
              <a:tr h="573892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zh-TW" altLang="en-US" sz="1600" b="1" dirty="0">
                          <a:solidFill>
                            <a:schemeClr val="tx1"/>
                          </a:solidFill>
                          <a:effectLst/>
                          <a:latin typeface="Calibri Light" panose="020F0302020204030204" pitchFamily="34" charset="0"/>
                          <a:cs typeface="ArialUnicodeMS"/>
                        </a:rPr>
                        <a:t>遺體處理</a:t>
                      </a:r>
                      <a:r>
                        <a:rPr lang="en-US" altLang="zh-TW" sz="1600" b="1" kern="100" baseline="30000" dirty="0">
                          <a:solidFill>
                            <a:schemeClr val="tx1"/>
                          </a:solidFill>
                          <a:effectLst/>
                          <a:latin typeface="Calibri Light" panose="020F0302020204030204" pitchFamily="34" charset="0"/>
                          <a:cs typeface="ArialUnicodeMS"/>
                        </a:rPr>
                        <a:t>b</a:t>
                      </a:r>
                      <a:endParaRPr lang="zh-TW" sz="1600" b="1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ED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sz="1600" b="1" dirty="0">
                        <a:solidFill>
                          <a:sysClr val="windowText" lastClr="000000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ED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V</a:t>
                      </a:r>
                      <a:endParaRPr lang="zh-TW" sz="1600" b="1" dirty="0">
                        <a:solidFill>
                          <a:sysClr val="windowText" lastClr="000000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ED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kern="100" dirty="0">
                          <a:solidFill>
                            <a:sysClr val="windowText" lastClr="000000"/>
                          </a:solidFill>
                          <a:effectLst/>
                        </a:rPr>
                        <a:t>V</a:t>
                      </a:r>
                      <a:endParaRPr lang="zh-TW" sz="1600" b="1" baseline="30000" dirty="0">
                        <a:solidFill>
                          <a:sysClr val="windowText" lastClr="000000"/>
                        </a:solidFill>
                        <a:effectLst/>
                        <a:highlight>
                          <a:srgbClr val="FFFF00"/>
                        </a:highlight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ED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kern="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ea typeface="ArialUnicodeMS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ED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kern="100" dirty="0">
                          <a:solidFill>
                            <a:schemeClr val="tx1"/>
                          </a:solidFill>
                          <a:effectLst/>
                        </a:rPr>
                        <a:t>V</a:t>
                      </a:r>
                      <a:endParaRPr lang="zh-TW" sz="1600" b="1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ED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kern="100" dirty="0">
                          <a:solidFill>
                            <a:schemeClr val="tx1"/>
                          </a:solidFill>
                          <a:effectLst/>
                        </a:rPr>
                        <a:t>V</a:t>
                      </a:r>
                      <a:endParaRPr lang="zh-TW" sz="1600" b="1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cs typeface="ArialUnicodeMS"/>
                      </a:endParaRPr>
                    </a:p>
                  </a:txBody>
                  <a:tcPr marL="55606" marR="5560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DE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2568984"/>
                  </a:ext>
                </a:extLst>
              </a:tr>
            </a:tbl>
          </a:graphicData>
        </a:graphic>
      </p:graphicFrame>
      <p:sp>
        <p:nvSpPr>
          <p:cNvPr id="9" name="文字方塊 8">
            <a:extLst>
              <a:ext uri="{FF2B5EF4-FFF2-40B4-BE49-F238E27FC236}">
                <a16:creationId xmlns:a16="http://schemas.microsoft.com/office/drawing/2014/main" id="{80B0CBA3-E343-4A6E-81BE-69B9847242AD}"/>
              </a:ext>
            </a:extLst>
          </p:cNvPr>
          <p:cNvSpPr txBox="1"/>
          <p:nvPr/>
        </p:nvSpPr>
        <p:spPr>
          <a:xfrm>
            <a:off x="903324" y="6253621"/>
            <a:ext cx="5628111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200"/>
              <a:buFontTx/>
              <a:buNone/>
              <a:tabLst/>
              <a:defRPr/>
            </a:pPr>
            <a:r>
              <a:rPr lang="en-US" altLang="zh-TW" sz="1100" b="1" kern="100" dirty="0">
                <a:solidFill>
                  <a:prstClr val="black"/>
                </a:solidFill>
                <a:latin typeface="Trebuchet MS"/>
                <a:ea typeface="微軟正黑體" panose="020B0604030504040204" pitchFamily="34" charset="-120"/>
              </a:rPr>
              <a:t>a</a:t>
            </a:r>
            <a:r>
              <a:rPr kumimoji="0" lang="zh-TW" altLang="en-US" sz="11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微軟正黑體" panose="020B0604030504040204" pitchFamily="34" charset="-120"/>
                <a:cs typeface="+mn-cs"/>
              </a:rPr>
              <a:t>：</a:t>
            </a:r>
            <a:r>
              <a:rPr kumimoji="0" lang="zh-TW" altLang="en-US" sz="11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rebuchet MS"/>
                <a:ea typeface="微軟正黑體" panose="020B0604030504040204" pitchFamily="34" charset="-120"/>
                <a:cs typeface="+mn-cs"/>
              </a:rPr>
              <a:t>照護</a:t>
            </a:r>
            <a:r>
              <a:rPr kumimoji="0" lang="zh-TW" alt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rebuchet MS"/>
                <a:ea typeface="微軟正黑體" panose="020B0604030504040204" pitchFamily="34" charset="-120"/>
                <a:cs typeface="+mn-cs"/>
              </a:rPr>
              <a:t>呼吸道症狀或</a:t>
            </a:r>
            <a:r>
              <a:rPr kumimoji="0" lang="zh-TW" altLang="en-US" sz="11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rebuchet MS"/>
                <a:ea typeface="微軟正黑體" panose="020B0604030504040204" pitchFamily="34" charset="-120"/>
                <a:cs typeface="+mn-cs"/>
              </a:rPr>
              <a:t>腦炎</a:t>
            </a:r>
            <a:r>
              <a:rPr kumimoji="0" lang="zh-TW" alt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rebuchet MS"/>
                <a:ea typeface="微軟正黑體" panose="020B0604030504040204" pitchFamily="34" charset="-120"/>
                <a:cs typeface="+mn-cs"/>
              </a:rPr>
              <a:t>、抽搐等重症患者</a:t>
            </a:r>
            <a:r>
              <a:rPr kumimoji="0" lang="zh-TW" altLang="en-US" sz="1100" b="1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Trebuchet MS"/>
                <a:ea typeface="微軟正黑體" panose="020B0604030504040204" pitchFamily="34" charset="-120"/>
                <a:cs typeface="+mn-cs"/>
              </a:rPr>
              <a:t>，建議應佩戴</a:t>
            </a:r>
            <a:r>
              <a:rPr kumimoji="0" lang="en-US" altLang="zh-TW" sz="1100" b="1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Trebuchet MS"/>
                <a:ea typeface="微軟正黑體" panose="020B0604030504040204" pitchFamily="34" charset="-120"/>
                <a:cs typeface="+mn-cs"/>
              </a:rPr>
              <a:t>N95</a:t>
            </a:r>
            <a:r>
              <a:rPr kumimoji="0" lang="zh-TW" altLang="en-US" sz="1100" b="1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Trebuchet MS"/>
                <a:ea typeface="微軟正黑體" panose="020B0604030504040204" pitchFamily="34" charset="-120"/>
                <a:cs typeface="+mn-cs"/>
              </a:rPr>
              <a:t>或相當等級</a:t>
            </a:r>
            <a:r>
              <a:rPr kumimoji="0" lang="en-US" altLang="zh-TW" sz="1100" b="1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Trebuchet MS"/>
                <a:ea typeface="微軟正黑體" panose="020B0604030504040204" pitchFamily="34" charset="-120"/>
                <a:cs typeface="+mn-cs"/>
              </a:rPr>
              <a:t>(</a:t>
            </a:r>
            <a:r>
              <a:rPr kumimoji="0" lang="zh-TW" altLang="en-US" sz="1100" b="1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Trebuchet MS"/>
                <a:ea typeface="微軟正黑體" panose="020B0604030504040204" pitchFamily="34" charset="-120"/>
                <a:cs typeface="+mn-cs"/>
              </a:rPr>
              <a:t>含</a:t>
            </a:r>
            <a:r>
              <a:rPr kumimoji="0" lang="en-US" altLang="zh-TW" sz="1100" b="1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Trebuchet MS"/>
                <a:ea typeface="微軟正黑體" panose="020B0604030504040204" pitchFamily="34" charset="-120"/>
                <a:cs typeface="+mn-cs"/>
              </a:rPr>
              <a:t>)</a:t>
            </a:r>
            <a:r>
              <a:rPr kumimoji="0" lang="zh-TW" altLang="en-US" sz="1100" b="1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Trebuchet MS"/>
                <a:ea typeface="微軟正黑體" panose="020B0604030504040204" pitchFamily="34" charset="-120"/>
                <a:cs typeface="+mn-cs"/>
              </a:rPr>
              <a:t>以上口罩</a:t>
            </a:r>
            <a:endParaRPr kumimoji="0" lang="en-US" altLang="zh-TW" sz="1100" b="1" i="0" u="none" strike="noStrike" kern="100" cap="none" spc="0" normalizeH="0" baseline="0" noProof="0" dirty="0">
              <a:ln>
                <a:noFill/>
              </a:ln>
              <a:effectLst/>
              <a:uLnTx/>
              <a:uFillTx/>
              <a:latin typeface="Trebuchet MS"/>
              <a:ea typeface="微軟正黑體" panose="020B0604030504040204" pitchFamily="34" charset="-120"/>
              <a:cs typeface="+mn-cs"/>
            </a:endParaRPr>
          </a:p>
          <a:p>
            <a:pPr lvl="0">
              <a:buClr>
                <a:srgbClr val="FF0000"/>
              </a:buClr>
              <a:buSzPts val="1200"/>
              <a:defRPr/>
            </a:pPr>
            <a:r>
              <a:rPr lang="en-US" altLang="zh-TW" sz="1100" b="1" dirty="0">
                <a:latin typeface="Trebuchet MS"/>
                <a:ea typeface="微軟正黑體" panose="020B0604030504040204" pitchFamily="34" charset="-120"/>
              </a:rPr>
              <a:t>b</a:t>
            </a:r>
            <a:r>
              <a:rPr kumimoji="0" lang="zh-TW" altLang="en-US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rebuchet MS"/>
                <a:ea typeface="微軟正黑體" panose="020B0604030504040204" pitchFamily="34" charset="-120"/>
                <a:cs typeface="+mn-cs"/>
              </a:rPr>
              <a:t>：</a:t>
            </a:r>
            <a:r>
              <a:rPr kumimoji="0" lang="zh-TW" altLang="zh-TW" sz="1100" b="1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Trebuchet MS"/>
                <a:ea typeface="微軟正黑體" panose="020B0604030504040204" pitchFamily="34" charset="-120"/>
                <a:cs typeface="+mn-cs"/>
              </a:rPr>
              <a:t>可視需要</a:t>
            </a:r>
            <a:r>
              <a:rPr lang="zh-TW" altLang="zh-TW" sz="1100" b="1" kern="100" dirty="0"/>
              <a:t>穿戴髮帽</a:t>
            </a:r>
            <a:r>
              <a:rPr lang="zh-TW" altLang="en-US" sz="1100" b="1" kern="100" dirty="0"/>
              <a:t>、</a:t>
            </a:r>
            <a:r>
              <a:rPr kumimoji="0" lang="zh-TW" altLang="en-US" sz="1100" b="1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Trebuchet MS"/>
                <a:ea typeface="微軟正黑體" panose="020B0604030504040204" pitchFamily="34" charset="-120"/>
                <a:cs typeface="+mn-cs"/>
              </a:rPr>
              <a:t>連身型防護衣、防水圍裙、</a:t>
            </a:r>
            <a:r>
              <a:rPr kumimoji="0" lang="zh-TW" altLang="zh-TW" sz="1100" b="1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Trebuchet MS"/>
                <a:ea typeface="微軟正黑體" panose="020B0604030504040204" pitchFamily="34" charset="-120"/>
                <a:cs typeface="+mn-cs"/>
              </a:rPr>
              <a:t>鞋套</a:t>
            </a:r>
            <a:r>
              <a:rPr kumimoji="0" lang="zh-TW" altLang="en-US" sz="1100" b="1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Trebuchet MS"/>
                <a:ea typeface="微軟正黑體" panose="020B0604030504040204" pitchFamily="34" charset="-120"/>
                <a:cs typeface="+mn-cs"/>
              </a:rPr>
              <a:t>或防水靴</a:t>
            </a:r>
            <a:endParaRPr kumimoji="0" lang="en-US" altLang="zh-TW" sz="1100" b="1" i="0" u="none" strike="noStrike" kern="100" cap="none" spc="0" normalizeH="0" baseline="0" noProof="0" dirty="0">
              <a:ln>
                <a:noFill/>
              </a:ln>
              <a:effectLst/>
              <a:uLnTx/>
              <a:uFillTx/>
              <a:latin typeface="Trebuchet MS"/>
              <a:ea typeface="微軟正黑體" panose="020B0604030504040204" pitchFamily="34" charset="-120"/>
              <a:cs typeface="+mn-cs"/>
            </a:endParaRPr>
          </a:p>
          <a:p>
            <a:pPr lvl="0">
              <a:buClr>
                <a:srgbClr val="FF0000"/>
              </a:buClr>
              <a:buSzPts val="1200"/>
              <a:defRPr/>
            </a:pPr>
            <a:r>
              <a:rPr lang="en-US" altLang="zh-TW" sz="1100" b="1" kern="100" dirty="0">
                <a:latin typeface="Trebuchet MS"/>
                <a:ea typeface="微軟正黑體" panose="020B0604030504040204" pitchFamily="34" charset="-120"/>
              </a:rPr>
              <a:t>c</a:t>
            </a:r>
            <a:r>
              <a:rPr lang="zh-TW" altLang="en-US" sz="1100" b="1" kern="100" dirty="0">
                <a:latin typeface="Trebuchet MS"/>
                <a:ea typeface="微軟正黑體" panose="020B0604030504040204" pitchFamily="34" charset="-120"/>
              </a:rPr>
              <a:t>：護目裝備包含護目鏡或防護面罩</a:t>
            </a:r>
            <a:endParaRPr kumimoji="0" lang="en-US" altLang="zh-TW" sz="1100" b="1" i="0" u="none" strike="noStrike" kern="100" cap="none" spc="0" normalizeH="0" baseline="0" noProof="0" dirty="0">
              <a:ln>
                <a:noFill/>
              </a:ln>
              <a:effectLst/>
              <a:uLnTx/>
              <a:uFillTx/>
              <a:latin typeface="Trebuchet MS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CE025D5E-CFD9-4320-9B6A-4D83D0FB48B5}"/>
              </a:ext>
            </a:extLst>
          </p:cNvPr>
          <p:cNvSpPr txBox="1"/>
          <p:nvPr/>
        </p:nvSpPr>
        <p:spPr>
          <a:xfrm>
            <a:off x="663693" y="655566"/>
            <a:ext cx="10626691" cy="33855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zh-TW" altLang="en-US" sz="1600" b="1" dirty="0">
                <a:solidFill>
                  <a:srgbClr val="C00000"/>
                </a:solidFill>
              </a:rPr>
              <a:t>工作人員應視執行之醫療照護處置項目選擇適當個人防護裝備，並得依病人狀況及所需執行的業務調整個人防護裝備</a:t>
            </a:r>
          </a:p>
        </p:txBody>
      </p:sp>
      <p:pic>
        <p:nvPicPr>
          <p:cNvPr id="21" name="圖片 20">
            <a:extLst>
              <a:ext uri="{FF2B5EF4-FFF2-40B4-BE49-F238E27FC236}">
                <a16:creationId xmlns:a16="http://schemas.microsoft.com/office/drawing/2014/main" id="{6B202974-EE5D-F183-6287-A6F1B80700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039" y="6304049"/>
            <a:ext cx="499308" cy="499308"/>
          </a:xfrm>
          <a:prstGeom prst="rect">
            <a:avLst/>
          </a:prstGeom>
        </p:spPr>
      </p:pic>
      <p:pic>
        <p:nvPicPr>
          <p:cNvPr id="5" name="Picture 2" descr="Light bulb icon vector. Light bulb ideas symbol illustration | KNOW -  Digitize your workforce">
            <a:extLst>
              <a:ext uri="{FF2B5EF4-FFF2-40B4-BE49-F238E27FC236}">
                <a16:creationId xmlns:a16="http://schemas.microsoft.com/office/drawing/2014/main" id="{DED398DF-23F5-3914-2FB2-A552FCA7DD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75" t="19048" r="21428" b="21777"/>
          <a:stretch/>
        </p:blipFill>
        <p:spPr bwMode="auto">
          <a:xfrm>
            <a:off x="238128" y="631402"/>
            <a:ext cx="351821" cy="362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標題 1">
            <a:extLst>
              <a:ext uri="{FF2B5EF4-FFF2-40B4-BE49-F238E27FC236}">
                <a16:creationId xmlns:a16="http://schemas.microsoft.com/office/drawing/2014/main" id="{45F5461B-F99E-7F6B-00CD-E511D1534FBC}"/>
              </a:ext>
            </a:extLst>
          </p:cNvPr>
          <p:cNvSpPr txBox="1">
            <a:spLocks/>
          </p:cNvSpPr>
          <p:nvPr/>
        </p:nvSpPr>
        <p:spPr>
          <a:xfrm>
            <a:off x="0" y="9541"/>
            <a:ext cx="12192000" cy="59559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醫療機構因應立百病毒感染症感染管制建議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個人防護裝備</a:t>
            </a:r>
            <a:r>
              <a:rPr lang="en-US" altLang="zh-TW" sz="2600" b="1" baseline="-250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5232458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: 圓角 15">
            <a:extLst>
              <a:ext uri="{FF2B5EF4-FFF2-40B4-BE49-F238E27FC236}">
                <a16:creationId xmlns:a16="http://schemas.microsoft.com/office/drawing/2014/main" id="{41758B95-1629-4342-8933-FA94EAB09691}"/>
              </a:ext>
            </a:extLst>
          </p:cNvPr>
          <p:cNvSpPr/>
          <p:nvPr/>
        </p:nvSpPr>
        <p:spPr>
          <a:xfrm>
            <a:off x="238940" y="3956257"/>
            <a:ext cx="11312980" cy="2754160"/>
          </a:xfrm>
          <a:prstGeom prst="roundRect">
            <a:avLst>
              <a:gd name="adj" fmla="val 3018"/>
            </a:avLst>
          </a:prstGeom>
          <a:solidFill>
            <a:srgbClr val="E7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  </a:t>
            </a: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33C3D33D-7AE0-48B0-A1E4-1D8162BA728B}"/>
              </a:ext>
            </a:extLst>
          </p:cNvPr>
          <p:cNvSpPr txBox="1"/>
          <p:nvPr/>
        </p:nvSpPr>
        <p:spPr>
          <a:xfrm>
            <a:off x="236963" y="3599217"/>
            <a:ext cx="5536870" cy="578882"/>
          </a:xfrm>
          <a:prstGeom prst="roundRect">
            <a:avLst/>
          </a:prstGeom>
          <a:solidFill>
            <a:srgbClr val="006666"/>
          </a:solidFill>
        </p:spPr>
        <p:txBody>
          <a:bodyPr wrap="square" anchor="ctr">
            <a:spAutoFit/>
          </a:bodyPr>
          <a:lstStyle/>
          <a:p>
            <a:pPr marL="0" indent="0">
              <a:spcBef>
                <a:spcPts val="1800"/>
              </a:spcBef>
              <a:buNone/>
            </a:pPr>
            <a:endParaRPr lang="zh-TW" altLang="en-US" sz="2800" b="1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12" name="矩形: 圓角 11">
            <a:extLst>
              <a:ext uri="{FF2B5EF4-FFF2-40B4-BE49-F238E27FC236}">
                <a16:creationId xmlns:a16="http://schemas.microsoft.com/office/drawing/2014/main" id="{6A48107F-CCD3-40A2-8AC6-63EA03E54B13}"/>
              </a:ext>
            </a:extLst>
          </p:cNvPr>
          <p:cNvSpPr/>
          <p:nvPr/>
        </p:nvSpPr>
        <p:spPr>
          <a:xfrm>
            <a:off x="271684" y="1044455"/>
            <a:ext cx="9387142" cy="2417256"/>
          </a:xfrm>
          <a:prstGeom prst="roundRect">
            <a:avLst>
              <a:gd name="adj" fmla="val 3018"/>
            </a:avLst>
          </a:prstGeom>
          <a:solidFill>
            <a:srgbClr val="E7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719412CF-40ED-4957-A9B8-1328D75FA335}"/>
              </a:ext>
            </a:extLst>
          </p:cNvPr>
          <p:cNvSpPr txBox="1"/>
          <p:nvPr/>
        </p:nvSpPr>
        <p:spPr>
          <a:xfrm>
            <a:off x="201232" y="756496"/>
            <a:ext cx="5491300" cy="578882"/>
          </a:xfrm>
          <a:prstGeom prst="roundRect">
            <a:avLst/>
          </a:prstGeom>
          <a:solidFill>
            <a:srgbClr val="006666"/>
          </a:solidFill>
        </p:spPr>
        <p:txBody>
          <a:bodyPr wrap="square" anchor="ctr">
            <a:spAutoFit/>
          </a:bodyPr>
          <a:lstStyle/>
          <a:p>
            <a:pPr marL="0" indent="0">
              <a:spcBef>
                <a:spcPts val="1800"/>
              </a:spcBef>
              <a:buNone/>
            </a:pPr>
            <a:endParaRPr lang="zh-TW" altLang="en-US" sz="2800" b="1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0277A4E0-BA24-4276-BA9E-5CC50D298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87890" y="6462052"/>
            <a:ext cx="683339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7" name="標題 1">
            <a:extLst>
              <a:ext uri="{FF2B5EF4-FFF2-40B4-BE49-F238E27FC236}">
                <a16:creationId xmlns:a16="http://schemas.microsoft.com/office/drawing/2014/main" id="{8ECB9D33-CC6A-4A67-B578-E6B0A9557BE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682333"/>
          </a:xfrm>
          <a:prstGeom prst="rect">
            <a:avLst/>
          </a:prstGeom>
          <a:solidFill>
            <a:srgbClr val="339966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5ABB7B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182563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個人防護裝備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-2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277B6F9A-887A-4A54-AB98-91E87CE79B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6082" y="839470"/>
            <a:ext cx="1925838" cy="2417718"/>
          </a:xfrm>
          <a:prstGeom prst="rect">
            <a:avLst/>
          </a:prstGeom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7A7CB0C2-217C-498B-93AD-F92BC243CFC6}"/>
              </a:ext>
            </a:extLst>
          </p:cNvPr>
          <p:cNvSpPr txBox="1"/>
          <p:nvPr/>
        </p:nvSpPr>
        <p:spPr>
          <a:xfrm>
            <a:off x="9658826" y="3252452"/>
            <a:ext cx="1933303" cy="408623"/>
          </a:xfrm>
          <a:prstGeom prst="roundRect">
            <a:avLst>
              <a:gd name="adj" fmla="val 29454"/>
            </a:avLst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zh-TW" altLang="en-US" sz="1800" b="1" dirty="0">
                <a:solidFill>
                  <a:schemeClr val="tx1"/>
                </a:solidFill>
                <a:latin typeface="+mn-ea"/>
              </a:rPr>
              <a:t>密合度檢點</a:t>
            </a:r>
            <a:endParaRPr lang="zh-TW" altLang="en-US" dirty="0"/>
          </a:p>
        </p:txBody>
      </p:sp>
      <p:sp>
        <p:nvSpPr>
          <p:cNvPr id="10" name="內容版面配置區 2">
            <a:extLst>
              <a:ext uri="{FF2B5EF4-FFF2-40B4-BE49-F238E27FC236}">
                <a16:creationId xmlns:a16="http://schemas.microsoft.com/office/drawing/2014/main" id="{E8D81167-5FAC-490F-91C5-3BCE4133FF31}"/>
              </a:ext>
            </a:extLst>
          </p:cNvPr>
          <p:cNvSpPr txBox="1">
            <a:spLocks/>
          </p:cNvSpPr>
          <p:nvPr/>
        </p:nvSpPr>
        <p:spPr>
          <a:xfrm>
            <a:off x="366211" y="4244294"/>
            <a:ext cx="11123925" cy="2259132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5ABC7B"/>
              </a:buClr>
              <a:buSzPct val="100000"/>
              <a:buFont typeface="Wingdings" panose="05000000000000000000" pitchFamily="2" charset="2"/>
              <a:buChar char="n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5ABC7B"/>
              </a:buClr>
              <a:buSzPct val="100000"/>
              <a:buFont typeface="Wingdings" panose="05000000000000000000" pitchFamily="2" charset="2"/>
              <a:buChar char="n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5ABC7B"/>
              </a:buClr>
              <a:buSzPct val="100000"/>
              <a:buFont typeface="Wingdings" panose="05000000000000000000" pitchFamily="2" charset="2"/>
              <a:buChar char="n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5ABC7B"/>
              </a:buClr>
              <a:buSzPct val="100000"/>
              <a:buFont typeface="Wingdings" panose="05000000000000000000" pitchFamily="2" charset="2"/>
              <a:buChar char="n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rgbClr val="5ABC7B"/>
              </a:buClr>
              <a:buSzPct val="100000"/>
              <a:buFont typeface="Wingdings" panose="05000000000000000000" pitchFamily="2" charset="2"/>
              <a:buChar char="n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ts val="2800"/>
              </a:lnSpc>
              <a:spcBef>
                <a:spcPts val="600"/>
              </a:spcBef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zh-TW" altLang="en-US" sz="2000" b="1" kern="100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  <a:t>醫療照護工作人員於執行醫療照護工作時，應依循指引建議，穿戴適當個人防護裝備，並依標準作業流程正確穿脫。穿戴個人防護裝備前和卸除個人防護裝備後都應執行</a:t>
            </a:r>
            <a:r>
              <a:rPr lang="zh-TW" altLang="en-US" sz="2000" b="1" kern="100" dirty="0">
                <a:solidFill>
                  <a:srgbClr val="0000FF"/>
                </a:solidFill>
                <a:latin typeface="+mn-ea"/>
                <a:cs typeface="Times New Roman" panose="02020603050405020304" pitchFamily="18" charset="0"/>
              </a:rPr>
              <a:t>手部衛生</a:t>
            </a:r>
            <a:r>
              <a:rPr lang="zh-TW" altLang="en-US" sz="2000" b="1" kern="100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  <a:t>，並應注意預防在卸除個人防護裝備的過程中，汙染到自己的衣服或皮膚</a:t>
            </a:r>
            <a:endParaRPr lang="en-US" altLang="zh-TW" sz="2000" b="1" kern="100" dirty="0">
              <a:solidFill>
                <a:schemeClr val="tx1"/>
              </a:solidFill>
              <a:latin typeface="+mn-ea"/>
              <a:cs typeface="Times New Roman" panose="02020603050405020304" pitchFamily="18" charset="0"/>
            </a:endParaRPr>
          </a:p>
          <a:p>
            <a:pPr algn="just">
              <a:lnSpc>
                <a:spcPts val="2800"/>
              </a:lnSpc>
              <a:spcBef>
                <a:spcPts val="600"/>
              </a:spcBef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zh-TW" altLang="zh-TW" sz="2000" b="1" kern="100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  <a:t>工作人員於執行照護過程中，若發現個人防護裝備未穿戴妥當或破損</a:t>
            </a:r>
            <a:r>
              <a:rPr lang="en-US" altLang="zh-TW" sz="2000" b="1" kern="100" dirty="0">
                <a:latin typeface="+mn-ea"/>
                <a:cs typeface="Times New Roman" panose="02020603050405020304" pitchFamily="18" charset="0"/>
              </a:rPr>
              <a:t>(</a:t>
            </a:r>
            <a:r>
              <a:rPr lang="zh-TW" altLang="zh-TW" sz="2000" b="1" kern="100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  <a:t>如：手套破損、手套滑脫、尖銳物穿刺等</a:t>
            </a:r>
            <a:r>
              <a:rPr lang="en-US" altLang="zh-TW" sz="2000" b="1" kern="100" dirty="0">
                <a:latin typeface="+mn-ea"/>
                <a:cs typeface="Times New Roman" panose="02020603050405020304" pitchFamily="18" charset="0"/>
              </a:rPr>
              <a:t>) </a:t>
            </a:r>
            <a:r>
              <a:rPr lang="zh-TW" altLang="zh-TW" sz="2000" b="1" kern="100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  <a:t>，</a:t>
            </a:r>
            <a:r>
              <a:rPr lang="zh-TW" altLang="zh-TW" sz="2000" b="1" kern="100" dirty="0">
                <a:solidFill>
                  <a:srgbClr val="0000FF"/>
                </a:solidFill>
                <a:latin typeface="+mn-ea"/>
                <a:cs typeface="Times New Roman" panose="02020603050405020304" pitchFamily="18" charset="0"/>
              </a:rPr>
              <a:t>疑有暴露風險時，應儘速離開病人照護區</a:t>
            </a:r>
            <a:r>
              <a:rPr lang="zh-TW" altLang="zh-TW" sz="2000" b="1" kern="100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  <a:t>，依標準作業流程正確安全的卸除個人防護裝備，以降低人員暴露風險，並</a:t>
            </a:r>
            <a:r>
              <a:rPr lang="zh-TW" altLang="zh-TW" sz="2000" b="1" kern="100" dirty="0">
                <a:solidFill>
                  <a:srgbClr val="0000FF"/>
                </a:solidFill>
                <a:latin typeface="+mn-ea"/>
                <a:cs typeface="Times New Roman" panose="02020603050405020304" pitchFamily="18" charset="0"/>
              </a:rPr>
              <a:t>應於離開病人照護區後立即通報單位主管</a:t>
            </a:r>
          </a:p>
          <a:p>
            <a:pPr algn="just">
              <a:lnSpc>
                <a:spcPts val="2800"/>
              </a:lnSpc>
              <a:spcBef>
                <a:spcPts val="600"/>
              </a:spcBef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endParaRPr lang="en-US" altLang="zh-TW" sz="2200" b="1" kern="100" dirty="0">
              <a:solidFill>
                <a:schemeClr val="tx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D84F0AAB-F5B4-45E3-8E15-AAAB00BDC98D}"/>
              </a:ext>
            </a:extLst>
          </p:cNvPr>
          <p:cNvSpPr txBox="1"/>
          <p:nvPr/>
        </p:nvSpPr>
        <p:spPr>
          <a:xfrm>
            <a:off x="236963" y="1327904"/>
            <a:ext cx="9271472" cy="20683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ts val="28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zh-TW" altLang="en-US" sz="2000" b="1" kern="100" dirty="0">
                <a:latin typeface="+mn-ea"/>
                <a:cs typeface="Times New Roman" panose="02020603050405020304" pitchFamily="18" charset="0"/>
              </a:rPr>
              <a:t>醫療工作人員執行下列醫療照護時，應佩戴</a:t>
            </a:r>
            <a:r>
              <a:rPr lang="en-US" altLang="zh-TW" sz="2000" b="1" kern="100" dirty="0">
                <a:latin typeface="+mn-ea"/>
                <a:cs typeface="Times New Roman" panose="02020603050405020304" pitchFamily="18" charset="0"/>
              </a:rPr>
              <a:t>N95</a:t>
            </a:r>
            <a:r>
              <a:rPr lang="zh-TW" altLang="en-US" sz="2000" b="1" kern="100" dirty="0">
                <a:latin typeface="+mn-ea"/>
                <a:cs typeface="Times New Roman" panose="02020603050405020304" pitchFamily="18" charset="0"/>
              </a:rPr>
              <a:t>口罩或相當等級</a:t>
            </a:r>
            <a:r>
              <a:rPr lang="en-US" altLang="zh-TW" sz="2000" b="1" kern="100" dirty="0">
                <a:latin typeface="+mn-ea"/>
                <a:cs typeface="Times New Roman" panose="02020603050405020304" pitchFamily="18" charset="0"/>
              </a:rPr>
              <a:t>(</a:t>
            </a:r>
            <a:r>
              <a:rPr lang="zh-TW" altLang="en-US" sz="2000" b="1" kern="100" dirty="0">
                <a:latin typeface="+mn-ea"/>
                <a:cs typeface="Times New Roman" panose="02020603050405020304" pitchFamily="18" charset="0"/>
              </a:rPr>
              <a:t>含</a:t>
            </a:r>
            <a:r>
              <a:rPr lang="en-US" altLang="zh-TW" sz="2000" b="1" kern="100" dirty="0">
                <a:latin typeface="+mn-ea"/>
                <a:cs typeface="Times New Roman" panose="02020603050405020304" pitchFamily="18" charset="0"/>
              </a:rPr>
              <a:t>)</a:t>
            </a:r>
            <a:r>
              <a:rPr lang="zh-TW" altLang="en-US" sz="2000" b="1" kern="100" dirty="0">
                <a:latin typeface="+mn-ea"/>
                <a:cs typeface="Times New Roman" panose="02020603050405020304" pitchFamily="18" charset="0"/>
              </a:rPr>
              <a:t>以上口罩</a:t>
            </a:r>
            <a:endParaRPr lang="en-US" altLang="zh-TW" sz="2000" b="1" kern="100" dirty="0">
              <a:latin typeface="+mn-ea"/>
              <a:cs typeface="Times New Roman" panose="02020603050405020304" pitchFamily="18" charset="0"/>
            </a:endParaRPr>
          </a:p>
          <a:p>
            <a:pPr marL="914400" lvl="1" indent="-457200" algn="just">
              <a:lnSpc>
                <a:spcPts val="2600"/>
              </a:lnSpc>
              <a:spcBef>
                <a:spcPts val="600"/>
              </a:spcBef>
              <a:buFont typeface="+mj-lt"/>
              <a:buAutoNum type="arabicPeriod"/>
            </a:pPr>
            <a:r>
              <a:rPr lang="zh-TW" altLang="en-US" sz="2000" b="1" kern="100" dirty="0">
                <a:solidFill>
                  <a:srgbClr val="0000FF"/>
                </a:solidFill>
                <a:latin typeface="+mn-ea"/>
                <a:cs typeface="Times New Roman" panose="02020603050405020304" pitchFamily="18" charset="0"/>
              </a:rPr>
              <a:t>未接觸病人之照護行為，但病人</a:t>
            </a:r>
            <a:r>
              <a:rPr lang="zh-TW" altLang="zh-TW" sz="2000" b="1" kern="100" dirty="0">
                <a:solidFill>
                  <a:srgbClr val="0000FF"/>
                </a:solidFill>
                <a:latin typeface="+mn-ea"/>
                <a:cs typeface="Times New Roman" panose="02020603050405020304" pitchFamily="18" charset="0"/>
              </a:rPr>
              <a:t>有呼吸道症狀或腦炎、抽搐等重症</a:t>
            </a:r>
            <a:r>
              <a:rPr lang="zh-TW" altLang="en-US" sz="2000" b="1" kern="100" dirty="0">
                <a:solidFill>
                  <a:srgbClr val="0000FF"/>
                </a:solidFill>
                <a:latin typeface="+mn-ea"/>
                <a:cs typeface="Times New Roman" panose="02020603050405020304" pitchFamily="18" charset="0"/>
              </a:rPr>
              <a:t>時</a:t>
            </a:r>
            <a:endParaRPr lang="en-US" altLang="zh-TW" sz="2000" b="1" kern="100" dirty="0">
              <a:solidFill>
                <a:srgbClr val="0000FF"/>
              </a:solidFill>
              <a:latin typeface="+mn-ea"/>
              <a:cs typeface="Times New Roman" panose="02020603050405020304" pitchFamily="18" charset="0"/>
            </a:endParaRPr>
          </a:p>
          <a:p>
            <a:pPr marL="914400" lvl="1" indent="-457200" algn="just">
              <a:lnSpc>
                <a:spcPts val="2600"/>
              </a:lnSpc>
              <a:spcBef>
                <a:spcPts val="600"/>
              </a:spcBef>
              <a:buFont typeface="+mj-lt"/>
              <a:buAutoNum type="arabicPeriod"/>
            </a:pPr>
            <a:r>
              <a:rPr lang="zh-TW" altLang="zh-TW" sz="2000" b="1" kern="100" dirty="0">
                <a:latin typeface="+mn-ea"/>
                <a:cs typeface="Times New Roman" panose="02020603050405020304" pitchFamily="18" charset="0"/>
              </a:rPr>
              <a:t>一般性接觸病人之醫療照護行為</a:t>
            </a:r>
            <a:r>
              <a:rPr lang="en-US" altLang="zh-TW" sz="2000" b="1" kern="100" dirty="0">
                <a:latin typeface="+mn-ea"/>
                <a:cs typeface="Times New Roman" panose="02020603050405020304" pitchFamily="18" charset="0"/>
              </a:rPr>
              <a:t>(</a:t>
            </a:r>
            <a:r>
              <a:rPr lang="zh-TW" altLang="zh-TW" sz="2000" b="1" kern="100" dirty="0">
                <a:latin typeface="+mn-ea"/>
                <a:cs typeface="Times New Roman" panose="02020603050405020304" pitchFamily="18" charset="0"/>
              </a:rPr>
              <a:t>如量體溫、血壓、照ｘ光及轉送病人等</a:t>
            </a:r>
            <a:r>
              <a:rPr lang="en-US" altLang="zh-TW" sz="2000" b="1" kern="100" dirty="0">
                <a:latin typeface="+mn-ea"/>
                <a:cs typeface="Times New Roman" panose="02020603050405020304" pitchFamily="18" charset="0"/>
              </a:rPr>
              <a:t>)</a:t>
            </a:r>
          </a:p>
          <a:p>
            <a:pPr marL="914400" lvl="1" indent="-457200" algn="just">
              <a:lnSpc>
                <a:spcPts val="2600"/>
              </a:lnSpc>
              <a:spcBef>
                <a:spcPts val="600"/>
              </a:spcBef>
              <a:buFont typeface="+mj-lt"/>
              <a:buAutoNum type="arabicPeriod"/>
            </a:pPr>
            <a:r>
              <a:rPr lang="zh-TW" altLang="zh-TW" sz="2000" b="1" kern="100" dirty="0">
                <a:latin typeface="+mn-ea"/>
                <a:cs typeface="Times New Roman" panose="02020603050405020304" pitchFamily="18" charset="0"/>
              </a:rPr>
              <a:t>接觸病人血液、體液、排泄物等風險之醫療照護行為</a:t>
            </a:r>
            <a:endParaRPr lang="en-US" altLang="zh-TW" sz="2000" b="1" kern="100" dirty="0">
              <a:latin typeface="+mn-ea"/>
              <a:cs typeface="Times New Roman" panose="02020603050405020304" pitchFamily="18" charset="0"/>
            </a:endParaRPr>
          </a:p>
          <a:p>
            <a:pPr marL="914400" lvl="1" indent="-457200" algn="just">
              <a:lnSpc>
                <a:spcPts val="2600"/>
              </a:lnSpc>
              <a:spcBef>
                <a:spcPts val="600"/>
              </a:spcBef>
              <a:buFont typeface="+mj-lt"/>
              <a:buAutoNum type="arabicPeriod"/>
            </a:pPr>
            <a:r>
              <a:rPr lang="zh-TW" altLang="zh-TW" sz="2000" b="1" kern="100" dirty="0">
                <a:latin typeface="+mn-ea"/>
                <a:cs typeface="Times New Roman" panose="02020603050405020304" pitchFamily="18" charset="0"/>
              </a:rPr>
              <a:t>執行可能產生飛沫微粒</a:t>
            </a:r>
            <a:r>
              <a:rPr lang="en-US" altLang="zh-TW" sz="2000" b="1" kern="100" dirty="0">
                <a:latin typeface="+mn-ea"/>
                <a:cs typeface="Times New Roman" panose="02020603050405020304" pitchFamily="18" charset="0"/>
              </a:rPr>
              <a:t>(aerosol)</a:t>
            </a:r>
            <a:r>
              <a:rPr lang="zh-TW" altLang="zh-TW" sz="2000" b="1" kern="100" dirty="0">
                <a:latin typeface="+mn-ea"/>
                <a:cs typeface="Times New Roman" panose="02020603050405020304" pitchFamily="18" charset="0"/>
              </a:rPr>
              <a:t>醫療處置</a:t>
            </a:r>
            <a:r>
              <a:rPr lang="en-US" altLang="zh-TW" sz="2000" b="1" kern="100" dirty="0">
                <a:latin typeface="+mn-ea"/>
                <a:cs typeface="Times New Roman" panose="02020603050405020304" pitchFamily="18" charset="0"/>
              </a:rPr>
              <a:t>(</a:t>
            </a:r>
            <a:r>
              <a:rPr lang="zh-TW" altLang="zh-TW" sz="2000" b="1" kern="100" dirty="0">
                <a:latin typeface="+mn-ea"/>
                <a:cs typeface="Times New Roman" panose="02020603050405020304" pitchFamily="18" charset="0"/>
              </a:rPr>
              <a:t>如氣管內插管與拔管、抽痰等</a:t>
            </a:r>
            <a:r>
              <a:rPr lang="en-US" altLang="zh-TW" sz="2000" b="1" kern="100" dirty="0">
                <a:latin typeface="+mn-ea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489A12B6-5401-44FE-8640-8D6876B725FB}"/>
              </a:ext>
            </a:extLst>
          </p:cNvPr>
          <p:cNvSpPr txBox="1"/>
          <p:nvPr/>
        </p:nvSpPr>
        <p:spPr>
          <a:xfrm>
            <a:off x="180646" y="809851"/>
            <a:ext cx="5491300" cy="490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3400"/>
              </a:lnSpc>
              <a:spcBef>
                <a:spcPts val="1500"/>
              </a:spcBef>
            </a:pPr>
            <a:r>
              <a:rPr lang="en-US" altLang="zh-TW" sz="2400" b="1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N95</a:t>
            </a:r>
            <a:r>
              <a:rPr lang="zh-TW" altLang="en-US" sz="2400" b="1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或相當等級</a:t>
            </a:r>
            <a:r>
              <a:rPr lang="en-US" altLang="zh-TW" sz="2400" b="1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(</a:t>
            </a:r>
            <a:r>
              <a:rPr lang="zh-TW" altLang="en-US" sz="2400" b="1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含</a:t>
            </a:r>
            <a:r>
              <a:rPr lang="en-US" altLang="zh-TW" sz="2400" b="1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)</a:t>
            </a:r>
            <a:r>
              <a:rPr lang="zh-TW" altLang="en-US" sz="2400" b="1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以上口罩適用時機</a:t>
            </a:r>
            <a:endParaRPr lang="en-US" altLang="zh-TW" sz="2400" b="1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91DB54D1-8B65-4228-8F3D-C4C1825C50E3}"/>
              </a:ext>
            </a:extLst>
          </p:cNvPr>
          <p:cNvSpPr txBox="1"/>
          <p:nvPr/>
        </p:nvSpPr>
        <p:spPr>
          <a:xfrm>
            <a:off x="201232" y="3691473"/>
            <a:ext cx="5491300" cy="4515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ts val="3000"/>
              </a:lnSpc>
              <a:spcBef>
                <a:spcPts val="1200"/>
              </a:spcBef>
              <a:buNone/>
            </a:pPr>
            <a:r>
              <a:rPr lang="zh-TW" altLang="en-US" sz="2400" b="1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  穿戴個人防護裝備注意事項</a:t>
            </a:r>
            <a:endParaRPr lang="en-US" altLang="zh-TW" sz="2400" b="1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3" name="標題 1">
            <a:extLst>
              <a:ext uri="{FF2B5EF4-FFF2-40B4-BE49-F238E27FC236}">
                <a16:creationId xmlns:a16="http://schemas.microsoft.com/office/drawing/2014/main" id="{97638C86-4F1A-05F9-144E-79D5A0914596}"/>
              </a:ext>
            </a:extLst>
          </p:cNvPr>
          <p:cNvSpPr txBox="1">
            <a:spLocks/>
          </p:cNvSpPr>
          <p:nvPr/>
        </p:nvSpPr>
        <p:spPr>
          <a:xfrm>
            <a:off x="0" y="9541"/>
            <a:ext cx="12192000" cy="59559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醫療機構因應立百病毒感染症感染管制建議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個人防護裝備</a:t>
            </a:r>
            <a:r>
              <a:rPr lang="en-US" altLang="zh-TW" sz="2600" b="1" baseline="-250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2479082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0277A4E0-BA24-4276-BA9E-5CC50D298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80328268-91F7-4673-AB79-FD61C373F0FE}"/>
              </a:ext>
            </a:extLst>
          </p:cNvPr>
          <p:cNvSpPr txBox="1"/>
          <p:nvPr/>
        </p:nvSpPr>
        <p:spPr>
          <a:xfrm>
            <a:off x="510814" y="1160514"/>
            <a:ext cx="5133406" cy="450413"/>
          </a:xfrm>
          <a:prstGeom prst="roundRect">
            <a:avLst>
              <a:gd name="adj" fmla="val 19676"/>
            </a:avLst>
          </a:prstGeom>
          <a:solidFill>
            <a:schemeClr val="accent4">
              <a:lumMod val="50000"/>
            </a:schemeClr>
          </a:solidFill>
        </p:spPr>
        <p:txBody>
          <a:bodyPr wrap="square" anchor="ctr">
            <a:spAutoFit/>
          </a:bodyPr>
          <a:lstStyle/>
          <a:p>
            <a:pPr algn="ctr">
              <a:buClr>
                <a:schemeClr val="accent1">
                  <a:lumMod val="50000"/>
                </a:schemeClr>
              </a:buClr>
            </a:pPr>
            <a:r>
              <a:rPr lang="zh-TW" altLang="en-US" sz="2000" i="0" u="none" strike="noStrike" baseline="0" dirty="0">
                <a:solidFill>
                  <a:schemeClr val="bg1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穿戴流程</a:t>
            </a: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B8AB8CD8-2230-44AE-83D4-351709446ECC}"/>
              </a:ext>
            </a:extLst>
          </p:cNvPr>
          <p:cNvSpPr txBox="1"/>
          <p:nvPr/>
        </p:nvSpPr>
        <p:spPr>
          <a:xfrm>
            <a:off x="6269380" y="1160513"/>
            <a:ext cx="5045290" cy="450413"/>
          </a:xfrm>
          <a:prstGeom prst="roundRect">
            <a:avLst>
              <a:gd name="adj" fmla="val 19676"/>
            </a:avLst>
          </a:prstGeom>
          <a:solidFill>
            <a:schemeClr val="accent4">
              <a:lumMod val="50000"/>
            </a:schemeClr>
          </a:solidFill>
        </p:spPr>
        <p:txBody>
          <a:bodyPr wrap="square" anchor="ctr">
            <a:spAutoFit/>
          </a:bodyPr>
          <a:lstStyle/>
          <a:p>
            <a:pPr algn="ctr">
              <a:buClr>
                <a:schemeClr val="accent1">
                  <a:lumMod val="50000"/>
                </a:schemeClr>
              </a:buClr>
            </a:pPr>
            <a:r>
              <a:rPr lang="zh-TW" altLang="en-US" sz="2000" dirty="0">
                <a:solidFill>
                  <a:schemeClr val="bg1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脫除</a:t>
            </a:r>
            <a:r>
              <a:rPr lang="zh-TW" altLang="en-US" sz="2000" i="0" u="none" strike="noStrike" baseline="0" dirty="0">
                <a:solidFill>
                  <a:schemeClr val="bg1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流程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D953E9D0-BF6A-4E52-9957-96A8F5D61040}"/>
              </a:ext>
            </a:extLst>
          </p:cNvPr>
          <p:cNvSpPr txBox="1"/>
          <p:nvPr/>
        </p:nvSpPr>
        <p:spPr>
          <a:xfrm>
            <a:off x="510814" y="642403"/>
            <a:ext cx="107203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b="1" dirty="0"/>
              <a:t>以下個人防護裝備穿脫順序係屬建議性質，各機構可參考疾病管制署「個人防護裝備使用建議」相關原則與注意事項，自行依隔離單位特性、暴露風險及穿戴裝備不同，酌予修訂穿脫順序</a:t>
            </a:r>
          </a:p>
        </p:txBody>
      </p:sp>
      <p:sp>
        <p:nvSpPr>
          <p:cNvPr id="4" name="標題 1">
            <a:extLst>
              <a:ext uri="{FF2B5EF4-FFF2-40B4-BE49-F238E27FC236}">
                <a16:creationId xmlns:a16="http://schemas.microsoft.com/office/drawing/2014/main" id="{96692CA0-9C22-FCA1-C624-DABA632012DA}"/>
              </a:ext>
            </a:extLst>
          </p:cNvPr>
          <p:cNvSpPr txBox="1">
            <a:spLocks/>
          </p:cNvSpPr>
          <p:nvPr/>
        </p:nvSpPr>
        <p:spPr>
          <a:xfrm>
            <a:off x="0" y="9541"/>
            <a:ext cx="12192000" cy="59559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醫療機構因應立百病毒感染症感染管制建議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個人防護裝備</a:t>
            </a:r>
            <a:r>
              <a:rPr lang="en-US" altLang="zh-TW" sz="2600" b="1" baseline="-250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</a:p>
        </p:txBody>
      </p:sp>
      <p:grpSp>
        <p:nvGrpSpPr>
          <p:cNvPr id="12" name="群組 11">
            <a:extLst>
              <a:ext uri="{FF2B5EF4-FFF2-40B4-BE49-F238E27FC236}">
                <a16:creationId xmlns:a16="http://schemas.microsoft.com/office/drawing/2014/main" id="{9C9877D6-290A-4680-8902-2FD6D7EC4BAD}"/>
              </a:ext>
            </a:extLst>
          </p:cNvPr>
          <p:cNvGrpSpPr/>
          <p:nvPr/>
        </p:nvGrpSpPr>
        <p:grpSpPr>
          <a:xfrm>
            <a:off x="5731099" y="1551904"/>
            <a:ext cx="6104586" cy="4778062"/>
            <a:chOff x="1581757" y="975833"/>
            <a:chExt cx="6974415" cy="4465105"/>
          </a:xfrm>
        </p:grpSpPr>
        <p:pic>
          <p:nvPicPr>
            <p:cNvPr id="13" name="圖片 12">
              <a:extLst>
                <a:ext uri="{FF2B5EF4-FFF2-40B4-BE49-F238E27FC236}">
                  <a16:creationId xmlns:a16="http://schemas.microsoft.com/office/drawing/2014/main" id="{446188C4-0AC2-4C91-B5E2-874E570A2A3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2074" t="10222" r="66102" b="51561"/>
            <a:stretch/>
          </p:blipFill>
          <p:spPr>
            <a:xfrm>
              <a:off x="1842250" y="1179269"/>
              <a:ext cx="1607343" cy="1850232"/>
            </a:xfrm>
            <a:prstGeom prst="rect">
              <a:avLst/>
            </a:prstGeom>
            <a:noFill/>
            <a:ln cap="rnd">
              <a:noFill/>
            </a:ln>
          </p:spPr>
        </p:pic>
        <p:pic>
          <p:nvPicPr>
            <p:cNvPr id="15" name="圖片 12">
              <a:extLst>
                <a:ext uri="{FF2B5EF4-FFF2-40B4-BE49-F238E27FC236}">
                  <a16:creationId xmlns:a16="http://schemas.microsoft.com/office/drawing/2014/main" id="{C9FF96A5-8BD2-4BA9-90A5-27E061185A2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5444" t="9839" r="33863" b="51423"/>
            <a:stretch/>
          </p:blipFill>
          <p:spPr>
            <a:xfrm>
              <a:off x="5322093" y="1162051"/>
              <a:ext cx="1550194" cy="1875486"/>
            </a:xfrm>
            <a:prstGeom prst="rect">
              <a:avLst/>
            </a:prstGeom>
            <a:noFill/>
            <a:ln cap="rnd">
              <a:noFill/>
            </a:ln>
          </p:spPr>
        </p:pic>
        <p:pic>
          <p:nvPicPr>
            <p:cNvPr id="16" name="圖片 12">
              <a:extLst>
                <a:ext uri="{FF2B5EF4-FFF2-40B4-BE49-F238E27FC236}">
                  <a16:creationId xmlns:a16="http://schemas.microsoft.com/office/drawing/2014/main" id="{1D9DBC5D-2B4E-4A4F-8D03-11D4633F016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839" t="60676" r="66337" b="1107"/>
            <a:stretch/>
          </p:blipFill>
          <p:spPr>
            <a:xfrm>
              <a:off x="1856419" y="3587755"/>
              <a:ext cx="1607344" cy="1850233"/>
            </a:xfrm>
            <a:prstGeom prst="rect">
              <a:avLst/>
            </a:prstGeom>
            <a:noFill/>
            <a:ln cap="rnd">
              <a:noFill/>
            </a:ln>
          </p:spPr>
        </p:pic>
        <p:pic>
          <p:nvPicPr>
            <p:cNvPr id="17" name="圖片 16">
              <a:extLst>
                <a:ext uri="{FF2B5EF4-FFF2-40B4-BE49-F238E27FC236}">
                  <a16:creationId xmlns:a16="http://schemas.microsoft.com/office/drawing/2014/main" id="{B4ECB183-8CDF-41A3-97FA-2B35BEEC55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5053" t="59614" r="34302" b="1648"/>
            <a:stretch/>
          </p:blipFill>
          <p:spPr>
            <a:xfrm>
              <a:off x="5322093" y="3565450"/>
              <a:ext cx="1547813" cy="1875487"/>
            </a:xfrm>
            <a:prstGeom prst="rect">
              <a:avLst/>
            </a:prstGeom>
            <a:noFill/>
            <a:ln cap="rnd">
              <a:noFill/>
            </a:ln>
          </p:spPr>
        </p:pic>
        <p:pic>
          <p:nvPicPr>
            <p:cNvPr id="18" name="圖片 12">
              <a:extLst>
                <a:ext uri="{FF2B5EF4-FFF2-40B4-BE49-F238E27FC236}">
                  <a16:creationId xmlns:a16="http://schemas.microsoft.com/office/drawing/2014/main" id="{E6FB0AD9-9057-4BF5-A6DD-242BF17EFBD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7785" t="59732" r="1778" b="1527"/>
            <a:stretch/>
          </p:blipFill>
          <p:spPr>
            <a:xfrm>
              <a:off x="3639974" y="3565451"/>
              <a:ext cx="1537337" cy="1875487"/>
            </a:xfrm>
            <a:prstGeom prst="rect">
              <a:avLst/>
            </a:prstGeom>
            <a:noFill/>
            <a:ln cap="rnd">
              <a:noFill/>
            </a:ln>
          </p:spPr>
        </p:pic>
        <p:pic>
          <p:nvPicPr>
            <p:cNvPr id="19" name="圖片 12">
              <a:extLst>
                <a:ext uri="{FF2B5EF4-FFF2-40B4-BE49-F238E27FC236}">
                  <a16:creationId xmlns:a16="http://schemas.microsoft.com/office/drawing/2014/main" id="{08D4E4C0-8656-4A19-997C-A0D1F883607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7785" t="59732" r="1778" b="1527"/>
            <a:stretch/>
          </p:blipFill>
          <p:spPr>
            <a:xfrm>
              <a:off x="7018835" y="3565450"/>
              <a:ext cx="1537337" cy="1875487"/>
            </a:xfrm>
            <a:prstGeom prst="rect">
              <a:avLst/>
            </a:prstGeom>
            <a:noFill/>
            <a:ln cap="rnd">
              <a:noFill/>
            </a:ln>
          </p:spPr>
        </p:pic>
        <p:pic>
          <p:nvPicPr>
            <p:cNvPr id="20" name="圖片 12">
              <a:extLst>
                <a:ext uri="{FF2B5EF4-FFF2-40B4-BE49-F238E27FC236}">
                  <a16:creationId xmlns:a16="http://schemas.microsoft.com/office/drawing/2014/main" id="{C2958058-18CD-49F6-B664-206884BFCE9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7785" t="59732" r="1778" b="1527"/>
            <a:stretch/>
          </p:blipFill>
          <p:spPr>
            <a:xfrm>
              <a:off x="7010398" y="1162050"/>
              <a:ext cx="1537337" cy="1875487"/>
            </a:xfrm>
            <a:prstGeom prst="rect">
              <a:avLst/>
            </a:prstGeom>
            <a:noFill/>
            <a:ln cap="rnd">
              <a:noFill/>
            </a:ln>
          </p:spPr>
        </p:pic>
        <p:pic>
          <p:nvPicPr>
            <p:cNvPr id="21" name="圖片 12">
              <a:extLst>
                <a:ext uri="{FF2B5EF4-FFF2-40B4-BE49-F238E27FC236}">
                  <a16:creationId xmlns:a16="http://schemas.microsoft.com/office/drawing/2014/main" id="{CD0A92C4-65D9-4CF5-968E-5C23EE6A233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7785" t="59732" r="1778" b="1527"/>
            <a:stretch/>
          </p:blipFill>
          <p:spPr>
            <a:xfrm>
              <a:off x="3639974" y="1162051"/>
              <a:ext cx="1537337" cy="1875487"/>
            </a:xfrm>
            <a:prstGeom prst="rect">
              <a:avLst/>
            </a:prstGeom>
            <a:noFill/>
            <a:ln cap="rnd">
              <a:noFill/>
            </a:ln>
          </p:spPr>
        </p:pic>
        <p:pic>
          <p:nvPicPr>
            <p:cNvPr id="22" name="圖片 12">
              <a:extLst>
                <a:ext uri="{FF2B5EF4-FFF2-40B4-BE49-F238E27FC236}">
                  <a16:creationId xmlns:a16="http://schemas.microsoft.com/office/drawing/2014/main" id="{8B1E15D7-C04F-40B4-AE7E-A971ED28343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19" b="10701" l="393" r="10607">
                          <a14:foregroundMark x1="4103" y1="820" x2="7813" y2="1047"/>
                          <a14:foregroundMark x1="7813" y1="1047" x2="9472" y2="3461"/>
                          <a14:foregroundMark x1="9472" y1="3461" x2="10170" y2="6011"/>
                          <a14:foregroundMark x1="10170" y1="6011" x2="9428" y2="8242"/>
                          <a14:foregroundMark x1="9428" y1="8242" x2="7726" y2="9563"/>
                          <a14:foregroundMark x1="7726" y1="9563" x2="4758" y2="10246"/>
                          <a14:foregroundMark x1="3188" y1="9293" x2="1833" y2="8470"/>
                          <a14:foregroundMark x1="1833" y1="8470" x2="1091" y2="6466"/>
                          <a14:foregroundMark x1="1091" y1="6466" x2="1091" y2="3005"/>
                          <a14:foregroundMark x1="1091" y1="3005" x2="2532" y2="1412"/>
                          <a14:foregroundMark x1="2532" y1="1412" x2="4147" y2="410"/>
                          <a14:foregroundMark x1="960" y1="3188" x2="480" y2="6557"/>
                          <a14:foregroundMark x1="480" y1="6557" x2="1659" y2="9016"/>
                          <a14:foregroundMark x1="1659" y1="9016" x2="2942" y2="9602"/>
                          <a14:foregroundMark x1="4509" y1="10090" x2="5805" y2="10291"/>
                          <a14:foregroundMark x1="5805" y1="10291" x2="7857" y2="9608"/>
                          <a14:foregroundMark x1="7857" y1="9608" x2="9515" y2="8242"/>
                          <a14:foregroundMark x1="9515" y1="8242" x2="10301" y2="4736"/>
                          <a14:foregroundMark x1="10240" y1="4638" x2="8424" y2="1730"/>
                          <a14:foregroundMark x1="8424" y1="1730" x2="5936" y2="638"/>
                          <a14:foregroundMark x1="5936" y1="638" x2="2619" y2="1321"/>
                          <a14:foregroundMark x1="2619" y1="1321" x2="1135" y2="2596"/>
                          <a14:foregroundMark x1="1135" y1="2596" x2="480" y2="3506"/>
                          <a14:foregroundMark x1="4845" y1="364" x2="7246" y2="1002"/>
                          <a14:foregroundMark x1="7246" y1="1002" x2="7246" y2="1002"/>
                          <a14:foregroundMark x1="4479" y1="10128" x2="6329" y2="10428"/>
                          <a14:foregroundMark x1="6329" y1="10428" x2="8817" y2="9244"/>
                          <a14:foregroundMark x1="8817" y1="9244" x2="10117" y2="7506"/>
                          <a14:foregroundMark x1="10127" y1="4007" x2="10172" y2="4637"/>
                          <a14:foregroundMark x1="10044" y1="7505" x2="9210" y2="8743"/>
                          <a14:foregroundMark x1="9210" y1="8743" x2="5543" y2="10337"/>
                          <a14:foregroundMark x1="5543" y1="10337" x2="4268" y2="10394"/>
                          <a14:foregroundMark x1="4376" y1="10258" x2="5282" y2="10383"/>
                          <a14:foregroundMark x1="5282" y1="10383" x2="4141" y2="10553"/>
                          <a14:foregroundMark x1="2837" y1="9654" x2="4627" y2="10519"/>
                          <a14:foregroundMark x1="2924" y1="9927" x2="3928" y2="10291"/>
                          <a14:foregroundMark x1="10258" y1="4964" x2="10214" y2="6694"/>
                          <a14:foregroundMark x1="10214" y1="6694" x2="10039" y2="7104"/>
                          <a14:backgroundMark x1="10607" y1="4645" x2="10573" y2="6851"/>
                        </a14:backgroundRemoval>
                      </a14:imgEffect>
                    </a14:imgLayer>
                  </a14:imgProps>
                </a:ext>
              </a:extLst>
            </a:blip>
            <a:srcRect r="89130" b="89193"/>
            <a:stretch/>
          </p:blipFill>
          <p:spPr>
            <a:xfrm>
              <a:off x="1581757" y="3455492"/>
              <a:ext cx="508249" cy="484389"/>
            </a:xfrm>
            <a:prstGeom prst="rect">
              <a:avLst/>
            </a:prstGeom>
            <a:noFill/>
            <a:ln cap="rnd">
              <a:noFill/>
            </a:ln>
          </p:spPr>
        </p:pic>
        <p:pic>
          <p:nvPicPr>
            <p:cNvPr id="23" name="圖片 12">
              <a:extLst>
                <a:ext uri="{FF2B5EF4-FFF2-40B4-BE49-F238E27FC236}">
                  <a16:creationId xmlns:a16="http://schemas.microsoft.com/office/drawing/2014/main" id="{EA0FDC68-13E7-42D5-9DBA-79BAD4A085C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19" b="10701" l="393" r="10607">
                          <a14:foregroundMark x1="4103" y1="820" x2="7813" y2="1047"/>
                          <a14:foregroundMark x1="7813" y1="1047" x2="9472" y2="3461"/>
                          <a14:foregroundMark x1="9472" y1="3461" x2="10170" y2="6011"/>
                          <a14:foregroundMark x1="10170" y1="6011" x2="9428" y2="8242"/>
                          <a14:foregroundMark x1="9428" y1="8242" x2="7726" y2="9563"/>
                          <a14:foregroundMark x1="7726" y1="9563" x2="4758" y2="10246"/>
                          <a14:foregroundMark x1="3188" y1="9293" x2="1833" y2="8470"/>
                          <a14:foregroundMark x1="1833" y1="8470" x2="1091" y2="6466"/>
                          <a14:foregroundMark x1="1091" y1="6466" x2="1091" y2="3005"/>
                          <a14:foregroundMark x1="1091" y1="3005" x2="2532" y2="1412"/>
                          <a14:foregroundMark x1="2532" y1="1412" x2="4147" y2="410"/>
                          <a14:foregroundMark x1="960" y1="3188" x2="480" y2="6557"/>
                          <a14:foregroundMark x1="480" y1="6557" x2="1659" y2="9016"/>
                          <a14:foregroundMark x1="1659" y1="9016" x2="2942" y2="9602"/>
                          <a14:foregroundMark x1="4509" y1="10090" x2="5805" y2="10291"/>
                          <a14:foregroundMark x1="5805" y1="10291" x2="7857" y2="9608"/>
                          <a14:foregroundMark x1="7857" y1="9608" x2="9515" y2="8242"/>
                          <a14:foregroundMark x1="9515" y1="8242" x2="10301" y2="4736"/>
                          <a14:foregroundMark x1="10240" y1="4638" x2="8424" y2="1730"/>
                          <a14:foregroundMark x1="8424" y1="1730" x2="5936" y2="638"/>
                          <a14:foregroundMark x1="5936" y1="638" x2="2619" y2="1321"/>
                          <a14:foregroundMark x1="2619" y1="1321" x2="1135" y2="2596"/>
                          <a14:foregroundMark x1="1135" y1="2596" x2="480" y2="3506"/>
                          <a14:foregroundMark x1="4845" y1="364" x2="7246" y2="1002"/>
                          <a14:foregroundMark x1="7246" y1="1002" x2="7246" y2="1002"/>
                          <a14:foregroundMark x1="4479" y1="10128" x2="6329" y2="10428"/>
                          <a14:foregroundMark x1="6329" y1="10428" x2="8817" y2="9244"/>
                          <a14:foregroundMark x1="8817" y1="9244" x2="10117" y2="7506"/>
                          <a14:foregroundMark x1="10127" y1="4007" x2="10172" y2="4637"/>
                          <a14:foregroundMark x1="10044" y1="7505" x2="9210" y2="8743"/>
                          <a14:foregroundMark x1="9210" y1="8743" x2="5543" y2="10337"/>
                          <a14:foregroundMark x1="5543" y1="10337" x2="4268" y2="10394"/>
                          <a14:foregroundMark x1="4376" y1="10258" x2="5282" y2="10383"/>
                          <a14:foregroundMark x1="5282" y1="10383" x2="4141" y2="10553"/>
                          <a14:foregroundMark x1="2837" y1="9654" x2="4627" y2="10519"/>
                          <a14:foregroundMark x1="2924" y1="9927" x2="3928" y2="10291"/>
                          <a14:foregroundMark x1="10258" y1="4964" x2="10214" y2="6694"/>
                          <a14:foregroundMark x1="10214" y1="6694" x2="10039" y2="7104"/>
                          <a14:backgroundMark x1="10607" y1="4645" x2="10573" y2="6851"/>
                        </a14:backgroundRemoval>
                      </a14:imgEffect>
                    </a14:imgLayer>
                  </a14:imgProps>
                </a:ext>
              </a:extLst>
            </a:blip>
            <a:srcRect r="89130" b="89193"/>
            <a:stretch/>
          </p:blipFill>
          <p:spPr>
            <a:xfrm>
              <a:off x="3401655" y="3467005"/>
              <a:ext cx="508249" cy="484389"/>
            </a:xfrm>
            <a:prstGeom prst="rect">
              <a:avLst/>
            </a:prstGeom>
            <a:noFill/>
            <a:ln cap="rnd">
              <a:noFill/>
            </a:ln>
          </p:spPr>
        </p:pic>
        <p:pic>
          <p:nvPicPr>
            <p:cNvPr id="24" name="圖片 12">
              <a:extLst>
                <a:ext uri="{FF2B5EF4-FFF2-40B4-BE49-F238E27FC236}">
                  <a16:creationId xmlns:a16="http://schemas.microsoft.com/office/drawing/2014/main" id="{417F3F75-CDCE-472F-9412-CB3D1B7A1B2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19" b="10701" l="393" r="10607">
                          <a14:foregroundMark x1="4103" y1="820" x2="7813" y2="1047"/>
                          <a14:foregroundMark x1="7813" y1="1047" x2="9472" y2="3461"/>
                          <a14:foregroundMark x1="9472" y1="3461" x2="10170" y2="6011"/>
                          <a14:foregroundMark x1="10170" y1="6011" x2="9428" y2="8242"/>
                          <a14:foregroundMark x1="9428" y1="8242" x2="7726" y2="9563"/>
                          <a14:foregroundMark x1="7726" y1="9563" x2="4758" y2="10246"/>
                          <a14:foregroundMark x1="3188" y1="9293" x2="1833" y2="8470"/>
                          <a14:foregroundMark x1="1833" y1="8470" x2="1091" y2="6466"/>
                          <a14:foregroundMark x1="1091" y1="6466" x2="1091" y2="3005"/>
                          <a14:foregroundMark x1="1091" y1="3005" x2="2532" y2="1412"/>
                          <a14:foregroundMark x1="2532" y1="1412" x2="4147" y2="410"/>
                          <a14:foregroundMark x1="960" y1="3188" x2="480" y2="6557"/>
                          <a14:foregroundMark x1="480" y1="6557" x2="1659" y2="9016"/>
                          <a14:foregroundMark x1="1659" y1="9016" x2="2942" y2="9602"/>
                          <a14:foregroundMark x1="4509" y1="10090" x2="5805" y2="10291"/>
                          <a14:foregroundMark x1="5805" y1="10291" x2="7857" y2="9608"/>
                          <a14:foregroundMark x1="7857" y1="9608" x2="9515" y2="8242"/>
                          <a14:foregroundMark x1="9515" y1="8242" x2="10301" y2="4736"/>
                          <a14:foregroundMark x1="10240" y1="4638" x2="8424" y2="1730"/>
                          <a14:foregroundMark x1="8424" y1="1730" x2="5936" y2="638"/>
                          <a14:foregroundMark x1="5936" y1="638" x2="2619" y2="1321"/>
                          <a14:foregroundMark x1="2619" y1="1321" x2="1135" y2="2596"/>
                          <a14:foregroundMark x1="1135" y1="2596" x2="480" y2="3506"/>
                          <a14:foregroundMark x1="4845" y1="364" x2="7246" y2="1002"/>
                          <a14:foregroundMark x1="7246" y1="1002" x2="7246" y2="1002"/>
                          <a14:foregroundMark x1="4479" y1="10128" x2="6329" y2="10428"/>
                          <a14:foregroundMark x1="6329" y1="10428" x2="8817" y2="9244"/>
                          <a14:foregroundMark x1="8817" y1="9244" x2="10117" y2="7506"/>
                          <a14:foregroundMark x1="10127" y1="4007" x2="10172" y2="4637"/>
                          <a14:foregroundMark x1="10044" y1="7505" x2="9210" y2="8743"/>
                          <a14:foregroundMark x1="9210" y1="8743" x2="5543" y2="10337"/>
                          <a14:foregroundMark x1="5543" y1="10337" x2="4268" y2="10394"/>
                          <a14:foregroundMark x1="4376" y1="10258" x2="5282" y2="10383"/>
                          <a14:foregroundMark x1="5282" y1="10383" x2="4141" y2="10553"/>
                          <a14:foregroundMark x1="2837" y1="9654" x2="4627" y2="10519"/>
                          <a14:foregroundMark x1="2924" y1="9927" x2="3928" y2="10291"/>
                          <a14:foregroundMark x1="10258" y1="4964" x2="10214" y2="6694"/>
                          <a14:foregroundMark x1="10214" y1="6694" x2="10039" y2="7104"/>
                          <a14:backgroundMark x1="10607" y1="4645" x2="10573" y2="6851"/>
                        </a14:backgroundRemoval>
                      </a14:imgEffect>
                    </a14:imgLayer>
                  </a14:imgProps>
                </a:ext>
              </a:extLst>
            </a:blip>
            <a:srcRect r="89130" b="89193"/>
            <a:stretch/>
          </p:blipFill>
          <p:spPr>
            <a:xfrm>
              <a:off x="6697888" y="3455493"/>
              <a:ext cx="508250" cy="484389"/>
            </a:xfrm>
            <a:prstGeom prst="rect">
              <a:avLst/>
            </a:prstGeom>
            <a:noFill/>
            <a:ln cap="rnd">
              <a:noFill/>
            </a:ln>
          </p:spPr>
        </p:pic>
        <p:pic>
          <p:nvPicPr>
            <p:cNvPr id="25" name="圖片 12">
              <a:extLst>
                <a:ext uri="{FF2B5EF4-FFF2-40B4-BE49-F238E27FC236}">
                  <a16:creationId xmlns:a16="http://schemas.microsoft.com/office/drawing/2014/main" id="{3194D4E9-6C25-4A5C-A6E0-A3527BAAC75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19" b="10701" l="393" r="10607">
                          <a14:foregroundMark x1="4103" y1="820" x2="7813" y2="1047"/>
                          <a14:foregroundMark x1="7813" y1="1047" x2="9472" y2="3461"/>
                          <a14:foregroundMark x1="9472" y1="3461" x2="10170" y2="6011"/>
                          <a14:foregroundMark x1="10170" y1="6011" x2="9428" y2="8242"/>
                          <a14:foregroundMark x1="9428" y1="8242" x2="7726" y2="9563"/>
                          <a14:foregroundMark x1="7726" y1="9563" x2="4758" y2="10246"/>
                          <a14:foregroundMark x1="3188" y1="9293" x2="1833" y2="8470"/>
                          <a14:foregroundMark x1="1833" y1="8470" x2="1091" y2="6466"/>
                          <a14:foregroundMark x1="1091" y1="6466" x2="1091" y2="3005"/>
                          <a14:foregroundMark x1="1091" y1="3005" x2="2532" y2="1412"/>
                          <a14:foregroundMark x1="2532" y1="1412" x2="4147" y2="410"/>
                          <a14:foregroundMark x1="960" y1="3188" x2="480" y2="6557"/>
                          <a14:foregroundMark x1="480" y1="6557" x2="1659" y2="9016"/>
                          <a14:foregroundMark x1="1659" y1="9016" x2="2942" y2="9602"/>
                          <a14:foregroundMark x1="4509" y1="10090" x2="5805" y2="10291"/>
                          <a14:foregroundMark x1="5805" y1="10291" x2="7857" y2="9608"/>
                          <a14:foregroundMark x1="7857" y1="9608" x2="9515" y2="8242"/>
                          <a14:foregroundMark x1="9515" y1="8242" x2="10301" y2="4736"/>
                          <a14:foregroundMark x1="10240" y1="4638" x2="8424" y2="1730"/>
                          <a14:foregroundMark x1="8424" y1="1730" x2="5936" y2="638"/>
                          <a14:foregroundMark x1="5936" y1="638" x2="2619" y2="1321"/>
                          <a14:foregroundMark x1="2619" y1="1321" x2="1135" y2="2596"/>
                          <a14:foregroundMark x1="1135" y1="2596" x2="480" y2="3506"/>
                          <a14:foregroundMark x1="4845" y1="364" x2="7246" y2="1002"/>
                          <a14:foregroundMark x1="7246" y1="1002" x2="7246" y2="1002"/>
                          <a14:foregroundMark x1="4479" y1="10128" x2="6329" y2="10428"/>
                          <a14:foregroundMark x1="6329" y1="10428" x2="8817" y2="9244"/>
                          <a14:foregroundMark x1="8817" y1="9244" x2="10117" y2="7506"/>
                          <a14:foregroundMark x1="10127" y1="4007" x2="10172" y2="4637"/>
                          <a14:foregroundMark x1="10044" y1="7505" x2="9210" y2="8743"/>
                          <a14:foregroundMark x1="9210" y1="8743" x2="5543" y2="10337"/>
                          <a14:foregroundMark x1="5543" y1="10337" x2="4268" y2="10394"/>
                          <a14:foregroundMark x1="4376" y1="10258" x2="5282" y2="10383"/>
                          <a14:foregroundMark x1="5282" y1="10383" x2="4141" y2="10553"/>
                          <a14:foregroundMark x1="2837" y1="9654" x2="4627" y2="10519"/>
                          <a14:foregroundMark x1="2924" y1="9927" x2="3928" y2="10291"/>
                          <a14:foregroundMark x1="10258" y1="4964" x2="10214" y2="6694"/>
                          <a14:foregroundMark x1="10214" y1="6694" x2="10039" y2="7104"/>
                          <a14:backgroundMark x1="10607" y1="4645" x2="10573" y2="6851"/>
                        </a14:backgroundRemoval>
                      </a14:imgEffect>
                    </a14:imgLayer>
                  </a14:imgProps>
                </a:ext>
              </a:extLst>
            </a:blip>
            <a:srcRect r="89130" b="89193"/>
            <a:stretch/>
          </p:blipFill>
          <p:spPr>
            <a:xfrm>
              <a:off x="3356721" y="1046252"/>
              <a:ext cx="508249" cy="484389"/>
            </a:xfrm>
            <a:prstGeom prst="rect">
              <a:avLst/>
            </a:prstGeom>
            <a:noFill/>
            <a:ln cap="rnd">
              <a:noFill/>
            </a:ln>
          </p:spPr>
        </p:pic>
        <p:pic>
          <p:nvPicPr>
            <p:cNvPr id="26" name="圖片 12">
              <a:extLst>
                <a:ext uri="{FF2B5EF4-FFF2-40B4-BE49-F238E27FC236}">
                  <a16:creationId xmlns:a16="http://schemas.microsoft.com/office/drawing/2014/main" id="{8A558183-A7D8-4160-830A-B04EB3E4156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19" b="10701" l="393" r="10607">
                          <a14:foregroundMark x1="4103" y1="820" x2="7813" y2="1047"/>
                          <a14:foregroundMark x1="7813" y1="1047" x2="9472" y2="3461"/>
                          <a14:foregroundMark x1="9472" y1="3461" x2="10170" y2="6011"/>
                          <a14:foregroundMark x1="10170" y1="6011" x2="9428" y2="8242"/>
                          <a14:foregroundMark x1="9428" y1="8242" x2="7726" y2="9563"/>
                          <a14:foregroundMark x1="7726" y1="9563" x2="4758" y2="10246"/>
                          <a14:foregroundMark x1="3188" y1="9293" x2="1833" y2="8470"/>
                          <a14:foregroundMark x1="1833" y1="8470" x2="1091" y2="6466"/>
                          <a14:foregroundMark x1="1091" y1="6466" x2="1091" y2="3005"/>
                          <a14:foregroundMark x1="1091" y1="3005" x2="2532" y2="1412"/>
                          <a14:foregroundMark x1="2532" y1="1412" x2="4147" y2="410"/>
                          <a14:foregroundMark x1="960" y1="3188" x2="480" y2="6557"/>
                          <a14:foregroundMark x1="480" y1="6557" x2="1659" y2="9016"/>
                          <a14:foregroundMark x1="1659" y1="9016" x2="2942" y2="9602"/>
                          <a14:foregroundMark x1="4509" y1="10090" x2="5805" y2="10291"/>
                          <a14:foregroundMark x1="5805" y1="10291" x2="7857" y2="9608"/>
                          <a14:foregroundMark x1="7857" y1="9608" x2="9515" y2="8242"/>
                          <a14:foregroundMark x1="9515" y1="8242" x2="10301" y2="4736"/>
                          <a14:foregroundMark x1="10240" y1="4638" x2="8424" y2="1730"/>
                          <a14:foregroundMark x1="8424" y1="1730" x2="5936" y2="638"/>
                          <a14:foregroundMark x1="5936" y1="638" x2="2619" y2="1321"/>
                          <a14:foregroundMark x1="2619" y1="1321" x2="1135" y2="2596"/>
                          <a14:foregroundMark x1="1135" y1="2596" x2="480" y2="3506"/>
                          <a14:foregroundMark x1="4845" y1="364" x2="7246" y2="1002"/>
                          <a14:foregroundMark x1="7246" y1="1002" x2="7246" y2="1002"/>
                          <a14:foregroundMark x1="4479" y1="10128" x2="6329" y2="10428"/>
                          <a14:foregroundMark x1="6329" y1="10428" x2="8817" y2="9244"/>
                          <a14:foregroundMark x1="8817" y1="9244" x2="10117" y2="7506"/>
                          <a14:foregroundMark x1="10127" y1="4007" x2="10172" y2="4637"/>
                          <a14:foregroundMark x1="10044" y1="7505" x2="9210" y2="8743"/>
                          <a14:foregroundMark x1="9210" y1="8743" x2="5543" y2="10337"/>
                          <a14:foregroundMark x1="5543" y1="10337" x2="4268" y2="10394"/>
                          <a14:foregroundMark x1="4376" y1="10258" x2="5282" y2="10383"/>
                          <a14:foregroundMark x1="5282" y1="10383" x2="4141" y2="10553"/>
                          <a14:foregroundMark x1="2837" y1="9654" x2="4627" y2="10519"/>
                          <a14:foregroundMark x1="2924" y1="9927" x2="3928" y2="10291"/>
                          <a14:foregroundMark x1="10258" y1="4964" x2="10214" y2="6694"/>
                          <a14:foregroundMark x1="10214" y1="6694" x2="10039" y2="7104"/>
                          <a14:backgroundMark x1="10607" y1="4645" x2="10573" y2="6851"/>
                        </a14:backgroundRemoval>
                      </a14:imgEffect>
                    </a14:imgLayer>
                  </a14:imgProps>
                </a:ext>
              </a:extLst>
            </a:blip>
            <a:srcRect r="89130" b="89193"/>
            <a:stretch/>
          </p:blipFill>
          <p:spPr>
            <a:xfrm>
              <a:off x="6764711" y="1044235"/>
              <a:ext cx="508249" cy="484389"/>
            </a:xfrm>
            <a:prstGeom prst="rect">
              <a:avLst/>
            </a:prstGeom>
            <a:noFill/>
            <a:ln cap="rnd">
              <a:noFill/>
            </a:ln>
          </p:spPr>
        </p:pic>
        <p:pic>
          <p:nvPicPr>
            <p:cNvPr id="27" name="圖片 12">
              <a:extLst>
                <a:ext uri="{FF2B5EF4-FFF2-40B4-BE49-F238E27FC236}">
                  <a16:creationId xmlns:a16="http://schemas.microsoft.com/office/drawing/2014/main" id="{FA4B10DD-1EE5-4679-BBEA-6FFAE071309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19" b="10701" l="393" r="10607">
                          <a14:foregroundMark x1="4103" y1="820" x2="7813" y2="1047"/>
                          <a14:foregroundMark x1="7813" y1="1047" x2="9472" y2="3461"/>
                          <a14:foregroundMark x1="9472" y1="3461" x2="10170" y2="6011"/>
                          <a14:foregroundMark x1="10170" y1="6011" x2="9428" y2="8242"/>
                          <a14:foregroundMark x1="9428" y1="8242" x2="7726" y2="9563"/>
                          <a14:foregroundMark x1="7726" y1="9563" x2="4758" y2="10246"/>
                          <a14:foregroundMark x1="3188" y1="9293" x2="1833" y2="8470"/>
                          <a14:foregroundMark x1="1833" y1="8470" x2="1091" y2="6466"/>
                          <a14:foregroundMark x1="1091" y1="6466" x2="1091" y2="3005"/>
                          <a14:foregroundMark x1="1091" y1="3005" x2="2532" y2="1412"/>
                          <a14:foregroundMark x1="2532" y1="1412" x2="4147" y2="410"/>
                          <a14:foregroundMark x1="960" y1="3188" x2="480" y2="6557"/>
                          <a14:foregroundMark x1="480" y1="6557" x2="1659" y2="9016"/>
                          <a14:foregroundMark x1="1659" y1="9016" x2="2942" y2="9602"/>
                          <a14:foregroundMark x1="4509" y1="10090" x2="5805" y2="10291"/>
                          <a14:foregroundMark x1="5805" y1="10291" x2="7857" y2="9608"/>
                          <a14:foregroundMark x1="7857" y1="9608" x2="9515" y2="8242"/>
                          <a14:foregroundMark x1="9515" y1="8242" x2="10301" y2="4736"/>
                          <a14:foregroundMark x1="10240" y1="4638" x2="8424" y2="1730"/>
                          <a14:foregroundMark x1="8424" y1="1730" x2="5936" y2="638"/>
                          <a14:foregroundMark x1="5936" y1="638" x2="2619" y2="1321"/>
                          <a14:foregroundMark x1="2619" y1="1321" x2="1135" y2="2596"/>
                          <a14:foregroundMark x1="1135" y1="2596" x2="480" y2="3506"/>
                          <a14:foregroundMark x1="4845" y1="364" x2="7246" y2="1002"/>
                          <a14:foregroundMark x1="7246" y1="1002" x2="7246" y2="1002"/>
                          <a14:foregroundMark x1="4479" y1="10128" x2="6329" y2="10428"/>
                          <a14:foregroundMark x1="6329" y1="10428" x2="8817" y2="9244"/>
                          <a14:foregroundMark x1="8817" y1="9244" x2="10117" y2="7506"/>
                          <a14:foregroundMark x1="10127" y1="4007" x2="10172" y2="4637"/>
                          <a14:foregroundMark x1="10044" y1="7505" x2="9210" y2="8743"/>
                          <a14:foregroundMark x1="9210" y1="8743" x2="5543" y2="10337"/>
                          <a14:foregroundMark x1="5543" y1="10337" x2="4268" y2="10394"/>
                          <a14:foregroundMark x1="4376" y1="10258" x2="5282" y2="10383"/>
                          <a14:foregroundMark x1="5282" y1="10383" x2="4141" y2="10553"/>
                          <a14:foregroundMark x1="2837" y1="9654" x2="4627" y2="10519"/>
                          <a14:foregroundMark x1="2924" y1="9927" x2="3928" y2="10291"/>
                          <a14:foregroundMark x1="10258" y1="4964" x2="10214" y2="6694"/>
                          <a14:foregroundMark x1="10214" y1="6694" x2="10039" y2="7104"/>
                          <a14:backgroundMark x1="10607" y1="4645" x2="10573" y2="6851"/>
                        </a14:backgroundRemoval>
                      </a14:imgEffect>
                    </a14:imgLayer>
                  </a14:imgProps>
                </a:ext>
              </a:extLst>
            </a:blip>
            <a:srcRect r="89130" b="89193"/>
            <a:stretch/>
          </p:blipFill>
          <p:spPr>
            <a:xfrm>
              <a:off x="1664196" y="1046112"/>
              <a:ext cx="508249" cy="484389"/>
            </a:xfrm>
            <a:prstGeom prst="rect">
              <a:avLst/>
            </a:prstGeom>
            <a:noFill/>
            <a:ln cap="rnd">
              <a:noFill/>
            </a:ln>
          </p:spPr>
        </p:pic>
        <p:pic>
          <p:nvPicPr>
            <p:cNvPr id="28" name="圖片 12">
              <a:extLst>
                <a:ext uri="{FF2B5EF4-FFF2-40B4-BE49-F238E27FC236}">
                  <a16:creationId xmlns:a16="http://schemas.microsoft.com/office/drawing/2014/main" id="{EB782C02-F763-462B-9AFE-87F8FDF9B1D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4975" t="2459" r="60636" b="91676"/>
            <a:stretch/>
          </p:blipFill>
          <p:spPr>
            <a:xfrm>
              <a:off x="3484276" y="1136739"/>
              <a:ext cx="227249" cy="291096"/>
            </a:xfrm>
            <a:prstGeom prst="rect">
              <a:avLst/>
            </a:prstGeom>
            <a:noFill/>
            <a:ln cap="rnd">
              <a:noFill/>
            </a:ln>
          </p:spPr>
        </p:pic>
        <p:pic>
          <p:nvPicPr>
            <p:cNvPr id="29" name="圖片 28">
              <a:extLst>
                <a:ext uri="{FF2B5EF4-FFF2-40B4-BE49-F238E27FC236}">
                  <a16:creationId xmlns:a16="http://schemas.microsoft.com/office/drawing/2014/main" id="{39889013-8E83-44B1-AD75-CA2E368097A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95" t="52524" r="89157" b="41923"/>
            <a:stretch/>
          </p:blipFill>
          <p:spPr>
            <a:xfrm>
              <a:off x="6880775" y="1165677"/>
              <a:ext cx="291128" cy="243886"/>
            </a:xfrm>
            <a:prstGeom prst="rect">
              <a:avLst/>
            </a:prstGeom>
          </p:spPr>
        </p:pic>
        <p:pic>
          <p:nvPicPr>
            <p:cNvPr id="30" name="圖片 29">
              <a:extLst>
                <a:ext uri="{FF2B5EF4-FFF2-40B4-BE49-F238E27FC236}">
                  <a16:creationId xmlns:a16="http://schemas.microsoft.com/office/drawing/2014/main" id="{D81183A1-94B4-44F6-AAFD-15E2441ED88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077" t="51924" r="58838" b="42168"/>
            <a:stretch/>
          </p:blipFill>
          <p:spPr>
            <a:xfrm>
              <a:off x="1686539" y="3552825"/>
              <a:ext cx="282845" cy="304800"/>
            </a:xfrm>
            <a:prstGeom prst="rect">
              <a:avLst/>
            </a:prstGeom>
          </p:spPr>
        </p:pic>
        <p:pic>
          <p:nvPicPr>
            <p:cNvPr id="31" name="圖片 30">
              <a:extLst>
                <a:ext uri="{FF2B5EF4-FFF2-40B4-BE49-F238E27FC236}">
                  <a16:creationId xmlns:a16="http://schemas.microsoft.com/office/drawing/2014/main" id="{38BCF602-7617-4538-BCF3-2EFC939FA06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248" t="51071" r="28494" b="42608"/>
            <a:stretch/>
          </p:blipFill>
          <p:spPr>
            <a:xfrm>
              <a:off x="3531319" y="3552825"/>
              <a:ext cx="242294" cy="333594"/>
            </a:xfrm>
            <a:prstGeom prst="rect">
              <a:avLst/>
            </a:prstGeom>
          </p:spPr>
        </p:pic>
        <p:pic>
          <p:nvPicPr>
            <p:cNvPr id="32" name="圖片 31">
              <a:extLst>
                <a:ext uri="{FF2B5EF4-FFF2-40B4-BE49-F238E27FC236}">
                  <a16:creationId xmlns:a16="http://schemas.microsoft.com/office/drawing/2014/main" id="{F7FE74E4-3A8E-47AD-9840-ECFBB772279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50000" b="59872" l="34483" r="43401">
                          <a14:foregroundMark x1="34364" y1="53974" x2="34483" y2="55769"/>
                          <a14:foregroundMark x1="34483" y1="55769" x2="34483" y2="54103"/>
                          <a14:foregroundMark x1="35315" y1="51667" x2="34364" y2="53590"/>
                          <a14:foregroundMark x1="34364" y1="53590" x2="34602" y2="56923"/>
                          <a14:foregroundMark x1="35320" y1="57826" x2="35876" y2="58526"/>
                          <a14:foregroundMark x1="34602" y1="56923" x2="35267" y2="57759"/>
                          <a14:foregroundMark x1="38014" y1="59096" x2="40071" y2="59487"/>
                          <a14:foregroundMark x1="40071" y1="59487" x2="40547" y2="59487"/>
                          <a14:foregroundMark x1="39477" y1="59615" x2="38407" y2="59615"/>
                          <a14:foregroundMark x1="38407" y1="59615" x2="37788" y2="59440"/>
                          <a14:foregroundMark x1="43163" y1="53590" x2="42925" y2="56410"/>
                          <a14:foregroundMark x1="42925" y1="56410" x2="41974" y2="58590"/>
                          <a14:foregroundMark x1="41974" y1="58590" x2="40547" y2="59744"/>
                          <a14:foregroundMark x1="40547" y1="59744" x2="37589" y2="59744"/>
                          <a14:foregroundMark x1="43282" y1="54359" x2="43163" y2="57051"/>
                          <a14:foregroundMark x1="43163" y1="57051" x2="42449" y2="58718"/>
                          <a14:foregroundMark x1="42449" y1="58974" x2="39715" y2="59744"/>
                          <a14:foregroundMark x1="43163" y1="54872" x2="43401" y2="56667"/>
                          <a14:foregroundMark x1="43401" y1="56667" x2="43163" y2="57821"/>
                          <a14:foregroundMark x1="43163" y1="57821" x2="43163" y2="57821"/>
                          <a14:foregroundMark x1="43401" y1="56795" x2="42568" y2="59103"/>
                          <a14:foregroundMark x1="42568" y1="59103" x2="39952" y2="59872"/>
                          <a14:foregroundMark x1="36807" y1="59395" x2="37099" y2="59615"/>
                          <a14:foregroundMark x1="35910" y1="58718" x2="36247" y2="58972"/>
                          <a14:backgroundMark x1="36707" y1="60021" x2="37337" y2="60128"/>
                          <a14:backgroundMark x1="35553" y1="59744" x2="36147" y2="60128"/>
                          <a14:backgroundMark x1="36029" y1="59872" x2="35910" y2="5961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636" t="48846" r="55742" b="39328"/>
            <a:stretch/>
          </p:blipFill>
          <p:spPr>
            <a:xfrm>
              <a:off x="5059508" y="3399796"/>
              <a:ext cx="549945" cy="567878"/>
            </a:xfrm>
            <a:prstGeom prst="rect">
              <a:avLst/>
            </a:prstGeom>
          </p:spPr>
        </p:pic>
        <p:pic>
          <p:nvPicPr>
            <p:cNvPr id="33" name="圖片 32">
              <a:extLst>
                <a:ext uri="{FF2B5EF4-FFF2-40B4-BE49-F238E27FC236}">
                  <a16:creationId xmlns:a16="http://schemas.microsoft.com/office/drawing/2014/main" id="{05682273-A2AD-4C40-B471-B6547058997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50000" b="59872" l="34483" r="43401">
                          <a14:foregroundMark x1="34364" y1="53974" x2="34483" y2="55769"/>
                          <a14:foregroundMark x1="34483" y1="55769" x2="34483" y2="54103"/>
                          <a14:foregroundMark x1="35315" y1="51667" x2="34364" y2="53590"/>
                          <a14:foregroundMark x1="34364" y1="53590" x2="34602" y2="56923"/>
                          <a14:foregroundMark x1="35320" y1="57826" x2="35876" y2="58526"/>
                          <a14:foregroundMark x1="34602" y1="56923" x2="35267" y2="57759"/>
                          <a14:foregroundMark x1="38014" y1="59096" x2="40071" y2="59487"/>
                          <a14:foregroundMark x1="40071" y1="59487" x2="40547" y2="59487"/>
                          <a14:foregroundMark x1="39477" y1="59615" x2="38407" y2="59615"/>
                          <a14:foregroundMark x1="38407" y1="59615" x2="37788" y2="59440"/>
                          <a14:foregroundMark x1="43163" y1="53590" x2="42925" y2="56410"/>
                          <a14:foregroundMark x1="42925" y1="56410" x2="41974" y2="58590"/>
                          <a14:foregroundMark x1="41974" y1="58590" x2="40547" y2="59744"/>
                          <a14:foregroundMark x1="40547" y1="59744" x2="37589" y2="59744"/>
                          <a14:foregroundMark x1="43282" y1="54359" x2="43163" y2="57051"/>
                          <a14:foregroundMark x1="43163" y1="57051" x2="42449" y2="58718"/>
                          <a14:foregroundMark x1="42449" y1="58974" x2="39715" y2="59744"/>
                          <a14:foregroundMark x1="43163" y1="54872" x2="43401" y2="56667"/>
                          <a14:foregroundMark x1="43401" y1="56667" x2="43163" y2="57821"/>
                          <a14:foregroundMark x1="43163" y1="57821" x2="43163" y2="57821"/>
                          <a14:foregroundMark x1="43401" y1="56795" x2="42568" y2="59103"/>
                          <a14:foregroundMark x1="42568" y1="59103" x2="39952" y2="59872"/>
                          <a14:foregroundMark x1="36807" y1="59395" x2="37099" y2="59615"/>
                          <a14:foregroundMark x1="35910" y1="58718" x2="36247" y2="58972"/>
                          <a14:backgroundMark x1="36707" y1="60021" x2="37337" y2="60128"/>
                          <a14:backgroundMark x1="35553" y1="59744" x2="36147" y2="60128"/>
                          <a14:backgroundMark x1="36029" y1="59872" x2="35910" y2="5961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636" t="48846" r="55742" b="39328"/>
            <a:stretch/>
          </p:blipFill>
          <p:spPr>
            <a:xfrm>
              <a:off x="5122192" y="975833"/>
              <a:ext cx="549945" cy="567878"/>
            </a:xfrm>
            <a:prstGeom prst="rect">
              <a:avLst/>
            </a:prstGeom>
          </p:spPr>
        </p:pic>
        <p:pic>
          <p:nvPicPr>
            <p:cNvPr id="34" name="圖片 12">
              <a:extLst>
                <a:ext uri="{FF2B5EF4-FFF2-40B4-BE49-F238E27FC236}">
                  <a16:creationId xmlns:a16="http://schemas.microsoft.com/office/drawing/2014/main" id="{AABFDDC5-980D-42CC-9849-B9014D0932E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8385" t="37707" r="83977" b="54124"/>
            <a:stretch/>
          </p:blipFill>
          <p:spPr>
            <a:xfrm>
              <a:off x="5263099" y="1174692"/>
              <a:ext cx="226437" cy="232148"/>
            </a:xfrm>
            <a:prstGeom prst="rect">
              <a:avLst/>
            </a:prstGeom>
            <a:noFill/>
            <a:ln cap="rnd">
              <a:noFill/>
            </a:ln>
          </p:spPr>
        </p:pic>
        <p:pic>
          <p:nvPicPr>
            <p:cNvPr id="35" name="圖片 12">
              <a:extLst>
                <a:ext uri="{FF2B5EF4-FFF2-40B4-BE49-F238E27FC236}">
                  <a16:creationId xmlns:a16="http://schemas.microsoft.com/office/drawing/2014/main" id="{64FA09F1-7DB9-416A-A7AF-352522FA293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8385" t="37707" r="83977" b="54124"/>
            <a:stretch/>
          </p:blipFill>
          <p:spPr>
            <a:xfrm>
              <a:off x="5186415" y="3545286"/>
              <a:ext cx="241942" cy="248045"/>
            </a:xfrm>
            <a:prstGeom prst="rect">
              <a:avLst/>
            </a:prstGeom>
            <a:noFill/>
            <a:ln cap="rnd">
              <a:noFill/>
            </a:ln>
          </p:spPr>
        </p:pic>
        <p:pic>
          <p:nvPicPr>
            <p:cNvPr id="36" name="圖片 35">
              <a:extLst>
                <a:ext uri="{FF2B5EF4-FFF2-40B4-BE49-F238E27FC236}">
                  <a16:creationId xmlns:a16="http://schemas.microsoft.com/office/drawing/2014/main" id="{8FBA9B75-474D-4571-A93D-0F10D3AD6E5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6252" t="3250" r="28665" b="90497"/>
            <a:stretch/>
          </p:blipFill>
          <p:spPr>
            <a:xfrm>
              <a:off x="5255653" y="1130805"/>
              <a:ext cx="263010" cy="300037"/>
            </a:xfrm>
            <a:prstGeom prst="rect">
              <a:avLst/>
            </a:prstGeom>
          </p:spPr>
        </p:pic>
        <p:sp>
          <p:nvSpPr>
            <p:cNvPr id="37" name="文字方塊 36">
              <a:extLst>
                <a:ext uri="{FF2B5EF4-FFF2-40B4-BE49-F238E27FC236}">
                  <a16:creationId xmlns:a16="http://schemas.microsoft.com/office/drawing/2014/main" id="{3A3BF298-AFA1-4FAB-B7E5-9964BADB1292}"/>
                </a:ext>
              </a:extLst>
            </p:cNvPr>
            <p:cNvSpPr txBox="1"/>
            <p:nvPr/>
          </p:nvSpPr>
          <p:spPr>
            <a:xfrm>
              <a:off x="5129004" y="3489356"/>
              <a:ext cx="4127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2400" b="1" dirty="0"/>
                <a:t>7</a:t>
              </a:r>
              <a:endParaRPr lang="zh-TW" altLang="en-US" sz="2400" b="1" dirty="0"/>
            </a:p>
          </p:txBody>
        </p:sp>
        <p:pic>
          <p:nvPicPr>
            <p:cNvPr id="38" name="圖片 12">
              <a:extLst>
                <a:ext uri="{FF2B5EF4-FFF2-40B4-BE49-F238E27FC236}">
                  <a16:creationId xmlns:a16="http://schemas.microsoft.com/office/drawing/2014/main" id="{187306F7-F544-4DEE-AB7F-D5D9336680B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8385" t="37707" r="83977" b="54124"/>
            <a:stretch/>
          </p:blipFill>
          <p:spPr>
            <a:xfrm>
              <a:off x="6839583" y="3573663"/>
              <a:ext cx="241942" cy="248045"/>
            </a:xfrm>
            <a:prstGeom prst="rect">
              <a:avLst/>
            </a:prstGeom>
            <a:noFill/>
            <a:ln cap="rnd">
              <a:noFill/>
            </a:ln>
          </p:spPr>
        </p:pic>
        <p:sp>
          <p:nvSpPr>
            <p:cNvPr id="39" name="文字方塊 38">
              <a:extLst>
                <a:ext uri="{FF2B5EF4-FFF2-40B4-BE49-F238E27FC236}">
                  <a16:creationId xmlns:a16="http://schemas.microsoft.com/office/drawing/2014/main" id="{8F298B80-74A4-44FC-817F-F6B947C382BC}"/>
                </a:ext>
              </a:extLst>
            </p:cNvPr>
            <p:cNvSpPr txBox="1"/>
            <p:nvPr/>
          </p:nvSpPr>
          <p:spPr>
            <a:xfrm>
              <a:off x="6743115" y="3479468"/>
              <a:ext cx="357629" cy="5494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2400" b="1" dirty="0"/>
                <a:t>8</a:t>
              </a:r>
              <a:endParaRPr lang="zh-TW" altLang="en-US" sz="2400" b="1" dirty="0"/>
            </a:p>
          </p:txBody>
        </p:sp>
      </p:grpSp>
      <p:pic>
        <p:nvPicPr>
          <p:cNvPr id="40" name="圖片 14">
            <a:extLst>
              <a:ext uri="{FF2B5EF4-FFF2-40B4-BE49-F238E27FC236}">
                <a16:creationId xmlns:a16="http://schemas.microsoft.com/office/drawing/2014/main" id="{1A953670-F488-490B-A343-D263B3FF90C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0281" y="1585290"/>
            <a:ext cx="5133405" cy="4841281"/>
          </a:xfrm>
          <a:prstGeom prst="rect">
            <a:avLst/>
          </a:prstGeom>
          <a:noFill/>
          <a:ln cap="rnd">
            <a:noFill/>
          </a:ln>
        </p:spPr>
      </p:pic>
    </p:spTree>
    <p:extLst>
      <p:ext uri="{BB962C8B-B14F-4D97-AF65-F5344CB8AC3E}">
        <p14:creationId xmlns:p14="http://schemas.microsoft.com/office/powerpoint/2010/main" val="42174179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0277A4E0-BA24-4276-BA9E-5CC50D298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0A022A36-1DEF-43DC-816B-266809041287}"/>
              </a:ext>
            </a:extLst>
          </p:cNvPr>
          <p:cNvSpPr txBox="1"/>
          <p:nvPr/>
        </p:nvSpPr>
        <p:spPr>
          <a:xfrm>
            <a:off x="583473" y="1011800"/>
            <a:ext cx="5786845" cy="53951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3525" indent="-263525" algn="just" hangingPunct="0">
              <a:lnSpc>
                <a:spcPts val="3200"/>
              </a:lnSpc>
              <a:spcBef>
                <a:spcPts val="800"/>
              </a:spcBef>
              <a:buFont typeface="Wingdings" panose="05000000000000000000" pitchFamily="2" charset="2"/>
              <a:buChar char="n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應確實執行手部衛生，</a:t>
            </a:r>
            <a:r>
              <a:rPr lang="zh-TW" altLang="en-US" sz="2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落實手部衛生</a:t>
            </a:r>
            <a:r>
              <a:rPr lang="en-US" altLang="zh-TW" sz="2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sz="2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時機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，包括：接觸病人前、執行無菌操作技術前、暴觸病人體液風險後、接觸病人後、及接觸病人周遭環境後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63525" indent="-263525" algn="just" hangingPunct="0">
              <a:lnSpc>
                <a:spcPts val="3200"/>
              </a:lnSpc>
              <a:spcBef>
                <a:spcPts val="800"/>
              </a:spcBef>
              <a:buFont typeface="Wingdings" panose="05000000000000000000" pitchFamily="2" charset="2"/>
              <a:buChar char="n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視情況使用肥皂和清水或酒精性乾洗手液進行手部衛生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63525" indent="-263525" algn="just" hangingPunct="0">
              <a:lnSpc>
                <a:spcPts val="3200"/>
              </a:lnSpc>
              <a:spcBef>
                <a:spcPts val="800"/>
              </a:spcBef>
              <a:buFont typeface="Wingdings" panose="05000000000000000000" pitchFamily="2" charset="2"/>
              <a:buChar char="n"/>
            </a:pP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建議於</a:t>
            </a:r>
            <a:r>
              <a:rPr lang="zh-TW" altLang="zh-TW" sz="2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門</a:t>
            </a:r>
            <a:r>
              <a:rPr lang="en-US" altLang="zh-TW" sz="2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zh-TW" sz="2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急診、病人照護區</a:t>
            </a: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等區域張貼流程圖、以及提醒洗手時機海報</a:t>
            </a:r>
          </a:p>
          <a:p>
            <a:pPr marL="263525" indent="-263525" algn="just" hangingPunct="0">
              <a:lnSpc>
                <a:spcPts val="3200"/>
              </a:lnSpc>
              <a:spcBef>
                <a:spcPts val="800"/>
              </a:spcBef>
              <a:buFont typeface="Wingdings" panose="05000000000000000000" pitchFamily="2" charset="2"/>
              <a:buChar char="n"/>
            </a:pPr>
            <a:r>
              <a:rPr lang="zh-TW" altLang="en-US" sz="2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穿戴手套不能取代手部衛生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，穿戴手套前或脫下手套後，仍須執行手部衛生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63525" indent="-263525" algn="just" hangingPunct="0">
              <a:lnSpc>
                <a:spcPts val="3200"/>
              </a:lnSpc>
              <a:spcBef>
                <a:spcPts val="800"/>
              </a:spcBef>
              <a:buFont typeface="Wingdings" panose="05000000000000000000" pitchFamily="2" charset="2"/>
              <a:buChar char="n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工作人員勿戴戒指、腕錶，以及任何腕部裝飾品</a:t>
            </a:r>
          </a:p>
        </p:txBody>
      </p:sp>
      <p:pic>
        <p:nvPicPr>
          <p:cNvPr id="2050" name="Picture 2" descr="手部衛生5時機 ，如下說明">
            <a:extLst>
              <a:ext uri="{FF2B5EF4-FFF2-40B4-BE49-F238E27FC236}">
                <a16:creationId xmlns:a16="http://schemas.microsoft.com/office/drawing/2014/main" id="{A380334C-605E-4582-AFB5-40CF3335FF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2561" y="1458861"/>
            <a:ext cx="5095966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標題 1">
            <a:extLst>
              <a:ext uri="{FF2B5EF4-FFF2-40B4-BE49-F238E27FC236}">
                <a16:creationId xmlns:a16="http://schemas.microsoft.com/office/drawing/2014/main" id="{938FE512-A020-1B6C-DB88-FD00DFCF9C5C}"/>
              </a:ext>
            </a:extLst>
          </p:cNvPr>
          <p:cNvSpPr txBox="1">
            <a:spLocks/>
          </p:cNvSpPr>
          <p:nvPr/>
        </p:nvSpPr>
        <p:spPr>
          <a:xfrm>
            <a:off x="0" y="9541"/>
            <a:ext cx="12192000" cy="59559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醫療機構因應立百病毒感染症感染管制建議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手部衛生</a:t>
            </a:r>
            <a:endParaRPr lang="en-US" altLang="zh-TW" sz="2600" b="1" baseline="-250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628347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6C726FEF-86C2-4C9C-B862-92EFA7DBB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0D50EDF5-6D0E-4DBA-B138-F5ED30A1FF93}"/>
              </a:ext>
            </a:extLst>
          </p:cNvPr>
          <p:cNvSpPr txBox="1"/>
          <p:nvPr/>
        </p:nvSpPr>
        <p:spPr>
          <a:xfrm>
            <a:off x="396874" y="1125508"/>
            <a:ext cx="10991016" cy="29191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49263" indent="-449263" algn="just">
              <a:lnSpc>
                <a:spcPts val="3600"/>
              </a:lnSpc>
              <a:spcBef>
                <a:spcPts val="18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隔離病室內應有專屬儀器設備</a:t>
            </a:r>
            <a:r>
              <a:rPr lang="zh-TW" altLang="en-US" sz="28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並應優先使用單次使用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2800" b="1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disposable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之醫材設備</a:t>
            </a:r>
          </a:p>
          <a:p>
            <a:pPr marL="449263" lvl="0" indent="-449263" algn="just">
              <a:lnSpc>
                <a:spcPts val="3600"/>
              </a:lnSpc>
              <a:spcBef>
                <a:spcPts val="18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單次使用的醫材設備應丟棄於病室內的</a:t>
            </a:r>
            <a:r>
              <a:rPr lang="zh-TW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醫療廢棄物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垃圾桶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9263" lvl="0" indent="-449263" algn="just">
              <a:lnSpc>
                <a:spcPts val="4000"/>
              </a:lnSpc>
              <a:spcBef>
                <a:spcPts val="18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非單次使用的醫療設備於病人使用後，應依循</a:t>
            </a:r>
            <a:r>
              <a:rPr lang="zh-TW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廠商產品說明書或醫院管理規範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進行清潔消毒</a:t>
            </a:r>
          </a:p>
        </p:txBody>
      </p:sp>
      <p:sp>
        <p:nvSpPr>
          <p:cNvPr id="3" name="標題 1">
            <a:extLst>
              <a:ext uri="{FF2B5EF4-FFF2-40B4-BE49-F238E27FC236}">
                <a16:creationId xmlns:a16="http://schemas.microsoft.com/office/drawing/2014/main" id="{AC4CA0E1-8AF1-6809-D497-6D09C22E04A6}"/>
              </a:ext>
            </a:extLst>
          </p:cNvPr>
          <p:cNvSpPr txBox="1">
            <a:spLocks/>
          </p:cNvSpPr>
          <p:nvPr/>
        </p:nvSpPr>
        <p:spPr>
          <a:xfrm>
            <a:off x="0" y="9541"/>
            <a:ext cx="12192000" cy="59559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醫療機構因應立百病毒感染症感染管制建議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儀器及醫材設備</a:t>
            </a:r>
            <a:endParaRPr lang="en-US" altLang="zh-TW" sz="2600" b="1" baseline="-250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614431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6C726FEF-86C2-4C9C-B862-92EFA7DBB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0D50EDF5-6D0E-4DBA-B138-F5ED30A1FF93}"/>
              </a:ext>
            </a:extLst>
          </p:cNvPr>
          <p:cNvSpPr txBox="1"/>
          <p:nvPr/>
        </p:nvSpPr>
        <p:spPr>
          <a:xfrm>
            <a:off x="396874" y="805970"/>
            <a:ext cx="10991016" cy="55993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49263" lvl="0" indent="-449263" algn="just">
              <a:lnSpc>
                <a:spcPts val="3600"/>
              </a:lnSpc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負責環境清潔消毒的人員應經過</a:t>
            </a:r>
            <a:r>
              <a:rPr lang="zh-TW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適當的訓練</a:t>
            </a:r>
            <a:r>
              <a:rPr lang="zh-TW" altLang="en-US" sz="28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進行環境清消工作時，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應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穿戴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適當的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個人防護裝備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9263" lvl="0" indent="-449263" algn="just">
              <a:lnSpc>
                <a:spcPts val="3600"/>
              </a:lnSpc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高頻率接觸的表面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如：床欄、床旁桌等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 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、地板、工作檯面等應</a:t>
            </a:r>
            <a:r>
              <a:rPr lang="zh-TW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每日清潔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，並使用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1:10 (5,000 ppm)*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的稀釋漂白水消毒。建議使用濕抹布抹拭，並使其表面自然乾燥，避免使用會引發飛沫微粒汙染空氣和環境表面的清潔方式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9263" lvl="0" indent="-449263" algn="just">
              <a:lnSpc>
                <a:spcPts val="3600"/>
              </a:lnSpc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受到血液、分泌物、體液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包含嘔吐物、尿液、糞便、精液等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 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、器官嚴重汙染的表面，</a:t>
            </a:r>
            <a:r>
              <a:rPr lang="zh-TW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應先使用</a:t>
            </a:r>
            <a:r>
              <a:rPr lang="en-US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1</a:t>
            </a:r>
            <a:r>
              <a:rPr lang="zh-TW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的稀釋漂白水</a:t>
            </a:r>
            <a:r>
              <a:rPr lang="en-US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(5,000ppm)*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覆蓋在其表面進行去汙作用，再以清潔劑或肥皂和清水移除髒汙與有機物質，並接續使用濕抹布及合適的消毒劑執行環境清潔消毒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9263" lvl="0" indent="-449263" algn="just">
              <a:lnSpc>
                <a:spcPts val="3600"/>
              </a:lnSpc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latin typeface="微軟正黑體" panose="020B0604030504040204" pitchFamily="34" charset="-120"/>
              </a:rPr>
              <a:t>病人轉出後需進行</a:t>
            </a:r>
            <a:r>
              <a:rPr lang="zh-TW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</a:rPr>
              <a:t>終期消毒</a:t>
            </a:r>
            <a:endParaRPr lang="en-US" altLang="zh-TW" sz="2800" b="1" dirty="0">
              <a:latin typeface="微軟正黑體" panose="020B0604030504040204" pitchFamily="34" charset="-120"/>
            </a:endParaRPr>
          </a:p>
        </p:txBody>
      </p:sp>
      <p:sp>
        <p:nvSpPr>
          <p:cNvPr id="3" name="標題 1">
            <a:extLst>
              <a:ext uri="{FF2B5EF4-FFF2-40B4-BE49-F238E27FC236}">
                <a16:creationId xmlns:a16="http://schemas.microsoft.com/office/drawing/2014/main" id="{F736B7D1-0627-1ACC-837B-2401B488C4AF}"/>
              </a:ext>
            </a:extLst>
          </p:cNvPr>
          <p:cNvSpPr txBox="1">
            <a:spLocks/>
          </p:cNvSpPr>
          <p:nvPr/>
        </p:nvSpPr>
        <p:spPr>
          <a:xfrm>
            <a:off x="0" y="9541"/>
            <a:ext cx="12192000" cy="59559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醫療機構因應立百病毒感染症感染管制建議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環境清潔及消毒</a:t>
            </a:r>
            <a:endParaRPr lang="en-US" altLang="zh-TW" sz="2600" b="1" baseline="-250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400F614C-72C3-4C36-BD6D-40C6C583F557}"/>
              </a:ext>
            </a:extLst>
          </p:cNvPr>
          <p:cNvSpPr txBox="1"/>
          <p:nvPr/>
        </p:nvSpPr>
        <p:spPr>
          <a:xfrm>
            <a:off x="804110" y="6467655"/>
            <a:ext cx="90868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>
                <a:latin typeface="+mn-ea"/>
              </a:rPr>
              <a:t>*5,000ppm</a:t>
            </a:r>
            <a:r>
              <a:rPr lang="zh-TW" altLang="en-US" sz="1200" dirty="0">
                <a:latin typeface="+mn-ea"/>
              </a:rPr>
              <a:t>漂白水泡製方法</a:t>
            </a:r>
            <a:r>
              <a:rPr lang="en-US" altLang="zh-TW" sz="1200" dirty="0">
                <a:latin typeface="+mn-ea"/>
              </a:rPr>
              <a:t>:</a:t>
            </a:r>
            <a:r>
              <a:rPr lang="zh-TW" altLang="en-US" sz="1200" b="0" i="0" dirty="0">
                <a:solidFill>
                  <a:srgbClr val="000000"/>
                </a:solidFill>
                <a:effectLst/>
                <a:latin typeface="+mn-ea"/>
              </a:rPr>
              <a:t>建議選用市售之含氯漂白水</a:t>
            </a:r>
            <a:r>
              <a:rPr lang="en-US" altLang="zh-TW" sz="1200" b="0" i="0" dirty="0">
                <a:solidFill>
                  <a:srgbClr val="000000"/>
                </a:solidFill>
                <a:effectLst/>
                <a:latin typeface="+mn-ea"/>
              </a:rPr>
              <a:t>(</a:t>
            </a:r>
            <a:r>
              <a:rPr lang="zh-TW" altLang="en-US" sz="1200" b="0" i="0" dirty="0">
                <a:solidFill>
                  <a:srgbClr val="000000"/>
                </a:solidFill>
                <a:effectLst/>
                <a:latin typeface="+mn-ea"/>
              </a:rPr>
              <a:t>濃度為</a:t>
            </a:r>
            <a:r>
              <a:rPr lang="en-US" altLang="zh-TW" sz="1200" b="0" i="0" dirty="0">
                <a:solidFill>
                  <a:srgbClr val="000000"/>
                </a:solidFill>
                <a:effectLst/>
                <a:latin typeface="+mn-ea"/>
              </a:rPr>
              <a:t>5</a:t>
            </a:r>
            <a:r>
              <a:rPr lang="en-US" altLang="zh-TW" sz="1200" dirty="0">
                <a:solidFill>
                  <a:srgbClr val="000000"/>
                </a:solidFill>
                <a:latin typeface="+mn-ea"/>
              </a:rPr>
              <a:t>~</a:t>
            </a:r>
            <a:r>
              <a:rPr lang="en-US" altLang="zh-TW" sz="1200" b="0" i="0" dirty="0">
                <a:solidFill>
                  <a:srgbClr val="000000"/>
                </a:solidFill>
                <a:effectLst/>
                <a:latin typeface="+mn-ea"/>
              </a:rPr>
              <a:t>6%)</a:t>
            </a:r>
            <a:r>
              <a:rPr lang="zh-TW" altLang="en-US" sz="1200" b="0" i="0" dirty="0">
                <a:solidFill>
                  <a:srgbClr val="000000"/>
                </a:solidFill>
                <a:effectLst/>
                <a:latin typeface="+mn-ea"/>
              </a:rPr>
              <a:t>，</a:t>
            </a:r>
            <a:r>
              <a:rPr lang="en-US" altLang="zh-TW" sz="1200" b="0" i="0" dirty="0">
                <a:solidFill>
                  <a:srgbClr val="000000"/>
                </a:solidFill>
                <a:effectLst/>
                <a:latin typeface="+mn-ea"/>
              </a:rPr>
              <a:t>1000c.c.</a:t>
            </a:r>
            <a:r>
              <a:rPr lang="zh-TW" altLang="en-US" sz="1200" b="0" i="0" dirty="0">
                <a:solidFill>
                  <a:srgbClr val="000000"/>
                </a:solidFill>
                <a:effectLst/>
                <a:latin typeface="+mn-ea"/>
              </a:rPr>
              <a:t>市售漂白水</a:t>
            </a:r>
            <a:r>
              <a:rPr lang="en-US" altLang="zh-TW" sz="1200" b="0" i="0" dirty="0">
                <a:solidFill>
                  <a:srgbClr val="000000"/>
                </a:solidFill>
                <a:effectLst/>
                <a:latin typeface="+mn-ea"/>
              </a:rPr>
              <a:t>+10</a:t>
            </a:r>
            <a:r>
              <a:rPr lang="zh-TW" altLang="en-US" sz="1200" b="0" i="0" dirty="0">
                <a:solidFill>
                  <a:srgbClr val="000000"/>
                </a:solidFill>
                <a:effectLst/>
                <a:latin typeface="+mn-ea"/>
              </a:rPr>
              <a:t>公升清水</a:t>
            </a:r>
            <a:endParaRPr lang="en-US" altLang="zh-TW" sz="1200" b="0" i="0" dirty="0">
              <a:solidFill>
                <a:srgbClr val="000000"/>
              </a:solidFill>
              <a:effectLst/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489611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6C726FEF-86C2-4C9C-B862-92EFA7DBB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0D50EDF5-6D0E-4DBA-B138-F5ED30A1FF93}"/>
              </a:ext>
            </a:extLst>
          </p:cNvPr>
          <p:cNvSpPr txBox="1"/>
          <p:nvPr/>
        </p:nvSpPr>
        <p:spPr>
          <a:xfrm>
            <a:off x="469761" y="1000002"/>
            <a:ext cx="10991016" cy="54069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49263" indent="-449263" algn="just">
              <a:lnSpc>
                <a:spcPts val="3600"/>
              </a:lnSpc>
              <a:spcBef>
                <a:spcPts val="18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負責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處理使用過的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織品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布單與被服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的工作人員</a:t>
            </a:r>
            <a:r>
              <a:rPr lang="zh-TW" altLang="en-US" sz="28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，應</a:t>
            </a:r>
            <a:r>
              <a:rPr lang="zh-TW" altLang="zh-TW" sz="28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穿戴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適當的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個人防護裝備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9263" indent="-449263" algn="just">
              <a:lnSpc>
                <a:spcPts val="3600"/>
              </a:lnSpc>
              <a:spcBef>
                <a:spcPts val="18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處理使用過的織品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布單與被服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時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應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儘量</a:t>
            </a:r>
            <a:r>
              <a:rPr lang="zh-TW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</a:rPr>
              <a:t>避免抖動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，並設法使受汙染衣物所散播的飛沫微粒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2800" b="1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aerosols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降至最低，以防止汙染空氣、環境表面和人</a:t>
            </a:r>
          </a:p>
          <a:p>
            <a:pPr marL="449263" lvl="0" indent="-449263" algn="just">
              <a:lnSpc>
                <a:spcPts val="3600"/>
              </a:lnSpc>
              <a:spcBef>
                <a:spcPts val="18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使用過的織品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布單與被服，應依處理具傳染性織品的流程進行收集、運送及清潔消毒等適當處置；於離開病室前裝入標示明確、防水、密封的袋子或籃子中，避免汙染外部；</a:t>
            </a:r>
            <a:r>
              <a:rPr lang="zh-TW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</a:rPr>
              <a:t>不可以在未經包裝的情形下直接帶出病室或接觸人體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，並視為具高感染風險進行清潔消毒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9263" lvl="0" indent="-449263" algn="just">
              <a:lnSpc>
                <a:spcPts val="4000"/>
              </a:lnSpc>
              <a:spcBef>
                <a:spcPts val="18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endParaRPr lang="zh-TW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標題 1">
            <a:extLst>
              <a:ext uri="{FF2B5EF4-FFF2-40B4-BE49-F238E27FC236}">
                <a16:creationId xmlns:a16="http://schemas.microsoft.com/office/drawing/2014/main" id="{7F7E8A23-89A6-84BB-43AC-54569C403009}"/>
              </a:ext>
            </a:extLst>
          </p:cNvPr>
          <p:cNvSpPr txBox="1">
            <a:spLocks/>
          </p:cNvSpPr>
          <p:nvPr/>
        </p:nvSpPr>
        <p:spPr>
          <a:xfrm>
            <a:off x="0" y="9541"/>
            <a:ext cx="12192000" cy="59559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醫療機構因應立百病毒感染症感染管制建議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織品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布單與被服</a:t>
            </a:r>
            <a:endParaRPr lang="en-US" altLang="zh-TW" sz="2600" b="1" baseline="-250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073822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6C726FEF-86C2-4C9C-B862-92EFA7DBB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0D50EDF5-6D0E-4DBA-B138-F5ED30A1FF93}"/>
              </a:ext>
            </a:extLst>
          </p:cNvPr>
          <p:cNvSpPr txBox="1"/>
          <p:nvPr/>
        </p:nvSpPr>
        <p:spPr>
          <a:xfrm>
            <a:off x="370369" y="893985"/>
            <a:ext cx="11198778" cy="60994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49263" indent="-449263" algn="just">
              <a:lnSpc>
                <a:spcPts val="3600"/>
              </a:lnSpc>
              <a:spcBef>
                <a:spcPts val="18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處理廢棄物的人員，應穿戴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適當的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個人防護裝備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9263" indent="-449263" algn="just">
              <a:lnSpc>
                <a:spcPts val="3600"/>
              </a:lnSpc>
              <a:spcBef>
                <a:spcPts val="18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所有廢棄物視同生物醫療廢棄物處理，處理過程中應盡量</a:t>
            </a:r>
            <a:r>
              <a:rPr lang="zh-TW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</a:rPr>
              <a:t>避免攪動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，並裝入防滲漏的袋中或加蓋的容器中，且容器應避免直接接觸人體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9263" indent="-449263" algn="just">
              <a:lnSpc>
                <a:spcPts val="3600"/>
              </a:lnSpc>
              <a:spcBef>
                <a:spcPts val="18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病人的嘔吐物、尿液與糞便可依規定倒入馬桶或衛生下水道由汙水處理系統處理；處理過程中應注意避免噴濺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9263" indent="-449263" algn="just">
              <a:lnSpc>
                <a:spcPts val="3600"/>
              </a:lnSpc>
              <a:spcBef>
                <a:spcPts val="18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處理醫療廢棄物的地點</a:t>
            </a:r>
            <a:r>
              <a:rPr lang="zh-TW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</a:rPr>
              <a:t>應管制人員進出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，避免動物、未經訓練的人員進入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9263" indent="-449263" algn="just">
              <a:lnSpc>
                <a:spcPts val="3600"/>
              </a:lnSpc>
              <a:spcBef>
                <a:spcPts val="18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醫療機構應張貼明顯告示，宣導醫療廢棄物處理注意事項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9263" indent="-449263" algn="just">
              <a:lnSpc>
                <a:spcPts val="3600"/>
              </a:lnSpc>
              <a:spcBef>
                <a:spcPts val="18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廢棄物應該遵守環境部發布之</a:t>
            </a:r>
            <a:r>
              <a:rPr lang="zh-TW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</a:rPr>
              <a:t>「廢棄物清理法」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相關規定進行處理</a:t>
            </a:r>
          </a:p>
          <a:p>
            <a:pPr marL="449263" lvl="0" indent="-449263" algn="just">
              <a:lnSpc>
                <a:spcPts val="4000"/>
              </a:lnSpc>
              <a:spcBef>
                <a:spcPts val="18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endParaRPr lang="zh-TW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標題 1">
            <a:extLst>
              <a:ext uri="{FF2B5EF4-FFF2-40B4-BE49-F238E27FC236}">
                <a16:creationId xmlns:a16="http://schemas.microsoft.com/office/drawing/2014/main" id="{B8915061-1DC4-0A84-0445-7ADC14C2D794}"/>
              </a:ext>
            </a:extLst>
          </p:cNvPr>
          <p:cNvSpPr txBox="1">
            <a:spLocks/>
          </p:cNvSpPr>
          <p:nvPr/>
        </p:nvSpPr>
        <p:spPr>
          <a:xfrm>
            <a:off x="0" y="9541"/>
            <a:ext cx="12192000" cy="59559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醫療機構因應立百病毒感染症感染管制建議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醫療廢棄物</a:t>
            </a:r>
            <a:endParaRPr lang="en-US" altLang="zh-TW" sz="2600" b="1" baseline="-250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281757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6C726FEF-86C2-4C9C-B862-92EFA7DBB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0D50EDF5-6D0E-4DBA-B138-F5ED30A1FF93}"/>
              </a:ext>
            </a:extLst>
          </p:cNvPr>
          <p:cNvSpPr txBox="1"/>
          <p:nvPr/>
        </p:nvSpPr>
        <p:spPr>
          <a:xfrm>
            <a:off x="370369" y="893985"/>
            <a:ext cx="11198778" cy="23292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49263" indent="-449263" algn="just">
              <a:lnSpc>
                <a:spcPts val="4000"/>
              </a:lnSpc>
              <a:spcBef>
                <a:spcPts val="18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採集或處理疑似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確定立百病毒感染病例檢體的人員，應穿戴適當的個人防護裝備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9263" indent="-449263" algn="just">
              <a:lnSpc>
                <a:spcPts val="4000"/>
              </a:lnSpc>
              <a:spcBef>
                <a:spcPts val="18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其他注意事項請參考本署公布之</a:t>
            </a:r>
            <a:r>
              <a:rPr lang="zh-TW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</a:rPr>
              <a:t>「傳染病病例定義暨防疫檢體採檢送驗事項」</a:t>
            </a:r>
            <a:r>
              <a:rPr lang="zh-TW" altLang="en-US" sz="2800" b="1" dirty="0">
                <a:solidFill>
                  <a:srgbClr val="0000FF"/>
                </a:solidFill>
                <a:latin typeface="微軟正黑體" panose="020B0604030504040204" pitchFamily="34" charset="-120"/>
              </a:rPr>
              <a:t>及</a:t>
            </a:r>
            <a:r>
              <a:rPr lang="zh-TW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</a:rPr>
              <a:t>「立百病毒</a:t>
            </a:r>
            <a:r>
              <a:rPr lang="en-US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</a:rPr>
              <a:t>(</a:t>
            </a:r>
            <a:r>
              <a:rPr lang="en-US" altLang="zh-TW" sz="2800" b="1" dirty="0" err="1">
                <a:solidFill>
                  <a:srgbClr val="0000FF"/>
                </a:solidFill>
                <a:latin typeface="微軟正黑體" panose="020B0604030504040204" pitchFamily="34" charset="-120"/>
              </a:rPr>
              <a:t>Nipah</a:t>
            </a:r>
            <a:r>
              <a:rPr lang="en-US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</a:rPr>
              <a:t> virus)</a:t>
            </a:r>
            <a:r>
              <a:rPr lang="zh-TW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</a:rPr>
              <a:t>之實驗室生物安全指引」</a:t>
            </a:r>
          </a:p>
        </p:txBody>
      </p:sp>
      <p:sp>
        <p:nvSpPr>
          <p:cNvPr id="3" name="標題 1">
            <a:extLst>
              <a:ext uri="{FF2B5EF4-FFF2-40B4-BE49-F238E27FC236}">
                <a16:creationId xmlns:a16="http://schemas.microsoft.com/office/drawing/2014/main" id="{C0AF0683-4F82-84C1-A3F8-44E110D5DB69}"/>
              </a:ext>
            </a:extLst>
          </p:cNvPr>
          <p:cNvSpPr txBox="1">
            <a:spLocks/>
          </p:cNvSpPr>
          <p:nvPr/>
        </p:nvSpPr>
        <p:spPr>
          <a:xfrm>
            <a:off x="0" y="9541"/>
            <a:ext cx="12192000" cy="59559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醫療機構因應立百病毒感染症感染管制建議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檢體</a:t>
            </a:r>
            <a:endParaRPr lang="en-US" altLang="zh-TW" sz="2600" b="1" baseline="-250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17348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B6DA5752-5690-4AA6-9301-1FFD320835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60C40FAA-357D-C4C5-CBA3-D5AC09209500}"/>
              </a:ext>
            </a:extLst>
          </p:cNvPr>
          <p:cNvSpPr txBox="1"/>
          <p:nvPr/>
        </p:nvSpPr>
        <p:spPr>
          <a:xfrm>
            <a:off x="370369" y="893985"/>
            <a:ext cx="11198778" cy="4098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49263" indent="-449263" algn="just">
              <a:lnSpc>
                <a:spcPts val="4000"/>
              </a:lnSpc>
              <a:spcBef>
                <a:spcPts val="18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如非醫療必要，應減少床位的調動或病人的轉送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9263" indent="-449263" algn="just">
              <a:lnSpc>
                <a:spcPts val="4000"/>
              </a:lnSpc>
              <a:spcBef>
                <a:spcPts val="18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若病人因臨床上需求必須轉到其他部門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機構，轉送流程應依工作手冊規定辦理，並應提前告知轉入部門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機構所需採取之感染管制措施及適當個人防護裝備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9263" indent="-449263" algn="just">
              <a:lnSpc>
                <a:spcPts val="4000"/>
              </a:lnSpc>
              <a:spcBef>
                <a:spcPts val="18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轉運過程中，若病人狀況允許，應佩戴醫用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外科口罩，並遵守呼吸道衛生及咳嗽禮節，預防病人的呼吸道分泌物噴濺，以避免其他工作人員、病人及訪客的暴露</a:t>
            </a:r>
          </a:p>
        </p:txBody>
      </p:sp>
      <p:sp>
        <p:nvSpPr>
          <p:cNvPr id="4" name="標題 1">
            <a:extLst>
              <a:ext uri="{FF2B5EF4-FFF2-40B4-BE49-F238E27FC236}">
                <a16:creationId xmlns:a16="http://schemas.microsoft.com/office/drawing/2014/main" id="{D6E33BC1-09F8-6121-85D7-C5927047D727}"/>
              </a:ext>
            </a:extLst>
          </p:cNvPr>
          <p:cNvSpPr txBox="1">
            <a:spLocks/>
          </p:cNvSpPr>
          <p:nvPr/>
        </p:nvSpPr>
        <p:spPr>
          <a:xfrm>
            <a:off x="0" y="9541"/>
            <a:ext cx="12192000" cy="59559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醫療機構因應立百病毒感染症感染管制建議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轉送病人到其他部門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機構</a:t>
            </a:r>
            <a:endParaRPr lang="en-US" altLang="zh-TW" sz="2600" b="1" baseline="-250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422139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C8CAA075-558D-43ED-B251-08E7F50DF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AA27C1C8-49D0-2F72-2472-4EC61B90C333}"/>
              </a:ext>
            </a:extLst>
          </p:cNvPr>
          <p:cNvSpPr txBox="1"/>
          <p:nvPr/>
        </p:nvSpPr>
        <p:spPr>
          <a:xfrm>
            <a:off x="348938" y="705150"/>
            <a:ext cx="11198778" cy="60529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49263" indent="-449263" algn="just">
              <a:lnSpc>
                <a:spcPts val="4000"/>
              </a:lnSpc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立百病毒感染的死亡病人應標示傳染性，進行遺體搬運、處理之工作人員，應受過適當之教育訓練，且應儘量減少搬運、處理遺體之工作人員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9263" indent="-449263" algn="just">
              <a:lnSpc>
                <a:spcPts val="4000"/>
              </a:lnSpc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病人遺體應裝入</a:t>
            </a:r>
            <a:r>
              <a:rPr lang="zh-TW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</a:rPr>
              <a:t>雙層防滲漏屍袋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運送。工作人員搬運遺體裝入屍袋的過程中，應全程依建議穿戴個人防護裝備，並於病人遺體裝入屍袋及棺材後，脫除個人防護裝備及執行手部衛生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9263" indent="-449263" algn="just">
              <a:lnSpc>
                <a:spcPts val="4000"/>
              </a:lnSpc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</a:rPr>
              <a:t>每層屍袋表面應以</a:t>
            </a:r>
            <a:r>
              <a:rPr lang="en-US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</a:rPr>
              <a:t> 1</a:t>
            </a:r>
            <a:r>
              <a:rPr lang="zh-TW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</a:rPr>
              <a:t>：</a:t>
            </a:r>
            <a:r>
              <a:rPr lang="en-US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</a:rPr>
              <a:t>10 </a:t>
            </a:r>
            <a:r>
              <a:rPr lang="zh-TW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</a:rPr>
              <a:t>的稀釋漂白水</a:t>
            </a:r>
            <a:r>
              <a:rPr lang="en-US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</a:rPr>
              <a:t>(5,000 ppm)*</a:t>
            </a:r>
            <a:r>
              <a:rPr lang="zh-TW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</a:rPr>
              <a:t>抹拭</a:t>
            </a:r>
            <a:r>
              <a:rPr lang="en-US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</a:rPr>
              <a:t> 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，保持清潔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9263" indent="-449263" algn="just">
              <a:lnSpc>
                <a:spcPts val="4000"/>
              </a:lnSpc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醫院太平間，</a:t>
            </a:r>
            <a:r>
              <a:rPr lang="zh-TW" altLang="zh-TW" sz="2800" b="1" dirty="0">
                <a:solidFill>
                  <a:srgbClr val="0000FF"/>
                </a:solidFill>
                <a:latin typeface="微軟正黑體" panose="020B0604030504040204" pitchFamily="34" charset="-120"/>
              </a:rPr>
              <a:t>避免清洗遺體、入殮準備或防腐處理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。太平間的工作人員和禮儀師必須被告知有生物危害風險</a:t>
            </a:r>
          </a:p>
          <a:p>
            <a:pPr>
              <a:spcBef>
                <a:spcPts val="1200"/>
              </a:spcBef>
            </a:pPr>
            <a:endParaRPr lang="zh-TW" altLang="zh-TW" sz="12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4" name="標題 1">
            <a:extLst>
              <a:ext uri="{FF2B5EF4-FFF2-40B4-BE49-F238E27FC236}">
                <a16:creationId xmlns:a16="http://schemas.microsoft.com/office/drawing/2014/main" id="{9AD1978B-431E-67DD-F94A-69FED247411A}"/>
              </a:ext>
            </a:extLst>
          </p:cNvPr>
          <p:cNvSpPr txBox="1">
            <a:spLocks/>
          </p:cNvSpPr>
          <p:nvPr/>
        </p:nvSpPr>
        <p:spPr>
          <a:xfrm>
            <a:off x="0" y="9541"/>
            <a:ext cx="12192000" cy="59559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2"/>
                </a:solidFill>
                <a:latin typeface="+mn-ea"/>
                <a:ea typeface="+mn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醫療機構因應立百病毒感染症感染管制建議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遺體處理</a:t>
            </a:r>
            <a:endParaRPr lang="en-US" altLang="zh-TW" sz="2600" b="1" baseline="-250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59EAE3D4-B994-4C05-AD15-959F8AEBAFD4}"/>
              </a:ext>
            </a:extLst>
          </p:cNvPr>
          <p:cNvSpPr txBox="1"/>
          <p:nvPr/>
        </p:nvSpPr>
        <p:spPr>
          <a:xfrm>
            <a:off x="735805" y="6481090"/>
            <a:ext cx="90868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>
                <a:latin typeface="+mn-ea"/>
              </a:rPr>
              <a:t>*5,000ppm</a:t>
            </a:r>
            <a:r>
              <a:rPr lang="zh-TW" altLang="en-US" sz="1200" dirty="0">
                <a:latin typeface="+mn-ea"/>
              </a:rPr>
              <a:t>漂白水泡製方法</a:t>
            </a:r>
            <a:r>
              <a:rPr lang="en-US" altLang="zh-TW" sz="1200" dirty="0">
                <a:latin typeface="+mn-ea"/>
              </a:rPr>
              <a:t>:</a:t>
            </a:r>
            <a:r>
              <a:rPr lang="zh-TW" altLang="en-US" sz="1200" b="0" i="0" dirty="0">
                <a:solidFill>
                  <a:srgbClr val="000000"/>
                </a:solidFill>
                <a:effectLst/>
                <a:latin typeface="+mn-ea"/>
              </a:rPr>
              <a:t>建議選用市售之含氯漂白水</a:t>
            </a:r>
            <a:r>
              <a:rPr lang="en-US" altLang="zh-TW" sz="1200" b="0" i="0" dirty="0">
                <a:solidFill>
                  <a:srgbClr val="000000"/>
                </a:solidFill>
                <a:effectLst/>
                <a:latin typeface="+mn-ea"/>
              </a:rPr>
              <a:t>(</a:t>
            </a:r>
            <a:r>
              <a:rPr lang="zh-TW" altLang="en-US" sz="1200" b="0" i="0" dirty="0">
                <a:solidFill>
                  <a:srgbClr val="000000"/>
                </a:solidFill>
                <a:effectLst/>
                <a:latin typeface="+mn-ea"/>
              </a:rPr>
              <a:t>濃度為</a:t>
            </a:r>
            <a:r>
              <a:rPr lang="en-US" altLang="zh-TW" sz="1200" b="0" i="0" dirty="0">
                <a:solidFill>
                  <a:srgbClr val="000000"/>
                </a:solidFill>
                <a:effectLst/>
                <a:latin typeface="+mn-ea"/>
              </a:rPr>
              <a:t>5</a:t>
            </a:r>
            <a:r>
              <a:rPr lang="en-US" altLang="zh-TW" sz="1200" dirty="0">
                <a:solidFill>
                  <a:srgbClr val="000000"/>
                </a:solidFill>
                <a:latin typeface="+mn-ea"/>
              </a:rPr>
              <a:t>~</a:t>
            </a:r>
            <a:r>
              <a:rPr lang="en-US" altLang="zh-TW" sz="1200" b="0" i="0" dirty="0">
                <a:solidFill>
                  <a:srgbClr val="000000"/>
                </a:solidFill>
                <a:effectLst/>
                <a:latin typeface="+mn-ea"/>
              </a:rPr>
              <a:t>6%)</a:t>
            </a:r>
            <a:r>
              <a:rPr lang="zh-TW" altLang="en-US" sz="1200" b="0" i="0" dirty="0">
                <a:solidFill>
                  <a:srgbClr val="000000"/>
                </a:solidFill>
                <a:effectLst/>
                <a:latin typeface="+mn-ea"/>
              </a:rPr>
              <a:t>，</a:t>
            </a:r>
            <a:r>
              <a:rPr lang="en-US" altLang="zh-TW" sz="1200" b="0" i="0" dirty="0">
                <a:solidFill>
                  <a:srgbClr val="000000"/>
                </a:solidFill>
                <a:effectLst/>
                <a:latin typeface="+mn-ea"/>
              </a:rPr>
              <a:t>1000c.c.</a:t>
            </a:r>
            <a:r>
              <a:rPr lang="zh-TW" altLang="en-US" sz="1200" b="0" i="0" dirty="0">
                <a:solidFill>
                  <a:srgbClr val="000000"/>
                </a:solidFill>
                <a:effectLst/>
                <a:latin typeface="+mn-ea"/>
              </a:rPr>
              <a:t>市售漂白水</a:t>
            </a:r>
            <a:r>
              <a:rPr lang="en-US" altLang="zh-TW" sz="1200" b="0" i="0" dirty="0">
                <a:solidFill>
                  <a:srgbClr val="000000"/>
                </a:solidFill>
                <a:effectLst/>
                <a:latin typeface="+mn-ea"/>
              </a:rPr>
              <a:t>+10</a:t>
            </a:r>
            <a:r>
              <a:rPr lang="zh-TW" altLang="en-US" sz="1200" b="0" i="0" dirty="0">
                <a:solidFill>
                  <a:srgbClr val="000000"/>
                </a:solidFill>
                <a:effectLst/>
                <a:latin typeface="+mn-ea"/>
              </a:rPr>
              <a:t>公升清水</a:t>
            </a:r>
            <a:endParaRPr lang="en-US" altLang="zh-TW" sz="1200" b="0" i="0" dirty="0">
              <a:solidFill>
                <a:srgbClr val="000000"/>
              </a:solidFill>
              <a:effectLst/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15370924"/>
      </p:ext>
    </p:extLst>
  </p:cSld>
  <p:clrMapOvr>
    <a:masterClrMapping/>
  </p:clrMapOvr>
</p:sld>
</file>

<file path=ppt/theme/theme1.xml><?xml version="1.0" encoding="utf-8"?>
<a:theme xmlns:a="http://schemas.openxmlformats.org/drawingml/2006/main" name="多面向">
  <a:themeElements>
    <a:clrScheme name="自訂 8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339966"/>
      </a:accent1>
      <a:accent2>
        <a:srgbClr val="009999"/>
      </a:accent2>
      <a:accent3>
        <a:srgbClr val="006666"/>
      </a:accent3>
      <a:accent4>
        <a:srgbClr val="006699"/>
      </a:accent4>
      <a:accent5>
        <a:srgbClr val="0099CC"/>
      </a:accent5>
      <a:accent6>
        <a:srgbClr val="6699FF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3180</TotalTime>
  <Words>2738</Words>
  <Application>Microsoft Office PowerPoint</Application>
  <PresentationFormat>寬螢幕</PresentationFormat>
  <Paragraphs>207</Paragraphs>
  <Slides>19</Slides>
  <Notes>5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19</vt:i4>
      </vt:variant>
    </vt:vector>
  </HeadingPairs>
  <TitlesOfParts>
    <vt:vector size="31" baseType="lpstr">
      <vt:lpstr>華康中特圓體</vt:lpstr>
      <vt:lpstr>微軟正黑體</vt:lpstr>
      <vt:lpstr>Arial</vt:lpstr>
      <vt:lpstr>Arial Black</vt:lpstr>
      <vt:lpstr>Bahnschrift</vt:lpstr>
      <vt:lpstr>Calibri</vt:lpstr>
      <vt:lpstr>Calibri Light</vt:lpstr>
      <vt:lpstr>Times New Roman</vt:lpstr>
      <vt:lpstr>Trebuchet MS</vt:lpstr>
      <vt:lpstr>Wingdings</vt:lpstr>
      <vt:lpstr>Wingdings 3</vt:lpstr>
      <vt:lpstr>多面向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邵沛瑜</dc:creator>
  <cp:lastModifiedBy>黃俞甯</cp:lastModifiedBy>
  <cp:revision>272</cp:revision>
  <cp:lastPrinted>2026-01-30T10:29:29Z</cp:lastPrinted>
  <dcterms:created xsi:type="dcterms:W3CDTF">2022-06-27T00:34:26Z</dcterms:created>
  <dcterms:modified xsi:type="dcterms:W3CDTF">2026-01-30T10:39:16Z</dcterms:modified>
</cp:coreProperties>
</file>