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775" r:id="rId1"/>
  </p:sldMasterIdLst>
  <p:notesMasterIdLst>
    <p:notesMasterId r:id="rId29"/>
  </p:notesMasterIdLst>
  <p:handoutMasterIdLst>
    <p:handoutMasterId r:id="rId30"/>
  </p:handoutMasterIdLst>
  <p:sldIdLst>
    <p:sldId id="338" r:id="rId2"/>
    <p:sldId id="260" r:id="rId3"/>
    <p:sldId id="261" r:id="rId4"/>
    <p:sldId id="264" r:id="rId5"/>
    <p:sldId id="361" r:id="rId6"/>
    <p:sldId id="268" r:id="rId7"/>
    <p:sldId id="346" r:id="rId8"/>
    <p:sldId id="267" r:id="rId9"/>
    <p:sldId id="266" r:id="rId10"/>
    <p:sldId id="265" r:id="rId11"/>
    <p:sldId id="356" r:id="rId12"/>
    <p:sldId id="357" r:id="rId13"/>
    <p:sldId id="348" r:id="rId14"/>
    <p:sldId id="349" r:id="rId15"/>
    <p:sldId id="351" r:id="rId16"/>
    <p:sldId id="355" r:id="rId17"/>
    <p:sldId id="354" r:id="rId18"/>
    <p:sldId id="323" r:id="rId19"/>
    <p:sldId id="325" r:id="rId20"/>
    <p:sldId id="326" r:id="rId21"/>
    <p:sldId id="330" r:id="rId22"/>
    <p:sldId id="359" r:id="rId23"/>
    <p:sldId id="327" r:id="rId24"/>
    <p:sldId id="276" r:id="rId25"/>
    <p:sldId id="317" r:id="rId26"/>
    <p:sldId id="345" r:id="rId27"/>
    <p:sldId id="360" r:id="rId28"/>
  </p:sldIdLst>
  <p:sldSz cx="12192000" cy="6858000"/>
  <p:notesSz cx="6735763" cy="98663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222" userDrawn="1">
          <p15:clr>
            <a:srgbClr val="A4A3A4"/>
          </p15:clr>
        </p15:guide>
        <p15:guide id="2" pos="2236" userDrawn="1">
          <p15:clr>
            <a:srgbClr val="A4A3A4"/>
          </p15:clr>
        </p15:guide>
        <p15:guide id="3" orient="horz" pos="3107" userDrawn="1">
          <p15:clr>
            <a:srgbClr val="A4A3A4"/>
          </p15:clr>
        </p15:guide>
        <p15:guide id="4" pos="212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012ECD-51FC-41F1-AA8D-1B2483CD663E}" styleName="淺色樣式 2 - 輔色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中等深淺樣式 1 - 輔色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46F890A9-2807-4EBB-B81D-B2AA78EC7F39}" styleName="深色樣式 2 - 輔色 5/輔色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22838BEF-8BB2-4498-84A7-C5851F593DF1}" styleName="中等深淺樣式 4 - 輔色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777" autoAdjust="0"/>
    <p:restoredTop sz="91211" autoAdjust="0"/>
  </p:normalViewPr>
  <p:slideViewPr>
    <p:cSldViewPr>
      <p:cViewPr varScale="1">
        <p:scale>
          <a:sx n="99" d="100"/>
          <a:sy n="99" d="100"/>
        </p:scale>
        <p:origin x="906" y="84"/>
      </p:cViewPr>
      <p:guideLst>
        <p:guide orient="horz" pos="2160"/>
        <p:guide pos="3840"/>
      </p:guideLst>
    </p:cSldViewPr>
  </p:slideViewPr>
  <p:notesTextViewPr>
    <p:cViewPr>
      <p:scale>
        <a:sx n="200" d="100"/>
        <a:sy n="200" d="100"/>
      </p:scale>
      <p:origin x="0" y="0"/>
    </p:cViewPr>
  </p:notesTextViewPr>
  <p:sorterViewPr>
    <p:cViewPr varScale="1">
      <p:scale>
        <a:sx n="1" d="1"/>
        <a:sy n="1" d="1"/>
      </p:scale>
      <p:origin x="0" y="6918"/>
    </p:cViewPr>
  </p:sorterViewPr>
  <p:notesViewPr>
    <p:cSldViewPr>
      <p:cViewPr>
        <p:scale>
          <a:sx n="66" d="100"/>
          <a:sy n="66" d="100"/>
        </p:scale>
        <p:origin x="4236" y="426"/>
      </p:cViewPr>
      <p:guideLst>
        <p:guide orient="horz" pos="3222"/>
        <p:guide pos="2236"/>
        <p:guide orient="horz" pos="3107"/>
        <p:guide pos="212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image" Target="../media/image9.png"/><Relationship Id="rId4" Type="http://schemas.openxmlformats.org/officeDocument/2006/relationships/image" Target="../media/image1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3" y="2"/>
            <a:ext cx="2919413" cy="493713"/>
          </a:xfrm>
          <a:prstGeom prst="rect">
            <a:avLst/>
          </a:prstGeom>
        </p:spPr>
        <p:txBody>
          <a:bodyPr vert="horz" lIns="91435" tIns="45718" rIns="91435" bIns="45718" rtlCol="0"/>
          <a:lstStyle>
            <a:lvl1pPr algn="l">
              <a:defRPr sz="1100"/>
            </a:lvl1pPr>
          </a:lstStyle>
          <a:p>
            <a:endParaRPr lang="zh-TW" altLang="en-US" dirty="0">
              <a:latin typeface="Garamond" panose="02020404030301010803" pitchFamily="18" charset="0"/>
            </a:endParaRPr>
          </a:p>
        </p:txBody>
      </p:sp>
      <p:sp>
        <p:nvSpPr>
          <p:cNvPr id="3" name="日期版面配置區 2"/>
          <p:cNvSpPr>
            <a:spLocks noGrp="1"/>
          </p:cNvSpPr>
          <p:nvPr>
            <p:ph type="dt" sz="quarter" idx="1"/>
          </p:nvPr>
        </p:nvSpPr>
        <p:spPr>
          <a:xfrm>
            <a:off x="3814763" y="2"/>
            <a:ext cx="2919412" cy="493713"/>
          </a:xfrm>
          <a:prstGeom prst="rect">
            <a:avLst/>
          </a:prstGeom>
        </p:spPr>
        <p:txBody>
          <a:bodyPr vert="horz" lIns="91435" tIns="45718" rIns="91435" bIns="45718" rtlCol="0"/>
          <a:lstStyle>
            <a:lvl1pPr algn="r">
              <a:defRPr sz="1100"/>
            </a:lvl1pPr>
          </a:lstStyle>
          <a:p>
            <a:fld id="{36C6C9CE-84EF-4EB7-ACFA-FA6F0A8D339C}" type="datetimeFigureOut">
              <a:rPr lang="zh-TW" altLang="en-US" smtClean="0">
                <a:latin typeface="Garamond" panose="02020404030301010803" pitchFamily="18" charset="0"/>
              </a:rPr>
              <a:t>2026/3/25</a:t>
            </a:fld>
            <a:endParaRPr lang="zh-TW" altLang="en-US" dirty="0">
              <a:latin typeface="Garamond" panose="02020404030301010803" pitchFamily="18" charset="0"/>
            </a:endParaRPr>
          </a:p>
        </p:txBody>
      </p:sp>
      <p:sp>
        <p:nvSpPr>
          <p:cNvPr id="4" name="頁尾版面配置區 3"/>
          <p:cNvSpPr>
            <a:spLocks noGrp="1"/>
          </p:cNvSpPr>
          <p:nvPr>
            <p:ph type="ftr" sz="quarter" idx="2"/>
          </p:nvPr>
        </p:nvSpPr>
        <p:spPr>
          <a:xfrm>
            <a:off x="3" y="9371014"/>
            <a:ext cx="2919413" cy="493712"/>
          </a:xfrm>
          <a:prstGeom prst="rect">
            <a:avLst/>
          </a:prstGeom>
        </p:spPr>
        <p:txBody>
          <a:bodyPr vert="horz" lIns="91435" tIns="45718" rIns="91435" bIns="45718" rtlCol="0" anchor="b"/>
          <a:lstStyle>
            <a:lvl1pPr algn="l">
              <a:defRPr sz="1100"/>
            </a:lvl1pPr>
          </a:lstStyle>
          <a:p>
            <a:endParaRPr lang="zh-TW" altLang="en-US" dirty="0">
              <a:latin typeface="Garamond" panose="02020404030301010803" pitchFamily="18" charset="0"/>
            </a:endParaRPr>
          </a:p>
        </p:txBody>
      </p:sp>
      <p:sp>
        <p:nvSpPr>
          <p:cNvPr id="5" name="投影片編號版面配置區 4"/>
          <p:cNvSpPr>
            <a:spLocks noGrp="1"/>
          </p:cNvSpPr>
          <p:nvPr>
            <p:ph type="sldNum" sz="quarter" idx="3"/>
          </p:nvPr>
        </p:nvSpPr>
        <p:spPr>
          <a:xfrm>
            <a:off x="3814763" y="9371014"/>
            <a:ext cx="2919412" cy="493712"/>
          </a:xfrm>
          <a:prstGeom prst="rect">
            <a:avLst/>
          </a:prstGeom>
        </p:spPr>
        <p:txBody>
          <a:bodyPr vert="horz" lIns="91435" tIns="45718" rIns="91435" bIns="45718" rtlCol="0" anchor="b"/>
          <a:lstStyle>
            <a:lvl1pPr algn="r">
              <a:defRPr sz="1100"/>
            </a:lvl1pPr>
          </a:lstStyle>
          <a:p>
            <a:fld id="{D41C8DAA-ADFD-46F6-B428-6C8155FE4A26}" type="slidenum">
              <a:rPr lang="zh-TW" altLang="en-US" smtClean="0">
                <a:latin typeface="Garamond" panose="02020404030301010803" pitchFamily="18" charset="0"/>
              </a:rPr>
              <a:t>‹#›</a:t>
            </a:fld>
            <a:endParaRPr lang="zh-TW" altLang="en-US" dirty="0">
              <a:latin typeface="Garamond" panose="02020404030301010803" pitchFamily="18" charset="0"/>
            </a:endParaRPr>
          </a:p>
        </p:txBody>
      </p:sp>
    </p:spTree>
    <p:extLst>
      <p:ext uri="{BB962C8B-B14F-4D97-AF65-F5344CB8AC3E}">
        <p14:creationId xmlns:p14="http://schemas.microsoft.com/office/powerpoint/2010/main" val="40855800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70" name="Rectangle 2"/>
          <p:cNvSpPr>
            <a:spLocks noGrp="1" noChangeArrowheads="1"/>
          </p:cNvSpPr>
          <p:nvPr>
            <p:ph type="hdr" sz="quarter"/>
          </p:nvPr>
        </p:nvSpPr>
        <p:spPr bwMode="auto">
          <a:xfrm>
            <a:off x="1" y="1"/>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5" tIns="45718" rIns="91435" bIns="45718" numCol="1" anchor="t" anchorCtr="0" compatLnSpc="1">
            <a:prstTxWarp prst="textNoShape">
              <a:avLst/>
            </a:prstTxWarp>
          </a:bodyPr>
          <a:lstStyle>
            <a:lvl1pPr>
              <a:defRPr sz="1100">
                <a:latin typeface="Garamond" panose="02020404030301010803" pitchFamily="18" charset="0"/>
                <a:ea typeface="新細明體" panose="02020500000000000000" pitchFamily="18" charset="-120"/>
              </a:defRPr>
            </a:lvl1pPr>
          </a:lstStyle>
          <a:p>
            <a:endParaRPr lang="en-US" altLang="zh-TW" dirty="0"/>
          </a:p>
        </p:txBody>
      </p:sp>
      <p:sp>
        <p:nvSpPr>
          <p:cNvPr id="7171" name="Rectangle 3"/>
          <p:cNvSpPr>
            <a:spLocks noGrp="1" noChangeArrowheads="1"/>
          </p:cNvSpPr>
          <p:nvPr>
            <p:ph type="dt" idx="1"/>
          </p:nvPr>
        </p:nvSpPr>
        <p:spPr bwMode="auto">
          <a:xfrm>
            <a:off x="3815374" y="1"/>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5" tIns="45718" rIns="91435" bIns="45718" numCol="1" anchor="t" anchorCtr="0" compatLnSpc="1">
            <a:prstTxWarp prst="textNoShape">
              <a:avLst/>
            </a:prstTxWarp>
          </a:bodyPr>
          <a:lstStyle>
            <a:lvl1pPr algn="r">
              <a:defRPr sz="1100">
                <a:latin typeface="Garamond" panose="02020404030301010803" pitchFamily="18" charset="0"/>
                <a:ea typeface="新細明體" panose="02020500000000000000" pitchFamily="18" charset="-120"/>
              </a:defRPr>
            </a:lvl1pPr>
          </a:lstStyle>
          <a:p>
            <a:endParaRPr lang="en-US" altLang="zh-TW" dirty="0"/>
          </a:p>
        </p:txBody>
      </p:sp>
      <p:sp>
        <p:nvSpPr>
          <p:cNvPr id="7172" name="Rectangle 4"/>
          <p:cNvSpPr>
            <a:spLocks noGrp="1" noRot="1" noChangeAspect="1" noChangeArrowheads="1" noTextEdit="1"/>
          </p:cNvSpPr>
          <p:nvPr>
            <p:ph type="sldImg" idx="2"/>
          </p:nvPr>
        </p:nvSpPr>
        <p:spPr bwMode="auto">
          <a:xfrm>
            <a:off x="77788" y="741363"/>
            <a:ext cx="6580187" cy="3700462"/>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73" name="Rectangle 5"/>
          <p:cNvSpPr>
            <a:spLocks noGrp="1" noChangeArrowheads="1"/>
          </p:cNvSpPr>
          <p:nvPr>
            <p:ph type="body" sz="quarter" idx="3"/>
          </p:nvPr>
        </p:nvSpPr>
        <p:spPr bwMode="auto">
          <a:xfrm>
            <a:off x="673577" y="4686501"/>
            <a:ext cx="5388610" cy="44398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5" tIns="45718" rIns="91435" bIns="45718" numCol="1" anchor="t" anchorCtr="0" compatLnSpc="1">
            <a:prstTxWarp prst="textNoShape">
              <a:avLst/>
            </a:prstTxWarp>
          </a:bodyPr>
          <a:lstStyle/>
          <a:p>
            <a:pPr lvl="0"/>
            <a:r>
              <a:rPr lang="zh-TW" altLang="en-US" dirty="0"/>
              <a:t>按一下以編輯母片</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7174" name="Rectangle 6"/>
          <p:cNvSpPr>
            <a:spLocks noGrp="1" noChangeArrowheads="1"/>
          </p:cNvSpPr>
          <p:nvPr>
            <p:ph type="ftr" sz="quarter" idx="4"/>
          </p:nvPr>
        </p:nvSpPr>
        <p:spPr bwMode="auto">
          <a:xfrm>
            <a:off x="1"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5" tIns="45718" rIns="91435" bIns="45718" numCol="1" anchor="b" anchorCtr="0" compatLnSpc="1">
            <a:prstTxWarp prst="textNoShape">
              <a:avLst/>
            </a:prstTxWarp>
          </a:bodyPr>
          <a:lstStyle>
            <a:lvl1pPr>
              <a:defRPr sz="1100">
                <a:latin typeface="Garamond" panose="02020404030301010803" pitchFamily="18" charset="0"/>
                <a:ea typeface="新細明體" panose="02020500000000000000" pitchFamily="18" charset="-120"/>
              </a:defRPr>
            </a:lvl1pPr>
          </a:lstStyle>
          <a:p>
            <a:endParaRPr lang="en-US" altLang="zh-TW" dirty="0"/>
          </a:p>
        </p:txBody>
      </p:sp>
      <p:sp>
        <p:nvSpPr>
          <p:cNvPr id="7175" name="Rectangle 7"/>
          <p:cNvSpPr>
            <a:spLocks noGrp="1" noChangeArrowheads="1"/>
          </p:cNvSpPr>
          <p:nvPr>
            <p:ph type="sldNum" sz="quarter" idx="5"/>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35" tIns="45718" rIns="91435" bIns="45718" numCol="1" anchor="b" anchorCtr="0" compatLnSpc="1">
            <a:prstTxWarp prst="textNoShape">
              <a:avLst/>
            </a:prstTxWarp>
          </a:bodyPr>
          <a:lstStyle>
            <a:lvl1pPr algn="r">
              <a:defRPr sz="1100">
                <a:latin typeface="Garamond" panose="02020404030301010803" pitchFamily="18" charset="0"/>
                <a:ea typeface="新細明體" panose="02020500000000000000" pitchFamily="18" charset="-120"/>
              </a:defRPr>
            </a:lvl1pPr>
          </a:lstStyle>
          <a:p>
            <a:fld id="{BAE34FD2-4F3F-459D-85D9-B2E943F3E7F3}" type="slidenum">
              <a:rPr lang="en-US" altLang="zh-TW" smtClean="0"/>
              <a:pPr/>
              <a:t>‹#›</a:t>
            </a:fld>
            <a:endParaRPr lang="en-US" altLang="zh-TW" dirty="0"/>
          </a:p>
        </p:txBody>
      </p:sp>
    </p:spTree>
    <p:extLst>
      <p:ext uri="{BB962C8B-B14F-4D97-AF65-F5344CB8AC3E}">
        <p14:creationId xmlns:p14="http://schemas.microsoft.com/office/powerpoint/2010/main" val="2039179948"/>
      </p:ext>
    </p:extLst>
  </p:cSld>
  <p:clrMap bg1="lt1" tx1="dk1" bg2="lt2" tx2="dk2" accent1="accent1" accent2="accent2" accent3="accent3" accent4="accent4" accent5="accent5" accent6="accent6" hlink="hlink" folHlink="folHlink"/>
  <p:hf hdr="0" ftr="0" dt="0"/>
  <p:notesStyle>
    <a:lvl1pPr algn="l" rtl="0" fontAlgn="base">
      <a:spcBef>
        <a:spcPct val="30000"/>
      </a:spcBef>
      <a:spcAft>
        <a:spcPct val="0"/>
      </a:spcAft>
      <a:defRPr kumimoji="1" sz="1200" kern="1200">
        <a:solidFill>
          <a:schemeClr val="tx1"/>
        </a:solidFill>
        <a:latin typeface="Garamond" panose="02020404030301010803" pitchFamily="18" charset="0"/>
        <a:ea typeface="新細明體" pitchFamily="18" charset="-120"/>
        <a:cs typeface="+mn-cs"/>
      </a:defRPr>
    </a:lvl1pPr>
    <a:lvl2pPr marL="457200" algn="l" rtl="0" fontAlgn="base">
      <a:spcBef>
        <a:spcPct val="30000"/>
      </a:spcBef>
      <a:spcAft>
        <a:spcPct val="0"/>
      </a:spcAft>
      <a:defRPr kumimoji="1" sz="1200" kern="1200">
        <a:solidFill>
          <a:schemeClr val="tx1"/>
        </a:solidFill>
        <a:latin typeface="Garamond" panose="02020404030301010803" pitchFamily="18" charset="0"/>
        <a:ea typeface="新細明體" pitchFamily="18" charset="-120"/>
        <a:cs typeface="+mn-cs"/>
      </a:defRPr>
    </a:lvl2pPr>
    <a:lvl3pPr marL="914400" algn="l" rtl="0" fontAlgn="base">
      <a:spcBef>
        <a:spcPct val="30000"/>
      </a:spcBef>
      <a:spcAft>
        <a:spcPct val="0"/>
      </a:spcAft>
      <a:defRPr kumimoji="1" sz="1200" kern="1200">
        <a:solidFill>
          <a:schemeClr val="tx1"/>
        </a:solidFill>
        <a:latin typeface="Garamond" panose="02020404030301010803" pitchFamily="18" charset="0"/>
        <a:ea typeface="新細明體" pitchFamily="18" charset="-120"/>
        <a:cs typeface="+mn-cs"/>
      </a:defRPr>
    </a:lvl3pPr>
    <a:lvl4pPr marL="1371600" algn="l" rtl="0" fontAlgn="base">
      <a:spcBef>
        <a:spcPct val="30000"/>
      </a:spcBef>
      <a:spcAft>
        <a:spcPct val="0"/>
      </a:spcAft>
      <a:defRPr kumimoji="1" sz="1200" kern="1200">
        <a:solidFill>
          <a:schemeClr val="tx1"/>
        </a:solidFill>
        <a:latin typeface="Garamond" panose="02020404030301010803" pitchFamily="18" charset="0"/>
        <a:ea typeface="新細明體" pitchFamily="18" charset="-120"/>
        <a:cs typeface="+mn-cs"/>
      </a:defRPr>
    </a:lvl4pPr>
    <a:lvl5pPr marL="1828800" algn="l" rtl="0" fontAlgn="base">
      <a:spcBef>
        <a:spcPct val="30000"/>
      </a:spcBef>
      <a:spcAft>
        <a:spcPct val="0"/>
      </a:spcAft>
      <a:defRPr kumimoji="1" sz="1200" kern="1200">
        <a:solidFill>
          <a:schemeClr val="tx1"/>
        </a:solidFill>
        <a:latin typeface="Garamond" panose="02020404030301010803" pitchFamily="18"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endParaRPr lang="zh-TW" altLang="en-US"/>
          </a:p>
        </p:txBody>
      </p:sp>
      <p:sp>
        <p:nvSpPr>
          <p:cNvPr id="5" name="投影片編號版面配置區 4"/>
          <p:cNvSpPr>
            <a:spLocks noGrp="1"/>
          </p:cNvSpPr>
          <p:nvPr>
            <p:ph type="sldNum" sz="quarter" idx="10"/>
          </p:nvPr>
        </p:nvSpPr>
        <p:spPr/>
        <p:txBody>
          <a:bodyPr/>
          <a:lstStyle/>
          <a:p>
            <a:fld id="{BAE34FD2-4F3F-459D-85D9-B2E943F3E7F3}" type="slidenum">
              <a:rPr lang="en-US" altLang="zh-TW" smtClean="0"/>
              <a:pPr/>
              <a:t>0</a:t>
            </a:fld>
            <a:endParaRPr lang="en-US" altLang="zh-TW" dirty="0"/>
          </a:p>
        </p:txBody>
      </p:sp>
    </p:spTree>
    <p:extLst>
      <p:ext uri="{BB962C8B-B14F-4D97-AF65-F5344CB8AC3E}">
        <p14:creationId xmlns:p14="http://schemas.microsoft.com/office/powerpoint/2010/main" val="1199507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BA34F3E5-AEF3-48E4-BAF9-CE053E653A31}" type="slidenum">
              <a:rPr lang="en-US" altLang="zh-TW" sz="1100">
                <a:latin typeface="Garamond" panose="02020404030301010803" pitchFamily="18" charset="0"/>
              </a:rPr>
              <a:pPr algn="r"/>
              <a:t>1</a:t>
            </a:fld>
            <a:endParaRPr lang="en-US" altLang="zh-TW" sz="1100" dirty="0">
              <a:latin typeface="Garamond" panose="02020404030301010803" pitchFamily="18" charset="0"/>
            </a:endParaRPr>
          </a:p>
        </p:txBody>
      </p:sp>
      <p:sp>
        <p:nvSpPr>
          <p:cNvPr id="14339" name="Rectangle 2"/>
          <p:cNvSpPr>
            <a:spLocks noGrp="1" noRot="1" noChangeAspect="1" noChangeArrowheads="1" noTextEdit="1"/>
          </p:cNvSpPr>
          <p:nvPr>
            <p:ph type="sldImg"/>
          </p:nvPr>
        </p:nvSpPr>
        <p:spPr>
          <a:xfrm>
            <a:off x="77788" y="739775"/>
            <a:ext cx="6580187" cy="3700463"/>
          </a:xfrm>
          <a:ln/>
        </p:spPr>
      </p:sp>
      <p:sp>
        <p:nvSpPr>
          <p:cNvPr id="14340" name="Rectangle 3"/>
          <p:cNvSpPr>
            <a:spLocks noGrp="1" noChangeArrowheads="1"/>
          </p:cNvSpPr>
          <p:nvPr>
            <p:ph type="body" idx="1"/>
          </p:nvPr>
        </p:nvSpPr>
        <p:spPr>
          <a:xfrm>
            <a:off x="673577" y="4688213"/>
            <a:ext cx="5388610" cy="4438127"/>
          </a:xfrm>
        </p:spPr>
        <p:txBody>
          <a:bodyPr lIns="87461" tIns="43731" rIns="87461" bIns="43731"/>
          <a:lstStyle/>
          <a:p>
            <a:endParaRPr lang="en-US" altLang="zh-TW" dirty="0"/>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1</a:t>
            </a:fld>
            <a:endParaRPr lang="en-US" altLang="zh-TW" dirty="0"/>
          </a:p>
        </p:txBody>
      </p:sp>
    </p:spTree>
    <p:extLst>
      <p:ext uri="{BB962C8B-B14F-4D97-AF65-F5344CB8AC3E}">
        <p14:creationId xmlns:p14="http://schemas.microsoft.com/office/powerpoint/2010/main" val="1038314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6E438325-0A03-4477-BC23-1F7DCAFA030E}" type="slidenum">
              <a:rPr lang="en-US" altLang="zh-TW" sz="1100">
                <a:latin typeface="Garamond" panose="02020404030301010803" pitchFamily="18" charset="0"/>
              </a:rPr>
              <a:pPr algn="r"/>
              <a:t>2</a:t>
            </a:fld>
            <a:endParaRPr lang="en-US" altLang="zh-TW" sz="1100" dirty="0">
              <a:latin typeface="Garamond" panose="02020404030301010803" pitchFamily="18" charset="0"/>
            </a:endParaRPr>
          </a:p>
        </p:txBody>
      </p:sp>
      <p:sp>
        <p:nvSpPr>
          <p:cNvPr id="16387" name="Rectangle 2"/>
          <p:cNvSpPr>
            <a:spLocks noGrp="1" noRot="1" noChangeAspect="1" noChangeArrowheads="1" noTextEdit="1"/>
          </p:cNvSpPr>
          <p:nvPr>
            <p:ph type="sldImg"/>
          </p:nvPr>
        </p:nvSpPr>
        <p:spPr>
          <a:xfrm>
            <a:off x="77788" y="739775"/>
            <a:ext cx="6580187" cy="3700463"/>
          </a:xfrm>
          <a:ln/>
        </p:spPr>
      </p:sp>
      <p:sp>
        <p:nvSpPr>
          <p:cNvPr id="16388" name="Rectangle 3"/>
          <p:cNvSpPr>
            <a:spLocks noGrp="1" noChangeArrowheads="1"/>
          </p:cNvSpPr>
          <p:nvPr>
            <p:ph type="body" idx="1"/>
          </p:nvPr>
        </p:nvSpPr>
        <p:spPr>
          <a:xfrm>
            <a:off x="673577" y="4688213"/>
            <a:ext cx="5388610" cy="4438127"/>
          </a:xfrm>
        </p:spPr>
        <p:txBody>
          <a:bodyPr lIns="87461" tIns="43731" rIns="87461" bIns="43731"/>
          <a:lstStyle/>
          <a:p>
            <a:endParaRPr lang="en-US" altLang="zh-TW" b="0" u="sng" dirty="0">
              <a:latin typeface="新細明體" panose="02020500000000000000" pitchFamily="18" charset="-120"/>
            </a:endParaRPr>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2</a:t>
            </a:fld>
            <a:endParaRPr lang="en-US" altLang="zh-TW" dirty="0"/>
          </a:p>
        </p:txBody>
      </p:sp>
    </p:spTree>
    <p:extLst>
      <p:ext uri="{BB962C8B-B14F-4D97-AF65-F5344CB8AC3E}">
        <p14:creationId xmlns:p14="http://schemas.microsoft.com/office/powerpoint/2010/main" val="17965756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43AE0957-A6E0-48F1-BF05-F1455C7B0C26}" type="slidenum">
              <a:rPr lang="en-US" altLang="zh-TW" sz="1100">
                <a:latin typeface="Garamond" panose="02020404030301010803" pitchFamily="18" charset="0"/>
              </a:rPr>
              <a:pPr algn="r"/>
              <a:t>3</a:t>
            </a:fld>
            <a:endParaRPr lang="en-US" altLang="zh-TW" sz="1100" dirty="0">
              <a:latin typeface="Garamond" panose="02020404030301010803" pitchFamily="18" charset="0"/>
            </a:endParaRPr>
          </a:p>
        </p:txBody>
      </p:sp>
      <p:sp>
        <p:nvSpPr>
          <p:cNvPr id="21507" name="Rectangle 2"/>
          <p:cNvSpPr>
            <a:spLocks noGrp="1" noRot="1" noChangeAspect="1" noChangeArrowheads="1" noTextEdit="1"/>
          </p:cNvSpPr>
          <p:nvPr>
            <p:ph type="sldImg"/>
          </p:nvPr>
        </p:nvSpPr>
        <p:spPr>
          <a:xfrm>
            <a:off x="77788" y="739775"/>
            <a:ext cx="6580187" cy="3700463"/>
          </a:xfrm>
          <a:ln/>
        </p:spPr>
      </p:sp>
      <p:sp>
        <p:nvSpPr>
          <p:cNvPr id="21508" name="Rectangle 3"/>
          <p:cNvSpPr>
            <a:spLocks noGrp="1" noChangeArrowheads="1"/>
          </p:cNvSpPr>
          <p:nvPr>
            <p:ph type="body" idx="1"/>
          </p:nvPr>
        </p:nvSpPr>
        <p:spPr>
          <a:xfrm>
            <a:off x="898102" y="4686501"/>
            <a:ext cx="4939560" cy="4439841"/>
          </a:xfrm>
        </p:spPr>
        <p:txBody>
          <a:bodyPr lIns="87461" tIns="43731" rIns="87461" bIns="43731"/>
          <a:lstStyle/>
          <a:p>
            <a:endParaRPr lang="zh-TW" altLang="en-US" u="sng" dirty="0">
              <a:latin typeface="+mn-ea"/>
              <a:ea typeface="+mn-ea"/>
            </a:endParaRPr>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3</a:t>
            </a:fld>
            <a:endParaRPr lang="en-US" altLang="zh-TW" dirty="0"/>
          </a:p>
        </p:txBody>
      </p:sp>
    </p:spTree>
    <p:extLst>
      <p:ext uri="{BB962C8B-B14F-4D97-AF65-F5344CB8AC3E}">
        <p14:creationId xmlns:p14="http://schemas.microsoft.com/office/powerpoint/2010/main" val="31254284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endParaRPr lang="zh-TW" altLang="en-US" b="1" dirty="0"/>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4</a:t>
            </a:fld>
            <a:endParaRPr lang="en-US" altLang="zh-TW" dirty="0"/>
          </a:p>
        </p:txBody>
      </p:sp>
    </p:spTree>
    <p:extLst>
      <p:ext uri="{BB962C8B-B14F-4D97-AF65-F5344CB8AC3E}">
        <p14:creationId xmlns:p14="http://schemas.microsoft.com/office/powerpoint/2010/main" val="659226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423782FA-48F5-4B2C-A1BC-2241E8ACEABF}" type="slidenum">
              <a:rPr lang="en-US" altLang="zh-TW" sz="1100">
                <a:latin typeface="Garamond" panose="02020404030301010803" pitchFamily="18" charset="0"/>
              </a:rPr>
              <a:pPr algn="r"/>
              <a:t>5</a:t>
            </a:fld>
            <a:endParaRPr lang="en-US" altLang="zh-TW" sz="1100" dirty="0">
              <a:latin typeface="Garamond" panose="02020404030301010803" pitchFamily="18" charset="0"/>
            </a:endParaRPr>
          </a:p>
        </p:txBody>
      </p:sp>
      <p:sp>
        <p:nvSpPr>
          <p:cNvPr id="29699" name="Rectangle 2"/>
          <p:cNvSpPr>
            <a:spLocks noGrp="1" noRot="1" noChangeAspect="1" noChangeArrowheads="1" noTextEdit="1"/>
          </p:cNvSpPr>
          <p:nvPr>
            <p:ph type="sldImg"/>
          </p:nvPr>
        </p:nvSpPr>
        <p:spPr>
          <a:xfrm>
            <a:off x="77788" y="739775"/>
            <a:ext cx="6580187" cy="3700463"/>
          </a:xfrm>
          <a:ln/>
        </p:spPr>
      </p:sp>
      <p:sp>
        <p:nvSpPr>
          <p:cNvPr id="29700" name="Rectangle 3"/>
          <p:cNvSpPr>
            <a:spLocks noGrp="1" noChangeArrowheads="1"/>
          </p:cNvSpPr>
          <p:nvPr>
            <p:ph type="body" idx="1"/>
          </p:nvPr>
        </p:nvSpPr>
        <p:spPr>
          <a:xfrm>
            <a:off x="673577" y="4688213"/>
            <a:ext cx="5388610" cy="4438127"/>
          </a:xfrm>
        </p:spPr>
        <p:txBody>
          <a:bodyPr lIns="87461" tIns="43731" rIns="87461" bIns="43731"/>
          <a:lstStyle/>
          <a:p>
            <a:pPr lvl="1"/>
            <a:endParaRPr lang="zh-TW" altLang="en-US" dirty="0"/>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5</a:t>
            </a:fld>
            <a:endParaRPr lang="en-US" altLang="zh-TW" dirty="0"/>
          </a:p>
        </p:txBody>
      </p:sp>
    </p:spTree>
    <p:extLst>
      <p:ext uri="{BB962C8B-B14F-4D97-AF65-F5344CB8AC3E}">
        <p14:creationId xmlns:p14="http://schemas.microsoft.com/office/powerpoint/2010/main" val="39462795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423782FA-48F5-4B2C-A1BC-2241E8ACEABF}" type="slidenum">
              <a:rPr lang="en-US" altLang="zh-TW" sz="1100">
                <a:latin typeface="Garamond" panose="02020404030301010803" pitchFamily="18" charset="0"/>
              </a:rPr>
              <a:pPr algn="r"/>
              <a:t>6</a:t>
            </a:fld>
            <a:endParaRPr lang="en-US" altLang="zh-TW" sz="1100" dirty="0">
              <a:latin typeface="Garamond" panose="02020404030301010803" pitchFamily="18" charset="0"/>
            </a:endParaRPr>
          </a:p>
        </p:txBody>
      </p:sp>
      <p:sp>
        <p:nvSpPr>
          <p:cNvPr id="29699" name="Rectangle 2"/>
          <p:cNvSpPr>
            <a:spLocks noGrp="1" noRot="1" noChangeAspect="1" noChangeArrowheads="1" noTextEdit="1"/>
          </p:cNvSpPr>
          <p:nvPr>
            <p:ph type="sldImg"/>
          </p:nvPr>
        </p:nvSpPr>
        <p:spPr>
          <a:xfrm>
            <a:off x="77788" y="739775"/>
            <a:ext cx="6580187" cy="3700463"/>
          </a:xfrm>
          <a:ln/>
        </p:spPr>
      </p:sp>
      <p:sp>
        <p:nvSpPr>
          <p:cNvPr id="29700" name="Rectangle 3"/>
          <p:cNvSpPr>
            <a:spLocks noGrp="1" noChangeArrowheads="1"/>
          </p:cNvSpPr>
          <p:nvPr>
            <p:ph type="body" idx="1"/>
          </p:nvPr>
        </p:nvSpPr>
        <p:spPr>
          <a:xfrm>
            <a:off x="673577" y="4688213"/>
            <a:ext cx="5388610" cy="4438127"/>
          </a:xfrm>
        </p:spPr>
        <p:txBody>
          <a:bodyPr lIns="87461" tIns="43731" rIns="87461" bIns="43731"/>
          <a:lstStyle/>
          <a:p>
            <a:endParaRPr lang="zh-TW" altLang="en-US" dirty="0"/>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6</a:t>
            </a:fld>
            <a:endParaRPr lang="en-US" altLang="zh-TW" dirty="0"/>
          </a:p>
        </p:txBody>
      </p:sp>
    </p:spTree>
    <p:extLst>
      <p:ext uri="{BB962C8B-B14F-4D97-AF65-F5344CB8AC3E}">
        <p14:creationId xmlns:p14="http://schemas.microsoft.com/office/powerpoint/2010/main" val="36557357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0E34C862-0821-408F-AAE6-D7102DF2240E}" type="slidenum">
              <a:rPr lang="en-US" altLang="zh-TW" sz="1100">
                <a:latin typeface="Garamond" panose="02020404030301010803" pitchFamily="18" charset="0"/>
              </a:rPr>
              <a:pPr algn="r"/>
              <a:t>7</a:t>
            </a:fld>
            <a:endParaRPr lang="en-US" altLang="zh-TW" sz="1100" dirty="0">
              <a:latin typeface="Garamond" panose="02020404030301010803" pitchFamily="18" charset="0"/>
            </a:endParaRPr>
          </a:p>
        </p:txBody>
      </p:sp>
      <p:sp>
        <p:nvSpPr>
          <p:cNvPr id="27651" name="Rectangle 2"/>
          <p:cNvSpPr>
            <a:spLocks noGrp="1" noRot="1" noChangeAspect="1" noChangeArrowheads="1" noTextEdit="1"/>
          </p:cNvSpPr>
          <p:nvPr>
            <p:ph type="sldImg"/>
          </p:nvPr>
        </p:nvSpPr>
        <p:spPr>
          <a:xfrm>
            <a:off x="77788" y="739775"/>
            <a:ext cx="6580187" cy="3700463"/>
          </a:xfrm>
          <a:ln/>
        </p:spPr>
      </p:sp>
      <p:sp>
        <p:nvSpPr>
          <p:cNvPr id="27652" name="Rectangle 3"/>
          <p:cNvSpPr>
            <a:spLocks noGrp="1" noChangeArrowheads="1"/>
          </p:cNvSpPr>
          <p:nvPr>
            <p:ph type="body" idx="1"/>
          </p:nvPr>
        </p:nvSpPr>
        <p:spPr>
          <a:xfrm>
            <a:off x="673577" y="4688213"/>
            <a:ext cx="5388610" cy="4438127"/>
          </a:xfrm>
        </p:spPr>
        <p:txBody>
          <a:bodyPr lIns="87461" tIns="43731" rIns="87461" bIns="43731"/>
          <a:lstStyle/>
          <a:p>
            <a:endParaRPr lang="zh-TW" altLang="en-US" dirty="0"/>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7</a:t>
            </a:fld>
            <a:endParaRPr lang="en-US" altLang="zh-TW" dirty="0"/>
          </a:p>
        </p:txBody>
      </p:sp>
    </p:spTree>
    <p:extLst>
      <p:ext uri="{BB962C8B-B14F-4D97-AF65-F5344CB8AC3E}">
        <p14:creationId xmlns:p14="http://schemas.microsoft.com/office/powerpoint/2010/main" val="422797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8CD98E93-E746-47BD-A860-291DA08FCD6E}" type="slidenum">
              <a:rPr lang="en-US" altLang="zh-TW" sz="1100">
                <a:latin typeface="Garamond" panose="02020404030301010803" pitchFamily="18" charset="0"/>
              </a:rPr>
              <a:pPr algn="r"/>
              <a:t>8</a:t>
            </a:fld>
            <a:endParaRPr lang="en-US" altLang="zh-TW" sz="1100" dirty="0">
              <a:latin typeface="Garamond" panose="02020404030301010803" pitchFamily="18" charset="0"/>
            </a:endParaRPr>
          </a:p>
        </p:txBody>
      </p:sp>
      <p:sp>
        <p:nvSpPr>
          <p:cNvPr id="25603" name="Rectangle 2"/>
          <p:cNvSpPr>
            <a:spLocks noGrp="1" noRot="1" noChangeAspect="1" noChangeArrowheads="1" noTextEdit="1"/>
          </p:cNvSpPr>
          <p:nvPr>
            <p:ph type="sldImg"/>
          </p:nvPr>
        </p:nvSpPr>
        <p:spPr>
          <a:xfrm>
            <a:off x="77788" y="739775"/>
            <a:ext cx="6580187" cy="3700463"/>
          </a:xfrm>
          <a:ln/>
        </p:spPr>
      </p:sp>
      <p:sp>
        <p:nvSpPr>
          <p:cNvPr id="25604" name="Rectangle 3"/>
          <p:cNvSpPr>
            <a:spLocks noGrp="1" noChangeArrowheads="1"/>
          </p:cNvSpPr>
          <p:nvPr>
            <p:ph type="body" idx="1"/>
          </p:nvPr>
        </p:nvSpPr>
        <p:spPr>
          <a:xfrm>
            <a:off x="673577" y="4688213"/>
            <a:ext cx="5388610" cy="4438127"/>
          </a:xfrm>
        </p:spPr>
        <p:txBody>
          <a:bodyPr lIns="87461" tIns="43731" rIns="87461" bIns="43731"/>
          <a:lstStyle/>
          <a:p>
            <a:endParaRPr lang="zh-TW" altLang="en-US" dirty="0"/>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8</a:t>
            </a:fld>
            <a:endParaRPr lang="en-US" altLang="zh-TW" dirty="0"/>
          </a:p>
        </p:txBody>
      </p:sp>
    </p:spTree>
    <p:extLst>
      <p:ext uri="{BB962C8B-B14F-4D97-AF65-F5344CB8AC3E}">
        <p14:creationId xmlns:p14="http://schemas.microsoft.com/office/powerpoint/2010/main" val="15241301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C2425263-7D33-4329-B3F9-614C3583E957}" type="slidenum">
              <a:rPr lang="en-US" altLang="zh-TW" sz="1100">
                <a:latin typeface="Garamond" panose="02020404030301010803" pitchFamily="18" charset="0"/>
              </a:rPr>
              <a:pPr algn="r"/>
              <a:t>9</a:t>
            </a:fld>
            <a:endParaRPr lang="en-US" altLang="zh-TW" sz="1100" dirty="0">
              <a:latin typeface="Garamond" panose="02020404030301010803" pitchFamily="18" charset="0"/>
            </a:endParaRPr>
          </a:p>
        </p:txBody>
      </p:sp>
      <p:sp>
        <p:nvSpPr>
          <p:cNvPr id="23555" name="Rectangle 2"/>
          <p:cNvSpPr>
            <a:spLocks noGrp="1" noRot="1" noChangeAspect="1" noChangeArrowheads="1" noTextEdit="1"/>
          </p:cNvSpPr>
          <p:nvPr>
            <p:ph type="sldImg"/>
          </p:nvPr>
        </p:nvSpPr>
        <p:spPr>
          <a:xfrm>
            <a:off x="77788" y="739775"/>
            <a:ext cx="6580187" cy="3700463"/>
          </a:xfrm>
          <a:ln/>
        </p:spPr>
      </p:sp>
      <p:sp>
        <p:nvSpPr>
          <p:cNvPr id="23556" name="Rectangle 3"/>
          <p:cNvSpPr>
            <a:spLocks noGrp="1" noChangeArrowheads="1"/>
          </p:cNvSpPr>
          <p:nvPr>
            <p:ph type="body" idx="1"/>
          </p:nvPr>
        </p:nvSpPr>
        <p:spPr>
          <a:xfrm>
            <a:off x="673577" y="4688213"/>
            <a:ext cx="5388610" cy="4438127"/>
          </a:xfrm>
        </p:spPr>
        <p:txBody>
          <a:bodyPr lIns="87461" tIns="43731" rIns="87461" bIns="43731"/>
          <a:lstStyle/>
          <a:p>
            <a:endParaRPr lang="zh-TW" altLang="en-US" dirty="0">
              <a:latin typeface="新細明體" panose="02020500000000000000" pitchFamily="18" charset="-120"/>
            </a:endParaRPr>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9</a:t>
            </a:fld>
            <a:endParaRPr lang="en-US" altLang="zh-TW" dirty="0"/>
          </a:p>
        </p:txBody>
      </p:sp>
    </p:spTree>
    <p:extLst>
      <p:ext uri="{BB962C8B-B14F-4D97-AF65-F5344CB8AC3E}">
        <p14:creationId xmlns:p14="http://schemas.microsoft.com/office/powerpoint/2010/main" val="318104713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4463DF73-E239-428E-908E-D92CCBBAE9F0}" type="slidenum">
              <a:rPr lang="en-US" altLang="zh-TW" sz="1100">
                <a:latin typeface="Garamond" panose="02020404030301010803" pitchFamily="18" charset="0"/>
              </a:rPr>
              <a:pPr algn="r"/>
              <a:t>10</a:t>
            </a:fld>
            <a:endParaRPr lang="en-US" altLang="zh-TW" sz="1100" dirty="0">
              <a:latin typeface="Garamond" panose="02020404030301010803" pitchFamily="18" charset="0"/>
            </a:endParaRPr>
          </a:p>
        </p:txBody>
      </p:sp>
      <p:sp>
        <p:nvSpPr>
          <p:cNvPr id="35843" name="Rectangle 2"/>
          <p:cNvSpPr>
            <a:spLocks noGrp="1" noRot="1" noChangeAspect="1" noChangeArrowheads="1" noTextEdit="1"/>
          </p:cNvSpPr>
          <p:nvPr>
            <p:ph type="sldImg"/>
          </p:nvPr>
        </p:nvSpPr>
        <p:spPr>
          <a:xfrm>
            <a:off x="77788" y="739775"/>
            <a:ext cx="6580187" cy="3700463"/>
          </a:xfrm>
          <a:ln/>
        </p:spPr>
      </p:sp>
      <p:sp>
        <p:nvSpPr>
          <p:cNvPr id="35844" name="Rectangle 3"/>
          <p:cNvSpPr>
            <a:spLocks noGrp="1" noChangeArrowheads="1"/>
          </p:cNvSpPr>
          <p:nvPr>
            <p:ph type="body" idx="1"/>
          </p:nvPr>
        </p:nvSpPr>
        <p:spPr>
          <a:xfrm>
            <a:off x="898102" y="4686501"/>
            <a:ext cx="4939560" cy="4439841"/>
          </a:xfrm>
        </p:spPr>
        <p:txBody>
          <a:bodyPr lIns="87461" tIns="43731" rIns="87461" bIns="43731"/>
          <a:lstStyle/>
          <a:p>
            <a:endParaRPr lang="en-US" altLang="zh-TW" dirty="0">
              <a:latin typeface="新細明體" panose="02020500000000000000" pitchFamily="18" charset="-120"/>
            </a:endParaRPr>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10</a:t>
            </a:fld>
            <a:endParaRPr lang="en-US" altLang="zh-TW" dirty="0"/>
          </a:p>
        </p:txBody>
      </p:sp>
    </p:spTree>
    <p:extLst>
      <p:ext uri="{BB962C8B-B14F-4D97-AF65-F5344CB8AC3E}">
        <p14:creationId xmlns:p14="http://schemas.microsoft.com/office/powerpoint/2010/main" val="3960684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4463DF73-E239-428E-908E-D92CCBBAE9F0}" type="slidenum">
              <a:rPr lang="en-US" altLang="zh-TW" sz="1100">
                <a:latin typeface="Garamond" panose="02020404030301010803" pitchFamily="18" charset="0"/>
              </a:rPr>
              <a:pPr algn="r"/>
              <a:t>11</a:t>
            </a:fld>
            <a:endParaRPr lang="en-US" altLang="zh-TW" sz="1100" dirty="0">
              <a:latin typeface="Garamond" panose="02020404030301010803" pitchFamily="18" charset="0"/>
            </a:endParaRPr>
          </a:p>
        </p:txBody>
      </p:sp>
      <p:sp>
        <p:nvSpPr>
          <p:cNvPr id="35843" name="Rectangle 2"/>
          <p:cNvSpPr>
            <a:spLocks noGrp="1" noRot="1" noChangeAspect="1" noChangeArrowheads="1" noTextEdit="1"/>
          </p:cNvSpPr>
          <p:nvPr>
            <p:ph type="sldImg"/>
          </p:nvPr>
        </p:nvSpPr>
        <p:spPr>
          <a:xfrm>
            <a:off x="77788" y="739775"/>
            <a:ext cx="6580187" cy="3700463"/>
          </a:xfrm>
          <a:ln/>
        </p:spPr>
      </p:sp>
      <p:sp>
        <p:nvSpPr>
          <p:cNvPr id="35844" name="Rectangle 3"/>
          <p:cNvSpPr>
            <a:spLocks noGrp="1" noChangeArrowheads="1"/>
          </p:cNvSpPr>
          <p:nvPr>
            <p:ph type="body" idx="1"/>
          </p:nvPr>
        </p:nvSpPr>
        <p:spPr>
          <a:xfrm>
            <a:off x="898102" y="4686501"/>
            <a:ext cx="4939560" cy="4439841"/>
          </a:xfrm>
        </p:spPr>
        <p:txBody>
          <a:bodyPr lIns="87461" tIns="43731" rIns="87461" bIns="43731"/>
          <a:lstStyle/>
          <a:p>
            <a:endParaRPr lang="en-US" altLang="zh-TW" dirty="0">
              <a:latin typeface="新細明體" panose="02020500000000000000" pitchFamily="18" charset="-120"/>
            </a:endParaRPr>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11</a:t>
            </a:fld>
            <a:endParaRPr lang="en-US" altLang="zh-TW" dirty="0"/>
          </a:p>
        </p:txBody>
      </p:sp>
    </p:spTree>
    <p:extLst>
      <p:ext uri="{BB962C8B-B14F-4D97-AF65-F5344CB8AC3E}">
        <p14:creationId xmlns:p14="http://schemas.microsoft.com/office/powerpoint/2010/main" val="37712730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12</a:t>
            </a:fld>
            <a:endParaRPr lang="en-US" altLang="zh-TW" dirty="0"/>
          </a:p>
        </p:txBody>
      </p:sp>
    </p:spTree>
    <p:extLst>
      <p:ext uri="{BB962C8B-B14F-4D97-AF65-F5344CB8AC3E}">
        <p14:creationId xmlns:p14="http://schemas.microsoft.com/office/powerpoint/2010/main" val="381734825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pPr eaLnBrk="1" hangingPunct="1"/>
            <a:endParaRPr lang="en-US" altLang="zh-TW" b="0" dirty="0"/>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13</a:t>
            </a:fld>
            <a:endParaRPr lang="en-US" altLang="zh-TW" dirty="0"/>
          </a:p>
        </p:txBody>
      </p:sp>
    </p:spTree>
    <p:extLst>
      <p:ext uri="{BB962C8B-B14F-4D97-AF65-F5344CB8AC3E}">
        <p14:creationId xmlns:p14="http://schemas.microsoft.com/office/powerpoint/2010/main" val="1660750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endParaRPr lang="zh-TW" altLang="en-US" b="0" dirty="0">
              <a:latin typeface="+mn-ea"/>
              <a:ea typeface="+mn-ea"/>
            </a:endParaRPr>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14</a:t>
            </a:fld>
            <a:endParaRPr lang="en-US" altLang="zh-TW" dirty="0"/>
          </a:p>
        </p:txBody>
      </p:sp>
    </p:spTree>
    <p:extLst>
      <p:ext uri="{BB962C8B-B14F-4D97-AF65-F5344CB8AC3E}">
        <p14:creationId xmlns:p14="http://schemas.microsoft.com/office/powerpoint/2010/main" val="397482224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7DEA55E7-5A84-4E17-9915-5DEF4E0889E0}" type="slidenum">
              <a:rPr lang="en-US" altLang="zh-TW" sz="1100">
                <a:latin typeface="Garamond" panose="02020404030301010803" pitchFamily="18" charset="0"/>
              </a:rPr>
              <a:pPr algn="r"/>
              <a:t>15</a:t>
            </a:fld>
            <a:endParaRPr lang="en-US" altLang="zh-TW" sz="1100" dirty="0">
              <a:latin typeface="Garamond" panose="02020404030301010803" pitchFamily="18" charset="0"/>
            </a:endParaRPr>
          </a:p>
        </p:txBody>
      </p:sp>
      <p:sp>
        <p:nvSpPr>
          <p:cNvPr id="63491" name="Rectangle 2"/>
          <p:cNvSpPr>
            <a:spLocks noGrp="1" noRot="1" noChangeAspect="1" noChangeArrowheads="1" noTextEdit="1"/>
          </p:cNvSpPr>
          <p:nvPr>
            <p:ph type="sldImg"/>
          </p:nvPr>
        </p:nvSpPr>
        <p:spPr>
          <a:xfrm>
            <a:off x="77788" y="739775"/>
            <a:ext cx="6580187" cy="3700463"/>
          </a:xfrm>
          <a:ln/>
        </p:spPr>
      </p:sp>
      <p:sp>
        <p:nvSpPr>
          <p:cNvPr id="63492" name="Rectangle 3"/>
          <p:cNvSpPr>
            <a:spLocks noGrp="1" noChangeArrowheads="1"/>
          </p:cNvSpPr>
          <p:nvPr>
            <p:ph type="body" idx="1"/>
          </p:nvPr>
        </p:nvSpPr>
        <p:spPr>
          <a:xfrm>
            <a:off x="898102" y="4686501"/>
            <a:ext cx="4939560" cy="4439841"/>
          </a:xfrm>
        </p:spPr>
        <p:txBody>
          <a:bodyPr lIns="87461" tIns="43731" rIns="87461" bIns="43731"/>
          <a:lstStyle/>
          <a:p>
            <a:endParaRPr lang="en-US" altLang="zh-TW" dirty="0">
              <a:latin typeface="新細明體" panose="02020500000000000000" pitchFamily="18" charset="-120"/>
            </a:endParaRPr>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15</a:t>
            </a:fld>
            <a:endParaRPr lang="en-US" altLang="zh-TW" dirty="0"/>
          </a:p>
        </p:txBody>
      </p:sp>
    </p:spTree>
    <p:extLst>
      <p:ext uri="{BB962C8B-B14F-4D97-AF65-F5344CB8AC3E}">
        <p14:creationId xmlns:p14="http://schemas.microsoft.com/office/powerpoint/2010/main" val="33178991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投影片圖像版面配置區 1"/>
          <p:cNvSpPr>
            <a:spLocks noGrp="1" noRot="1" noChangeAspect="1" noTextEdit="1"/>
          </p:cNvSpPr>
          <p:nvPr>
            <p:ph type="sldImg"/>
          </p:nvPr>
        </p:nvSpPr>
        <p:spPr>
          <a:xfrm>
            <a:off x="77788" y="739775"/>
            <a:ext cx="6580187" cy="3700463"/>
          </a:xfrm>
          <a:ln/>
        </p:spPr>
      </p:sp>
      <p:sp>
        <p:nvSpPr>
          <p:cNvPr id="84995" name="備忘稿版面配置區 2"/>
          <p:cNvSpPr>
            <a:spLocks noGrp="1"/>
          </p:cNvSpPr>
          <p:nvPr>
            <p:ph type="body" idx="1"/>
          </p:nvPr>
        </p:nvSpPr>
        <p:spPr>
          <a:noFill/>
        </p:spPr>
        <p:txBody>
          <a:bodyPr/>
          <a:lstStyle/>
          <a:p>
            <a:endParaRPr lang="zh-TW" altLang="en-US" dirty="0"/>
          </a:p>
        </p:txBody>
      </p:sp>
    </p:spTree>
    <p:extLst>
      <p:ext uri="{BB962C8B-B14F-4D97-AF65-F5344CB8AC3E}">
        <p14:creationId xmlns:p14="http://schemas.microsoft.com/office/powerpoint/2010/main" val="42657045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endParaRPr lang="zh-TW" altLang="en-US" dirty="0">
              <a:latin typeface="+mn-ea"/>
              <a:ea typeface="+mn-ea"/>
            </a:endParaRPr>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17</a:t>
            </a:fld>
            <a:endParaRPr lang="en-US" altLang="zh-TW" dirty="0"/>
          </a:p>
        </p:txBody>
      </p:sp>
    </p:spTree>
    <p:extLst>
      <p:ext uri="{BB962C8B-B14F-4D97-AF65-F5344CB8AC3E}">
        <p14:creationId xmlns:p14="http://schemas.microsoft.com/office/powerpoint/2010/main" val="42522614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endParaRPr lang="zh-TW" altLang="en-US" dirty="0"/>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18</a:t>
            </a:fld>
            <a:endParaRPr lang="en-US" altLang="zh-TW" dirty="0"/>
          </a:p>
        </p:txBody>
      </p:sp>
    </p:spTree>
    <p:extLst>
      <p:ext uri="{BB962C8B-B14F-4D97-AF65-F5344CB8AC3E}">
        <p14:creationId xmlns:p14="http://schemas.microsoft.com/office/powerpoint/2010/main" val="28301614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pPr marL="0" indent="0">
              <a:buFontTx/>
              <a:buNone/>
            </a:pPr>
            <a:endParaRPr kumimoji="1" lang="zh-TW" altLang="en-US" b="0" kern="1200" dirty="0">
              <a:solidFill>
                <a:schemeClr val="tx1"/>
              </a:solidFill>
              <a:latin typeface="+mn-ea"/>
              <a:ea typeface="+mn-ea"/>
            </a:endParaRPr>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19</a:t>
            </a:fld>
            <a:endParaRPr lang="en-US" altLang="zh-TW" dirty="0"/>
          </a:p>
        </p:txBody>
      </p:sp>
    </p:spTree>
    <p:extLst>
      <p:ext uri="{BB962C8B-B14F-4D97-AF65-F5344CB8AC3E}">
        <p14:creationId xmlns:p14="http://schemas.microsoft.com/office/powerpoint/2010/main" val="37981049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fontAlgn="base">
              <a:spcBef>
                <a:spcPct val="0"/>
              </a:spcBef>
              <a:spcAft>
                <a:spcPct val="0"/>
              </a:spcAft>
            </a:pPr>
            <a:fld id="{DD03B13B-3756-4B94-A616-9F1944209C19}" type="slidenum">
              <a:rPr lang="en-US" altLang="zh-TW" sz="1100">
                <a:solidFill>
                  <a:prstClr val="black"/>
                </a:solidFill>
                <a:latin typeface="Garamond" panose="02020404030301010803" pitchFamily="18" charset="0"/>
              </a:rPr>
              <a:pPr algn="r" fontAlgn="base">
                <a:spcBef>
                  <a:spcPct val="0"/>
                </a:spcBef>
                <a:spcAft>
                  <a:spcPct val="0"/>
                </a:spcAft>
              </a:pPr>
              <a:t>20</a:t>
            </a:fld>
            <a:endParaRPr lang="en-US" altLang="zh-TW" sz="1100" dirty="0">
              <a:solidFill>
                <a:prstClr val="black"/>
              </a:solidFill>
              <a:latin typeface="Garamond" panose="02020404030301010803" pitchFamily="18" charset="0"/>
            </a:endParaRPr>
          </a:p>
        </p:txBody>
      </p:sp>
      <p:sp>
        <p:nvSpPr>
          <p:cNvPr id="88067" name="Rectangle 2"/>
          <p:cNvSpPr>
            <a:spLocks noGrp="1" noRot="1" noChangeAspect="1" noChangeArrowheads="1" noTextEdit="1"/>
          </p:cNvSpPr>
          <p:nvPr>
            <p:ph type="sldImg"/>
          </p:nvPr>
        </p:nvSpPr>
        <p:spPr>
          <a:xfrm>
            <a:off x="77788" y="739775"/>
            <a:ext cx="6580187" cy="3700463"/>
          </a:xfrm>
          <a:ln/>
        </p:spPr>
      </p:sp>
      <p:sp>
        <p:nvSpPr>
          <p:cNvPr id="88068" name="Rectangle 3"/>
          <p:cNvSpPr>
            <a:spLocks noGrp="1" noChangeArrowheads="1"/>
          </p:cNvSpPr>
          <p:nvPr>
            <p:ph type="body" idx="1"/>
          </p:nvPr>
        </p:nvSpPr>
        <p:spPr>
          <a:xfrm>
            <a:off x="673577" y="4688213"/>
            <a:ext cx="5388610" cy="4438127"/>
          </a:xfrm>
        </p:spPr>
        <p:txBody>
          <a:bodyPr lIns="87461" tIns="43731" rIns="87461" bIns="43731"/>
          <a:lstStyle/>
          <a:p>
            <a:r>
              <a:rPr lang="zh-TW" altLang="en-US" dirty="0">
                <a:latin typeface="細明體" pitchFamily="49" charset="-120"/>
                <a:ea typeface="細明體" pitchFamily="49" charset="-120"/>
              </a:rPr>
              <a:t>由於天花病毒對環境的抵抗低，病毒暴露在空氣中</a:t>
            </a:r>
            <a:r>
              <a:rPr lang="en-US" altLang="zh-TW" dirty="0">
                <a:ea typeface="細明體" pitchFamily="49" charset="-120"/>
              </a:rPr>
              <a:t>1</a:t>
            </a:r>
            <a:r>
              <a:rPr lang="zh-TW" altLang="en-US" dirty="0">
                <a:ea typeface="細明體" pitchFamily="49" charset="-120"/>
              </a:rPr>
              <a:t>到</a:t>
            </a:r>
            <a:r>
              <a:rPr lang="en-US" altLang="zh-TW" dirty="0">
                <a:ea typeface="細明體" pitchFamily="49" charset="-120"/>
              </a:rPr>
              <a:t>2</a:t>
            </a:r>
            <a:r>
              <a:rPr lang="zh-TW" altLang="en-US" dirty="0">
                <a:latin typeface="細明體" pitchFamily="49" charset="-120"/>
                <a:ea typeface="細明體" pitchFamily="49" charset="-120"/>
              </a:rPr>
              <a:t>天，就會失去感染能力，所以建築物不需進行特別消毒。</a:t>
            </a:r>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20</a:t>
            </a:fld>
            <a:endParaRPr lang="en-US" altLang="zh-TW" dirty="0"/>
          </a:p>
        </p:txBody>
      </p:sp>
    </p:spTree>
    <p:extLst>
      <p:ext uri="{BB962C8B-B14F-4D97-AF65-F5344CB8AC3E}">
        <p14:creationId xmlns:p14="http://schemas.microsoft.com/office/powerpoint/2010/main" val="8474827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fontAlgn="base">
              <a:spcBef>
                <a:spcPct val="0"/>
              </a:spcBef>
              <a:spcAft>
                <a:spcPct val="0"/>
              </a:spcAft>
            </a:pPr>
            <a:fld id="{DD03B13B-3756-4B94-A616-9F1944209C19}" type="slidenum">
              <a:rPr lang="en-US" altLang="zh-TW" sz="1100">
                <a:solidFill>
                  <a:prstClr val="black"/>
                </a:solidFill>
                <a:latin typeface="Garamond" panose="02020404030301010803" pitchFamily="18" charset="0"/>
              </a:rPr>
              <a:pPr algn="r" fontAlgn="base">
                <a:spcBef>
                  <a:spcPct val="0"/>
                </a:spcBef>
                <a:spcAft>
                  <a:spcPct val="0"/>
                </a:spcAft>
              </a:pPr>
              <a:t>21</a:t>
            </a:fld>
            <a:endParaRPr lang="en-US" altLang="zh-TW" sz="1100" dirty="0">
              <a:solidFill>
                <a:prstClr val="black"/>
              </a:solidFill>
              <a:latin typeface="Garamond" panose="02020404030301010803" pitchFamily="18" charset="0"/>
            </a:endParaRPr>
          </a:p>
        </p:txBody>
      </p:sp>
      <p:sp>
        <p:nvSpPr>
          <p:cNvPr id="88067" name="Rectangle 2"/>
          <p:cNvSpPr>
            <a:spLocks noGrp="1" noRot="1" noChangeAspect="1" noChangeArrowheads="1" noTextEdit="1"/>
          </p:cNvSpPr>
          <p:nvPr>
            <p:ph type="sldImg"/>
          </p:nvPr>
        </p:nvSpPr>
        <p:spPr>
          <a:xfrm>
            <a:off x="77788" y="739775"/>
            <a:ext cx="6580187" cy="3700463"/>
          </a:xfrm>
          <a:ln/>
        </p:spPr>
      </p:sp>
      <p:sp>
        <p:nvSpPr>
          <p:cNvPr id="88068" name="Rectangle 3"/>
          <p:cNvSpPr>
            <a:spLocks noGrp="1" noChangeArrowheads="1"/>
          </p:cNvSpPr>
          <p:nvPr>
            <p:ph type="body" idx="1"/>
          </p:nvPr>
        </p:nvSpPr>
        <p:spPr>
          <a:xfrm>
            <a:off x="673577" y="4688213"/>
            <a:ext cx="5388610" cy="4438127"/>
          </a:xfrm>
        </p:spPr>
        <p:txBody>
          <a:bodyPr lIns="87461" tIns="43731" rIns="87461" bIns="43731"/>
          <a:lstStyle/>
          <a:p>
            <a:r>
              <a:rPr lang="zh-TW" altLang="en-US" dirty="0">
                <a:latin typeface="細明體" pitchFamily="49" charset="-120"/>
                <a:ea typeface="細明體" pitchFamily="49" charset="-120"/>
              </a:rPr>
              <a:t>由於天花病毒對環境的抵抗低，病毒暴露在空氣中</a:t>
            </a:r>
            <a:r>
              <a:rPr lang="en-US" altLang="zh-TW" dirty="0">
                <a:ea typeface="細明體" pitchFamily="49" charset="-120"/>
              </a:rPr>
              <a:t>1</a:t>
            </a:r>
            <a:r>
              <a:rPr lang="zh-TW" altLang="en-US" dirty="0">
                <a:ea typeface="細明體" pitchFamily="49" charset="-120"/>
              </a:rPr>
              <a:t>到</a:t>
            </a:r>
            <a:r>
              <a:rPr lang="en-US" altLang="zh-TW" dirty="0">
                <a:ea typeface="細明體" pitchFamily="49" charset="-120"/>
              </a:rPr>
              <a:t>2</a:t>
            </a:r>
            <a:r>
              <a:rPr lang="zh-TW" altLang="en-US" dirty="0">
                <a:latin typeface="細明體" pitchFamily="49" charset="-120"/>
                <a:ea typeface="細明體" pitchFamily="49" charset="-120"/>
              </a:rPr>
              <a:t>天，就會失去感染能力，所以建築物不需進行特別消毒。</a:t>
            </a:r>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21</a:t>
            </a:fld>
            <a:endParaRPr lang="en-US" altLang="zh-TW" dirty="0"/>
          </a:p>
        </p:txBody>
      </p:sp>
    </p:spTree>
    <p:extLst>
      <p:ext uri="{BB962C8B-B14F-4D97-AF65-F5344CB8AC3E}">
        <p14:creationId xmlns:p14="http://schemas.microsoft.com/office/powerpoint/2010/main" val="237868738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pPr algn="just"/>
            <a:endParaRPr lang="zh-TW" altLang="en-US" dirty="0"/>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22</a:t>
            </a:fld>
            <a:endParaRPr lang="en-US" altLang="zh-TW" dirty="0"/>
          </a:p>
        </p:txBody>
      </p:sp>
    </p:spTree>
    <p:extLst>
      <p:ext uri="{BB962C8B-B14F-4D97-AF65-F5344CB8AC3E}">
        <p14:creationId xmlns:p14="http://schemas.microsoft.com/office/powerpoint/2010/main" val="307477777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r>
              <a:rPr lang="zh-TW" altLang="en-US" dirty="0">
                <a:latin typeface="新細明體" panose="02020500000000000000" pitchFamily="18" charset="-120"/>
              </a:rPr>
              <a:t>民眾衛教，如認識天花之傳染方式及預防接種、檢疫與隔離、保持良好的個人衛生習慣、作息正常，提升自身免疫力。如有出現發燒、皮疹、水泡或膿疱等症狀，應儘速就醫。</a:t>
            </a:r>
          </a:p>
          <a:p>
            <a:endParaRPr lang="zh-TW" altLang="en-US" dirty="0"/>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23</a:t>
            </a:fld>
            <a:endParaRPr lang="en-US" altLang="zh-TW" dirty="0"/>
          </a:p>
        </p:txBody>
      </p:sp>
    </p:spTree>
    <p:extLst>
      <p:ext uri="{BB962C8B-B14F-4D97-AF65-F5344CB8AC3E}">
        <p14:creationId xmlns:p14="http://schemas.microsoft.com/office/powerpoint/2010/main" val="61659669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txBox="1">
            <a:spLocks noGrp="1" noChangeArrowheads="1"/>
          </p:cNvSpPr>
          <p:nvPr/>
        </p:nvSpPr>
        <p:spPr bwMode="auto">
          <a:xfrm>
            <a:off x="3815374" y="9371287"/>
            <a:ext cx="2918831" cy="4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461" tIns="43731" rIns="87461" bIns="43731" anchor="b"/>
          <a:lstStyle>
            <a:lvl1pPr defTabSz="876300">
              <a:defRPr kumimoji="1">
                <a:solidFill>
                  <a:schemeClr val="tx1"/>
                </a:solidFill>
                <a:latin typeface="Arial" pitchFamily="34" charset="0"/>
                <a:ea typeface="新細明體" pitchFamily="18" charset="-120"/>
              </a:defRPr>
            </a:lvl1pPr>
            <a:lvl2pPr marL="685800" indent="-263525" defTabSz="876300">
              <a:defRPr kumimoji="1">
                <a:solidFill>
                  <a:schemeClr val="tx1"/>
                </a:solidFill>
                <a:latin typeface="Arial" pitchFamily="34" charset="0"/>
                <a:ea typeface="新細明體" pitchFamily="18" charset="-120"/>
              </a:defRPr>
            </a:lvl2pPr>
            <a:lvl3pPr marL="1055688" indent="-211138" defTabSz="876300">
              <a:defRPr kumimoji="1">
                <a:solidFill>
                  <a:schemeClr val="tx1"/>
                </a:solidFill>
                <a:latin typeface="Arial" pitchFamily="34" charset="0"/>
                <a:ea typeface="新細明體" pitchFamily="18" charset="-120"/>
              </a:defRPr>
            </a:lvl3pPr>
            <a:lvl4pPr marL="1476375" indent="-209550" defTabSz="876300">
              <a:defRPr kumimoji="1">
                <a:solidFill>
                  <a:schemeClr val="tx1"/>
                </a:solidFill>
                <a:latin typeface="Arial" pitchFamily="34" charset="0"/>
                <a:ea typeface="新細明體" pitchFamily="18" charset="-120"/>
              </a:defRPr>
            </a:lvl4pPr>
            <a:lvl5pPr marL="1898650" indent="-211138" defTabSz="876300">
              <a:defRPr kumimoji="1">
                <a:solidFill>
                  <a:schemeClr val="tx1"/>
                </a:solidFill>
                <a:latin typeface="Arial" pitchFamily="34" charset="0"/>
                <a:ea typeface="新細明體" pitchFamily="18" charset="-120"/>
              </a:defRPr>
            </a:lvl5pPr>
            <a:lvl6pPr marL="2355850" indent="-211138" defTabSz="876300" fontAlgn="base">
              <a:spcBef>
                <a:spcPct val="0"/>
              </a:spcBef>
              <a:spcAft>
                <a:spcPct val="0"/>
              </a:spcAft>
              <a:defRPr kumimoji="1">
                <a:solidFill>
                  <a:schemeClr val="tx1"/>
                </a:solidFill>
                <a:latin typeface="Arial" pitchFamily="34" charset="0"/>
                <a:ea typeface="新細明體" pitchFamily="18" charset="-120"/>
              </a:defRPr>
            </a:lvl6pPr>
            <a:lvl7pPr marL="2813050" indent="-211138" defTabSz="876300" fontAlgn="base">
              <a:spcBef>
                <a:spcPct val="0"/>
              </a:spcBef>
              <a:spcAft>
                <a:spcPct val="0"/>
              </a:spcAft>
              <a:defRPr kumimoji="1">
                <a:solidFill>
                  <a:schemeClr val="tx1"/>
                </a:solidFill>
                <a:latin typeface="Arial" pitchFamily="34" charset="0"/>
                <a:ea typeface="新細明體" pitchFamily="18" charset="-120"/>
              </a:defRPr>
            </a:lvl7pPr>
            <a:lvl8pPr marL="3270250" indent="-211138" defTabSz="876300" fontAlgn="base">
              <a:spcBef>
                <a:spcPct val="0"/>
              </a:spcBef>
              <a:spcAft>
                <a:spcPct val="0"/>
              </a:spcAft>
              <a:defRPr kumimoji="1">
                <a:solidFill>
                  <a:schemeClr val="tx1"/>
                </a:solidFill>
                <a:latin typeface="Arial" pitchFamily="34" charset="0"/>
                <a:ea typeface="新細明體" pitchFamily="18" charset="-120"/>
              </a:defRPr>
            </a:lvl8pPr>
            <a:lvl9pPr marL="3727450" indent="-211138" defTabSz="876300" fontAlgn="base">
              <a:spcBef>
                <a:spcPct val="0"/>
              </a:spcBef>
              <a:spcAft>
                <a:spcPct val="0"/>
              </a:spcAft>
              <a:defRPr kumimoji="1">
                <a:solidFill>
                  <a:schemeClr val="tx1"/>
                </a:solidFill>
                <a:latin typeface="Arial" pitchFamily="34" charset="0"/>
                <a:ea typeface="新細明體" pitchFamily="18" charset="-120"/>
              </a:defRPr>
            </a:lvl9pPr>
          </a:lstStyle>
          <a:p>
            <a:pPr algn="r"/>
            <a:fld id="{D0000E94-1EBA-4AD2-AC60-255F296FDBAC}" type="slidenum">
              <a:rPr lang="en-US" altLang="zh-TW" sz="1100">
                <a:latin typeface="Garamond" panose="02020404030301010803" pitchFamily="18" charset="0"/>
              </a:rPr>
              <a:pPr algn="r"/>
              <a:t>24</a:t>
            </a:fld>
            <a:endParaRPr lang="en-US" altLang="zh-TW" sz="1100" dirty="0">
              <a:latin typeface="Garamond" panose="02020404030301010803" pitchFamily="18" charset="0"/>
            </a:endParaRPr>
          </a:p>
        </p:txBody>
      </p:sp>
      <p:sp>
        <p:nvSpPr>
          <p:cNvPr id="49155" name="Rectangle 2"/>
          <p:cNvSpPr>
            <a:spLocks noGrp="1" noRot="1" noChangeAspect="1" noChangeArrowheads="1" noTextEdit="1"/>
          </p:cNvSpPr>
          <p:nvPr>
            <p:ph type="sldImg"/>
          </p:nvPr>
        </p:nvSpPr>
        <p:spPr>
          <a:xfrm>
            <a:off x="77788" y="739775"/>
            <a:ext cx="6580187" cy="3700463"/>
          </a:xfrm>
          <a:ln/>
        </p:spPr>
      </p:sp>
      <p:sp>
        <p:nvSpPr>
          <p:cNvPr id="49156" name="Rectangle 3"/>
          <p:cNvSpPr>
            <a:spLocks noGrp="1" noChangeArrowheads="1"/>
          </p:cNvSpPr>
          <p:nvPr>
            <p:ph type="body" idx="1"/>
          </p:nvPr>
        </p:nvSpPr>
        <p:spPr>
          <a:xfrm>
            <a:off x="127521" y="4688213"/>
            <a:ext cx="6480720" cy="4438127"/>
          </a:xfrm>
        </p:spPr>
        <p:txBody>
          <a:bodyPr lIns="87461" tIns="43731" rIns="87461" bIns="43731"/>
          <a:lstStyle/>
          <a:p>
            <a:r>
              <a:rPr lang="zh-TW" altLang="en-US" b="0" dirty="0">
                <a:latin typeface="新細明體" panose="02020500000000000000" pitchFamily="18" charset="-120"/>
              </a:rPr>
              <a:t>在爆發流行前，</a:t>
            </a:r>
            <a:r>
              <a:rPr lang="zh-TW" altLang="en-US" dirty="0"/>
              <a:t>考量目前有限的疫苗儲備量、疫苗之副作用及倘若暴露天花病毒</a:t>
            </a:r>
            <a:r>
              <a:rPr lang="en-US" altLang="zh-TW" dirty="0"/>
              <a:t>4</a:t>
            </a:r>
            <a:r>
              <a:rPr lang="zh-TW" altLang="en-US" dirty="0"/>
              <a:t>天內仍可接種牛痘疫苗，以預防感染天花或減輕天花之症狀等因素，建議不宜全面接種。在尚未發生天花病毒恐怖攻擊事件或爆發流行之前，應先行儲備「天花緊急疫情因應」工作小組成員，其成員包括：疫情調查人員、公共衛生防治人員、緊急醫護及救護工作者、檢驗工作者、實驗室工作者及有高度可能性會接觸到天花病毒之醫院工作人員等。</a:t>
            </a:r>
            <a:endParaRPr lang="en-US" altLang="zh-TW" dirty="0"/>
          </a:p>
          <a:p>
            <a:endParaRPr lang="en-US" altLang="zh-TW" dirty="0"/>
          </a:p>
          <a:p>
            <a:pPr marL="0" marR="0" lvl="0" indent="0" algn="l" defTabSz="914400" rtl="0" eaLnBrk="1" fontAlgn="base" latinLnBrk="0" hangingPunct="1">
              <a:lnSpc>
                <a:spcPct val="100000"/>
              </a:lnSpc>
              <a:spcBef>
                <a:spcPct val="30000"/>
              </a:spcBef>
              <a:spcAft>
                <a:spcPct val="0"/>
              </a:spcAft>
              <a:buClrTx/>
              <a:buSzTx/>
              <a:buFontTx/>
              <a:buNone/>
              <a:tabLst/>
              <a:defRPr/>
            </a:pPr>
            <a:r>
              <a:rPr lang="zh-TW" altLang="en-US" b="0" dirty="0">
                <a:latin typeface="新細明體" panose="02020500000000000000" pitchFamily="18" charset="-120"/>
              </a:rPr>
              <a:t>當爆發流行疫情後，</a:t>
            </a:r>
            <a:r>
              <a:rPr kumimoji="0" lang="zh-TW" altLang="en-US" sz="1200" b="0" kern="0" dirty="0">
                <a:latin typeface="新細明體" panose="02020500000000000000" pitchFamily="18" charset="-120"/>
              </a:rPr>
              <a:t>依流行與隔離範圍及下列優先順序進行接種</a:t>
            </a:r>
            <a:endParaRPr kumimoji="0" lang="en-US" altLang="zh-TW" sz="1200" b="0" kern="0" dirty="0">
              <a:latin typeface="新細明體" panose="02020500000000000000" pitchFamily="18" charset="-120"/>
            </a:endParaRPr>
          </a:p>
          <a:p>
            <a:r>
              <a:rPr lang="zh-TW" altLang="en-US" b="1" dirty="0">
                <a:latin typeface="新細明體" panose="02020500000000000000" pitchFamily="18" charset="-120"/>
              </a:rPr>
              <a:t>第一優先接種對象為</a:t>
            </a:r>
            <a:r>
              <a:rPr lang="zh-TW" altLang="en-US" b="1" u="sng" dirty="0">
                <a:latin typeface="新細明體" panose="02020500000000000000" pitchFamily="18" charset="-120"/>
              </a:rPr>
              <a:t>高危險性族群</a:t>
            </a:r>
            <a:r>
              <a:rPr lang="zh-TW" altLang="en-US" b="0" u="none" dirty="0">
                <a:latin typeface="新細明體" panose="02020500000000000000" pitchFamily="18" charset="-120"/>
              </a:rPr>
              <a:t>，包括</a:t>
            </a:r>
          </a:p>
          <a:p>
            <a:r>
              <a:rPr lang="en-US" altLang="zh-TW" dirty="0">
                <a:solidFill>
                  <a:srgbClr val="000000"/>
                </a:solidFill>
                <a:latin typeface="新細明體" panose="02020500000000000000" pitchFamily="18" charset="-120"/>
              </a:rPr>
              <a:t>1. </a:t>
            </a:r>
            <a:r>
              <a:rPr lang="zh-TW" altLang="en-US" dirty="0">
                <a:solidFill>
                  <a:srgbClr val="000000"/>
                </a:solidFill>
                <a:latin typeface="新細明體" panose="02020500000000000000" pitchFamily="18" charset="-120"/>
              </a:rPr>
              <a:t>天花個案發燒後，其三公尺以內的面對面親密接觸者（包括家庭內、工作地方、住處周圍的接觸）。</a:t>
            </a:r>
            <a:endParaRPr lang="zh-TW" altLang="en-US" dirty="0">
              <a:latin typeface="新細明體" panose="02020500000000000000" pitchFamily="18" charset="-120"/>
            </a:endParaRPr>
          </a:p>
          <a:p>
            <a:r>
              <a:rPr lang="en-US" altLang="zh-TW" dirty="0">
                <a:solidFill>
                  <a:srgbClr val="000000"/>
                </a:solidFill>
                <a:latin typeface="新細明體" panose="02020500000000000000" pitchFamily="18" charset="-120"/>
              </a:rPr>
              <a:t>2.</a:t>
            </a:r>
            <a:r>
              <a:rPr lang="en-US" altLang="zh-TW" dirty="0">
                <a:solidFill>
                  <a:srgbClr val="000000"/>
                </a:solidFill>
              </a:rPr>
              <a:t> </a:t>
            </a:r>
            <a:r>
              <a:rPr lang="zh-TW" altLang="en-US" dirty="0">
                <a:solidFill>
                  <a:srgbClr val="000000"/>
                </a:solidFill>
                <a:latin typeface="新細明體" panose="02020500000000000000" pitchFamily="18" charset="-120"/>
              </a:rPr>
              <a:t>暴露於生物戰天花病毒的第一次散佈者（若病毒的散佈已被證實，而接種疫苗仍有效時）</a:t>
            </a:r>
            <a:endParaRPr lang="zh-TW" altLang="en-US" dirty="0">
              <a:latin typeface="新細明體" panose="02020500000000000000" pitchFamily="18" charset="-120"/>
            </a:endParaRPr>
          </a:p>
          <a:p>
            <a:r>
              <a:rPr lang="en-US" altLang="zh-TW" dirty="0">
                <a:solidFill>
                  <a:srgbClr val="000000"/>
                </a:solidFill>
                <a:latin typeface="新細明體" panose="02020500000000000000" pitchFamily="18" charset="-120"/>
              </a:rPr>
              <a:t>3.</a:t>
            </a:r>
            <a:r>
              <a:rPr lang="en-US" altLang="zh-TW" dirty="0">
                <a:solidFill>
                  <a:srgbClr val="000000"/>
                </a:solidFill>
              </a:rPr>
              <a:t> </a:t>
            </a:r>
            <a:r>
              <a:rPr lang="zh-TW" altLang="en-US" dirty="0">
                <a:solidFill>
                  <a:srgbClr val="000000"/>
                </a:solidFill>
                <a:latin typeface="新細明體" panose="02020500000000000000" pitchFamily="18" charset="-120"/>
              </a:rPr>
              <a:t>參與直接醫療照護、公共衛生評估工作及負責確定或疑似天花個案運送之工作者。</a:t>
            </a:r>
            <a:endParaRPr lang="zh-TW" altLang="en-US" dirty="0">
              <a:latin typeface="新細明體" panose="02020500000000000000" pitchFamily="18" charset="-120"/>
            </a:endParaRPr>
          </a:p>
          <a:p>
            <a:r>
              <a:rPr lang="en-US" altLang="zh-TW" dirty="0">
                <a:solidFill>
                  <a:srgbClr val="000000"/>
                </a:solidFill>
                <a:latin typeface="新細明體" panose="02020500000000000000" pitchFamily="18" charset="-120"/>
              </a:rPr>
              <a:t>4.</a:t>
            </a:r>
            <a:r>
              <a:rPr lang="en-US" altLang="zh-TW" dirty="0">
                <a:solidFill>
                  <a:srgbClr val="000000"/>
                </a:solidFill>
              </a:rPr>
              <a:t> </a:t>
            </a:r>
            <a:r>
              <a:rPr lang="zh-TW" altLang="en-US" dirty="0">
                <a:solidFill>
                  <a:srgbClr val="000000"/>
                </a:solidFill>
                <a:latin typeface="新細明體" panose="02020500000000000000" pitchFamily="18" charset="-120"/>
              </a:rPr>
              <a:t>參與疑似或確定天花個案之臨床檢體收集、檢體處理之實驗室工作者。</a:t>
            </a:r>
            <a:endParaRPr lang="zh-TW" altLang="en-US" dirty="0">
              <a:latin typeface="新細明體" panose="02020500000000000000" pitchFamily="18" charset="-120"/>
            </a:endParaRPr>
          </a:p>
          <a:p>
            <a:r>
              <a:rPr lang="en-US" altLang="zh-TW" dirty="0">
                <a:solidFill>
                  <a:srgbClr val="000000"/>
                </a:solidFill>
                <a:latin typeface="新細明體" panose="02020500000000000000" pitchFamily="18" charset="-120"/>
              </a:rPr>
              <a:t>5.</a:t>
            </a:r>
            <a:r>
              <a:rPr lang="en-US" altLang="zh-TW" dirty="0">
                <a:solidFill>
                  <a:srgbClr val="000000"/>
                </a:solidFill>
              </a:rPr>
              <a:t> </a:t>
            </a:r>
            <a:r>
              <a:rPr lang="zh-TW" altLang="en-US" dirty="0">
                <a:solidFill>
                  <a:srgbClr val="000000"/>
                </a:solidFill>
                <a:latin typeface="新細明體" panose="02020500000000000000" pitchFamily="18" charset="-120"/>
              </a:rPr>
              <a:t>有高度可能性會暴露於感染物的人，如醫院之太平間工作人員、廢棄物處理者及消毒者。</a:t>
            </a:r>
            <a:endParaRPr lang="zh-TW" altLang="en-US" dirty="0">
              <a:latin typeface="新細明體" panose="02020500000000000000" pitchFamily="18" charset="-120"/>
            </a:endParaRPr>
          </a:p>
          <a:p>
            <a:r>
              <a:rPr lang="en-US" altLang="zh-TW" dirty="0">
                <a:solidFill>
                  <a:srgbClr val="000000"/>
                </a:solidFill>
                <a:latin typeface="新細明體" panose="02020500000000000000" pitchFamily="18" charset="-120"/>
              </a:rPr>
              <a:t>6.</a:t>
            </a:r>
            <a:r>
              <a:rPr lang="en-US" altLang="zh-TW" dirty="0">
                <a:solidFill>
                  <a:srgbClr val="000000"/>
                </a:solidFill>
              </a:rPr>
              <a:t> </a:t>
            </a:r>
            <a:r>
              <a:rPr lang="zh-TW" altLang="en-US" dirty="0">
                <a:solidFill>
                  <a:srgbClr val="000000"/>
                </a:solidFill>
                <a:latin typeface="新細明體" panose="02020500000000000000" pitchFamily="18" charset="-120"/>
              </a:rPr>
              <a:t>參與天花個案接觸者追蹤及執行接種工作者、檢疫</a:t>
            </a:r>
            <a:r>
              <a:rPr lang="en-US" altLang="zh-TW" dirty="0">
                <a:solidFill>
                  <a:srgbClr val="000000"/>
                </a:solidFill>
                <a:latin typeface="新細明體" panose="02020500000000000000" pitchFamily="18" charset="-120"/>
              </a:rPr>
              <a:t>/</a:t>
            </a:r>
            <a:r>
              <a:rPr lang="zh-TW" altLang="en-US" dirty="0">
                <a:solidFill>
                  <a:srgbClr val="000000"/>
                </a:solidFill>
                <a:latin typeface="新細明體" panose="02020500000000000000" pitchFamily="18" charset="-120"/>
              </a:rPr>
              <a:t>隔離工作人員、執法人員或須面談疑似天花個案之警政執法人員。</a:t>
            </a:r>
            <a:endParaRPr lang="zh-TW" altLang="en-US" dirty="0">
              <a:latin typeface="新細明體" panose="02020500000000000000" pitchFamily="18" charset="-120"/>
            </a:endParaRPr>
          </a:p>
          <a:p>
            <a:r>
              <a:rPr lang="en-US" altLang="zh-TW" dirty="0">
                <a:solidFill>
                  <a:srgbClr val="000000"/>
                </a:solidFill>
                <a:latin typeface="新細明體" panose="02020500000000000000" pitchFamily="18" charset="-120"/>
              </a:rPr>
              <a:t>7.</a:t>
            </a:r>
            <a:r>
              <a:rPr lang="en-US" altLang="zh-TW" dirty="0">
                <a:solidFill>
                  <a:srgbClr val="000000"/>
                </a:solidFill>
              </a:rPr>
              <a:t> </a:t>
            </a:r>
            <a:r>
              <a:rPr lang="zh-TW" altLang="en-US" dirty="0">
                <a:solidFill>
                  <a:srgbClr val="000000"/>
                </a:solidFill>
                <a:latin typeface="新細明體" panose="02020500000000000000" pitchFamily="18" charset="-120"/>
              </a:rPr>
              <a:t>被允許進出確定或疑似天花流行區或隔離地區等場所的人員（盡量以最少數之人員進出）。</a:t>
            </a:r>
            <a:endParaRPr lang="zh-TW" altLang="en-US" dirty="0">
              <a:latin typeface="新細明體" panose="02020500000000000000" pitchFamily="18" charset="-120"/>
            </a:endParaRPr>
          </a:p>
          <a:p>
            <a:r>
              <a:rPr lang="en-US" altLang="zh-TW" dirty="0">
                <a:solidFill>
                  <a:srgbClr val="000000"/>
                </a:solidFill>
                <a:latin typeface="新細明體" panose="02020500000000000000" pitchFamily="18" charset="-120"/>
              </a:rPr>
              <a:t>8. </a:t>
            </a:r>
            <a:r>
              <a:rPr lang="zh-TW" altLang="en-US" dirty="0">
                <a:solidFill>
                  <a:srgbClr val="000000"/>
                </a:solidFill>
                <a:latin typeface="新細明體" panose="02020500000000000000" pitchFamily="18" charset="-120"/>
              </a:rPr>
              <a:t>流行區其他「天花緊急疫情因應」工作小組成員。</a:t>
            </a:r>
            <a:r>
              <a:rPr lang="zh-TW" altLang="en-US" dirty="0">
                <a:latin typeface="新細明體" panose="02020500000000000000" pitchFamily="18" charset="-120"/>
              </a:rPr>
              <a:t> </a:t>
            </a:r>
          </a:p>
          <a:p>
            <a:r>
              <a:rPr kumimoji="1" lang="zh-TW" altLang="en-US" sz="1200" b="1" i="0" kern="1200" dirty="0">
                <a:solidFill>
                  <a:schemeClr val="tx1"/>
                </a:solidFill>
                <a:effectLst/>
                <a:latin typeface="Garamond" panose="02020404030301010803" pitchFamily="18" charset="0"/>
                <a:ea typeface="新細明體" pitchFamily="18" charset="-120"/>
                <a:cs typeface="+mn-cs"/>
              </a:rPr>
              <a:t>第二建議接種對象，</a:t>
            </a:r>
            <a:r>
              <a:rPr kumimoji="1" lang="zh-TW" altLang="en-US" sz="1200" b="0" i="0" kern="1200" dirty="0">
                <a:solidFill>
                  <a:schemeClr val="tx1"/>
                </a:solidFill>
                <a:effectLst/>
                <a:latin typeface="Garamond" panose="02020404030301010803" pitchFamily="18" charset="0"/>
                <a:ea typeface="新細明體" pitchFamily="18" charset="-120"/>
                <a:cs typeface="+mn-cs"/>
              </a:rPr>
              <a:t>為</a:t>
            </a:r>
            <a:r>
              <a:rPr kumimoji="1" lang="zh-TW" altLang="en-US" sz="1200" b="0" i="0" u="sng" kern="1200" dirty="0">
                <a:solidFill>
                  <a:schemeClr val="tx1"/>
                </a:solidFill>
                <a:effectLst/>
                <a:latin typeface="Garamond" panose="02020404030301010803" pitchFamily="18" charset="0"/>
                <a:ea typeface="新細明體" pitchFamily="18" charset="-120"/>
                <a:cs typeface="+mn-cs"/>
              </a:rPr>
              <a:t>各地因應疫情而新增之天花緊急疫情應變人員</a:t>
            </a:r>
            <a:r>
              <a:rPr kumimoji="1" lang="zh-TW" altLang="en-US" sz="1200" b="0" i="0" kern="1200" dirty="0">
                <a:solidFill>
                  <a:schemeClr val="tx1"/>
                </a:solidFill>
                <a:effectLst/>
                <a:latin typeface="Garamond" panose="02020404030301010803" pitchFamily="18" charset="0"/>
                <a:ea typeface="新細明體" pitchFamily="18" charset="-120"/>
                <a:cs typeface="+mn-cs"/>
              </a:rPr>
              <a:t>。</a:t>
            </a:r>
            <a:endParaRPr lang="en-US" altLang="zh-TW" b="1" dirty="0">
              <a:solidFill>
                <a:srgbClr val="000000"/>
              </a:solidFill>
              <a:latin typeface="新細明體" panose="02020500000000000000" pitchFamily="18" charset="-120"/>
            </a:endParaRPr>
          </a:p>
          <a:p>
            <a:r>
              <a:rPr lang="zh-TW" altLang="en-US" b="1" dirty="0">
                <a:solidFill>
                  <a:srgbClr val="000000"/>
                </a:solidFill>
                <a:latin typeface="新細明體" panose="02020500000000000000" pitchFamily="18" charset="-120"/>
              </a:rPr>
              <a:t>第三建議接種對象，</a:t>
            </a:r>
            <a:r>
              <a:rPr lang="zh-TW" altLang="en-US" b="0" dirty="0">
                <a:solidFill>
                  <a:srgbClr val="000000"/>
                </a:solidFill>
                <a:latin typeface="新細明體" panose="02020500000000000000" pitchFamily="18" charset="-120"/>
              </a:rPr>
              <a:t>為</a:t>
            </a:r>
            <a:r>
              <a:rPr lang="en-US" altLang="zh-TW" i="0" u="sng" dirty="0">
                <a:solidFill>
                  <a:srgbClr val="000000"/>
                </a:solidFill>
                <a:latin typeface="新細明體" panose="02020500000000000000" pitchFamily="18" charset="-120"/>
              </a:rPr>
              <a:t>1979 </a:t>
            </a:r>
            <a:r>
              <a:rPr lang="zh-TW" altLang="en-US" i="0" u="sng" dirty="0">
                <a:solidFill>
                  <a:srgbClr val="000000"/>
                </a:solidFill>
                <a:latin typeface="新細明體" panose="02020500000000000000" pitchFamily="18" charset="-120"/>
              </a:rPr>
              <a:t>年後出生且未接種牛痘疫苗之族群</a:t>
            </a:r>
            <a:r>
              <a:rPr lang="zh-TW" altLang="en-US" dirty="0">
                <a:solidFill>
                  <a:srgbClr val="000000"/>
                </a:solidFill>
                <a:latin typeface="新細明體" panose="02020500000000000000" pitchFamily="18" charset="-120"/>
              </a:rPr>
              <a:t>。孕婦或有免疫障礙者原則上並不建議接種疫苗，但倘確定係可能感染之高危險群，基於未接種疫苗的危險性會大於接種疫苗，可建議施打。</a:t>
            </a:r>
            <a:r>
              <a:rPr lang="zh-TW" altLang="en-US" dirty="0">
                <a:latin typeface="新細明體" panose="02020500000000000000" pitchFamily="18" charset="-120"/>
              </a:rPr>
              <a:t> </a:t>
            </a:r>
          </a:p>
        </p:txBody>
      </p:sp>
      <p:sp>
        <p:nvSpPr>
          <p:cNvPr id="2" name="投影片編號版面配置區 1"/>
          <p:cNvSpPr>
            <a:spLocks noGrp="1"/>
          </p:cNvSpPr>
          <p:nvPr>
            <p:ph type="sldNum" sz="quarter" idx="10"/>
          </p:nvPr>
        </p:nvSpPr>
        <p:spPr/>
        <p:txBody>
          <a:bodyPr/>
          <a:lstStyle/>
          <a:p>
            <a:fld id="{BAE34FD2-4F3F-459D-85D9-B2E943F3E7F3}" type="slidenum">
              <a:rPr lang="en-US" altLang="zh-TW" smtClean="0"/>
              <a:pPr/>
              <a:t>24</a:t>
            </a:fld>
            <a:endParaRPr lang="en-US" altLang="zh-TW" dirty="0"/>
          </a:p>
        </p:txBody>
      </p:sp>
    </p:spTree>
    <p:extLst>
      <p:ext uri="{BB962C8B-B14F-4D97-AF65-F5344CB8AC3E}">
        <p14:creationId xmlns:p14="http://schemas.microsoft.com/office/powerpoint/2010/main" val="33116828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zh-TW" altLang="en-US" dirty="0"/>
              <a:t>病患屍體應於</a:t>
            </a:r>
            <a:r>
              <a:rPr lang="en-US" altLang="zh-TW" dirty="0"/>
              <a:t>24</a:t>
            </a:r>
            <a:r>
              <a:rPr lang="zh-TW" altLang="en-US"/>
              <a:t>小時內入殮並火化</a:t>
            </a:r>
          </a:p>
          <a:p>
            <a:endParaRPr lang="zh-TW" altLang="en-US"/>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25</a:t>
            </a:fld>
            <a:endParaRPr lang="en-US" altLang="zh-TW" dirty="0"/>
          </a:p>
        </p:txBody>
      </p:sp>
    </p:spTree>
    <p:extLst>
      <p:ext uri="{BB962C8B-B14F-4D97-AF65-F5344CB8AC3E}">
        <p14:creationId xmlns:p14="http://schemas.microsoft.com/office/powerpoint/2010/main" val="36745665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a:xfrm>
            <a:off x="77788" y="739775"/>
            <a:ext cx="6580187" cy="3700463"/>
          </a:xfrm>
        </p:spPr>
      </p:sp>
      <p:sp>
        <p:nvSpPr>
          <p:cNvPr id="3" name="備忘稿版面配置區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lang="zh-TW" altLang="en-US" dirty="0"/>
              <a:t>病患屍體應於</a:t>
            </a:r>
            <a:r>
              <a:rPr lang="en-US" altLang="zh-TW" dirty="0"/>
              <a:t>24</a:t>
            </a:r>
            <a:r>
              <a:rPr lang="zh-TW" altLang="en-US"/>
              <a:t>小時內入殮並火化</a:t>
            </a:r>
          </a:p>
          <a:p>
            <a:endParaRPr lang="zh-TW" altLang="en-US"/>
          </a:p>
        </p:txBody>
      </p:sp>
      <p:sp>
        <p:nvSpPr>
          <p:cNvPr id="4" name="投影片編號版面配置區 3"/>
          <p:cNvSpPr>
            <a:spLocks noGrp="1"/>
          </p:cNvSpPr>
          <p:nvPr>
            <p:ph type="sldNum" sz="quarter" idx="10"/>
          </p:nvPr>
        </p:nvSpPr>
        <p:spPr/>
        <p:txBody>
          <a:bodyPr/>
          <a:lstStyle/>
          <a:p>
            <a:fld id="{BAE34FD2-4F3F-459D-85D9-B2E943F3E7F3}" type="slidenum">
              <a:rPr lang="en-US" altLang="zh-TW" smtClean="0"/>
              <a:pPr/>
              <a:t>26</a:t>
            </a:fld>
            <a:endParaRPr lang="en-US" altLang="zh-TW" dirty="0"/>
          </a:p>
        </p:txBody>
      </p:sp>
    </p:spTree>
    <p:extLst>
      <p:ext uri="{BB962C8B-B14F-4D97-AF65-F5344CB8AC3E}">
        <p14:creationId xmlns:p14="http://schemas.microsoft.com/office/powerpoint/2010/main" val="178090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zh-TW" altLang="en-US"/>
              <a:t>按一下以編輯母片標題樣式</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TW" altLang="en-US"/>
              <a:t>按一下以編輯母片子標題樣式</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60000"/>
                    <a:lumOff val="40000"/>
                  </a:schemeClr>
                </a:solidFill>
              </a:defRPr>
            </a:lvl1pPr>
          </a:lstStyle>
          <a:p>
            <a:pPr>
              <a:defRPr/>
            </a:pPr>
            <a:endParaRPr lang="zh-TW" altLang="en-US" dirty="0"/>
          </a:p>
        </p:txBody>
      </p:sp>
      <p:sp>
        <p:nvSpPr>
          <p:cNvPr id="5" name="Footer Placeholder 4"/>
          <p:cNvSpPr>
            <a:spLocks noGrp="1"/>
          </p:cNvSpPr>
          <p:nvPr>
            <p:ph type="ftr" sz="quarter" idx="11"/>
          </p:nvPr>
        </p:nvSpPr>
        <p:spPr>
          <a:xfrm rot="21420000">
            <a:off x="9144" y="4882896"/>
            <a:ext cx="4050792" cy="1197864"/>
          </a:xfrm>
          <a:noFill/>
        </p:spPr>
        <p:txBody>
          <a:bodyPr wrap="square" rtlCol="0">
            <a:spAutoFit/>
          </a:bodyPr>
          <a:lstStyle>
            <a:lvl1pPr>
              <a:defRPr lang="en-US" sz="5400" dirty="0"/>
            </a:lvl1pPr>
          </a:lstStyle>
          <a:p>
            <a:pPr>
              <a:defRPr/>
            </a:pPr>
            <a:endParaRPr lang="zh-TW" alt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pPr>
              <a:defRPr/>
            </a:pPr>
            <a:fld id="{6C44D6E6-EF3F-4843-B8CE-5003E3D2CF56}" type="slidenum">
              <a:rPr lang="zh-TW" altLang="en-US" smtClean="0"/>
              <a:pPr>
                <a:defRPr/>
              </a:pPr>
              <a:t>‹#›</a:t>
            </a:fld>
            <a:endParaRPr lang="zh-TW" alt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accent1">
              <a:lumMod val="60000"/>
              <a:lumOff val="40000"/>
              <a:alpha val="50000"/>
            </a:schemeClr>
          </a:solidFill>
          <a:ln>
            <a:noFill/>
          </a:ln>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161762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pPr>
              <a:defRPr/>
            </a:pPr>
            <a:endParaRPr lang="zh-TW" altLang="en-US" dirty="0"/>
          </a:p>
        </p:txBody>
      </p:sp>
      <p:sp>
        <p:nvSpPr>
          <p:cNvPr id="5" name="Footer Placeholder 4"/>
          <p:cNvSpPr>
            <a:spLocks noGrp="1"/>
          </p:cNvSpPr>
          <p:nvPr>
            <p:ph type="ftr" sz="quarter" idx="11"/>
          </p:nvPr>
        </p:nvSpPr>
        <p:spPr/>
        <p:txBody>
          <a:bodyPr/>
          <a:lstStyle/>
          <a:p>
            <a:pPr>
              <a:defRPr/>
            </a:pPr>
            <a:endParaRPr lang="zh-TW" altLang="en-US" dirty="0"/>
          </a:p>
        </p:txBody>
      </p:sp>
      <p:sp>
        <p:nvSpPr>
          <p:cNvPr id="6" name="Slide Number Placeholder 5"/>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397252547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zh-TW" altLang="en-US"/>
              <a:t>按一下以編輯母片標題樣式</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TW" altLang="en-US"/>
              <a:t>按一下以編輯母片文字樣式</a:t>
            </a:r>
          </a:p>
        </p:txBody>
      </p:sp>
      <p:sp>
        <p:nvSpPr>
          <p:cNvPr id="4" name="Date Placeholder 3"/>
          <p:cNvSpPr>
            <a:spLocks noGrp="1"/>
          </p:cNvSpPr>
          <p:nvPr>
            <p:ph type="dt" sz="half" idx="10"/>
          </p:nvPr>
        </p:nvSpPr>
        <p:spPr/>
        <p:txBody>
          <a:bodyPr/>
          <a:lstStyle/>
          <a:p>
            <a:pPr>
              <a:defRPr/>
            </a:pPr>
            <a:endParaRPr lang="zh-TW" altLang="en-US" dirty="0"/>
          </a:p>
        </p:txBody>
      </p:sp>
      <p:sp>
        <p:nvSpPr>
          <p:cNvPr id="5" name="Footer Placeholder 4"/>
          <p:cNvSpPr>
            <a:spLocks noGrp="1"/>
          </p:cNvSpPr>
          <p:nvPr>
            <p:ph type="ftr" sz="quarter" idx="11"/>
          </p:nvPr>
        </p:nvSpPr>
        <p:spPr/>
        <p:txBody>
          <a:bodyPr/>
          <a:lstStyle/>
          <a:p>
            <a:pPr>
              <a:defRPr/>
            </a:pPr>
            <a:endParaRPr lang="zh-TW" altLang="en-US" dirty="0"/>
          </a:p>
        </p:txBody>
      </p:sp>
      <p:sp>
        <p:nvSpPr>
          <p:cNvPr id="6" name="Slide Number Placeholder 5"/>
          <p:cNvSpPr>
            <a:spLocks noGrp="1"/>
          </p:cNvSpPr>
          <p:nvPr>
            <p:ph type="sldNum" sz="quarter" idx="12"/>
          </p:nvPr>
        </p:nvSpPr>
        <p:spPr/>
        <p:txBody>
          <a:bodyPr/>
          <a:lstStyle/>
          <a:p>
            <a:pPr>
              <a:defRPr/>
            </a:pPr>
            <a:fld id="{1DD13A4A-ED7F-45E3-97A0-83A8089E3736}" type="slidenum">
              <a:rPr lang="zh-TW" altLang="en-US" smtClean="0"/>
              <a:pPr>
                <a:defRPr/>
              </a:pPr>
              <a:t>‹#›</a:t>
            </a:fld>
            <a:endParaRPr lang="zh-TW" altLang="en-US" dirty="0"/>
          </a:p>
        </p:txBody>
      </p:sp>
    </p:spTree>
    <p:extLst>
      <p:ext uri="{BB962C8B-B14F-4D97-AF65-F5344CB8AC3E}">
        <p14:creationId xmlns:p14="http://schemas.microsoft.com/office/powerpoint/2010/main" val="38893801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zh-TW" altLang="en-US"/>
              <a:t>按一下以編輯母片標題樣式</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Date Placeholder 4"/>
          <p:cNvSpPr>
            <a:spLocks noGrp="1"/>
          </p:cNvSpPr>
          <p:nvPr>
            <p:ph type="dt" sz="half" idx="10"/>
          </p:nvPr>
        </p:nvSpPr>
        <p:spPr/>
        <p:txBody>
          <a:bodyPr/>
          <a:lstStyle/>
          <a:p>
            <a:pPr>
              <a:defRPr/>
            </a:pPr>
            <a:endParaRPr lang="zh-TW" altLang="en-US" dirty="0"/>
          </a:p>
        </p:txBody>
      </p:sp>
      <p:sp>
        <p:nvSpPr>
          <p:cNvPr id="6" name="Footer Placeholder 5"/>
          <p:cNvSpPr>
            <a:spLocks noGrp="1"/>
          </p:cNvSpPr>
          <p:nvPr>
            <p:ph type="ftr" sz="quarter" idx="11"/>
          </p:nvPr>
        </p:nvSpPr>
        <p:spPr/>
        <p:txBody>
          <a:bodyPr/>
          <a:lstStyle/>
          <a:p>
            <a:pPr>
              <a:defRPr/>
            </a:pPr>
            <a:endParaRPr lang="zh-TW" altLang="en-US" dirty="0"/>
          </a:p>
        </p:txBody>
      </p:sp>
      <p:sp>
        <p:nvSpPr>
          <p:cNvPr id="7" name="Slide Number Placeholder 6"/>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3217360086"/>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zh-TW" altLang="en-US"/>
              <a:t>按一下以編輯母片標題樣式</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12" name="Content Placeholder 3"/>
          <p:cNvSpPr>
            <a:spLocks noGrp="1"/>
          </p:cNvSpPr>
          <p:nvPr>
            <p:ph sz="quarter" idx="13"/>
          </p:nvPr>
        </p:nvSpPr>
        <p:spPr>
          <a:xfrm>
            <a:off x="685802" y="2861733"/>
            <a:ext cx="5088712" cy="2512852"/>
          </a:xfrm>
        </p:spPr>
        <p:txBody>
          <a:bodyPr ancho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13" name="Content Placeholder 5"/>
          <p:cNvSpPr>
            <a:spLocks noGrp="1"/>
          </p:cNvSpPr>
          <p:nvPr>
            <p:ph sz="quarter" idx="14"/>
          </p:nvPr>
        </p:nvSpPr>
        <p:spPr>
          <a:xfrm>
            <a:off x="5993969" y="2861733"/>
            <a:ext cx="5088713" cy="2512852"/>
          </a:xfrm>
        </p:spPr>
        <p:txBody>
          <a:bodyPr ancho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7" name="Date Placeholder 6"/>
          <p:cNvSpPr>
            <a:spLocks noGrp="1"/>
          </p:cNvSpPr>
          <p:nvPr>
            <p:ph type="dt" sz="half" idx="10"/>
          </p:nvPr>
        </p:nvSpPr>
        <p:spPr/>
        <p:txBody>
          <a:bodyPr/>
          <a:lstStyle/>
          <a:p>
            <a:pPr>
              <a:defRPr/>
            </a:pPr>
            <a:endParaRPr lang="zh-TW" altLang="en-US" dirty="0"/>
          </a:p>
        </p:txBody>
      </p:sp>
      <p:sp>
        <p:nvSpPr>
          <p:cNvPr id="8" name="Footer Placeholder 7"/>
          <p:cNvSpPr>
            <a:spLocks noGrp="1"/>
          </p:cNvSpPr>
          <p:nvPr>
            <p:ph type="ftr" sz="quarter" idx="11"/>
          </p:nvPr>
        </p:nvSpPr>
        <p:spPr/>
        <p:txBody>
          <a:bodyPr/>
          <a:lstStyle/>
          <a:p>
            <a:pPr>
              <a:defRPr/>
            </a:pPr>
            <a:endParaRPr lang="zh-TW" altLang="en-US" dirty="0"/>
          </a:p>
        </p:txBody>
      </p:sp>
      <p:sp>
        <p:nvSpPr>
          <p:cNvPr id="9" name="Slide Number Placeholder 8"/>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4040052800"/>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TW" altLang="en-US"/>
              <a:t>按一下以編輯母片標題樣式</a:t>
            </a:r>
            <a:endParaRPr lang="en-US" dirty="0"/>
          </a:p>
        </p:txBody>
      </p:sp>
      <p:sp>
        <p:nvSpPr>
          <p:cNvPr id="3" name="Date Placeholder 2"/>
          <p:cNvSpPr>
            <a:spLocks noGrp="1"/>
          </p:cNvSpPr>
          <p:nvPr>
            <p:ph type="dt" sz="half" idx="10"/>
          </p:nvPr>
        </p:nvSpPr>
        <p:spPr/>
        <p:txBody>
          <a:bodyPr/>
          <a:lstStyle/>
          <a:p>
            <a:pPr>
              <a:defRPr/>
            </a:pPr>
            <a:endParaRPr lang="zh-TW" altLang="en-US" dirty="0"/>
          </a:p>
        </p:txBody>
      </p:sp>
      <p:sp>
        <p:nvSpPr>
          <p:cNvPr id="4" name="Footer Placeholder 3"/>
          <p:cNvSpPr>
            <a:spLocks noGrp="1"/>
          </p:cNvSpPr>
          <p:nvPr>
            <p:ph type="ftr" sz="quarter" idx="11"/>
          </p:nvPr>
        </p:nvSpPr>
        <p:spPr/>
        <p:txBody>
          <a:bodyPr/>
          <a:lstStyle/>
          <a:p>
            <a:pPr>
              <a:defRPr/>
            </a:pPr>
            <a:endParaRPr lang="zh-TW" altLang="en-US" dirty="0"/>
          </a:p>
        </p:txBody>
      </p:sp>
      <p:sp>
        <p:nvSpPr>
          <p:cNvPr id="5" name="Slide Number Placeholder 4"/>
          <p:cNvSpPr>
            <a:spLocks noGrp="1"/>
          </p:cNvSpPr>
          <p:nvPr>
            <p:ph type="sldNum" sz="quarter" idx="12"/>
          </p:nvPr>
        </p:nvSpPr>
        <p:spPr/>
        <p:txBody>
          <a:bodyPr/>
          <a:lstStyle/>
          <a:p>
            <a:pPr>
              <a:defRPr/>
            </a:pPr>
            <a:fld id="{69D4ECDE-005D-471A-B80E-E28F8D3619BC}" type="slidenum">
              <a:rPr lang="zh-TW" altLang="en-US" smtClean="0"/>
              <a:pPr>
                <a:defRPr/>
              </a:pPr>
              <a:t>‹#›</a:t>
            </a:fld>
            <a:endParaRPr lang="zh-TW" altLang="en-US" dirty="0"/>
          </a:p>
        </p:txBody>
      </p:sp>
    </p:spTree>
    <p:extLst>
      <p:ext uri="{BB962C8B-B14F-4D97-AF65-F5344CB8AC3E}">
        <p14:creationId xmlns:p14="http://schemas.microsoft.com/office/powerpoint/2010/main" val="41868402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zh-TW" altLang="en-US" dirty="0"/>
          </a:p>
        </p:txBody>
      </p:sp>
      <p:sp>
        <p:nvSpPr>
          <p:cNvPr id="3" name="Footer Placeholder 2"/>
          <p:cNvSpPr>
            <a:spLocks noGrp="1"/>
          </p:cNvSpPr>
          <p:nvPr>
            <p:ph type="ftr" sz="quarter" idx="11"/>
          </p:nvPr>
        </p:nvSpPr>
        <p:spPr/>
        <p:txBody>
          <a:bodyPr/>
          <a:lstStyle/>
          <a:p>
            <a:pPr>
              <a:defRPr/>
            </a:pPr>
            <a:endParaRPr lang="zh-TW" altLang="en-US" dirty="0"/>
          </a:p>
        </p:txBody>
      </p:sp>
      <p:sp>
        <p:nvSpPr>
          <p:cNvPr id="4" name="Slide Number Placeholder 3"/>
          <p:cNvSpPr>
            <a:spLocks noGrp="1"/>
          </p:cNvSpPr>
          <p:nvPr>
            <p:ph type="sldNum" sz="quarter" idx="12"/>
          </p:nvPr>
        </p:nvSpPr>
        <p:spPr/>
        <p:txBody>
          <a:bodyPr/>
          <a:lstStyle/>
          <a:p>
            <a:pPr>
              <a:defRPr/>
            </a:pPr>
            <a:fld id="{CD8C8269-603E-4016-8DD3-089E858EB39B}" type="slidenum">
              <a:rPr lang="zh-TW" altLang="en-US" smtClean="0"/>
              <a:pPr>
                <a:defRPr/>
              </a:pPr>
              <a:t>‹#›</a:t>
            </a:fld>
            <a:endParaRPr lang="zh-TW" altLang="en-US" dirty="0"/>
          </a:p>
        </p:txBody>
      </p:sp>
    </p:spTree>
    <p:extLst>
      <p:ext uri="{BB962C8B-B14F-4D97-AF65-F5344CB8AC3E}">
        <p14:creationId xmlns:p14="http://schemas.microsoft.com/office/powerpoint/2010/main" val="37035097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zh-TW" altLang="en-US"/>
              <a:t>按一下以編輯母片標題樣式</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pPr>
              <a:defRPr/>
            </a:pPr>
            <a:endParaRPr lang="zh-TW" altLang="en-US" dirty="0"/>
          </a:p>
        </p:txBody>
      </p:sp>
      <p:sp>
        <p:nvSpPr>
          <p:cNvPr id="6" name="Footer Placeholder 5"/>
          <p:cNvSpPr>
            <a:spLocks noGrp="1"/>
          </p:cNvSpPr>
          <p:nvPr>
            <p:ph type="ftr" sz="quarter" idx="11"/>
          </p:nvPr>
        </p:nvSpPr>
        <p:spPr/>
        <p:txBody>
          <a:bodyPr/>
          <a:lstStyle/>
          <a:p>
            <a:pPr>
              <a:defRPr/>
            </a:pPr>
            <a:endParaRPr lang="zh-TW" altLang="en-US" dirty="0"/>
          </a:p>
        </p:txBody>
      </p:sp>
      <p:sp>
        <p:nvSpPr>
          <p:cNvPr id="7" name="Slide Number Placeholder 6"/>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987474357"/>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pPr>
              <a:defRPr/>
            </a:pPr>
            <a:endParaRPr lang="zh-TW" altLang="en-US" dirty="0"/>
          </a:p>
        </p:txBody>
      </p:sp>
      <p:sp>
        <p:nvSpPr>
          <p:cNvPr id="6" name="Footer Placeholder 5"/>
          <p:cNvSpPr>
            <a:spLocks noGrp="1"/>
          </p:cNvSpPr>
          <p:nvPr>
            <p:ph type="ftr" sz="quarter" idx="11"/>
          </p:nvPr>
        </p:nvSpPr>
        <p:spPr/>
        <p:txBody>
          <a:bodyPr/>
          <a:lstStyle/>
          <a:p>
            <a:pPr>
              <a:defRPr/>
            </a:pPr>
            <a:endParaRPr lang="zh-TW" altLang="en-US" dirty="0"/>
          </a:p>
        </p:txBody>
      </p:sp>
      <p:sp>
        <p:nvSpPr>
          <p:cNvPr id="7" name="Slide Number Placeholder 6"/>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2956648547"/>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全景圖片 (含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zh-TW" altLang="en-US"/>
              <a:t>按一下以編輯母片標題樣式</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zh-TW" altLang="en-US"/>
              <a:t>按一下圖示以新增圖片</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pPr>
              <a:defRPr/>
            </a:pPr>
            <a:endParaRPr lang="zh-TW" altLang="en-US" dirty="0"/>
          </a:p>
        </p:txBody>
      </p:sp>
      <p:sp>
        <p:nvSpPr>
          <p:cNvPr id="6" name="Footer Placeholder 5"/>
          <p:cNvSpPr>
            <a:spLocks noGrp="1"/>
          </p:cNvSpPr>
          <p:nvPr>
            <p:ph type="ftr" sz="quarter" idx="11"/>
          </p:nvPr>
        </p:nvSpPr>
        <p:spPr/>
        <p:txBody>
          <a:bodyPr/>
          <a:lstStyle/>
          <a:p>
            <a:pPr>
              <a:defRPr/>
            </a:pPr>
            <a:endParaRPr lang="zh-TW" altLang="en-US" dirty="0"/>
          </a:p>
        </p:txBody>
      </p:sp>
      <p:sp>
        <p:nvSpPr>
          <p:cNvPr id="7" name="Slide Number Placeholder 6"/>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218475078"/>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標題與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zh-TW" altLang="en-US"/>
              <a:t>按一下以編輯母片標題樣式</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pPr>
              <a:defRPr/>
            </a:pPr>
            <a:endParaRPr lang="zh-TW" altLang="en-US" dirty="0"/>
          </a:p>
        </p:txBody>
      </p:sp>
      <p:sp>
        <p:nvSpPr>
          <p:cNvPr id="6" name="Footer Placeholder 5"/>
          <p:cNvSpPr>
            <a:spLocks noGrp="1"/>
          </p:cNvSpPr>
          <p:nvPr>
            <p:ph type="ftr" sz="quarter" idx="11"/>
          </p:nvPr>
        </p:nvSpPr>
        <p:spPr/>
        <p:txBody>
          <a:bodyPr/>
          <a:lstStyle/>
          <a:p>
            <a:pPr>
              <a:defRPr/>
            </a:pPr>
            <a:endParaRPr lang="zh-TW" altLang="en-US" dirty="0"/>
          </a:p>
        </p:txBody>
      </p:sp>
      <p:sp>
        <p:nvSpPr>
          <p:cNvPr id="7" name="Slide Number Placeholder 6"/>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3183891427"/>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引述 (含輔助字幕)">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zh-TW" altLang="en-US"/>
              <a:t>按一下以編輯母片標題樣式</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pPr>
              <a:defRPr/>
            </a:pPr>
            <a:endParaRPr lang="zh-TW" altLang="en-US" dirty="0"/>
          </a:p>
        </p:txBody>
      </p:sp>
      <p:sp>
        <p:nvSpPr>
          <p:cNvPr id="6" name="Footer Placeholder 5"/>
          <p:cNvSpPr>
            <a:spLocks noGrp="1"/>
          </p:cNvSpPr>
          <p:nvPr>
            <p:ph type="ftr" sz="quarter" idx="11"/>
          </p:nvPr>
        </p:nvSpPr>
        <p:spPr/>
        <p:txBody>
          <a:bodyPr/>
          <a:lstStyle/>
          <a:p>
            <a:pPr>
              <a:defRPr/>
            </a:pPr>
            <a:endParaRPr lang="zh-TW" altLang="en-US" dirty="0"/>
          </a:p>
        </p:txBody>
      </p:sp>
      <p:sp>
        <p:nvSpPr>
          <p:cNvPr id="7" name="Slide Number Placeholder 6"/>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540395616"/>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名片">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zh-TW" altLang="en-US"/>
              <a:t>按一下以編輯母片標題樣式</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TW" altLang="en-US"/>
              <a:t>按一下以編輯母片文字樣式</a:t>
            </a:r>
          </a:p>
        </p:txBody>
      </p:sp>
      <p:sp>
        <p:nvSpPr>
          <p:cNvPr id="5" name="Date Placeholder 4"/>
          <p:cNvSpPr>
            <a:spLocks noGrp="1"/>
          </p:cNvSpPr>
          <p:nvPr>
            <p:ph type="dt" sz="half" idx="10"/>
          </p:nvPr>
        </p:nvSpPr>
        <p:spPr/>
        <p:txBody>
          <a:bodyPr/>
          <a:lstStyle/>
          <a:p>
            <a:pPr>
              <a:defRPr/>
            </a:pPr>
            <a:endParaRPr lang="zh-TW" altLang="en-US" dirty="0"/>
          </a:p>
        </p:txBody>
      </p:sp>
      <p:sp>
        <p:nvSpPr>
          <p:cNvPr id="6" name="Footer Placeholder 5"/>
          <p:cNvSpPr>
            <a:spLocks noGrp="1"/>
          </p:cNvSpPr>
          <p:nvPr>
            <p:ph type="ftr" sz="quarter" idx="11"/>
          </p:nvPr>
        </p:nvSpPr>
        <p:spPr/>
        <p:txBody>
          <a:bodyPr/>
          <a:lstStyle/>
          <a:p>
            <a:pPr>
              <a:defRPr/>
            </a:pPr>
            <a:endParaRPr lang="zh-TW" altLang="en-US" dirty="0"/>
          </a:p>
        </p:txBody>
      </p:sp>
      <p:sp>
        <p:nvSpPr>
          <p:cNvPr id="7" name="Slide Number Placeholder 6"/>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3429266585"/>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欄">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zh-TW" altLang="en-US"/>
              <a:t>按一下以編輯母片標題樣式</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3" name="Date Placeholder 2"/>
          <p:cNvSpPr>
            <a:spLocks noGrp="1"/>
          </p:cNvSpPr>
          <p:nvPr>
            <p:ph type="dt" sz="half" idx="10"/>
          </p:nvPr>
        </p:nvSpPr>
        <p:spPr/>
        <p:txBody>
          <a:bodyPr/>
          <a:lstStyle/>
          <a:p>
            <a:pPr>
              <a:defRPr/>
            </a:pPr>
            <a:endParaRPr lang="zh-TW" altLang="en-US" dirty="0"/>
          </a:p>
        </p:txBody>
      </p:sp>
      <p:sp>
        <p:nvSpPr>
          <p:cNvPr id="4" name="Footer Placeholder 3"/>
          <p:cNvSpPr>
            <a:spLocks noGrp="1"/>
          </p:cNvSpPr>
          <p:nvPr>
            <p:ph type="ftr" sz="quarter" idx="11"/>
          </p:nvPr>
        </p:nvSpPr>
        <p:spPr/>
        <p:txBody>
          <a:bodyPr/>
          <a:lstStyle/>
          <a:p>
            <a:pPr>
              <a:defRPr/>
            </a:pPr>
            <a:endParaRPr lang="zh-TW" altLang="en-US" dirty="0"/>
          </a:p>
        </p:txBody>
      </p:sp>
      <p:sp>
        <p:nvSpPr>
          <p:cNvPr id="5" name="Slide Number Placeholder 4"/>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3706013644"/>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圖片欄">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zh-TW" altLang="en-US"/>
              <a:t>按一下以編輯母片標題樣式</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zh-TW" altLang="en-US"/>
              <a:t>按一下圖示以新增圖片</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3" name="Date Placeholder 2"/>
          <p:cNvSpPr>
            <a:spLocks noGrp="1"/>
          </p:cNvSpPr>
          <p:nvPr>
            <p:ph type="dt" sz="half" idx="10"/>
          </p:nvPr>
        </p:nvSpPr>
        <p:spPr/>
        <p:txBody>
          <a:bodyPr/>
          <a:lstStyle/>
          <a:p>
            <a:pPr>
              <a:defRPr/>
            </a:pPr>
            <a:endParaRPr lang="zh-TW" altLang="en-US" dirty="0"/>
          </a:p>
        </p:txBody>
      </p:sp>
      <p:sp>
        <p:nvSpPr>
          <p:cNvPr id="4" name="Footer Placeholder 3"/>
          <p:cNvSpPr>
            <a:spLocks noGrp="1"/>
          </p:cNvSpPr>
          <p:nvPr>
            <p:ph type="ftr" sz="quarter" idx="11"/>
          </p:nvPr>
        </p:nvSpPr>
        <p:spPr/>
        <p:txBody>
          <a:bodyPr/>
          <a:lstStyle/>
          <a:p>
            <a:pPr>
              <a:defRPr/>
            </a:pPr>
            <a:endParaRPr lang="zh-TW" altLang="en-US" dirty="0"/>
          </a:p>
        </p:txBody>
      </p:sp>
      <p:sp>
        <p:nvSpPr>
          <p:cNvPr id="5" name="Slide Number Placeholder 4"/>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2614001589"/>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zh-TW" altLang="en-US"/>
              <a:t>按一下以編輯母片標題樣式</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pPr>
              <a:defRPr/>
            </a:pPr>
            <a:endParaRPr lang="zh-TW" altLang="en-US" dirty="0"/>
          </a:p>
        </p:txBody>
      </p:sp>
      <p:sp>
        <p:nvSpPr>
          <p:cNvPr id="5" name="Footer Placeholder 4"/>
          <p:cNvSpPr>
            <a:spLocks noGrp="1"/>
          </p:cNvSpPr>
          <p:nvPr>
            <p:ph type="ftr" sz="quarter" idx="11"/>
          </p:nvPr>
        </p:nvSpPr>
        <p:spPr/>
        <p:txBody>
          <a:bodyPr/>
          <a:lstStyle/>
          <a:p>
            <a:pPr>
              <a:defRPr/>
            </a:pPr>
            <a:endParaRPr lang="zh-TW" altLang="en-US" dirty="0"/>
          </a:p>
        </p:txBody>
      </p:sp>
      <p:sp>
        <p:nvSpPr>
          <p:cNvPr id="6" name="Slide Number Placeholder 5"/>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33678736"/>
      </p:ext>
    </p:extLst>
  </p:cSld>
  <p:clrMapOvr>
    <a:masterClrMapping/>
  </p:clrMapOvr>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zh-TW" altLang="en-US"/>
              <a:t>按一下以編輯母片標題樣式</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10"/>
          </p:nvPr>
        </p:nvSpPr>
        <p:spPr/>
        <p:txBody>
          <a:bodyPr/>
          <a:lstStyle/>
          <a:p>
            <a:pPr>
              <a:defRPr/>
            </a:pPr>
            <a:endParaRPr lang="zh-TW" altLang="en-US" dirty="0"/>
          </a:p>
        </p:txBody>
      </p:sp>
      <p:sp>
        <p:nvSpPr>
          <p:cNvPr id="5" name="Footer Placeholder 4"/>
          <p:cNvSpPr>
            <a:spLocks noGrp="1"/>
          </p:cNvSpPr>
          <p:nvPr>
            <p:ph type="ftr" sz="quarter" idx="11"/>
          </p:nvPr>
        </p:nvSpPr>
        <p:spPr/>
        <p:txBody>
          <a:bodyPr/>
          <a:lstStyle/>
          <a:p>
            <a:pPr>
              <a:defRPr/>
            </a:pPr>
            <a:endParaRPr lang="zh-TW" altLang="en-US" dirty="0"/>
          </a:p>
        </p:txBody>
      </p:sp>
      <p:sp>
        <p:nvSpPr>
          <p:cNvPr id="6" name="Slide Number Placeholder 5"/>
          <p:cNvSpPr>
            <a:spLocks noGrp="1"/>
          </p:cNvSpPr>
          <p:nvPr>
            <p:ph type="sldNum" sz="quarter" idx="12"/>
          </p:nvPr>
        </p:nvSpPr>
        <p:spPr/>
        <p:txBody>
          <a:body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604913102"/>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標題及物件">
    <p:spTree>
      <p:nvGrpSpPr>
        <p:cNvPr id="1" name=""/>
        <p:cNvGrpSpPr/>
        <p:nvPr/>
      </p:nvGrpSpPr>
      <p:grpSpPr>
        <a:xfrm>
          <a:off x="0" y="0"/>
          <a:ext cx="0" cy="0"/>
          <a:chOff x="0" y="0"/>
          <a:chExt cx="0" cy="0"/>
        </a:xfrm>
      </p:grpSpPr>
      <p:sp>
        <p:nvSpPr>
          <p:cNvPr id="3" name="內容版面配置區 2"/>
          <p:cNvSpPr>
            <a:spLocks noGrp="1"/>
          </p:cNvSpPr>
          <p:nvPr>
            <p:ph idx="1"/>
          </p:nvPr>
        </p:nvSpPr>
        <p:spPr/>
        <p:txBody>
          <a:bodyPr/>
          <a:lstStyle>
            <a:lvl1pPr>
              <a:defRPr>
                <a:ea typeface="新細明體" panose="02020500000000000000" pitchFamily="18" charset="-120"/>
              </a:defRPr>
            </a:lvl1pPr>
            <a:lvl2pPr>
              <a:defRPr>
                <a:ea typeface="新細明體" panose="02020500000000000000" pitchFamily="18" charset="-120"/>
              </a:defRPr>
            </a:lvl2pPr>
            <a:lvl3pPr>
              <a:defRPr>
                <a:ea typeface="新細明體" panose="02020500000000000000" pitchFamily="18" charset="-120"/>
              </a:defRPr>
            </a:lvl3pPr>
            <a:lvl4pPr>
              <a:defRPr>
                <a:ea typeface="新細明體" panose="02020500000000000000" pitchFamily="18" charset="-120"/>
              </a:defRPr>
            </a:lvl4pPr>
            <a:lvl5pPr>
              <a:defRPr>
                <a:ea typeface="新細明體" panose="02020500000000000000" pitchFamily="18" charset="-120"/>
              </a:defRPr>
            </a:lvl5pPr>
          </a:lstStyle>
          <a:p>
            <a:pPr lvl="0"/>
            <a:r>
              <a:rPr lang="zh-TW" altLang="en-US" dirty="0"/>
              <a:t>按一下以編輯母片文字樣式</a:t>
            </a:r>
          </a:p>
          <a:p>
            <a:pPr lvl="1"/>
            <a:r>
              <a:rPr lang="zh-TW" altLang="en-US" dirty="0"/>
              <a:t>第二層</a:t>
            </a:r>
          </a:p>
          <a:p>
            <a:pPr lvl="2"/>
            <a:r>
              <a:rPr lang="zh-TW" altLang="en-US" dirty="0"/>
              <a:t>第三層</a:t>
            </a:r>
          </a:p>
          <a:p>
            <a:pPr lvl="3"/>
            <a:r>
              <a:rPr lang="zh-TW" altLang="en-US" dirty="0"/>
              <a:t>第四層</a:t>
            </a:r>
          </a:p>
          <a:p>
            <a:pPr lvl="4"/>
            <a:r>
              <a:rPr lang="zh-TW" altLang="en-US" dirty="0"/>
              <a:t>第五層</a:t>
            </a:r>
          </a:p>
        </p:txBody>
      </p:sp>
      <p:sp>
        <p:nvSpPr>
          <p:cNvPr id="7" name="標題 6"/>
          <p:cNvSpPr>
            <a:spLocks noGrp="1"/>
          </p:cNvSpPr>
          <p:nvPr>
            <p:ph type="title"/>
          </p:nvPr>
        </p:nvSpPr>
        <p:spPr/>
        <p:txBody>
          <a:bodyPr/>
          <a:lstStyle/>
          <a:p>
            <a:r>
              <a:rPr lang="zh-TW" altLang="en-US"/>
              <a:t>按一下以編輯母片標題樣式</a:t>
            </a:r>
          </a:p>
        </p:txBody>
      </p:sp>
      <p:sp>
        <p:nvSpPr>
          <p:cNvPr id="11" name="日期版面配置區 10"/>
          <p:cNvSpPr>
            <a:spLocks noGrp="1"/>
          </p:cNvSpPr>
          <p:nvPr>
            <p:ph type="dt" sz="half" idx="10"/>
          </p:nvPr>
        </p:nvSpPr>
        <p:spPr/>
        <p:txBody>
          <a:bodyPr/>
          <a:lstStyle/>
          <a:p>
            <a:pPr>
              <a:defRPr/>
            </a:pPr>
            <a:endParaRPr lang="zh-TW" altLang="en-US" dirty="0"/>
          </a:p>
        </p:txBody>
      </p:sp>
      <p:sp>
        <p:nvSpPr>
          <p:cNvPr id="12" name="頁尾版面配置區 11"/>
          <p:cNvSpPr>
            <a:spLocks noGrp="1"/>
          </p:cNvSpPr>
          <p:nvPr>
            <p:ph type="ftr" sz="quarter" idx="11"/>
          </p:nvPr>
        </p:nvSpPr>
        <p:spPr/>
        <p:txBody>
          <a:bodyPr/>
          <a:lstStyle/>
          <a:p>
            <a:pPr>
              <a:defRPr/>
            </a:pPr>
            <a:endParaRPr lang="zh-TW" altLang="en-US" dirty="0"/>
          </a:p>
        </p:txBody>
      </p:sp>
      <p:sp>
        <p:nvSpPr>
          <p:cNvPr id="13" name="投影片編號版面配置區 12"/>
          <p:cNvSpPr>
            <a:spLocks noGrp="1"/>
          </p:cNvSpPr>
          <p:nvPr>
            <p:ph type="sldNum" sz="quarter" idx="12"/>
          </p:nvPr>
        </p:nvSpPr>
        <p:spPr/>
        <p:txBody>
          <a:bodyPr/>
          <a:lstStyle>
            <a:lvl1pPr>
              <a:defRPr>
                <a:solidFill>
                  <a:schemeClr val="tx1"/>
                </a:solidFill>
              </a:defRPr>
            </a:lvl1p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1643791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zh-TW" altLang="en-US"/>
              <a:t>按一下以編輯母片標題樣式</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60000"/>
                    <a:lumOff val="40000"/>
                  </a:schemeClr>
                </a:solidFill>
              </a:defRPr>
            </a:lvl1pPr>
          </a:lstStyle>
          <a:p>
            <a:pPr>
              <a:defRPr/>
            </a:pPr>
            <a:endParaRPr lang="zh-TW" alt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60000"/>
                    <a:lumOff val="40000"/>
                  </a:schemeClr>
                </a:solidFill>
              </a:defRPr>
            </a:lvl1pPr>
          </a:lstStyle>
          <a:p>
            <a:pPr>
              <a:defRPr/>
            </a:pPr>
            <a:endParaRPr lang="zh-TW" alt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60000"/>
                    <a:lumOff val="40000"/>
                  </a:schemeClr>
                </a:solidFill>
              </a:defRPr>
            </a:lvl1pPr>
          </a:lstStyle>
          <a:p>
            <a:pPr>
              <a:defRPr/>
            </a:pPr>
            <a:fld id="{6C44D6E6-EF3F-4843-B8CE-5003E3D2CF56}" type="slidenum">
              <a:rPr lang="zh-TW" altLang="en-US" smtClean="0"/>
              <a:pPr>
                <a:defRPr/>
              </a:pPr>
              <a:t>‹#›</a:t>
            </a:fld>
            <a:endParaRPr lang="zh-TW" altLang="en-US" dirty="0"/>
          </a:p>
        </p:txBody>
      </p:sp>
    </p:spTree>
    <p:extLst>
      <p:ext uri="{BB962C8B-B14F-4D97-AF65-F5344CB8AC3E}">
        <p14:creationId xmlns:p14="http://schemas.microsoft.com/office/powerpoint/2010/main" val="2318002090"/>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80" r:id="rId5"/>
    <p:sldLayoutId id="2147483781" r:id="rId6"/>
    <p:sldLayoutId id="2147483782" r:id="rId7"/>
    <p:sldLayoutId id="2147483783" r:id="rId8"/>
    <p:sldLayoutId id="2147483784" r:id="rId9"/>
    <p:sldLayoutId id="2147483785" r:id="rId10"/>
    <p:sldLayoutId id="2147483786" r:id="rId11"/>
    <p:sldLayoutId id="2147483787" r:id="rId12"/>
    <p:sldLayoutId id="2147483788" r:id="rId13"/>
    <p:sldLayoutId id="2147483789" r:id="rId14"/>
    <p:sldLayoutId id="2147483790" r:id="rId15"/>
    <p:sldLayoutId id="2147483791" r:id="rId16"/>
    <p:sldLayoutId id="2147483792" r:id="rId17"/>
    <p:sldLayoutId id="2147483793" r:id="rId18"/>
  </p:sldLayoutIdLst>
  <p:hf hdr="0" ftr="0" dt="0"/>
  <p:txStyles>
    <p:title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lumMod val="60000"/>
            <a:lumOff val="40000"/>
          </a:schemeClr>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lumMod val="60000"/>
            <a:lumOff val="40000"/>
          </a:schemeClr>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9.xml"/><Relationship Id="rId7" Type="http://schemas.openxmlformats.org/officeDocument/2006/relationships/image" Target="../media/image10.png"/><Relationship Id="rId2" Type="http://schemas.openxmlformats.org/officeDocument/2006/relationships/slideLayout" Target="../slideLayouts/slideLayout18.xml"/><Relationship Id="rId1" Type="http://schemas.openxmlformats.org/officeDocument/2006/relationships/vmlDrawing" Target="../drawings/vmlDrawing1.vml"/><Relationship Id="rId6" Type="http://schemas.openxmlformats.org/officeDocument/2006/relationships/oleObject" Target="../embeddings/oleObject2.bin"/><Relationship Id="rId11"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oleObject" Target="../embeddings/oleObject4.bin"/><Relationship Id="rId4" Type="http://schemas.openxmlformats.org/officeDocument/2006/relationships/oleObject" Target="../embeddings/oleObject1.bin"/><Relationship Id="rId9"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hyperlink" Target="https://gov.tw/HBK" TargetMode="External"/><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7.xml"/><Relationship Id="rId1" Type="http://schemas.openxmlformats.org/officeDocument/2006/relationships/slideLayout" Target="../slideLayouts/slideLayout18.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ctrTitle"/>
          </p:nvPr>
        </p:nvSpPr>
        <p:spPr/>
        <p:txBody>
          <a:bodyPr/>
          <a:lstStyle/>
          <a:p>
            <a:r>
              <a:rPr lang="zh-TW" altLang="en-US" b="1" dirty="0">
                <a:effectLst>
                  <a:outerShdw blurRad="38100" dist="38100" dir="2700000" algn="tl">
                    <a:srgbClr val="000000">
                      <a:alpha val="43137"/>
                    </a:srgbClr>
                  </a:outerShdw>
                </a:effectLst>
                <a:latin typeface="微軟正黑體" panose="020B0604030504040204" pitchFamily="34" charset="-120"/>
                <a:ea typeface="微軟正黑體" panose="020B0604030504040204" pitchFamily="34" charset="-120"/>
              </a:rPr>
              <a:t>天   花 </a:t>
            </a:r>
            <a:br>
              <a:rPr lang="en-US" altLang="zh-TW" b="1" dirty="0">
                <a:effectLst>
                  <a:outerShdw blurRad="38100" dist="38100" dir="2700000" algn="tl">
                    <a:srgbClr val="000000">
                      <a:alpha val="43137"/>
                    </a:srgbClr>
                  </a:outerShdw>
                </a:effectLst>
                <a:latin typeface="+mn-lt"/>
              </a:rPr>
            </a:br>
            <a:r>
              <a:rPr lang="en-US" altLang="zh-TW"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(Smallpox)</a:t>
            </a:r>
            <a:endParaRPr lang="zh-TW" alt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副標題 4"/>
          <p:cNvSpPr>
            <a:spLocks noGrp="1"/>
          </p:cNvSpPr>
          <p:nvPr>
            <p:ph type="subTitle" idx="1"/>
          </p:nvPr>
        </p:nvSpPr>
        <p:spPr/>
        <p:txBody>
          <a:bodyPr/>
          <a:lstStyle/>
          <a:p>
            <a:r>
              <a:rPr lang="zh-TW" altLang="en-US" dirty="0">
                <a:solidFill>
                  <a:srgbClr val="000000"/>
                </a:solidFill>
                <a:latin typeface="微軟正黑體" panose="020B0604030504040204" pitchFamily="34" charset="-120"/>
                <a:ea typeface="微軟正黑體" panose="020B0604030504040204" pitchFamily="34" charset="-120"/>
              </a:rPr>
              <a:t>疾病管制署 </a:t>
            </a:r>
            <a:br>
              <a:rPr lang="en-US" altLang="zh-TW" dirty="0">
                <a:solidFill>
                  <a:srgbClr val="000000"/>
                </a:solidFill>
                <a:latin typeface="微軟正黑體" panose="020B0604030504040204" pitchFamily="34" charset="-120"/>
                <a:ea typeface="微軟正黑體" panose="020B0604030504040204" pitchFamily="34" charset="-120"/>
              </a:rPr>
            </a:br>
            <a:r>
              <a:rPr lang="en-US" altLang="zh-TW" dirty="0">
                <a:solidFill>
                  <a:schemeClr val="tx1"/>
                </a:solidFill>
                <a:latin typeface="微軟正黑體" panose="020B0604030504040204" pitchFamily="34" charset="-120"/>
                <a:ea typeface="微軟正黑體" panose="020B0604030504040204" pitchFamily="34" charset="-120"/>
              </a:rPr>
              <a:t>115.03</a:t>
            </a:r>
            <a:endParaRPr lang="zh-TW" altLang="en-US" dirty="0">
              <a:solidFill>
                <a:schemeClr val="tx1"/>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883654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23" name="Rectangle 3"/>
          <p:cNvSpPr>
            <a:spLocks noGrp="1" noChangeArrowheads="1"/>
          </p:cNvSpPr>
          <p:nvPr>
            <p:ph idx="1"/>
          </p:nvPr>
        </p:nvSpPr>
        <p:spPr>
          <a:xfrm>
            <a:off x="352462" y="1307891"/>
            <a:ext cx="11017224" cy="3849301"/>
          </a:xfrm>
        </p:spPr>
        <p:txBody>
          <a:bodyPr anchor="t">
            <a:normAutofit fontScale="92500"/>
          </a:bodyPr>
          <a:lstStyle/>
          <a:p>
            <a:r>
              <a:rPr lang="zh-TW" altLang="en-US" sz="2600" dirty="0">
                <a:latin typeface="微軟正黑體" panose="020B0604030504040204" pitchFamily="34" charset="-120"/>
                <a:ea typeface="微軟正黑體" panose="020B0604030504040204" pitchFamily="34" charset="-120"/>
              </a:rPr>
              <a:t>由天花病毒（</a:t>
            </a:r>
            <a:r>
              <a:rPr lang="en-US" altLang="zh-TW" sz="2600" cap="none" dirty="0">
                <a:latin typeface="微軟正黑體" panose="020B0604030504040204" pitchFamily="34" charset="-120"/>
                <a:ea typeface="微軟正黑體" panose="020B0604030504040204" pitchFamily="34" charset="-120"/>
                <a:cs typeface="Times New Roman" panose="02020603050405020304" pitchFamily="18" charset="0"/>
              </a:rPr>
              <a:t>Variola virus</a:t>
            </a:r>
            <a:r>
              <a:rPr lang="zh-TW" altLang="en-US" sz="2600" dirty="0">
                <a:latin typeface="微軟正黑體" panose="020B0604030504040204" pitchFamily="34" charset="-120"/>
                <a:ea typeface="微軟正黑體" panose="020B0604030504040204" pitchFamily="34" charset="-120"/>
              </a:rPr>
              <a:t>）引起之急性傳染性疾病，致死率自</a:t>
            </a:r>
            <a:r>
              <a:rPr lang="en-US" altLang="zh-TW" sz="2600" cap="none" dirty="0">
                <a:latin typeface="微軟正黑體" panose="020B0604030504040204" pitchFamily="34" charset="-120"/>
                <a:ea typeface="微軟正黑體" panose="020B0604030504040204" pitchFamily="34" charset="-120"/>
                <a:cs typeface="Times New Roman" panose="02020603050405020304" pitchFamily="18" charset="0"/>
              </a:rPr>
              <a:t>1</a:t>
            </a:r>
            <a:r>
              <a:rPr lang="en-US" altLang="zh-TW" sz="2600" dirty="0">
                <a:latin typeface="微軟正黑體" panose="020B0604030504040204" pitchFamily="34" charset="-120"/>
                <a:ea typeface="微軟正黑體" panose="020B0604030504040204" pitchFamily="34" charset="-120"/>
              </a:rPr>
              <a:t>%</a:t>
            </a:r>
            <a:r>
              <a:rPr lang="zh-TW" altLang="en-US" sz="2600" dirty="0">
                <a:latin typeface="微軟正黑體" panose="020B0604030504040204" pitchFamily="34" charset="-120"/>
                <a:ea typeface="微軟正黑體" panose="020B0604030504040204" pitchFamily="34" charset="-120"/>
              </a:rPr>
              <a:t>至</a:t>
            </a:r>
            <a:r>
              <a:rPr lang="en-US" altLang="zh-TW" sz="2600" cap="none" dirty="0">
                <a:latin typeface="微軟正黑體" panose="020B0604030504040204" pitchFamily="34" charset="-120"/>
                <a:ea typeface="微軟正黑體" panose="020B0604030504040204" pitchFamily="34" charset="-120"/>
                <a:cs typeface="Times New Roman" panose="02020603050405020304" pitchFamily="18" charset="0"/>
              </a:rPr>
              <a:t>30%</a:t>
            </a:r>
            <a:r>
              <a:rPr lang="zh-TW" altLang="en-US" sz="2600" dirty="0">
                <a:latin typeface="微軟正黑體" panose="020B0604030504040204" pitchFamily="34" charset="-120"/>
                <a:ea typeface="微軟正黑體" panose="020B0604030504040204" pitchFamily="34" charset="-120"/>
              </a:rPr>
              <a:t>不等</a:t>
            </a:r>
            <a:endParaRPr lang="en-US" altLang="zh-TW" sz="2600" dirty="0">
              <a:latin typeface="微軟正黑體" panose="020B0604030504040204" pitchFamily="34" charset="-120"/>
              <a:ea typeface="微軟正黑體" panose="020B0604030504040204" pitchFamily="34" charset="-120"/>
            </a:endParaRPr>
          </a:p>
          <a:p>
            <a:r>
              <a:rPr lang="zh-TW" altLang="en-US" sz="2600" dirty="0">
                <a:latin typeface="微軟正黑體" panose="020B0604030504040204" pitchFamily="34" charset="-120"/>
                <a:ea typeface="微軟正黑體" panose="020B0604030504040204" pitchFamily="34" charset="-120"/>
              </a:rPr>
              <a:t>最早於第</a:t>
            </a:r>
            <a:r>
              <a:rPr lang="en-US" altLang="zh-TW" sz="2600" cap="none" dirty="0">
                <a:latin typeface="微軟正黑體" panose="020B0604030504040204" pitchFamily="34" charset="-120"/>
                <a:ea typeface="微軟正黑體" panose="020B0604030504040204" pitchFamily="34" charset="-120"/>
                <a:cs typeface="Times New Roman" panose="02020603050405020304" pitchFamily="18" charset="0"/>
              </a:rPr>
              <a:t>4 </a:t>
            </a:r>
            <a:r>
              <a:rPr lang="zh-TW" altLang="en-US" sz="2600" dirty="0">
                <a:latin typeface="微軟正黑體" panose="020B0604030504040204" pitchFamily="34" charset="-120"/>
                <a:ea typeface="微軟正黑體" panose="020B0604030504040204" pitchFamily="34" charset="-120"/>
              </a:rPr>
              <a:t>世紀於中國及印度發現，</a:t>
            </a:r>
            <a:r>
              <a:rPr lang="en-US" altLang="zh-TW" sz="2600" cap="none" dirty="0">
                <a:latin typeface="微軟正黑體" panose="020B0604030504040204" pitchFamily="34" charset="-120"/>
                <a:ea typeface="微軟正黑體" panose="020B0604030504040204" pitchFamily="34" charset="-120"/>
                <a:cs typeface="Times New Roman" panose="02020603050405020304" pitchFamily="18" charset="0"/>
              </a:rPr>
              <a:t>16</a:t>
            </a:r>
            <a:r>
              <a:rPr lang="zh-TW" altLang="en-US" sz="2600" dirty="0">
                <a:latin typeface="微軟正黑體" panose="020B0604030504040204" pitchFamily="34" charset="-120"/>
                <a:ea typeface="微軟正黑體" panose="020B0604030504040204" pitchFamily="34" charset="-120"/>
              </a:rPr>
              <a:t>世紀時曾肆虐全球造成</a:t>
            </a:r>
            <a:r>
              <a:rPr lang="en-US" altLang="zh-TW" sz="2600" cap="none" dirty="0">
                <a:latin typeface="微軟正黑體" panose="020B0604030504040204" pitchFamily="34" charset="-120"/>
                <a:ea typeface="微軟正黑體" panose="020B0604030504040204" pitchFamily="34" charset="-120"/>
                <a:cs typeface="Times New Roman" panose="02020603050405020304" pitchFamily="18" charset="0"/>
              </a:rPr>
              <a:t>350</a:t>
            </a:r>
            <a:r>
              <a:rPr lang="zh-TW" altLang="en-US" sz="2600" dirty="0">
                <a:latin typeface="微軟正黑體" panose="020B0604030504040204" pitchFamily="34" charset="-120"/>
                <a:ea typeface="微軟正黑體" panose="020B0604030504040204" pitchFamily="34" charset="-120"/>
              </a:rPr>
              <a:t>多萬人死亡， </a:t>
            </a:r>
            <a:r>
              <a:rPr lang="en-US" altLang="zh-TW" sz="2600" cap="none" dirty="0">
                <a:latin typeface="微軟正黑體" panose="020B0604030504040204" pitchFamily="34" charset="-120"/>
                <a:ea typeface="微軟正黑體" panose="020B0604030504040204" pitchFamily="34" charset="-120"/>
                <a:cs typeface="Times New Roman" panose="02020603050405020304" pitchFamily="18" charset="0"/>
              </a:rPr>
              <a:t>1970</a:t>
            </a:r>
            <a:r>
              <a:rPr lang="zh-TW" altLang="en-US" sz="2600" dirty="0">
                <a:latin typeface="微軟正黑體" panose="020B0604030504040204" pitchFamily="34" charset="-120"/>
                <a:ea typeface="微軟正黑體" panose="020B0604030504040204" pitchFamily="34" charset="-120"/>
              </a:rPr>
              <a:t>年前，全球每年感染人數超過 </a:t>
            </a:r>
            <a:r>
              <a:rPr lang="en-US" altLang="zh-TW" sz="2600" dirty="0">
                <a:latin typeface="微軟正黑體" panose="020B0604030504040204" pitchFamily="34" charset="-120"/>
                <a:ea typeface="微軟正黑體" panose="020B0604030504040204" pitchFamily="34" charset="-120"/>
              </a:rPr>
              <a:t>1500 </a:t>
            </a:r>
            <a:r>
              <a:rPr lang="zh-TW" altLang="en-US" sz="2600" dirty="0">
                <a:latin typeface="微軟正黑體" panose="020B0604030504040204" pitchFamily="34" charset="-120"/>
                <a:ea typeface="微軟正黑體" panose="020B0604030504040204" pitchFamily="34" charset="-120"/>
              </a:rPr>
              <a:t>萬人以上，其中至少</a:t>
            </a:r>
            <a:r>
              <a:rPr lang="en-US" altLang="zh-TW" sz="2600" dirty="0">
                <a:latin typeface="微軟正黑體" panose="020B0604030504040204" pitchFamily="34" charset="-120"/>
                <a:ea typeface="微軟正黑體" panose="020B0604030504040204" pitchFamily="34" charset="-120"/>
              </a:rPr>
              <a:t>200</a:t>
            </a:r>
            <a:r>
              <a:rPr lang="zh-TW" altLang="en-US" sz="2600" dirty="0">
                <a:latin typeface="微軟正黑體" panose="020B0604030504040204" pitchFamily="34" charset="-120"/>
                <a:ea typeface="微軟正黑體" panose="020B0604030504040204" pitchFamily="34" charset="-120"/>
              </a:rPr>
              <a:t>萬人死亡。</a:t>
            </a:r>
            <a:endParaRPr lang="en-US" altLang="zh-TW" sz="2600" dirty="0">
              <a:latin typeface="微軟正黑體" panose="020B0604030504040204" pitchFamily="34" charset="-120"/>
              <a:ea typeface="微軟正黑體" panose="020B0604030504040204" pitchFamily="34" charset="-120"/>
            </a:endParaRPr>
          </a:p>
          <a:p>
            <a:r>
              <a:rPr lang="zh-TW" altLang="en-US" sz="2600" dirty="0">
                <a:latin typeface="微軟正黑體" panose="020B0604030504040204" pitchFamily="34" charset="-120"/>
                <a:ea typeface="微軟正黑體" panose="020B0604030504040204" pitchFamily="34" charset="-120"/>
              </a:rPr>
              <a:t>臺灣自</a:t>
            </a:r>
            <a:r>
              <a:rPr lang="en-US" altLang="zh-TW" sz="2600" dirty="0">
                <a:latin typeface="微軟正黑體" panose="020B0604030504040204" pitchFamily="34" charset="-120"/>
                <a:ea typeface="微軟正黑體" panose="020B0604030504040204" pitchFamily="34" charset="-120"/>
              </a:rPr>
              <a:t>1955</a:t>
            </a:r>
            <a:r>
              <a:rPr lang="zh-TW" altLang="en-US" sz="2600" dirty="0">
                <a:latin typeface="微軟正黑體" panose="020B0604030504040204" pitchFamily="34" charset="-120"/>
                <a:ea typeface="微軟正黑體" panose="020B0604030504040204" pitchFamily="34" charset="-120"/>
              </a:rPr>
              <a:t>年起，就未曾再有天花病例發生，於</a:t>
            </a:r>
            <a:r>
              <a:rPr lang="en-US" altLang="zh-TW" sz="2600" dirty="0">
                <a:latin typeface="微軟正黑體" panose="020B0604030504040204" pitchFamily="34" charset="-120"/>
                <a:ea typeface="微軟正黑體" panose="020B0604030504040204" pitchFamily="34" charset="-120"/>
              </a:rPr>
              <a:t>1979</a:t>
            </a:r>
            <a:r>
              <a:rPr lang="zh-TW" altLang="en-US" sz="2600" dirty="0">
                <a:latin typeface="微軟正黑體" panose="020B0604030504040204" pitchFamily="34" charset="-120"/>
                <a:ea typeface="微軟正黑體" panose="020B0604030504040204" pitchFamily="34" charset="-120"/>
              </a:rPr>
              <a:t>年起停止牛痘疫苗接種。</a:t>
            </a:r>
            <a:endParaRPr lang="en-US" altLang="zh-TW" sz="2600" dirty="0">
              <a:latin typeface="微軟正黑體" panose="020B0604030504040204" pitchFamily="34" charset="-120"/>
              <a:ea typeface="微軟正黑體" panose="020B0604030504040204" pitchFamily="34" charset="-120"/>
            </a:endParaRPr>
          </a:p>
          <a:p>
            <a:r>
              <a:rPr lang="en-US" altLang="zh-TW" sz="2600" dirty="0">
                <a:latin typeface="微軟正黑體" panose="020B0604030504040204" pitchFamily="34" charset="-120"/>
                <a:ea typeface="微軟正黑體" panose="020B0604030504040204" pitchFamily="34" charset="-120"/>
                <a:cs typeface="Times New Roman" panose="02020603050405020304" pitchFamily="18" charset="0"/>
              </a:rPr>
              <a:t>1980</a:t>
            </a:r>
            <a:r>
              <a:rPr lang="zh-TW" altLang="en-US" sz="2600" dirty="0">
                <a:latin typeface="微軟正黑體" panose="020B0604030504040204" pitchFamily="34" charset="-120"/>
                <a:ea typeface="微軟正黑體" panose="020B0604030504040204" pitchFamily="34" charset="-120"/>
              </a:rPr>
              <a:t>年世界衛生組織（</a:t>
            </a:r>
            <a:r>
              <a:rPr lang="en-US" altLang="zh-TW" sz="2600" dirty="0">
                <a:latin typeface="微軟正黑體" panose="020B0604030504040204" pitchFamily="34" charset="-120"/>
                <a:ea typeface="微軟正黑體" panose="020B0604030504040204" pitchFamily="34" charset="-120"/>
                <a:cs typeface="Times New Roman" panose="02020603050405020304" pitchFamily="18" charset="0"/>
              </a:rPr>
              <a:t>WHO</a:t>
            </a:r>
            <a:r>
              <a:rPr lang="zh-TW" altLang="en-US" sz="26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600" dirty="0">
                <a:latin typeface="微軟正黑體" panose="020B0604030504040204" pitchFamily="34" charset="-120"/>
                <a:ea typeface="微軟正黑體" panose="020B0604030504040204" pitchFamily="34" charset="-120"/>
              </a:rPr>
              <a:t>宣佈天花病毒自地球上根除，且不會再自然發生，並建議各國停止常規牛痘疫苗的接種，是第一個人類從自然界根除的病毒。</a:t>
            </a:r>
          </a:p>
          <a:p>
            <a:endParaRPr lang="en-US" altLang="zh-TW" sz="2600" dirty="0">
              <a:latin typeface="微軟正黑體" panose="020B0604030504040204" pitchFamily="34" charset="-120"/>
              <a:ea typeface="微軟正黑體" panose="020B0604030504040204" pitchFamily="34" charset="-120"/>
            </a:endParaRPr>
          </a:p>
          <a:p>
            <a:endParaRPr lang="en-US" altLang="zh-TW" sz="2600" dirty="0">
              <a:latin typeface="微軟正黑體" panose="020B0604030504040204" pitchFamily="34" charset="-120"/>
              <a:ea typeface="微軟正黑體" panose="020B0604030504040204" pitchFamily="34" charset="-120"/>
            </a:endParaRPr>
          </a:p>
        </p:txBody>
      </p:sp>
      <p:sp>
        <p:nvSpPr>
          <p:cNvPr id="184322" name="Rectangle 2"/>
          <p:cNvSpPr>
            <a:spLocks noGrp="1" noChangeArrowheads="1"/>
          </p:cNvSpPr>
          <p:nvPr>
            <p:ph type="title"/>
          </p:nvPr>
        </p:nvSpPr>
        <p:spPr>
          <a:xfrm>
            <a:off x="335360" y="260648"/>
            <a:ext cx="8229600" cy="1047243"/>
          </a:xfrm>
        </p:spPr>
        <p:txBody>
          <a:bodyPr/>
          <a:lstStyle/>
          <a:p>
            <a:r>
              <a:rPr lang="zh-TW" altLang="en-US" b="1" dirty="0">
                <a:latin typeface="微軟正黑體" panose="020B0604030504040204" pitchFamily="34" charset="-120"/>
                <a:ea typeface="微軟正黑體" panose="020B0604030504040204" pitchFamily="34" charset="-120"/>
              </a:rPr>
              <a:t>疾病概述</a:t>
            </a:r>
            <a:r>
              <a:rPr lang="en-US" altLang="zh-TW" sz="2900" b="1" dirty="0">
                <a:latin typeface="微軟正黑體" panose="020B0604030504040204" pitchFamily="34" charset="-120"/>
                <a:ea typeface="微軟正黑體" panose="020B0604030504040204" pitchFamily="34" charset="-120"/>
              </a:rPr>
              <a:t>(1/2)</a:t>
            </a:r>
            <a:endParaRPr lang="en-US" altLang="zh-TW" sz="2900" b="1" dirty="0">
              <a:solidFill>
                <a:srgbClr val="009900"/>
              </a:solidFill>
              <a:latin typeface="微軟正黑體" panose="020B0604030504040204" pitchFamily="34" charset="-120"/>
              <a:ea typeface="微軟正黑體" panose="020B0604030504040204" pitchFamily="34" charset="-120"/>
            </a:endParaRPr>
          </a:p>
        </p:txBody>
      </p:sp>
      <p:sp>
        <p:nvSpPr>
          <p:cNvPr id="4" name="投影片編號版面配置區 3">
            <a:extLst>
              <a:ext uri="{FF2B5EF4-FFF2-40B4-BE49-F238E27FC236}">
                <a16:creationId xmlns:a16="http://schemas.microsoft.com/office/drawing/2014/main" id="{139E3DBA-8114-4FA3-A08A-AE4800C8DD4C}"/>
              </a:ext>
            </a:extLst>
          </p:cNvPr>
          <p:cNvSpPr>
            <a:spLocks noGrp="1"/>
          </p:cNvSpPr>
          <p:nvPr>
            <p:ph type="sldNum" sz="quarter" idx="12"/>
          </p:nvPr>
        </p:nvSpPr>
        <p:spPr>
          <a:xfrm>
            <a:off x="6287121" y="5757334"/>
            <a:ext cx="907186" cy="498470"/>
          </a:xfrm>
        </p:spPr>
        <p:txBody>
          <a:bodyPr/>
          <a:lstStyle/>
          <a:p>
            <a:pPr>
              <a:defRPr/>
            </a:pPr>
            <a:fld id="{6C44D6E6-EF3F-4843-B8CE-5003E3D2CF56}" type="slidenum">
              <a:rPr lang="zh-TW" altLang="en-US" smtClean="0"/>
              <a:pPr>
                <a:defRPr/>
              </a:pPr>
              <a:t>1</a:t>
            </a:fld>
            <a:endParaRPr lang="zh-TW" altLang="en-US" dirty="0"/>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3"/>
          <p:cNvSpPr>
            <a:spLocks noGrp="1" noChangeArrowheads="1"/>
          </p:cNvSpPr>
          <p:nvPr>
            <p:ph idx="1"/>
          </p:nvPr>
        </p:nvSpPr>
        <p:spPr>
          <a:xfrm>
            <a:off x="191344" y="1445960"/>
            <a:ext cx="6624736" cy="3927256"/>
          </a:xfrm>
        </p:spPr>
        <p:txBody>
          <a:bodyPr anchor="t">
            <a:normAutofit/>
          </a:bodyPr>
          <a:lstStyle/>
          <a:p>
            <a:r>
              <a:rPr lang="zh-TW" altLang="en-US" sz="2400" dirty="0">
                <a:latin typeface="微軟正黑體" panose="020B0604030504040204" pitchFamily="34" charset="-120"/>
                <a:ea typeface="微軟正黑體" panose="020B0604030504040204" pitchFamily="34" charset="-120"/>
              </a:rPr>
              <a:t>在世界衛生組織的授權與監管下，世界上已知且合法儲存的天花病毒僅於美國喬治亞州亞特蘭大的美國疾病控制與預防中心及俄羅斯新西伯利亞地區科索夫的國家病毒和生物技術中心。</a:t>
            </a:r>
            <a:endParaRPr lang="en-US" altLang="zh-TW" sz="2400" dirty="0">
              <a:latin typeface="微軟正黑體" panose="020B0604030504040204" pitchFamily="34" charset="-120"/>
              <a:ea typeface="微軟正黑體" panose="020B0604030504040204" pitchFamily="34" charset="-120"/>
            </a:endParaRPr>
          </a:p>
          <a:p>
            <a:r>
              <a:rPr lang="zh-TW" altLang="en-US" sz="2400" dirty="0">
                <a:latin typeface="微軟正黑體" panose="020B0604030504040204" pitchFamily="34" charset="-120"/>
                <a:ea typeface="微軟正黑體" panose="020B0604030504040204" pitchFamily="34" charset="-120"/>
              </a:rPr>
              <a:t>目前天花病毒仍被認為是生物恐怖攻擊最具威脅的病原體之一，因此世界各國持續維持疫苗與藥物儲備。</a:t>
            </a:r>
            <a:endParaRPr lang="en-US" altLang="zh-TW" sz="2400" dirty="0">
              <a:latin typeface="微軟正黑體" panose="020B0604030504040204" pitchFamily="34" charset="-120"/>
              <a:ea typeface="微軟正黑體" panose="020B0604030504040204" pitchFamily="34" charset="-120"/>
            </a:endParaRPr>
          </a:p>
          <a:p>
            <a:endParaRPr lang="zh-TW" altLang="en-US" dirty="0">
              <a:latin typeface="微軟正黑體" panose="020B0604030504040204" pitchFamily="34" charset="-120"/>
              <a:ea typeface="微軟正黑體" panose="020B0604030504040204" pitchFamily="34" charset="-120"/>
            </a:endParaRPr>
          </a:p>
          <a:p>
            <a:pPr>
              <a:buFont typeface="Arial" pitchFamily="34" charset="0"/>
              <a:buNone/>
            </a:pPr>
            <a:endParaRPr lang="en-US" altLang="zh-TW" sz="3000" dirty="0"/>
          </a:p>
        </p:txBody>
      </p:sp>
      <p:sp>
        <p:nvSpPr>
          <p:cNvPr id="3" name="標題 2"/>
          <p:cNvSpPr>
            <a:spLocks noGrp="1"/>
          </p:cNvSpPr>
          <p:nvPr>
            <p:ph type="title"/>
          </p:nvPr>
        </p:nvSpPr>
        <p:spPr>
          <a:xfrm>
            <a:off x="335360" y="260648"/>
            <a:ext cx="8229600" cy="1143000"/>
          </a:xfrm>
        </p:spPr>
        <p:txBody>
          <a:bodyPr/>
          <a:lstStyle/>
          <a:p>
            <a:r>
              <a:rPr lang="zh-TW" altLang="en-US" b="1" dirty="0">
                <a:latin typeface="微軟正黑體" panose="020B0604030504040204" pitchFamily="34" charset="-120"/>
                <a:ea typeface="微軟正黑體" panose="020B0604030504040204" pitchFamily="34" charset="-120"/>
              </a:rPr>
              <a:t>疾病概述</a:t>
            </a:r>
            <a:r>
              <a:rPr lang="en-US" altLang="zh-TW" sz="2900" b="1" dirty="0">
                <a:latin typeface="微軟正黑體" panose="020B0604030504040204" pitchFamily="34" charset="-120"/>
                <a:ea typeface="微軟正黑體" panose="020B0604030504040204" pitchFamily="34" charset="-120"/>
              </a:rPr>
              <a:t>(2/2)</a:t>
            </a:r>
            <a:endParaRPr lang="zh-TW" altLang="en-US" sz="2900" b="1" dirty="0">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pPr>
              <a:defRPr/>
            </a:pPr>
            <a:fld id="{6C44D6E6-EF3F-4843-B8CE-5003E3D2CF56}" type="slidenum">
              <a:rPr lang="zh-TW" altLang="en-US" smtClean="0"/>
              <a:pPr>
                <a:defRPr/>
              </a:pPr>
              <a:t>2</a:t>
            </a:fld>
            <a:endParaRPr lang="zh-TW" altLang="en-US" dirty="0"/>
          </a:p>
        </p:txBody>
      </p:sp>
      <p:pic>
        <p:nvPicPr>
          <p:cNvPr id="5" name="圖片 4">
            <a:extLst>
              <a:ext uri="{FF2B5EF4-FFF2-40B4-BE49-F238E27FC236}">
                <a16:creationId xmlns:a16="http://schemas.microsoft.com/office/drawing/2014/main" id="{C3E4C409-A451-4BC5-85FD-BD0C02D9BA1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096" y="1196752"/>
            <a:ext cx="4517632" cy="2535074"/>
          </a:xfrm>
          <a:prstGeom prst="rect">
            <a:avLst/>
          </a:prstGeom>
        </p:spPr>
      </p:pic>
      <p:sp>
        <p:nvSpPr>
          <p:cNvPr id="8" name="Text Box 10">
            <a:extLst>
              <a:ext uri="{FF2B5EF4-FFF2-40B4-BE49-F238E27FC236}">
                <a16:creationId xmlns:a16="http://schemas.microsoft.com/office/drawing/2014/main" id="{81678A0B-BDD0-4027-9B54-7D3EE4BF8A8D}"/>
              </a:ext>
            </a:extLst>
          </p:cNvPr>
          <p:cNvSpPr txBox="1">
            <a:spLocks noChangeArrowheads="1"/>
          </p:cNvSpPr>
          <p:nvPr/>
        </p:nvSpPr>
        <p:spPr bwMode="auto">
          <a:xfrm>
            <a:off x="6960096" y="3731826"/>
            <a:ext cx="451763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pPr>
              <a:spcBef>
                <a:spcPct val="50000"/>
              </a:spcBef>
            </a:pPr>
            <a:r>
              <a:rPr lang="en-US" altLang="zh-TW" sz="1000" i="1" dirty="0" err="1">
                <a:latin typeface="Garamond" panose="02020404030301010803" pitchFamily="18" charset="0"/>
              </a:rPr>
              <a:t>From:https</a:t>
            </a:r>
            <a:r>
              <a:rPr lang="en-US" altLang="zh-TW" sz="1000" i="1" dirty="0">
                <a:latin typeface="Garamond" panose="02020404030301010803" pitchFamily="18" charset="0"/>
              </a:rPr>
              <a:t>://www.who.int/news/item/08-05-2020-commemorating-smallpox-eradication-a-legacy-of-hope-for-covid-19-and-other-diseases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Rectangle 3"/>
          <p:cNvSpPr>
            <a:spLocks noGrp="1" noChangeArrowheads="1"/>
          </p:cNvSpPr>
          <p:nvPr>
            <p:ph idx="1"/>
          </p:nvPr>
        </p:nvSpPr>
        <p:spPr>
          <a:xfrm>
            <a:off x="328643" y="1628800"/>
            <a:ext cx="6343421" cy="3175054"/>
          </a:xfrm>
        </p:spPr>
        <p:txBody>
          <a:bodyPr anchor="t">
            <a:normAutofit/>
          </a:bodyPr>
          <a:lstStyle/>
          <a:p>
            <a:pPr>
              <a:lnSpc>
                <a:spcPct val="100000"/>
              </a:lnSpc>
            </a:pPr>
            <a:r>
              <a:rPr lang="zh-TW" altLang="en-US" sz="2400" dirty="0">
                <a:latin typeface="微軟正黑體" panose="020B0604030504040204" pitchFamily="34" charset="-120"/>
                <a:ea typeface="微軟正黑體" panose="020B0604030504040204" pitchFamily="34" charset="-120"/>
              </a:rPr>
              <a:t>天花病毒屬痘病毒科 </a:t>
            </a:r>
            <a:r>
              <a:rPr lang="en-US" altLang="zh-TW" sz="2400" dirty="0">
                <a:latin typeface="微軟正黑體" panose="020B0604030504040204" pitchFamily="34" charset="-120"/>
                <a:ea typeface="微軟正黑體" panose="020B0604030504040204" pitchFamily="34" charset="-120"/>
              </a:rPr>
              <a:t>(</a:t>
            </a:r>
            <a:r>
              <a:rPr lang="en-US" altLang="zh-TW" sz="2400" i="1" cap="none" dirty="0">
                <a:latin typeface="微軟正黑體" panose="020B0604030504040204" pitchFamily="34" charset="-120"/>
                <a:ea typeface="微軟正黑體" panose="020B0604030504040204" pitchFamily="34" charset="-120"/>
              </a:rPr>
              <a:t>Poxviridae</a:t>
            </a:r>
            <a:r>
              <a:rPr lang="en-US" altLang="zh-TW" sz="2400" dirty="0">
                <a:latin typeface="微軟正黑體" panose="020B0604030504040204" pitchFamily="34" charset="-120"/>
                <a:ea typeface="微軟正黑體" panose="020B0604030504040204" pitchFamily="34" charset="-120"/>
              </a:rPr>
              <a:t>)</a:t>
            </a:r>
            <a:r>
              <a:rPr lang="zh-TW" altLang="en-US" sz="2400" dirty="0">
                <a:latin typeface="微軟正黑體" panose="020B0604030504040204" pitchFamily="34" charset="-120"/>
                <a:ea typeface="微軟正黑體" panose="020B0604030504040204" pitchFamily="34" charset="-120"/>
              </a:rPr>
              <a:t>之正痘病毒屬 </a:t>
            </a:r>
            <a:r>
              <a:rPr lang="en-US" altLang="zh-TW" sz="2400" dirty="0">
                <a:latin typeface="微軟正黑體" panose="020B0604030504040204" pitchFamily="34" charset="-120"/>
                <a:ea typeface="微軟正黑體" panose="020B0604030504040204" pitchFamily="34" charset="-120"/>
              </a:rPr>
              <a:t>(</a:t>
            </a:r>
            <a:r>
              <a:rPr lang="en-US" altLang="zh-TW" sz="2400" i="1" cap="none" dirty="0" err="1">
                <a:latin typeface="微軟正黑體" panose="020B0604030504040204" pitchFamily="34" charset="-120"/>
                <a:ea typeface="微軟正黑體" panose="020B0604030504040204" pitchFamily="34" charset="-120"/>
              </a:rPr>
              <a:t>Orthopoxvirus</a:t>
            </a:r>
            <a:r>
              <a:rPr lang="en-US" altLang="zh-TW" sz="2400" i="1" dirty="0">
                <a:latin typeface="微軟正黑體" panose="020B0604030504040204" pitchFamily="34" charset="-120"/>
                <a:ea typeface="微軟正黑體" panose="020B0604030504040204" pitchFamily="34" charset="-120"/>
              </a:rPr>
              <a:t>)</a:t>
            </a:r>
            <a:endParaRPr lang="en-US" altLang="zh-TW" sz="2400" dirty="0">
              <a:latin typeface="微軟正黑體" panose="020B0604030504040204" pitchFamily="34" charset="-120"/>
              <a:ea typeface="微軟正黑體" panose="020B0604030504040204" pitchFamily="34" charset="-120"/>
            </a:endParaRPr>
          </a:p>
          <a:p>
            <a:pPr>
              <a:lnSpc>
                <a:spcPct val="100000"/>
              </a:lnSpc>
            </a:pPr>
            <a:r>
              <a:rPr lang="zh-TW" altLang="en-US" sz="2400" dirty="0">
                <a:latin typeface="微軟正黑體" panose="020B0604030504040204" pitchFamily="34" charset="-120"/>
                <a:ea typeface="微軟正黑體" panose="020B0604030504040204" pitchFamily="34" charset="-120"/>
              </a:rPr>
              <a:t>該病毒屬包含至少有</a:t>
            </a:r>
            <a:r>
              <a:rPr lang="en-US" altLang="zh-TW" sz="2400" cap="none" dirty="0">
                <a:latin typeface="微軟正黑體" panose="020B0604030504040204" pitchFamily="34" charset="-120"/>
                <a:ea typeface="微軟正黑體" panose="020B0604030504040204" pitchFamily="34" charset="-120"/>
              </a:rPr>
              <a:t>variola</a:t>
            </a:r>
            <a:r>
              <a:rPr lang="zh-TW" altLang="en-US" sz="2400" dirty="0">
                <a:latin typeface="微軟正黑體" panose="020B0604030504040204" pitchFamily="34" charset="-120"/>
                <a:ea typeface="微軟正黑體" panose="020B0604030504040204" pitchFamily="34" charset="-120"/>
              </a:rPr>
              <a:t>（天花病毒）、</a:t>
            </a:r>
            <a:r>
              <a:rPr lang="en-US" altLang="zh-TW" sz="2400" cap="none" dirty="0">
                <a:latin typeface="微軟正黑體" panose="020B0604030504040204" pitchFamily="34" charset="-120"/>
                <a:ea typeface="微軟正黑體" panose="020B0604030504040204" pitchFamily="34" charset="-120"/>
              </a:rPr>
              <a:t>vaccinia</a:t>
            </a:r>
            <a:r>
              <a:rPr lang="zh-TW" altLang="en-US" sz="2400" cap="none" dirty="0">
                <a:latin typeface="微軟正黑體" panose="020B0604030504040204" pitchFamily="34" charset="-120"/>
                <a:ea typeface="微軟正黑體" panose="020B0604030504040204" pitchFamily="34" charset="-120"/>
              </a:rPr>
              <a:t>、</a:t>
            </a:r>
            <a:r>
              <a:rPr lang="en-US" altLang="zh-TW" sz="2400" cap="none" dirty="0" err="1">
                <a:latin typeface="微軟正黑體" panose="020B0604030504040204" pitchFamily="34" charset="-120"/>
                <a:ea typeface="微軟正黑體" panose="020B0604030504040204" pitchFamily="34" charset="-120"/>
              </a:rPr>
              <a:t>mpox</a:t>
            </a:r>
            <a:r>
              <a:rPr lang="zh-TW" altLang="en-US" sz="2400" cap="none" dirty="0">
                <a:latin typeface="微軟正黑體" panose="020B0604030504040204" pitchFamily="34" charset="-120"/>
                <a:ea typeface="微軟正黑體" panose="020B0604030504040204" pitchFamily="34" charset="-120"/>
              </a:rPr>
              <a:t>、</a:t>
            </a:r>
            <a:r>
              <a:rPr lang="en-US" altLang="zh-TW" sz="2400" cap="none" dirty="0">
                <a:latin typeface="微軟正黑體" panose="020B0604030504040204" pitchFamily="34" charset="-120"/>
                <a:ea typeface="微軟正黑體" panose="020B0604030504040204" pitchFamily="34" charset="-120"/>
              </a:rPr>
              <a:t>cowpox </a:t>
            </a:r>
            <a:r>
              <a:rPr lang="zh-TW" altLang="en-US" sz="2400" dirty="0">
                <a:latin typeface="微軟正黑體" panose="020B0604030504040204" pitchFamily="34" charset="-120"/>
                <a:ea typeface="微軟正黑體" panose="020B0604030504040204" pitchFamily="34" charset="-120"/>
              </a:rPr>
              <a:t>等四種病毒。</a:t>
            </a:r>
            <a:endParaRPr lang="en-US" altLang="zh-TW" sz="2400" dirty="0">
              <a:latin typeface="微軟正黑體" panose="020B0604030504040204" pitchFamily="34" charset="-120"/>
              <a:ea typeface="微軟正黑體" panose="020B0604030504040204" pitchFamily="34" charset="-120"/>
            </a:endParaRPr>
          </a:p>
          <a:p>
            <a:pPr>
              <a:lnSpc>
                <a:spcPct val="100000"/>
              </a:lnSpc>
            </a:pPr>
            <a:r>
              <a:rPr lang="zh-TW" altLang="en-US" sz="2400" cap="none" dirty="0">
                <a:latin typeface="微軟正黑體" panose="020B0604030504040204" pitchFamily="34" charset="-120"/>
                <a:ea typeface="微軟正黑體" panose="020B0604030504040204" pitchFamily="34" charset="-120"/>
              </a:rPr>
              <a:t>體型最大的病毒（</a:t>
            </a:r>
            <a:r>
              <a:rPr lang="en-US" altLang="zh-TW" sz="2400" cap="none" dirty="0">
                <a:latin typeface="微軟正黑體" panose="020B0604030504040204" pitchFamily="34" charset="-120"/>
                <a:ea typeface="微軟正黑體" panose="020B0604030504040204" pitchFamily="34" charset="-120"/>
              </a:rPr>
              <a:t>350 nm × 270 nm</a:t>
            </a:r>
            <a:r>
              <a:rPr lang="zh-TW" altLang="en-US" sz="2400" cap="none" dirty="0">
                <a:latin typeface="微軟正黑體" panose="020B0604030504040204" pitchFamily="34" charset="-120"/>
                <a:ea typeface="微軟正黑體" panose="020B0604030504040204" pitchFamily="34" charset="-120"/>
              </a:rPr>
              <a:t>），具封套，呈卵圓形或呈磚形，其外層為管狀構造的脂蛋白膜，核酸由雙股 </a:t>
            </a:r>
            <a:r>
              <a:rPr lang="en-US" altLang="zh-TW" sz="2400" cap="none" dirty="0">
                <a:latin typeface="微軟正黑體" panose="020B0604030504040204" pitchFamily="34" charset="-120"/>
                <a:ea typeface="微軟正黑體" panose="020B0604030504040204" pitchFamily="34" charset="-120"/>
              </a:rPr>
              <a:t>DNA </a:t>
            </a:r>
            <a:r>
              <a:rPr lang="zh-TW" altLang="en-US" sz="2400" cap="none" dirty="0">
                <a:latin typeface="微軟正黑體" panose="020B0604030504040204" pitchFamily="34" charset="-120"/>
                <a:ea typeface="微軟正黑體" panose="020B0604030504040204" pitchFamily="34" charset="-120"/>
              </a:rPr>
              <a:t>所組成。</a:t>
            </a:r>
            <a:endParaRPr lang="en-US" altLang="zh-TW" sz="2400" cap="none" dirty="0">
              <a:latin typeface="微軟正黑體" panose="020B0604030504040204" pitchFamily="34" charset="-120"/>
              <a:ea typeface="微軟正黑體" panose="020B0604030504040204" pitchFamily="34" charset="-120"/>
            </a:endParaRPr>
          </a:p>
        </p:txBody>
      </p:sp>
      <p:sp>
        <p:nvSpPr>
          <p:cNvPr id="186370" name="Rectangle 2"/>
          <p:cNvSpPr>
            <a:spLocks noGrp="1" noChangeArrowheads="1"/>
          </p:cNvSpPr>
          <p:nvPr>
            <p:ph type="title"/>
          </p:nvPr>
        </p:nvSpPr>
        <p:spPr>
          <a:xfrm>
            <a:off x="328643" y="332656"/>
            <a:ext cx="8229600" cy="1143000"/>
          </a:xfrm>
        </p:spPr>
        <p:txBody>
          <a:bodyPr/>
          <a:lstStyle/>
          <a:p>
            <a:r>
              <a:rPr lang="zh-TW" altLang="en-US" b="1" dirty="0">
                <a:latin typeface="微軟正黑體" panose="020B0604030504040204" pitchFamily="34" charset="-120"/>
                <a:ea typeface="微軟正黑體" panose="020B0604030504040204" pitchFamily="34" charset="-120"/>
              </a:rPr>
              <a:t>致病原</a:t>
            </a:r>
            <a:r>
              <a:rPr lang="en-US" altLang="zh-TW" sz="2900" b="1" dirty="0">
                <a:latin typeface="微軟正黑體" panose="020B0604030504040204" pitchFamily="34" charset="-120"/>
                <a:ea typeface="微軟正黑體" panose="020B0604030504040204" pitchFamily="34" charset="-120"/>
              </a:rPr>
              <a:t>(1/2) </a:t>
            </a:r>
            <a:endParaRPr lang="zh-TW" altLang="en-US" sz="2900" b="1" dirty="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pPr>
              <a:defRPr/>
            </a:pPr>
            <a:fld id="{6C44D6E6-EF3F-4843-B8CE-5003E3D2CF56}" type="slidenum">
              <a:rPr lang="zh-TW" altLang="en-US" smtClean="0"/>
              <a:pPr>
                <a:defRPr/>
              </a:pPr>
              <a:t>3</a:t>
            </a:fld>
            <a:endParaRPr lang="zh-TW" altLang="en-US" dirty="0"/>
          </a:p>
        </p:txBody>
      </p:sp>
      <p:sp>
        <p:nvSpPr>
          <p:cNvPr id="8" name="Text Box 10">
            <a:extLst>
              <a:ext uri="{FF2B5EF4-FFF2-40B4-BE49-F238E27FC236}">
                <a16:creationId xmlns:a16="http://schemas.microsoft.com/office/drawing/2014/main" id="{2E87D4A1-A32A-42F5-B7FC-AFF4E2D45E6C}"/>
              </a:ext>
            </a:extLst>
          </p:cNvPr>
          <p:cNvSpPr txBox="1">
            <a:spLocks noChangeArrowheads="1"/>
          </p:cNvSpPr>
          <p:nvPr/>
        </p:nvSpPr>
        <p:spPr bwMode="auto">
          <a:xfrm>
            <a:off x="6962000" y="3228945"/>
            <a:ext cx="424847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pPr>
              <a:spcBef>
                <a:spcPct val="50000"/>
              </a:spcBef>
            </a:pPr>
            <a:r>
              <a:rPr lang="en-US" altLang="zh-TW" sz="1000" i="1" dirty="0" err="1">
                <a:latin typeface="Garamond" panose="02020404030301010803" pitchFamily="18" charset="0"/>
              </a:rPr>
              <a:t>From:https</a:t>
            </a:r>
            <a:r>
              <a:rPr lang="en-US" altLang="zh-TW" sz="1000" i="1" dirty="0">
                <a:latin typeface="Garamond" panose="02020404030301010803" pitchFamily="18" charset="0"/>
              </a:rPr>
              <a:t>://www.politico.com/story/2014/07/smallpox-virus-national-institutes-of-health-108676</a:t>
            </a:r>
          </a:p>
        </p:txBody>
      </p:sp>
      <p:pic>
        <p:nvPicPr>
          <p:cNvPr id="5" name="圖片 4">
            <a:extLst>
              <a:ext uri="{FF2B5EF4-FFF2-40B4-BE49-F238E27FC236}">
                <a16:creationId xmlns:a16="http://schemas.microsoft.com/office/drawing/2014/main" id="{CB2C38B7-8255-46EB-8449-5239AAFB6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2000" y="989037"/>
            <a:ext cx="4108264" cy="222729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投影片編號版面配置區 8"/>
          <p:cNvSpPr>
            <a:spLocks noGrp="1"/>
          </p:cNvSpPr>
          <p:nvPr>
            <p:ph type="sldNum" sz="quarter" idx="12"/>
          </p:nvPr>
        </p:nvSpPr>
        <p:spPr/>
        <p:txBody>
          <a:bodyPr/>
          <a:lstStyle/>
          <a:p>
            <a:pPr>
              <a:defRPr/>
            </a:pPr>
            <a:fld id="{6C44D6E6-EF3F-4843-B8CE-5003E3D2CF56}" type="slidenum">
              <a:rPr lang="zh-TW" altLang="en-US" smtClean="0"/>
              <a:pPr>
                <a:defRPr/>
              </a:pPr>
              <a:t>4</a:t>
            </a:fld>
            <a:endParaRPr lang="zh-TW" altLang="en-US" dirty="0"/>
          </a:p>
        </p:txBody>
      </p:sp>
      <p:sp>
        <p:nvSpPr>
          <p:cNvPr id="8" name="Rectangle 2">
            <a:extLst>
              <a:ext uri="{FF2B5EF4-FFF2-40B4-BE49-F238E27FC236}">
                <a16:creationId xmlns:a16="http://schemas.microsoft.com/office/drawing/2014/main" id="{B10CB3B7-4FC3-4CD9-B85C-C2B7119674BD}"/>
              </a:ext>
            </a:extLst>
          </p:cNvPr>
          <p:cNvSpPr>
            <a:spLocks noGrp="1" noChangeArrowheads="1"/>
          </p:cNvSpPr>
          <p:nvPr>
            <p:ph type="title"/>
          </p:nvPr>
        </p:nvSpPr>
        <p:spPr>
          <a:xfrm>
            <a:off x="292374" y="333243"/>
            <a:ext cx="8229600" cy="849067"/>
          </a:xfrm>
        </p:spPr>
        <p:txBody>
          <a:bodyPr/>
          <a:lstStyle/>
          <a:p>
            <a:r>
              <a:rPr lang="zh-TW" altLang="en-US" b="1" dirty="0">
                <a:latin typeface="微軟正黑體" panose="020B0604030504040204" pitchFamily="34" charset="-120"/>
                <a:ea typeface="微軟正黑體" panose="020B0604030504040204" pitchFamily="34" charset="-120"/>
              </a:rPr>
              <a:t>致病原</a:t>
            </a:r>
            <a:r>
              <a:rPr lang="en-US" altLang="zh-TW" sz="2900" b="1" dirty="0">
                <a:latin typeface="微軟正黑體" panose="020B0604030504040204" pitchFamily="34" charset="-120"/>
                <a:ea typeface="微軟正黑體" panose="020B0604030504040204" pitchFamily="34" charset="-120"/>
              </a:rPr>
              <a:t>(2/2) </a:t>
            </a:r>
            <a:endParaRPr lang="zh-TW" altLang="en-US" sz="2900" b="1" dirty="0">
              <a:latin typeface="微軟正黑體" panose="020B0604030504040204" pitchFamily="34" charset="-120"/>
              <a:ea typeface="微軟正黑體" panose="020B0604030504040204" pitchFamily="34" charset="-120"/>
            </a:endParaRPr>
          </a:p>
        </p:txBody>
      </p:sp>
      <p:sp>
        <p:nvSpPr>
          <p:cNvPr id="10" name="內容版面配置區 7">
            <a:extLst>
              <a:ext uri="{FF2B5EF4-FFF2-40B4-BE49-F238E27FC236}">
                <a16:creationId xmlns:a16="http://schemas.microsoft.com/office/drawing/2014/main" id="{0CAA8A10-1BB6-400E-9C2A-2C5807E58A45}"/>
              </a:ext>
            </a:extLst>
          </p:cNvPr>
          <p:cNvSpPr>
            <a:spLocks noGrp="1"/>
          </p:cNvSpPr>
          <p:nvPr>
            <p:ph idx="1"/>
          </p:nvPr>
        </p:nvSpPr>
        <p:spPr>
          <a:xfrm>
            <a:off x="292374" y="1590417"/>
            <a:ext cx="11233248" cy="849067"/>
          </a:xfrm>
        </p:spPr>
        <p:txBody>
          <a:bodyPr anchor="t">
            <a:normAutofit/>
          </a:bodyPr>
          <a:lstStyle/>
          <a:p>
            <a:pPr>
              <a:lnSpc>
                <a:spcPct val="100000"/>
              </a:lnSpc>
            </a:pPr>
            <a:r>
              <a:rPr lang="en-US" altLang="zh-TW" b="1" cap="none" dirty="0">
                <a:latin typeface="微軟正黑體" panose="020B0604030504040204" pitchFamily="34" charset="-120"/>
                <a:ea typeface="微軟正黑體" panose="020B0604030504040204" pitchFamily="34" charset="-120"/>
              </a:rPr>
              <a:t>Variola minor</a:t>
            </a:r>
            <a:r>
              <a:rPr lang="zh-TW" altLang="en-US" b="1" cap="none" dirty="0">
                <a:latin typeface="微軟正黑體" panose="020B0604030504040204" pitchFamily="34" charset="-120"/>
                <a:ea typeface="微軟正黑體" panose="020B0604030504040204" pitchFamily="34" charset="-120"/>
              </a:rPr>
              <a:t> ：</a:t>
            </a:r>
            <a:r>
              <a:rPr lang="zh-TW" altLang="en-US" dirty="0">
                <a:latin typeface="微軟正黑體" panose="020B0604030504040204" pitchFamily="34" charset="-120"/>
                <a:ea typeface="微軟正黑體" panose="020B0604030504040204" pitchFamily="34" charset="-120"/>
              </a:rPr>
              <a:t>症狀輕微且皮疹較小，致死率約為</a:t>
            </a:r>
            <a:r>
              <a:rPr lang="en-US" altLang="zh-TW" dirty="0">
                <a:latin typeface="微軟正黑體" panose="020B0604030504040204" pitchFamily="34" charset="-120"/>
                <a:ea typeface="微軟正黑體" panose="020B0604030504040204" pitchFamily="34" charset="-120"/>
              </a:rPr>
              <a:t>1</a:t>
            </a:r>
            <a:r>
              <a:rPr lang="zh-TW" altLang="en-US" dirty="0">
                <a:latin typeface="微軟正黑體" panose="020B0604030504040204" pitchFamily="34" charset="-120"/>
                <a:ea typeface="微軟正黑體" panose="020B0604030504040204" pitchFamily="34" charset="-120"/>
              </a:rPr>
              <a:t>％或更低。</a:t>
            </a:r>
            <a:endParaRPr lang="en-US" altLang="zh-TW" b="1" cap="none" dirty="0">
              <a:latin typeface="微軟正黑體" panose="020B0604030504040204" pitchFamily="34" charset="-120"/>
              <a:ea typeface="微軟正黑體" panose="020B0604030504040204" pitchFamily="34" charset="-120"/>
            </a:endParaRPr>
          </a:p>
          <a:p>
            <a:pPr>
              <a:lnSpc>
                <a:spcPct val="100000"/>
              </a:lnSpc>
            </a:pPr>
            <a:r>
              <a:rPr lang="en-US" altLang="zh-TW" b="1" cap="none" dirty="0">
                <a:latin typeface="微軟正黑體" panose="020B0604030504040204" pitchFamily="34" charset="-120"/>
                <a:ea typeface="微軟正黑體" panose="020B0604030504040204" pitchFamily="34" charset="-120"/>
              </a:rPr>
              <a:t>Variola major</a:t>
            </a:r>
            <a:r>
              <a:rPr lang="zh-TW" altLang="en-US" b="1" cap="none" dirty="0">
                <a:latin typeface="微軟正黑體" panose="020B0604030504040204" pitchFamily="34" charset="-120"/>
                <a:ea typeface="微軟正黑體" panose="020B0604030504040204" pitchFamily="34" charset="-120"/>
              </a:rPr>
              <a:t>：</a:t>
            </a:r>
            <a:r>
              <a:rPr lang="zh-TW" altLang="en-US" dirty="0">
                <a:latin typeface="微軟正黑體" panose="020B0604030504040204" pitchFamily="34" charset="-120"/>
                <a:ea typeface="微軟正黑體" panose="020B0604030504040204" pitchFamily="34" charset="-120"/>
              </a:rPr>
              <a:t>症狀嚴重，致死率約為</a:t>
            </a:r>
            <a:r>
              <a:rPr lang="en-US" altLang="zh-TW" dirty="0">
                <a:latin typeface="微軟正黑體" panose="020B0604030504040204" pitchFamily="34" charset="-120"/>
                <a:ea typeface="微軟正黑體" panose="020B0604030504040204" pitchFamily="34" charset="-120"/>
              </a:rPr>
              <a:t>30%</a:t>
            </a:r>
            <a:r>
              <a:rPr lang="zh-TW" altLang="en-US" dirty="0">
                <a:latin typeface="微軟正黑體" panose="020B0604030504040204" pitchFamily="34" charset="-120"/>
                <a:ea typeface="微軟正黑體" panose="020B0604030504040204" pitchFamily="34" charset="-120"/>
              </a:rPr>
              <a:t>，依所造成之臨床症狀，分為下列</a:t>
            </a:r>
            <a:r>
              <a:rPr lang="en-US" altLang="zh-TW" dirty="0">
                <a:latin typeface="微軟正黑體" panose="020B0604030504040204" pitchFamily="34" charset="-120"/>
                <a:ea typeface="微軟正黑體" panose="020B0604030504040204" pitchFamily="34" charset="-120"/>
              </a:rPr>
              <a:t>4</a:t>
            </a:r>
            <a:r>
              <a:rPr lang="zh-TW" altLang="en-US" dirty="0">
                <a:latin typeface="微軟正黑體" panose="020B0604030504040204" pitchFamily="34" charset="-120"/>
                <a:ea typeface="微軟正黑體" panose="020B0604030504040204" pitchFamily="34" charset="-120"/>
              </a:rPr>
              <a:t>型</a:t>
            </a:r>
            <a:r>
              <a:rPr lang="en-US" altLang="zh-TW" dirty="0">
                <a:latin typeface="微軟正黑體" panose="020B0604030504040204" pitchFamily="34" charset="-120"/>
                <a:ea typeface="微軟正黑體" panose="020B0604030504040204" pitchFamily="34" charset="-120"/>
              </a:rPr>
              <a:t>:</a:t>
            </a:r>
            <a:endParaRPr lang="en-US" altLang="zh-TW" sz="2000" kern="1200" dirty="0">
              <a:solidFill>
                <a:schemeClr val="dk1"/>
              </a:solidFill>
              <a:latin typeface="微軟正黑體" panose="020B0604030504040204" pitchFamily="34" charset="-120"/>
              <a:ea typeface="微軟正黑體" panose="020B0604030504040204" pitchFamily="34" charset="-120"/>
              <a:cs typeface="+mn-cs"/>
            </a:endParaRPr>
          </a:p>
          <a:p>
            <a:pPr marL="612775" indent="-160338">
              <a:lnSpc>
                <a:spcPct val="100000"/>
              </a:lnSpc>
              <a:buFont typeface="Wingdings" panose="05000000000000000000" pitchFamily="2" charset="2"/>
              <a:buChar char="ü"/>
            </a:pPr>
            <a:endParaRPr lang="en-US" altLang="zh-TW" sz="2000" dirty="0">
              <a:latin typeface="微軟正黑體" panose="020B0604030504040204" pitchFamily="34" charset="-120"/>
              <a:ea typeface="微軟正黑體" panose="020B0604030504040204" pitchFamily="34" charset="-120"/>
            </a:endParaRPr>
          </a:p>
          <a:p>
            <a:pPr marL="612775" indent="-160338">
              <a:lnSpc>
                <a:spcPct val="100000"/>
              </a:lnSpc>
              <a:buFont typeface="Wingdings" panose="05000000000000000000" pitchFamily="2" charset="2"/>
              <a:buChar char="ü"/>
            </a:pPr>
            <a:endParaRPr lang="zh-TW" altLang="en-US" dirty="0">
              <a:latin typeface="微軟正黑體" panose="020B0604030504040204" pitchFamily="34" charset="-120"/>
              <a:ea typeface="微軟正黑體" panose="020B0604030504040204" pitchFamily="34" charset="-120"/>
            </a:endParaRPr>
          </a:p>
          <a:p>
            <a:pPr indent="41275">
              <a:lnSpc>
                <a:spcPct val="100000"/>
              </a:lnSpc>
            </a:pPr>
            <a:endParaRPr lang="zh-TW" altLang="en-US" sz="2400" dirty="0">
              <a:latin typeface="微軟正黑體" panose="020B0604030504040204" pitchFamily="34" charset="-120"/>
              <a:ea typeface="微軟正黑體" panose="020B0604030504040204" pitchFamily="34" charset="-120"/>
            </a:endParaRPr>
          </a:p>
          <a:p>
            <a:endParaRPr lang="zh-TW" altLang="en-US" dirty="0"/>
          </a:p>
        </p:txBody>
      </p:sp>
      <p:sp>
        <p:nvSpPr>
          <p:cNvPr id="11" name="文字方塊 10">
            <a:extLst>
              <a:ext uri="{FF2B5EF4-FFF2-40B4-BE49-F238E27FC236}">
                <a16:creationId xmlns:a16="http://schemas.microsoft.com/office/drawing/2014/main" id="{B7ECB0DB-C163-4CFB-A2FB-147D54381295}"/>
              </a:ext>
            </a:extLst>
          </p:cNvPr>
          <p:cNvSpPr txBox="1"/>
          <p:nvPr/>
        </p:nvSpPr>
        <p:spPr>
          <a:xfrm>
            <a:off x="292374" y="1100411"/>
            <a:ext cx="6552728" cy="490006"/>
          </a:xfrm>
          <a:prstGeom prst="rect">
            <a:avLst/>
          </a:prstGeom>
          <a:noFill/>
        </p:spPr>
        <p:txBody>
          <a:bodyPr wrap="square">
            <a:spAutoFit/>
          </a:bodyPr>
          <a:lstStyle/>
          <a:p>
            <a:pPr algn="l">
              <a:lnSpc>
                <a:spcPts val="3360"/>
              </a:lnSpc>
            </a:pPr>
            <a:r>
              <a:rPr kumimoji="0" lang="zh-TW" altLang="en-US" sz="2000" kern="0" dirty="0">
                <a:latin typeface="微軟正黑體" panose="020B0604030504040204" pitchFamily="34" charset="-120"/>
                <a:ea typeface="微軟正黑體" panose="020B0604030504040204" pitchFamily="34" charset="-120"/>
                <a:cs typeface="Times New Roman" panose="02020603050405020304" pitchFamily="18" charset="0"/>
              </a:rPr>
              <a:t>依引起之疾病嚴重程度不同分為</a:t>
            </a:r>
            <a:r>
              <a:rPr kumimoji="0" lang="en-US" altLang="zh-TW" sz="2000" kern="0" dirty="0">
                <a:latin typeface="微軟正黑體" panose="020B0604030504040204" pitchFamily="34" charset="-120"/>
                <a:ea typeface="微軟正黑體" panose="020B0604030504040204" pitchFamily="34" charset="-120"/>
                <a:cs typeface="Times New Roman" panose="02020603050405020304" pitchFamily="18" charset="0"/>
              </a:rPr>
              <a:t>2</a:t>
            </a:r>
            <a:r>
              <a:rPr kumimoji="0" lang="zh-TW" altLang="en-US" sz="2000" kern="0" dirty="0">
                <a:latin typeface="微軟正黑體" panose="020B0604030504040204" pitchFamily="34" charset="-120"/>
                <a:ea typeface="微軟正黑體" panose="020B0604030504040204" pitchFamily="34" charset="-120"/>
                <a:cs typeface="Times New Roman" panose="02020603050405020304" pitchFamily="18" charset="0"/>
              </a:rPr>
              <a:t>類</a:t>
            </a:r>
            <a:r>
              <a:rPr lang="zh-TW" altLang="en-US" sz="2000" cap="none" dirty="0">
                <a:latin typeface="微軟正黑體" panose="020B0604030504040204" pitchFamily="34" charset="-120"/>
                <a:ea typeface="微軟正黑體" panose="020B0604030504040204" pitchFamily="34" charset="-120"/>
              </a:rPr>
              <a:t>：</a:t>
            </a:r>
            <a:endParaRPr kumimoji="0" lang="en-US" altLang="zh-TW" sz="2000" kern="0" dirty="0">
              <a:latin typeface="微軟正黑體" panose="020B0604030504040204" pitchFamily="34" charset="-120"/>
              <a:ea typeface="微軟正黑體" panose="020B0604030504040204" pitchFamily="34" charset="-120"/>
              <a:cs typeface="Times New Roman" panose="02020603050405020304" pitchFamily="18" charset="0"/>
            </a:endParaRPr>
          </a:p>
        </p:txBody>
      </p:sp>
      <p:graphicFrame>
        <p:nvGraphicFramePr>
          <p:cNvPr id="7" name="表格 11">
            <a:extLst>
              <a:ext uri="{FF2B5EF4-FFF2-40B4-BE49-F238E27FC236}">
                <a16:creationId xmlns:a16="http://schemas.microsoft.com/office/drawing/2014/main" id="{13F6A1A7-C3A5-4A14-A9A5-4AB081420350}"/>
              </a:ext>
            </a:extLst>
          </p:cNvPr>
          <p:cNvGraphicFramePr>
            <a:graphicFrameLocks/>
          </p:cNvGraphicFramePr>
          <p:nvPr>
            <p:extLst>
              <p:ext uri="{D42A27DB-BD31-4B8C-83A1-F6EECF244321}">
                <p14:modId xmlns:p14="http://schemas.microsoft.com/office/powerpoint/2010/main" val="3710402395"/>
              </p:ext>
            </p:extLst>
          </p:nvPr>
        </p:nvGraphicFramePr>
        <p:xfrm>
          <a:off x="292374" y="2463941"/>
          <a:ext cx="11080490" cy="3061802"/>
        </p:xfrm>
        <a:graphic>
          <a:graphicData uri="http://schemas.openxmlformats.org/drawingml/2006/table">
            <a:tbl>
              <a:tblPr firstRow="1" bandRow="1">
                <a:tableStyleId>{5C22544A-7EE6-4342-B048-85BDC9FD1C3A}</a:tableStyleId>
              </a:tblPr>
              <a:tblGrid>
                <a:gridCol w="1143388">
                  <a:extLst>
                    <a:ext uri="{9D8B030D-6E8A-4147-A177-3AD203B41FA5}">
                      <a16:colId xmlns:a16="http://schemas.microsoft.com/office/drawing/2014/main" val="3646656145"/>
                    </a:ext>
                  </a:extLst>
                </a:gridCol>
                <a:gridCol w="3868150">
                  <a:extLst>
                    <a:ext uri="{9D8B030D-6E8A-4147-A177-3AD203B41FA5}">
                      <a16:colId xmlns:a16="http://schemas.microsoft.com/office/drawing/2014/main" val="4129932206"/>
                    </a:ext>
                  </a:extLst>
                </a:gridCol>
                <a:gridCol w="2396546">
                  <a:extLst>
                    <a:ext uri="{9D8B030D-6E8A-4147-A177-3AD203B41FA5}">
                      <a16:colId xmlns:a16="http://schemas.microsoft.com/office/drawing/2014/main" val="332716293"/>
                    </a:ext>
                  </a:extLst>
                </a:gridCol>
                <a:gridCol w="1716748">
                  <a:extLst>
                    <a:ext uri="{9D8B030D-6E8A-4147-A177-3AD203B41FA5}">
                      <a16:colId xmlns:a16="http://schemas.microsoft.com/office/drawing/2014/main" val="2265938368"/>
                    </a:ext>
                  </a:extLst>
                </a:gridCol>
                <a:gridCol w="1955658">
                  <a:extLst>
                    <a:ext uri="{9D8B030D-6E8A-4147-A177-3AD203B41FA5}">
                      <a16:colId xmlns:a16="http://schemas.microsoft.com/office/drawing/2014/main" val="1620643123"/>
                    </a:ext>
                  </a:extLst>
                </a:gridCol>
              </a:tblGrid>
              <a:tr h="551553">
                <a:tc>
                  <a:txBody>
                    <a:bodyPr/>
                    <a:lstStyle/>
                    <a:p>
                      <a:pPr algn="ct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典型天花</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緩和型天花</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扁平型天花</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出血性天花</a:t>
                      </a:r>
                    </a:p>
                  </a:txBody>
                  <a:tcPr anchor="ctr"/>
                </a:tc>
                <a:extLst>
                  <a:ext uri="{0D108BD9-81ED-4DB2-BD59-A6C34878D82A}">
                    <a16:rowId xmlns:a16="http://schemas.microsoft.com/office/drawing/2014/main" val="3575335683"/>
                  </a:ext>
                </a:extLst>
              </a:tr>
              <a:tr h="909635">
                <a:tc>
                  <a:txBody>
                    <a:bodyPr/>
                    <a:lstStyle/>
                    <a:p>
                      <a:pPr algn="ctr"/>
                      <a:r>
                        <a:rPr lang="zh-TW" altLang="en-US" dirty="0">
                          <a:latin typeface="微軟正黑體" panose="020B0604030504040204" pitchFamily="34" charset="-120"/>
                          <a:ea typeface="微軟正黑體" panose="020B0604030504040204" pitchFamily="34" charset="-120"/>
                        </a:rPr>
                        <a:t>症狀</a:t>
                      </a:r>
                    </a:p>
                  </a:txBody>
                  <a:tcPr anchor="ctr"/>
                </a:tc>
                <a:tc>
                  <a:txBody>
                    <a:bodyPr/>
                    <a:lstStyle/>
                    <a:p>
                      <a:pPr algn="l"/>
                      <a:r>
                        <a:rPr lang="zh-TW" altLang="en-US" sz="1200" dirty="0">
                          <a:latin typeface="微軟正黑體" panose="020B0604030504040204" pitchFamily="34" charset="-120"/>
                          <a:ea typeface="微軟正黑體" panose="020B0604030504040204" pitchFamily="34" charset="-120"/>
                        </a:rPr>
                        <a:t>皮疹出現前有發燒、頭痛、背痛、發冷及嘔吐等症狀，全身會出現硬又深的水泡或膿疱，尤其是臉部和手腳。依發疹情形可分為三種亞型</a:t>
                      </a:r>
                      <a:r>
                        <a:rPr lang="en-US" altLang="zh-TW" sz="1200" dirty="0">
                          <a:latin typeface="微軟正黑體" panose="020B0604030504040204" pitchFamily="34" charset="-120"/>
                          <a:ea typeface="微軟正黑體" panose="020B0604030504040204" pitchFamily="34" charset="-120"/>
                        </a:rPr>
                        <a:t>:</a:t>
                      </a:r>
                    </a:p>
                    <a:p>
                      <a:pPr marL="722313" indent="-722313" algn="l"/>
                      <a:r>
                        <a:rPr lang="en-US" altLang="zh-TW" sz="1200" dirty="0">
                          <a:latin typeface="微軟正黑體" panose="020B0604030504040204" pitchFamily="34" charset="-120"/>
                          <a:ea typeface="微軟正黑體" panose="020B0604030504040204" pitchFamily="34" charset="-120"/>
                        </a:rPr>
                        <a:t>1.</a:t>
                      </a:r>
                      <a:r>
                        <a:rPr lang="zh-TW" altLang="en-US" sz="1200" dirty="0">
                          <a:latin typeface="微軟正黑體" panose="020B0604030504040204" pitchFamily="34" charset="-120"/>
                          <a:ea typeface="微軟正黑體" panose="020B0604030504040204" pitchFamily="34" charset="-120"/>
                        </a:rPr>
                        <a:t>融合型：臉部與前臂產生融合性疹子，發燒期長</a:t>
                      </a:r>
                      <a:endParaRPr lang="en-US" altLang="zh-TW" sz="1200" dirty="0">
                        <a:latin typeface="微軟正黑體" panose="020B0604030504040204" pitchFamily="34" charset="-120"/>
                        <a:ea typeface="微軟正黑體" panose="020B0604030504040204" pitchFamily="34" charset="-120"/>
                      </a:endParaRPr>
                    </a:p>
                    <a:p>
                      <a:pPr marL="722313" indent="-722313" algn="l"/>
                      <a:r>
                        <a:rPr lang="en-US" altLang="zh-TW" sz="1200" dirty="0">
                          <a:latin typeface="微軟正黑體" panose="020B0604030504040204" pitchFamily="34" charset="-120"/>
                          <a:ea typeface="微軟正黑體" panose="020B0604030504040204" pitchFamily="34" charset="-120"/>
                        </a:rPr>
                        <a:t>2.</a:t>
                      </a:r>
                      <a:r>
                        <a:rPr lang="zh-TW" altLang="en-US" sz="1200" dirty="0">
                          <a:latin typeface="微軟正黑體" panose="020B0604030504040204" pitchFamily="34" charset="-120"/>
                          <a:ea typeface="微軟正黑體" panose="020B0604030504040204" pitchFamily="34" charset="-120"/>
                        </a:rPr>
                        <a:t>半融合：</a:t>
                      </a:r>
                      <a:r>
                        <a:rPr lang="zh-TW" altLang="zh-TW" sz="1200" kern="1200" dirty="0">
                          <a:solidFill>
                            <a:schemeClr val="dk1"/>
                          </a:solidFill>
                          <a:latin typeface="微軟正黑體" panose="020B0604030504040204" pitchFamily="34" charset="-120"/>
                          <a:ea typeface="微軟正黑體" panose="020B0604030504040204" pitchFamily="34" charset="-120"/>
                          <a:cs typeface="+mn-cs"/>
                        </a:rPr>
                        <a:t>臉部為融合性疹子，其他部位為不連續出疹</a:t>
                      </a:r>
                      <a:endParaRPr lang="en-US" altLang="zh-TW" sz="1200" kern="1200" dirty="0">
                        <a:solidFill>
                          <a:schemeClr val="dk1"/>
                        </a:solidFill>
                        <a:latin typeface="微軟正黑體" panose="020B0604030504040204" pitchFamily="34" charset="-120"/>
                        <a:ea typeface="微軟正黑體" panose="020B0604030504040204" pitchFamily="34" charset="-120"/>
                        <a:cs typeface="+mn-cs"/>
                      </a:endParaRPr>
                    </a:p>
                    <a:p>
                      <a:pPr algn="l"/>
                      <a:r>
                        <a:rPr lang="en-US" altLang="zh-TW" sz="1200" dirty="0">
                          <a:latin typeface="微軟正黑體" panose="020B0604030504040204" pitchFamily="34" charset="-120"/>
                          <a:ea typeface="微軟正黑體" panose="020B0604030504040204" pitchFamily="34" charset="-120"/>
                        </a:rPr>
                        <a:t>3.</a:t>
                      </a:r>
                      <a:r>
                        <a:rPr lang="zh-TW" altLang="en-US" sz="1200" dirty="0">
                          <a:latin typeface="微軟正黑體" panose="020B0604030504040204" pitchFamily="34" charset="-120"/>
                          <a:ea typeface="微軟正黑體" panose="020B0604030504040204" pitchFamily="34" charset="-120"/>
                        </a:rPr>
                        <a:t>不連續病變</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a:t>
                      </a:r>
                      <a:r>
                        <a:rPr lang="zh-TW" altLang="zh-TW" sz="1200" kern="1200" dirty="0">
                          <a:solidFill>
                            <a:schemeClr val="dk1"/>
                          </a:solidFill>
                          <a:latin typeface="微軟正黑體" panose="020B0604030504040204" pitchFamily="34" charset="-120"/>
                          <a:ea typeface="微軟正黑體" panose="020B0604030504040204" pitchFamily="34" charset="-120"/>
                          <a:cs typeface="+mn-cs"/>
                        </a:rPr>
                        <a:t>最常見的亞型</a:t>
                      </a:r>
                      <a:endParaRPr lang="zh-TW" altLang="en-US" sz="12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tc>
                  <a:txBody>
                    <a:bodyPr/>
                    <a:lstStyle/>
                    <a:p>
                      <a:pPr algn="l"/>
                      <a:r>
                        <a:rPr lang="zh-TW" altLang="en-US" sz="1200" dirty="0">
                          <a:latin typeface="微軟正黑體" panose="020B0604030504040204" pitchFamily="34" charset="-120"/>
                          <a:ea typeface="微軟正黑體" panose="020B0604030504040204" pitchFamily="34" charset="-120"/>
                        </a:rPr>
                        <a:t>輕微，通常不會發燒，但也會有頭痛等前驅症狀。</a:t>
                      </a:r>
                      <a:endParaRPr lang="en-US" altLang="zh-TW" sz="1200" dirty="0">
                        <a:latin typeface="微軟正黑體" panose="020B0604030504040204" pitchFamily="34" charset="-120"/>
                        <a:ea typeface="微軟正黑體" panose="020B0604030504040204" pitchFamily="34" charset="-120"/>
                      </a:endParaRPr>
                    </a:p>
                    <a:p>
                      <a:pPr algn="l"/>
                      <a:r>
                        <a:rPr lang="zh-TW" altLang="en-US" sz="1200" dirty="0">
                          <a:latin typeface="微軟正黑體" panose="020B0604030504040204" pitchFamily="34" charset="-120"/>
                          <a:ea typeface="微軟正黑體" panose="020B0604030504040204" pitchFamily="34" charset="-120"/>
                        </a:rPr>
                        <a:t>發疹期短，一般在發病後</a:t>
                      </a:r>
                      <a:r>
                        <a:rPr lang="en-US" altLang="zh-TW" sz="1200" dirty="0">
                          <a:latin typeface="微軟正黑體" panose="020B0604030504040204" pitchFamily="34" charset="-120"/>
                          <a:ea typeface="微軟正黑體" panose="020B0604030504040204" pitchFamily="34" charset="-120"/>
                        </a:rPr>
                        <a:t>10</a:t>
                      </a:r>
                      <a:r>
                        <a:rPr lang="zh-TW" altLang="en-US" sz="1200" dirty="0">
                          <a:latin typeface="微軟正黑體" panose="020B0604030504040204" pitchFamily="34" charset="-120"/>
                          <a:ea typeface="微軟正黑體" panose="020B0604030504040204" pitchFamily="34" charset="-120"/>
                        </a:rPr>
                        <a:t>天內即進入結痂期，疹子表淺，數量少。</a:t>
                      </a:r>
                    </a:p>
                  </a:txBody>
                  <a:tcPr anchor="ctr"/>
                </a:tc>
                <a:tc>
                  <a:txBody>
                    <a:bodyPr/>
                    <a:lstStyle/>
                    <a:p>
                      <a:pPr algn="l"/>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臨床上皮膚病灶進程緩慢，經融合在一起呈扁平狀，容易造成病毒血症。</a:t>
                      </a:r>
                    </a:p>
                  </a:txBody>
                  <a:tcPr anchor="ctr"/>
                </a:tc>
                <a:tc>
                  <a:txBody>
                    <a:bodyPr/>
                    <a:lstStyle/>
                    <a:p>
                      <a:pPr algn="l"/>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大量病毒在脾臟及骨髓中繁殖，皮膚呈現紫斑，皮膚疱疹及黏膜明顯出血，並產生病毒血症。</a:t>
                      </a:r>
                    </a:p>
                  </a:txBody>
                  <a:tcPr anchor="ctr"/>
                </a:tc>
                <a:extLst>
                  <a:ext uri="{0D108BD9-81ED-4DB2-BD59-A6C34878D82A}">
                    <a16:rowId xmlns:a16="http://schemas.microsoft.com/office/drawing/2014/main" val="643999958"/>
                  </a:ext>
                </a:extLst>
              </a:tr>
              <a:tr h="513003">
                <a:tc>
                  <a:txBody>
                    <a:bodyPr/>
                    <a:lstStyle/>
                    <a:p>
                      <a:pPr algn="ctr"/>
                      <a:r>
                        <a:rPr lang="zh-TW" altLang="en-US" dirty="0">
                          <a:latin typeface="微軟正黑體" panose="020B0604030504040204" pitchFamily="34" charset="-120"/>
                          <a:ea typeface="微軟正黑體" panose="020B0604030504040204" pitchFamily="34" charset="-120"/>
                        </a:rPr>
                        <a:t>好發族群</a:t>
                      </a:r>
                    </a:p>
                  </a:txBody>
                  <a:tcPr anchor="ctr"/>
                </a:tc>
                <a:tc>
                  <a:txBody>
                    <a:bodyPr/>
                    <a:lstStyle/>
                    <a:p>
                      <a:pPr algn="l"/>
                      <a:r>
                        <a:rPr lang="zh-TW" altLang="zh-TW" sz="1200" kern="1200" dirty="0">
                          <a:solidFill>
                            <a:schemeClr val="dk1"/>
                          </a:solidFill>
                          <a:latin typeface="微軟正黑體" panose="020B0604030504040204" pitchFamily="34" charset="-120"/>
                          <a:ea typeface="微軟正黑體" panose="020B0604030504040204" pitchFamily="34" charset="-120"/>
                          <a:cs typeface="+mn-cs"/>
                        </a:rPr>
                        <a:t>最常見的類型，占</a:t>
                      </a: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9</a:t>
                      </a:r>
                      <a:r>
                        <a:rPr lang="zh-TW" altLang="zh-TW" sz="1200" kern="1200" dirty="0">
                          <a:solidFill>
                            <a:schemeClr val="dk1"/>
                          </a:solidFill>
                          <a:latin typeface="微軟正黑體" panose="020B0604030504040204" pitchFamily="34" charset="-120"/>
                          <a:ea typeface="微軟正黑體" panose="020B0604030504040204" pitchFamily="34" charset="-120"/>
                          <a:cs typeface="+mn-cs"/>
                        </a:rPr>
                        <a:t>成以上</a:t>
                      </a:r>
                      <a:endParaRPr lang="zh-TW" altLang="en-US" sz="12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tc>
                  <a:txBody>
                    <a:bodyPr/>
                    <a:lstStyle/>
                    <a:p>
                      <a:pPr marL="0" algn="l" defTabSz="914400" rtl="0" eaLnBrk="1" latinLnBrk="0" hangingPunct="1"/>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好發於接種過疫苗的人</a:t>
                      </a:r>
                    </a:p>
                  </a:txBody>
                  <a:tcPr anchor="ctr"/>
                </a:tc>
                <a:tc>
                  <a:txBody>
                    <a:bodyPr/>
                    <a:lstStyle/>
                    <a:p>
                      <a:pPr algn="l"/>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多發生在幼兒，大多與病人的免疫功能有關</a:t>
                      </a:r>
                    </a:p>
                  </a:txBody>
                  <a:tcPr anchor="ctr"/>
                </a:tc>
                <a:tc>
                  <a:txBody>
                    <a:bodyPr/>
                    <a:lstStyle/>
                    <a:p>
                      <a:pPr marL="0" algn="l" defTabSz="914400" rtl="0" eaLnBrk="1" latinLnBrk="0" hangingPunct="1"/>
                      <a:r>
                        <a:rPr lang="zh-TW" altLang="zh-TW" sz="1200" kern="1200" dirty="0">
                          <a:solidFill>
                            <a:schemeClr val="dk1"/>
                          </a:solidFill>
                          <a:latin typeface="微軟正黑體" panose="020B0604030504040204" pitchFamily="34" charset="-120"/>
                          <a:ea typeface="微軟正黑體" panose="020B0604030504040204" pitchFamily="34" charset="-120"/>
                          <a:cs typeface="+mn-cs"/>
                        </a:rPr>
                        <a:t>好發於成人，尤其是孕婦，與免疫功能異常有關</a:t>
                      </a:r>
                      <a:endParaRPr lang="zh-TW" altLang="en-US" sz="12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extLst>
                  <a:ext uri="{0D108BD9-81ED-4DB2-BD59-A6C34878D82A}">
                    <a16:rowId xmlns:a16="http://schemas.microsoft.com/office/drawing/2014/main" val="1449099300"/>
                  </a:ext>
                </a:extLst>
              </a:tr>
              <a:tr h="808526">
                <a:tc>
                  <a:txBody>
                    <a:bodyPr/>
                    <a:lstStyle/>
                    <a:p>
                      <a:pPr algn="ctr"/>
                      <a:r>
                        <a:rPr lang="zh-TW" altLang="en-US" dirty="0">
                          <a:latin typeface="微軟正黑體" panose="020B0604030504040204" pitchFamily="34" charset="-120"/>
                          <a:ea typeface="微軟正黑體" panose="020B0604030504040204" pitchFamily="34" charset="-120"/>
                        </a:rPr>
                        <a:t>致死率</a:t>
                      </a:r>
                    </a:p>
                  </a:txBody>
                  <a:tcPr anchor="ctr"/>
                </a:tc>
                <a:tc>
                  <a:txBody>
                    <a:bodyPr/>
                    <a:lstStyle/>
                    <a:p>
                      <a:pPr algn="l"/>
                      <a:r>
                        <a:rPr lang="en-US" altLang="zh-TW" sz="1200" dirty="0">
                          <a:latin typeface="微軟正黑體" panose="020B0604030504040204" pitchFamily="34" charset="-120"/>
                          <a:ea typeface="微軟正黑體" panose="020B0604030504040204" pitchFamily="34" charset="-120"/>
                        </a:rPr>
                        <a:t>1.</a:t>
                      </a:r>
                      <a:r>
                        <a:rPr lang="zh-TW" altLang="en-US" sz="1200" dirty="0">
                          <a:latin typeface="微軟正黑體" panose="020B0604030504040204" pitchFamily="34" charset="-120"/>
                          <a:ea typeface="微軟正黑體" panose="020B0604030504040204" pitchFamily="34" charset="-120"/>
                        </a:rPr>
                        <a:t>融合型：</a:t>
                      </a:r>
                      <a:r>
                        <a:rPr lang="en-US" altLang="zh-TW" sz="1200" dirty="0">
                          <a:latin typeface="微軟正黑體" panose="020B0604030504040204" pitchFamily="34" charset="-120"/>
                          <a:ea typeface="微軟正黑體" panose="020B0604030504040204" pitchFamily="34" charset="-120"/>
                        </a:rPr>
                        <a:t>62%</a:t>
                      </a:r>
                      <a:endParaRPr lang="zh-TW" altLang="en-US" sz="1200" dirty="0">
                        <a:latin typeface="微軟正黑體" panose="020B0604030504040204" pitchFamily="34" charset="-120"/>
                        <a:ea typeface="微軟正黑體" panose="020B0604030504040204" pitchFamily="34" charset="-12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200" dirty="0">
                          <a:latin typeface="微軟正黑體" panose="020B0604030504040204" pitchFamily="34" charset="-120"/>
                          <a:ea typeface="微軟正黑體" panose="020B0604030504040204" pitchFamily="34" charset="-120"/>
                        </a:rPr>
                        <a:t>2.</a:t>
                      </a:r>
                      <a:r>
                        <a:rPr lang="zh-TW" altLang="en-US" sz="1200" dirty="0">
                          <a:latin typeface="微軟正黑體" panose="020B0604030504040204" pitchFamily="34" charset="-120"/>
                          <a:ea typeface="微軟正黑體" panose="020B0604030504040204" pitchFamily="34" charset="-120"/>
                        </a:rPr>
                        <a:t>半融合：</a:t>
                      </a:r>
                      <a:r>
                        <a:rPr lang="en-US" altLang="zh-TW" sz="1200" dirty="0">
                          <a:latin typeface="微軟正黑體" panose="020B0604030504040204" pitchFamily="34" charset="-120"/>
                          <a:ea typeface="微軟正黑體" panose="020B0604030504040204" pitchFamily="34" charset="-120"/>
                        </a:rPr>
                        <a:t>37%</a:t>
                      </a:r>
                      <a:endParaRPr lang="zh-TW" altLang="en-US" sz="1200" dirty="0">
                        <a:latin typeface="微軟正黑體" panose="020B0604030504040204" pitchFamily="34" charset="-120"/>
                        <a:ea typeface="微軟正黑體" panose="020B0604030504040204" pitchFamily="34" charset="-120"/>
                      </a:endParaRPr>
                    </a:p>
                    <a:p>
                      <a:pPr algn="l"/>
                      <a:r>
                        <a:rPr lang="en-US" altLang="zh-TW" sz="1200" dirty="0">
                          <a:latin typeface="微軟正黑體" panose="020B0604030504040204" pitchFamily="34" charset="-120"/>
                          <a:ea typeface="微軟正黑體" panose="020B0604030504040204" pitchFamily="34" charset="-120"/>
                        </a:rPr>
                        <a:t>3.</a:t>
                      </a:r>
                      <a:r>
                        <a:rPr lang="zh-TW" altLang="en-US" sz="1200" dirty="0">
                          <a:latin typeface="微軟正黑體" panose="020B0604030504040204" pitchFamily="34" charset="-120"/>
                          <a:ea typeface="微軟正黑體" panose="020B0604030504040204" pitchFamily="34" charset="-120"/>
                        </a:rPr>
                        <a:t>不連續病變：小於</a:t>
                      </a:r>
                      <a:r>
                        <a:rPr lang="en-US" altLang="zh-TW" sz="1200" dirty="0">
                          <a:latin typeface="微軟正黑體" panose="020B0604030504040204" pitchFamily="34" charset="-120"/>
                          <a:ea typeface="微軟正黑體" panose="020B0604030504040204" pitchFamily="34" charset="-120"/>
                        </a:rPr>
                        <a:t>10%</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小於</a:t>
                      </a:r>
                      <a:r>
                        <a:rPr lang="en-US" altLang="zh-TW" dirty="0">
                          <a:latin typeface="微軟正黑體" panose="020B0604030504040204" pitchFamily="34" charset="-120"/>
                          <a:ea typeface="微軟正黑體" panose="020B0604030504040204" pitchFamily="34" charset="-120"/>
                        </a:rPr>
                        <a:t>1%</a:t>
                      </a:r>
                    </a:p>
                  </a:txBody>
                  <a:tcPr anchor="ctr"/>
                </a:tc>
                <a:tc>
                  <a:txBody>
                    <a:bodyPr/>
                    <a:lstStyle/>
                    <a:p>
                      <a:pPr algn="ctr"/>
                      <a:r>
                        <a:rPr lang="en-US" altLang="zh-TW" dirty="0">
                          <a:latin typeface="微軟正黑體" panose="020B0604030504040204" pitchFamily="34" charset="-120"/>
                          <a:ea typeface="微軟正黑體" panose="020B0604030504040204" pitchFamily="34" charset="-120"/>
                        </a:rPr>
                        <a:t>90%</a:t>
                      </a:r>
                      <a:endParaRPr lang="zh-TW" altLang="en-US" dirty="0">
                        <a:latin typeface="微軟正黑體" panose="020B0604030504040204" pitchFamily="34" charset="-120"/>
                        <a:ea typeface="微軟正黑體" panose="020B0604030504040204" pitchFamily="34" charset="-120"/>
                      </a:endParaRPr>
                    </a:p>
                  </a:txBody>
                  <a:tcPr anchor="ctr"/>
                </a:tc>
                <a:tc>
                  <a:txBody>
                    <a:bodyPr/>
                    <a:lstStyle/>
                    <a:p>
                      <a:pPr algn="ctr"/>
                      <a:r>
                        <a:rPr lang="en-US" altLang="zh-TW" dirty="0">
                          <a:latin typeface="微軟正黑體" panose="020B0604030504040204" pitchFamily="34" charset="-120"/>
                          <a:ea typeface="微軟正黑體" panose="020B0604030504040204" pitchFamily="34" charset="-120"/>
                        </a:rPr>
                        <a:t>90-100%</a:t>
                      </a:r>
                      <a:endParaRPr lang="zh-TW" altLang="en-US"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1207421036"/>
                  </a:ext>
                </a:extLst>
              </a:tr>
            </a:tbl>
          </a:graphicData>
        </a:graphic>
      </p:graphicFrame>
    </p:spTree>
    <p:extLst>
      <p:ext uri="{BB962C8B-B14F-4D97-AF65-F5344CB8AC3E}">
        <p14:creationId xmlns:p14="http://schemas.microsoft.com/office/powerpoint/2010/main" val="691007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3"/>
          <p:cNvSpPr>
            <a:spLocks noGrp="1" noChangeArrowheads="1"/>
          </p:cNvSpPr>
          <p:nvPr>
            <p:ph idx="1"/>
          </p:nvPr>
        </p:nvSpPr>
        <p:spPr>
          <a:xfrm>
            <a:off x="335360" y="1556792"/>
            <a:ext cx="10972800" cy="1614909"/>
          </a:xfrm>
        </p:spPr>
        <p:txBody>
          <a:bodyPr anchor="t">
            <a:normAutofit/>
          </a:bodyPr>
          <a:lstStyle/>
          <a:p>
            <a:r>
              <a:rPr lang="zh-TW" altLang="en-US" sz="2400" dirty="0">
                <a:latin typeface="微軟正黑體" panose="020B0604030504040204" pitchFamily="34" charset="-120"/>
                <a:ea typeface="微軟正黑體" panose="020B0604030504040204" pitchFamily="34" charset="-120"/>
              </a:rPr>
              <a:t>可經由與天花病人直接接觸或吸入天花病毒而傳染。</a:t>
            </a:r>
            <a:endParaRPr lang="en-US" altLang="zh-TW" sz="2400" dirty="0">
              <a:latin typeface="微軟正黑體" panose="020B0604030504040204" pitchFamily="34" charset="-120"/>
              <a:ea typeface="微軟正黑體" panose="020B0604030504040204" pitchFamily="34" charset="-120"/>
            </a:endParaRPr>
          </a:p>
          <a:p>
            <a:r>
              <a:rPr lang="zh-TW" altLang="en-US" sz="2400" dirty="0">
                <a:latin typeface="微軟正黑體" panose="020B0604030504040204" pitchFamily="34" charset="-120"/>
                <a:ea typeface="微軟正黑體" panose="020B0604030504040204" pitchFamily="34" charset="-120"/>
              </a:rPr>
              <a:t>病人之唾液、血液、組織液、水泡液、脫落皮屑、結痂、排泄物及沾染病毒的物品等均具傳染力。</a:t>
            </a:r>
            <a:endParaRPr lang="en-US" altLang="zh-TW" sz="2400" dirty="0">
              <a:latin typeface="微軟正黑體" panose="020B0604030504040204" pitchFamily="34" charset="-120"/>
              <a:ea typeface="微軟正黑體" panose="020B0604030504040204" pitchFamily="34" charset="-120"/>
            </a:endParaRPr>
          </a:p>
        </p:txBody>
      </p:sp>
      <p:sp>
        <p:nvSpPr>
          <p:cNvPr id="188418" name="Rectangle 2"/>
          <p:cNvSpPr>
            <a:spLocks noGrp="1" noChangeArrowheads="1"/>
          </p:cNvSpPr>
          <p:nvPr>
            <p:ph type="title"/>
          </p:nvPr>
        </p:nvSpPr>
        <p:spPr>
          <a:xfrm>
            <a:off x="479376" y="404664"/>
            <a:ext cx="8229600" cy="997571"/>
          </a:xfrm>
        </p:spPr>
        <p:txBody>
          <a:bodyPr/>
          <a:lstStyle/>
          <a:p>
            <a:r>
              <a:rPr lang="zh-TW" altLang="en-US" b="1" dirty="0">
                <a:latin typeface="微軟正黑體" panose="020B0604030504040204" pitchFamily="34" charset="-120"/>
                <a:ea typeface="微軟正黑體" panose="020B0604030504040204" pitchFamily="34" charset="-120"/>
              </a:rPr>
              <a:t>傳染方式</a:t>
            </a:r>
            <a:endParaRPr lang="en-US" altLang="zh-TW" sz="2900" b="1" dirty="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pPr>
              <a:defRPr/>
            </a:pPr>
            <a:fld id="{6C44D6E6-EF3F-4843-B8CE-5003E3D2CF56}" type="slidenum">
              <a:rPr lang="zh-TW" altLang="en-US" smtClean="0"/>
              <a:pPr>
                <a:defRPr/>
              </a:pPr>
              <a:t>5</a:t>
            </a:fld>
            <a:endParaRPr lang="zh-TW"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3"/>
          <p:cNvSpPr>
            <a:spLocks noGrp="1" noChangeArrowheads="1"/>
          </p:cNvSpPr>
          <p:nvPr>
            <p:ph idx="1"/>
          </p:nvPr>
        </p:nvSpPr>
        <p:spPr>
          <a:xfrm>
            <a:off x="445259" y="1379032"/>
            <a:ext cx="10396883" cy="3922176"/>
          </a:xfrm>
        </p:spPr>
        <p:txBody>
          <a:bodyPr anchor="t">
            <a:normAutofit/>
          </a:bodyPr>
          <a:lstStyle/>
          <a:p>
            <a:r>
              <a:rPr lang="zh-TW" altLang="en-US" b="1" dirty="0">
                <a:latin typeface="微軟正黑體" panose="020B0604030504040204" pitchFamily="34" charset="-120"/>
                <a:ea typeface="微軟正黑體" panose="020B0604030504040204" pitchFamily="34" charset="-120"/>
              </a:rPr>
              <a:t>潛伏期</a:t>
            </a:r>
            <a:r>
              <a:rPr lang="zh-TW" altLang="en-US" b="1" cap="none" dirty="0">
                <a:latin typeface="微軟正黑體" panose="020B0604030504040204" pitchFamily="34" charset="-120"/>
                <a:ea typeface="微軟正黑體" panose="020B0604030504040204" pitchFamily="34" charset="-120"/>
              </a:rPr>
              <a:t>： </a:t>
            </a:r>
            <a:r>
              <a:rPr lang="en-US" altLang="zh-TW" dirty="0">
                <a:latin typeface="微軟正黑體" panose="020B0604030504040204" pitchFamily="34" charset="-120"/>
                <a:ea typeface="微軟正黑體" panose="020B0604030504040204" pitchFamily="34" charset="-120"/>
              </a:rPr>
              <a:t>7</a:t>
            </a:r>
            <a:r>
              <a:rPr lang="zh-TW" altLang="en-US" dirty="0">
                <a:latin typeface="微軟正黑體" panose="020B0604030504040204" pitchFamily="34" charset="-120"/>
                <a:ea typeface="微軟正黑體" panose="020B0604030504040204" pitchFamily="34" charset="-120"/>
              </a:rPr>
              <a:t>至</a:t>
            </a:r>
            <a:r>
              <a:rPr lang="en-US" altLang="zh-TW" dirty="0">
                <a:latin typeface="微軟正黑體" panose="020B0604030504040204" pitchFamily="34" charset="-120"/>
                <a:ea typeface="微軟正黑體" panose="020B0604030504040204" pitchFamily="34" charset="-120"/>
              </a:rPr>
              <a:t>17</a:t>
            </a:r>
            <a:r>
              <a:rPr lang="zh-TW" altLang="en-US" dirty="0">
                <a:latin typeface="微軟正黑體" panose="020B0604030504040204" pitchFamily="34" charset="-120"/>
                <a:ea typeface="微軟正黑體" panose="020B0604030504040204" pitchFamily="34" charset="-120"/>
              </a:rPr>
              <a:t>天不等，常見為</a:t>
            </a:r>
            <a:r>
              <a:rPr lang="en-US" altLang="zh-TW" dirty="0">
                <a:latin typeface="微軟正黑體" panose="020B0604030504040204" pitchFamily="34" charset="-120"/>
                <a:ea typeface="微軟正黑體" panose="020B0604030504040204" pitchFamily="34" charset="-120"/>
              </a:rPr>
              <a:t>12</a:t>
            </a:r>
            <a:r>
              <a:rPr lang="zh-TW" altLang="en-US" dirty="0">
                <a:latin typeface="微軟正黑體" panose="020B0604030504040204" pitchFamily="34" charset="-120"/>
                <a:ea typeface="微軟正黑體" panose="020B0604030504040204" pitchFamily="34" charset="-120"/>
              </a:rPr>
              <a:t>至</a:t>
            </a:r>
            <a:r>
              <a:rPr lang="en-US" altLang="zh-TW" dirty="0">
                <a:latin typeface="微軟正黑體" panose="020B0604030504040204" pitchFamily="34" charset="-120"/>
                <a:ea typeface="微軟正黑體" panose="020B0604030504040204" pitchFamily="34" charset="-120"/>
              </a:rPr>
              <a:t>14</a:t>
            </a:r>
            <a:r>
              <a:rPr lang="zh-TW" altLang="en-US" dirty="0">
                <a:latin typeface="微軟正黑體" panose="020B0604030504040204" pitchFamily="34" charset="-120"/>
                <a:ea typeface="微軟正黑體" panose="020B0604030504040204" pitchFamily="34" charset="-120"/>
              </a:rPr>
              <a:t>天。</a:t>
            </a:r>
            <a:endParaRPr lang="en-US" altLang="zh-TW" dirty="0">
              <a:latin typeface="微軟正黑體" panose="020B0604030504040204" pitchFamily="34" charset="-120"/>
              <a:ea typeface="微軟正黑體" panose="020B0604030504040204" pitchFamily="34" charset="-120"/>
            </a:endParaRPr>
          </a:p>
          <a:p>
            <a:r>
              <a:rPr lang="zh-TW" altLang="en-US" b="1" dirty="0">
                <a:latin typeface="微軟正黑體" panose="020B0604030504040204" pitchFamily="34" charset="-120"/>
                <a:ea typeface="微軟正黑體" panose="020B0604030504040204" pitchFamily="34" charset="-120"/>
              </a:rPr>
              <a:t>可傳染期</a:t>
            </a:r>
            <a:r>
              <a:rPr lang="zh-TW" altLang="en-US" b="1" cap="none" dirty="0">
                <a:latin typeface="微軟正黑體" panose="020B0604030504040204" pitchFamily="34" charset="-120"/>
                <a:ea typeface="微軟正黑體" panose="020B0604030504040204" pitchFamily="34" charset="-120"/>
              </a:rPr>
              <a:t>：</a:t>
            </a:r>
            <a:endParaRPr lang="en-US" altLang="zh-TW" b="1" cap="none" dirty="0">
              <a:latin typeface="微軟正黑體" panose="020B0604030504040204" pitchFamily="34" charset="-120"/>
              <a:ea typeface="微軟正黑體" panose="020B0604030504040204" pitchFamily="34" charset="-120"/>
            </a:endParaRPr>
          </a:p>
          <a:p>
            <a:pPr marL="452438" indent="-182563"/>
            <a:r>
              <a:rPr lang="zh-TW" altLang="en-US" dirty="0">
                <a:latin typeface="微軟正黑體" panose="020B0604030504040204" pitchFamily="34" charset="-120"/>
                <a:ea typeface="微軟正黑體" panose="020B0604030504040204" pitchFamily="34" charset="-120"/>
              </a:rPr>
              <a:t>病人出現發熱（前驅期）症狀時可能具有傳染性，但出疹時傳染性最強。</a:t>
            </a:r>
            <a:endParaRPr lang="en-US" altLang="zh-TW" dirty="0">
              <a:latin typeface="微軟正黑體" panose="020B0604030504040204" pitchFamily="34" charset="-120"/>
              <a:ea typeface="微軟正黑體" panose="020B0604030504040204" pitchFamily="34" charset="-120"/>
            </a:endParaRPr>
          </a:p>
          <a:p>
            <a:pPr marL="452438" indent="-182563"/>
            <a:r>
              <a:rPr lang="zh-TW" altLang="en-US" dirty="0">
                <a:latin typeface="微軟正黑體" panose="020B0604030504040204" pitchFamily="34" charset="-120"/>
                <a:ea typeface="微軟正黑體" panose="020B0604030504040204" pitchFamily="34" charset="-120"/>
              </a:rPr>
              <a:t>出現症狀後</a:t>
            </a:r>
            <a:r>
              <a:rPr lang="en-US" altLang="zh-TW" dirty="0">
                <a:latin typeface="微軟正黑體" panose="020B0604030504040204" pitchFamily="34" charset="-120"/>
                <a:ea typeface="微軟正黑體" panose="020B0604030504040204" pitchFamily="34" charset="-120"/>
              </a:rPr>
              <a:t>8</a:t>
            </a:r>
            <a:r>
              <a:rPr lang="zh-TW" altLang="en-US" dirty="0">
                <a:latin typeface="微軟正黑體" panose="020B0604030504040204" pitchFamily="34" charset="-120"/>
                <a:ea typeface="微軟正黑體" panose="020B0604030504040204" pitchFamily="34" charset="-120"/>
              </a:rPr>
              <a:t>至</a:t>
            </a:r>
            <a:r>
              <a:rPr lang="en-US" altLang="zh-TW" dirty="0">
                <a:latin typeface="微軟正黑體" panose="020B0604030504040204" pitchFamily="34" charset="-120"/>
                <a:ea typeface="微軟正黑體" panose="020B0604030504040204" pitchFamily="34" charset="-120"/>
              </a:rPr>
              <a:t>14</a:t>
            </a:r>
            <a:r>
              <a:rPr lang="zh-TW" altLang="en-US" dirty="0">
                <a:latin typeface="微軟正黑體" panose="020B0604030504040204" pitchFamily="34" charset="-120"/>
                <a:ea typeface="微軟正黑體" panose="020B0604030504040204" pitchFamily="34" charset="-120"/>
              </a:rPr>
              <a:t>天，膿泡形成結痂後痊癒形成退色的疤，病毒在結疤完全脫落前仍具有傳染力。</a:t>
            </a:r>
            <a:endParaRPr lang="en-US" altLang="zh-TW" dirty="0">
              <a:latin typeface="微軟正黑體" panose="020B0604030504040204" pitchFamily="34" charset="-120"/>
              <a:ea typeface="微軟正黑體" panose="020B0604030504040204" pitchFamily="34" charset="-120"/>
            </a:endParaRPr>
          </a:p>
          <a:p>
            <a:r>
              <a:rPr lang="zh-TW" altLang="en-US" sz="2000" b="1" dirty="0">
                <a:latin typeface="微軟正黑體" panose="020B0604030504040204" pitchFamily="34" charset="-120"/>
                <a:ea typeface="微軟正黑體" panose="020B0604030504040204" pitchFamily="34" charset="-120"/>
              </a:rPr>
              <a:t>感染性及抵抗力</a:t>
            </a:r>
            <a:r>
              <a:rPr lang="zh-TW" altLang="en-US" b="1" cap="none"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各年齡層均會感染，暴露病毒後</a:t>
            </a:r>
            <a:r>
              <a:rPr lang="en-US" altLang="zh-TW" sz="2000" dirty="0">
                <a:latin typeface="微軟正黑體" panose="020B0604030504040204" pitchFamily="34" charset="-120"/>
                <a:ea typeface="微軟正黑體" panose="020B0604030504040204" pitchFamily="34" charset="-120"/>
              </a:rPr>
              <a:t>3</a:t>
            </a:r>
            <a:r>
              <a:rPr lang="zh-TW" altLang="en-US" sz="2000" dirty="0">
                <a:latin typeface="微軟正黑體" panose="020B0604030504040204" pitchFamily="34" charset="-120"/>
                <a:ea typeface="微軟正黑體" panose="020B0604030504040204" pitchFamily="34" charset="-120"/>
              </a:rPr>
              <a:t>天內施打疫苗仍可減輕嚴重度或預防疾病，暴露病毒</a:t>
            </a:r>
            <a:r>
              <a:rPr lang="zh-TW" altLang="zh-TW" sz="2000" dirty="0">
                <a:latin typeface="微軟正黑體" panose="020B0604030504040204" pitchFamily="34" charset="-120"/>
                <a:ea typeface="微軟正黑體" panose="020B0604030504040204" pitchFamily="34" charset="-120"/>
              </a:rPr>
              <a:t>後</a:t>
            </a:r>
            <a:r>
              <a:rPr lang="en-US" altLang="zh-TW" sz="2000" dirty="0">
                <a:latin typeface="微軟正黑體" panose="020B0604030504040204" pitchFamily="34" charset="-120"/>
                <a:ea typeface="微軟正黑體" panose="020B0604030504040204" pitchFamily="34" charset="-120"/>
              </a:rPr>
              <a:t>4~7</a:t>
            </a:r>
            <a:r>
              <a:rPr lang="zh-TW" altLang="zh-TW" sz="2000" dirty="0">
                <a:latin typeface="微軟正黑體" panose="020B0604030504040204" pitchFamily="34" charset="-120"/>
                <a:ea typeface="微軟正黑體" panose="020B0604030504040204" pitchFamily="34" charset="-120"/>
              </a:rPr>
              <a:t>天內施打疫苗可能提供部分保護性</a:t>
            </a:r>
            <a:r>
              <a:rPr lang="zh-TW" altLang="en-US"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若病人出疹後才施打疫苗則不具有保護性。</a:t>
            </a:r>
            <a:endParaRPr lang="en-US" altLang="zh-TW" sz="2000" dirty="0">
              <a:latin typeface="微軟正黑體" panose="020B0604030504040204" pitchFamily="34" charset="-120"/>
              <a:ea typeface="微軟正黑體" panose="020B0604030504040204" pitchFamily="34" charset="-120"/>
            </a:endParaRPr>
          </a:p>
          <a:p>
            <a:endParaRPr lang="zh-TW" altLang="en-US" sz="2000" b="1" dirty="0">
              <a:latin typeface="微軟正黑體" panose="020B0604030504040204" pitchFamily="34" charset="-120"/>
              <a:ea typeface="微軟正黑體" panose="020B0604030504040204" pitchFamily="34" charset="-120"/>
            </a:endParaRPr>
          </a:p>
          <a:p>
            <a:pPr marL="0" indent="0">
              <a:buNone/>
            </a:pPr>
            <a:endParaRPr lang="zh-TW" altLang="en-US" sz="2000" b="1" dirty="0">
              <a:latin typeface="微軟正黑體" panose="020B0604030504040204" pitchFamily="34" charset="-120"/>
              <a:ea typeface="微軟正黑體" panose="020B0604030504040204" pitchFamily="34" charset="-120"/>
            </a:endParaRPr>
          </a:p>
          <a:p>
            <a:pPr lvl="1"/>
            <a:endParaRPr lang="zh-TW" altLang="zh-TW" dirty="0">
              <a:latin typeface="新細明體" panose="02020500000000000000" pitchFamily="18" charset="-120"/>
            </a:endParaRPr>
          </a:p>
          <a:p>
            <a:pPr lvl="1"/>
            <a:endParaRPr lang="zh-TW" altLang="en-US" sz="3200" dirty="0">
              <a:latin typeface="新細明體" panose="02020500000000000000" pitchFamily="18" charset="-120"/>
            </a:endParaRPr>
          </a:p>
          <a:p>
            <a:pPr lvl="1"/>
            <a:endParaRPr lang="en-US" altLang="zh-TW" dirty="0">
              <a:latin typeface="新細明體" panose="02020500000000000000" pitchFamily="18" charset="-120"/>
            </a:endParaRPr>
          </a:p>
        </p:txBody>
      </p:sp>
      <p:sp>
        <p:nvSpPr>
          <p:cNvPr id="2" name="投影片編號版面配置區 1"/>
          <p:cNvSpPr>
            <a:spLocks noGrp="1"/>
          </p:cNvSpPr>
          <p:nvPr>
            <p:ph type="sldNum" sz="quarter" idx="12"/>
          </p:nvPr>
        </p:nvSpPr>
        <p:spPr/>
        <p:txBody>
          <a:bodyPr/>
          <a:lstStyle/>
          <a:p>
            <a:pPr>
              <a:defRPr/>
            </a:pPr>
            <a:fld id="{6C44D6E6-EF3F-4843-B8CE-5003E3D2CF56}" type="slidenum">
              <a:rPr lang="zh-TW" altLang="en-US" smtClean="0"/>
              <a:pPr>
                <a:defRPr/>
              </a:pPr>
              <a:t>6</a:t>
            </a:fld>
            <a:endParaRPr lang="zh-TW" altLang="en-US" dirty="0"/>
          </a:p>
        </p:txBody>
      </p:sp>
      <p:sp>
        <p:nvSpPr>
          <p:cNvPr id="5" name="Rectangle 2">
            <a:extLst>
              <a:ext uri="{FF2B5EF4-FFF2-40B4-BE49-F238E27FC236}">
                <a16:creationId xmlns:a16="http://schemas.microsoft.com/office/drawing/2014/main" id="{B5FFAA6C-3205-468F-AA0A-0BED67062940}"/>
              </a:ext>
            </a:extLst>
          </p:cNvPr>
          <p:cNvSpPr txBox="1">
            <a:spLocks noChangeArrowheads="1"/>
          </p:cNvSpPr>
          <p:nvPr/>
        </p:nvSpPr>
        <p:spPr>
          <a:xfrm>
            <a:off x="479376" y="404664"/>
            <a:ext cx="8229600" cy="9975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潛伏期及可傳染期</a:t>
            </a:r>
            <a:endParaRPr lang="en-US" altLang="zh-TW"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861419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1"/>
          </p:nvPr>
        </p:nvSpPr>
        <p:spPr>
          <a:xfrm>
            <a:off x="630207" y="1453827"/>
            <a:ext cx="2246676" cy="1082590"/>
          </a:xfrm>
        </p:spPr>
        <p:txBody>
          <a:bodyPr/>
          <a:lstStyle/>
          <a:p>
            <a:r>
              <a:rPr lang="zh-TW" altLang="en-US" b="1" dirty="0">
                <a:latin typeface="微軟正黑體" panose="020B0604030504040204" pitchFamily="34" charset="-120"/>
                <a:ea typeface="微軟正黑體" panose="020B0604030504040204" pitchFamily="34" charset="-120"/>
              </a:rPr>
              <a:t>皮膚病灶特徵</a:t>
            </a:r>
          </a:p>
          <a:p>
            <a:endParaRPr lang="zh-TW" altLang="en-US" dirty="0"/>
          </a:p>
        </p:txBody>
      </p:sp>
      <p:sp>
        <p:nvSpPr>
          <p:cNvPr id="6" name="投影片編號版面配置區 5"/>
          <p:cNvSpPr>
            <a:spLocks noGrp="1"/>
          </p:cNvSpPr>
          <p:nvPr>
            <p:ph type="sldNum" sz="quarter" idx="12"/>
          </p:nvPr>
        </p:nvSpPr>
        <p:spPr/>
        <p:txBody>
          <a:bodyPr/>
          <a:lstStyle/>
          <a:p>
            <a:pPr>
              <a:defRPr/>
            </a:pPr>
            <a:fld id="{6C44D6E6-EF3F-4843-B8CE-5003E3D2CF56}" type="slidenum">
              <a:rPr lang="zh-TW" altLang="en-US" smtClean="0"/>
              <a:pPr>
                <a:defRPr/>
              </a:pPr>
              <a:t>7</a:t>
            </a:fld>
            <a:endParaRPr lang="zh-TW" altLang="en-US" dirty="0"/>
          </a:p>
        </p:txBody>
      </p:sp>
      <p:grpSp>
        <p:nvGrpSpPr>
          <p:cNvPr id="26631" name="Group 6"/>
          <p:cNvGrpSpPr>
            <a:grpSpLocks/>
          </p:cNvGrpSpPr>
          <p:nvPr/>
        </p:nvGrpSpPr>
        <p:grpSpPr bwMode="auto">
          <a:xfrm>
            <a:off x="3143672" y="4767033"/>
            <a:ext cx="5253926" cy="681991"/>
            <a:chOff x="0" y="72"/>
            <a:chExt cx="1830" cy="406"/>
          </a:xfrm>
        </p:grpSpPr>
        <p:sp>
          <p:nvSpPr>
            <p:cNvPr id="26632" name="Rectangle 7"/>
            <p:cNvSpPr>
              <a:spLocks noChangeArrowheads="1"/>
            </p:cNvSpPr>
            <p:nvPr/>
          </p:nvSpPr>
          <p:spPr bwMode="auto">
            <a:xfrm>
              <a:off x="0" y="72"/>
              <a:ext cx="1755" cy="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endParaRPr lang="zh-TW" altLang="zh-TW" sz="2400" dirty="0">
                <a:latin typeface="Garamond" panose="02020404030301010803" pitchFamily="18" charset="0"/>
              </a:endParaRPr>
            </a:p>
          </p:txBody>
        </p:sp>
        <p:sp>
          <p:nvSpPr>
            <p:cNvPr id="26633" name="Rectangle 8"/>
            <p:cNvSpPr>
              <a:spLocks noChangeArrowheads="1"/>
            </p:cNvSpPr>
            <p:nvPr/>
          </p:nvSpPr>
          <p:spPr bwMode="auto">
            <a:xfrm>
              <a:off x="75" y="126"/>
              <a:ext cx="1755"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r>
                <a:rPr lang="zh-TW" altLang="en-US" sz="2400" dirty="0">
                  <a:latin typeface="微軟正黑體" panose="020B0604030504040204" pitchFamily="34" charset="-120"/>
                  <a:ea typeface="微軟正黑體" panose="020B0604030504040204" pitchFamily="34" charset="-120"/>
                </a:rPr>
                <a:t>在身體上任一部位</a:t>
              </a:r>
              <a:r>
                <a:rPr lang="en-US" altLang="zh-TW" sz="2400" dirty="0">
                  <a:latin typeface="微軟正黑體" panose="020B0604030504040204" pitchFamily="34" charset="-120"/>
                  <a:ea typeface="微軟正黑體" panose="020B0604030504040204" pitchFamily="34" charset="-120"/>
                </a:rPr>
                <a:t>, </a:t>
              </a:r>
              <a:r>
                <a:rPr lang="zh-TW" altLang="en-US" sz="2400" dirty="0">
                  <a:latin typeface="微軟正黑體" panose="020B0604030504040204" pitchFamily="34" charset="-120"/>
                  <a:ea typeface="微軟正黑體" panose="020B0604030504040204" pitchFamily="34" charset="-120"/>
                </a:rPr>
                <a:t>會出現所有型態及進展一致之皮膚病灶  </a:t>
              </a:r>
            </a:p>
          </p:txBody>
        </p:sp>
      </p:grpSp>
      <p:sp>
        <p:nvSpPr>
          <p:cNvPr id="26634" name="Text Box 10"/>
          <p:cNvSpPr txBox="1">
            <a:spLocks noChangeArrowheads="1"/>
          </p:cNvSpPr>
          <p:nvPr/>
        </p:nvSpPr>
        <p:spPr bwMode="auto">
          <a:xfrm>
            <a:off x="2555368" y="4374011"/>
            <a:ext cx="362433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r>
              <a:rPr lang="en-US" altLang="zh-TW" sz="1000" i="1" dirty="0">
                <a:latin typeface="Times New Roman" panose="02020603050405020304" pitchFamily="18" charset="0"/>
                <a:ea typeface="+mj-ea"/>
                <a:cs typeface="Times New Roman" panose="02020603050405020304" pitchFamily="18" charset="0"/>
              </a:rPr>
              <a:t>Source</a:t>
            </a:r>
            <a:r>
              <a:rPr lang="en-US" altLang="zh-TW" sz="1000" dirty="0">
                <a:latin typeface="Times New Roman" panose="02020603050405020304" pitchFamily="18" charset="0"/>
                <a:ea typeface="+mj-ea"/>
                <a:cs typeface="Times New Roman" panose="02020603050405020304" pitchFamily="18" charset="0"/>
              </a:rPr>
              <a:t>: </a:t>
            </a:r>
            <a:r>
              <a:rPr lang="en-US" altLang="zh-TW" sz="1000" i="1" dirty="0" err="1">
                <a:latin typeface="Times New Roman" panose="02020603050405020304" pitchFamily="18" charset="0"/>
                <a:ea typeface="+mj-ea"/>
                <a:cs typeface="Times New Roman" panose="02020603050405020304" pitchFamily="18" charset="0"/>
              </a:rPr>
              <a:t>Fenner</a:t>
            </a:r>
            <a:r>
              <a:rPr lang="en-US" altLang="zh-TW" sz="1000" i="1" dirty="0">
                <a:latin typeface="Times New Roman" panose="02020603050405020304" pitchFamily="18" charset="0"/>
                <a:ea typeface="+mj-ea"/>
                <a:cs typeface="Times New Roman" panose="02020603050405020304" pitchFamily="18" charset="0"/>
              </a:rPr>
              <a:t> F, Henderson DA, </a:t>
            </a:r>
            <a:r>
              <a:rPr lang="en-US" altLang="zh-TW" sz="1000" i="1" dirty="0" err="1">
                <a:latin typeface="Times New Roman" panose="02020603050405020304" pitchFamily="18" charset="0"/>
                <a:ea typeface="+mj-ea"/>
                <a:cs typeface="Times New Roman" panose="02020603050405020304" pitchFamily="18" charset="0"/>
              </a:rPr>
              <a:t>Arita</a:t>
            </a:r>
            <a:r>
              <a:rPr lang="en-US" altLang="zh-TW" sz="1000" i="1" dirty="0">
                <a:latin typeface="Times New Roman" panose="02020603050405020304" pitchFamily="18" charset="0"/>
                <a:ea typeface="+mj-ea"/>
                <a:cs typeface="Times New Roman" panose="02020603050405020304" pitchFamily="18" charset="0"/>
              </a:rPr>
              <a:t> I, </a:t>
            </a:r>
            <a:r>
              <a:rPr lang="en-US" altLang="zh-TW" sz="1000" i="1" dirty="0" err="1">
                <a:latin typeface="Times New Roman" panose="02020603050405020304" pitchFamily="18" charset="0"/>
                <a:ea typeface="+mj-ea"/>
                <a:cs typeface="Times New Roman" panose="02020603050405020304" pitchFamily="18" charset="0"/>
              </a:rPr>
              <a:t>Jezek</a:t>
            </a:r>
            <a:r>
              <a:rPr lang="en-US" altLang="zh-TW" sz="1000" i="1" dirty="0">
                <a:latin typeface="Times New Roman" panose="02020603050405020304" pitchFamily="18" charset="0"/>
                <a:ea typeface="+mj-ea"/>
                <a:cs typeface="Times New Roman" panose="02020603050405020304" pitchFamily="18" charset="0"/>
              </a:rPr>
              <a:t> Z, </a:t>
            </a:r>
            <a:r>
              <a:rPr lang="en-US" altLang="zh-TW" sz="1000" i="1" dirty="0" err="1">
                <a:latin typeface="Times New Roman" panose="02020603050405020304" pitchFamily="18" charset="0"/>
                <a:ea typeface="+mj-ea"/>
                <a:cs typeface="Times New Roman" panose="02020603050405020304" pitchFamily="18" charset="0"/>
              </a:rPr>
              <a:t>Ladnyi</a:t>
            </a:r>
            <a:r>
              <a:rPr lang="en-US" altLang="zh-TW" sz="1000" i="1" dirty="0">
                <a:latin typeface="Times New Roman" panose="02020603050405020304" pitchFamily="18" charset="0"/>
                <a:ea typeface="+mj-ea"/>
                <a:cs typeface="Times New Roman" panose="02020603050405020304" pitchFamily="18" charset="0"/>
              </a:rPr>
              <a:t> ID</a:t>
            </a:r>
          </a:p>
          <a:p>
            <a:r>
              <a:rPr lang="en-US" altLang="zh-TW" sz="1000" i="1" dirty="0">
                <a:latin typeface="Times New Roman" panose="02020603050405020304" pitchFamily="18" charset="0"/>
                <a:ea typeface="+mj-ea"/>
                <a:cs typeface="Times New Roman" panose="02020603050405020304" pitchFamily="18" charset="0"/>
              </a:rPr>
              <a:t>             Smallpox and its Eradication</a:t>
            </a:r>
          </a:p>
          <a:p>
            <a:r>
              <a:rPr lang="en-US" altLang="zh-TW" sz="1000" i="1" dirty="0">
                <a:latin typeface="Times New Roman" panose="02020603050405020304" pitchFamily="18" charset="0"/>
                <a:ea typeface="+mj-ea"/>
                <a:cs typeface="Times New Roman" panose="02020603050405020304" pitchFamily="18" charset="0"/>
              </a:rPr>
              <a:t>             World Health Organization, Geneva, 1988</a:t>
            </a:r>
          </a:p>
        </p:txBody>
      </p:sp>
      <p:sp>
        <p:nvSpPr>
          <p:cNvPr id="236556" name="Rectangle 12"/>
          <p:cNvSpPr>
            <a:spLocks noChangeArrowheads="1"/>
          </p:cNvSpPr>
          <p:nvPr/>
        </p:nvSpPr>
        <p:spPr bwMode="auto">
          <a:xfrm>
            <a:off x="2133600" y="452439"/>
            <a:ext cx="8229600" cy="960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US" altLang="zh-TW" sz="2900" dirty="0">
              <a:solidFill>
                <a:srgbClr val="009900"/>
              </a:solidFill>
              <a:latin typeface="Garamond" panose="02020404030301010803" pitchFamily="18" charset="0"/>
            </a:endParaRPr>
          </a:p>
        </p:txBody>
      </p:sp>
      <p:sp>
        <p:nvSpPr>
          <p:cNvPr id="16" name="標題 5">
            <a:extLst>
              <a:ext uri="{FF2B5EF4-FFF2-40B4-BE49-F238E27FC236}">
                <a16:creationId xmlns:a16="http://schemas.microsoft.com/office/drawing/2014/main" id="{79FDC09C-1C57-45B3-9E6F-C44E6E2E9BFC}"/>
              </a:ext>
            </a:extLst>
          </p:cNvPr>
          <p:cNvSpPr txBox="1">
            <a:spLocks/>
          </p:cNvSpPr>
          <p:nvPr/>
        </p:nvSpPr>
        <p:spPr>
          <a:xfrm>
            <a:off x="479376" y="411488"/>
            <a:ext cx="8229600" cy="9563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臨床症狀</a:t>
            </a:r>
            <a:r>
              <a:rPr lang="en-US" altLang="zh-TW" sz="2900" b="1" dirty="0">
                <a:latin typeface="微軟正黑體" panose="020B0604030504040204" pitchFamily="34" charset="-120"/>
                <a:ea typeface="微軟正黑體" panose="020B0604030504040204" pitchFamily="34" charset="-120"/>
              </a:rPr>
              <a:t>(1/3)</a:t>
            </a:r>
            <a:endParaRPr lang="zh-TW" altLang="en-US" sz="2900" b="1" dirty="0">
              <a:latin typeface="微軟正黑體" panose="020B0604030504040204" pitchFamily="34" charset="-120"/>
              <a:ea typeface="微軟正黑體" panose="020B0604030504040204" pitchFamily="34" charset="-120"/>
            </a:endParaRPr>
          </a:p>
        </p:txBody>
      </p:sp>
      <p:grpSp>
        <p:nvGrpSpPr>
          <p:cNvPr id="11" name="群組 10">
            <a:extLst>
              <a:ext uri="{FF2B5EF4-FFF2-40B4-BE49-F238E27FC236}">
                <a16:creationId xmlns:a16="http://schemas.microsoft.com/office/drawing/2014/main" id="{15B134B4-C7D9-40D1-9FE4-A02E9D1B5FC4}"/>
              </a:ext>
            </a:extLst>
          </p:cNvPr>
          <p:cNvGrpSpPr/>
          <p:nvPr/>
        </p:nvGrpSpPr>
        <p:grpSpPr>
          <a:xfrm>
            <a:off x="2555368" y="1367846"/>
            <a:ext cx="7213039" cy="2996930"/>
            <a:chOff x="2540110" y="1424178"/>
            <a:chExt cx="7269915" cy="3067866"/>
          </a:xfrm>
        </p:grpSpPr>
        <p:pic>
          <p:nvPicPr>
            <p:cNvPr id="5" name="圖片 4">
              <a:extLst>
                <a:ext uri="{FF2B5EF4-FFF2-40B4-BE49-F238E27FC236}">
                  <a16:creationId xmlns:a16="http://schemas.microsoft.com/office/drawing/2014/main" id="{71C35D2F-DF73-402F-B957-9CFC74768CC1}"/>
                </a:ext>
              </a:extLst>
            </p:cNvPr>
            <p:cNvPicPr>
              <a:picLocks noChangeAspect="1"/>
            </p:cNvPicPr>
            <p:nvPr/>
          </p:nvPicPr>
          <p:blipFill rotWithShape="1">
            <a:blip r:embed="rId3"/>
            <a:srcRect t="6542" b="10270"/>
            <a:stretch/>
          </p:blipFill>
          <p:spPr>
            <a:xfrm>
              <a:off x="2540110" y="1424178"/>
              <a:ext cx="2550865" cy="3060750"/>
            </a:xfrm>
            <a:prstGeom prst="rect">
              <a:avLst/>
            </a:prstGeom>
          </p:spPr>
        </p:pic>
        <p:pic>
          <p:nvPicPr>
            <p:cNvPr id="8" name="圖片 7">
              <a:extLst>
                <a:ext uri="{FF2B5EF4-FFF2-40B4-BE49-F238E27FC236}">
                  <a16:creationId xmlns:a16="http://schemas.microsoft.com/office/drawing/2014/main" id="{7AE7FB55-F1B8-4B63-9379-767B74167BB4}"/>
                </a:ext>
              </a:extLst>
            </p:cNvPr>
            <p:cNvPicPr>
              <a:picLocks noChangeAspect="1"/>
            </p:cNvPicPr>
            <p:nvPr/>
          </p:nvPicPr>
          <p:blipFill rotWithShape="1">
            <a:blip r:embed="rId4"/>
            <a:srcRect l="28482" t="28756" r="24061" b="35217"/>
            <a:stretch/>
          </p:blipFill>
          <p:spPr>
            <a:xfrm>
              <a:off x="5090975" y="1426632"/>
              <a:ext cx="2112899" cy="3065412"/>
            </a:xfrm>
            <a:prstGeom prst="rect">
              <a:avLst/>
            </a:prstGeom>
          </p:spPr>
        </p:pic>
        <p:pic>
          <p:nvPicPr>
            <p:cNvPr id="10" name="圖片 9">
              <a:extLst>
                <a:ext uri="{FF2B5EF4-FFF2-40B4-BE49-F238E27FC236}">
                  <a16:creationId xmlns:a16="http://schemas.microsoft.com/office/drawing/2014/main" id="{B5EB0C48-73EC-4592-AEF8-F1E55E7BAE55}"/>
                </a:ext>
              </a:extLst>
            </p:cNvPr>
            <p:cNvPicPr>
              <a:picLocks noChangeAspect="1"/>
            </p:cNvPicPr>
            <p:nvPr/>
          </p:nvPicPr>
          <p:blipFill rotWithShape="1">
            <a:blip r:embed="rId5"/>
            <a:srcRect b="17617"/>
            <a:stretch/>
          </p:blipFill>
          <p:spPr>
            <a:xfrm>
              <a:off x="7237916" y="1424178"/>
              <a:ext cx="2572109" cy="3060750"/>
            </a:xfrm>
            <a:prstGeom prst="rect">
              <a:avLst/>
            </a:prstGeom>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81" name="Group 24"/>
          <p:cNvGrpSpPr>
            <a:grpSpLocks/>
          </p:cNvGrpSpPr>
          <p:nvPr/>
        </p:nvGrpSpPr>
        <p:grpSpPr bwMode="auto">
          <a:xfrm>
            <a:off x="1991544" y="1196752"/>
            <a:ext cx="8993188" cy="3855646"/>
            <a:chOff x="0" y="1190"/>
            <a:chExt cx="5665" cy="2370"/>
          </a:xfrm>
        </p:grpSpPr>
        <p:grpSp>
          <p:nvGrpSpPr>
            <p:cNvPr id="24582" name="Group 2"/>
            <p:cNvGrpSpPr>
              <a:grpSpLocks/>
            </p:cNvGrpSpPr>
            <p:nvPr/>
          </p:nvGrpSpPr>
          <p:grpSpPr bwMode="auto">
            <a:xfrm>
              <a:off x="55" y="1531"/>
              <a:ext cx="1056" cy="720"/>
              <a:chOff x="0" y="63"/>
              <a:chExt cx="306" cy="316"/>
            </a:xfrm>
          </p:grpSpPr>
          <p:sp>
            <p:nvSpPr>
              <p:cNvPr id="24583" name="Rectangle 3"/>
              <p:cNvSpPr>
                <a:spLocks noChangeArrowheads="1"/>
              </p:cNvSpPr>
              <p:nvPr/>
            </p:nvSpPr>
            <p:spPr bwMode="auto">
              <a:xfrm>
                <a:off x="0" y="63"/>
                <a:ext cx="306" cy="1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endParaRPr lang="zh-TW" altLang="zh-TW" sz="2400" dirty="0">
                  <a:latin typeface="Garamond" panose="02020404030301010803" pitchFamily="18" charset="0"/>
                </a:endParaRPr>
              </a:p>
            </p:txBody>
          </p:sp>
          <p:sp>
            <p:nvSpPr>
              <p:cNvPr id="24584" name="Rectangle 4"/>
              <p:cNvSpPr>
                <a:spLocks noChangeArrowheads="1"/>
              </p:cNvSpPr>
              <p:nvPr/>
            </p:nvSpPr>
            <p:spPr bwMode="auto">
              <a:xfrm>
                <a:off x="0" y="63"/>
                <a:ext cx="306" cy="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pPr algn="ctr"/>
                <a:r>
                  <a:rPr lang="en-US" altLang="zh-TW" sz="2000" b="1" dirty="0">
                    <a:latin typeface="微軟正黑體" panose="020B0604030504040204" pitchFamily="34" charset="-120"/>
                    <a:ea typeface="微軟正黑體" panose="020B0604030504040204" pitchFamily="34" charset="-120"/>
                    <a:cs typeface="Times New Roman" pitchFamily="18" charset="0"/>
                  </a:rPr>
                  <a:t>Day3~4</a:t>
                </a:r>
              </a:p>
              <a:p>
                <a:pPr algn="ctr"/>
                <a:r>
                  <a:rPr lang="en-US" altLang="zh-TW" sz="2000" b="1" dirty="0">
                    <a:latin typeface="微軟正黑體" panose="020B0604030504040204" pitchFamily="34" charset="-120"/>
                    <a:ea typeface="微軟正黑體" panose="020B0604030504040204" pitchFamily="34" charset="-120"/>
                    <a:cs typeface="Times New Roman" pitchFamily="18" charset="0"/>
                  </a:rPr>
                  <a:t>Papules</a:t>
                </a:r>
              </a:p>
              <a:p>
                <a:pPr algn="ctr"/>
                <a:r>
                  <a:rPr lang="zh-TW" altLang="en-US" sz="2000" b="1" dirty="0">
                    <a:latin typeface="微軟正黑體" panose="020B0604030504040204" pitchFamily="34" charset="-120"/>
                    <a:ea typeface="微軟正黑體" panose="020B0604030504040204" pitchFamily="34" charset="-120"/>
                    <a:cs typeface="Times New Roman" pitchFamily="18" charset="0"/>
                  </a:rPr>
                  <a:t>丘疹</a:t>
                </a:r>
              </a:p>
            </p:txBody>
          </p:sp>
        </p:grpSp>
        <p:grpSp>
          <p:nvGrpSpPr>
            <p:cNvPr id="24585" name="Group 5"/>
            <p:cNvGrpSpPr>
              <a:grpSpLocks/>
            </p:cNvGrpSpPr>
            <p:nvPr/>
          </p:nvGrpSpPr>
          <p:grpSpPr bwMode="auto">
            <a:xfrm>
              <a:off x="4513" y="1483"/>
              <a:ext cx="1152" cy="768"/>
              <a:chOff x="0" y="14294"/>
              <a:chExt cx="392" cy="240"/>
            </a:xfrm>
          </p:grpSpPr>
          <p:sp>
            <p:nvSpPr>
              <p:cNvPr id="24586" name="Rectangle 6"/>
              <p:cNvSpPr>
                <a:spLocks noChangeArrowheads="1"/>
              </p:cNvSpPr>
              <p:nvPr/>
            </p:nvSpPr>
            <p:spPr bwMode="auto">
              <a:xfrm>
                <a:off x="0" y="14294"/>
                <a:ext cx="392" cy="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endParaRPr lang="zh-TW" altLang="zh-TW" sz="2400" dirty="0">
                  <a:latin typeface="Garamond" panose="02020404030301010803" pitchFamily="18" charset="0"/>
                </a:endParaRPr>
              </a:p>
            </p:txBody>
          </p:sp>
          <p:sp>
            <p:nvSpPr>
              <p:cNvPr id="24587" name="Rectangle 7"/>
              <p:cNvSpPr>
                <a:spLocks noChangeArrowheads="1"/>
              </p:cNvSpPr>
              <p:nvPr/>
            </p:nvSpPr>
            <p:spPr bwMode="auto">
              <a:xfrm>
                <a:off x="4" y="14294"/>
                <a:ext cx="343"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pPr algn="ctr"/>
                <a:r>
                  <a:rPr lang="en-US" altLang="zh-TW" sz="2000" b="1" dirty="0">
                    <a:latin typeface="微軟正黑體" panose="020B0604030504040204" pitchFamily="34" charset="-120"/>
                    <a:ea typeface="微軟正黑體" panose="020B0604030504040204" pitchFamily="34" charset="-120"/>
                    <a:cs typeface="Times New Roman" pitchFamily="18" charset="0"/>
                  </a:rPr>
                  <a:t>Day5~6</a:t>
                </a:r>
              </a:p>
              <a:p>
                <a:pPr algn="ctr"/>
                <a:r>
                  <a:rPr lang="en-US" altLang="zh-TW" sz="2000" b="1" dirty="0">
                    <a:latin typeface="+mj-lt"/>
                    <a:ea typeface="+mj-ea"/>
                    <a:cs typeface="Times New Roman" pitchFamily="18" charset="0"/>
                  </a:rPr>
                  <a:t> </a:t>
                </a:r>
                <a:r>
                  <a:rPr lang="en-US" altLang="zh-TW" sz="2000" b="1" dirty="0">
                    <a:latin typeface="微軟正黑體" panose="020B0604030504040204" pitchFamily="34" charset="-120"/>
                    <a:ea typeface="微軟正黑體" panose="020B0604030504040204" pitchFamily="34" charset="-120"/>
                    <a:cs typeface="Times New Roman" pitchFamily="18" charset="0"/>
                  </a:rPr>
                  <a:t>Vesicles</a:t>
                </a:r>
              </a:p>
              <a:p>
                <a:pPr algn="ctr"/>
                <a:r>
                  <a:rPr lang="zh-TW" altLang="en-US" sz="2000" b="1" dirty="0">
                    <a:latin typeface="微軟正黑體" panose="020B0604030504040204" pitchFamily="34" charset="-120"/>
                    <a:ea typeface="微軟正黑體" panose="020B0604030504040204" pitchFamily="34" charset="-120"/>
                  </a:rPr>
                  <a:t>水疱</a:t>
                </a:r>
                <a:r>
                  <a:rPr lang="zh-TW" altLang="en-US" sz="2000" b="1" dirty="0">
                    <a:latin typeface="微軟正黑體" panose="020B0604030504040204" pitchFamily="34" charset="-120"/>
                    <a:ea typeface="微軟正黑體" panose="020B0604030504040204" pitchFamily="34" charset="-120"/>
                    <a:cs typeface="Arial" pitchFamily="34" charset="0"/>
                  </a:rPr>
                  <a:t> </a:t>
                </a:r>
                <a:endParaRPr lang="zh-TW" altLang="en-US" sz="2000" b="1" dirty="0">
                  <a:latin typeface="微軟正黑體" panose="020B0604030504040204" pitchFamily="34" charset="-120"/>
                  <a:ea typeface="微軟正黑體" panose="020B0604030504040204" pitchFamily="34" charset="-120"/>
                </a:endParaRPr>
              </a:p>
            </p:txBody>
          </p:sp>
        </p:grpSp>
        <p:grpSp>
          <p:nvGrpSpPr>
            <p:cNvPr id="24588" name="Group 8"/>
            <p:cNvGrpSpPr>
              <a:grpSpLocks/>
            </p:cNvGrpSpPr>
            <p:nvPr/>
          </p:nvGrpSpPr>
          <p:grpSpPr bwMode="auto">
            <a:xfrm>
              <a:off x="4649" y="2840"/>
              <a:ext cx="1008" cy="720"/>
              <a:chOff x="0" y="63"/>
              <a:chExt cx="347" cy="230"/>
            </a:xfrm>
          </p:grpSpPr>
          <p:sp>
            <p:nvSpPr>
              <p:cNvPr id="24589" name="Rectangle 9"/>
              <p:cNvSpPr>
                <a:spLocks noChangeArrowheads="1"/>
              </p:cNvSpPr>
              <p:nvPr/>
            </p:nvSpPr>
            <p:spPr bwMode="auto">
              <a:xfrm>
                <a:off x="0" y="63"/>
                <a:ext cx="347" cy="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endParaRPr lang="zh-TW" altLang="zh-TW" sz="2400" dirty="0">
                  <a:latin typeface="Garamond" panose="02020404030301010803" pitchFamily="18" charset="0"/>
                </a:endParaRPr>
              </a:p>
            </p:txBody>
          </p:sp>
          <p:sp>
            <p:nvSpPr>
              <p:cNvPr id="24590" name="Rectangle 10"/>
              <p:cNvSpPr>
                <a:spLocks noChangeArrowheads="1"/>
              </p:cNvSpPr>
              <p:nvPr/>
            </p:nvSpPr>
            <p:spPr bwMode="auto">
              <a:xfrm>
                <a:off x="0" y="63"/>
                <a:ext cx="304" cy="2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pPr algn="ctr"/>
                <a:r>
                  <a:rPr lang="en-US" altLang="zh-TW" sz="2000" b="1" dirty="0">
                    <a:latin typeface="微軟正黑體" panose="020B0604030504040204" pitchFamily="34" charset="-120"/>
                    <a:ea typeface="微軟正黑體" panose="020B0604030504040204" pitchFamily="34" charset="-120"/>
                    <a:cs typeface="Times New Roman" pitchFamily="18" charset="0"/>
                  </a:rPr>
                  <a:t>Day7 Pustules </a:t>
                </a:r>
              </a:p>
              <a:p>
                <a:pPr algn="ctr"/>
                <a:r>
                  <a:rPr lang="zh-TW" altLang="en-US" sz="2000" b="1" dirty="0">
                    <a:latin typeface="微軟正黑體" panose="020B0604030504040204" pitchFamily="34" charset="-120"/>
                    <a:ea typeface="微軟正黑體" panose="020B0604030504040204" pitchFamily="34" charset="-120"/>
                    <a:cs typeface="Times New Roman" pitchFamily="18" charset="0"/>
                  </a:rPr>
                  <a:t>膿疱</a:t>
                </a:r>
              </a:p>
            </p:txBody>
          </p:sp>
        </p:grpSp>
        <p:graphicFrame>
          <p:nvGraphicFramePr>
            <p:cNvPr id="24591" name="Object 12"/>
            <p:cNvGraphicFramePr>
              <a:graphicFrameLocks noChangeAspect="1"/>
            </p:cNvGraphicFramePr>
            <p:nvPr>
              <p:extLst>
                <p:ext uri="{D42A27DB-BD31-4B8C-83A1-F6EECF244321}">
                  <p14:modId xmlns:p14="http://schemas.microsoft.com/office/powerpoint/2010/main" val="1344058653"/>
                </p:ext>
              </p:extLst>
            </p:nvPr>
          </p:nvGraphicFramePr>
          <p:xfrm>
            <a:off x="1056" y="1223"/>
            <a:ext cx="1395" cy="1067"/>
          </p:xfrm>
          <a:graphic>
            <a:graphicData uri="http://schemas.openxmlformats.org/presentationml/2006/ole">
              <mc:AlternateContent xmlns:mc="http://schemas.openxmlformats.org/markup-compatibility/2006">
                <mc:Choice xmlns:v="urn:schemas-microsoft-com:vml" Requires="v">
                  <p:oleObj spid="_x0000_s34894" name="點陣圖影像" r:id="rId4" imgW="4219048" imgH="3228571" progId="Paint.Picture">
                    <p:embed/>
                  </p:oleObj>
                </mc:Choice>
                <mc:Fallback>
                  <p:oleObj name="點陣圖影像" r:id="rId4" imgW="4219048" imgH="3228571" progId="Paint.Picture">
                    <p:embed/>
                    <p:pic>
                      <p:nvPicPr>
                        <p:cNvPr id="0" name="Object 1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6" y="1223"/>
                          <a:ext cx="1395" cy="1067"/>
                        </a:xfrm>
                        <a:prstGeom prst="rect">
                          <a:avLst/>
                        </a:prstGeom>
                        <a:noFill/>
                        <a:ln>
                          <a:noFill/>
                        </a:ln>
                        <a:effectLst/>
                      </p:spPr>
                    </p:pic>
                  </p:oleObj>
                </mc:Fallback>
              </mc:AlternateContent>
            </a:graphicData>
          </a:graphic>
        </p:graphicFrame>
        <p:graphicFrame>
          <p:nvGraphicFramePr>
            <p:cNvPr id="24592" name="Object 13"/>
            <p:cNvGraphicFramePr>
              <a:graphicFrameLocks noChangeAspect="1"/>
            </p:cNvGraphicFramePr>
            <p:nvPr>
              <p:extLst>
                <p:ext uri="{D42A27DB-BD31-4B8C-83A1-F6EECF244321}">
                  <p14:modId xmlns:p14="http://schemas.microsoft.com/office/powerpoint/2010/main" val="2690787562"/>
                </p:ext>
              </p:extLst>
            </p:nvPr>
          </p:nvGraphicFramePr>
          <p:xfrm>
            <a:off x="3208" y="1190"/>
            <a:ext cx="1305" cy="1072"/>
          </p:xfrm>
          <a:graphic>
            <a:graphicData uri="http://schemas.openxmlformats.org/presentationml/2006/ole">
              <mc:AlternateContent xmlns:mc="http://schemas.openxmlformats.org/markup-compatibility/2006">
                <mc:Choice xmlns:v="urn:schemas-microsoft-com:vml" Requires="v">
                  <p:oleObj spid="_x0000_s34895" name="點陣圖影像" r:id="rId6" imgW="4048690" imgH="3134162" progId="Paint.Picture">
                    <p:embed/>
                  </p:oleObj>
                </mc:Choice>
                <mc:Fallback>
                  <p:oleObj name="點陣圖影像" r:id="rId6" imgW="4048690" imgH="3134162" progId="Paint.Picture">
                    <p:embed/>
                    <p:pic>
                      <p:nvPicPr>
                        <p:cNvPr id="0" name="Object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08" y="1190"/>
                          <a:ext cx="1305" cy="1072"/>
                        </a:xfrm>
                        <a:prstGeom prst="rect">
                          <a:avLst/>
                        </a:prstGeom>
                        <a:noFill/>
                        <a:ln>
                          <a:noFill/>
                        </a:ln>
                        <a:effectLst/>
                      </p:spPr>
                    </p:pic>
                  </p:oleObj>
                </mc:Fallback>
              </mc:AlternateContent>
            </a:graphicData>
          </a:graphic>
        </p:graphicFrame>
        <p:graphicFrame>
          <p:nvGraphicFramePr>
            <p:cNvPr id="24593" name="Object 14"/>
            <p:cNvGraphicFramePr>
              <a:graphicFrameLocks noChangeAspect="1"/>
            </p:cNvGraphicFramePr>
            <p:nvPr>
              <p:extLst>
                <p:ext uri="{D42A27DB-BD31-4B8C-83A1-F6EECF244321}">
                  <p14:modId xmlns:p14="http://schemas.microsoft.com/office/powerpoint/2010/main" val="3078131080"/>
                </p:ext>
              </p:extLst>
            </p:nvPr>
          </p:nvGraphicFramePr>
          <p:xfrm>
            <a:off x="3263" y="2529"/>
            <a:ext cx="1250" cy="1022"/>
          </p:xfrm>
          <a:graphic>
            <a:graphicData uri="http://schemas.openxmlformats.org/presentationml/2006/ole">
              <mc:AlternateContent xmlns:mc="http://schemas.openxmlformats.org/markup-compatibility/2006">
                <mc:Choice xmlns:v="urn:schemas-microsoft-com:vml" Requires="v">
                  <p:oleObj spid="_x0000_s34896" name="點陣圖影像" r:id="rId8" imgW="4076190" imgH="3153215" progId="Paint.Picture">
                    <p:embed/>
                  </p:oleObj>
                </mc:Choice>
                <mc:Fallback>
                  <p:oleObj name="點陣圖影像" r:id="rId8" imgW="4076190" imgH="3153215" progId="Paint.Picture">
                    <p:embed/>
                    <p:pic>
                      <p:nvPicPr>
                        <p:cNvPr id="0" name="Object 1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63" y="2529"/>
                          <a:ext cx="1250" cy="1022"/>
                        </a:xfrm>
                        <a:prstGeom prst="rect">
                          <a:avLst/>
                        </a:prstGeom>
                        <a:noFill/>
                        <a:ln>
                          <a:noFill/>
                        </a:ln>
                        <a:effectLst/>
                      </p:spPr>
                    </p:pic>
                  </p:oleObj>
                </mc:Fallback>
              </mc:AlternateContent>
            </a:graphicData>
          </a:graphic>
        </p:graphicFrame>
        <p:graphicFrame>
          <p:nvGraphicFramePr>
            <p:cNvPr id="24594" name="Object 15"/>
            <p:cNvGraphicFramePr>
              <a:graphicFrameLocks noChangeAspect="1"/>
            </p:cNvGraphicFramePr>
            <p:nvPr>
              <p:extLst>
                <p:ext uri="{D42A27DB-BD31-4B8C-83A1-F6EECF244321}">
                  <p14:modId xmlns:p14="http://schemas.microsoft.com/office/powerpoint/2010/main" val="1250640441"/>
                </p:ext>
              </p:extLst>
            </p:nvPr>
          </p:nvGraphicFramePr>
          <p:xfrm>
            <a:off x="1112" y="2491"/>
            <a:ext cx="1318" cy="1057"/>
          </p:xfrm>
          <a:graphic>
            <a:graphicData uri="http://schemas.openxmlformats.org/presentationml/2006/ole">
              <mc:AlternateContent xmlns:mc="http://schemas.openxmlformats.org/markup-compatibility/2006">
                <mc:Choice xmlns:v="urn:schemas-microsoft-com:vml" Requires="v">
                  <p:oleObj spid="_x0000_s34897" name="點陣圖影像" r:id="rId10" imgW="4086795" imgH="3277057" progId="Paint.Picture">
                    <p:embed/>
                  </p:oleObj>
                </mc:Choice>
                <mc:Fallback>
                  <p:oleObj name="點陣圖影像" r:id="rId10" imgW="4086795" imgH="3277057" progId="Paint.Picture">
                    <p:embed/>
                    <p:pic>
                      <p:nvPicPr>
                        <p:cNvPr id="0" name="Object 1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112" y="2491"/>
                          <a:ext cx="1318" cy="1057"/>
                        </a:xfrm>
                        <a:prstGeom prst="rect">
                          <a:avLst/>
                        </a:prstGeom>
                        <a:noFill/>
                        <a:ln>
                          <a:noFill/>
                        </a:ln>
                        <a:effectLst/>
                      </p:spPr>
                    </p:pic>
                  </p:oleObj>
                </mc:Fallback>
              </mc:AlternateContent>
            </a:graphicData>
          </a:graphic>
        </p:graphicFrame>
        <p:grpSp>
          <p:nvGrpSpPr>
            <p:cNvPr id="24595" name="Group 16"/>
            <p:cNvGrpSpPr>
              <a:grpSpLocks/>
            </p:cNvGrpSpPr>
            <p:nvPr/>
          </p:nvGrpSpPr>
          <p:grpSpPr bwMode="auto">
            <a:xfrm>
              <a:off x="0" y="2834"/>
              <a:ext cx="1152" cy="720"/>
              <a:chOff x="0" y="14290"/>
              <a:chExt cx="392" cy="240"/>
            </a:xfrm>
          </p:grpSpPr>
          <p:sp>
            <p:nvSpPr>
              <p:cNvPr id="24596" name="Rectangle 17"/>
              <p:cNvSpPr>
                <a:spLocks noChangeArrowheads="1"/>
              </p:cNvSpPr>
              <p:nvPr/>
            </p:nvSpPr>
            <p:spPr bwMode="auto">
              <a:xfrm>
                <a:off x="0" y="14294"/>
                <a:ext cx="392" cy="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endParaRPr lang="zh-TW" altLang="zh-TW" sz="2400" dirty="0">
                  <a:latin typeface="Garamond" panose="02020404030301010803" pitchFamily="18" charset="0"/>
                </a:endParaRPr>
              </a:p>
            </p:txBody>
          </p:sp>
          <p:sp>
            <p:nvSpPr>
              <p:cNvPr id="24597" name="Rectangle 18"/>
              <p:cNvSpPr>
                <a:spLocks noChangeArrowheads="1"/>
              </p:cNvSpPr>
              <p:nvPr/>
            </p:nvSpPr>
            <p:spPr bwMode="auto">
              <a:xfrm>
                <a:off x="13" y="14290"/>
                <a:ext cx="363"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pPr algn="ctr"/>
                <a:r>
                  <a:rPr lang="en-US" altLang="zh-TW" sz="2000" b="1" dirty="0">
                    <a:latin typeface="微軟正黑體" panose="020B0604030504040204" pitchFamily="34" charset="-120"/>
                    <a:ea typeface="微軟正黑體" panose="020B0604030504040204" pitchFamily="34" charset="-120"/>
                    <a:cs typeface="Times New Roman" pitchFamily="18" charset="0"/>
                  </a:rPr>
                  <a:t>Day12~14</a:t>
                </a:r>
              </a:p>
              <a:p>
                <a:pPr algn="ctr"/>
                <a:r>
                  <a:rPr lang="en-US" altLang="zh-TW" sz="2000" b="1" dirty="0">
                    <a:latin typeface="微軟正黑體" panose="020B0604030504040204" pitchFamily="34" charset="-120"/>
                    <a:ea typeface="微軟正黑體" panose="020B0604030504040204" pitchFamily="34" charset="-120"/>
                    <a:cs typeface="Times New Roman" pitchFamily="18" charset="0"/>
                  </a:rPr>
                  <a:t> Scabs </a:t>
                </a:r>
              </a:p>
              <a:p>
                <a:pPr algn="ctr"/>
                <a:r>
                  <a:rPr lang="zh-TW" altLang="en-US" sz="2000" b="1" dirty="0">
                    <a:latin typeface="微軟正黑體" panose="020B0604030504040204" pitchFamily="34" charset="-120"/>
                    <a:ea typeface="微軟正黑體" panose="020B0604030504040204" pitchFamily="34" charset="-120"/>
                    <a:cs typeface="Times New Roman" pitchFamily="18" charset="0"/>
                  </a:rPr>
                  <a:t>結痂</a:t>
                </a:r>
              </a:p>
            </p:txBody>
          </p:sp>
        </p:grpSp>
        <p:sp>
          <p:nvSpPr>
            <p:cNvPr id="24598" name="AutoShape 20"/>
            <p:cNvSpPr>
              <a:spLocks noChangeArrowheads="1"/>
            </p:cNvSpPr>
            <p:nvPr/>
          </p:nvSpPr>
          <p:spPr bwMode="auto">
            <a:xfrm>
              <a:off x="2608" y="1600"/>
              <a:ext cx="416" cy="288"/>
            </a:xfrm>
            <a:prstGeom prst="rightArrow">
              <a:avLst>
                <a:gd name="adj1" fmla="val 50000"/>
                <a:gd name="adj2" fmla="val 36111"/>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endParaRPr lang="zh-TW" altLang="zh-TW" sz="2400" dirty="0">
                <a:latin typeface="Garamond" panose="02020404030301010803" pitchFamily="18" charset="0"/>
              </a:endParaRPr>
            </a:p>
          </p:txBody>
        </p:sp>
        <p:sp>
          <p:nvSpPr>
            <p:cNvPr id="24599" name="AutoShape 21"/>
            <p:cNvSpPr>
              <a:spLocks noChangeArrowheads="1"/>
            </p:cNvSpPr>
            <p:nvPr/>
          </p:nvSpPr>
          <p:spPr bwMode="auto">
            <a:xfrm>
              <a:off x="3784" y="2297"/>
              <a:ext cx="288" cy="223"/>
            </a:xfrm>
            <a:prstGeom prst="downArrow">
              <a:avLst>
                <a:gd name="adj1" fmla="val 50000"/>
                <a:gd name="adj2" fmla="val 2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endParaRPr lang="zh-TW" altLang="zh-TW" sz="2400" dirty="0">
                <a:latin typeface="Garamond" panose="02020404030301010803" pitchFamily="18" charset="0"/>
              </a:endParaRPr>
            </a:p>
          </p:txBody>
        </p:sp>
        <p:sp>
          <p:nvSpPr>
            <p:cNvPr id="24600" name="AutoShape 22"/>
            <p:cNvSpPr>
              <a:spLocks noChangeArrowheads="1"/>
            </p:cNvSpPr>
            <p:nvPr/>
          </p:nvSpPr>
          <p:spPr bwMode="auto">
            <a:xfrm>
              <a:off x="2699" y="3024"/>
              <a:ext cx="362" cy="315"/>
            </a:xfrm>
            <a:prstGeom prst="leftArrow">
              <a:avLst>
                <a:gd name="adj1" fmla="val 50000"/>
                <a:gd name="adj2" fmla="val 2873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endParaRPr lang="zh-TW" altLang="zh-TW" sz="2400" dirty="0">
                <a:latin typeface="Garamond" panose="02020404030301010803" pitchFamily="18" charset="0"/>
              </a:endParaRPr>
            </a:p>
          </p:txBody>
        </p:sp>
      </p:grpSp>
      <p:sp>
        <p:nvSpPr>
          <p:cNvPr id="3" name="內容版面配置區 2"/>
          <p:cNvSpPr>
            <a:spLocks noGrp="1"/>
          </p:cNvSpPr>
          <p:nvPr>
            <p:ph idx="1"/>
          </p:nvPr>
        </p:nvSpPr>
        <p:spPr>
          <a:xfrm>
            <a:off x="641289" y="1334832"/>
            <a:ext cx="1944216" cy="461963"/>
          </a:xfrm>
        </p:spPr>
        <p:txBody>
          <a:bodyPr anchor="t"/>
          <a:lstStyle/>
          <a:p>
            <a:r>
              <a:rPr lang="zh-TW" altLang="en-US" b="1" dirty="0">
                <a:latin typeface="微軟正黑體" panose="020B0604030504040204" pitchFamily="34" charset="-120"/>
                <a:ea typeface="微軟正黑體" panose="020B0604030504040204" pitchFamily="34" charset="-120"/>
              </a:rPr>
              <a:t>皮膚病灶演進</a:t>
            </a:r>
          </a:p>
          <a:p>
            <a:endParaRPr lang="zh-TW" altLang="en-US" i="1" dirty="0"/>
          </a:p>
        </p:txBody>
      </p:sp>
      <p:sp>
        <p:nvSpPr>
          <p:cNvPr id="5" name="投影片編號版面配置區 4"/>
          <p:cNvSpPr>
            <a:spLocks noGrp="1"/>
          </p:cNvSpPr>
          <p:nvPr>
            <p:ph type="sldNum" sz="quarter" idx="12"/>
          </p:nvPr>
        </p:nvSpPr>
        <p:spPr/>
        <p:txBody>
          <a:bodyPr/>
          <a:lstStyle/>
          <a:p>
            <a:pPr>
              <a:defRPr/>
            </a:pPr>
            <a:fld id="{6C44D6E6-EF3F-4843-B8CE-5003E3D2CF56}" type="slidenum">
              <a:rPr lang="zh-TW" altLang="en-US" smtClean="0"/>
              <a:pPr>
                <a:defRPr/>
              </a:pPr>
              <a:t>8</a:t>
            </a:fld>
            <a:endParaRPr lang="zh-TW" altLang="en-US" dirty="0"/>
          </a:p>
        </p:txBody>
      </p:sp>
      <p:sp>
        <p:nvSpPr>
          <p:cNvPr id="28" name="標題 5">
            <a:extLst>
              <a:ext uri="{FF2B5EF4-FFF2-40B4-BE49-F238E27FC236}">
                <a16:creationId xmlns:a16="http://schemas.microsoft.com/office/drawing/2014/main" id="{7B05F554-736B-40E4-864C-27A11F6E9EFE}"/>
              </a:ext>
            </a:extLst>
          </p:cNvPr>
          <p:cNvSpPr txBox="1">
            <a:spLocks/>
          </p:cNvSpPr>
          <p:nvPr/>
        </p:nvSpPr>
        <p:spPr>
          <a:xfrm>
            <a:off x="479376" y="411488"/>
            <a:ext cx="8229600" cy="9563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臨床症狀</a:t>
            </a:r>
            <a:r>
              <a:rPr lang="en-US" altLang="zh-TW" sz="2900" b="1" dirty="0">
                <a:latin typeface="微軟正黑體" panose="020B0604030504040204" pitchFamily="34" charset="-120"/>
                <a:ea typeface="微軟正黑體" panose="020B0604030504040204" pitchFamily="34" charset="-120"/>
              </a:rPr>
              <a:t>(2/3)</a:t>
            </a:r>
            <a:endParaRPr lang="zh-TW" altLang="en-US" sz="2900" b="1" dirty="0">
              <a:latin typeface="微軟正黑體" panose="020B0604030504040204" pitchFamily="34" charset="-120"/>
              <a:ea typeface="微軟正黑體" panose="020B0604030504040204" pitchFamily="34" charset="-120"/>
            </a:endParaRPr>
          </a:p>
        </p:txBody>
      </p:sp>
      <p:sp>
        <p:nvSpPr>
          <p:cNvPr id="29" name="Text Box 10">
            <a:extLst>
              <a:ext uri="{FF2B5EF4-FFF2-40B4-BE49-F238E27FC236}">
                <a16:creationId xmlns:a16="http://schemas.microsoft.com/office/drawing/2014/main" id="{3406008A-5866-4327-AEFA-97EBB4586BF8}"/>
              </a:ext>
            </a:extLst>
          </p:cNvPr>
          <p:cNvSpPr txBox="1">
            <a:spLocks noChangeArrowheads="1"/>
          </p:cNvSpPr>
          <p:nvPr/>
        </p:nvSpPr>
        <p:spPr bwMode="auto">
          <a:xfrm>
            <a:off x="3745699" y="5042569"/>
            <a:ext cx="362433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r>
              <a:rPr lang="en-US" altLang="zh-TW" sz="1000" i="1" dirty="0">
                <a:latin typeface="Times New Roman" panose="02020603050405020304" pitchFamily="18" charset="0"/>
                <a:ea typeface="+mj-ea"/>
                <a:cs typeface="Times New Roman" panose="02020603050405020304" pitchFamily="18" charset="0"/>
              </a:rPr>
              <a:t>Source</a:t>
            </a:r>
            <a:r>
              <a:rPr lang="en-US" altLang="zh-TW" sz="1000" dirty="0">
                <a:latin typeface="Times New Roman" panose="02020603050405020304" pitchFamily="18" charset="0"/>
                <a:ea typeface="+mj-ea"/>
                <a:cs typeface="Times New Roman" panose="02020603050405020304" pitchFamily="18" charset="0"/>
              </a:rPr>
              <a:t>: </a:t>
            </a:r>
            <a:r>
              <a:rPr lang="en-US" altLang="zh-TW" sz="1000" i="1" dirty="0" err="1">
                <a:latin typeface="Times New Roman" panose="02020603050405020304" pitchFamily="18" charset="0"/>
                <a:ea typeface="+mj-ea"/>
                <a:cs typeface="Times New Roman" panose="02020603050405020304" pitchFamily="18" charset="0"/>
              </a:rPr>
              <a:t>Fenner</a:t>
            </a:r>
            <a:r>
              <a:rPr lang="en-US" altLang="zh-TW" sz="1000" i="1" dirty="0">
                <a:latin typeface="Times New Roman" panose="02020603050405020304" pitchFamily="18" charset="0"/>
                <a:ea typeface="+mj-ea"/>
                <a:cs typeface="Times New Roman" panose="02020603050405020304" pitchFamily="18" charset="0"/>
              </a:rPr>
              <a:t> F, Henderson DA, </a:t>
            </a:r>
            <a:r>
              <a:rPr lang="en-US" altLang="zh-TW" sz="1000" i="1" dirty="0" err="1">
                <a:latin typeface="Times New Roman" panose="02020603050405020304" pitchFamily="18" charset="0"/>
                <a:ea typeface="+mj-ea"/>
                <a:cs typeface="Times New Roman" panose="02020603050405020304" pitchFamily="18" charset="0"/>
              </a:rPr>
              <a:t>Arita</a:t>
            </a:r>
            <a:r>
              <a:rPr lang="en-US" altLang="zh-TW" sz="1000" i="1" dirty="0">
                <a:latin typeface="Times New Roman" panose="02020603050405020304" pitchFamily="18" charset="0"/>
                <a:ea typeface="+mj-ea"/>
                <a:cs typeface="Times New Roman" panose="02020603050405020304" pitchFamily="18" charset="0"/>
              </a:rPr>
              <a:t> I, </a:t>
            </a:r>
            <a:r>
              <a:rPr lang="en-US" altLang="zh-TW" sz="1000" i="1" dirty="0" err="1">
                <a:latin typeface="Times New Roman" panose="02020603050405020304" pitchFamily="18" charset="0"/>
                <a:ea typeface="+mj-ea"/>
                <a:cs typeface="Times New Roman" panose="02020603050405020304" pitchFamily="18" charset="0"/>
              </a:rPr>
              <a:t>Jezek</a:t>
            </a:r>
            <a:r>
              <a:rPr lang="en-US" altLang="zh-TW" sz="1000" i="1" dirty="0">
                <a:latin typeface="Times New Roman" panose="02020603050405020304" pitchFamily="18" charset="0"/>
                <a:ea typeface="+mj-ea"/>
                <a:cs typeface="Times New Roman" panose="02020603050405020304" pitchFamily="18" charset="0"/>
              </a:rPr>
              <a:t> Z, </a:t>
            </a:r>
            <a:r>
              <a:rPr lang="en-US" altLang="zh-TW" sz="1000" i="1" dirty="0" err="1">
                <a:latin typeface="Times New Roman" panose="02020603050405020304" pitchFamily="18" charset="0"/>
                <a:ea typeface="+mj-ea"/>
                <a:cs typeface="Times New Roman" panose="02020603050405020304" pitchFamily="18" charset="0"/>
              </a:rPr>
              <a:t>Ladnyi</a:t>
            </a:r>
            <a:r>
              <a:rPr lang="en-US" altLang="zh-TW" sz="1000" i="1" dirty="0">
                <a:latin typeface="Times New Roman" panose="02020603050405020304" pitchFamily="18" charset="0"/>
                <a:ea typeface="+mj-ea"/>
                <a:cs typeface="Times New Roman" panose="02020603050405020304" pitchFamily="18" charset="0"/>
              </a:rPr>
              <a:t> ID</a:t>
            </a:r>
          </a:p>
          <a:p>
            <a:r>
              <a:rPr lang="en-US" altLang="zh-TW" sz="1000" i="1" dirty="0">
                <a:latin typeface="Times New Roman" panose="02020603050405020304" pitchFamily="18" charset="0"/>
                <a:ea typeface="+mj-ea"/>
                <a:cs typeface="Times New Roman" panose="02020603050405020304" pitchFamily="18" charset="0"/>
              </a:rPr>
              <a:t>             Smallpox and its Eradication</a:t>
            </a:r>
          </a:p>
          <a:p>
            <a:r>
              <a:rPr lang="en-US" altLang="zh-TW" sz="1000" i="1" dirty="0">
                <a:latin typeface="Times New Roman" panose="02020603050405020304" pitchFamily="18" charset="0"/>
                <a:ea typeface="+mj-ea"/>
                <a:cs typeface="Times New Roman" panose="02020603050405020304" pitchFamily="18" charset="0"/>
              </a:rPr>
              <a:t>             World Health Organization, Geneva, 1988</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4498" name="Rectangle 2"/>
          <p:cNvSpPr>
            <a:spLocks noChangeArrowheads="1"/>
          </p:cNvSpPr>
          <p:nvPr/>
        </p:nvSpPr>
        <p:spPr bwMode="auto">
          <a:xfrm>
            <a:off x="2997026" y="517526"/>
            <a:ext cx="64833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defRPr/>
            </a:pPr>
            <a:endParaRPr lang="en-US" altLang="zh-TW" sz="2900" dirty="0">
              <a:solidFill>
                <a:srgbClr val="009900"/>
              </a:solidFill>
              <a:latin typeface="Garamond" panose="02020404030301010803" pitchFamily="18" charset="0"/>
            </a:endParaRPr>
          </a:p>
        </p:txBody>
      </p:sp>
      <p:sp>
        <p:nvSpPr>
          <p:cNvPr id="3" name="內容版面配置區 2"/>
          <p:cNvSpPr>
            <a:spLocks noGrp="1"/>
          </p:cNvSpPr>
          <p:nvPr>
            <p:ph idx="1"/>
          </p:nvPr>
        </p:nvSpPr>
        <p:spPr>
          <a:xfrm>
            <a:off x="743664" y="1367845"/>
            <a:ext cx="1454548" cy="598042"/>
          </a:xfrm>
        </p:spPr>
        <p:txBody>
          <a:bodyPr/>
          <a:lstStyle/>
          <a:p>
            <a:r>
              <a:rPr lang="zh-TW" altLang="en-US" b="1" dirty="0">
                <a:latin typeface="微軟正黑體" panose="020B0604030504040204" pitchFamily="34" charset="-120"/>
                <a:ea typeface="微軟正黑體" panose="020B0604030504040204" pitchFamily="34" charset="-120"/>
              </a:rPr>
              <a:t>病程發展</a:t>
            </a:r>
          </a:p>
        </p:txBody>
      </p:sp>
      <p:sp>
        <p:nvSpPr>
          <p:cNvPr id="4" name="投影片編號版面配置區 3"/>
          <p:cNvSpPr>
            <a:spLocks noGrp="1"/>
          </p:cNvSpPr>
          <p:nvPr>
            <p:ph type="sldNum" sz="quarter" idx="12"/>
          </p:nvPr>
        </p:nvSpPr>
        <p:spPr>
          <a:xfrm>
            <a:off x="7028096" y="5740307"/>
            <a:ext cx="907186" cy="498470"/>
          </a:xfrm>
        </p:spPr>
        <p:txBody>
          <a:bodyPr/>
          <a:lstStyle/>
          <a:p>
            <a:pPr>
              <a:defRPr/>
            </a:pPr>
            <a:fld id="{6C44D6E6-EF3F-4843-B8CE-5003E3D2CF56}" type="slidenum">
              <a:rPr lang="zh-TW" altLang="en-US" smtClean="0"/>
              <a:pPr>
                <a:defRPr/>
              </a:pPr>
              <a:t>9</a:t>
            </a:fld>
            <a:endParaRPr lang="zh-TW" altLang="en-US" dirty="0"/>
          </a:p>
        </p:txBody>
      </p:sp>
      <p:sp>
        <p:nvSpPr>
          <p:cNvPr id="13" name="標題 5">
            <a:extLst>
              <a:ext uri="{FF2B5EF4-FFF2-40B4-BE49-F238E27FC236}">
                <a16:creationId xmlns:a16="http://schemas.microsoft.com/office/drawing/2014/main" id="{F78CF346-A923-41DF-9342-1C28CE7F4673}"/>
              </a:ext>
            </a:extLst>
          </p:cNvPr>
          <p:cNvSpPr txBox="1">
            <a:spLocks/>
          </p:cNvSpPr>
          <p:nvPr/>
        </p:nvSpPr>
        <p:spPr>
          <a:xfrm>
            <a:off x="479376" y="411488"/>
            <a:ext cx="8229600" cy="9563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臨床症狀</a:t>
            </a:r>
            <a:r>
              <a:rPr lang="en-US" altLang="zh-TW" sz="2900" b="1" dirty="0">
                <a:latin typeface="微軟正黑體" panose="020B0604030504040204" pitchFamily="34" charset="-120"/>
                <a:ea typeface="微軟正黑體" panose="020B0604030504040204" pitchFamily="34" charset="-120"/>
              </a:rPr>
              <a:t>(3/3)</a:t>
            </a:r>
            <a:endParaRPr lang="zh-TW" altLang="en-US" sz="2900" b="1" dirty="0">
              <a:latin typeface="微軟正黑體" panose="020B0604030504040204" pitchFamily="34" charset="-120"/>
              <a:ea typeface="微軟正黑體" panose="020B0604030504040204" pitchFamily="34" charset="-120"/>
            </a:endParaRPr>
          </a:p>
        </p:txBody>
      </p:sp>
      <p:pic>
        <p:nvPicPr>
          <p:cNvPr id="5" name="圖片 4">
            <a:extLst>
              <a:ext uri="{FF2B5EF4-FFF2-40B4-BE49-F238E27FC236}">
                <a16:creationId xmlns:a16="http://schemas.microsoft.com/office/drawing/2014/main" id="{F0C79AB7-1AB6-4379-B594-EF7A03A4072B}"/>
              </a:ext>
            </a:extLst>
          </p:cNvPr>
          <p:cNvPicPr>
            <a:picLocks noChangeAspect="1"/>
          </p:cNvPicPr>
          <p:nvPr/>
        </p:nvPicPr>
        <p:blipFill>
          <a:blip r:embed="rId3"/>
          <a:stretch>
            <a:fillRect/>
          </a:stretch>
        </p:blipFill>
        <p:spPr>
          <a:xfrm>
            <a:off x="2708948" y="1291083"/>
            <a:ext cx="6771428" cy="3647619"/>
          </a:xfrm>
          <a:prstGeom prst="rect">
            <a:avLst/>
          </a:prstGeom>
        </p:spPr>
      </p:pic>
      <p:sp>
        <p:nvSpPr>
          <p:cNvPr id="15" name="Text Box 10">
            <a:extLst>
              <a:ext uri="{FF2B5EF4-FFF2-40B4-BE49-F238E27FC236}">
                <a16:creationId xmlns:a16="http://schemas.microsoft.com/office/drawing/2014/main" id="{924D04C2-3630-4E1F-B62B-D5EAB03432BD}"/>
              </a:ext>
            </a:extLst>
          </p:cNvPr>
          <p:cNvSpPr txBox="1">
            <a:spLocks noChangeArrowheads="1"/>
          </p:cNvSpPr>
          <p:nvPr/>
        </p:nvSpPr>
        <p:spPr bwMode="auto">
          <a:xfrm>
            <a:off x="2628240" y="4938702"/>
            <a:ext cx="3624335"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kumimoji="1">
                <a:solidFill>
                  <a:schemeClr val="tx1"/>
                </a:solidFill>
                <a:latin typeface="Arial" pitchFamily="34" charset="0"/>
                <a:ea typeface="新細明體" pitchFamily="18" charset="-120"/>
              </a:defRPr>
            </a:lvl1pPr>
            <a:lvl2pPr marL="742950" indent="-285750">
              <a:defRPr kumimoji="1">
                <a:solidFill>
                  <a:schemeClr val="tx1"/>
                </a:solidFill>
                <a:latin typeface="Arial" pitchFamily="34" charset="0"/>
                <a:ea typeface="新細明體" pitchFamily="18" charset="-120"/>
              </a:defRPr>
            </a:lvl2pPr>
            <a:lvl3pPr marL="1143000" indent="-228600">
              <a:defRPr kumimoji="1">
                <a:solidFill>
                  <a:schemeClr val="tx1"/>
                </a:solidFill>
                <a:latin typeface="Arial" pitchFamily="34" charset="0"/>
                <a:ea typeface="新細明體" pitchFamily="18" charset="-120"/>
              </a:defRPr>
            </a:lvl3pPr>
            <a:lvl4pPr marL="1600200" indent="-228600">
              <a:defRPr kumimoji="1">
                <a:solidFill>
                  <a:schemeClr val="tx1"/>
                </a:solidFill>
                <a:latin typeface="Arial" pitchFamily="34" charset="0"/>
                <a:ea typeface="新細明體" pitchFamily="18" charset="-120"/>
              </a:defRPr>
            </a:lvl4pPr>
            <a:lvl5pPr marL="2057400" indent="-228600">
              <a:defRPr kumimoji="1">
                <a:solidFill>
                  <a:schemeClr val="tx1"/>
                </a:solidFill>
                <a:latin typeface="Arial" pitchFamily="34" charset="0"/>
                <a:ea typeface="新細明體" pitchFamily="18" charset="-120"/>
              </a:defRPr>
            </a:lvl5pPr>
            <a:lvl6pPr marL="2514600" indent="-228600" fontAlgn="base">
              <a:spcBef>
                <a:spcPct val="0"/>
              </a:spcBef>
              <a:spcAft>
                <a:spcPct val="0"/>
              </a:spcAft>
              <a:defRPr kumimoji="1">
                <a:solidFill>
                  <a:schemeClr val="tx1"/>
                </a:solidFill>
                <a:latin typeface="Arial" pitchFamily="34" charset="0"/>
                <a:ea typeface="新細明體" pitchFamily="18" charset="-120"/>
              </a:defRPr>
            </a:lvl6pPr>
            <a:lvl7pPr marL="2971800" indent="-228600" fontAlgn="base">
              <a:spcBef>
                <a:spcPct val="0"/>
              </a:spcBef>
              <a:spcAft>
                <a:spcPct val="0"/>
              </a:spcAft>
              <a:defRPr kumimoji="1">
                <a:solidFill>
                  <a:schemeClr val="tx1"/>
                </a:solidFill>
                <a:latin typeface="Arial" pitchFamily="34" charset="0"/>
                <a:ea typeface="新細明體" pitchFamily="18" charset="-120"/>
              </a:defRPr>
            </a:lvl7pPr>
            <a:lvl8pPr marL="3429000" indent="-228600" fontAlgn="base">
              <a:spcBef>
                <a:spcPct val="0"/>
              </a:spcBef>
              <a:spcAft>
                <a:spcPct val="0"/>
              </a:spcAft>
              <a:defRPr kumimoji="1">
                <a:solidFill>
                  <a:schemeClr val="tx1"/>
                </a:solidFill>
                <a:latin typeface="Arial" pitchFamily="34" charset="0"/>
                <a:ea typeface="新細明體" pitchFamily="18" charset="-120"/>
              </a:defRPr>
            </a:lvl8pPr>
            <a:lvl9pPr marL="3886200" indent="-228600" fontAlgn="base">
              <a:spcBef>
                <a:spcPct val="0"/>
              </a:spcBef>
              <a:spcAft>
                <a:spcPct val="0"/>
              </a:spcAft>
              <a:defRPr kumimoji="1">
                <a:solidFill>
                  <a:schemeClr val="tx1"/>
                </a:solidFill>
                <a:latin typeface="Arial" pitchFamily="34" charset="0"/>
                <a:ea typeface="新細明體" pitchFamily="18" charset="-120"/>
              </a:defRPr>
            </a:lvl9pPr>
          </a:lstStyle>
          <a:p>
            <a:r>
              <a:rPr lang="en-US" altLang="zh-TW" sz="1000" i="1" dirty="0">
                <a:latin typeface="Times New Roman" panose="02020603050405020304" pitchFamily="18" charset="0"/>
                <a:ea typeface="+mj-ea"/>
                <a:cs typeface="Times New Roman" panose="02020603050405020304" pitchFamily="18" charset="0"/>
              </a:rPr>
              <a:t>Source</a:t>
            </a:r>
            <a:r>
              <a:rPr lang="en-US" altLang="zh-TW" sz="1000" dirty="0">
                <a:latin typeface="Times New Roman" panose="02020603050405020304" pitchFamily="18" charset="0"/>
                <a:ea typeface="+mj-ea"/>
                <a:cs typeface="Times New Roman" panose="02020603050405020304" pitchFamily="18" charset="0"/>
              </a:rPr>
              <a:t>: </a:t>
            </a:r>
            <a:r>
              <a:rPr lang="en-US" altLang="zh-TW" sz="1000" i="1" dirty="0" err="1">
                <a:latin typeface="Times New Roman" panose="02020603050405020304" pitchFamily="18" charset="0"/>
                <a:ea typeface="+mj-ea"/>
                <a:cs typeface="Times New Roman" panose="02020603050405020304" pitchFamily="18" charset="0"/>
              </a:rPr>
              <a:t>Fenner</a:t>
            </a:r>
            <a:r>
              <a:rPr lang="en-US" altLang="zh-TW" sz="1000" i="1" dirty="0">
                <a:latin typeface="Times New Roman" panose="02020603050405020304" pitchFamily="18" charset="0"/>
                <a:ea typeface="+mj-ea"/>
                <a:cs typeface="Times New Roman" panose="02020603050405020304" pitchFamily="18" charset="0"/>
              </a:rPr>
              <a:t> F, Henderson DA, </a:t>
            </a:r>
            <a:r>
              <a:rPr lang="en-US" altLang="zh-TW" sz="1000" i="1" dirty="0" err="1">
                <a:latin typeface="Times New Roman" panose="02020603050405020304" pitchFamily="18" charset="0"/>
                <a:ea typeface="+mj-ea"/>
                <a:cs typeface="Times New Roman" panose="02020603050405020304" pitchFamily="18" charset="0"/>
              </a:rPr>
              <a:t>Arita</a:t>
            </a:r>
            <a:r>
              <a:rPr lang="en-US" altLang="zh-TW" sz="1000" i="1" dirty="0">
                <a:latin typeface="Times New Roman" panose="02020603050405020304" pitchFamily="18" charset="0"/>
                <a:ea typeface="+mj-ea"/>
                <a:cs typeface="Times New Roman" panose="02020603050405020304" pitchFamily="18" charset="0"/>
              </a:rPr>
              <a:t> I, </a:t>
            </a:r>
            <a:r>
              <a:rPr lang="en-US" altLang="zh-TW" sz="1000" i="1" dirty="0" err="1">
                <a:latin typeface="Times New Roman" panose="02020603050405020304" pitchFamily="18" charset="0"/>
                <a:ea typeface="+mj-ea"/>
                <a:cs typeface="Times New Roman" panose="02020603050405020304" pitchFamily="18" charset="0"/>
              </a:rPr>
              <a:t>Jezek</a:t>
            </a:r>
            <a:r>
              <a:rPr lang="en-US" altLang="zh-TW" sz="1000" i="1" dirty="0">
                <a:latin typeface="Times New Roman" panose="02020603050405020304" pitchFamily="18" charset="0"/>
                <a:ea typeface="+mj-ea"/>
                <a:cs typeface="Times New Roman" panose="02020603050405020304" pitchFamily="18" charset="0"/>
              </a:rPr>
              <a:t> Z, </a:t>
            </a:r>
            <a:r>
              <a:rPr lang="en-US" altLang="zh-TW" sz="1000" i="1" dirty="0" err="1">
                <a:latin typeface="Times New Roman" panose="02020603050405020304" pitchFamily="18" charset="0"/>
                <a:ea typeface="+mj-ea"/>
                <a:cs typeface="Times New Roman" panose="02020603050405020304" pitchFamily="18" charset="0"/>
              </a:rPr>
              <a:t>Ladnyi</a:t>
            </a:r>
            <a:r>
              <a:rPr lang="en-US" altLang="zh-TW" sz="1000" i="1" dirty="0">
                <a:latin typeface="Times New Roman" panose="02020603050405020304" pitchFamily="18" charset="0"/>
                <a:ea typeface="+mj-ea"/>
                <a:cs typeface="Times New Roman" panose="02020603050405020304" pitchFamily="18" charset="0"/>
              </a:rPr>
              <a:t> ID</a:t>
            </a:r>
          </a:p>
          <a:p>
            <a:r>
              <a:rPr lang="en-US" altLang="zh-TW" sz="1000" i="1" dirty="0">
                <a:latin typeface="Times New Roman" panose="02020603050405020304" pitchFamily="18" charset="0"/>
                <a:ea typeface="+mj-ea"/>
                <a:cs typeface="Times New Roman" panose="02020603050405020304" pitchFamily="18" charset="0"/>
              </a:rPr>
              <a:t>             Smallpox and its Eradication</a:t>
            </a:r>
          </a:p>
          <a:p>
            <a:r>
              <a:rPr lang="en-US" altLang="zh-TW" sz="1000" i="1" dirty="0">
                <a:latin typeface="Times New Roman" panose="02020603050405020304" pitchFamily="18" charset="0"/>
                <a:ea typeface="+mj-ea"/>
                <a:cs typeface="Times New Roman" panose="02020603050405020304" pitchFamily="18" charset="0"/>
              </a:rPr>
              <a:t>             World Health Organization, Geneva, 1988</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5">
            <a:extLst>
              <a:ext uri="{FF2B5EF4-FFF2-40B4-BE49-F238E27FC236}">
                <a16:creationId xmlns:a16="http://schemas.microsoft.com/office/drawing/2014/main" id="{7DB76530-096D-4B92-8E1C-4071C067B604}"/>
              </a:ext>
            </a:extLst>
          </p:cNvPr>
          <p:cNvGraphicFramePr>
            <a:graphicFrameLocks noGrp="1"/>
          </p:cNvGraphicFramePr>
          <p:nvPr>
            <p:ph idx="1"/>
            <p:extLst>
              <p:ext uri="{D42A27DB-BD31-4B8C-83A1-F6EECF244321}">
                <p14:modId xmlns:p14="http://schemas.microsoft.com/office/powerpoint/2010/main" val="239078545"/>
              </p:ext>
            </p:extLst>
          </p:nvPr>
        </p:nvGraphicFramePr>
        <p:xfrm>
          <a:off x="205136" y="2155063"/>
          <a:ext cx="11233248" cy="3362169"/>
        </p:xfrm>
        <a:graphic>
          <a:graphicData uri="http://schemas.openxmlformats.org/drawingml/2006/table">
            <a:tbl>
              <a:tblPr firstRow="1" bandRow="1">
                <a:tableStyleId>{5C22544A-7EE6-4342-B048-85BDC9FD1C3A}</a:tableStyleId>
              </a:tblPr>
              <a:tblGrid>
                <a:gridCol w="1990363">
                  <a:extLst>
                    <a:ext uri="{9D8B030D-6E8A-4147-A177-3AD203B41FA5}">
                      <a16:colId xmlns:a16="http://schemas.microsoft.com/office/drawing/2014/main" val="3661211237"/>
                    </a:ext>
                  </a:extLst>
                </a:gridCol>
                <a:gridCol w="2704466">
                  <a:extLst>
                    <a:ext uri="{9D8B030D-6E8A-4147-A177-3AD203B41FA5}">
                      <a16:colId xmlns:a16="http://schemas.microsoft.com/office/drawing/2014/main" val="306105027"/>
                    </a:ext>
                  </a:extLst>
                </a:gridCol>
                <a:gridCol w="4003797">
                  <a:extLst>
                    <a:ext uri="{9D8B030D-6E8A-4147-A177-3AD203B41FA5}">
                      <a16:colId xmlns:a16="http://schemas.microsoft.com/office/drawing/2014/main" val="2433734403"/>
                    </a:ext>
                  </a:extLst>
                </a:gridCol>
                <a:gridCol w="2534622">
                  <a:extLst>
                    <a:ext uri="{9D8B030D-6E8A-4147-A177-3AD203B41FA5}">
                      <a16:colId xmlns:a16="http://schemas.microsoft.com/office/drawing/2014/main" val="1053857723"/>
                    </a:ext>
                  </a:extLst>
                </a:gridCol>
              </a:tblGrid>
              <a:tr h="504056">
                <a:tc>
                  <a:txBody>
                    <a:bodyPr/>
                    <a:lstStyle/>
                    <a:p>
                      <a:pPr algn="ctr"/>
                      <a:r>
                        <a:rPr kumimoji="0" lang="zh-TW" altLang="en-US" kern="0" dirty="0">
                          <a:latin typeface="微軟正黑體" panose="020B0604030504040204" pitchFamily="34" charset="-120"/>
                          <a:ea typeface="微軟正黑體" panose="020B0604030504040204" pitchFamily="34" charset="-120"/>
                        </a:rPr>
                        <a:t>藥物名稱</a:t>
                      </a:r>
                      <a:endParaRPr lang="zh-TW" altLang="en-US" dirty="0"/>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機轉</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世界核准情形</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其他</a:t>
                      </a:r>
                    </a:p>
                  </a:txBody>
                  <a:tcPr anchor="ctr"/>
                </a:tc>
                <a:extLst>
                  <a:ext uri="{0D108BD9-81ED-4DB2-BD59-A6C34878D82A}">
                    <a16:rowId xmlns:a16="http://schemas.microsoft.com/office/drawing/2014/main" val="715545562"/>
                  </a:ext>
                </a:extLst>
              </a:tr>
              <a:tr h="918063">
                <a:tc>
                  <a:txBody>
                    <a:bodyPr/>
                    <a:lstStyle/>
                    <a:p>
                      <a:pPr algn="ctr"/>
                      <a:r>
                        <a:rPr lang="en-US" altLang="zh-TW" sz="1600" dirty="0">
                          <a:latin typeface="Times New Roman" panose="02020603050405020304" pitchFamily="18" charset="0"/>
                          <a:ea typeface="微軟正黑體" panose="020B0604030504040204" pitchFamily="34" charset="-120"/>
                          <a:cs typeface="Times New Roman" panose="02020603050405020304" pitchFamily="18" charset="0"/>
                        </a:rPr>
                        <a:t>Tecovirimat</a:t>
                      </a:r>
                      <a:endParaRPr lang="zh-TW" altLang="en-US" sz="1600" dirty="0">
                        <a:latin typeface="Times New Roman" panose="02020603050405020304" pitchFamily="18" charset="0"/>
                        <a:ea typeface="微軟正黑體" panose="020B0604030504040204" pitchFamily="34" charset="-120"/>
                        <a:cs typeface="Times New Roman" panose="02020603050405020304" pitchFamily="18" charset="0"/>
                      </a:endParaRPr>
                    </a:p>
                  </a:txBody>
                  <a:tcPr anchor="ctr"/>
                </a:tc>
                <a:tc>
                  <a:txBody>
                    <a:bodyPr/>
                    <a:lstStyle/>
                    <a:p>
                      <a:pPr marL="0" algn="l" defTabSz="914400" rtl="0" eaLnBrk="1" latinLnBrk="0" hangingPunct="1"/>
                      <a:r>
                        <a:rPr lang="zh-TW" altLang="zh-TW" sz="1200" kern="1200" dirty="0">
                          <a:solidFill>
                            <a:schemeClr val="dk1"/>
                          </a:solidFill>
                          <a:latin typeface="微軟正黑體" panose="020B0604030504040204" pitchFamily="34" charset="-120"/>
                          <a:ea typeface="微軟正黑體" panose="020B0604030504040204" pitchFamily="34" charset="-120"/>
                          <a:cs typeface="+mn-cs"/>
                        </a:rPr>
                        <a:t>干擾正痘病毒屬表面蛋白質</a:t>
                      </a: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(VP37)</a:t>
                      </a:r>
                      <a:r>
                        <a:rPr lang="zh-TW" altLang="zh-TW" sz="1200" kern="1200" dirty="0">
                          <a:solidFill>
                            <a:schemeClr val="dk1"/>
                          </a:solidFill>
                          <a:latin typeface="微軟正黑體" panose="020B0604030504040204" pitchFamily="34" charset="-120"/>
                          <a:ea typeface="微軟正黑體" panose="020B0604030504040204" pitchFamily="34" charset="-120"/>
                          <a:cs typeface="+mn-cs"/>
                        </a:rPr>
                        <a:t>，以抑制病毒繁殖</a:t>
                      </a:r>
                      <a:endParaRPr lang="zh-TW" altLang="en-US" sz="12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tc>
                  <a:txBody>
                    <a:bodyPr/>
                    <a:lstStyle/>
                    <a:p>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1.</a:t>
                      </a:r>
                      <a:r>
                        <a:rPr lang="zh-TW" altLang="zh-TW" sz="1200" kern="1200" dirty="0">
                          <a:solidFill>
                            <a:schemeClr val="dk1"/>
                          </a:solidFill>
                          <a:latin typeface="微軟正黑體" panose="020B0604030504040204" pitchFamily="34" charset="-120"/>
                          <a:ea typeface="微軟正黑體" panose="020B0604030504040204" pitchFamily="34" charset="-120"/>
                          <a:cs typeface="+mn-cs"/>
                        </a:rPr>
                        <a:t>歐洲藥品管理局</a:t>
                      </a: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:2022</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年核准治療天花、</a:t>
                      </a: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M</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痘、牛痘及疫苗接種而產生的併發症</a:t>
                      </a:r>
                      <a:endParaRPr lang="en-US" altLang="zh-TW" sz="1200" kern="1200" dirty="0">
                        <a:solidFill>
                          <a:schemeClr val="dk1"/>
                        </a:solidFill>
                        <a:latin typeface="微軟正黑體" panose="020B0604030504040204" pitchFamily="34" charset="-120"/>
                        <a:ea typeface="微軟正黑體" panose="020B0604030504040204" pitchFamily="34" charset="-120"/>
                        <a:cs typeface="+mn-cs"/>
                      </a:endParaRPr>
                    </a:p>
                    <a:p>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2.</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美國食品藥物管理局</a:t>
                      </a: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:2018</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年、</a:t>
                      </a: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2022</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年分別核准口服膠囊與靜脈注射型治療天花</a:t>
                      </a:r>
                    </a:p>
                  </a:txBody>
                  <a:tcPr anchor="ctr"/>
                </a:tc>
                <a:tc>
                  <a:txBody>
                    <a:bodyPr/>
                    <a:lstStyle/>
                    <a:p>
                      <a:r>
                        <a:rPr lang="zh-TW" altLang="en-US" sz="1200" dirty="0">
                          <a:latin typeface="微軟正黑體" panose="020B0604030504040204" pitchFamily="34" charset="-120"/>
                          <a:ea typeface="微軟正黑體" panose="020B0604030504040204" pitchFamily="34" charset="-120"/>
                        </a:rPr>
                        <a:t>我國僅專案進口口服劑型</a:t>
                      </a:r>
                    </a:p>
                  </a:txBody>
                  <a:tcPr anchor="ctr"/>
                </a:tc>
                <a:extLst>
                  <a:ext uri="{0D108BD9-81ED-4DB2-BD59-A6C34878D82A}">
                    <a16:rowId xmlns:a16="http://schemas.microsoft.com/office/drawing/2014/main" val="2756693376"/>
                  </a:ext>
                </a:extLst>
              </a:tr>
              <a:tr h="0">
                <a:tc>
                  <a:txBody>
                    <a:bodyPr/>
                    <a:lstStyle/>
                    <a:p>
                      <a:pPr marL="0" algn="ctr" defTabSz="914400" rtl="0" eaLnBrk="1" latinLnBrk="0" hangingPunct="1"/>
                      <a:r>
                        <a:rPr lang="en-US" altLang="zh-TW" sz="1600" kern="1200" dirty="0" err="1">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Brincidofovir</a:t>
                      </a:r>
                      <a:endParaRPr lang="zh-TW" altLang="en-US"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endParaRPr>
                    </a:p>
                  </a:txBody>
                  <a:tcPr anchor="ctr"/>
                </a:tc>
                <a:tc>
                  <a:txBody>
                    <a:bodyPr/>
                    <a:lstStyle/>
                    <a:p>
                      <a:pPr marL="0" algn="l" defTabSz="914400" rtl="0" eaLnBrk="1" latinLnBrk="0" hangingPunct="1"/>
                      <a:r>
                        <a:rPr lang="zh-TW" altLang="zh-TW" sz="1400" kern="1200" dirty="0">
                          <a:solidFill>
                            <a:schemeClr val="dk1"/>
                          </a:solidFill>
                          <a:latin typeface="微軟正黑體" panose="020B0604030504040204" pitchFamily="34" charset="-120"/>
                          <a:ea typeface="微軟正黑體" panose="020B0604030504040204" pitchFamily="34" charset="-120"/>
                          <a:cs typeface="+mn-cs"/>
                        </a:rPr>
                        <a:t>干擾病毒核酸合成</a:t>
                      </a:r>
                      <a:endParaRPr lang="zh-TW" altLang="en-US" sz="14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tc>
                  <a:txBody>
                    <a:bodyPr/>
                    <a:lstStyle/>
                    <a:p>
                      <a:r>
                        <a:rPr lang="zh-TW" altLang="en-US" sz="1200" dirty="0">
                          <a:latin typeface="微軟正黑體" panose="020B0604030504040204" pitchFamily="34" charset="-120"/>
                          <a:ea typeface="微軟正黑體" panose="020B0604030504040204" pitchFamily="34" charset="-120"/>
                        </a:rPr>
                        <a:t>美國食品藥品管理局</a:t>
                      </a:r>
                      <a:r>
                        <a:rPr lang="en-US" altLang="zh-TW" sz="1200" dirty="0">
                          <a:latin typeface="微軟正黑體" panose="020B0604030504040204" pitchFamily="34" charset="-120"/>
                          <a:ea typeface="微軟正黑體" panose="020B0604030504040204" pitchFamily="34" charset="-120"/>
                        </a:rPr>
                        <a:t>:2021</a:t>
                      </a:r>
                      <a:r>
                        <a:rPr lang="zh-TW" altLang="en-US" sz="1200" dirty="0">
                          <a:latin typeface="微軟正黑體" panose="020B0604030504040204" pitchFamily="34" charset="-120"/>
                          <a:ea typeface="微軟正黑體" panose="020B0604030504040204" pitchFamily="34" charset="-120"/>
                        </a:rPr>
                        <a:t>年核准</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治療天花</a:t>
                      </a:r>
                      <a:endParaRPr lang="zh-TW" altLang="en-US" sz="1200" dirty="0">
                        <a:latin typeface="微軟正黑體" panose="020B0604030504040204" pitchFamily="34" charset="-120"/>
                        <a:ea typeface="微軟正黑體" panose="020B0604030504040204" pitchFamily="34" charset="-12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1.</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常見不良反應包括腹瀉、噁心、嘔吐與腹痛</a:t>
                      </a:r>
                    </a:p>
                    <a:p>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2.</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可適用於所有年齡群</a:t>
                      </a:r>
                    </a:p>
                  </a:txBody>
                  <a:tcPr anchor="ctr"/>
                </a:tc>
                <a:extLst>
                  <a:ext uri="{0D108BD9-81ED-4DB2-BD59-A6C34878D82A}">
                    <a16:rowId xmlns:a16="http://schemas.microsoft.com/office/drawing/2014/main" val="225750685"/>
                  </a:ext>
                </a:extLst>
              </a:tr>
              <a:tr h="477010">
                <a:tc>
                  <a:txBody>
                    <a:bodyPr/>
                    <a:lstStyle/>
                    <a:p>
                      <a:pPr marL="0" algn="ctr" defTabSz="914400" rtl="0" eaLnBrk="1" latinLnBrk="0" hangingPunct="1"/>
                      <a:r>
                        <a:rPr lang="en-US" altLang="zh-TW"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Cidofovir</a:t>
                      </a:r>
                      <a:endParaRPr lang="zh-TW" altLang="en-US"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zh-TW" sz="1400" kern="1200" dirty="0">
                          <a:solidFill>
                            <a:schemeClr val="dk1"/>
                          </a:solidFill>
                          <a:latin typeface="微軟正黑體" panose="020B0604030504040204" pitchFamily="34" charset="-120"/>
                          <a:ea typeface="微軟正黑體" panose="020B0604030504040204" pitchFamily="34" charset="-120"/>
                          <a:cs typeface="+mn-cs"/>
                        </a:rPr>
                        <a:t>干擾病毒核酸合成</a:t>
                      </a:r>
                      <a:endParaRPr lang="zh-TW" altLang="en-US" sz="14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dirty="0"/>
                        <a:t>-</a:t>
                      </a:r>
                      <a:endParaRPr lang="zh-TW" altLang="en-US" sz="1200" dirty="0"/>
                    </a:p>
                  </a:txBody>
                  <a:tcPr anchor="ctr"/>
                </a:tc>
                <a:tc>
                  <a:txBody>
                    <a:bodyPr/>
                    <a:lstStyle/>
                    <a:p>
                      <a:pPr algn="ct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國外核准之適應症為</a:t>
                      </a: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CMV</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病毒感染</a:t>
                      </a:r>
                    </a:p>
                  </a:txBody>
                  <a:tcPr anchor="ctr"/>
                </a:tc>
                <a:extLst>
                  <a:ext uri="{0D108BD9-81ED-4DB2-BD59-A6C34878D82A}">
                    <a16:rowId xmlns:a16="http://schemas.microsoft.com/office/drawing/2014/main" val="410050826"/>
                  </a:ext>
                </a:extLst>
              </a:tr>
              <a:tr h="651147">
                <a:tc>
                  <a:txBody>
                    <a:bodyPr/>
                    <a:lstStyle/>
                    <a:p>
                      <a:pPr algn="ctr"/>
                      <a:r>
                        <a:rPr lang="en-US" altLang="zh-TW" sz="1600" b="0" kern="1200" dirty="0">
                          <a:solidFill>
                            <a:schemeClr val="dk1"/>
                          </a:solidFill>
                          <a:effectLst/>
                          <a:latin typeface="Times New Roman" panose="02020603050405020304" pitchFamily="18" charset="0"/>
                          <a:ea typeface="+mn-ea"/>
                          <a:cs typeface="Times New Roman" panose="02020603050405020304" pitchFamily="18" charset="0"/>
                        </a:rPr>
                        <a:t>VIGIV</a:t>
                      </a:r>
                    </a:p>
                    <a:p>
                      <a:pPr algn="ctr"/>
                      <a:r>
                        <a:rPr lang="en-US" altLang="zh-TW"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(Vaccinia Immune Globulin Intravenous)</a:t>
                      </a:r>
                      <a:endParaRPr lang="zh-TW" altLang="en-US"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endParaRPr>
                    </a:p>
                  </a:txBody>
                  <a:tcPr anchor="ctr"/>
                </a:tc>
                <a:tc>
                  <a:txBody>
                    <a:bodyPr/>
                    <a:lstStyle/>
                    <a:p>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針對天花病毒的靜脈注射免疫球蛋白</a:t>
                      </a:r>
                    </a:p>
                  </a:txBody>
                  <a:tcPr anchor="ctr"/>
                </a:tc>
                <a:tc>
                  <a:txBody>
                    <a:bodyPr/>
                    <a:lstStyle/>
                    <a:p>
                      <a:pPr marL="0" algn="l" defTabSz="914400" rtl="0" eaLnBrk="1" latinLnBrk="0" hangingPunct="1"/>
                      <a:r>
                        <a:rPr lang="zh-TW" altLang="zh-TW" sz="1200" kern="1200" dirty="0">
                          <a:solidFill>
                            <a:schemeClr val="dk1"/>
                          </a:solidFill>
                          <a:latin typeface="微軟正黑體" panose="020B0604030504040204" pitchFamily="34" charset="-120"/>
                          <a:ea typeface="微軟正黑體" panose="020B0604030504040204" pitchFamily="34" charset="-120"/>
                          <a:cs typeface="+mn-cs"/>
                        </a:rPr>
                        <a:t>美國食品藥品管理局核准其用於治療接種天花疫苗後之併發症</a:t>
                      </a:r>
                      <a:endParaRPr lang="zh-TW" altLang="en-US" sz="12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dirty="0"/>
                        <a:t>-</a:t>
                      </a:r>
                      <a:endParaRPr lang="zh-TW" altLang="en-US" sz="1200" dirty="0"/>
                    </a:p>
                  </a:txBody>
                  <a:tcPr anchor="ctr"/>
                </a:tc>
                <a:extLst>
                  <a:ext uri="{0D108BD9-81ED-4DB2-BD59-A6C34878D82A}">
                    <a16:rowId xmlns:a16="http://schemas.microsoft.com/office/drawing/2014/main" val="2128421861"/>
                  </a:ext>
                </a:extLst>
              </a:tr>
            </a:tbl>
          </a:graphicData>
        </a:graphic>
      </p:graphicFrame>
      <p:sp>
        <p:nvSpPr>
          <p:cNvPr id="2" name="標題 1"/>
          <p:cNvSpPr>
            <a:spLocks noGrp="1"/>
          </p:cNvSpPr>
          <p:nvPr>
            <p:ph type="title"/>
          </p:nvPr>
        </p:nvSpPr>
        <p:spPr>
          <a:xfrm>
            <a:off x="205136" y="260648"/>
            <a:ext cx="10972800" cy="930203"/>
          </a:xfrm>
        </p:spPr>
        <p:txBody>
          <a:bodyPr/>
          <a:lstStyle/>
          <a:p>
            <a:r>
              <a:rPr lang="zh-TW" altLang="en-US" b="1" dirty="0">
                <a:latin typeface="微軟正黑體" panose="020B0604030504040204" pitchFamily="34" charset="-120"/>
                <a:ea typeface="微軟正黑體" panose="020B0604030504040204" pitchFamily="34" charset="-120"/>
              </a:rPr>
              <a:t>治療方式</a:t>
            </a:r>
          </a:p>
        </p:txBody>
      </p:sp>
      <p:sp>
        <p:nvSpPr>
          <p:cNvPr id="3" name="投影片編號版面配置區 2"/>
          <p:cNvSpPr>
            <a:spLocks noGrp="1"/>
          </p:cNvSpPr>
          <p:nvPr>
            <p:ph type="sldNum" sz="quarter" idx="12"/>
          </p:nvPr>
        </p:nvSpPr>
        <p:spPr/>
        <p:txBody>
          <a:bodyPr/>
          <a:lstStyle/>
          <a:p>
            <a:pPr>
              <a:defRPr/>
            </a:pPr>
            <a:fld id="{6C44D6E6-EF3F-4843-B8CE-5003E3D2CF56}" type="slidenum">
              <a:rPr lang="zh-TW" altLang="en-US" smtClean="0"/>
              <a:pPr>
                <a:defRPr/>
              </a:pPr>
              <a:t>10</a:t>
            </a:fld>
            <a:endParaRPr lang="zh-TW" altLang="en-US" dirty="0"/>
          </a:p>
        </p:txBody>
      </p:sp>
      <p:sp>
        <p:nvSpPr>
          <p:cNvPr id="7" name="Content Placeholder 2">
            <a:extLst>
              <a:ext uri="{FF2B5EF4-FFF2-40B4-BE49-F238E27FC236}">
                <a16:creationId xmlns:a16="http://schemas.microsoft.com/office/drawing/2014/main" id="{5C0D2968-83B1-4625-A2B2-CDFAD0A991D0}"/>
              </a:ext>
            </a:extLst>
          </p:cNvPr>
          <p:cNvSpPr txBox="1">
            <a:spLocks/>
          </p:cNvSpPr>
          <p:nvPr/>
        </p:nvSpPr>
        <p:spPr bwMode="auto">
          <a:xfrm>
            <a:off x="205136" y="1082999"/>
            <a:ext cx="11521280" cy="930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Font typeface="Arial" pitchFamily="34" charset="0"/>
              <a:buChar char="•"/>
              <a:defRPr sz="2800">
                <a:solidFill>
                  <a:schemeClr val="tx1"/>
                </a:solidFill>
                <a:latin typeface="+mn-lt"/>
                <a:ea typeface="新細明體" panose="02020500000000000000" pitchFamily="18" charset="-120"/>
                <a:cs typeface="+mn-cs"/>
              </a:defRPr>
            </a:lvl1pPr>
            <a:lvl2pPr marL="742950" indent="-285750" algn="l" rtl="0" fontAlgn="base">
              <a:spcBef>
                <a:spcPct val="20000"/>
              </a:spcBef>
              <a:spcAft>
                <a:spcPct val="0"/>
              </a:spcAft>
              <a:buFont typeface="Arial" pitchFamily="34" charset="0"/>
              <a:buChar char="–"/>
              <a:defRPr sz="2400">
                <a:solidFill>
                  <a:schemeClr val="tx1"/>
                </a:solidFill>
                <a:latin typeface="+mn-lt"/>
                <a:ea typeface="新細明體" panose="02020500000000000000" pitchFamily="18" charset="-120"/>
              </a:defRPr>
            </a:lvl2pPr>
            <a:lvl3pPr marL="1143000" indent="-228600" algn="l" rtl="0" fontAlgn="base">
              <a:spcBef>
                <a:spcPct val="20000"/>
              </a:spcBef>
              <a:spcAft>
                <a:spcPct val="0"/>
              </a:spcAft>
              <a:buFont typeface="Arial" pitchFamily="34" charset="0"/>
              <a:buChar char="•"/>
              <a:defRPr sz="2400">
                <a:solidFill>
                  <a:schemeClr val="tx1"/>
                </a:solidFill>
                <a:latin typeface="+mn-lt"/>
                <a:ea typeface="新細明體" panose="02020500000000000000" pitchFamily="18" charset="-120"/>
              </a:defRPr>
            </a:lvl3pPr>
            <a:lvl4pPr marL="1600200" indent="-228600" algn="l" rtl="0" fontAlgn="base">
              <a:spcBef>
                <a:spcPct val="20000"/>
              </a:spcBef>
              <a:spcAft>
                <a:spcPct val="0"/>
              </a:spcAft>
              <a:buFont typeface="Arial" pitchFamily="34" charset="0"/>
              <a:buChar char="–"/>
              <a:defRPr sz="2000">
                <a:solidFill>
                  <a:schemeClr val="tx1"/>
                </a:solidFill>
                <a:latin typeface="+mn-lt"/>
                <a:ea typeface="新細明體" panose="02020500000000000000" pitchFamily="18" charset="-120"/>
              </a:defRPr>
            </a:lvl4pPr>
            <a:lvl5pPr marL="2057400" indent="-228600" algn="l" rtl="0" fontAlgn="base">
              <a:spcBef>
                <a:spcPct val="20000"/>
              </a:spcBef>
              <a:spcAft>
                <a:spcPct val="0"/>
              </a:spcAft>
              <a:buFont typeface="Arial" pitchFamily="34" charset="0"/>
              <a:buChar char="»"/>
              <a:defRPr sz="2000">
                <a:solidFill>
                  <a:schemeClr val="tx1"/>
                </a:solidFill>
                <a:latin typeface="+mn-lt"/>
                <a:ea typeface="新細明體" panose="02020500000000000000" pitchFamily="18" charset="-120"/>
              </a:defRPr>
            </a:lvl5pPr>
            <a:lvl6pPr marL="2514600" indent="-228600" algn="l" rtl="0" fontAlgn="base">
              <a:spcBef>
                <a:spcPct val="20000"/>
              </a:spcBef>
              <a:spcAft>
                <a:spcPct val="0"/>
              </a:spcAft>
              <a:buFont typeface="Arial" pitchFamily="34" charset="0"/>
              <a:buChar char="»"/>
              <a:defRPr sz="2000">
                <a:solidFill>
                  <a:schemeClr val="tx1"/>
                </a:solidFill>
                <a:latin typeface="+mn-lt"/>
                <a:ea typeface="+mn-ea"/>
              </a:defRPr>
            </a:lvl6pPr>
            <a:lvl7pPr marL="2971800" indent="-228600" algn="l" rtl="0" fontAlgn="base">
              <a:spcBef>
                <a:spcPct val="20000"/>
              </a:spcBef>
              <a:spcAft>
                <a:spcPct val="0"/>
              </a:spcAft>
              <a:buFont typeface="Arial" pitchFamily="34" charset="0"/>
              <a:buChar char="»"/>
              <a:defRPr sz="2000">
                <a:solidFill>
                  <a:schemeClr val="tx1"/>
                </a:solidFill>
                <a:latin typeface="+mn-lt"/>
                <a:ea typeface="+mn-ea"/>
              </a:defRPr>
            </a:lvl7pPr>
            <a:lvl8pPr marL="3429000" indent="-228600" algn="l" rtl="0" fontAlgn="base">
              <a:spcBef>
                <a:spcPct val="20000"/>
              </a:spcBef>
              <a:spcAft>
                <a:spcPct val="0"/>
              </a:spcAft>
              <a:buFont typeface="Arial" pitchFamily="34" charset="0"/>
              <a:buChar char="»"/>
              <a:defRPr sz="2000">
                <a:solidFill>
                  <a:schemeClr val="tx1"/>
                </a:solidFill>
                <a:latin typeface="+mn-lt"/>
                <a:ea typeface="+mn-ea"/>
              </a:defRPr>
            </a:lvl8pPr>
            <a:lvl9pPr marL="3886200" indent="-228600" algn="l" rtl="0" fontAlgn="base">
              <a:spcBef>
                <a:spcPct val="20000"/>
              </a:spcBef>
              <a:spcAft>
                <a:spcPct val="0"/>
              </a:spcAft>
              <a:buFont typeface="Arial" pitchFamily="34" charset="0"/>
              <a:buChar char="»"/>
              <a:defRPr sz="2000">
                <a:solidFill>
                  <a:schemeClr val="tx1"/>
                </a:solidFill>
                <a:latin typeface="+mn-lt"/>
                <a:ea typeface="+mn-ea"/>
              </a:defRPr>
            </a:lvl9pPr>
          </a:lstStyle>
          <a:p>
            <a:pPr>
              <a:lnSpc>
                <a:spcPct val="150000"/>
              </a:lnSpc>
              <a:spcBef>
                <a:spcPts val="0"/>
              </a:spcBef>
              <a:buClr>
                <a:schemeClr val="accent2"/>
              </a:buClr>
              <a:buSzPct val="150000"/>
            </a:pPr>
            <a:r>
              <a:rPr lang="zh-TW" altLang="en-US" sz="2000" dirty="0">
                <a:latin typeface="微軟正黑體" panose="020B0604030504040204" pitchFamily="34" charset="-120"/>
                <a:ea typeface="微軟正黑體" panose="020B0604030504040204" pitchFamily="34" charset="-120"/>
              </a:rPr>
              <a:t>支持性照護為主</a:t>
            </a:r>
            <a:endParaRPr lang="en-US" altLang="zh-TW" sz="2000" dirty="0">
              <a:latin typeface="微軟正黑體" panose="020B0604030504040204" pitchFamily="34" charset="-120"/>
              <a:ea typeface="微軟正黑體" panose="020B0604030504040204" pitchFamily="34" charset="-120"/>
            </a:endParaRPr>
          </a:p>
          <a:p>
            <a:pPr marL="0">
              <a:lnSpc>
                <a:spcPct val="150000"/>
              </a:lnSpc>
              <a:spcBef>
                <a:spcPts val="0"/>
              </a:spcBef>
              <a:buClr>
                <a:schemeClr val="accent2"/>
              </a:buClr>
              <a:buSzPct val="150000"/>
            </a:pPr>
            <a:r>
              <a:rPr kumimoji="0" lang="zh-TW" altLang="en-US" sz="2000" kern="0" dirty="0">
                <a:latin typeface="微軟正黑體" panose="020B0604030504040204" pitchFamily="34" charset="-120"/>
                <a:ea typeface="微軟正黑體" panose="020B0604030504040204" pitchFamily="34" charset="-120"/>
              </a:rPr>
              <a:t>發展中藥物如下，惟</a:t>
            </a:r>
            <a:r>
              <a:rPr lang="zh-TW" altLang="en-US" sz="2000" dirty="0">
                <a:latin typeface="微軟正黑體" panose="020B0604030504040204" pitchFamily="34" charset="-120"/>
                <a:ea typeface="微軟正黑體" panose="020B0604030504040204" pitchFamily="34" charset="-120"/>
              </a:rPr>
              <a:t>迄今皆僅在動物試驗及特定臨床情境中進行評估，尚未大規模人體試驗</a:t>
            </a:r>
            <a:endParaRPr lang="en-US" altLang="zh-TW"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8791690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5">
            <a:extLst>
              <a:ext uri="{FF2B5EF4-FFF2-40B4-BE49-F238E27FC236}">
                <a16:creationId xmlns:a16="http://schemas.microsoft.com/office/drawing/2014/main" id="{7DB76530-096D-4B92-8E1C-4071C067B604}"/>
              </a:ext>
            </a:extLst>
          </p:cNvPr>
          <p:cNvGraphicFramePr>
            <a:graphicFrameLocks noGrp="1"/>
          </p:cNvGraphicFramePr>
          <p:nvPr>
            <p:ph idx="1"/>
            <p:extLst>
              <p:ext uri="{D42A27DB-BD31-4B8C-83A1-F6EECF244321}">
                <p14:modId xmlns:p14="http://schemas.microsoft.com/office/powerpoint/2010/main" val="353100904"/>
              </p:ext>
            </p:extLst>
          </p:nvPr>
        </p:nvGraphicFramePr>
        <p:xfrm>
          <a:off x="119336" y="1628800"/>
          <a:ext cx="11377265" cy="3247924"/>
        </p:xfrm>
        <a:graphic>
          <a:graphicData uri="http://schemas.openxmlformats.org/drawingml/2006/table">
            <a:tbl>
              <a:tblPr firstRow="1" bandRow="1">
                <a:tableStyleId>{5C22544A-7EE6-4342-B048-85BDC9FD1C3A}</a:tableStyleId>
              </a:tblPr>
              <a:tblGrid>
                <a:gridCol w="2062234">
                  <a:extLst>
                    <a:ext uri="{9D8B030D-6E8A-4147-A177-3AD203B41FA5}">
                      <a16:colId xmlns:a16="http://schemas.microsoft.com/office/drawing/2014/main" val="3661211237"/>
                    </a:ext>
                  </a:extLst>
                </a:gridCol>
                <a:gridCol w="2402262">
                  <a:extLst>
                    <a:ext uri="{9D8B030D-6E8A-4147-A177-3AD203B41FA5}">
                      <a16:colId xmlns:a16="http://schemas.microsoft.com/office/drawing/2014/main" val="707186770"/>
                    </a:ext>
                  </a:extLst>
                </a:gridCol>
                <a:gridCol w="2160642">
                  <a:extLst>
                    <a:ext uri="{9D8B030D-6E8A-4147-A177-3AD203B41FA5}">
                      <a16:colId xmlns:a16="http://schemas.microsoft.com/office/drawing/2014/main" val="1777592071"/>
                    </a:ext>
                  </a:extLst>
                </a:gridCol>
                <a:gridCol w="2570823">
                  <a:extLst>
                    <a:ext uri="{9D8B030D-6E8A-4147-A177-3AD203B41FA5}">
                      <a16:colId xmlns:a16="http://schemas.microsoft.com/office/drawing/2014/main" val="2433734403"/>
                    </a:ext>
                  </a:extLst>
                </a:gridCol>
                <a:gridCol w="2181304">
                  <a:extLst>
                    <a:ext uri="{9D8B030D-6E8A-4147-A177-3AD203B41FA5}">
                      <a16:colId xmlns:a16="http://schemas.microsoft.com/office/drawing/2014/main" val="1053857723"/>
                    </a:ext>
                  </a:extLst>
                </a:gridCol>
              </a:tblGrid>
              <a:tr h="665194">
                <a:tc>
                  <a:txBody>
                    <a:bodyPr/>
                    <a:lstStyle/>
                    <a:p>
                      <a:pPr algn="ctr"/>
                      <a:r>
                        <a:rPr kumimoji="0" lang="zh-TW" altLang="en-US" kern="0" dirty="0">
                          <a:latin typeface="微軟正黑體" panose="020B0604030504040204" pitchFamily="34" charset="-120"/>
                          <a:ea typeface="微軟正黑體" panose="020B0604030504040204" pitchFamily="34" charset="-120"/>
                        </a:rPr>
                        <a:t>疫苗名稱</a:t>
                      </a:r>
                      <a:endParaRPr lang="zh-TW" altLang="en-US" dirty="0"/>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類型</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疫苗成分</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世界核准情形</a:t>
                      </a:r>
                    </a:p>
                  </a:txBody>
                  <a:tcPr anchor="ctr"/>
                </a:tc>
                <a:tc>
                  <a:txBody>
                    <a:bodyPr/>
                    <a:lstStyle/>
                    <a:p>
                      <a:pPr algn="ctr"/>
                      <a:r>
                        <a:rPr lang="zh-TW" altLang="en-US" dirty="0">
                          <a:latin typeface="微軟正黑體" panose="020B0604030504040204" pitchFamily="34" charset="-120"/>
                          <a:ea typeface="微軟正黑體" panose="020B0604030504040204" pitchFamily="34" charset="-120"/>
                        </a:rPr>
                        <a:t>其他</a:t>
                      </a:r>
                    </a:p>
                  </a:txBody>
                  <a:tcPr anchor="ctr"/>
                </a:tc>
                <a:extLst>
                  <a:ext uri="{0D108BD9-81ED-4DB2-BD59-A6C34878D82A}">
                    <a16:rowId xmlns:a16="http://schemas.microsoft.com/office/drawing/2014/main" val="715545562"/>
                  </a:ext>
                </a:extLst>
              </a:tr>
              <a:tr h="872977">
                <a:tc>
                  <a:txBody>
                    <a:bodyPr/>
                    <a:lstStyle/>
                    <a:p>
                      <a:pPr algn="ctr"/>
                      <a:r>
                        <a:rPr lang="en-US" altLang="zh-TW" sz="1600" dirty="0">
                          <a:latin typeface="Times New Roman" panose="02020603050405020304" pitchFamily="18" charset="0"/>
                          <a:ea typeface="微軟正黑體" panose="020B0604030504040204" pitchFamily="34" charset="-120"/>
                          <a:cs typeface="Times New Roman" panose="02020603050405020304" pitchFamily="18" charset="0"/>
                        </a:rPr>
                        <a:t>ACAM2000</a:t>
                      </a:r>
                      <a:endParaRPr lang="zh-TW" altLang="en-US" sz="1600" dirty="0">
                        <a:latin typeface="Times New Roman" panose="02020603050405020304" pitchFamily="18" charset="0"/>
                        <a:ea typeface="微軟正黑體" panose="020B0604030504040204" pitchFamily="34" charset="-120"/>
                        <a:cs typeface="Times New Roman" panose="02020603050405020304" pitchFamily="18" charset="0"/>
                      </a:endParaRPr>
                    </a:p>
                  </a:txBody>
                  <a:tcPr anchor="ctr"/>
                </a:tc>
                <a:tc>
                  <a:txBody>
                    <a:bodyPr/>
                    <a:lstStyle/>
                    <a:p>
                      <a:pPr marL="0" algn="l" defTabSz="914400" rtl="0" eaLnBrk="1" latinLnBrk="0" hangingPunct="1"/>
                      <a:r>
                        <a:rPr lang="zh-TW" altLang="en-US" sz="1400" kern="1200" dirty="0">
                          <a:solidFill>
                            <a:schemeClr val="dk1"/>
                          </a:solidFill>
                          <a:latin typeface="微軟正黑體" panose="020B0604030504040204" pitchFamily="34" charset="-120"/>
                          <a:ea typeface="微軟正黑體" panose="020B0604030504040204" pitchFamily="34" charset="-120"/>
                          <a:cs typeface="+mn-cs"/>
                        </a:rPr>
                        <a:t>活性複製型第二代天花疫苗</a:t>
                      </a:r>
                    </a:p>
                  </a:txBody>
                  <a:tcPr anchor="ctr"/>
                </a:tc>
                <a:tc>
                  <a:txBody>
                    <a:bodyPr/>
                    <a:lstStyle/>
                    <a:p>
                      <a:pPr algn="ctr"/>
                      <a:r>
                        <a:rPr lang="zh-TW" altLang="en-US" sz="1400" dirty="0">
                          <a:latin typeface="微軟正黑體" panose="020B0604030504040204" pitchFamily="34" charset="-120"/>
                          <a:ea typeface="微軟正黑體" panose="020B0604030504040204" pitchFamily="34" charset="-120"/>
                        </a:rPr>
                        <a:t>含有活病毒的天花疫苗</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美國食品藥品管理局核准用於預防天花及</a:t>
                      </a: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M</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痘，</a:t>
                      </a:r>
                      <a:r>
                        <a:rPr lang="zh-TW" altLang="en-US" sz="1200" dirty="0">
                          <a:latin typeface="微軟正黑體" panose="020B0604030504040204" pitchFamily="34" charset="-120"/>
                          <a:ea typeface="微軟正黑體" panose="020B0604030504040204" pitchFamily="34" charset="-120"/>
                        </a:rPr>
                        <a:t>副作用較多，</a:t>
                      </a:r>
                      <a:r>
                        <a:rPr lang="en-US" altLang="zh-TW" sz="1200" dirty="0">
                          <a:latin typeface="微軟正黑體" panose="020B0604030504040204" pitchFamily="34" charset="-120"/>
                          <a:ea typeface="微軟正黑體" panose="020B0604030504040204" pitchFamily="34" charset="-120"/>
                        </a:rPr>
                        <a:t>2022</a:t>
                      </a:r>
                      <a:r>
                        <a:rPr lang="zh-TW" altLang="en-US" sz="1200" dirty="0">
                          <a:latin typeface="微軟正黑體" panose="020B0604030504040204" pitchFamily="34" charset="-120"/>
                          <a:ea typeface="微軟正黑體" panose="020B0604030504040204" pitchFamily="34" charset="-120"/>
                        </a:rPr>
                        <a:t>年開始為非優先考慮使用之疫苗</a:t>
                      </a:r>
                    </a:p>
                  </a:txBody>
                  <a:tcPr anchor="ctr"/>
                </a:tc>
                <a:tc>
                  <a:txBody>
                    <a:bodyPr/>
                    <a:lstStyle/>
                    <a:p>
                      <a:pPr algn="ctr"/>
                      <a:r>
                        <a:rPr lang="en-US" altLang="zh-TW" sz="1200" dirty="0">
                          <a:latin typeface="微軟正黑體" panose="020B0604030504040204" pitchFamily="34" charset="-120"/>
                          <a:ea typeface="微軟正黑體" panose="020B0604030504040204" pitchFamily="34" charset="-120"/>
                        </a:rPr>
                        <a:t>-</a:t>
                      </a:r>
                      <a:endParaRPr lang="zh-TW" altLang="en-US" sz="1200" dirty="0">
                        <a:latin typeface="微軟正黑體" panose="020B0604030504040204" pitchFamily="34" charset="-120"/>
                        <a:ea typeface="微軟正黑體" panose="020B0604030504040204" pitchFamily="34" charset="-120"/>
                      </a:endParaRPr>
                    </a:p>
                  </a:txBody>
                  <a:tcPr anchor="ctr"/>
                </a:tc>
                <a:extLst>
                  <a:ext uri="{0D108BD9-81ED-4DB2-BD59-A6C34878D82A}">
                    <a16:rowId xmlns:a16="http://schemas.microsoft.com/office/drawing/2014/main" val="2756693376"/>
                  </a:ext>
                </a:extLst>
              </a:tr>
              <a:tr h="675099">
                <a:tc>
                  <a:txBody>
                    <a:bodyPr/>
                    <a:lstStyle/>
                    <a:p>
                      <a:pPr marL="0" algn="ctr" defTabSz="914400" rtl="0" eaLnBrk="1" latinLnBrk="0" hangingPunct="1"/>
                      <a:r>
                        <a:rPr lang="en-US" altLang="zh-TW"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LC16m8</a:t>
                      </a:r>
                      <a:endParaRPr lang="zh-TW" altLang="en-US"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endParaRPr>
                    </a:p>
                  </a:txBody>
                  <a:tcPr anchor="ctr"/>
                </a:tc>
                <a:tc>
                  <a:txBody>
                    <a:bodyPr/>
                    <a:lstStyle/>
                    <a:p>
                      <a:pPr marL="0" algn="l" defTabSz="914400" rtl="0" eaLnBrk="1" latinLnBrk="0" hangingPunct="1"/>
                      <a:r>
                        <a:rPr lang="zh-TW" altLang="en-US" sz="1400" kern="1200" dirty="0">
                          <a:solidFill>
                            <a:schemeClr val="dk1"/>
                          </a:solidFill>
                          <a:latin typeface="微軟正黑體" panose="020B0604030504040204" pitchFamily="34" charset="-120"/>
                          <a:ea typeface="微軟正黑體" panose="020B0604030504040204" pitchFamily="34" charset="-120"/>
                          <a:cs typeface="+mn-cs"/>
                        </a:rPr>
                        <a:t>有限複製型第三代天花疫苗</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dirty="0">
                          <a:latin typeface="微軟正黑體" panose="020B0604030504040204" pitchFamily="34" charset="-120"/>
                          <a:ea typeface="微軟正黑體" panose="020B0604030504040204" pitchFamily="34" charset="-120"/>
                        </a:rPr>
                        <a:t>含有活病毒之減毒疫苗</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200" dirty="0">
                          <a:latin typeface="微軟正黑體" panose="020B0604030504040204" pitchFamily="34" charset="-120"/>
                          <a:ea typeface="微軟正黑體" panose="020B0604030504040204" pitchFamily="34" charset="-120"/>
                        </a:rPr>
                        <a:t>1975</a:t>
                      </a:r>
                      <a:r>
                        <a:rPr lang="zh-TW" altLang="en-US" sz="1200" dirty="0">
                          <a:latin typeface="微軟正黑體" panose="020B0604030504040204" pitchFamily="34" charset="-120"/>
                          <a:ea typeface="微軟正黑體" panose="020B0604030504040204" pitchFamily="34" charset="-120"/>
                        </a:rPr>
                        <a:t>年起為日本唯一獲核准使用的天花疫苗，</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曾於幼兒廣泛使用</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a:t>
                      </a:r>
                      <a:endParaRPr lang="zh-TW" altLang="en-US" sz="12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extLst>
                  <a:ext uri="{0D108BD9-81ED-4DB2-BD59-A6C34878D82A}">
                    <a16:rowId xmlns:a16="http://schemas.microsoft.com/office/drawing/2014/main" val="225750685"/>
                  </a:ext>
                </a:extLst>
              </a:tr>
              <a:tr h="1034654">
                <a:tc>
                  <a:txBody>
                    <a:bodyPr/>
                    <a:lstStyle/>
                    <a:p>
                      <a:pPr marL="0" algn="ctr" defTabSz="914400" rtl="0" eaLnBrk="1" latinLnBrk="0" hangingPunct="1"/>
                      <a:r>
                        <a:rPr lang="en-US" altLang="zh-TW" sz="1800" kern="1200" dirty="0">
                          <a:solidFill>
                            <a:schemeClr val="dk1"/>
                          </a:solidFill>
                          <a:effectLst/>
                          <a:latin typeface="Times New Roman" panose="02020603050405020304" pitchFamily="18" charset="0"/>
                          <a:ea typeface="+mn-ea"/>
                          <a:cs typeface="Times New Roman" panose="02020603050405020304" pitchFamily="18" charset="0"/>
                        </a:rPr>
                        <a:t>MVA-BN</a:t>
                      </a:r>
                    </a:p>
                    <a:p>
                      <a:pPr marL="0" algn="ctr" defTabSz="914400" rtl="0" eaLnBrk="1" latinLnBrk="0" hangingPunct="1"/>
                      <a:r>
                        <a:rPr lang="zh-TW" altLang="en-US"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1600" kern="1200" dirty="0" err="1">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Jynneos</a:t>
                      </a:r>
                      <a:r>
                        <a:rPr lang="en-US" altLang="zh-TW"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1600" kern="1200" dirty="0" err="1">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Imvamune</a:t>
                      </a:r>
                      <a:r>
                        <a:rPr lang="en-US" altLang="zh-TW"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a:t>
                      </a:r>
                      <a:r>
                        <a:rPr lang="en-US" altLang="zh-TW" sz="1600" kern="1200" dirty="0" err="1">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Imvanex</a:t>
                      </a:r>
                      <a:r>
                        <a:rPr lang="zh-TW" altLang="en-US" sz="1600" kern="1200" dirty="0">
                          <a:solidFill>
                            <a:schemeClr val="dk1"/>
                          </a:solidFill>
                          <a:latin typeface="Times New Roman" panose="02020603050405020304" pitchFamily="18" charset="0"/>
                          <a:ea typeface="微軟正黑體" panose="020B0604030504040204" pitchFamily="34" charset="-120"/>
                          <a:cs typeface="Times New Roman" panose="02020603050405020304" pitchFamily="18" charset="0"/>
                        </a:rPr>
                        <a:t>）</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kern="1200" dirty="0">
                          <a:solidFill>
                            <a:schemeClr val="dk1"/>
                          </a:solidFill>
                          <a:latin typeface="微軟正黑體" panose="020B0604030504040204" pitchFamily="34" charset="-120"/>
                          <a:ea typeface="微軟正黑體" panose="020B0604030504040204" pitchFamily="34" charset="-120"/>
                          <a:cs typeface="+mn-cs"/>
                        </a:rPr>
                        <a:t>非複製型第三代天花疫苗</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1400" dirty="0">
                          <a:latin typeface="微軟正黑體" panose="020B0604030504040204" pitchFamily="34" charset="-120"/>
                          <a:ea typeface="微軟正黑體" panose="020B0604030504040204" pitchFamily="34" charset="-120"/>
                        </a:rPr>
                        <a:t>含有減弱痘苗病毒株製成之疫苗</a:t>
                      </a:r>
                    </a:p>
                  </a:txBody>
                  <a:tcPr anchor="ctr"/>
                </a:tc>
                <a:tc>
                  <a:txBody>
                    <a:bodyPr/>
                    <a:lstStyle/>
                    <a:p>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美國食品藥品管理局、歐洲藥品管理局及加拿大衛生部皆核准用來預防天花及</a:t>
                      </a: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M</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痘感染</a:t>
                      </a:r>
                    </a:p>
                  </a:txBody>
                  <a:tcPr anchor="ctr"/>
                </a:tc>
                <a:tc>
                  <a:txBody>
                    <a:bodyPr/>
                    <a:lstStyle/>
                    <a:p>
                      <a:pPr algn="l"/>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我國</a:t>
                      </a:r>
                      <a:r>
                        <a:rPr lang="zh-TW" altLang="en-US" sz="1200" kern="1200">
                          <a:solidFill>
                            <a:schemeClr val="dk1"/>
                          </a:solidFill>
                          <a:latin typeface="微軟正黑體" panose="020B0604030504040204" pitchFamily="34" charset="-120"/>
                          <a:ea typeface="微軟正黑體" panose="020B0604030504040204" pitchFamily="34" charset="-120"/>
                          <a:cs typeface="+mn-cs"/>
                        </a:rPr>
                        <a:t>儲備有供</a:t>
                      </a:r>
                      <a:r>
                        <a:rPr lang="en-US" altLang="zh-TW" sz="1200" kern="1200">
                          <a:solidFill>
                            <a:schemeClr val="dk1"/>
                          </a:solidFill>
                          <a:latin typeface="微軟正黑體" panose="020B0604030504040204" pitchFamily="34" charset="-120"/>
                          <a:ea typeface="微軟正黑體" panose="020B0604030504040204" pitchFamily="34" charset="-120"/>
                          <a:cs typeface="+mn-cs"/>
                        </a:rPr>
                        <a:t>M</a:t>
                      </a:r>
                      <a:r>
                        <a:rPr lang="zh-TW" altLang="en-US" sz="1200" kern="1200" dirty="0">
                          <a:solidFill>
                            <a:schemeClr val="dk1"/>
                          </a:solidFill>
                          <a:latin typeface="微軟正黑體" panose="020B0604030504040204" pitchFamily="34" charset="-120"/>
                          <a:ea typeface="微軟正黑體" panose="020B0604030504040204" pitchFamily="34" charset="-120"/>
                          <a:cs typeface="+mn-cs"/>
                        </a:rPr>
                        <a:t>痘防治使用之</a:t>
                      </a:r>
                      <a:r>
                        <a:rPr lang="en-US" altLang="zh-TW" sz="1200" kern="1200" dirty="0">
                          <a:solidFill>
                            <a:schemeClr val="dk1"/>
                          </a:solidFill>
                          <a:latin typeface="微軟正黑體" panose="020B0604030504040204" pitchFamily="34" charset="-120"/>
                          <a:ea typeface="微軟正黑體" panose="020B0604030504040204" pitchFamily="34" charset="-120"/>
                          <a:cs typeface="+mn-cs"/>
                        </a:rPr>
                        <a:t>JYNNEOS</a:t>
                      </a:r>
                      <a:endParaRPr lang="zh-TW" altLang="en-US" sz="1200" kern="1200" dirty="0">
                        <a:solidFill>
                          <a:schemeClr val="dk1"/>
                        </a:solidFill>
                        <a:latin typeface="微軟正黑體" panose="020B0604030504040204" pitchFamily="34" charset="-120"/>
                        <a:ea typeface="微軟正黑體" panose="020B0604030504040204" pitchFamily="34" charset="-120"/>
                        <a:cs typeface="+mn-cs"/>
                      </a:endParaRPr>
                    </a:p>
                  </a:txBody>
                  <a:tcPr anchor="ctr"/>
                </a:tc>
                <a:extLst>
                  <a:ext uri="{0D108BD9-81ED-4DB2-BD59-A6C34878D82A}">
                    <a16:rowId xmlns:a16="http://schemas.microsoft.com/office/drawing/2014/main" val="410050826"/>
                  </a:ext>
                </a:extLst>
              </a:tr>
            </a:tbl>
          </a:graphicData>
        </a:graphic>
      </p:graphicFrame>
      <p:sp>
        <p:nvSpPr>
          <p:cNvPr id="2" name="標題 1"/>
          <p:cNvSpPr>
            <a:spLocks noGrp="1"/>
          </p:cNvSpPr>
          <p:nvPr>
            <p:ph type="title"/>
          </p:nvPr>
        </p:nvSpPr>
        <p:spPr>
          <a:xfrm>
            <a:off x="407368" y="346307"/>
            <a:ext cx="10972800" cy="1143000"/>
          </a:xfrm>
        </p:spPr>
        <p:txBody>
          <a:bodyPr/>
          <a:lstStyle/>
          <a:p>
            <a:r>
              <a:rPr lang="zh-TW" altLang="en-US" b="1" dirty="0">
                <a:latin typeface="微軟正黑體" panose="020B0604030504040204" pitchFamily="34" charset="-120"/>
                <a:ea typeface="微軟正黑體" panose="020B0604030504040204" pitchFamily="34" charset="-120"/>
              </a:rPr>
              <a:t>疫苗發展</a:t>
            </a:r>
          </a:p>
        </p:txBody>
      </p:sp>
      <p:sp>
        <p:nvSpPr>
          <p:cNvPr id="3" name="投影片編號版面配置區 2"/>
          <p:cNvSpPr>
            <a:spLocks noGrp="1"/>
          </p:cNvSpPr>
          <p:nvPr>
            <p:ph type="sldNum" sz="quarter" idx="12"/>
          </p:nvPr>
        </p:nvSpPr>
        <p:spPr/>
        <p:txBody>
          <a:bodyPr/>
          <a:lstStyle/>
          <a:p>
            <a:pPr>
              <a:defRPr/>
            </a:pPr>
            <a:fld id="{6C44D6E6-EF3F-4843-B8CE-5003E3D2CF56}" type="slidenum">
              <a:rPr lang="zh-TW" altLang="en-US" smtClean="0"/>
              <a:pPr>
                <a:defRPr/>
              </a:pPr>
              <a:t>11</a:t>
            </a:fld>
            <a:endParaRPr lang="zh-TW" altLang="en-US" dirty="0"/>
          </a:p>
        </p:txBody>
      </p:sp>
    </p:spTree>
    <p:extLst>
      <p:ext uri="{BB962C8B-B14F-4D97-AF65-F5344CB8AC3E}">
        <p14:creationId xmlns:p14="http://schemas.microsoft.com/office/powerpoint/2010/main" val="36489647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p:cNvSpPr>
            <a:spLocks noGrp="1"/>
          </p:cNvSpPr>
          <p:nvPr>
            <p:ph idx="1"/>
          </p:nvPr>
        </p:nvSpPr>
        <p:spPr>
          <a:xfrm>
            <a:off x="119336" y="1605036"/>
            <a:ext cx="11175032" cy="2760068"/>
          </a:xfrm>
        </p:spPr>
        <p:txBody>
          <a:bodyPr anchor="t">
            <a:normAutofit lnSpcReduction="10000"/>
          </a:bodyPr>
          <a:lstStyle/>
          <a:p>
            <a:pPr lvl="1" eaLnBrk="1" hangingPunct="1"/>
            <a:r>
              <a:rPr lang="zh-TW" altLang="en-US" sz="2400" dirty="0">
                <a:latin typeface="微軟正黑體" panose="020B0604030504040204" pitchFamily="34" charset="-120"/>
                <a:ea typeface="微軟正黑體" panose="020B0604030504040204" pitchFamily="34" charset="-120"/>
              </a:rPr>
              <a:t>天花為第一類傳染病，應於</a:t>
            </a:r>
            <a:r>
              <a:rPr lang="en-US" altLang="zh-TW" sz="2400" dirty="0">
                <a:latin typeface="微軟正黑體" panose="020B0604030504040204" pitchFamily="34" charset="-120"/>
                <a:ea typeface="微軟正黑體" panose="020B0604030504040204" pitchFamily="34" charset="-120"/>
              </a:rPr>
              <a:t>24</a:t>
            </a:r>
            <a:r>
              <a:rPr lang="zh-TW" altLang="en-US" sz="2400" dirty="0">
                <a:latin typeface="微軟正黑體" panose="020B0604030504040204" pitchFamily="34" charset="-120"/>
                <a:ea typeface="微軟正黑體" panose="020B0604030504040204" pitchFamily="34" charset="-120"/>
              </a:rPr>
              <a:t>小時內至「傳染病通報系統（</a:t>
            </a:r>
            <a:r>
              <a:rPr lang="en-US" altLang="zh-TW" sz="2400" dirty="0">
                <a:latin typeface="微軟正黑體" panose="020B0604030504040204" pitchFamily="34" charset="-120"/>
                <a:ea typeface="微軟正黑體" panose="020B0604030504040204" pitchFamily="34" charset="-120"/>
              </a:rPr>
              <a:t>NIDRS</a:t>
            </a:r>
            <a:r>
              <a:rPr lang="zh-TW" altLang="en-US" sz="2400" dirty="0">
                <a:latin typeface="微軟正黑體" panose="020B0604030504040204" pitchFamily="34" charset="-120"/>
                <a:ea typeface="微軟正黑體" panose="020B0604030504040204" pitchFamily="34" charset="-120"/>
              </a:rPr>
              <a:t>）」完成通報。</a:t>
            </a:r>
            <a:endParaRPr lang="en-US" altLang="zh-TW" sz="2400" dirty="0">
              <a:latin typeface="微軟正黑體" panose="020B0604030504040204" pitchFamily="34" charset="-120"/>
              <a:ea typeface="微軟正黑體" panose="020B0604030504040204" pitchFamily="34" charset="-120"/>
            </a:endParaRPr>
          </a:p>
          <a:p>
            <a:pPr lvl="1" eaLnBrk="1" hangingPunct="1"/>
            <a:r>
              <a:rPr lang="zh-TW" altLang="en-US" sz="2400" dirty="0">
                <a:latin typeface="微軟正黑體" panose="020B0604030504040204" pitchFamily="34" charset="-120"/>
                <a:ea typeface="微軟正黑體" panose="020B0604030504040204" pitchFamily="34" charset="-120"/>
              </a:rPr>
              <a:t>必要時得以電話、電子郵件或傳真方式先行通報所在地地方政府衛生局（所），並進行疫情調查。</a:t>
            </a:r>
            <a:endParaRPr lang="en-US" altLang="zh-TW" sz="2400" dirty="0">
              <a:latin typeface="微軟正黑體" panose="020B0604030504040204" pitchFamily="34" charset="-120"/>
              <a:ea typeface="微軟正黑體" panose="020B0604030504040204" pitchFamily="34" charset="-120"/>
            </a:endParaRPr>
          </a:p>
          <a:p>
            <a:pPr lvl="1"/>
            <a:r>
              <a:rPr lang="zh-TW" altLang="en-US" sz="2400" dirty="0">
                <a:latin typeface="微軟正黑體" panose="020B0604030504040204" pitchFamily="34" charset="-120"/>
                <a:ea typeface="微軟正黑體" panose="020B0604030504040204" pitchFamily="34" charset="-120"/>
              </a:rPr>
              <a:t>疫情調查：通報後</a:t>
            </a:r>
            <a:r>
              <a:rPr lang="en-US" altLang="zh-TW" sz="2400" dirty="0">
                <a:latin typeface="微軟正黑體" panose="020B0604030504040204" pitchFamily="34" charset="-120"/>
                <a:ea typeface="微軟正黑體" panose="020B0604030504040204" pitchFamily="34" charset="-120"/>
              </a:rPr>
              <a:t>24</a:t>
            </a:r>
            <a:r>
              <a:rPr lang="zh-TW" altLang="en-US" sz="2400" dirty="0">
                <a:latin typeface="微軟正黑體" panose="020B0604030504040204" pitchFamily="34" charset="-120"/>
                <a:ea typeface="微軟正黑體" panose="020B0604030504040204" pitchFamily="34" charset="-120"/>
              </a:rPr>
              <a:t>小時內於「傳染病問卷調查管理系統」完成「新興傳染病類疫調單」</a:t>
            </a:r>
            <a:endParaRPr lang="en-US" altLang="zh-TW" sz="2400" dirty="0">
              <a:latin typeface="微軟正黑體" panose="020B0604030504040204" pitchFamily="34" charset="-120"/>
              <a:ea typeface="微軟正黑體" panose="020B0604030504040204" pitchFamily="34" charset="-120"/>
            </a:endParaRPr>
          </a:p>
          <a:p>
            <a:pPr eaLnBrk="1" hangingPunct="1"/>
            <a:endParaRPr lang="en-US" altLang="zh-TW" dirty="0"/>
          </a:p>
        </p:txBody>
      </p:sp>
      <p:sp>
        <p:nvSpPr>
          <p:cNvPr id="39937" name="Title 1"/>
          <p:cNvSpPr>
            <a:spLocks noGrp="1"/>
          </p:cNvSpPr>
          <p:nvPr>
            <p:ph type="title"/>
          </p:nvPr>
        </p:nvSpPr>
        <p:spPr>
          <a:xfrm>
            <a:off x="479812" y="430964"/>
            <a:ext cx="10396882" cy="1151965"/>
          </a:xfrm>
        </p:spPr>
        <p:txBody>
          <a:bodyPr/>
          <a:lstStyle/>
          <a:p>
            <a:pPr eaLnBrk="1" hangingPunct="1"/>
            <a:r>
              <a:rPr lang="zh-TW" altLang="en-US" b="1" dirty="0">
                <a:latin typeface="微軟正黑體" panose="020B0604030504040204" pitchFamily="34" charset="-120"/>
                <a:ea typeface="微軟正黑體" panose="020B0604030504040204" pitchFamily="34" charset="-120"/>
              </a:rPr>
              <a:t>病例通報</a:t>
            </a:r>
            <a:r>
              <a:rPr lang="en-US" altLang="zh-TW" sz="2900" b="1" dirty="0">
                <a:latin typeface="微軟正黑體" panose="020B0604030504040204" pitchFamily="34" charset="-120"/>
                <a:ea typeface="微軟正黑體" panose="020B0604030504040204" pitchFamily="34" charset="-120"/>
              </a:rPr>
              <a:t>(1/4)</a:t>
            </a:r>
            <a:endParaRPr lang="en-US" sz="2900" b="1" dirty="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pPr>
              <a:defRPr/>
            </a:pPr>
            <a:fld id="{87CFAE23-7F43-4DF7-87E5-1A288EE002A1}" type="slidenum">
              <a:rPr lang="zh-TW" altLang="en-US" smtClean="0"/>
              <a:pPr>
                <a:defRPr/>
              </a:pPr>
              <a:t>12</a:t>
            </a:fld>
            <a:endParaRPr lang="zh-TW" altLang="en-US"/>
          </a:p>
        </p:txBody>
      </p:sp>
    </p:spTree>
    <p:extLst>
      <p:ext uri="{BB962C8B-B14F-4D97-AF65-F5344CB8AC3E}">
        <p14:creationId xmlns:p14="http://schemas.microsoft.com/office/powerpoint/2010/main" val="2823117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Content Placeholder 2"/>
          <p:cNvSpPr>
            <a:spLocks noGrp="1"/>
          </p:cNvSpPr>
          <p:nvPr>
            <p:ph idx="1"/>
          </p:nvPr>
        </p:nvSpPr>
        <p:spPr>
          <a:xfrm>
            <a:off x="450051" y="1520788"/>
            <a:ext cx="10972800" cy="3852428"/>
          </a:xfrm>
        </p:spPr>
        <p:txBody>
          <a:bodyPr anchor="t">
            <a:normAutofit fontScale="85000" lnSpcReduction="10000"/>
          </a:bodyPr>
          <a:lstStyle/>
          <a:p>
            <a:pPr eaLnBrk="1" hangingPunct="1"/>
            <a:r>
              <a:rPr lang="zh-TW" altLang="en-US" b="1" dirty="0">
                <a:latin typeface="微軟正黑體" panose="020B0604030504040204" pitchFamily="34" charset="-120"/>
                <a:ea typeface="微軟正黑體" panose="020B0604030504040204" pitchFamily="34" charset="-120"/>
              </a:rPr>
              <a:t>通報定義，</a:t>
            </a:r>
            <a:r>
              <a:rPr lang="zh-TW" altLang="en-US" dirty="0">
                <a:latin typeface="微軟正黑體" panose="020B0604030504040204" pitchFamily="34" charset="-120"/>
                <a:ea typeface="微軟正黑體" panose="020B0604030504040204" pitchFamily="34" charset="-120"/>
              </a:rPr>
              <a:t>具有下列任一個條件</a:t>
            </a:r>
            <a:endParaRPr lang="en-US" altLang="zh-TW" dirty="0">
              <a:latin typeface="微軟正黑體" panose="020B0604030504040204" pitchFamily="34" charset="-120"/>
              <a:ea typeface="微軟正黑體" panose="020B0604030504040204" pitchFamily="34" charset="-120"/>
            </a:endParaRPr>
          </a:p>
          <a:p>
            <a:pPr lvl="1" eaLnBrk="1" hangingPunct="1"/>
            <a:r>
              <a:rPr lang="zh-TW" altLang="en-US" sz="2000" dirty="0">
                <a:latin typeface="微軟正黑體" panose="020B0604030504040204" pitchFamily="34" charset="-120"/>
                <a:ea typeface="微軟正黑體" panose="020B0604030504040204" pitchFamily="34" charset="-120"/>
              </a:rPr>
              <a:t>符合臨床條件</a:t>
            </a:r>
            <a:endParaRPr lang="en-US" altLang="zh-TW" sz="2000" dirty="0">
              <a:latin typeface="微軟正黑體" panose="020B0604030504040204" pitchFamily="34" charset="-120"/>
              <a:ea typeface="微軟正黑體" panose="020B0604030504040204" pitchFamily="34" charset="-120"/>
            </a:endParaRPr>
          </a:p>
          <a:p>
            <a:pPr marL="981075" lvl="1" indent="-258763" eaLnBrk="1" hangingPunct="1">
              <a:buFont typeface="Wingdings" panose="05000000000000000000" pitchFamily="2" charset="2"/>
              <a:buChar char="ü"/>
            </a:pPr>
            <a:r>
              <a:rPr lang="zh-TW" altLang="en-US" sz="2000" dirty="0">
                <a:latin typeface="微軟正黑體" panose="020B0604030504040204" pitchFamily="34" charset="-120"/>
                <a:ea typeface="微軟正黑體" panose="020B0604030504040204" pitchFamily="34" charset="-120"/>
              </a:rPr>
              <a:t>爆發流行前：突然發燒 </a:t>
            </a:r>
            <a:r>
              <a:rPr lang="en-US" altLang="zh-TW" sz="2000" dirty="0">
                <a:latin typeface="微軟正黑體" panose="020B0604030504040204" pitchFamily="34" charset="-120"/>
                <a:ea typeface="微軟正黑體" panose="020B0604030504040204" pitchFamily="34" charset="-120"/>
              </a:rPr>
              <a:t>38.3°C</a:t>
            </a:r>
            <a:r>
              <a:rPr lang="zh-TW" altLang="en-US" sz="2000" dirty="0">
                <a:latin typeface="微軟正黑體" panose="020B0604030504040204" pitchFamily="34" charset="-120"/>
                <a:ea typeface="微軟正黑體" panose="020B0604030504040204" pitchFamily="34" charset="-120"/>
              </a:rPr>
              <a:t>（</a:t>
            </a:r>
            <a:r>
              <a:rPr lang="en-US" altLang="zh-TW" sz="2000" dirty="0">
                <a:latin typeface="微軟正黑體" panose="020B0604030504040204" pitchFamily="34" charset="-120"/>
                <a:ea typeface="微軟正黑體" panose="020B0604030504040204" pitchFamily="34" charset="-120"/>
              </a:rPr>
              <a:t>101°F</a:t>
            </a:r>
            <a:r>
              <a:rPr lang="zh-TW" altLang="en-US" sz="2000" dirty="0">
                <a:latin typeface="微軟正黑體" panose="020B0604030504040204" pitchFamily="34" charset="-120"/>
                <a:ea typeface="微軟正黑體" panose="020B0604030504040204" pitchFamily="34" charset="-120"/>
              </a:rPr>
              <a:t>）以上，接著會依序出現不同型態及 進展一致的皮膚病灶如紅疹、丘疹、水泡或膿疱，且無其他明顯病因，並須特別與水痘（</a:t>
            </a:r>
            <a:r>
              <a:rPr lang="en-US" altLang="zh-TW" sz="2000" dirty="0">
                <a:latin typeface="微軟正黑體" panose="020B0604030504040204" pitchFamily="34" charset="-120"/>
                <a:ea typeface="微軟正黑體" panose="020B0604030504040204" pitchFamily="34" charset="-120"/>
              </a:rPr>
              <a:t>VZV</a:t>
            </a:r>
            <a:r>
              <a:rPr lang="zh-TW" altLang="en-US" sz="2000" dirty="0">
                <a:latin typeface="微軟正黑體" panose="020B0604030504040204" pitchFamily="34" charset="-120"/>
                <a:ea typeface="微軟正黑體" panose="020B0604030504040204" pitchFamily="34" charset="-120"/>
              </a:rPr>
              <a:t>）做鑑別診斷</a:t>
            </a:r>
            <a:endParaRPr lang="en-US" altLang="zh-TW" sz="2000" dirty="0">
              <a:latin typeface="微軟正黑體" panose="020B0604030504040204" pitchFamily="34" charset="-120"/>
              <a:ea typeface="微軟正黑體" panose="020B0604030504040204" pitchFamily="34" charset="-120"/>
            </a:endParaRPr>
          </a:p>
          <a:p>
            <a:pPr marL="981075" lvl="1" indent="-258763" eaLnBrk="1" hangingPunct="1">
              <a:buFont typeface="Wingdings" panose="05000000000000000000" pitchFamily="2" charset="2"/>
              <a:buChar char="ü"/>
            </a:pPr>
            <a:r>
              <a:rPr lang="zh-TW" altLang="en-US" sz="2000" dirty="0">
                <a:latin typeface="微軟正黑體" panose="020B0604030504040204" pitchFamily="34" charset="-120"/>
                <a:ea typeface="微軟正黑體" panose="020B0604030504040204" pitchFamily="34" charset="-120"/>
              </a:rPr>
              <a:t>爆發流行時，於發現第一例天花病例後，具有下列任一個條件</a:t>
            </a:r>
            <a:endParaRPr lang="en-US" altLang="zh-TW" sz="2000" dirty="0">
              <a:latin typeface="微軟正黑體" panose="020B0604030504040204" pitchFamily="34" charset="-120"/>
              <a:ea typeface="微軟正黑體" panose="020B0604030504040204" pitchFamily="34" charset="-120"/>
            </a:endParaRPr>
          </a:p>
          <a:p>
            <a:pPr marL="1063625" lvl="1" indent="-82550" eaLnBrk="1" hangingPunct="1">
              <a:buSzPct val="120000"/>
              <a:buFont typeface="Wingdings" panose="05000000000000000000" pitchFamily="2" charset="2"/>
              <a:buChar char="Ø"/>
            </a:pPr>
            <a:r>
              <a:rPr lang="zh-TW" altLang="en-US" sz="2000" dirty="0">
                <a:latin typeface="微軟正黑體" panose="020B0604030504040204" pitchFamily="34" charset="-120"/>
                <a:ea typeface="微軟正黑體" panose="020B0604030504040204" pitchFamily="34" charset="-120"/>
              </a:rPr>
              <a:t>發燒 </a:t>
            </a:r>
            <a:r>
              <a:rPr lang="en-US" altLang="zh-TW" sz="2000" dirty="0">
                <a:latin typeface="微軟正黑體" panose="020B0604030504040204" pitchFamily="34" charset="-120"/>
                <a:ea typeface="微軟正黑體" panose="020B0604030504040204" pitchFamily="34" charset="-120"/>
              </a:rPr>
              <a:t>1 </a:t>
            </a:r>
            <a:r>
              <a:rPr lang="zh-TW" altLang="en-US" sz="2000" dirty="0">
                <a:latin typeface="微軟正黑體" panose="020B0604030504040204" pitchFamily="34" charset="-120"/>
                <a:ea typeface="微軟正黑體" panose="020B0604030504040204" pitchFamily="34" charset="-120"/>
              </a:rPr>
              <a:t>至 </a:t>
            </a:r>
            <a:r>
              <a:rPr lang="en-US" altLang="zh-TW" sz="2000" dirty="0">
                <a:latin typeface="微軟正黑體" panose="020B0604030504040204" pitchFamily="34" charset="-120"/>
                <a:ea typeface="微軟正黑體" panose="020B0604030504040204" pitchFamily="34" charset="-120"/>
              </a:rPr>
              <a:t>4 </a:t>
            </a:r>
            <a:r>
              <a:rPr lang="zh-TW" altLang="en-US" sz="2000" dirty="0">
                <a:latin typeface="微軟正黑體" panose="020B0604030504040204" pitchFamily="34" charset="-120"/>
                <a:ea typeface="微軟正黑體" panose="020B0604030504040204" pitchFamily="34" charset="-120"/>
              </a:rPr>
              <a:t>天後出現皮疹，且演進的發展性皮疹</a:t>
            </a:r>
          </a:p>
          <a:p>
            <a:pPr marL="1063625" lvl="1" indent="-82550">
              <a:buSzPct val="120000"/>
              <a:buFont typeface="Wingdings" panose="05000000000000000000" pitchFamily="2" charset="2"/>
              <a:buChar char="Ø"/>
            </a:pPr>
            <a:r>
              <a:rPr lang="zh-TW" altLang="en-US" sz="2000" dirty="0">
                <a:latin typeface="微軟正黑體" panose="020B0604030504040204" pitchFamily="34" charset="-120"/>
                <a:ea typeface="微軟正黑體" panose="020B0604030504040204" pitchFamily="34" charset="-120"/>
              </a:rPr>
              <a:t>突然發燒  </a:t>
            </a:r>
            <a:r>
              <a:rPr lang="en-US" altLang="zh-TW" sz="2000" dirty="0">
                <a:latin typeface="微軟正黑體" panose="020B0604030504040204" pitchFamily="34" charset="-120"/>
                <a:ea typeface="微軟正黑體" panose="020B0604030504040204" pitchFamily="34" charset="-120"/>
              </a:rPr>
              <a:t>38.3℃</a:t>
            </a:r>
            <a:r>
              <a:rPr lang="zh-TW" altLang="en-US" sz="2000" dirty="0">
                <a:latin typeface="微軟正黑體" panose="020B0604030504040204" pitchFamily="34" charset="-120"/>
                <a:ea typeface="微軟正黑體" panose="020B0604030504040204" pitchFamily="34" charset="-120"/>
              </a:rPr>
              <a:t>（</a:t>
            </a:r>
            <a:r>
              <a:rPr lang="en-US" altLang="zh-TW" sz="2000" dirty="0">
                <a:latin typeface="微軟正黑體" panose="020B0604030504040204" pitchFamily="34" charset="-120"/>
                <a:ea typeface="微軟正黑體" panose="020B0604030504040204" pitchFamily="34" charset="-120"/>
              </a:rPr>
              <a:t>101°F</a:t>
            </a:r>
            <a:r>
              <a:rPr lang="zh-TW" altLang="en-US" sz="2000" dirty="0">
                <a:latin typeface="微軟正黑體" panose="020B0604030504040204" pitchFamily="34" charset="-120"/>
                <a:ea typeface="微軟正黑體" panose="020B0604030504040204" pitchFamily="34" charset="-120"/>
              </a:rPr>
              <a:t>）以上；或並未出現符合臨床通報定義之症狀</a:t>
            </a:r>
          </a:p>
          <a:p>
            <a:pPr lvl="1" eaLnBrk="1" hangingPunct="1"/>
            <a:r>
              <a:rPr lang="zh-TW" altLang="en-US" sz="2000" dirty="0">
                <a:latin typeface="微軟正黑體" panose="020B0604030504040204" pitchFamily="34" charset="-120"/>
                <a:ea typeface="微軟正黑體" panose="020B0604030504040204" pitchFamily="34" charset="-120"/>
              </a:rPr>
              <a:t>爆發流行時，雖未出現臨床症狀，但醫師或法醫師高度懷疑， 且患者與確定病例具有流行病學上相關者</a:t>
            </a:r>
            <a:endParaRPr lang="en-US" altLang="zh-TW" sz="2000" dirty="0">
              <a:latin typeface="微軟正黑體" panose="020B0604030504040204" pitchFamily="34" charset="-120"/>
              <a:ea typeface="微軟正黑體" panose="020B0604030504040204" pitchFamily="34" charset="-120"/>
            </a:endParaRPr>
          </a:p>
          <a:p>
            <a:pPr eaLnBrk="1" hangingPunct="1"/>
            <a:r>
              <a:rPr lang="zh-TW" altLang="en-US" b="1" dirty="0">
                <a:latin typeface="微軟正黑體" panose="020B0604030504040204" pitchFamily="34" charset="-120"/>
                <a:ea typeface="微軟正黑體" panose="020B0604030504040204" pitchFamily="34" charset="-120"/>
              </a:rPr>
              <a:t>流行病學條件</a:t>
            </a:r>
            <a:endParaRPr lang="en-US" altLang="zh-TW" b="1" dirty="0">
              <a:latin typeface="微軟正黑體" panose="020B0604030504040204" pitchFamily="34" charset="-120"/>
              <a:ea typeface="微軟正黑體" panose="020B0604030504040204" pitchFamily="34" charset="-120"/>
            </a:endParaRPr>
          </a:p>
          <a:p>
            <a:pPr lvl="1"/>
            <a:r>
              <a:rPr lang="zh-TW" altLang="en-US" sz="2000" dirty="0">
                <a:latin typeface="微軟正黑體" panose="020B0604030504040204" pitchFamily="34" charset="-120"/>
                <a:ea typeface="微軟正黑體" panose="020B0604030504040204" pitchFamily="34" charset="-120"/>
              </a:rPr>
              <a:t>曾接觸天花確定病例，如與確定病例有唾液、血液、組織液、水泡液、脫落的皮屑、結痂、排泄物之接觸，或接觸天花病人使用過沾有天花病毒之物品等</a:t>
            </a:r>
            <a:endParaRPr lang="en-US" altLang="zh-TW" sz="2000" dirty="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pPr>
              <a:defRPr/>
            </a:pPr>
            <a:fld id="{87CFAE23-7F43-4DF7-87E5-1A288EE002A1}" type="slidenum">
              <a:rPr lang="zh-TW" altLang="en-US" smtClean="0"/>
              <a:pPr>
                <a:defRPr/>
              </a:pPr>
              <a:t>13</a:t>
            </a:fld>
            <a:endParaRPr lang="zh-TW" altLang="en-US"/>
          </a:p>
        </p:txBody>
      </p:sp>
      <p:sp>
        <p:nvSpPr>
          <p:cNvPr id="7" name="Title 1">
            <a:extLst>
              <a:ext uri="{FF2B5EF4-FFF2-40B4-BE49-F238E27FC236}">
                <a16:creationId xmlns:a16="http://schemas.microsoft.com/office/drawing/2014/main" id="{DFAF8D00-9227-4260-9A4A-8739EFBCAF86}"/>
              </a:ext>
            </a:extLst>
          </p:cNvPr>
          <p:cNvSpPr txBox="1">
            <a:spLocks/>
          </p:cNvSpPr>
          <p:nvPr/>
        </p:nvSpPr>
        <p:spPr>
          <a:xfrm>
            <a:off x="479812" y="430964"/>
            <a:ext cx="10396882" cy="11519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病例通報</a:t>
            </a:r>
            <a:r>
              <a:rPr lang="en-US" altLang="zh-TW" sz="2900" b="1" dirty="0">
                <a:latin typeface="微軟正黑體" panose="020B0604030504040204" pitchFamily="34" charset="-120"/>
                <a:ea typeface="微軟正黑體" panose="020B0604030504040204" pitchFamily="34" charset="-120"/>
              </a:rPr>
              <a:t>(2/4)</a:t>
            </a:r>
            <a:endParaRPr 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731837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p:cNvSpPr>
            <a:spLocks noGrp="1"/>
          </p:cNvSpPr>
          <p:nvPr>
            <p:ph idx="1"/>
          </p:nvPr>
        </p:nvSpPr>
        <p:spPr>
          <a:xfrm>
            <a:off x="482948" y="1268760"/>
            <a:ext cx="10972800" cy="4011811"/>
          </a:xfrm>
        </p:spPr>
        <p:txBody>
          <a:bodyPr anchor="t">
            <a:normAutofit/>
          </a:bodyPr>
          <a:lstStyle/>
          <a:p>
            <a:pPr>
              <a:lnSpc>
                <a:spcPct val="150000"/>
              </a:lnSpc>
              <a:spcBef>
                <a:spcPts val="0"/>
              </a:spcBef>
            </a:pPr>
            <a:r>
              <a:rPr lang="zh-TW" altLang="en-US" sz="2400" b="1" dirty="0">
                <a:latin typeface="微軟正黑體" panose="020B0604030504040204" pitchFamily="34" charset="-120"/>
                <a:ea typeface="微軟正黑體" panose="020B0604030504040204" pitchFamily="34" charset="-120"/>
              </a:rPr>
              <a:t>疾病分類</a:t>
            </a:r>
            <a:endParaRPr lang="en-US" altLang="zh-TW" sz="2400" b="1" dirty="0">
              <a:latin typeface="微軟正黑體" panose="020B0604030504040204" pitchFamily="34" charset="-120"/>
              <a:ea typeface="微軟正黑體" panose="020B0604030504040204" pitchFamily="34" charset="-120"/>
            </a:endParaRPr>
          </a:p>
          <a:p>
            <a:pPr lvl="1">
              <a:lnSpc>
                <a:spcPct val="150000"/>
              </a:lnSpc>
              <a:spcBef>
                <a:spcPts val="0"/>
              </a:spcBef>
            </a:pPr>
            <a:r>
              <a:rPr lang="zh-TW" altLang="en-US" sz="2400" dirty="0">
                <a:latin typeface="微軟正黑體" panose="020B0604030504040204" pitchFamily="34" charset="-120"/>
                <a:ea typeface="微軟正黑體" panose="020B0604030504040204" pitchFamily="34" charset="-120"/>
              </a:rPr>
              <a:t>可能病例：符合臨床條件 </a:t>
            </a:r>
            <a:endParaRPr lang="en-US" altLang="zh-TW" sz="2400" dirty="0">
              <a:latin typeface="微軟正黑體" panose="020B0604030504040204" pitchFamily="34" charset="-120"/>
              <a:ea typeface="微軟正黑體" panose="020B0604030504040204" pitchFamily="34" charset="-120"/>
            </a:endParaRPr>
          </a:p>
          <a:p>
            <a:pPr lvl="1">
              <a:lnSpc>
                <a:spcPct val="150000"/>
              </a:lnSpc>
              <a:spcBef>
                <a:spcPts val="0"/>
              </a:spcBef>
            </a:pPr>
            <a:r>
              <a:rPr lang="zh-TW" altLang="en-US" sz="2400" dirty="0">
                <a:latin typeface="微軟正黑體" panose="020B0604030504040204" pitchFamily="34" charset="-120"/>
                <a:ea typeface="微軟正黑體" panose="020B0604030504040204" pitchFamily="34" charset="-120"/>
              </a:rPr>
              <a:t>極可能病例： 病患並未出現符合臨床通報定義之症狀，但臨床醫師高度懷疑是天花，且與確定病例具有流行病學之關聯</a:t>
            </a:r>
            <a:endParaRPr lang="en-US" altLang="zh-TW" sz="2400" dirty="0">
              <a:latin typeface="微軟正黑體" panose="020B0604030504040204" pitchFamily="34" charset="-120"/>
              <a:ea typeface="微軟正黑體" panose="020B0604030504040204" pitchFamily="34" charset="-120"/>
            </a:endParaRPr>
          </a:p>
          <a:p>
            <a:pPr lvl="1">
              <a:lnSpc>
                <a:spcPct val="150000"/>
              </a:lnSpc>
              <a:spcBef>
                <a:spcPts val="0"/>
              </a:spcBef>
            </a:pPr>
            <a:r>
              <a:rPr lang="zh-TW" altLang="en-US" sz="2400" dirty="0">
                <a:latin typeface="微軟正黑體" panose="020B0604030504040204" pitchFamily="34" charset="-120"/>
                <a:ea typeface="微軟正黑體" panose="020B0604030504040204" pitchFamily="34" charset="-120"/>
              </a:rPr>
              <a:t>確定病例， 具有下列任一個條件：</a:t>
            </a:r>
          </a:p>
          <a:p>
            <a:pPr lvl="2">
              <a:lnSpc>
                <a:spcPct val="150000"/>
              </a:lnSpc>
              <a:spcBef>
                <a:spcPts val="0"/>
              </a:spcBef>
              <a:buSzPct val="140000"/>
              <a:buFont typeface="Wingdings" panose="05000000000000000000" pitchFamily="2" charset="2"/>
              <a:buChar char="ü"/>
            </a:pPr>
            <a:r>
              <a:rPr lang="zh-TW" altLang="en-US" sz="2400" dirty="0">
                <a:latin typeface="微軟正黑體" panose="020B0604030504040204" pitchFamily="34" charset="-120"/>
                <a:ea typeface="微軟正黑體" panose="020B0604030504040204" pitchFamily="34" charset="-120"/>
              </a:rPr>
              <a:t>符合臨床條件及檢驗條件</a:t>
            </a:r>
          </a:p>
          <a:p>
            <a:pPr lvl="2">
              <a:lnSpc>
                <a:spcPct val="150000"/>
              </a:lnSpc>
              <a:spcBef>
                <a:spcPts val="0"/>
              </a:spcBef>
              <a:buSzPct val="140000"/>
              <a:buFont typeface="Wingdings" panose="05000000000000000000" pitchFamily="2" charset="2"/>
              <a:buChar char="ü"/>
            </a:pPr>
            <a:r>
              <a:rPr lang="zh-TW" altLang="en-US" sz="2400" dirty="0">
                <a:latin typeface="微軟正黑體" panose="020B0604030504040204" pitchFamily="34" charset="-120"/>
                <a:ea typeface="微軟正黑體" panose="020B0604030504040204" pitchFamily="34" charset="-120"/>
              </a:rPr>
              <a:t>符合臨床條件，且與確定病例具有流行病學之關聯 </a:t>
            </a:r>
            <a:endParaRPr lang="en-US" altLang="zh-TW" sz="2400" dirty="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pPr>
              <a:defRPr/>
            </a:pPr>
            <a:fld id="{87CFAE23-7F43-4DF7-87E5-1A288EE002A1}" type="slidenum">
              <a:rPr lang="zh-TW" altLang="en-US" smtClean="0"/>
              <a:pPr>
                <a:defRPr/>
              </a:pPr>
              <a:t>14</a:t>
            </a:fld>
            <a:endParaRPr lang="zh-TW" altLang="en-US"/>
          </a:p>
        </p:txBody>
      </p:sp>
      <p:sp>
        <p:nvSpPr>
          <p:cNvPr id="7" name="Title 1">
            <a:extLst>
              <a:ext uri="{FF2B5EF4-FFF2-40B4-BE49-F238E27FC236}">
                <a16:creationId xmlns:a16="http://schemas.microsoft.com/office/drawing/2014/main" id="{96B988C6-CCF7-4819-84CC-9FAEA1841AD5}"/>
              </a:ext>
            </a:extLst>
          </p:cNvPr>
          <p:cNvSpPr txBox="1">
            <a:spLocks/>
          </p:cNvSpPr>
          <p:nvPr/>
        </p:nvSpPr>
        <p:spPr>
          <a:xfrm>
            <a:off x="482948" y="332656"/>
            <a:ext cx="10396882" cy="11519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病例通報</a:t>
            </a:r>
            <a:r>
              <a:rPr lang="en-US" altLang="zh-TW" sz="2900" b="1" dirty="0">
                <a:latin typeface="微軟正黑體" panose="020B0604030504040204" pitchFamily="34" charset="-120"/>
                <a:ea typeface="微軟正黑體" panose="020B0604030504040204" pitchFamily="34" charset="-120"/>
              </a:rPr>
              <a:t>(3/4)</a:t>
            </a:r>
            <a:endParaRPr 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886983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2"/>
          <p:cNvSpPr txBox="1">
            <a:spLocks noChangeArrowheads="1"/>
          </p:cNvSpPr>
          <p:nvPr/>
        </p:nvSpPr>
        <p:spPr bwMode="auto">
          <a:xfrm>
            <a:off x="2208213" y="476672"/>
            <a:ext cx="8062912" cy="94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ea typeface="新細明體" pitchFamily="18" charset="-120"/>
              </a:defRPr>
            </a:lvl2pPr>
            <a:lvl3pPr algn="ctr" rtl="0" fontAlgn="base">
              <a:spcBef>
                <a:spcPct val="0"/>
              </a:spcBef>
              <a:spcAft>
                <a:spcPct val="0"/>
              </a:spcAft>
              <a:defRPr sz="4400">
                <a:solidFill>
                  <a:schemeClr val="tx1"/>
                </a:solidFill>
                <a:latin typeface="Calibri" pitchFamily="34" charset="0"/>
                <a:ea typeface="新細明體" pitchFamily="18" charset="-120"/>
              </a:defRPr>
            </a:lvl3pPr>
            <a:lvl4pPr algn="ctr" rtl="0" fontAlgn="base">
              <a:spcBef>
                <a:spcPct val="0"/>
              </a:spcBef>
              <a:spcAft>
                <a:spcPct val="0"/>
              </a:spcAft>
              <a:defRPr sz="4400">
                <a:solidFill>
                  <a:schemeClr val="tx1"/>
                </a:solidFill>
                <a:latin typeface="Calibri" pitchFamily="34" charset="0"/>
                <a:ea typeface="新細明體" pitchFamily="18" charset="-120"/>
              </a:defRPr>
            </a:lvl4pPr>
            <a:lvl5pPr algn="ctr" rtl="0" fontAlgn="base">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endParaRPr kumimoji="0" lang="zh-TW" altLang="en-US" sz="3200" kern="0" dirty="0">
              <a:solidFill>
                <a:srgbClr val="006600"/>
              </a:solidFill>
              <a:effectLst>
                <a:outerShdw blurRad="38100" dist="38100" dir="2700000" algn="tl">
                  <a:srgbClr val="C0C0C0"/>
                </a:outerShdw>
              </a:effectLst>
              <a:latin typeface="新細明體" panose="02020500000000000000" pitchFamily="18" charset="-120"/>
              <a:ea typeface="新細明體" panose="02020500000000000000" pitchFamily="18" charset="-120"/>
            </a:endParaRPr>
          </a:p>
        </p:txBody>
      </p:sp>
      <p:sp>
        <p:nvSpPr>
          <p:cNvPr id="10" name="Content Placeholder 2"/>
          <p:cNvSpPr>
            <a:spLocks noGrp="1"/>
          </p:cNvSpPr>
          <p:nvPr>
            <p:ph idx="1"/>
          </p:nvPr>
        </p:nvSpPr>
        <p:spPr>
          <a:xfrm>
            <a:off x="194989" y="1264624"/>
            <a:ext cx="10972800" cy="1633729"/>
          </a:xfrm>
        </p:spPr>
        <p:txBody>
          <a:bodyPr>
            <a:normAutofit fontScale="77500" lnSpcReduction="20000"/>
          </a:bodyPr>
          <a:lstStyle/>
          <a:p>
            <a:r>
              <a:rPr lang="zh-TW" altLang="en-US" sz="2400" b="1" dirty="0">
                <a:latin typeface="微軟正黑體" panose="020B0604030504040204" pitchFamily="34" charset="-120"/>
                <a:ea typeface="微軟正黑體" panose="020B0604030504040204" pitchFamily="34" charset="-120"/>
              </a:rPr>
              <a:t>檢驗條件</a:t>
            </a:r>
            <a:r>
              <a:rPr lang="zh-TW" altLang="en-US" sz="2400" dirty="0">
                <a:latin typeface="微軟正黑體" panose="020B0604030504040204" pitchFamily="34" charset="-120"/>
                <a:ea typeface="微軟正黑體" panose="020B0604030504040204" pitchFamily="34" charset="-120"/>
              </a:rPr>
              <a:t>，具有下列任一個條件</a:t>
            </a:r>
            <a:endParaRPr lang="en-US" altLang="zh-TW" sz="2400" dirty="0">
              <a:latin typeface="微軟正黑體" panose="020B0604030504040204" pitchFamily="34" charset="-120"/>
              <a:ea typeface="微軟正黑體" panose="020B0604030504040204" pitchFamily="34" charset="-120"/>
            </a:endParaRPr>
          </a:p>
          <a:p>
            <a:pPr indent="41275"/>
            <a:r>
              <a:rPr lang="zh-TW" altLang="en-US" sz="2400" dirty="0">
                <a:latin typeface="微軟正黑體" panose="020B0604030504040204" pitchFamily="34" charset="-120"/>
                <a:ea typeface="微軟正黑體" panose="020B0604030504040204" pitchFamily="34" charset="-120"/>
              </a:rPr>
              <a:t>臨床檢體（水泡液、膿疱液、瘡痂或組織等）分離並鑑定出天花病毒（</a:t>
            </a:r>
            <a:r>
              <a:rPr lang="en-US" altLang="zh-TW" sz="2400" dirty="0">
                <a:latin typeface="微軟正黑體" panose="020B0604030504040204" pitchFamily="34" charset="-120"/>
                <a:ea typeface="微軟正黑體" panose="020B0604030504040204" pitchFamily="34" charset="-120"/>
              </a:rPr>
              <a:t>Variola virus</a:t>
            </a:r>
            <a:r>
              <a:rPr lang="zh-TW" altLang="en-US" sz="2400" dirty="0">
                <a:latin typeface="微軟正黑體" panose="020B0604030504040204" pitchFamily="34" charset="-120"/>
                <a:ea typeface="微軟正黑體" panose="020B0604030504040204" pitchFamily="34" charset="-120"/>
              </a:rPr>
              <a:t>）</a:t>
            </a:r>
          </a:p>
          <a:p>
            <a:pPr indent="41275"/>
            <a:r>
              <a:rPr lang="zh-TW" altLang="en-US" sz="2400" dirty="0">
                <a:latin typeface="微軟正黑體" panose="020B0604030504040204" pitchFamily="34" charset="-120"/>
                <a:ea typeface="微軟正黑體" panose="020B0604030504040204" pitchFamily="34" charset="-120"/>
              </a:rPr>
              <a:t>臨床檢體分子生物學核酸檢測陽性</a:t>
            </a:r>
            <a:endParaRPr lang="en-US" altLang="zh-TW" sz="2400" dirty="0">
              <a:latin typeface="微軟正黑體" panose="020B0604030504040204" pitchFamily="34" charset="-120"/>
              <a:ea typeface="微軟正黑體" panose="020B0604030504040204" pitchFamily="34" charset="-120"/>
            </a:endParaRPr>
          </a:p>
          <a:p>
            <a:pPr eaLnBrk="1" hangingPunct="1"/>
            <a:r>
              <a:rPr lang="zh-TW" altLang="en-US" sz="2400" dirty="0">
                <a:latin typeface="微軟正黑體" panose="020B0604030504040204" pitchFamily="34" charset="-120"/>
                <a:ea typeface="微軟正黑體" panose="020B0604030504040204" pitchFamily="34" charset="-120"/>
              </a:rPr>
              <a:t>檢體採檢送驗事項，可參閱「</a:t>
            </a:r>
            <a:r>
              <a:rPr lang="zh-TW" altLang="en-US" sz="2400" dirty="0">
                <a:latin typeface="微軟正黑體" panose="020B0604030504040204" pitchFamily="34" charset="-120"/>
                <a:ea typeface="微軟正黑體" panose="020B0604030504040204" pitchFamily="34" charset="-120"/>
                <a:hlinkClick r:id="rId3"/>
              </a:rPr>
              <a:t>傳染病檢體採檢手冊</a:t>
            </a:r>
            <a:r>
              <a:rPr lang="zh-TW" altLang="en-US" sz="2400" dirty="0">
                <a:latin typeface="微軟正黑體" panose="020B0604030504040204" pitchFamily="34" charset="-120"/>
                <a:ea typeface="微軟正黑體" panose="020B0604030504040204" pitchFamily="34" charset="-120"/>
              </a:rPr>
              <a:t>」</a:t>
            </a:r>
            <a:endParaRPr lang="en-US" altLang="zh-TW" sz="2400" dirty="0">
              <a:latin typeface="微軟正黑體" panose="020B0604030504040204" pitchFamily="34" charset="-120"/>
              <a:ea typeface="微軟正黑體" panose="020B0604030504040204" pitchFamily="34" charset="-120"/>
            </a:endParaRPr>
          </a:p>
        </p:txBody>
      </p:sp>
      <p:sp>
        <p:nvSpPr>
          <p:cNvPr id="4" name="投影片編號版面配置區 3"/>
          <p:cNvSpPr>
            <a:spLocks noGrp="1"/>
          </p:cNvSpPr>
          <p:nvPr>
            <p:ph type="sldNum" sz="quarter" idx="12"/>
          </p:nvPr>
        </p:nvSpPr>
        <p:spPr/>
        <p:txBody>
          <a:bodyPr/>
          <a:lstStyle/>
          <a:p>
            <a:pPr>
              <a:defRPr/>
            </a:pPr>
            <a:fld id="{6C44D6E6-EF3F-4843-B8CE-5003E3D2CF56}" type="slidenum">
              <a:rPr lang="zh-TW" altLang="en-US" smtClean="0"/>
              <a:pPr>
                <a:defRPr/>
              </a:pPr>
              <a:t>15</a:t>
            </a:fld>
            <a:endParaRPr lang="zh-TW" altLang="en-US" dirty="0"/>
          </a:p>
        </p:txBody>
      </p:sp>
      <p:graphicFrame>
        <p:nvGraphicFramePr>
          <p:cNvPr id="2" name="表格 1"/>
          <p:cNvGraphicFramePr>
            <a:graphicFrameLocks noGrp="1"/>
          </p:cNvGraphicFramePr>
          <p:nvPr>
            <p:extLst>
              <p:ext uri="{D42A27DB-BD31-4B8C-83A1-F6EECF244321}">
                <p14:modId xmlns:p14="http://schemas.microsoft.com/office/powerpoint/2010/main" val="3760834404"/>
              </p:ext>
            </p:extLst>
          </p:nvPr>
        </p:nvGraphicFramePr>
        <p:xfrm>
          <a:off x="194990" y="3024507"/>
          <a:ext cx="11229602" cy="2517768"/>
        </p:xfrm>
        <a:graphic>
          <a:graphicData uri="http://schemas.openxmlformats.org/drawingml/2006/table">
            <a:tbl>
              <a:tblPr firstRow="1" bandRow="1">
                <a:tableStyleId>{5C22544A-7EE6-4342-B048-85BDC9FD1C3A}</a:tableStyleId>
              </a:tblPr>
              <a:tblGrid>
                <a:gridCol w="1208498">
                  <a:extLst>
                    <a:ext uri="{9D8B030D-6E8A-4147-A177-3AD203B41FA5}">
                      <a16:colId xmlns:a16="http://schemas.microsoft.com/office/drawing/2014/main" val="20000"/>
                    </a:ext>
                  </a:extLst>
                </a:gridCol>
                <a:gridCol w="1092112">
                  <a:extLst>
                    <a:ext uri="{9D8B030D-6E8A-4147-A177-3AD203B41FA5}">
                      <a16:colId xmlns:a16="http://schemas.microsoft.com/office/drawing/2014/main" val="20001"/>
                    </a:ext>
                  </a:extLst>
                </a:gridCol>
                <a:gridCol w="1128047">
                  <a:extLst>
                    <a:ext uri="{9D8B030D-6E8A-4147-A177-3AD203B41FA5}">
                      <a16:colId xmlns:a16="http://schemas.microsoft.com/office/drawing/2014/main" val="20002"/>
                    </a:ext>
                  </a:extLst>
                </a:gridCol>
                <a:gridCol w="1275147">
                  <a:extLst>
                    <a:ext uri="{9D8B030D-6E8A-4147-A177-3AD203B41FA5}">
                      <a16:colId xmlns:a16="http://schemas.microsoft.com/office/drawing/2014/main" val="20003"/>
                    </a:ext>
                  </a:extLst>
                </a:gridCol>
                <a:gridCol w="2399105">
                  <a:extLst>
                    <a:ext uri="{9D8B030D-6E8A-4147-A177-3AD203B41FA5}">
                      <a16:colId xmlns:a16="http://schemas.microsoft.com/office/drawing/2014/main" val="20004"/>
                    </a:ext>
                  </a:extLst>
                </a:gridCol>
                <a:gridCol w="1246373">
                  <a:extLst>
                    <a:ext uri="{9D8B030D-6E8A-4147-A177-3AD203B41FA5}">
                      <a16:colId xmlns:a16="http://schemas.microsoft.com/office/drawing/2014/main" val="20005"/>
                    </a:ext>
                  </a:extLst>
                </a:gridCol>
                <a:gridCol w="1944216">
                  <a:extLst>
                    <a:ext uri="{9D8B030D-6E8A-4147-A177-3AD203B41FA5}">
                      <a16:colId xmlns:a16="http://schemas.microsoft.com/office/drawing/2014/main" val="20006"/>
                    </a:ext>
                  </a:extLst>
                </a:gridCol>
                <a:gridCol w="936104">
                  <a:extLst>
                    <a:ext uri="{9D8B030D-6E8A-4147-A177-3AD203B41FA5}">
                      <a16:colId xmlns:a16="http://schemas.microsoft.com/office/drawing/2014/main" val="20007"/>
                    </a:ext>
                  </a:extLst>
                </a:gridCol>
              </a:tblGrid>
              <a:tr h="853444">
                <a:tc>
                  <a:txBody>
                    <a:bodyPr/>
                    <a:lstStyle/>
                    <a:p>
                      <a:r>
                        <a:rPr lang="zh-TW" altLang="en-US" sz="1600" dirty="0">
                          <a:solidFill>
                            <a:schemeClr val="tx1"/>
                          </a:solidFill>
                          <a:latin typeface="微軟正黑體" panose="020B0604030504040204" pitchFamily="34" charset="-120"/>
                          <a:ea typeface="微軟正黑體" panose="020B0604030504040204" pitchFamily="34" charset="-120"/>
                        </a:rPr>
                        <a:t>採檢項目</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zh-TW" altLang="en-US" sz="1600" dirty="0">
                          <a:solidFill>
                            <a:schemeClr val="tx1"/>
                          </a:solidFill>
                          <a:latin typeface="微軟正黑體" panose="020B0604030504040204" pitchFamily="34" charset="-120"/>
                          <a:ea typeface="微軟正黑體" panose="020B0604030504040204" pitchFamily="34" charset="-120"/>
                        </a:rPr>
                        <a:t>檢體種類</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zh-TW" altLang="en-US" sz="1600" dirty="0">
                          <a:solidFill>
                            <a:schemeClr val="tx1"/>
                          </a:solidFill>
                          <a:latin typeface="微軟正黑體" panose="020B0604030504040204" pitchFamily="34" charset="-120"/>
                          <a:ea typeface="微軟正黑體" panose="020B0604030504040204" pitchFamily="34" charset="-120"/>
                        </a:rPr>
                        <a:t>採檢目的</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r>
                        <a:rPr lang="zh-TW" altLang="en-US" sz="1600" dirty="0">
                          <a:solidFill>
                            <a:schemeClr val="tx1"/>
                          </a:solidFill>
                          <a:latin typeface="微軟正黑體" panose="020B0604030504040204" pitchFamily="34" charset="-120"/>
                          <a:ea typeface="微軟正黑體" panose="020B0604030504040204" pitchFamily="34" charset="-120"/>
                        </a:rPr>
                        <a:t>採檢時間</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zh-TW" sz="16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採檢量及規定</a:t>
                      </a:r>
                      <a:r>
                        <a:rPr lang="en-US" sz="16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 </a:t>
                      </a:r>
                      <a:endParaRPr lang="zh-TW" sz="16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zh-TW" sz="16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送驗方式</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zh-TW" sz="16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應保存種類</a:t>
                      </a:r>
                    </a:p>
                    <a:p>
                      <a:pPr algn="ctr">
                        <a:spcAft>
                          <a:spcPts val="0"/>
                        </a:spcAft>
                      </a:pPr>
                      <a:r>
                        <a:rPr lang="en-US" sz="16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6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應保存時間</a:t>
                      </a:r>
                      <a:r>
                        <a:rPr lang="en-US" sz="16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sz="16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a:txBody>
                    <a:bodyPr/>
                    <a:lstStyle/>
                    <a:p>
                      <a:pPr algn="ctr">
                        <a:spcAft>
                          <a:spcPts val="0"/>
                        </a:spcAft>
                      </a:pPr>
                      <a:r>
                        <a:rPr lang="zh-TW" sz="16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注意事項</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extLst>
                  <a:ext uri="{0D108BD9-81ED-4DB2-BD59-A6C34878D82A}">
                    <a16:rowId xmlns:a16="http://schemas.microsoft.com/office/drawing/2014/main" val="10000"/>
                  </a:ext>
                </a:extLst>
              </a:tr>
              <a:tr h="1664324">
                <a:tc>
                  <a:txBody>
                    <a:bodyPr/>
                    <a:lstStyle/>
                    <a:p>
                      <a:pPr algn="ctr"/>
                      <a:r>
                        <a:rPr lang="zh-TW" altLang="en-US" sz="1400" dirty="0">
                          <a:solidFill>
                            <a:schemeClr val="tx1"/>
                          </a:solidFill>
                          <a:latin typeface="微軟正黑體" panose="020B0604030504040204" pitchFamily="34" charset="-120"/>
                          <a:ea typeface="微軟正黑體" panose="020B0604030504040204" pitchFamily="34" charset="-120"/>
                        </a:rPr>
                        <a:t>天花</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zh-TW" sz="1400" kern="1200" dirty="0">
                          <a:solidFill>
                            <a:schemeClr val="tx1"/>
                          </a:solidFill>
                          <a:effectLst/>
                          <a:latin typeface="微軟正黑體" panose="020B0604030504040204" pitchFamily="34" charset="-120"/>
                          <a:ea typeface="微軟正黑體" panose="020B0604030504040204" pitchFamily="34" charset="-120"/>
                          <a:cs typeface="+mn-cs"/>
                        </a:rPr>
                        <a:t>水疱液、膿疱內容物及瘡痂</a:t>
                      </a:r>
                      <a:endParaRPr lang="zh-TW" altLang="en-US" sz="1400" dirty="0">
                        <a:solidFill>
                          <a:schemeClr val="tx1"/>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1400" dirty="0">
                          <a:solidFill>
                            <a:schemeClr val="tx1"/>
                          </a:solidFill>
                          <a:latin typeface="微軟正黑體" panose="020B0604030504040204" pitchFamily="34" charset="-120"/>
                          <a:ea typeface="微軟正黑體" panose="020B0604030504040204" pitchFamily="34" charset="-120"/>
                        </a:rPr>
                        <a:t>病原體檢測</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zh-TW" altLang="en-US" sz="1400" dirty="0">
                          <a:solidFill>
                            <a:schemeClr val="tx1"/>
                          </a:solidFill>
                          <a:latin typeface="微軟正黑體" panose="020B0604030504040204" pitchFamily="34" charset="-120"/>
                          <a:ea typeface="微軟正黑體" panose="020B0604030504040204" pitchFamily="34" charset="-120"/>
                        </a:rPr>
                        <a:t>發燒期</a:t>
                      </a:r>
                      <a:r>
                        <a:rPr lang="en-US" altLang="zh-TW" sz="1400" dirty="0">
                          <a:solidFill>
                            <a:schemeClr val="tx1"/>
                          </a:solidFill>
                          <a:latin typeface="微軟正黑體" panose="020B0604030504040204" pitchFamily="34" charset="-120"/>
                          <a:ea typeface="微軟正黑體" panose="020B0604030504040204" pitchFamily="34" charset="-120"/>
                        </a:rPr>
                        <a:t>(</a:t>
                      </a:r>
                      <a:r>
                        <a:rPr lang="zh-TW" altLang="en-US" sz="1400" dirty="0">
                          <a:solidFill>
                            <a:schemeClr val="tx1"/>
                          </a:solidFill>
                          <a:latin typeface="微軟正黑體" panose="020B0604030504040204" pitchFamily="34" charset="-120"/>
                          <a:ea typeface="微軟正黑體" panose="020B0604030504040204" pitchFamily="34" charset="-120"/>
                        </a:rPr>
                        <a:t>第</a:t>
                      </a:r>
                      <a:r>
                        <a:rPr lang="en-US" altLang="zh-TW" sz="1400" dirty="0">
                          <a:solidFill>
                            <a:schemeClr val="tx1"/>
                          </a:solidFill>
                          <a:latin typeface="微軟正黑體" panose="020B0604030504040204" pitchFamily="34" charset="-120"/>
                          <a:ea typeface="微軟正黑體" panose="020B0604030504040204" pitchFamily="34" charset="-120"/>
                        </a:rPr>
                        <a:t>1-3</a:t>
                      </a:r>
                      <a:r>
                        <a:rPr lang="zh-TW" altLang="en-US" sz="1400" dirty="0">
                          <a:solidFill>
                            <a:schemeClr val="tx1"/>
                          </a:solidFill>
                          <a:latin typeface="微軟正黑體" panose="020B0604030504040204" pitchFamily="34" charset="-120"/>
                          <a:ea typeface="微軟正黑體" panose="020B0604030504040204" pitchFamily="34" charset="-120"/>
                        </a:rPr>
                        <a:t>日</a:t>
                      </a:r>
                      <a:r>
                        <a:rPr lang="en-US" altLang="zh-TW" sz="1400" dirty="0">
                          <a:solidFill>
                            <a:schemeClr val="tx1"/>
                          </a:solidFill>
                          <a:latin typeface="微軟正黑體" panose="020B0604030504040204" pitchFamily="34" charset="-120"/>
                          <a:ea typeface="微軟正黑體" panose="020B0604030504040204" pitchFamily="34" charset="-120"/>
                        </a:rPr>
                        <a:t>)</a:t>
                      </a:r>
                      <a:endParaRPr lang="zh-TW" altLang="en-US" sz="1400" dirty="0">
                        <a:solidFill>
                          <a:schemeClr val="tx1"/>
                        </a:solidFill>
                        <a:latin typeface="微軟正黑體" panose="020B0604030504040204" pitchFamily="34" charset="-120"/>
                        <a:ea typeface="微軟正黑體" panose="020B0604030504040204" pitchFamily="34" charset="-12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a:spcAft>
                          <a:spcPts val="0"/>
                        </a:spcAft>
                      </a:pP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1. </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以</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1 mL </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無菌針筒接</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26 </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號針頭，採集水疱液及膿疱</a:t>
                      </a:r>
                    </a:p>
                    <a:p>
                      <a:pPr algn="l">
                        <a:spcAft>
                          <a:spcPts val="0"/>
                        </a:spcAft>
                      </a:pP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內容物，置入無菌檢體小管。</a:t>
                      </a:r>
                    </a:p>
                    <a:p>
                      <a:pPr algn="l">
                        <a:spcAft>
                          <a:spcPts val="0"/>
                        </a:spcAft>
                      </a:pP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 </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以</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26 </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號針頭挑開瘡痂（至少</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4 </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個），各取</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 </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片瘡痂置於</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 </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個無菌檢體小管。</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0"/>
                        </a:spcAft>
                      </a:pP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2-8</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p>
                    <a:p>
                      <a:pPr>
                        <a:spcAft>
                          <a:spcPts val="0"/>
                        </a:spcAft>
                      </a:pP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 </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類感染性物質</a:t>
                      </a:r>
                      <a:r>
                        <a:rPr lang="en-US" alt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P620</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包裝</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0"/>
                        </a:spcAft>
                      </a:pP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病毒株</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(30</a:t>
                      </a:r>
                      <a:endPar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p>
                      <a:pPr>
                        <a:spcAft>
                          <a:spcPts val="0"/>
                        </a:spcAft>
                      </a:pP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日</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；水疱液、膿疱內容物及瘡痂</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(30</a:t>
                      </a:r>
                      <a:r>
                        <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日</a:t>
                      </a:r>
                      <a:r>
                        <a:rPr 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a:t>
                      </a:r>
                      <a:endPar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spcAft>
                          <a:spcPts val="0"/>
                        </a:spcAft>
                      </a:pPr>
                      <a:r>
                        <a:rPr lang="zh-TW" altLang="en-US"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rPr>
                        <a:t>略</a:t>
                      </a:r>
                      <a:endParaRPr lang="zh-TW" sz="1400" kern="100" dirty="0">
                        <a:solidFill>
                          <a:schemeClr val="tx1"/>
                        </a:solidFill>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7" name="Title 1">
            <a:extLst>
              <a:ext uri="{FF2B5EF4-FFF2-40B4-BE49-F238E27FC236}">
                <a16:creationId xmlns:a16="http://schemas.microsoft.com/office/drawing/2014/main" id="{F072F955-6DCC-4355-82E5-07B48500F519}"/>
              </a:ext>
            </a:extLst>
          </p:cNvPr>
          <p:cNvSpPr txBox="1">
            <a:spLocks/>
          </p:cNvSpPr>
          <p:nvPr/>
        </p:nvSpPr>
        <p:spPr>
          <a:xfrm>
            <a:off x="482948" y="332656"/>
            <a:ext cx="10396882" cy="11519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病例通報</a:t>
            </a:r>
            <a:r>
              <a:rPr lang="en-US" altLang="zh-TW" sz="2900" b="1" dirty="0">
                <a:latin typeface="微軟正黑體" panose="020B0604030504040204" pitchFamily="34" charset="-120"/>
                <a:ea typeface="微軟正黑體" panose="020B0604030504040204" pitchFamily="34" charset="-120"/>
              </a:rPr>
              <a:t>(4/4)</a:t>
            </a:r>
            <a:endParaRPr 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41148973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1" name="內容版面配置區 2"/>
          <p:cNvSpPr>
            <a:spLocks noGrp="1"/>
          </p:cNvSpPr>
          <p:nvPr>
            <p:ph idx="1"/>
          </p:nvPr>
        </p:nvSpPr>
        <p:spPr>
          <a:xfrm>
            <a:off x="335360" y="1340768"/>
            <a:ext cx="10396883" cy="3311189"/>
          </a:xfrm>
        </p:spPr>
        <p:txBody>
          <a:bodyPr/>
          <a:lstStyle/>
          <a:p>
            <a:r>
              <a:rPr lang="zh-TW" altLang="en-US" sz="2800" dirty="0">
                <a:latin typeface="微軟正黑體" panose="020B0604030504040204" pitchFamily="34" charset="-120"/>
                <a:ea typeface="微軟正黑體" panose="020B0604030504040204" pitchFamily="34" charset="-120"/>
              </a:rPr>
              <a:t>以就地進行隔離收治為原則，必要時依指示後送核心照護醫院或特殊病原科技照護示範中心實施隔離治療。</a:t>
            </a:r>
            <a:endParaRPr lang="en-US" altLang="zh-TW" sz="4000" dirty="0">
              <a:latin typeface="微軟正黑體" panose="020B0604030504040204" pitchFamily="34" charset="-120"/>
              <a:ea typeface="微軟正黑體" panose="020B0604030504040204" pitchFamily="34" charset="-120"/>
            </a:endParaRPr>
          </a:p>
          <a:p>
            <a:endParaRPr lang="zh-TW" altLang="en-US" dirty="0"/>
          </a:p>
        </p:txBody>
      </p:sp>
      <p:sp>
        <p:nvSpPr>
          <p:cNvPr id="37890" name="標題 1"/>
          <p:cNvSpPr>
            <a:spLocks noGrp="1"/>
          </p:cNvSpPr>
          <p:nvPr>
            <p:ph type="title"/>
          </p:nvPr>
        </p:nvSpPr>
        <p:spPr>
          <a:xfrm>
            <a:off x="479376" y="404664"/>
            <a:ext cx="10972800" cy="1143000"/>
          </a:xfrm>
        </p:spPr>
        <p:txBody>
          <a:bodyPr/>
          <a:lstStyle/>
          <a:p>
            <a:r>
              <a:rPr lang="zh-TW" altLang="en-US" b="1" dirty="0">
                <a:latin typeface="微軟正黑體" panose="020B0604030504040204" pitchFamily="34" charset="-120"/>
                <a:ea typeface="微軟正黑體" panose="020B0604030504040204" pitchFamily="34" charset="-120"/>
              </a:rPr>
              <a:t>個案處置</a:t>
            </a:r>
            <a:endParaRPr lang="zh-TW" altLang="en-US" sz="2900" b="1" dirty="0">
              <a:latin typeface="微軟正黑體" panose="020B0604030504040204" pitchFamily="34" charset="-120"/>
              <a:ea typeface="微軟正黑體" panose="020B0604030504040204" pitchFamily="34" charset="-120"/>
            </a:endParaRPr>
          </a:p>
        </p:txBody>
      </p:sp>
      <p:sp>
        <p:nvSpPr>
          <p:cNvPr id="2" name="投影片編號版面配置區 1"/>
          <p:cNvSpPr>
            <a:spLocks noGrp="1"/>
          </p:cNvSpPr>
          <p:nvPr>
            <p:ph type="sldNum" sz="quarter" idx="12"/>
          </p:nvPr>
        </p:nvSpPr>
        <p:spPr/>
        <p:txBody>
          <a:bodyPr/>
          <a:lstStyle/>
          <a:p>
            <a:pPr>
              <a:defRPr/>
            </a:pPr>
            <a:fld id="{58CDF0E7-0166-4504-B9C3-78C6B826A828}" type="slidenum">
              <a:rPr lang="zh-TW" altLang="en-US" smtClean="0"/>
              <a:pPr>
                <a:defRPr/>
              </a:pPr>
              <a:t>16</a:t>
            </a:fld>
            <a:endParaRPr lang="zh-TW" altLang="en-US"/>
          </a:p>
        </p:txBody>
      </p:sp>
    </p:spTree>
    <p:extLst>
      <p:ext uri="{BB962C8B-B14F-4D97-AF65-F5344CB8AC3E}">
        <p14:creationId xmlns:p14="http://schemas.microsoft.com/office/powerpoint/2010/main" val="41034599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567608" y="681956"/>
            <a:ext cx="7848600"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ea typeface="新細明體" pitchFamily="18" charset="-120"/>
              </a:defRPr>
            </a:lvl2pPr>
            <a:lvl3pPr algn="ctr" rtl="0" fontAlgn="base">
              <a:spcBef>
                <a:spcPct val="0"/>
              </a:spcBef>
              <a:spcAft>
                <a:spcPct val="0"/>
              </a:spcAft>
              <a:defRPr sz="4400">
                <a:solidFill>
                  <a:schemeClr val="tx1"/>
                </a:solidFill>
                <a:latin typeface="Calibri" pitchFamily="34" charset="0"/>
                <a:ea typeface="新細明體" pitchFamily="18" charset="-120"/>
              </a:defRPr>
            </a:lvl3pPr>
            <a:lvl4pPr algn="ctr" rtl="0" fontAlgn="base">
              <a:spcBef>
                <a:spcPct val="0"/>
              </a:spcBef>
              <a:spcAft>
                <a:spcPct val="0"/>
              </a:spcAft>
              <a:defRPr sz="4400">
                <a:solidFill>
                  <a:schemeClr val="tx1"/>
                </a:solidFill>
                <a:latin typeface="Calibri" pitchFamily="34" charset="0"/>
                <a:ea typeface="新細明體" pitchFamily="18" charset="-120"/>
              </a:defRPr>
            </a:lvl4pPr>
            <a:lvl5pPr algn="ctr" rtl="0" fontAlgn="base">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endParaRPr kumimoji="0" lang="zh-TW" altLang="en-US" sz="3600" kern="0" dirty="0">
              <a:solidFill>
                <a:srgbClr val="009900"/>
              </a:solidFill>
              <a:effectLst>
                <a:outerShdw blurRad="38100" dist="38100" dir="2700000" algn="tl">
                  <a:srgbClr val="C0C0C0"/>
                </a:outerShdw>
              </a:effectLst>
              <a:latin typeface="新細明體" panose="02020500000000000000" pitchFamily="18" charset="-120"/>
              <a:ea typeface="新細明體" panose="02020500000000000000" pitchFamily="18" charset="-120"/>
            </a:endParaRPr>
          </a:p>
        </p:txBody>
      </p:sp>
      <p:sp>
        <p:nvSpPr>
          <p:cNvPr id="6" name="內容版面配置區 5"/>
          <p:cNvSpPr>
            <a:spLocks noGrp="1"/>
          </p:cNvSpPr>
          <p:nvPr>
            <p:ph idx="1"/>
          </p:nvPr>
        </p:nvSpPr>
        <p:spPr>
          <a:xfrm>
            <a:off x="335360" y="1484784"/>
            <a:ext cx="10972800" cy="3528391"/>
          </a:xfrm>
        </p:spPr>
        <p:txBody>
          <a:bodyPr anchor="t"/>
          <a:lstStyle/>
          <a:p>
            <a:r>
              <a:rPr lang="zh-TW" altLang="en-US" sz="2400" b="1" dirty="0">
                <a:latin typeface="微軟正黑體" panose="020B0604030504040204" pitchFamily="34" charset="-120"/>
                <a:ea typeface="微軟正黑體" panose="020B0604030504040204" pitchFamily="34" charset="-120"/>
              </a:rPr>
              <a:t>定義</a:t>
            </a:r>
            <a:endParaRPr lang="en-US" altLang="zh-TW" sz="2400" b="1" dirty="0">
              <a:latin typeface="微軟正黑體" panose="020B0604030504040204" pitchFamily="34" charset="-120"/>
              <a:ea typeface="微軟正黑體" panose="020B0604030504040204" pitchFamily="34" charset="-120"/>
            </a:endParaRPr>
          </a:p>
          <a:p>
            <a:pPr marL="539750" lvl="1" indent="-269875"/>
            <a:r>
              <a:rPr lang="zh-TW" altLang="en-US" sz="2000" dirty="0">
                <a:latin typeface="微軟正黑體" panose="020B0604030504040204" pitchFamily="34" charset="-120"/>
                <a:ea typeface="微軟正黑體" panose="020B0604030504040204" pitchFamily="34" charset="-120"/>
              </a:rPr>
              <a:t>與確診個案同住之家人</a:t>
            </a:r>
            <a:endParaRPr lang="en-US" altLang="zh-TW" sz="2000" dirty="0">
              <a:latin typeface="微軟正黑體" panose="020B0604030504040204" pitchFamily="34" charset="-120"/>
              <a:ea typeface="微軟正黑體" panose="020B0604030504040204" pitchFamily="34" charset="-120"/>
            </a:endParaRPr>
          </a:p>
          <a:p>
            <a:pPr marL="539750" lvl="1" indent="-269875"/>
            <a:r>
              <a:rPr lang="zh-TW" altLang="en-US" sz="2000" dirty="0">
                <a:latin typeface="微軟正黑體" panose="020B0604030504040204" pitchFamily="34" charset="-120"/>
                <a:ea typeface="微軟正黑體" panose="020B0604030504040204" pitchFamily="34" charset="-120"/>
              </a:rPr>
              <a:t>在無足夠防護裝備下曾照顧個案之醫院及診所醫護人員</a:t>
            </a:r>
            <a:endParaRPr lang="en-US" altLang="zh-TW" sz="2000" dirty="0">
              <a:latin typeface="微軟正黑體" panose="020B0604030504040204" pitchFamily="34" charset="-120"/>
              <a:ea typeface="微軟正黑體" panose="020B0604030504040204" pitchFamily="34" charset="-120"/>
            </a:endParaRPr>
          </a:p>
          <a:p>
            <a:pPr marL="539750" lvl="1" indent="-269875"/>
            <a:r>
              <a:rPr lang="zh-TW" altLang="en-US" sz="2000" dirty="0">
                <a:latin typeface="微軟正黑體" panose="020B0604030504040204" pitchFamily="34" charset="-120"/>
                <a:ea typeface="微軟正黑體" panose="020B0604030504040204" pitchFamily="34" charset="-120"/>
              </a:rPr>
              <a:t>與確診個案同一班機並且坐在其前後各</a:t>
            </a:r>
            <a:r>
              <a:rPr lang="en-US" altLang="zh-TW" sz="2000" dirty="0">
                <a:latin typeface="微軟正黑體" panose="020B0604030504040204" pitchFamily="34" charset="-120"/>
                <a:ea typeface="微軟正黑體" panose="020B0604030504040204" pitchFamily="34" charset="-120"/>
              </a:rPr>
              <a:t>5 </a:t>
            </a:r>
            <a:r>
              <a:rPr lang="zh-TW" altLang="en-US" sz="2000" dirty="0">
                <a:latin typeface="微軟正黑體" panose="020B0604030504040204" pitchFamily="34" charset="-120"/>
                <a:ea typeface="微軟正黑體" panose="020B0604030504040204" pitchFamily="34" charset="-120"/>
              </a:rPr>
              <a:t>排乘客及該班機服務此區域之空服員。</a:t>
            </a:r>
            <a:endParaRPr lang="en-US" altLang="zh-TW" sz="2000" dirty="0">
              <a:latin typeface="微軟正黑體" panose="020B0604030504040204" pitchFamily="34" charset="-120"/>
              <a:ea typeface="微軟正黑體" panose="020B0604030504040204" pitchFamily="34" charset="-120"/>
            </a:endParaRPr>
          </a:p>
          <a:p>
            <a:pPr marL="539750" lvl="1" indent="-269875"/>
            <a:r>
              <a:rPr lang="zh-TW" altLang="en-US" sz="2000" dirty="0">
                <a:latin typeface="微軟正黑體" panose="020B0604030504040204" pitchFamily="34" charset="-120"/>
                <a:ea typeface="微軟正黑體" panose="020B0604030504040204" pitchFamily="34" charset="-120"/>
              </a:rPr>
              <a:t>與病例相距半徑</a:t>
            </a:r>
            <a:r>
              <a:rPr lang="en-US" altLang="zh-TW" sz="2000" dirty="0">
                <a:latin typeface="微軟正黑體" panose="020B0604030504040204" pitchFamily="34" charset="-120"/>
                <a:ea typeface="微軟正黑體" panose="020B0604030504040204" pitchFamily="34" charset="-120"/>
              </a:rPr>
              <a:t>3</a:t>
            </a:r>
            <a:r>
              <a:rPr lang="zh-TW" altLang="en-US" sz="2000" dirty="0">
                <a:latin typeface="微軟正黑體" panose="020B0604030504040204" pitchFamily="34" charset="-120"/>
                <a:ea typeface="微軟正黑體" panose="020B0604030504040204" pitchFamily="34" charset="-120"/>
              </a:rPr>
              <a:t>公尺區域內且相處超過</a:t>
            </a:r>
            <a:r>
              <a:rPr lang="en-US" altLang="zh-TW" sz="2000" dirty="0">
                <a:latin typeface="微軟正黑體" panose="020B0604030504040204" pitchFamily="34" charset="-120"/>
                <a:ea typeface="微軟正黑體" panose="020B0604030504040204" pitchFamily="34" charset="-120"/>
              </a:rPr>
              <a:t>3</a:t>
            </a:r>
            <a:r>
              <a:rPr lang="zh-TW" altLang="en-US" sz="2000" dirty="0">
                <a:latin typeface="微軟正黑體" panose="020B0604030504040204" pitchFamily="34" charset="-120"/>
                <a:ea typeface="微軟正黑體" panose="020B0604030504040204" pitchFamily="34" charset="-120"/>
              </a:rPr>
              <a:t>小時之同一空間的人員</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例如同一教室之同班同學、同一班運輸工具旅客、同一辦公室之同事等</a:t>
            </a:r>
            <a:r>
              <a:rPr lang="en-US" altLang="zh-TW" sz="2000" dirty="0">
                <a:latin typeface="微軟正黑體" panose="020B0604030504040204" pitchFamily="34" charset="-120"/>
                <a:ea typeface="微軟正黑體" panose="020B0604030504040204" pitchFamily="34" charset="-120"/>
              </a:rPr>
              <a:t>)</a:t>
            </a:r>
          </a:p>
          <a:p>
            <a:pPr marL="539750" lvl="1" indent="-269875"/>
            <a:r>
              <a:rPr lang="zh-TW" altLang="en-US" sz="2000" dirty="0">
                <a:latin typeface="微軟正黑體" panose="020B0604030504040204" pitchFamily="34" charset="-120"/>
                <a:ea typeface="微軟正黑體" panose="020B0604030504040204" pitchFamily="34" charset="-120"/>
              </a:rPr>
              <a:t>前述各點未能涵蓋之對象及場合，則應依據衛生機關疫調資料評估後決定</a:t>
            </a:r>
            <a:endParaRPr lang="en-US" altLang="zh-TW" sz="2000" dirty="0">
              <a:latin typeface="微軟正黑體" panose="020B0604030504040204" pitchFamily="34" charset="-120"/>
              <a:ea typeface="微軟正黑體" panose="020B0604030504040204" pitchFamily="34" charset="-120"/>
            </a:endParaRPr>
          </a:p>
          <a:p>
            <a:pPr marL="539750" lvl="1" indent="-269875"/>
            <a:r>
              <a:rPr lang="zh-TW" altLang="en-US" sz="2000" dirty="0">
                <a:latin typeface="微軟正黑體" panose="020B0604030504040204" pitchFamily="34" charset="-120"/>
                <a:ea typeface="微軟正黑體" panose="020B0604030504040204" pitchFamily="34" charset="-120"/>
              </a:rPr>
              <a:t>前述人員如經疫情調查確認已採取適當之防護措施者，則不列入</a:t>
            </a:r>
          </a:p>
          <a:p>
            <a:pPr marL="0" indent="0">
              <a:buNone/>
            </a:pPr>
            <a:endParaRPr lang="zh-TW" altLang="en-US" sz="1800" dirty="0"/>
          </a:p>
        </p:txBody>
      </p:sp>
      <p:sp>
        <p:nvSpPr>
          <p:cNvPr id="7" name="投影片編號版面配置區 6"/>
          <p:cNvSpPr>
            <a:spLocks noGrp="1"/>
          </p:cNvSpPr>
          <p:nvPr>
            <p:ph type="sldNum" sz="quarter" idx="12"/>
          </p:nvPr>
        </p:nvSpPr>
        <p:spPr/>
        <p:txBody>
          <a:bodyPr/>
          <a:lstStyle/>
          <a:p>
            <a:pPr>
              <a:defRPr/>
            </a:pPr>
            <a:fld id="{6C44D6E6-EF3F-4843-B8CE-5003E3D2CF56}" type="slidenum">
              <a:rPr lang="zh-TW" altLang="en-US" smtClean="0"/>
              <a:pPr>
                <a:defRPr/>
              </a:pPr>
              <a:t>17</a:t>
            </a:fld>
            <a:endParaRPr lang="zh-TW" altLang="en-US" dirty="0"/>
          </a:p>
        </p:txBody>
      </p:sp>
      <p:sp>
        <p:nvSpPr>
          <p:cNvPr id="8" name="標題 1">
            <a:extLst>
              <a:ext uri="{FF2B5EF4-FFF2-40B4-BE49-F238E27FC236}">
                <a16:creationId xmlns:a16="http://schemas.microsoft.com/office/drawing/2014/main" id="{C803FCED-FEF6-40CC-AB0F-B21F723A38BA}"/>
              </a:ext>
            </a:extLst>
          </p:cNvPr>
          <p:cNvSpPr>
            <a:spLocks noGrp="1"/>
          </p:cNvSpPr>
          <p:nvPr>
            <p:ph type="title"/>
          </p:nvPr>
        </p:nvSpPr>
        <p:spPr>
          <a:xfrm>
            <a:off x="479376" y="404664"/>
            <a:ext cx="10972800" cy="1143000"/>
          </a:xfrm>
        </p:spPr>
        <p:txBody>
          <a:bodyPr/>
          <a:lstStyle/>
          <a:p>
            <a:r>
              <a:rPr lang="zh-TW" altLang="en-US" b="1" dirty="0">
                <a:latin typeface="微軟正黑體" panose="020B0604030504040204" pitchFamily="34" charset="-120"/>
                <a:ea typeface="微軟正黑體" panose="020B0604030504040204" pitchFamily="34" charset="-120"/>
              </a:rPr>
              <a:t>接觸者之處置</a:t>
            </a:r>
            <a:r>
              <a:rPr lang="en-US" altLang="zh-TW" sz="2900" b="1" dirty="0">
                <a:latin typeface="微軟正黑體" panose="020B0604030504040204" pitchFamily="34" charset="-120"/>
                <a:ea typeface="微軟正黑體" panose="020B0604030504040204" pitchFamily="34" charset="-120"/>
              </a:rPr>
              <a:t>(1/4)</a:t>
            </a:r>
            <a:endParaRPr lang="zh-TW" alt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2264216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內容版面配置區 5">
            <a:extLst>
              <a:ext uri="{FF2B5EF4-FFF2-40B4-BE49-F238E27FC236}">
                <a16:creationId xmlns:a16="http://schemas.microsoft.com/office/drawing/2014/main" id="{DEF1D57C-A0CA-4DE7-87A3-EE6D19B9C317}"/>
              </a:ext>
            </a:extLst>
          </p:cNvPr>
          <p:cNvSpPr>
            <a:spLocks noGrp="1"/>
          </p:cNvSpPr>
          <p:nvPr>
            <p:ph idx="1"/>
          </p:nvPr>
        </p:nvSpPr>
        <p:spPr>
          <a:xfrm>
            <a:off x="263352" y="1700808"/>
            <a:ext cx="10972800" cy="3168352"/>
          </a:xfrm>
        </p:spPr>
        <p:txBody>
          <a:bodyPr anchor="t">
            <a:normAutofit fontScale="92500"/>
          </a:bodyPr>
          <a:lstStyle/>
          <a:p>
            <a:pPr>
              <a:lnSpc>
                <a:spcPct val="150000"/>
              </a:lnSpc>
              <a:spcBef>
                <a:spcPts val="0"/>
              </a:spcBef>
            </a:pPr>
            <a:r>
              <a:rPr lang="zh-TW" altLang="en-US" sz="2800" b="1" dirty="0">
                <a:latin typeface="微軟正黑體" panose="020B0604030504040204" pitchFamily="34" charset="-120"/>
                <a:ea typeface="微軟正黑體" panose="020B0604030504040204" pitchFamily="34" charset="-120"/>
              </a:rPr>
              <a:t>接觸者疫苗接種及檢疫</a:t>
            </a:r>
            <a:r>
              <a:rPr lang="en-US" altLang="zh-TW" sz="2800" b="1" dirty="0">
                <a:latin typeface="微軟正黑體" panose="020B0604030504040204" pitchFamily="34" charset="-120"/>
                <a:ea typeface="微軟正黑體" panose="020B0604030504040204" pitchFamily="34" charset="-120"/>
              </a:rPr>
              <a:t>(</a:t>
            </a:r>
            <a:r>
              <a:rPr lang="en-US" altLang="zh-TW" sz="2800" b="1" cap="none" dirty="0">
                <a:latin typeface="微軟正黑體" panose="020B0604030504040204" pitchFamily="34" charset="-120"/>
                <a:ea typeface="微軟正黑體" panose="020B0604030504040204" pitchFamily="34" charset="-120"/>
              </a:rPr>
              <a:t>quarantine</a:t>
            </a:r>
            <a:r>
              <a:rPr lang="en-US" altLang="zh-TW" sz="2800" b="1" dirty="0">
                <a:latin typeface="微軟正黑體" panose="020B0604030504040204" pitchFamily="34" charset="-120"/>
                <a:ea typeface="微軟正黑體" panose="020B0604030504040204" pitchFamily="34" charset="-120"/>
              </a:rPr>
              <a:t>)</a:t>
            </a:r>
            <a:r>
              <a:rPr lang="zh-TW" altLang="en-US" sz="2800" b="1" dirty="0">
                <a:latin typeface="微軟正黑體" panose="020B0604030504040204" pitchFamily="34" charset="-120"/>
                <a:ea typeface="微軟正黑體" panose="020B0604030504040204" pitchFamily="34" charset="-120"/>
              </a:rPr>
              <a:t>隔離</a:t>
            </a:r>
            <a:r>
              <a:rPr lang="en-US" altLang="zh-TW" sz="2800" b="1" dirty="0">
                <a:latin typeface="微軟正黑體" panose="020B0604030504040204" pitchFamily="34" charset="-120"/>
                <a:ea typeface="微軟正黑體" panose="020B0604030504040204" pitchFamily="34" charset="-120"/>
              </a:rPr>
              <a:t>(</a:t>
            </a:r>
            <a:r>
              <a:rPr lang="en-US" altLang="zh-TW" sz="2800" b="1" cap="none" dirty="0">
                <a:latin typeface="微軟正黑體" panose="020B0604030504040204" pitchFamily="34" charset="-120"/>
                <a:ea typeface="微軟正黑體" panose="020B0604030504040204" pitchFamily="34" charset="-120"/>
              </a:rPr>
              <a:t>isolation</a:t>
            </a:r>
            <a:r>
              <a:rPr lang="en-US" altLang="zh-TW" sz="2800" b="1" dirty="0">
                <a:latin typeface="微軟正黑體" panose="020B0604030504040204" pitchFamily="34" charset="-120"/>
                <a:ea typeface="微軟正黑體" panose="020B0604030504040204" pitchFamily="34" charset="-120"/>
              </a:rPr>
              <a:t>)</a:t>
            </a:r>
            <a:r>
              <a:rPr lang="zh-TW" altLang="en-US" sz="2800" b="1" dirty="0">
                <a:latin typeface="微軟正黑體" panose="020B0604030504040204" pitchFamily="34" charset="-120"/>
                <a:ea typeface="微軟正黑體" panose="020B0604030504040204" pitchFamily="34" charset="-120"/>
              </a:rPr>
              <a:t>措施</a:t>
            </a:r>
            <a:r>
              <a:rPr lang="en-US" altLang="zh-TW" sz="2800" b="1" dirty="0">
                <a:latin typeface="微軟正黑體" panose="020B0604030504040204" pitchFamily="34" charset="-120"/>
                <a:ea typeface="微軟正黑體" panose="020B0604030504040204" pitchFamily="34" charset="-120"/>
              </a:rPr>
              <a:t>:</a:t>
            </a:r>
          </a:p>
          <a:p>
            <a:pPr lvl="1">
              <a:lnSpc>
                <a:spcPct val="150000"/>
              </a:lnSpc>
              <a:spcBef>
                <a:spcPts val="0"/>
              </a:spcBef>
            </a:pPr>
            <a:r>
              <a:rPr lang="zh-TW" altLang="en-US" sz="2400" dirty="0">
                <a:latin typeface="微軟正黑體" panose="020B0604030504040204" pitchFamily="34" charset="-120"/>
                <a:ea typeface="微軟正黑體" panose="020B0604030504040204" pitchFamily="34" charset="-120"/>
              </a:rPr>
              <a:t>天花病例密切接觸者或曾暴露於病毒者，皆須接種天花疫苗，並自疫苗接種日起，實施居家檢疫</a:t>
            </a:r>
            <a:r>
              <a:rPr lang="en-US" altLang="zh-TW" sz="2400" dirty="0">
                <a:latin typeface="微軟正黑體" panose="020B0604030504040204" pitchFamily="34" charset="-120"/>
                <a:ea typeface="微軟正黑體" panose="020B0604030504040204" pitchFamily="34" charset="-120"/>
              </a:rPr>
              <a:t>14</a:t>
            </a:r>
            <a:r>
              <a:rPr lang="zh-TW" altLang="en-US" sz="2400" dirty="0">
                <a:latin typeface="微軟正黑體" panose="020B0604030504040204" pitchFamily="34" charset="-120"/>
                <a:ea typeface="微軟正黑體" panose="020B0604030504040204" pitchFamily="34" charset="-120"/>
              </a:rPr>
              <a:t>天。</a:t>
            </a:r>
            <a:endParaRPr lang="en-US" altLang="zh-TW" sz="2400" dirty="0">
              <a:latin typeface="微軟正黑體" panose="020B0604030504040204" pitchFamily="34" charset="-120"/>
              <a:ea typeface="微軟正黑體" panose="020B0604030504040204" pitchFamily="34" charset="-120"/>
            </a:endParaRPr>
          </a:p>
          <a:p>
            <a:pPr lvl="1">
              <a:lnSpc>
                <a:spcPct val="150000"/>
              </a:lnSpc>
              <a:spcBef>
                <a:spcPts val="0"/>
              </a:spcBef>
            </a:pPr>
            <a:r>
              <a:rPr lang="zh-TW" altLang="en-US" sz="2400" dirty="0">
                <a:latin typeface="微軟正黑體" panose="020B0604030504040204" pitchFamily="34" charset="-120"/>
                <a:ea typeface="微軟正黑體" panose="020B0604030504040204" pitchFamily="34" charset="-120"/>
              </a:rPr>
              <a:t>針對無法接種疫苗者，則應自最後一次暴露日起，實施居家檢疫</a:t>
            </a:r>
            <a:r>
              <a:rPr lang="en-US" altLang="zh-TW" sz="2400" dirty="0">
                <a:latin typeface="微軟正黑體" panose="020B0604030504040204" pitchFamily="34" charset="-120"/>
                <a:ea typeface="微軟正黑體" panose="020B0604030504040204" pitchFamily="34" charset="-120"/>
              </a:rPr>
              <a:t>18</a:t>
            </a:r>
            <a:r>
              <a:rPr lang="zh-TW" altLang="en-US" sz="2400" dirty="0">
                <a:latin typeface="微軟正黑體" panose="020B0604030504040204" pitchFamily="34" charset="-120"/>
                <a:ea typeface="微軟正黑體" panose="020B0604030504040204" pitchFamily="34" charset="-120"/>
              </a:rPr>
              <a:t>天。</a:t>
            </a:r>
            <a:endParaRPr lang="en-US" altLang="zh-TW" sz="2400" dirty="0">
              <a:latin typeface="微軟正黑體" panose="020B0604030504040204" pitchFamily="34" charset="-120"/>
              <a:ea typeface="微軟正黑體" panose="020B0604030504040204" pitchFamily="34" charset="-120"/>
            </a:endParaRPr>
          </a:p>
          <a:p>
            <a:pPr lvl="1">
              <a:lnSpc>
                <a:spcPct val="150000"/>
              </a:lnSpc>
              <a:spcBef>
                <a:spcPts val="0"/>
              </a:spcBef>
            </a:pPr>
            <a:r>
              <a:rPr lang="zh-TW" altLang="en-US" sz="2400" dirty="0">
                <a:latin typeface="微軟正黑體" panose="020B0604030504040204" pitchFamily="34" charset="-120"/>
                <a:ea typeface="微軟正黑體" panose="020B0604030504040204" pitchFamily="34" charset="-120"/>
              </a:rPr>
              <a:t>接觸者居家檢疫期間需每日測量體溫兩次，並由公共衛生人員每日進行電訪或視訊，一旦發病，立刻送醫治療。</a:t>
            </a:r>
          </a:p>
        </p:txBody>
      </p:sp>
      <p:sp>
        <p:nvSpPr>
          <p:cNvPr id="7" name="投影片編號版面配置區 6"/>
          <p:cNvSpPr>
            <a:spLocks noGrp="1"/>
          </p:cNvSpPr>
          <p:nvPr>
            <p:ph type="sldNum" sz="quarter" idx="12"/>
          </p:nvPr>
        </p:nvSpPr>
        <p:spPr/>
        <p:txBody>
          <a:bodyPr/>
          <a:lstStyle/>
          <a:p>
            <a:pPr>
              <a:defRPr/>
            </a:pPr>
            <a:fld id="{6C44D6E6-EF3F-4843-B8CE-5003E3D2CF56}" type="slidenum">
              <a:rPr lang="zh-TW" altLang="en-US" smtClean="0"/>
              <a:pPr>
                <a:defRPr/>
              </a:pPr>
              <a:t>18</a:t>
            </a:fld>
            <a:endParaRPr lang="zh-TW" altLang="en-US" dirty="0"/>
          </a:p>
        </p:txBody>
      </p:sp>
      <p:sp>
        <p:nvSpPr>
          <p:cNvPr id="9" name="標題 1">
            <a:extLst>
              <a:ext uri="{FF2B5EF4-FFF2-40B4-BE49-F238E27FC236}">
                <a16:creationId xmlns:a16="http://schemas.microsoft.com/office/drawing/2014/main" id="{469719C3-ACDF-4979-A058-1E30F4C322A8}"/>
              </a:ext>
            </a:extLst>
          </p:cNvPr>
          <p:cNvSpPr txBox="1">
            <a:spLocks/>
          </p:cNvSpPr>
          <p:nvPr/>
        </p:nvSpPr>
        <p:spPr>
          <a:xfrm>
            <a:off x="479376" y="404664"/>
            <a:ext cx="109728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接觸者之處置</a:t>
            </a:r>
            <a:r>
              <a:rPr lang="en-US" altLang="zh-TW" sz="2900" b="1" dirty="0">
                <a:latin typeface="微軟正黑體" panose="020B0604030504040204" pitchFamily="34" charset="-120"/>
                <a:ea typeface="微軟正黑體" panose="020B0604030504040204" pitchFamily="34" charset="-120"/>
              </a:rPr>
              <a:t>(3/4)</a:t>
            </a:r>
            <a:endParaRPr lang="zh-TW" alt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8634075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內容版面配置區 5">
            <a:extLst>
              <a:ext uri="{FF2B5EF4-FFF2-40B4-BE49-F238E27FC236}">
                <a16:creationId xmlns:a16="http://schemas.microsoft.com/office/drawing/2014/main" id="{C54DF04F-B156-41B1-874D-BFA4B284495E}"/>
              </a:ext>
            </a:extLst>
          </p:cNvPr>
          <p:cNvSpPr>
            <a:spLocks noGrp="1"/>
          </p:cNvSpPr>
          <p:nvPr>
            <p:ph idx="1"/>
          </p:nvPr>
        </p:nvSpPr>
        <p:spPr>
          <a:xfrm>
            <a:off x="155340" y="1304764"/>
            <a:ext cx="11296836" cy="4248472"/>
          </a:xfrm>
        </p:spPr>
        <p:txBody>
          <a:bodyPr anchor="t">
            <a:normAutofit/>
          </a:bodyPr>
          <a:lstStyle/>
          <a:p>
            <a:r>
              <a:rPr lang="zh-TW" altLang="en-US" b="1" dirty="0">
                <a:latin typeface="微軟正黑體" panose="020B0604030504040204" pitchFamily="34" charset="-120"/>
                <a:ea typeface="微軟正黑體" panose="020B0604030504040204" pitchFamily="34" charset="-120"/>
              </a:rPr>
              <a:t>居家檢疫期間有症狀者之處置</a:t>
            </a:r>
            <a:endParaRPr lang="en-US" altLang="zh-TW" b="1" dirty="0">
              <a:latin typeface="微軟正黑體" panose="020B0604030504040204" pitchFamily="34" charset="-120"/>
              <a:ea typeface="微軟正黑體" panose="020B0604030504040204" pitchFamily="34" charset="-120"/>
            </a:endParaRPr>
          </a:p>
          <a:p>
            <a:pPr lvl="1">
              <a:lnSpc>
                <a:spcPct val="100000"/>
              </a:lnSpc>
              <a:spcBef>
                <a:spcPts val="1200"/>
              </a:spcBef>
            </a:pPr>
            <a:r>
              <a:rPr lang="zh-TW" altLang="zh-TW" sz="2000" b="1" dirty="0">
                <a:latin typeface="微軟正黑體" panose="020B0604030504040204" pitchFamily="34" charset="-120"/>
                <a:ea typeface="微軟正黑體" panose="020B0604030504040204" pitchFamily="34" charset="-120"/>
              </a:rPr>
              <a:t>發燒並有出疹之接觸者：</a:t>
            </a:r>
            <a:r>
              <a:rPr lang="zh-TW" altLang="en-US" sz="2000" dirty="0">
                <a:latin typeface="微軟正黑體" panose="020B0604030504040204" pitchFamily="34" charset="-120"/>
                <a:ea typeface="微軟正黑體" panose="020B0604030504040204" pitchFamily="34" charset="-120"/>
              </a:rPr>
              <a:t>由所在地地方政府衛生局（所）協助安排就醫診斷，以就地進行隔離收治為原則，必要時依指示後送核心照護醫院或特殊病原科技照護示範中心，實施隔離治療。</a:t>
            </a:r>
            <a:endParaRPr lang="en-US" altLang="zh-TW" sz="2000" dirty="0">
              <a:latin typeface="微軟正黑體" panose="020B0604030504040204" pitchFamily="34" charset="-120"/>
              <a:ea typeface="微軟正黑體" panose="020B0604030504040204" pitchFamily="34" charset="-120"/>
            </a:endParaRPr>
          </a:p>
          <a:p>
            <a:pPr lvl="1">
              <a:lnSpc>
                <a:spcPct val="100000"/>
              </a:lnSpc>
              <a:spcBef>
                <a:spcPts val="1200"/>
              </a:spcBef>
            </a:pPr>
            <a:r>
              <a:rPr lang="zh-TW" altLang="en-US" sz="2000" b="1" dirty="0">
                <a:latin typeface="微軟正黑體" panose="020B0604030504040204" pitchFamily="34" charset="-120"/>
                <a:ea typeface="微軟正黑體" panose="020B0604030504040204" pitchFamily="34" charset="-120"/>
              </a:rPr>
              <a:t>發燒（連續</a:t>
            </a:r>
            <a:r>
              <a:rPr lang="en-US" altLang="zh-TW" sz="2000" b="1" dirty="0">
                <a:latin typeface="微軟正黑體" panose="020B0604030504040204" pitchFamily="34" charset="-120"/>
                <a:ea typeface="微軟正黑體" panose="020B0604030504040204" pitchFamily="34" charset="-120"/>
              </a:rPr>
              <a:t>2</a:t>
            </a:r>
            <a:r>
              <a:rPr lang="zh-TW" altLang="en-US" sz="2000" b="1" dirty="0">
                <a:latin typeface="微軟正黑體" panose="020B0604030504040204" pitchFamily="34" charset="-120"/>
                <a:ea typeface="微軟正黑體" panose="020B0604030504040204" pitchFamily="34" charset="-120"/>
              </a:rPr>
              <a:t>次≥ </a:t>
            </a:r>
            <a:r>
              <a:rPr lang="en-US" altLang="zh-TW" sz="2000" b="1" dirty="0">
                <a:latin typeface="微軟正黑體" panose="020B0604030504040204" pitchFamily="34" charset="-120"/>
                <a:ea typeface="微軟正黑體" panose="020B0604030504040204" pitchFamily="34" charset="-120"/>
              </a:rPr>
              <a:t>38.3℃</a:t>
            </a:r>
            <a:r>
              <a:rPr lang="zh-TW" altLang="en-US" sz="2000" b="1" dirty="0">
                <a:latin typeface="微軟正黑體" panose="020B0604030504040204" pitchFamily="34" charset="-120"/>
                <a:ea typeface="微軟正黑體" panose="020B0604030504040204" pitchFamily="34" charset="-120"/>
              </a:rPr>
              <a:t>）但未出疹之接觸者：</a:t>
            </a:r>
            <a:endParaRPr lang="en-US" altLang="zh-TW" sz="2000" b="1" dirty="0">
              <a:latin typeface="微軟正黑體" panose="020B0604030504040204" pitchFamily="34" charset="-120"/>
              <a:ea typeface="微軟正黑體" panose="020B0604030504040204" pitchFamily="34" charset="-120"/>
            </a:endParaRPr>
          </a:p>
          <a:p>
            <a:pPr marL="1093787" lvl="1" indent="-285750">
              <a:lnSpc>
                <a:spcPct val="100000"/>
              </a:lnSpc>
              <a:spcBef>
                <a:spcPts val="1200"/>
              </a:spcBef>
              <a:buSzPct val="120000"/>
              <a:buFont typeface="Wingdings" panose="05000000000000000000" pitchFamily="2" charset="2"/>
              <a:buChar char="ü"/>
            </a:pPr>
            <a:r>
              <a:rPr lang="zh-TW" altLang="en-US" sz="2000" dirty="0">
                <a:latin typeface="微軟正黑體" panose="020B0604030504040204" pitchFamily="34" charset="-120"/>
                <a:ea typeface="微軟正黑體" panose="020B0604030504040204" pitchFamily="34" charset="-120"/>
              </a:rPr>
              <a:t>由所在地地方政府衛生局（所）協助安排就醫診斷，並須於獨立空調之隔離病房隔離觀察。</a:t>
            </a:r>
            <a:endParaRPr lang="en-US" altLang="zh-TW" sz="2000" dirty="0">
              <a:latin typeface="微軟正黑體" panose="020B0604030504040204" pitchFamily="34" charset="-120"/>
              <a:ea typeface="微軟正黑體" panose="020B0604030504040204" pitchFamily="34" charset="-120"/>
            </a:endParaRPr>
          </a:p>
          <a:p>
            <a:pPr marL="1093788" lvl="1" indent="-285750">
              <a:lnSpc>
                <a:spcPct val="100000"/>
              </a:lnSpc>
              <a:spcBef>
                <a:spcPts val="1200"/>
              </a:spcBef>
              <a:buSzPct val="120000"/>
              <a:buFont typeface="Wingdings" panose="05000000000000000000" pitchFamily="2" charset="2"/>
              <a:buChar char="ü"/>
            </a:pPr>
            <a:r>
              <a:rPr lang="en-US" altLang="zh-TW" sz="2000" dirty="0">
                <a:latin typeface="微軟正黑體" panose="020B0604030504040204" pitchFamily="34" charset="-120"/>
                <a:ea typeface="微軟正黑體" panose="020B0604030504040204" pitchFamily="34" charset="-120"/>
              </a:rPr>
              <a:t>5 </a:t>
            </a:r>
            <a:r>
              <a:rPr lang="zh-TW" altLang="en-US" sz="2000" dirty="0">
                <a:latin typeface="微軟正黑體" panose="020B0604030504040204" pitchFamily="34" charset="-120"/>
                <a:ea typeface="微軟正黑體" panose="020B0604030504040204" pitchFamily="34" charset="-120"/>
              </a:rPr>
              <a:t>天內，如出現天花症狀（如出疹），應以就地隔離收治為原則，必要時依指示後送核心照護醫院或特殊病原科技照護示範中心，實施隔離治療。</a:t>
            </a:r>
            <a:endParaRPr lang="en-US" altLang="zh-TW" sz="2000" dirty="0">
              <a:latin typeface="微軟正黑體" panose="020B0604030504040204" pitchFamily="34" charset="-120"/>
              <a:ea typeface="微軟正黑體" panose="020B0604030504040204" pitchFamily="34" charset="-120"/>
            </a:endParaRPr>
          </a:p>
          <a:p>
            <a:pPr marL="1093788" lvl="1" indent="-285750">
              <a:lnSpc>
                <a:spcPct val="100000"/>
              </a:lnSpc>
              <a:spcBef>
                <a:spcPts val="1200"/>
              </a:spcBef>
              <a:buSzPct val="120000"/>
              <a:buFont typeface="Wingdings" panose="05000000000000000000" pitchFamily="2" charset="2"/>
              <a:buChar char="ü"/>
            </a:pPr>
            <a:r>
              <a:rPr lang="zh-TW" altLang="en-US" sz="2000" dirty="0">
                <a:latin typeface="微軟正黑體" panose="020B0604030504040204" pitchFamily="34" charset="-120"/>
                <a:ea typeface="微軟正黑體" panose="020B0604030504040204" pitchFamily="34" charset="-120"/>
              </a:rPr>
              <a:t>發燒前已接種疫苗者如發燒原因係疫苗或非天花因素引起，則可以返家實施居家檢疫及發燒的監視 作業。</a:t>
            </a:r>
            <a:endParaRPr lang="en-US" altLang="zh-TW" sz="2000" dirty="0">
              <a:latin typeface="微軟正黑體" panose="020B0604030504040204" pitchFamily="34" charset="-12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pPr>
              <a:defRPr/>
            </a:pPr>
            <a:fld id="{6C44D6E6-EF3F-4843-B8CE-5003E3D2CF56}" type="slidenum">
              <a:rPr lang="zh-TW" altLang="en-US" smtClean="0"/>
              <a:pPr>
                <a:defRPr/>
              </a:pPr>
              <a:t>19</a:t>
            </a:fld>
            <a:endParaRPr lang="zh-TW" altLang="en-US" dirty="0"/>
          </a:p>
        </p:txBody>
      </p:sp>
      <p:sp>
        <p:nvSpPr>
          <p:cNvPr id="7" name="標題 1">
            <a:extLst>
              <a:ext uri="{FF2B5EF4-FFF2-40B4-BE49-F238E27FC236}">
                <a16:creationId xmlns:a16="http://schemas.microsoft.com/office/drawing/2014/main" id="{74C687DA-506B-480F-AD6D-226B0DA882F3}"/>
              </a:ext>
            </a:extLst>
          </p:cNvPr>
          <p:cNvSpPr txBox="1">
            <a:spLocks/>
          </p:cNvSpPr>
          <p:nvPr/>
        </p:nvSpPr>
        <p:spPr>
          <a:xfrm>
            <a:off x="479376" y="260648"/>
            <a:ext cx="10972800"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接觸者之處置</a:t>
            </a:r>
            <a:r>
              <a:rPr lang="en-US" altLang="zh-TW" sz="2900" b="1" dirty="0">
                <a:latin typeface="微軟正黑體" panose="020B0604030504040204" pitchFamily="34" charset="-120"/>
                <a:ea typeface="微軟正黑體" panose="020B0604030504040204" pitchFamily="34" charset="-120"/>
              </a:rPr>
              <a:t>(4/4)</a:t>
            </a:r>
            <a:endParaRPr lang="zh-TW" alt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3179583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Rectangle 3"/>
          <p:cNvSpPr>
            <a:spLocks noGrp="1" noChangeArrowheads="1"/>
          </p:cNvSpPr>
          <p:nvPr>
            <p:ph idx="1"/>
          </p:nvPr>
        </p:nvSpPr>
        <p:spPr>
          <a:xfrm>
            <a:off x="644312" y="1340769"/>
            <a:ext cx="10972800" cy="2088232"/>
          </a:xfrm>
        </p:spPr>
        <p:txBody>
          <a:bodyPr>
            <a:normAutofit fontScale="92500" lnSpcReduction="20000"/>
          </a:bodyPr>
          <a:lstStyle/>
          <a:p>
            <a:r>
              <a:rPr lang="zh-TW" altLang="en-US" sz="2600" b="1" dirty="0">
                <a:latin typeface="微軟正黑體" panose="020B0604030504040204" pitchFamily="34" charset="-120"/>
                <a:ea typeface="微軟正黑體" panose="020B0604030504040204" pitchFamily="34" charset="-120"/>
              </a:rPr>
              <a:t>環境清消作業</a:t>
            </a:r>
          </a:p>
          <a:p>
            <a:pPr lvl="1"/>
            <a:r>
              <a:rPr lang="zh-TW" altLang="en-US" sz="2000" dirty="0">
                <a:latin typeface="微軟正黑體" panose="020B0604030504040204" pitchFamily="34" charset="-120"/>
                <a:ea typeface="微軟正黑體" panose="020B0604030504040204" pitchFamily="34" charset="-120"/>
              </a:rPr>
              <a:t>建築物無需特別消毒</a:t>
            </a:r>
          </a:p>
          <a:p>
            <a:pPr lvl="1"/>
            <a:r>
              <a:rPr lang="zh-TW" altLang="en-US" sz="2000" dirty="0">
                <a:latin typeface="微軟正黑體" panose="020B0604030504040204" pitchFamily="34" charset="-120"/>
                <a:ea typeface="微軟正黑體" panose="020B0604030504040204" pitchFamily="34" charset="-120"/>
              </a:rPr>
              <a:t>病患接觸或使用過之物品則需經特殊消毒處理</a:t>
            </a:r>
          </a:p>
          <a:p>
            <a:pPr lvl="1"/>
            <a:r>
              <a:rPr lang="zh-TW" altLang="en-US" sz="2000" dirty="0">
                <a:latin typeface="微軟正黑體" panose="020B0604030504040204" pitchFamily="34" charset="-120"/>
                <a:ea typeface="微軟正黑體" panose="020B0604030504040204" pitchFamily="34" charset="-120"/>
              </a:rPr>
              <a:t>環境表面清潔作業（中性清潔劑清潔乾淨後，再選用下列消毒劑進行消毒）</a:t>
            </a:r>
            <a:endParaRPr lang="en-US" altLang="zh-TW" sz="2000" dirty="0">
              <a:latin typeface="微軟正黑體" panose="020B0604030504040204" pitchFamily="34" charset="-120"/>
              <a:ea typeface="微軟正黑體" panose="020B0604030504040204" pitchFamily="34" charset="-120"/>
            </a:endParaRPr>
          </a:p>
          <a:p>
            <a:r>
              <a:rPr lang="zh-TW" altLang="en-US" sz="2600" b="1" dirty="0">
                <a:latin typeface="微軟正黑體" panose="020B0604030504040204" pitchFamily="34" charset="-120"/>
                <a:ea typeface="微軟正黑體" panose="020B0604030504040204" pitchFamily="34" charset="-120"/>
              </a:rPr>
              <a:t>消毒劑種類</a:t>
            </a:r>
          </a:p>
        </p:txBody>
      </p:sp>
      <p:sp>
        <p:nvSpPr>
          <p:cNvPr id="3" name="投影片編號版面配置區 2"/>
          <p:cNvSpPr>
            <a:spLocks noGrp="1"/>
          </p:cNvSpPr>
          <p:nvPr>
            <p:ph type="sldNum" sz="quarter" idx="12"/>
          </p:nvPr>
        </p:nvSpPr>
        <p:spPr/>
        <p:txBody>
          <a:bodyPr/>
          <a:lstStyle/>
          <a:p>
            <a:pPr>
              <a:defRPr/>
            </a:pPr>
            <a:fld id="{6C44D6E6-EF3F-4843-B8CE-5003E3D2CF56}" type="slidenum">
              <a:rPr lang="zh-TW" altLang="en-US" smtClean="0"/>
              <a:pPr>
                <a:defRPr/>
              </a:pPr>
              <a:t>20</a:t>
            </a:fld>
            <a:endParaRPr lang="zh-TW" altLang="en-US" dirty="0"/>
          </a:p>
        </p:txBody>
      </p:sp>
      <p:graphicFrame>
        <p:nvGraphicFramePr>
          <p:cNvPr id="5" name="表格 4">
            <a:extLst>
              <a:ext uri="{FF2B5EF4-FFF2-40B4-BE49-F238E27FC236}">
                <a16:creationId xmlns:a16="http://schemas.microsoft.com/office/drawing/2014/main" id="{15364619-C08A-48A8-BF0A-1D242D6033F2}"/>
              </a:ext>
            </a:extLst>
          </p:cNvPr>
          <p:cNvGraphicFramePr>
            <a:graphicFrameLocks noGrp="1"/>
          </p:cNvGraphicFramePr>
          <p:nvPr>
            <p:extLst>
              <p:ext uri="{D42A27DB-BD31-4B8C-83A1-F6EECF244321}">
                <p14:modId xmlns:p14="http://schemas.microsoft.com/office/powerpoint/2010/main" val="1688006780"/>
              </p:ext>
            </p:extLst>
          </p:nvPr>
        </p:nvGraphicFramePr>
        <p:xfrm>
          <a:off x="2711624" y="3044319"/>
          <a:ext cx="6984776" cy="2710427"/>
        </p:xfrm>
        <a:graphic>
          <a:graphicData uri="http://schemas.openxmlformats.org/drawingml/2006/table">
            <a:tbl>
              <a:tblPr firstRow="1" firstCol="1" lastRow="1" lastCol="1" bandRow="1" bandCol="1">
                <a:tableStyleId>{22838BEF-8BB2-4498-84A7-C5851F593DF1}</a:tableStyleId>
              </a:tblPr>
              <a:tblGrid>
                <a:gridCol w="4952138">
                  <a:extLst>
                    <a:ext uri="{9D8B030D-6E8A-4147-A177-3AD203B41FA5}">
                      <a16:colId xmlns:a16="http://schemas.microsoft.com/office/drawing/2014/main" val="2511376663"/>
                    </a:ext>
                  </a:extLst>
                </a:gridCol>
                <a:gridCol w="2032638">
                  <a:extLst>
                    <a:ext uri="{9D8B030D-6E8A-4147-A177-3AD203B41FA5}">
                      <a16:colId xmlns:a16="http://schemas.microsoft.com/office/drawing/2014/main" val="3727569385"/>
                    </a:ext>
                  </a:extLst>
                </a:gridCol>
              </a:tblGrid>
              <a:tr h="379091">
                <a:tc>
                  <a:txBody>
                    <a:bodyPr/>
                    <a:lstStyle/>
                    <a:p>
                      <a:pPr marL="3810" algn="ctr">
                        <a:spcBef>
                          <a:spcPts val="175"/>
                        </a:spcBef>
                      </a:pPr>
                      <a:r>
                        <a:rPr lang="en-US" sz="1400" spc="-20" dirty="0" err="1">
                          <a:effectLst/>
                          <a:latin typeface="微軟正黑體" panose="020B0604030504040204" pitchFamily="34" charset="-120"/>
                          <a:ea typeface="微軟正黑體" panose="020B0604030504040204" pitchFamily="34" charset="-120"/>
                        </a:rPr>
                        <a:t>消毒劑名稱</a:t>
                      </a:r>
                      <a:endParaRPr lang="zh-TW" sz="12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tc>
                  <a:txBody>
                    <a:bodyPr/>
                    <a:lstStyle/>
                    <a:p>
                      <a:pPr marL="3810" algn="ctr">
                        <a:spcBef>
                          <a:spcPts val="175"/>
                        </a:spcBef>
                      </a:pPr>
                      <a:r>
                        <a:rPr lang="zh-TW" sz="1400" spc="-25" dirty="0">
                          <a:effectLst/>
                          <a:latin typeface="微軟正黑體" panose="020B0604030504040204" pitchFamily="34" charset="-120"/>
                          <a:ea typeface="微軟正黑體" panose="020B0604030504040204" pitchFamily="34" charset="-120"/>
                        </a:rPr>
                        <a:t>進行消毒之最低濃度</a:t>
                      </a:r>
                      <a:endParaRPr lang="zh-TW" sz="12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2094335181"/>
                  </a:ext>
                </a:extLst>
              </a:tr>
              <a:tr h="379835">
                <a:tc>
                  <a:txBody>
                    <a:bodyPr/>
                    <a:lstStyle/>
                    <a:p>
                      <a:pPr marL="3810" algn="ctr">
                        <a:spcBef>
                          <a:spcPts val="130"/>
                        </a:spcBef>
                      </a:pPr>
                      <a:r>
                        <a:rPr lang="en-US" sz="1200" dirty="0">
                          <a:effectLst/>
                          <a:latin typeface="微軟正黑體" panose="020B0604030504040204" pitchFamily="34" charset="-120"/>
                          <a:ea typeface="微軟正黑體" panose="020B0604030504040204" pitchFamily="34" charset="-120"/>
                        </a:rPr>
                        <a:t>Ethyl</a:t>
                      </a:r>
                      <a:r>
                        <a:rPr lang="en-US" sz="1200" spc="-40" dirty="0">
                          <a:effectLst/>
                          <a:latin typeface="微軟正黑體" panose="020B0604030504040204" pitchFamily="34" charset="-120"/>
                          <a:ea typeface="微軟正黑體" panose="020B0604030504040204" pitchFamily="34" charset="-120"/>
                        </a:rPr>
                        <a:t> </a:t>
                      </a:r>
                      <a:r>
                        <a:rPr lang="en-US" sz="1200" dirty="0" err="1">
                          <a:effectLst/>
                          <a:latin typeface="微軟正黑體" panose="020B0604030504040204" pitchFamily="34" charset="-120"/>
                          <a:ea typeface="微軟正黑體" panose="020B0604030504040204" pitchFamily="34" charset="-120"/>
                        </a:rPr>
                        <a:t>alcohol（乙醇</a:t>
                      </a:r>
                      <a:r>
                        <a:rPr lang="en-US" sz="1200" dirty="0">
                          <a:effectLst/>
                          <a:latin typeface="微軟正黑體" panose="020B0604030504040204" pitchFamily="34" charset="-120"/>
                          <a:ea typeface="微軟正黑體" panose="020B0604030504040204" pitchFamily="34" charset="-120"/>
                        </a:rPr>
                        <a:t>/</a:t>
                      </a:r>
                      <a:r>
                        <a:rPr lang="en-US" sz="1200" dirty="0" err="1">
                          <a:effectLst/>
                          <a:latin typeface="微軟正黑體" panose="020B0604030504040204" pitchFamily="34" charset="-120"/>
                          <a:ea typeface="微軟正黑體" panose="020B0604030504040204" pitchFamily="34" charset="-120"/>
                        </a:rPr>
                        <a:t>酒精</a:t>
                      </a:r>
                      <a:r>
                        <a:rPr lang="en-US" sz="1200" spc="-50" dirty="0">
                          <a:effectLst/>
                          <a:latin typeface="微軟正黑體" panose="020B0604030504040204" pitchFamily="34" charset="-120"/>
                          <a:ea typeface="微軟正黑體" panose="020B0604030504040204" pitchFamily="34" charset="-120"/>
                        </a:rPr>
                        <a:t>）</a:t>
                      </a:r>
                      <a:endParaRPr lang="zh-TW" sz="1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810" algn="ctr">
                        <a:spcBef>
                          <a:spcPts val="130"/>
                        </a:spcBef>
                      </a:pPr>
                      <a:r>
                        <a:rPr lang="en-US" sz="1200" spc="-25" dirty="0">
                          <a:effectLst/>
                          <a:latin typeface="微軟正黑體" panose="020B0604030504040204" pitchFamily="34" charset="-120"/>
                          <a:ea typeface="微軟正黑體" panose="020B0604030504040204" pitchFamily="34" charset="-120"/>
                        </a:rPr>
                        <a:t>40％</a:t>
                      </a:r>
                      <a:endParaRPr lang="zh-TW" sz="1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00443180"/>
                  </a:ext>
                </a:extLst>
              </a:tr>
              <a:tr h="377606">
                <a:tc>
                  <a:txBody>
                    <a:bodyPr/>
                    <a:lstStyle/>
                    <a:p>
                      <a:pPr marL="3810" algn="ctr">
                        <a:spcBef>
                          <a:spcPts val="130"/>
                        </a:spcBef>
                      </a:pPr>
                      <a:r>
                        <a:rPr lang="en-US" sz="1200" dirty="0">
                          <a:effectLst/>
                          <a:latin typeface="微軟正黑體" panose="020B0604030504040204" pitchFamily="34" charset="-120"/>
                          <a:ea typeface="微軟正黑體" panose="020B0604030504040204" pitchFamily="34" charset="-120"/>
                        </a:rPr>
                        <a:t>Isopropyl </a:t>
                      </a:r>
                      <a:r>
                        <a:rPr lang="en-US" sz="1200" dirty="0" err="1">
                          <a:effectLst/>
                          <a:latin typeface="微軟正黑體" panose="020B0604030504040204" pitchFamily="34" charset="-120"/>
                          <a:ea typeface="微軟正黑體" panose="020B0604030504040204" pitchFamily="34" charset="-120"/>
                        </a:rPr>
                        <a:t>alcohol（異丙醇</a:t>
                      </a:r>
                      <a:r>
                        <a:rPr lang="en-US" sz="1200" spc="-50" dirty="0">
                          <a:effectLst/>
                          <a:latin typeface="微軟正黑體" panose="020B0604030504040204" pitchFamily="34" charset="-120"/>
                          <a:ea typeface="微軟正黑體" panose="020B0604030504040204" pitchFamily="34" charset="-120"/>
                        </a:rPr>
                        <a:t>）</a:t>
                      </a:r>
                      <a:endParaRPr lang="zh-TW" sz="1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810" algn="ctr">
                        <a:spcBef>
                          <a:spcPts val="130"/>
                        </a:spcBef>
                      </a:pPr>
                      <a:r>
                        <a:rPr lang="en-US" sz="1200" spc="-25">
                          <a:effectLst/>
                          <a:latin typeface="微軟正黑體" panose="020B0604030504040204" pitchFamily="34" charset="-120"/>
                          <a:ea typeface="微軟正黑體" panose="020B0604030504040204" pitchFamily="34" charset="-120"/>
                        </a:rPr>
                        <a:t>30％</a:t>
                      </a:r>
                      <a:endParaRPr lang="zh-TW" sz="1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95944465"/>
                  </a:ext>
                </a:extLst>
              </a:tr>
              <a:tr h="379091">
                <a:tc>
                  <a:txBody>
                    <a:bodyPr/>
                    <a:lstStyle/>
                    <a:p>
                      <a:pPr marL="3810" algn="ctr">
                        <a:spcBef>
                          <a:spcPts val="145"/>
                        </a:spcBef>
                      </a:pPr>
                      <a:r>
                        <a:rPr lang="en-US" sz="1200" dirty="0">
                          <a:effectLst/>
                          <a:latin typeface="微軟正黑體" panose="020B0604030504040204" pitchFamily="34" charset="-120"/>
                          <a:ea typeface="微軟正黑體" panose="020B0604030504040204" pitchFamily="34" charset="-120"/>
                        </a:rPr>
                        <a:t>Benzalkonium </a:t>
                      </a:r>
                      <a:r>
                        <a:rPr lang="en-US" sz="1200" dirty="0" err="1">
                          <a:effectLst/>
                          <a:latin typeface="微軟正黑體" panose="020B0604030504040204" pitchFamily="34" charset="-120"/>
                          <a:ea typeface="微軟正黑體" panose="020B0604030504040204" pitchFamily="34" charset="-120"/>
                        </a:rPr>
                        <a:t>chloride（烷基二甲基卞基氯化胺</a:t>
                      </a:r>
                      <a:r>
                        <a:rPr lang="en-US" sz="1200" spc="-50" dirty="0">
                          <a:effectLst/>
                          <a:latin typeface="微軟正黑體" panose="020B0604030504040204" pitchFamily="34" charset="-120"/>
                          <a:ea typeface="微軟正黑體" panose="020B0604030504040204" pitchFamily="34" charset="-120"/>
                        </a:rPr>
                        <a:t>）</a:t>
                      </a:r>
                      <a:endParaRPr lang="zh-TW" sz="1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810" algn="ctr">
                        <a:spcBef>
                          <a:spcPts val="215"/>
                        </a:spcBef>
                      </a:pPr>
                      <a:r>
                        <a:rPr lang="en-US" sz="1200">
                          <a:effectLst/>
                          <a:latin typeface="微軟正黑體" panose="020B0604030504040204" pitchFamily="34" charset="-120"/>
                          <a:ea typeface="微軟正黑體" panose="020B0604030504040204" pitchFamily="34" charset="-120"/>
                        </a:rPr>
                        <a:t>100</a:t>
                      </a:r>
                      <a:r>
                        <a:rPr lang="en-US" sz="1200" spc="-40">
                          <a:effectLst/>
                          <a:latin typeface="微軟正黑體" panose="020B0604030504040204" pitchFamily="34" charset="-120"/>
                          <a:ea typeface="微軟正黑體" panose="020B0604030504040204" pitchFamily="34" charset="-120"/>
                        </a:rPr>
                        <a:t> </a:t>
                      </a:r>
                      <a:r>
                        <a:rPr lang="en-US" sz="1200" spc="-25">
                          <a:effectLst/>
                          <a:latin typeface="微軟正黑體" panose="020B0604030504040204" pitchFamily="34" charset="-120"/>
                          <a:ea typeface="微軟正黑體" panose="020B0604030504040204" pitchFamily="34" charset="-120"/>
                        </a:rPr>
                        <a:t>ppm</a:t>
                      </a:r>
                      <a:endParaRPr lang="zh-TW" sz="110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15819728"/>
                  </a:ext>
                </a:extLst>
              </a:tr>
              <a:tr h="379091">
                <a:tc>
                  <a:txBody>
                    <a:bodyPr/>
                    <a:lstStyle/>
                    <a:p>
                      <a:pPr marL="3810" algn="ctr">
                        <a:spcBef>
                          <a:spcPts val="130"/>
                        </a:spcBef>
                      </a:pPr>
                      <a:r>
                        <a:rPr lang="en-US" sz="1200" dirty="0">
                          <a:effectLst/>
                          <a:latin typeface="微軟正黑體" panose="020B0604030504040204" pitchFamily="34" charset="-120"/>
                          <a:ea typeface="微軟正黑體" panose="020B0604030504040204" pitchFamily="34" charset="-120"/>
                        </a:rPr>
                        <a:t>Sodium </a:t>
                      </a:r>
                      <a:r>
                        <a:rPr lang="en-US" sz="1200" dirty="0" err="1">
                          <a:effectLst/>
                          <a:latin typeface="微軟正黑體" panose="020B0604030504040204" pitchFamily="34" charset="-120"/>
                          <a:ea typeface="微軟正黑體" panose="020B0604030504040204" pitchFamily="34" charset="-120"/>
                        </a:rPr>
                        <a:t>hypochlorite（含氯漂白水</a:t>
                      </a:r>
                      <a:r>
                        <a:rPr lang="en-US" sz="1200" dirty="0">
                          <a:effectLst/>
                          <a:latin typeface="微軟正黑體" panose="020B0604030504040204" pitchFamily="34" charset="-120"/>
                          <a:ea typeface="微軟正黑體" panose="020B0604030504040204" pitchFamily="34" charset="-120"/>
                        </a:rPr>
                        <a:t>/</a:t>
                      </a:r>
                      <a:r>
                        <a:rPr lang="en-US" sz="1200" dirty="0" err="1">
                          <a:effectLst/>
                          <a:latin typeface="微軟正黑體" panose="020B0604030504040204" pitchFamily="34" charset="-120"/>
                          <a:ea typeface="微軟正黑體" panose="020B0604030504040204" pitchFamily="34" charset="-120"/>
                        </a:rPr>
                        <a:t>次氯酸鈉</a:t>
                      </a:r>
                      <a:r>
                        <a:rPr lang="en-US" sz="1200" spc="-50" dirty="0">
                          <a:effectLst/>
                          <a:latin typeface="微軟正黑體" panose="020B0604030504040204" pitchFamily="34" charset="-120"/>
                          <a:ea typeface="微軟正黑體" panose="020B0604030504040204" pitchFamily="34" charset="-120"/>
                        </a:rPr>
                        <a:t>）</a:t>
                      </a:r>
                      <a:endParaRPr lang="zh-TW" sz="1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810" algn="ctr">
                        <a:spcBef>
                          <a:spcPts val="205"/>
                        </a:spcBef>
                      </a:pPr>
                      <a:r>
                        <a:rPr lang="en-US" sz="1200" dirty="0">
                          <a:effectLst/>
                          <a:latin typeface="微軟正黑體" panose="020B0604030504040204" pitchFamily="34" charset="-120"/>
                          <a:ea typeface="微軟正黑體" panose="020B0604030504040204" pitchFamily="34" charset="-120"/>
                        </a:rPr>
                        <a:t>200</a:t>
                      </a:r>
                      <a:r>
                        <a:rPr lang="en-US" sz="1200" spc="-40" dirty="0">
                          <a:effectLst/>
                          <a:latin typeface="微軟正黑體" panose="020B0604030504040204" pitchFamily="34" charset="-120"/>
                          <a:ea typeface="微軟正黑體" panose="020B0604030504040204" pitchFamily="34" charset="-120"/>
                        </a:rPr>
                        <a:t> </a:t>
                      </a:r>
                      <a:r>
                        <a:rPr lang="en-US" sz="1200" spc="-25" dirty="0">
                          <a:effectLst/>
                          <a:latin typeface="微軟正黑體" panose="020B0604030504040204" pitchFamily="34" charset="-120"/>
                          <a:ea typeface="微軟正黑體" panose="020B0604030504040204" pitchFamily="34" charset="-120"/>
                        </a:rPr>
                        <a:t>ppm</a:t>
                      </a:r>
                      <a:endParaRPr lang="zh-TW" sz="1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33886169"/>
                  </a:ext>
                </a:extLst>
              </a:tr>
              <a:tr h="436622">
                <a:tc>
                  <a:txBody>
                    <a:bodyPr/>
                    <a:lstStyle/>
                    <a:p>
                      <a:pPr marL="3810" algn="ctr">
                        <a:spcBef>
                          <a:spcPts val="130"/>
                        </a:spcBef>
                      </a:pPr>
                      <a:r>
                        <a:rPr lang="en-US" sz="1200" dirty="0" err="1">
                          <a:effectLst/>
                          <a:latin typeface="微軟正黑體" panose="020B0604030504040204" pitchFamily="34" charset="-120"/>
                          <a:ea typeface="微軟正黑體" panose="020B0604030504040204" pitchFamily="34" charset="-120"/>
                        </a:rPr>
                        <a:t>Ortho-phenylphenol</a:t>
                      </a:r>
                      <a:r>
                        <a:rPr lang="en-US" sz="1200" spc="-10" dirty="0" err="1">
                          <a:effectLst/>
                          <a:latin typeface="微軟正黑體" panose="020B0604030504040204" pitchFamily="34" charset="-120"/>
                          <a:ea typeface="微軟正黑體" panose="020B0604030504040204" pitchFamily="34" charset="-120"/>
                        </a:rPr>
                        <a:t>（鄰苯基苯酚</a:t>
                      </a:r>
                      <a:r>
                        <a:rPr lang="en-US" sz="1200" spc="-50" dirty="0">
                          <a:effectLst/>
                          <a:latin typeface="微軟正黑體" panose="020B0604030504040204" pitchFamily="34" charset="-120"/>
                          <a:ea typeface="微軟正黑體" panose="020B0604030504040204" pitchFamily="34" charset="-120"/>
                        </a:rPr>
                        <a:t>）</a:t>
                      </a:r>
                      <a:endParaRPr lang="zh-TW" sz="1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810" algn="ctr">
                        <a:spcBef>
                          <a:spcPts val="130"/>
                        </a:spcBef>
                      </a:pPr>
                      <a:r>
                        <a:rPr lang="en-US" sz="1200" spc="-10" dirty="0">
                          <a:effectLst/>
                          <a:latin typeface="微軟正黑體" panose="020B0604030504040204" pitchFamily="34" charset="-120"/>
                          <a:ea typeface="微軟正黑體" panose="020B0604030504040204" pitchFamily="34" charset="-120"/>
                        </a:rPr>
                        <a:t>0.12％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270267"/>
                  </a:ext>
                </a:extLst>
              </a:tr>
              <a:tr h="379091">
                <a:tc>
                  <a:txBody>
                    <a:bodyPr/>
                    <a:lstStyle/>
                    <a:p>
                      <a:pPr marL="3810" algn="ctr">
                        <a:spcBef>
                          <a:spcPts val="130"/>
                        </a:spcBef>
                      </a:pPr>
                      <a:r>
                        <a:rPr lang="en-US" sz="1200" dirty="0" err="1">
                          <a:effectLst/>
                          <a:latin typeface="微軟正黑體" panose="020B0604030504040204" pitchFamily="34" charset="-120"/>
                          <a:ea typeface="微軟正黑體" panose="020B0604030504040204" pitchFamily="34" charset="-120"/>
                        </a:rPr>
                        <a:t>Iodophor</a:t>
                      </a:r>
                      <a:r>
                        <a:rPr lang="en-US" sz="1200" spc="-10" dirty="0" err="1">
                          <a:effectLst/>
                          <a:latin typeface="微軟正黑體" panose="020B0604030504040204" pitchFamily="34" charset="-120"/>
                          <a:ea typeface="微軟正黑體" panose="020B0604030504040204" pitchFamily="34" charset="-120"/>
                        </a:rPr>
                        <a:t>（有效碘</a:t>
                      </a:r>
                      <a:r>
                        <a:rPr lang="en-US" sz="1200" spc="-50" dirty="0">
                          <a:effectLst/>
                          <a:latin typeface="微軟正黑體" panose="020B0604030504040204" pitchFamily="34" charset="-120"/>
                          <a:ea typeface="微軟正黑體" panose="020B0604030504040204" pitchFamily="34" charset="-120"/>
                        </a:rPr>
                        <a:t>）</a:t>
                      </a:r>
                      <a:endParaRPr lang="zh-TW" sz="1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3810" algn="ctr">
                        <a:spcBef>
                          <a:spcPts val="205"/>
                        </a:spcBef>
                      </a:pPr>
                      <a:r>
                        <a:rPr lang="en-US" sz="1200" dirty="0">
                          <a:effectLst/>
                          <a:latin typeface="微軟正黑體" panose="020B0604030504040204" pitchFamily="34" charset="-120"/>
                          <a:ea typeface="微軟正黑體" panose="020B0604030504040204" pitchFamily="34" charset="-120"/>
                        </a:rPr>
                        <a:t>75</a:t>
                      </a:r>
                      <a:r>
                        <a:rPr lang="en-US" sz="1200" spc="-15" dirty="0">
                          <a:effectLst/>
                          <a:latin typeface="微軟正黑體" panose="020B0604030504040204" pitchFamily="34" charset="-120"/>
                          <a:ea typeface="微軟正黑體" panose="020B0604030504040204" pitchFamily="34" charset="-120"/>
                        </a:rPr>
                        <a:t> </a:t>
                      </a:r>
                      <a:r>
                        <a:rPr lang="en-US" sz="1200" spc="-25" dirty="0">
                          <a:effectLst/>
                          <a:latin typeface="微軟正黑體" panose="020B0604030504040204" pitchFamily="34" charset="-120"/>
                          <a:ea typeface="微軟正黑體" panose="020B0604030504040204" pitchFamily="34" charset="-120"/>
                        </a:rPr>
                        <a:t>ppm</a:t>
                      </a:r>
                      <a:endParaRPr lang="zh-TW" sz="1100" dirty="0">
                        <a:effectLst/>
                        <a:latin typeface="微軟正黑體" panose="020B0604030504040204" pitchFamily="34" charset="-120"/>
                        <a:ea typeface="微軟正黑體" panose="020B0604030504040204" pitchFamily="34" charset="-120"/>
                        <a:cs typeface="Times New Roman" panose="02020603050405020304" pitchFamily="18"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83049600"/>
                  </a:ext>
                </a:extLst>
              </a:tr>
            </a:tbl>
          </a:graphicData>
        </a:graphic>
      </p:graphicFrame>
      <p:sp>
        <p:nvSpPr>
          <p:cNvPr id="8" name="標題 3">
            <a:extLst>
              <a:ext uri="{FF2B5EF4-FFF2-40B4-BE49-F238E27FC236}">
                <a16:creationId xmlns:a16="http://schemas.microsoft.com/office/drawing/2014/main" id="{A39B4A4B-9799-4766-B9A6-EE12D933387B}"/>
              </a:ext>
            </a:extLst>
          </p:cNvPr>
          <p:cNvSpPr txBox="1">
            <a:spLocks/>
          </p:cNvSpPr>
          <p:nvPr/>
        </p:nvSpPr>
        <p:spPr>
          <a:xfrm>
            <a:off x="479376" y="350378"/>
            <a:ext cx="10396882" cy="11519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消毒措施 </a:t>
            </a:r>
            <a:r>
              <a:rPr lang="en-US" altLang="zh-TW" sz="2900" b="1" dirty="0">
                <a:latin typeface="微軟正黑體" panose="020B0604030504040204" pitchFamily="34" charset="-120"/>
                <a:ea typeface="微軟正黑體" panose="020B0604030504040204" pitchFamily="34" charset="-120"/>
              </a:rPr>
              <a:t>(1/3)</a:t>
            </a:r>
            <a:endParaRPr lang="zh-TW" alt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3819903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4" name="Rectangle 3"/>
          <p:cNvSpPr>
            <a:spLocks noGrp="1" noChangeArrowheads="1"/>
          </p:cNvSpPr>
          <p:nvPr>
            <p:ph idx="1"/>
          </p:nvPr>
        </p:nvSpPr>
        <p:spPr>
          <a:xfrm>
            <a:off x="711064" y="1502343"/>
            <a:ext cx="10972800" cy="3096343"/>
          </a:xfrm>
        </p:spPr>
        <p:txBody>
          <a:bodyPr>
            <a:normAutofit/>
          </a:bodyPr>
          <a:lstStyle/>
          <a:p>
            <a:r>
              <a:rPr lang="zh-TW" altLang="en-US" sz="2800" b="1" dirty="0">
                <a:latin typeface="微軟正黑體" panose="020B0604030504040204" pitchFamily="34" charset="-120"/>
                <a:ea typeface="微軟正黑體" panose="020B0604030504040204" pitchFamily="34" charset="-120"/>
              </a:rPr>
              <a:t>消毒者之個人防護</a:t>
            </a:r>
            <a:endParaRPr lang="en-US" altLang="zh-TW" sz="2400" dirty="0">
              <a:latin typeface="微軟正黑體" panose="020B0604030504040204" pitchFamily="34" charset="-120"/>
              <a:ea typeface="微軟正黑體" panose="020B0604030504040204" pitchFamily="34" charset="-120"/>
            </a:endParaRPr>
          </a:p>
          <a:p>
            <a:pPr lvl="1"/>
            <a:r>
              <a:rPr lang="zh-TW" altLang="en-US" sz="2000" dirty="0">
                <a:latin typeface="微軟正黑體" panose="020B0604030504040204" pitchFamily="34" charset="-120"/>
                <a:ea typeface="微軟正黑體" panose="020B0604030504040204" pitchFamily="34" charset="-120"/>
              </a:rPr>
              <a:t>適當的呼吸防護口罩，如 </a:t>
            </a:r>
            <a:r>
              <a:rPr lang="en-US" altLang="zh-TW" sz="2000" dirty="0">
                <a:latin typeface="微軟正黑體" panose="020B0604030504040204" pitchFamily="34" charset="-120"/>
                <a:ea typeface="微軟正黑體" panose="020B0604030504040204" pitchFamily="34" charset="-120"/>
              </a:rPr>
              <a:t>N95 </a:t>
            </a:r>
            <a:r>
              <a:rPr lang="zh-TW" altLang="en-US" sz="2000" dirty="0">
                <a:latin typeface="微軟正黑體" panose="020B0604030504040204" pitchFamily="34" charset="-120"/>
                <a:ea typeface="微軟正黑體" panose="020B0604030504040204" pitchFamily="34" charset="-120"/>
              </a:rPr>
              <a:t>口罩</a:t>
            </a:r>
            <a:endParaRPr lang="en-US" altLang="zh-TW" sz="2000" dirty="0">
              <a:latin typeface="微軟正黑體" panose="020B0604030504040204" pitchFamily="34" charset="-120"/>
              <a:ea typeface="微軟正黑體" panose="020B0604030504040204" pitchFamily="34" charset="-120"/>
            </a:endParaRPr>
          </a:p>
          <a:p>
            <a:pPr lvl="1"/>
            <a:r>
              <a:rPr lang="zh-TW" altLang="en-US" sz="2000" dirty="0">
                <a:latin typeface="微軟正黑體" panose="020B0604030504040204" pitchFamily="34" charset="-120"/>
                <a:ea typeface="微軟正黑體" panose="020B0604030504040204" pitchFamily="34" charset="-120"/>
              </a:rPr>
              <a:t>護目鏡（或面罩）</a:t>
            </a:r>
            <a:endParaRPr lang="en-US" altLang="zh-TW" sz="2000" dirty="0">
              <a:latin typeface="微軟正黑體" panose="020B0604030504040204" pitchFamily="34" charset="-120"/>
              <a:ea typeface="微軟正黑體" panose="020B0604030504040204" pitchFamily="34" charset="-120"/>
            </a:endParaRPr>
          </a:p>
          <a:p>
            <a:pPr lvl="1"/>
            <a:r>
              <a:rPr lang="zh-TW" altLang="en-US" sz="2000" dirty="0">
                <a:latin typeface="微軟正黑體" panose="020B0604030504040204" pitchFamily="34" charset="-120"/>
                <a:ea typeface="微軟正黑體" panose="020B0604030504040204" pitchFamily="34" charset="-120"/>
              </a:rPr>
              <a:t>手套（乳膠檢驗手套或橡膠手套）</a:t>
            </a:r>
            <a:endParaRPr lang="en-US" altLang="zh-TW" sz="2000" dirty="0">
              <a:latin typeface="微軟正黑體" panose="020B0604030504040204" pitchFamily="34" charset="-120"/>
              <a:ea typeface="微軟正黑體" panose="020B0604030504040204" pitchFamily="34" charset="-120"/>
            </a:endParaRPr>
          </a:p>
          <a:p>
            <a:pPr lvl="1"/>
            <a:r>
              <a:rPr lang="zh-TW" altLang="en-US" sz="2000" dirty="0">
                <a:latin typeface="微軟正黑體" panose="020B0604030504040204" pitchFamily="34" charset="-120"/>
                <a:ea typeface="微軟正黑體" panose="020B0604030504040204" pitchFamily="34" charset="-120"/>
              </a:rPr>
              <a:t>拋棄式腳套或重覆使用之膠鞋（雨鞋）</a:t>
            </a:r>
            <a:endParaRPr lang="en-US" altLang="zh-TW" sz="2000" dirty="0">
              <a:latin typeface="微軟正黑體" panose="020B0604030504040204" pitchFamily="34" charset="-120"/>
              <a:ea typeface="微軟正黑體" panose="020B0604030504040204" pitchFamily="34" charset="-120"/>
            </a:endParaRPr>
          </a:p>
          <a:p>
            <a:pPr lvl="1"/>
            <a:r>
              <a:rPr lang="zh-TW" altLang="en-US" sz="2000" dirty="0">
                <a:latin typeface="微軟正黑體" panose="020B0604030504040204" pitchFamily="34" charset="-120"/>
                <a:ea typeface="微軟正黑體" panose="020B0604030504040204" pitchFamily="34" charset="-120"/>
              </a:rPr>
              <a:t>隔離衣、連身工作服或連身防護衣。</a:t>
            </a:r>
            <a:endParaRPr lang="en-US" altLang="zh-TW" sz="2000" dirty="0">
              <a:latin typeface="微軟正黑體" panose="020B0604030504040204" pitchFamily="34" charset="-120"/>
              <a:ea typeface="微軟正黑體" panose="020B0604030504040204" pitchFamily="34" charset="-120"/>
            </a:endParaRPr>
          </a:p>
        </p:txBody>
      </p:sp>
      <p:sp>
        <p:nvSpPr>
          <p:cNvPr id="3" name="投影片編號版面配置區 2"/>
          <p:cNvSpPr>
            <a:spLocks noGrp="1"/>
          </p:cNvSpPr>
          <p:nvPr>
            <p:ph type="sldNum" sz="quarter" idx="12"/>
          </p:nvPr>
        </p:nvSpPr>
        <p:spPr/>
        <p:txBody>
          <a:bodyPr/>
          <a:lstStyle/>
          <a:p>
            <a:pPr>
              <a:defRPr/>
            </a:pPr>
            <a:fld id="{6C44D6E6-EF3F-4843-B8CE-5003E3D2CF56}" type="slidenum">
              <a:rPr lang="zh-TW" altLang="en-US" smtClean="0"/>
              <a:pPr>
                <a:defRPr/>
              </a:pPr>
              <a:t>21</a:t>
            </a:fld>
            <a:endParaRPr lang="zh-TW" altLang="en-US" dirty="0"/>
          </a:p>
        </p:txBody>
      </p:sp>
      <p:sp>
        <p:nvSpPr>
          <p:cNvPr id="5" name="標題 3">
            <a:extLst>
              <a:ext uri="{FF2B5EF4-FFF2-40B4-BE49-F238E27FC236}">
                <a16:creationId xmlns:a16="http://schemas.microsoft.com/office/drawing/2014/main" id="{25354453-933F-4687-B604-44023E1F20F4}"/>
              </a:ext>
            </a:extLst>
          </p:cNvPr>
          <p:cNvSpPr txBox="1">
            <a:spLocks/>
          </p:cNvSpPr>
          <p:nvPr/>
        </p:nvSpPr>
        <p:spPr>
          <a:xfrm>
            <a:off x="479376" y="350378"/>
            <a:ext cx="10396882" cy="11519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消毒措施 </a:t>
            </a:r>
            <a:r>
              <a:rPr lang="en-US" altLang="zh-TW" sz="2900" b="1" dirty="0">
                <a:latin typeface="微軟正黑體" panose="020B0604030504040204" pitchFamily="34" charset="-120"/>
                <a:ea typeface="微軟正黑體" panose="020B0604030504040204" pitchFamily="34" charset="-120"/>
              </a:rPr>
              <a:t>(2/3)</a:t>
            </a:r>
            <a:endParaRPr lang="zh-TW" alt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3462497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extLst>
              <p:ext uri="{D42A27DB-BD31-4B8C-83A1-F6EECF244321}">
                <p14:modId xmlns:p14="http://schemas.microsoft.com/office/powerpoint/2010/main" val="2674226948"/>
              </p:ext>
            </p:extLst>
          </p:nvPr>
        </p:nvGraphicFramePr>
        <p:xfrm>
          <a:off x="407368" y="1857313"/>
          <a:ext cx="10873208" cy="3650355"/>
        </p:xfrm>
        <a:graphic>
          <a:graphicData uri="http://schemas.openxmlformats.org/drawingml/2006/table">
            <a:tbl>
              <a:tblPr firstRow="1" bandRow="1">
                <a:tableStyleId>{5C22544A-7EE6-4342-B048-85BDC9FD1C3A}</a:tableStyleId>
              </a:tblPr>
              <a:tblGrid>
                <a:gridCol w="2232248">
                  <a:extLst>
                    <a:ext uri="{9D8B030D-6E8A-4147-A177-3AD203B41FA5}">
                      <a16:colId xmlns:a16="http://schemas.microsoft.com/office/drawing/2014/main" val="20000"/>
                    </a:ext>
                  </a:extLst>
                </a:gridCol>
                <a:gridCol w="1728192">
                  <a:extLst>
                    <a:ext uri="{9D8B030D-6E8A-4147-A177-3AD203B41FA5}">
                      <a16:colId xmlns:a16="http://schemas.microsoft.com/office/drawing/2014/main" val="20001"/>
                    </a:ext>
                  </a:extLst>
                </a:gridCol>
                <a:gridCol w="1656184">
                  <a:extLst>
                    <a:ext uri="{9D8B030D-6E8A-4147-A177-3AD203B41FA5}">
                      <a16:colId xmlns:a16="http://schemas.microsoft.com/office/drawing/2014/main" val="20002"/>
                    </a:ext>
                  </a:extLst>
                </a:gridCol>
                <a:gridCol w="5256584">
                  <a:extLst>
                    <a:ext uri="{9D8B030D-6E8A-4147-A177-3AD203B41FA5}">
                      <a16:colId xmlns:a16="http://schemas.microsoft.com/office/drawing/2014/main" val="20003"/>
                    </a:ext>
                  </a:extLst>
                </a:gridCol>
              </a:tblGrid>
              <a:tr h="358142">
                <a:tc>
                  <a:txBody>
                    <a:bodyPr/>
                    <a:lstStyle/>
                    <a:p>
                      <a:pPr algn="ctr"/>
                      <a:r>
                        <a:rPr lang="zh-TW" altLang="en-US" sz="1600" u="none" dirty="0">
                          <a:solidFill>
                            <a:schemeClr val="bg1"/>
                          </a:solidFill>
                          <a:effectLst/>
                          <a:latin typeface="微軟正黑體" panose="020B0604030504040204" pitchFamily="34" charset="-120"/>
                          <a:ea typeface="微軟正黑體" panose="020B0604030504040204" pitchFamily="34" charset="-120"/>
                        </a:rPr>
                        <a:t>消毒場所或物品</a:t>
                      </a:r>
                    </a:p>
                  </a:txBody>
                  <a:tcPr marL="0" marR="0" marT="0" marB="0" anchor="ctr"/>
                </a:tc>
                <a:tc>
                  <a:txBody>
                    <a:bodyPr/>
                    <a:lstStyle/>
                    <a:p>
                      <a:pPr algn="ctr"/>
                      <a:r>
                        <a:rPr lang="zh-TW" altLang="en-US" sz="1600" u="none" dirty="0">
                          <a:solidFill>
                            <a:schemeClr val="bg1"/>
                          </a:solidFill>
                          <a:effectLst/>
                          <a:latin typeface="微軟正黑體" panose="020B0604030504040204" pitchFamily="34" charset="-120"/>
                          <a:ea typeface="微軟正黑體" panose="020B0604030504040204" pitchFamily="34" charset="-120"/>
                        </a:rPr>
                        <a:t>使用消毒劑</a:t>
                      </a:r>
                    </a:p>
                  </a:txBody>
                  <a:tcPr marL="0" marR="0" marT="0" marB="0" anchor="ctr"/>
                </a:tc>
                <a:tc>
                  <a:txBody>
                    <a:bodyPr/>
                    <a:lstStyle/>
                    <a:p>
                      <a:pPr algn="ctr"/>
                      <a:r>
                        <a:rPr lang="zh-TW" altLang="en-US" sz="1600" u="none" dirty="0">
                          <a:solidFill>
                            <a:schemeClr val="bg1"/>
                          </a:solidFill>
                          <a:effectLst/>
                          <a:latin typeface="微軟正黑體" panose="020B0604030504040204" pitchFamily="34" charset="-120"/>
                          <a:ea typeface="微軟正黑體" panose="020B0604030504040204" pitchFamily="34" charset="-120"/>
                        </a:rPr>
                        <a:t>使用濃度</a:t>
                      </a:r>
                    </a:p>
                  </a:txBody>
                  <a:tcPr marL="0" marR="0" marT="0" marB="0" anchor="ctr"/>
                </a:tc>
                <a:tc>
                  <a:txBody>
                    <a:bodyPr/>
                    <a:lstStyle/>
                    <a:p>
                      <a:pPr algn="ctr"/>
                      <a:r>
                        <a:rPr lang="zh-TW" altLang="en-US" sz="1600" u="none" dirty="0">
                          <a:solidFill>
                            <a:schemeClr val="bg1"/>
                          </a:solidFill>
                          <a:effectLst/>
                          <a:latin typeface="微軟正黑體" panose="020B0604030504040204" pitchFamily="34" charset="-120"/>
                          <a:ea typeface="微軟正黑體" panose="020B0604030504040204" pitchFamily="34" charset="-120"/>
                        </a:rPr>
                        <a:t>消毒方法</a:t>
                      </a:r>
                    </a:p>
                  </a:txBody>
                  <a:tcPr marL="0" marR="0" marT="0" marB="0" anchor="ctr"/>
                </a:tc>
                <a:extLst>
                  <a:ext uri="{0D108BD9-81ED-4DB2-BD59-A6C34878D82A}">
                    <a16:rowId xmlns:a16="http://schemas.microsoft.com/office/drawing/2014/main" val="10000"/>
                  </a:ext>
                </a:extLst>
              </a:tr>
              <a:tr h="358142">
                <a:tc rowSpan="2">
                  <a:txBody>
                    <a:bodyPr/>
                    <a:lstStyle/>
                    <a:p>
                      <a:pPr algn="ctr"/>
                      <a:r>
                        <a:rPr lang="zh-TW" altLang="en-US" sz="1600" u="none" dirty="0">
                          <a:solidFill>
                            <a:schemeClr val="tx1"/>
                          </a:solidFill>
                          <a:effectLst/>
                          <a:latin typeface="微軟正黑體" panose="020B0604030504040204" pitchFamily="34" charset="-120"/>
                          <a:ea typeface="微軟正黑體" panose="020B0604030504040204" pitchFamily="34" charset="-120"/>
                        </a:rPr>
                        <a:t>工作服</a:t>
                      </a:r>
                    </a:p>
                  </a:txBody>
                  <a:tcPr marL="0" marR="0" marT="0" marB="0" anchor="ctr"/>
                </a:tc>
                <a:tc>
                  <a:txBody>
                    <a:bodyPr/>
                    <a:lstStyle/>
                    <a:p>
                      <a:pPr algn="ctr"/>
                      <a:r>
                        <a:rPr lang="zh-TW" altLang="en-US" sz="1600" u="none" dirty="0">
                          <a:solidFill>
                            <a:schemeClr val="tx1"/>
                          </a:solidFill>
                          <a:effectLst/>
                          <a:latin typeface="微軟正黑體" panose="020B0604030504040204" pitchFamily="34" charset="-120"/>
                          <a:ea typeface="微軟正黑體" panose="020B0604030504040204" pitchFamily="34" charset="-120"/>
                        </a:rPr>
                        <a:t>熱水</a:t>
                      </a:r>
                    </a:p>
                  </a:txBody>
                  <a:tcPr marL="0" marR="0" marT="0" marB="0" anchor="ctr"/>
                </a:tc>
                <a:tc>
                  <a:txBody>
                    <a:bodyPr/>
                    <a:lstStyle/>
                    <a:p>
                      <a:pPr algn="ctr"/>
                      <a:r>
                        <a:rPr lang="en-US" altLang="zh-TW" sz="1600" u="none" dirty="0">
                          <a:solidFill>
                            <a:schemeClr val="tx1"/>
                          </a:solidFill>
                          <a:effectLst/>
                          <a:latin typeface="微軟正黑體" panose="020B0604030504040204" pitchFamily="34" charset="-120"/>
                          <a:ea typeface="微軟正黑體" panose="020B0604030504040204" pitchFamily="34" charset="-120"/>
                        </a:rPr>
                        <a:t>71</a:t>
                      </a:r>
                      <a:r>
                        <a:rPr lang="zh-TW" altLang="en-US" sz="1600" u="none" dirty="0">
                          <a:solidFill>
                            <a:schemeClr val="tx1"/>
                          </a:solidFill>
                          <a:effectLst/>
                          <a:latin typeface="微軟正黑體" panose="020B0604030504040204" pitchFamily="34" charset="-120"/>
                          <a:ea typeface="微軟正黑體" panose="020B0604030504040204" pitchFamily="34" charset="-120"/>
                        </a:rPr>
                        <a:t>～</a:t>
                      </a:r>
                      <a:r>
                        <a:rPr lang="en-US" altLang="zh-TW" sz="1600" u="none" dirty="0">
                          <a:solidFill>
                            <a:schemeClr val="tx1"/>
                          </a:solidFill>
                          <a:effectLst/>
                          <a:latin typeface="微軟正黑體" panose="020B0604030504040204" pitchFamily="34" charset="-120"/>
                          <a:ea typeface="微軟正黑體" panose="020B0604030504040204" pitchFamily="34" charset="-120"/>
                        </a:rPr>
                        <a:t>80℃</a:t>
                      </a:r>
                    </a:p>
                  </a:txBody>
                  <a:tcPr marL="0" marR="0" marT="0" marB="0" anchor="ctr"/>
                </a:tc>
                <a:tc>
                  <a:txBody>
                    <a:bodyPr/>
                    <a:lstStyle/>
                    <a:p>
                      <a:r>
                        <a:rPr lang="zh-TW" altLang="en-US" sz="1600" u="none" dirty="0">
                          <a:solidFill>
                            <a:schemeClr val="tx1"/>
                          </a:solidFill>
                          <a:effectLst/>
                          <a:latin typeface="微軟正黑體" panose="020B0604030504040204" pitchFamily="34" charset="-120"/>
                          <a:ea typeface="微軟正黑體" panose="020B0604030504040204" pitchFamily="34" charset="-120"/>
                        </a:rPr>
                        <a:t>如果可能以熱水洗滌，並以熱風烘乾。</a:t>
                      </a:r>
                    </a:p>
                  </a:txBody>
                  <a:tcPr marL="0" marR="0" marT="0" marB="0" anchor="ctr"/>
                </a:tc>
                <a:extLst>
                  <a:ext uri="{0D108BD9-81ED-4DB2-BD59-A6C34878D82A}">
                    <a16:rowId xmlns:a16="http://schemas.microsoft.com/office/drawing/2014/main" val="10001"/>
                  </a:ext>
                </a:extLst>
              </a:tr>
              <a:tr h="603530">
                <a:tc vMerge="1">
                  <a:txBody>
                    <a:bodyPr/>
                    <a:lstStyle/>
                    <a:p>
                      <a:endParaRPr lang="zh-TW" altLang="en-US"/>
                    </a:p>
                  </a:txBody>
                  <a:tcPr/>
                </a:tc>
                <a:tc>
                  <a:txBody>
                    <a:bodyPr/>
                    <a:lstStyle/>
                    <a:p>
                      <a:pPr algn="ctr"/>
                      <a:r>
                        <a:rPr lang="zh-TW" altLang="en-US" sz="1600" u="none" dirty="0">
                          <a:solidFill>
                            <a:schemeClr val="tx1"/>
                          </a:solidFill>
                          <a:effectLst/>
                          <a:latin typeface="微軟正黑體" panose="020B0604030504040204" pitchFamily="34" charset="-120"/>
                          <a:ea typeface="微軟正黑體" panose="020B0604030504040204" pitchFamily="34" charset="-120"/>
                        </a:rPr>
                        <a:t>漂白粉或</a:t>
                      </a:r>
                    </a:p>
                    <a:p>
                      <a:pPr algn="ctr"/>
                      <a:r>
                        <a:rPr lang="zh-TW" altLang="en-US" sz="1600" u="none" dirty="0">
                          <a:solidFill>
                            <a:schemeClr val="tx1"/>
                          </a:solidFill>
                          <a:effectLst/>
                          <a:latin typeface="微軟正黑體" panose="020B0604030504040204" pitchFamily="34" charset="-120"/>
                          <a:ea typeface="微軟正黑體" panose="020B0604030504040204" pitchFamily="34" charset="-120"/>
                        </a:rPr>
                        <a:t>漂白水</a:t>
                      </a:r>
                    </a:p>
                  </a:txBody>
                  <a:tcPr marL="0" marR="0" marT="0" marB="0" anchor="ctr"/>
                </a:tc>
                <a:tc>
                  <a:txBody>
                    <a:bodyPr/>
                    <a:lstStyle/>
                    <a:p>
                      <a:pPr algn="ctr"/>
                      <a:r>
                        <a:rPr lang="en-US" altLang="zh-TW" sz="1600" u="none" dirty="0">
                          <a:solidFill>
                            <a:schemeClr val="tx1"/>
                          </a:solidFill>
                          <a:effectLst/>
                          <a:latin typeface="微軟正黑體" panose="020B0604030504040204" pitchFamily="34" charset="-120"/>
                          <a:ea typeface="微軟正黑體" panose="020B0604030504040204" pitchFamily="34" charset="-120"/>
                        </a:rPr>
                        <a:t>0.02</a:t>
                      </a:r>
                      <a:r>
                        <a:rPr lang="zh-TW" altLang="en-US" sz="1600" u="none" dirty="0">
                          <a:solidFill>
                            <a:schemeClr val="tx1"/>
                          </a:solidFill>
                          <a:effectLst/>
                          <a:latin typeface="微軟正黑體" panose="020B0604030504040204" pitchFamily="34" charset="-120"/>
                          <a:ea typeface="微軟正黑體" panose="020B0604030504040204" pitchFamily="34" charset="-120"/>
                        </a:rPr>
                        <a:t>％</a:t>
                      </a:r>
                    </a:p>
                  </a:txBody>
                  <a:tcPr marL="0" marR="0" marT="0" marB="0" anchor="ctr"/>
                </a:tc>
                <a:tc>
                  <a:txBody>
                    <a:bodyPr/>
                    <a:lstStyle/>
                    <a:p>
                      <a:r>
                        <a:rPr lang="zh-TW" altLang="en-US" sz="1600" u="none" dirty="0">
                          <a:solidFill>
                            <a:schemeClr val="tx1"/>
                          </a:solidFill>
                          <a:effectLst/>
                          <a:latin typeface="微軟正黑體" panose="020B0604030504040204" pitchFamily="34" charset="-120"/>
                          <a:ea typeface="微軟正黑體" panose="020B0604030504040204" pitchFamily="34" charset="-120"/>
                        </a:rPr>
                        <a:t>浸泡至少</a:t>
                      </a:r>
                      <a:r>
                        <a:rPr lang="en-US" altLang="zh-TW" sz="1600" u="none" dirty="0">
                          <a:solidFill>
                            <a:schemeClr val="tx1"/>
                          </a:solidFill>
                          <a:effectLst/>
                          <a:latin typeface="微軟正黑體" panose="020B0604030504040204" pitchFamily="34" charset="-120"/>
                          <a:ea typeface="微軟正黑體" panose="020B0604030504040204" pitchFamily="34" charset="-120"/>
                        </a:rPr>
                        <a:t>10</a:t>
                      </a:r>
                      <a:r>
                        <a:rPr lang="zh-TW" altLang="en-US" sz="1600" u="none" dirty="0">
                          <a:solidFill>
                            <a:schemeClr val="tx1"/>
                          </a:solidFill>
                          <a:effectLst/>
                          <a:latin typeface="微軟正黑體" panose="020B0604030504040204" pitchFamily="34" charset="-120"/>
                          <a:ea typeface="微軟正黑體" panose="020B0604030504040204" pitchFamily="34" charset="-120"/>
                        </a:rPr>
                        <a:t>分鐘後，以一般洗滌程序辦理，並以熱風烘乾。</a:t>
                      </a:r>
                    </a:p>
                  </a:txBody>
                  <a:tcPr marL="0" marR="0" marT="0" marB="0" anchor="ctr"/>
                </a:tc>
                <a:extLst>
                  <a:ext uri="{0D108BD9-81ED-4DB2-BD59-A6C34878D82A}">
                    <a16:rowId xmlns:a16="http://schemas.microsoft.com/office/drawing/2014/main" val="10002"/>
                  </a:ext>
                </a:extLst>
              </a:tr>
              <a:tr h="623992">
                <a:tc rowSpan="2">
                  <a:txBody>
                    <a:bodyPr/>
                    <a:lstStyle/>
                    <a:p>
                      <a:pPr algn="ctr"/>
                      <a:r>
                        <a:rPr lang="zh-TW" altLang="en-US" sz="1600" u="none" dirty="0">
                          <a:solidFill>
                            <a:schemeClr val="tx1"/>
                          </a:solidFill>
                          <a:effectLst/>
                          <a:latin typeface="微軟正黑體" panose="020B0604030504040204" pitchFamily="34" charset="-120"/>
                          <a:ea typeface="微軟正黑體" panose="020B0604030504040204" pitchFamily="34" charset="-120"/>
                        </a:rPr>
                        <a:t>護目鏡</a:t>
                      </a:r>
                      <a:r>
                        <a:rPr lang="en-US" altLang="zh-TW" sz="1600" u="none" dirty="0">
                          <a:solidFill>
                            <a:schemeClr val="tx1"/>
                          </a:solidFill>
                          <a:effectLst/>
                          <a:latin typeface="微軟正黑體" panose="020B0604030504040204" pitchFamily="34" charset="-120"/>
                          <a:ea typeface="微軟正黑體" panose="020B0604030504040204" pitchFamily="34" charset="-120"/>
                        </a:rPr>
                        <a:t>/</a:t>
                      </a:r>
                      <a:r>
                        <a:rPr lang="zh-TW" altLang="en-US" sz="1600" u="none" dirty="0">
                          <a:solidFill>
                            <a:schemeClr val="tx1"/>
                          </a:solidFill>
                          <a:effectLst/>
                          <a:latin typeface="微軟正黑體" panose="020B0604030504040204" pitchFamily="34" charset="-120"/>
                          <a:ea typeface="微軟正黑體" panose="020B0604030504040204" pitchFamily="34" charset="-120"/>
                        </a:rPr>
                        <a:t>防護面罩</a:t>
                      </a:r>
                    </a:p>
                  </a:txBody>
                  <a:tcPr marL="0" marR="0" marT="0" marB="0" anchor="ctr"/>
                </a:tc>
                <a:tc>
                  <a:txBody>
                    <a:bodyPr/>
                    <a:lstStyle/>
                    <a:p>
                      <a:pPr algn="ctr"/>
                      <a:r>
                        <a:rPr lang="zh-TW" altLang="en-US" sz="1600" u="none" dirty="0">
                          <a:solidFill>
                            <a:schemeClr val="tx1"/>
                          </a:solidFill>
                          <a:effectLst/>
                          <a:latin typeface="微軟正黑體" panose="020B0604030504040204" pitchFamily="34" charset="-120"/>
                          <a:ea typeface="微軟正黑體" panose="020B0604030504040204" pitchFamily="34" charset="-120"/>
                        </a:rPr>
                        <a:t>漂白水</a:t>
                      </a:r>
                    </a:p>
                  </a:txBody>
                  <a:tcPr marL="0" marR="0" marT="0" marB="0" anchor="ctr"/>
                </a:tc>
                <a:tc>
                  <a:txBody>
                    <a:bodyPr/>
                    <a:lstStyle/>
                    <a:p>
                      <a:pPr algn="ctr"/>
                      <a:r>
                        <a:rPr lang="en-US" altLang="zh-TW" sz="1600" u="none" dirty="0">
                          <a:solidFill>
                            <a:schemeClr val="tx1"/>
                          </a:solidFill>
                          <a:effectLst/>
                          <a:latin typeface="微軟正黑體" panose="020B0604030504040204" pitchFamily="34" charset="-120"/>
                          <a:ea typeface="微軟正黑體" panose="020B0604030504040204" pitchFamily="34" charset="-120"/>
                        </a:rPr>
                        <a:t>0.02</a:t>
                      </a:r>
                      <a:r>
                        <a:rPr lang="zh-TW" altLang="en-US" sz="1600" u="none" dirty="0">
                          <a:solidFill>
                            <a:schemeClr val="tx1"/>
                          </a:solidFill>
                          <a:effectLst/>
                          <a:latin typeface="微軟正黑體" panose="020B0604030504040204" pitchFamily="34" charset="-120"/>
                          <a:ea typeface="微軟正黑體" panose="020B0604030504040204" pitchFamily="34" charset="-120"/>
                        </a:rPr>
                        <a:t>％</a:t>
                      </a:r>
                    </a:p>
                  </a:txBody>
                  <a:tcPr marL="0" marR="0" marT="0" marB="0" anchor="ctr"/>
                </a:tc>
                <a:tc>
                  <a:txBody>
                    <a:bodyPr/>
                    <a:lstStyle/>
                    <a:p>
                      <a:r>
                        <a:rPr lang="zh-TW" altLang="en-US" sz="1600" u="none" dirty="0">
                          <a:solidFill>
                            <a:schemeClr val="tx1"/>
                          </a:solidFill>
                          <a:effectLst/>
                          <a:latin typeface="微軟正黑體" panose="020B0604030504040204" pitchFamily="34" charset="-120"/>
                          <a:ea typeface="微軟正黑體" panose="020B0604030504040204" pitchFamily="34" charset="-120"/>
                        </a:rPr>
                        <a:t>以清潔劑及清水清洗後，用漂白水浸泡消毒</a:t>
                      </a:r>
                      <a:r>
                        <a:rPr lang="en-US" altLang="zh-TW" sz="1600" u="none" dirty="0">
                          <a:solidFill>
                            <a:schemeClr val="tx1"/>
                          </a:solidFill>
                          <a:effectLst/>
                          <a:latin typeface="微軟正黑體" panose="020B0604030504040204" pitchFamily="34" charset="-120"/>
                          <a:ea typeface="微軟正黑體" panose="020B0604030504040204" pitchFamily="34" charset="-120"/>
                        </a:rPr>
                        <a:t>10</a:t>
                      </a:r>
                      <a:r>
                        <a:rPr lang="zh-TW" altLang="en-US" sz="1600" u="none" dirty="0">
                          <a:solidFill>
                            <a:schemeClr val="tx1"/>
                          </a:solidFill>
                          <a:effectLst/>
                          <a:latin typeface="微軟正黑體" panose="020B0604030504040204" pitchFamily="34" charset="-120"/>
                          <a:ea typeface="微軟正黑體" panose="020B0604030504040204" pitchFamily="34" charset="-120"/>
                        </a:rPr>
                        <a:t>分鐘，再以清水清洗乾淨，並以熱風烘乾。</a:t>
                      </a:r>
                    </a:p>
                  </a:txBody>
                  <a:tcPr marL="0" marR="0" marT="0" marB="0" anchor="ctr"/>
                </a:tc>
                <a:extLst>
                  <a:ext uri="{0D108BD9-81ED-4DB2-BD59-A6C34878D82A}">
                    <a16:rowId xmlns:a16="http://schemas.microsoft.com/office/drawing/2014/main" val="10003"/>
                  </a:ext>
                </a:extLst>
              </a:tr>
              <a:tr h="581849">
                <a:tc vMerge="1">
                  <a:txBody>
                    <a:bodyPr/>
                    <a:lstStyle/>
                    <a:p>
                      <a:endParaRPr lang="zh-TW" altLang="en-US"/>
                    </a:p>
                  </a:txBody>
                  <a:tcPr/>
                </a:tc>
                <a:tc>
                  <a:txBody>
                    <a:bodyPr/>
                    <a:lstStyle/>
                    <a:p>
                      <a:pPr algn="ctr"/>
                      <a:r>
                        <a:rPr lang="zh-TW" altLang="en-US" sz="1600" u="none" dirty="0">
                          <a:solidFill>
                            <a:schemeClr val="tx1"/>
                          </a:solidFill>
                          <a:effectLst/>
                          <a:latin typeface="微軟正黑體" panose="020B0604030504040204" pitchFamily="34" charset="-120"/>
                          <a:ea typeface="微軟正黑體" panose="020B0604030504040204" pitchFamily="34" charset="-120"/>
                        </a:rPr>
                        <a:t>酒精</a:t>
                      </a:r>
                    </a:p>
                  </a:txBody>
                  <a:tcPr marL="0" marR="0" marT="0" marB="0" anchor="ctr"/>
                </a:tc>
                <a:tc>
                  <a:txBody>
                    <a:bodyPr/>
                    <a:lstStyle/>
                    <a:p>
                      <a:pPr algn="ctr"/>
                      <a:r>
                        <a:rPr lang="en-US" altLang="zh-TW" sz="1600" u="none" dirty="0">
                          <a:solidFill>
                            <a:schemeClr val="tx1"/>
                          </a:solidFill>
                          <a:effectLst/>
                          <a:latin typeface="微軟正黑體" panose="020B0604030504040204" pitchFamily="34" charset="-120"/>
                          <a:ea typeface="微軟正黑體" panose="020B0604030504040204" pitchFamily="34" charset="-120"/>
                        </a:rPr>
                        <a:t>70</a:t>
                      </a:r>
                      <a:r>
                        <a:rPr lang="zh-TW" altLang="en-US" sz="1600" u="none" dirty="0">
                          <a:solidFill>
                            <a:schemeClr val="tx1"/>
                          </a:solidFill>
                          <a:effectLst/>
                          <a:latin typeface="微軟正黑體" panose="020B0604030504040204" pitchFamily="34" charset="-120"/>
                          <a:ea typeface="微軟正黑體" panose="020B0604030504040204" pitchFamily="34" charset="-120"/>
                        </a:rPr>
                        <a:t>％</a:t>
                      </a:r>
                    </a:p>
                  </a:txBody>
                  <a:tcPr marL="0" marR="0" marT="0" marB="0" anchor="ctr"/>
                </a:tc>
                <a:tc>
                  <a:txBody>
                    <a:bodyPr/>
                    <a:lstStyle/>
                    <a:p>
                      <a:r>
                        <a:rPr lang="zh-TW" altLang="en-US" sz="1600" u="none" dirty="0">
                          <a:solidFill>
                            <a:schemeClr val="tx1"/>
                          </a:solidFill>
                          <a:effectLst/>
                          <a:latin typeface="微軟正黑體" panose="020B0604030504040204" pitchFamily="34" charset="-120"/>
                          <a:ea typeface="微軟正黑體" panose="020B0604030504040204" pitchFamily="34" charset="-120"/>
                        </a:rPr>
                        <a:t>以清潔劑及清水清洗後，用酒精浸泡消毒</a:t>
                      </a:r>
                      <a:r>
                        <a:rPr lang="en-US" altLang="zh-TW" sz="1600" u="none" dirty="0">
                          <a:solidFill>
                            <a:schemeClr val="tx1"/>
                          </a:solidFill>
                          <a:effectLst/>
                          <a:latin typeface="微軟正黑體" panose="020B0604030504040204" pitchFamily="34" charset="-120"/>
                          <a:ea typeface="微軟正黑體" panose="020B0604030504040204" pitchFamily="34" charset="-120"/>
                        </a:rPr>
                        <a:t>10</a:t>
                      </a:r>
                      <a:r>
                        <a:rPr lang="zh-TW" altLang="en-US" sz="1600" u="none" dirty="0">
                          <a:solidFill>
                            <a:schemeClr val="tx1"/>
                          </a:solidFill>
                          <a:effectLst/>
                          <a:latin typeface="微軟正黑體" panose="020B0604030504040204" pitchFamily="34" charset="-120"/>
                          <a:ea typeface="微軟正黑體" panose="020B0604030504040204" pitchFamily="34" charset="-120"/>
                        </a:rPr>
                        <a:t>分鐘，再以清水清洗乾淨，並以熱風烘乾。</a:t>
                      </a:r>
                    </a:p>
                  </a:txBody>
                  <a:tcPr marL="0" marR="0" marT="0" marB="0" anchor="ctr"/>
                </a:tc>
                <a:extLst>
                  <a:ext uri="{0D108BD9-81ED-4DB2-BD59-A6C34878D82A}">
                    <a16:rowId xmlns:a16="http://schemas.microsoft.com/office/drawing/2014/main" val="10004"/>
                  </a:ext>
                </a:extLst>
              </a:tr>
              <a:tr h="614970">
                <a:tc rowSpan="2">
                  <a:txBody>
                    <a:bodyPr/>
                    <a:lstStyle/>
                    <a:p>
                      <a:pPr algn="ctr"/>
                      <a:r>
                        <a:rPr lang="en-US" sz="1600" u="none" dirty="0">
                          <a:solidFill>
                            <a:schemeClr val="tx1"/>
                          </a:solidFill>
                          <a:effectLst/>
                          <a:latin typeface="微軟正黑體" panose="020B0604030504040204" pitchFamily="34" charset="-120"/>
                          <a:ea typeface="微軟正黑體" panose="020B0604030504040204" pitchFamily="34" charset="-120"/>
                        </a:rPr>
                        <a:t>HEPA（P100）</a:t>
                      </a:r>
                    </a:p>
                  </a:txBody>
                  <a:tcPr marL="0" marR="0" marT="0" marB="0" anchor="ctr"/>
                </a:tc>
                <a:tc>
                  <a:txBody>
                    <a:bodyPr/>
                    <a:lstStyle/>
                    <a:p>
                      <a:pPr algn="ctr"/>
                      <a:r>
                        <a:rPr lang="zh-TW" altLang="en-US" sz="1600" u="none" dirty="0">
                          <a:solidFill>
                            <a:schemeClr val="tx1"/>
                          </a:solidFill>
                          <a:effectLst/>
                          <a:latin typeface="微軟正黑體" panose="020B0604030504040204" pitchFamily="34" charset="-120"/>
                          <a:ea typeface="微軟正黑體" panose="020B0604030504040204" pitchFamily="34" charset="-120"/>
                        </a:rPr>
                        <a:t>漂白水</a:t>
                      </a:r>
                    </a:p>
                  </a:txBody>
                  <a:tcPr marL="0" marR="0" marT="0" marB="0" anchor="ctr"/>
                </a:tc>
                <a:tc>
                  <a:txBody>
                    <a:bodyPr/>
                    <a:lstStyle/>
                    <a:p>
                      <a:pPr algn="ctr"/>
                      <a:r>
                        <a:rPr lang="en-US" altLang="zh-TW" sz="1600" u="none" dirty="0">
                          <a:solidFill>
                            <a:schemeClr val="tx1"/>
                          </a:solidFill>
                          <a:effectLst/>
                          <a:latin typeface="微軟正黑體" panose="020B0604030504040204" pitchFamily="34" charset="-120"/>
                          <a:ea typeface="微軟正黑體" panose="020B0604030504040204" pitchFamily="34" charset="-120"/>
                        </a:rPr>
                        <a:t>0.02</a:t>
                      </a:r>
                      <a:r>
                        <a:rPr lang="zh-TW" altLang="en-US" sz="1600" u="none" dirty="0">
                          <a:solidFill>
                            <a:schemeClr val="tx1"/>
                          </a:solidFill>
                          <a:effectLst/>
                          <a:latin typeface="微軟正黑體" panose="020B0604030504040204" pitchFamily="34" charset="-120"/>
                          <a:ea typeface="微軟正黑體" panose="020B0604030504040204" pitchFamily="34" charset="-120"/>
                        </a:rPr>
                        <a:t>％</a:t>
                      </a:r>
                    </a:p>
                  </a:txBody>
                  <a:tcPr marL="0" marR="0" marT="0" marB="0" anchor="ctr"/>
                </a:tc>
                <a:tc>
                  <a:txBody>
                    <a:bodyPr/>
                    <a:lstStyle/>
                    <a:p>
                      <a:r>
                        <a:rPr lang="zh-TW" altLang="en-US" sz="1600" u="none" dirty="0">
                          <a:solidFill>
                            <a:schemeClr val="tx1"/>
                          </a:solidFill>
                          <a:effectLst/>
                          <a:latin typeface="微軟正黑體" panose="020B0604030504040204" pitchFamily="34" charset="-120"/>
                          <a:ea typeface="微軟正黑體" panose="020B0604030504040204" pitchFamily="34" charset="-120"/>
                        </a:rPr>
                        <a:t>以清潔劑及清水清洗後，用漂白水浸泡消毒</a:t>
                      </a:r>
                      <a:r>
                        <a:rPr lang="en-US" altLang="zh-TW" sz="1600" u="none" dirty="0">
                          <a:solidFill>
                            <a:schemeClr val="tx1"/>
                          </a:solidFill>
                          <a:effectLst/>
                          <a:latin typeface="微軟正黑體" panose="020B0604030504040204" pitchFamily="34" charset="-120"/>
                          <a:ea typeface="微軟正黑體" panose="020B0604030504040204" pitchFamily="34" charset="-120"/>
                        </a:rPr>
                        <a:t>10</a:t>
                      </a:r>
                      <a:r>
                        <a:rPr lang="zh-TW" altLang="en-US" sz="1600" u="none" dirty="0">
                          <a:solidFill>
                            <a:schemeClr val="tx1"/>
                          </a:solidFill>
                          <a:effectLst/>
                          <a:latin typeface="微軟正黑體" panose="020B0604030504040204" pitchFamily="34" charset="-120"/>
                          <a:ea typeface="微軟正黑體" panose="020B0604030504040204" pitchFamily="34" charset="-120"/>
                        </a:rPr>
                        <a:t>分鐘，再以清水清洗乾淨，並以熱風烘乾。</a:t>
                      </a:r>
                    </a:p>
                  </a:txBody>
                  <a:tcPr marL="0" marR="0" marT="0" marB="0" anchor="ctr"/>
                </a:tc>
                <a:extLst>
                  <a:ext uri="{0D108BD9-81ED-4DB2-BD59-A6C34878D82A}">
                    <a16:rowId xmlns:a16="http://schemas.microsoft.com/office/drawing/2014/main" val="10005"/>
                  </a:ext>
                </a:extLst>
              </a:tr>
              <a:tr h="509730">
                <a:tc vMerge="1">
                  <a:txBody>
                    <a:bodyPr/>
                    <a:lstStyle/>
                    <a:p>
                      <a:endParaRPr lang="zh-TW" altLang="en-US"/>
                    </a:p>
                  </a:txBody>
                  <a:tcPr/>
                </a:tc>
                <a:tc>
                  <a:txBody>
                    <a:bodyPr/>
                    <a:lstStyle/>
                    <a:p>
                      <a:pPr algn="ctr"/>
                      <a:r>
                        <a:rPr lang="zh-TW" altLang="en-US" sz="1600" u="none" dirty="0">
                          <a:solidFill>
                            <a:schemeClr val="tx1"/>
                          </a:solidFill>
                          <a:effectLst/>
                          <a:latin typeface="微軟正黑體" panose="020B0604030504040204" pitchFamily="34" charset="-120"/>
                          <a:ea typeface="微軟正黑體" panose="020B0604030504040204" pitchFamily="34" charset="-120"/>
                        </a:rPr>
                        <a:t>酒精</a:t>
                      </a:r>
                    </a:p>
                  </a:txBody>
                  <a:tcPr marL="0" marR="0" marT="0" marB="0" anchor="ctr"/>
                </a:tc>
                <a:tc>
                  <a:txBody>
                    <a:bodyPr/>
                    <a:lstStyle/>
                    <a:p>
                      <a:pPr algn="ctr"/>
                      <a:r>
                        <a:rPr lang="en-US" altLang="zh-TW" sz="1600" u="none" dirty="0">
                          <a:solidFill>
                            <a:schemeClr val="tx1"/>
                          </a:solidFill>
                          <a:effectLst/>
                          <a:latin typeface="微軟正黑體" panose="020B0604030504040204" pitchFamily="34" charset="-120"/>
                          <a:ea typeface="微軟正黑體" panose="020B0604030504040204" pitchFamily="34" charset="-120"/>
                        </a:rPr>
                        <a:t>70</a:t>
                      </a:r>
                      <a:r>
                        <a:rPr lang="zh-TW" altLang="en-US" sz="1600" u="none" dirty="0">
                          <a:solidFill>
                            <a:schemeClr val="tx1"/>
                          </a:solidFill>
                          <a:effectLst/>
                          <a:latin typeface="微軟正黑體" panose="020B0604030504040204" pitchFamily="34" charset="-120"/>
                          <a:ea typeface="微軟正黑體" panose="020B0604030504040204" pitchFamily="34" charset="-120"/>
                        </a:rPr>
                        <a:t>％</a:t>
                      </a:r>
                    </a:p>
                  </a:txBody>
                  <a:tcPr marL="0" marR="0" marT="0" marB="0" anchor="ctr"/>
                </a:tc>
                <a:tc>
                  <a:txBody>
                    <a:bodyPr/>
                    <a:lstStyle/>
                    <a:p>
                      <a:r>
                        <a:rPr lang="zh-TW" altLang="en-US" sz="1600" u="none" dirty="0">
                          <a:solidFill>
                            <a:schemeClr val="tx1"/>
                          </a:solidFill>
                          <a:effectLst/>
                          <a:latin typeface="微軟正黑體" panose="020B0604030504040204" pitchFamily="34" charset="-120"/>
                          <a:ea typeface="微軟正黑體" panose="020B0604030504040204" pitchFamily="34" charset="-120"/>
                        </a:rPr>
                        <a:t>以清潔劑及清水清洗後，用酒精浸泡消毒</a:t>
                      </a:r>
                      <a:r>
                        <a:rPr lang="en-US" altLang="zh-TW" sz="1600" u="none" dirty="0">
                          <a:solidFill>
                            <a:schemeClr val="tx1"/>
                          </a:solidFill>
                          <a:effectLst/>
                          <a:latin typeface="微軟正黑體" panose="020B0604030504040204" pitchFamily="34" charset="-120"/>
                          <a:ea typeface="微軟正黑體" panose="020B0604030504040204" pitchFamily="34" charset="-120"/>
                        </a:rPr>
                        <a:t>10</a:t>
                      </a:r>
                      <a:r>
                        <a:rPr lang="zh-TW" altLang="en-US" sz="1600" u="none" dirty="0">
                          <a:solidFill>
                            <a:schemeClr val="tx1"/>
                          </a:solidFill>
                          <a:effectLst/>
                          <a:latin typeface="微軟正黑體" panose="020B0604030504040204" pitchFamily="34" charset="-120"/>
                          <a:ea typeface="微軟正黑體" panose="020B0604030504040204" pitchFamily="34" charset="-120"/>
                        </a:rPr>
                        <a:t>分鐘，再以清水清洗乾淨，並以熱風烘乾。</a:t>
                      </a:r>
                    </a:p>
                  </a:txBody>
                  <a:tcPr marL="0" marR="0" marT="0" marB="0" anchor="ctr"/>
                </a:tc>
                <a:extLst>
                  <a:ext uri="{0D108BD9-81ED-4DB2-BD59-A6C34878D82A}">
                    <a16:rowId xmlns:a16="http://schemas.microsoft.com/office/drawing/2014/main" val="10006"/>
                  </a:ext>
                </a:extLst>
              </a:tr>
            </a:tbl>
          </a:graphicData>
        </a:graphic>
      </p:graphicFrame>
      <p:sp>
        <p:nvSpPr>
          <p:cNvPr id="5" name="Rectangle 3">
            <a:extLst>
              <a:ext uri="{FF2B5EF4-FFF2-40B4-BE49-F238E27FC236}">
                <a16:creationId xmlns:a16="http://schemas.microsoft.com/office/drawing/2014/main" id="{105DB434-E4CC-41ED-B497-BD8622ABA41A}"/>
              </a:ext>
            </a:extLst>
          </p:cNvPr>
          <p:cNvSpPr>
            <a:spLocks noGrp="1" noChangeArrowheads="1"/>
          </p:cNvSpPr>
          <p:nvPr>
            <p:ph idx="1"/>
          </p:nvPr>
        </p:nvSpPr>
        <p:spPr>
          <a:xfrm>
            <a:off x="357572" y="1340768"/>
            <a:ext cx="10972800" cy="499330"/>
          </a:xfrm>
        </p:spPr>
        <p:txBody>
          <a:bodyPr>
            <a:normAutofit lnSpcReduction="10000"/>
          </a:bodyPr>
          <a:lstStyle/>
          <a:p>
            <a:r>
              <a:rPr lang="zh-TW" altLang="en-US" sz="2600" b="1" dirty="0">
                <a:latin typeface="微軟正黑體" panose="020B0604030504040204" pitchFamily="34" charset="-120"/>
                <a:ea typeface="微軟正黑體" panose="020B0604030504040204" pitchFamily="34" charset="-120"/>
              </a:rPr>
              <a:t>可回收性防護用具之消毒</a:t>
            </a:r>
          </a:p>
        </p:txBody>
      </p:sp>
      <p:sp>
        <p:nvSpPr>
          <p:cNvPr id="6" name="投影片編號版面配置區 5"/>
          <p:cNvSpPr>
            <a:spLocks noGrp="1"/>
          </p:cNvSpPr>
          <p:nvPr>
            <p:ph type="sldNum" sz="quarter" idx="12"/>
          </p:nvPr>
        </p:nvSpPr>
        <p:spPr/>
        <p:txBody>
          <a:bodyPr/>
          <a:lstStyle/>
          <a:p>
            <a:pPr>
              <a:defRPr/>
            </a:pPr>
            <a:fld id="{6C44D6E6-EF3F-4843-B8CE-5003E3D2CF56}" type="slidenum">
              <a:rPr lang="zh-TW" altLang="en-US" smtClean="0"/>
              <a:pPr>
                <a:defRPr/>
              </a:pPr>
              <a:t>22</a:t>
            </a:fld>
            <a:endParaRPr lang="zh-TW" altLang="en-US" dirty="0"/>
          </a:p>
        </p:txBody>
      </p:sp>
      <p:sp>
        <p:nvSpPr>
          <p:cNvPr id="7" name="標題 3">
            <a:extLst>
              <a:ext uri="{FF2B5EF4-FFF2-40B4-BE49-F238E27FC236}">
                <a16:creationId xmlns:a16="http://schemas.microsoft.com/office/drawing/2014/main" id="{0399FA3C-F88E-4DD9-A466-A206BE40FE53}"/>
              </a:ext>
            </a:extLst>
          </p:cNvPr>
          <p:cNvSpPr txBox="1">
            <a:spLocks/>
          </p:cNvSpPr>
          <p:nvPr/>
        </p:nvSpPr>
        <p:spPr>
          <a:xfrm>
            <a:off x="479376" y="350378"/>
            <a:ext cx="10396882" cy="11519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消毒措施 </a:t>
            </a:r>
            <a:r>
              <a:rPr lang="en-US" altLang="zh-TW" sz="2900" b="1" dirty="0">
                <a:latin typeface="微軟正黑體" panose="020B0604030504040204" pitchFamily="34" charset="-120"/>
                <a:ea typeface="微軟正黑體" panose="020B0604030504040204" pitchFamily="34" charset="-120"/>
              </a:rPr>
              <a:t>(3/3)</a:t>
            </a:r>
            <a:endParaRPr lang="zh-TW" alt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0413121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Rectangle 3"/>
          <p:cNvSpPr>
            <a:spLocks noGrp="1" noChangeArrowheads="1"/>
          </p:cNvSpPr>
          <p:nvPr>
            <p:ph idx="1"/>
          </p:nvPr>
        </p:nvSpPr>
        <p:spPr>
          <a:xfrm>
            <a:off x="623392" y="1412776"/>
            <a:ext cx="10396883" cy="3311189"/>
          </a:xfrm>
        </p:spPr>
        <p:txBody>
          <a:bodyPr>
            <a:normAutofit lnSpcReduction="10000"/>
          </a:bodyPr>
          <a:lstStyle/>
          <a:p>
            <a:r>
              <a:rPr lang="zh-TW" altLang="en-US" sz="2400" dirty="0">
                <a:latin typeface="微軟正黑體" panose="020B0604030504040204" pitchFamily="34" charset="-120"/>
                <a:ea typeface="微軟正黑體" panose="020B0604030504040204" pitchFamily="34" charset="-120"/>
              </a:rPr>
              <a:t>預防方法</a:t>
            </a:r>
            <a:endParaRPr lang="en-US" altLang="zh-TW" sz="2400" dirty="0">
              <a:latin typeface="微軟正黑體" panose="020B0604030504040204" pitchFamily="34" charset="-120"/>
              <a:ea typeface="微軟正黑體" panose="020B0604030504040204" pitchFamily="34" charset="-120"/>
            </a:endParaRPr>
          </a:p>
          <a:p>
            <a:pPr indent="41275"/>
            <a:r>
              <a:rPr lang="zh-TW" altLang="en-US" sz="2400" dirty="0">
                <a:latin typeface="微軟正黑體" panose="020B0604030504040204" pitchFamily="34" charset="-120"/>
                <a:ea typeface="微軟正黑體" panose="020B0604030504040204" pitchFamily="34" charset="-120"/>
              </a:rPr>
              <a:t>衛教民眾認識天花之症狀、傳染方式及預防接種、檢疫與隔離等預防方法</a:t>
            </a:r>
            <a:endParaRPr lang="en-US" altLang="zh-TW" sz="2400" dirty="0">
              <a:latin typeface="微軟正黑體" panose="020B0604030504040204" pitchFamily="34" charset="-120"/>
              <a:ea typeface="微軟正黑體" panose="020B0604030504040204" pitchFamily="34" charset="-120"/>
            </a:endParaRPr>
          </a:p>
          <a:p>
            <a:pPr indent="41275"/>
            <a:r>
              <a:rPr lang="zh-TW" altLang="en-US" sz="2400" dirty="0">
                <a:latin typeface="微軟正黑體" panose="020B0604030504040204" pitchFamily="34" charset="-120"/>
                <a:ea typeface="微軟正黑體" panose="020B0604030504040204" pitchFamily="34" charset="-120"/>
              </a:rPr>
              <a:t>保持良好的個人衛生習慣</a:t>
            </a:r>
            <a:endParaRPr lang="en-US" altLang="zh-TW" sz="2400" dirty="0">
              <a:latin typeface="微軟正黑體" panose="020B0604030504040204" pitchFamily="34" charset="-120"/>
              <a:ea typeface="微軟正黑體" panose="020B0604030504040204" pitchFamily="34" charset="-120"/>
            </a:endParaRPr>
          </a:p>
          <a:p>
            <a:pPr indent="41275"/>
            <a:r>
              <a:rPr lang="zh-TW" altLang="en-US" sz="2400" dirty="0">
                <a:latin typeface="微軟正黑體" panose="020B0604030504040204" pitchFamily="34" charset="-120"/>
                <a:ea typeface="微軟正黑體" panose="020B0604030504040204" pitchFamily="34" charset="-120"/>
              </a:rPr>
              <a:t>作息正常，提升自身免疫力</a:t>
            </a:r>
            <a:endParaRPr lang="en-US" altLang="zh-TW" sz="2400" dirty="0">
              <a:latin typeface="微軟正黑體" panose="020B0604030504040204" pitchFamily="34" charset="-120"/>
              <a:ea typeface="微軟正黑體" panose="020B0604030504040204" pitchFamily="34" charset="-120"/>
            </a:endParaRPr>
          </a:p>
          <a:p>
            <a:pPr indent="41275"/>
            <a:r>
              <a:rPr lang="zh-TW" altLang="en-US" sz="2400" dirty="0">
                <a:latin typeface="微軟正黑體" panose="020B0604030504040204" pitchFamily="34" charset="-120"/>
                <a:ea typeface="微軟正黑體" panose="020B0604030504040204" pitchFamily="34" charset="-120"/>
              </a:rPr>
              <a:t>如有出現發燒、皮疹、水泡或膿疱等症狀，請儘速就醫</a:t>
            </a:r>
            <a:endParaRPr lang="en-US" altLang="zh-TW" sz="2400" dirty="0">
              <a:latin typeface="微軟正黑體" panose="020B0604030504040204" pitchFamily="34" charset="-120"/>
              <a:ea typeface="微軟正黑體" panose="020B0604030504040204" pitchFamily="34" charset="-120"/>
            </a:endParaRPr>
          </a:p>
          <a:p>
            <a:pPr indent="41275"/>
            <a:r>
              <a:rPr lang="zh-TW" altLang="en-US" sz="2400" dirty="0">
                <a:latin typeface="微軟正黑體" panose="020B0604030504040204" pitchFamily="34" charset="-120"/>
                <a:ea typeface="微軟正黑體" panose="020B0604030504040204" pitchFamily="34" charset="-120"/>
              </a:rPr>
              <a:t>若遇疫情時，避免接觸患者之皮疹及分泌物。</a:t>
            </a:r>
          </a:p>
        </p:txBody>
      </p:sp>
      <p:sp>
        <p:nvSpPr>
          <p:cNvPr id="4" name="標題 3"/>
          <p:cNvSpPr>
            <a:spLocks noGrp="1"/>
          </p:cNvSpPr>
          <p:nvPr>
            <p:ph type="title"/>
          </p:nvPr>
        </p:nvSpPr>
        <p:spPr>
          <a:xfrm>
            <a:off x="479376" y="350378"/>
            <a:ext cx="10396882" cy="1151965"/>
          </a:xfrm>
        </p:spPr>
        <p:txBody>
          <a:bodyPr/>
          <a:lstStyle/>
          <a:p>
            <a:r>
              <a:rPr lang="zh-TW" altLang="en-US" b="1" dirty="0">
                <a:latin typeface="微軟正黑體" panose="020B0604030504040204" pitchFamily="34" charset="-120"/>
                <a:ea typeface="微軟正黑體" panose="020B0604030504040204" pitchFamily="34" charset="-120"/>
              </a:rPr>
              <a:t>防疫措施</a:t>
            </a:r>
            <a:r>
              <a:rPr lang="en-US" altLang="zh-TW" sz="2900" b="1" dirty="0">
                <a:latin typeface="微軟正黑體" panose="020B0604030504040204" pitchFamily="34" charset="-120"/>
                <a:ea typeface="微軟正黑體" panose="020B0604030504040204" pitchFamily="34" charset="-120"/>
              </a:rPr>
              <a:t>(1/3)</a:t>
            </a:r>
            <a:endParaRPr lang="zh-TW" altLang="en-US" sz="2900" b="1" dirty="0">
              <a:latin typeface="微軟正黑體" panose="020B0604030504040204" pitchFamily="34" charset="-120"/>
              <a:ea typeface="微軟正黑體" panose="020B0604030504040204" pitchFamily="34" charset="-120"/>
            </a:endParaRPr>
          </a:p>
        </p:txBody>
      </p:sp>
      <p:sp>
        <p:nvSpPr>
          <p:cNvPr id="6" name="投影片編號版面配置區 5"/>
          <p:cNvSpPr>
            <a:spLocks noGrp="1"/>
          </p:cNvSpPr>
          <p:nvPr>
            <p:ph type="sldNum" sz="quarter" idx="12"/>
          </p:nvPr>
        </p:nvSpPr>
        <p:spPr/>
        <p:txBody>
          <a:bodyPr/>
          <a:lstStyle/>
          <a:p>
            <a:pPr>
              <a:defRPr/>
            </a:pPr>
            <a:fld id="{6C44D6E6-EF3F-4843-B8CE-5003E3D2CF56}" type="slidenum">
              <a:rPr lang="zh-TW" altLang="en-US" smtClean="0"/>
              <a:pPr>
                <a:defRPr/>
              </a:pPr>
              <a:t>23</a:t>
            </a:fld>
            <a:endParaRPr lang="zh-TW" alt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Rectangle 3"/>
          <p:cNvSpPr>
            <a:spLocks noGrp="1" noChangeArrowheads="1"/>
          </p:cNvSpPr>
          <p:nvPr>
            <p:ph idx="1"/>
          </p:nvPr>
        </p:nvSpPr>
        <p:spPr>
          <a:xfrm>
            <a:off x="162397" y="1344974"/>
            <a:ext cx="10972800" cy="2012997"/>
          </a:xfrm>
        </p:spPr>
        <p:txBody>
          <a:bodyPr anchor="t"/>
          <a:lstStyle/>
          <a:p>
            <a:r>
              <a:rPr lang="zh-TW" altLang="en-US" b="1" dirty="0">
                <a:latin typeface="微軟正黑體" panose="020B0604030504040204" pitchFamily="34" charset="-120"/>
                <a:ea typeface="微軟正黑體" panose="020B0604030504040204" pitchFamily="34" charset="-120"/>
              </a:rPr>
              <a:t>接種政策</a:t>
            </a:r>
            <a:endParaRPr lang="en-US" altLang="zh-TW" b="1" dirty="0">
              <a:latin typeface="微軟正黑體" panose="020B0604030504040204" pitchFamily="34" charset="-120"/>
              <a:ea typeface="微軟正黑體" panose="020B0604030504040204" pitchFamily="34" charset="-120"/>
            </a:endParaRPr>
          </a:p>
          <a:p>
            <a:pPr marL="457200" lvl="1" indent="0">
              <a:buNone/>
            </a:pPr>
            <a:r>
              <a:rPr lang="zh-TW" altLang="en-US" dirty="0">
                <a:latin typeface="微軟正黑體" panose="020B0604030504040204" pitchFamily="34" charset="-120"/>
                <a:ea typeface="微軟正黑體" panose="020B0604030504040204" pitchFamily="34" charset="-120"/>
              </a:rPr>
              <a:t>爆發流行疫情前</a:t>
            </a:r>
          </a:p>
          <a:p>
            <a:pPr marL="914400" lvl="2" indent="0">
              <a:buSzPct val="80000"/>
              <a:buNone/>
            </a:pPr>
            <a:r>
              <a:rPr lang="zh-TW" altLang="en-US" sz="1800" dirty="0">
                <a:latin typeface="微軟正黑體" panose="020B0604030504040204" pitchFamily="34" charset="-120"/>
                <a:ea typeface="微軟正黑體" panose="020B0604030504040204" pitchFamily="34" charset="-120"/>
              </a:rPr>
              <a:t>我國目前儲備之天花疫苗有牛痘疫苗及提供</a:t>
            </a:r>
            <a:r>
              <a:rPr lang="en-US" altLang="zh-TW" sz="1800" dirty="0">
                <a:latin typeface="微軟正黑體" panose="020B0604030504040204" pitchFamily="34" charset="-120"/>
                <a:ea typeface="微軟正黑體" panose="020B0604030504040204" pitchFamily="34" charset="-120"/>
              </a:rPr>
              <a:t>M</a:t>
            </a:r>
            <a:r>
              <a:rPr lang="zh-TW" altLang="en-US" sz="1800" dirty="0">
                <a:latin typeface="微軟正黑體" panose="020B0604030504040204" pitchFamily="34" charset="-120"/>
                <a:ea typeface="微軟正黑體" panose="020B0604030504040204" pitchFamily="34" charset="-120"/>
              </a:rPr>
              <a:t>痘防治使用之</a:t>
            </a:r>
            <a:r>
              <a:rPr lang="en-US" altLang="zh-TW" sz="1800" dirty="0">
                <a:latin typeface="微軟正黑體" panose="020B0604030504040204" pitchFamily="34" charset="-120"/>
                <a:ea typeface="微軟正黑體" panose="020B0604030504040204" pitchFamily="34" charset="-120"/>
              </a:rPr>
              <a:t>JYNNEOS (MVA-BN)</a:t>
            </a:r>
            <a:r>
              <a:rPr lang="zh-TW" altLang="en-US" sz="1800" dirty="0">
                <a:latin typeface="微軟正黑體" panose="020B0604030504040204" pitchFamily="34" charset="-120"/>
                <a:ea typeface="微軟正黑體" panose="020B0604030504040204" pitchFamily="34" charset="-120"/>
              </a:rPr>
              <a:t>，考量目前有限的疫苗儲備量、疫苗之副作用，以及暴露天花病毒</a:t>
            </a:r>
            <a:r>
              <a:rPr lang="en-US" altLang="zh-TW" sz="1800" dirty="0">
                <a:latin typeface="微軟正黑體" panose="020B0604030504040204" pitchFamily="34" charset="-120"/>
                <a:ea typeface="微軟正黑體" panose="020B0604030504040204" pitchFamily="34" charset="-120"/>
              </a:rPr>
              <a:t>3</a:t>
            </a:r>
            <a:r>
              <a:rPr lang="zh-TW" altLang="en-US" sz="1800" dirty="0">
                <a:latin typeface="微軟正黑體" panose="020B0604030504040204" pitchFamily="34" charset="-120"/>
                <a:ea typeface="微軟正黑體" panose="020B0604030504040204" pitchFamily="34" charset="-120"/>
              </a:rPr>
              <a:t>天內仍可</a:t>
            </a:r>
            <a:r>
              <a:rPr lang="zh-TW" altLang="zh-TW" sz="1800" dirty="0">
                <a:latin typeface="微軟正黑體" panose="020B0604030504040204" pitchFamily="34" charset="-120"/>
                <a:ea typeface="微軟正黑體" panose="020B0604030504040204" pitchFamily="34" charset="-120"/>
              </a:rPr>
              <a:t>藉</a:t>
            </a:r>
            <a:r>
              <a:rPr lang="zh-TW" altLang="en-US" sz="1800" dirty="0">
                <a:latin typeface="微軟正黑體" panose="020B0604030504040204" pitchFamily="34" charset="-120"/>
                <a:ea typeface="微軟正黑體" panose="020B0604030504040204" pitchFamily="34" charset="-120"/>
              </a:rPr>
              <a:t>接種疫苗預防感染天花或減輕天花之症狀等因素，建議不宜全面接種。</a:t>
            </a:r>
            <a:endParaRPr lang="en-US" altLang="zh-TW" sz="2000" dirty="0">
              <a:latin typeface="新細明體" panose="02020500000000000000" pitchFamily="18" charset="-120"/>
            </a:endParaRPr>
          </a:p>
        </p:txBody>
      </p:sp>
      <p:sp>
        <p:nvSpPr>
          <p:cNvPr id="3" name="投影片編號版面配置區 2"/>
          <p:cNvSpPr>
            <a:spLocks noGrp="1"/>
          </p:cNvSpPr>
          <p:nvPr>
            <p:ph type="sldNum" sz="quarter" idx="12"/>
          </p:nvPr>
        </p:nvSpPr>
        <p:spPr/>
        <p:txBody>
          <a:bodyPr/>
          <a:lstStyle/>
          <a:p>
            <a:pPr>
              <a:defRPr/>
            </a:pPr>
            <a:fld id="{6C44D6E6-EF3F-4843-B8CE-5003E3D2CF56}" type="slidenum">
              <a:rPr lang="zh-TW" altLang="en-US" smtClean="0"/>
              <a:pPr>
                <a:defRPr/>
              </a:pPr>
              <a:t>24</a:t>
            </a:fld>
            <a:endParaRPr lang="zh-TW" altLang="en-US" dirty="0"/>
          </a:p>
        </p:txBody>
      </p:sp>
      <p:graphicFrame>
        <p:nvGraphicFramePr>
          <p:cNvPr id="5" name="表格 4"/>
          <p:cNvGraphicFramePr>
            <a:graphicFrameLocks noGrp="1"/>
          </p:cNvGraphicFramePr>
          <p:nvPr>
            <p:extLst>
              <p:ext uri="{D42A27DB-BD31-4B8C-83A1-F6EECF244321}">
                <p14:modId xmlns:p14="http://schemas.microsoft.com/office/powerpoint/2010/main" val="2358602495"/>
              </p:ext>
            </p:extLst>
          </p:nvPr>
        </p:nvGraphicFramePr>
        <p:xfrm>
          <a:off x="6287121" y="3037458"/>
          <a:ext cx="4716016" cy="2235200"/>
        </p:xfrm>
        <a:graphic>
          <a:graphicData uri="http://schemas.openxmlformats.org/drawingml/2006/table">
            <a:tbl>
              <a:tblPr firstRow="1" bandRow="1">
                <a:tableStyleId>{69012ECD-51FC-41F1-AA8D-1B2483CD663E}</a:tableStyleId>
              </a:tblPr>
              <a:tblGrid>
                <a:gridCol w="1465063">
                  <a:extLst>
                    <a:ext uri="{9D8B030D-6E8A-4147-A177-3AD203B41FA5}">
                      <a16:colId xmlns:a16="http://schemas.microsoft.com/office/drawing/2014/main" val="20000"/>
                    </a:ext>
                  </a:extLst>
                </a:gridCol>
                <a:gridCol w="3250953">
                  <a:extLst>
                    <a:ext uri="{9D8B030D-6E8A-4147-A177-3AD203B41FA5}">
                      <a16:colId xmlns:a16="http://schemas.microsoft.com/office/drawing/2014/main" val="20001"/>
                    </a:ext>
                  </a:extLst>
                </a:gridCol>
              </a:tblGrid>
              <a:tr h="370840">
                <a:tc>
                  <a:txBody>
                    <a:bodyPr/>
                    <a:lstStyle/>
                    <a:p>
                      <a:r>
                        <a:rPr lang="zh-TW" altLang="en-US" sz="1800" u="none" dirty="0">
                          <a:latin typeface="微軟正黑體" panose="020B0604030504040204" pitchFamily="34" charset="-120"/>
                          <a:ea typeface="微軟正黑體" panose="020B0604030504040204" pitchFamily="34" charset="-120"/>
                        </a:rPr>
                        <a:t>接種順序</a:t>
                      </a:r>
                      <a:endParaRPr lang="zh-TW" altLang="en-US" sz="1800" u="none" dirty="0">
                        <a:solidFill>
                          <a:schemeClr val="tx1"/>
                        </a:solidFill>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zh-TW" altLang="en-US" sz="1800" u="none" dirty="0">
                          <a:latin typeface="微軟正黑體" panose="020B0604030504040204" pitchFamily="34" charset="-120"/>
                          <a:ea typeface="微軟正黑體" panose="020B0604030504040204" pitchFamily="34" charset="-120"/>
                        </a:rPr>
                        <a:t>對象</a:t>
                      </a:r>
                      <a:endParaRPr lang="zh-TW" altLang="en-US" sz="1800" u="none" dirty="0">
                        <a:solidFill>
                          <a:schemeClr val="tx1"/>
                        </a:solidFill>
                        <a:latin typeface="微軟正黑體" panose="020B0604030504040204" pitchFamily="34" charset="-120"/>
                        <a:ea typeface="微軟正黑體" panose="020B0604030504040204" pitchFamily="34" charset="-12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19978">
                <a:tc>
                  <a:txBody>
                    <a:bodyPr/>
                    <a:lstStyle>
                      <a:lvl1pPr>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a:spcBef>
                          <a:spcPct val="20000"/>
                        </a:spcBef>
                        <a:buFont typeface="Arial" pitchFamily="34" charset="0"/>
                        <a:defRPr>
                          <a:solidFill>
                            <a:schemeClr val="tx1"/>
                          </a:solidFill>
                          <a:latin typeface="Calibri" pitchFamily="34" charset="0"/>
                          <a:ea typeface="新細明體" pitchFamily="18" charset="-120"/>
                        </a:defRPr>
                      </a:lvl4pPr>
                      <a:lvl5pPr marL="2057400" indent="-228600">
                        <a:spcBef>
                          <a:spcPct val="20000"/>
                        </a:spcBef>
                        <a:buFont typeface="Arial" pitchFamily="34" charset="0"/>
                        <a:defRPr>
                          <a:solidFill>
                            <a:schemeClr val="tx1"/>
                          </a:solidFill>
                          <a:latin typeface="Calibri" pitchFamily="34" charset="0"/>
                          <a:ea typeface="新細明體" pitchFamily="18" charset="-120"/>
                        </a:defRPr>
                      </a:lvl5pPr>
                      <a:lvl6pPr marL="25146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600" u="none" strike="noStrike" cap="none" normalizeH="0" baseline="0" dirty="0">
                          <a:ln>
                            <a:noFill/>
                          </a:ln>
                          <a:effectLst/>
                          <a:latin typeface="微軟正黑體" panose="020B0604030504040204" pitchFamily="34" charset="-120"/>
                          <a:ea typeface="微軟正黑體" panose="020B0604030504040204" pitchFamily="34" charset="-120"/>
                        </a:rPr>
                        <a:t>第一優先對象</a:t>
                      </a:r>
                      <a:endParaRPr kumimoji="0" lang="zh-TW" altLang="en-US" sz="1600" b="1"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lvl1pPr>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a:spcBef>
                          <a:spcPct val="20000"/>
                        </a:spcBef>
                        <a:buFont typeface="Arial" pitchFamily="34" charset="0"/>
                        <a:defRPr>
                          <a:solidFill>
                            <a:schemeClr val="tx1"/>
                          </a:solidFill>
                          <a:latin typeface="Calibri" pitchFamily="34" charset="0"/>
                          <a:ea typeface="新細明體" pitchFamily="18" charset="-120"/>
                        </a:defRPr>
                      </a:lvl4pPr>
                      <a:lvl5pPr marL="2057400" indent="-228600">
                        <a:spcBef>
                          <a:spcPct val="20000"/>
                        </a:spcBef>
                        <a:buFont typeface="Arial" pitchFamily="34" charset="0"/>
                        <a:defRPr>
                          <a:solidFill>
                            <a:schemeClr val="tx1"/>
                          </a:solidFill>
                          <a:latin typeface="Calibri" pitchFamily="34" charset="0"/>
                          <a:ea typeface="新細明體" pitchFamily="18" charset="-120"/>
                        </a:defRPr>
                      </a:lvl5pPr>
                      <a:lvl6pPr marL="25146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600" u="none" strike="noStrike" cap="none" normalizeH="0" baseline="0" dirty="0">
                          <a:ln>
                            <a:noFill/>
                          </a:ln>
                          <a:effectLst/>
                          <a:latin typeface="微軟正黑體" panose="020B0604030504040204" pitchFamily="34" charset="-120"/>
                          <a:ea typeface="微軟正黑體" panose="020B0604030504040204" pitchFamily="34" charset="-120"/>
                        </a:rPr>
                        <a:t>高危險性族群</a:t>
                      </a:r>
                      <a:endParaRPr kumimoji="0" lang="zh-TW" altLang="en-US" sz="1600" b="1"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370840">
                <a:tc>
                  <a:txBody>
                    <a:bodyPr/>
                    <a:lstStyle>
                      <a:lvl1pPr>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a:spcBef>
                          <a:spcPct val="20000"/>
                        </a:spcBef>
                        <a:buFont typeface="Arial" pitchFamily="34" charset="0"/>
                        <a:defRPr>
                          <a:solidFill>
                            <a:schemeClr val="tx1"/>
                          </a:solidFill>
                          <a:latin typeface="Calibri" pitchFamily="34" charset="0"/>
                          <a:ea typeface="新細明體" pitchFamily="18" charset="-120"/>
                        </a:defRPr>
                      </a:lvl4pPr>
                      <a:lvl5pPr marL="2057400" indent="-228600">
                        <a:spcBef>
                          <a:spcPct val="20000"/>
                        </a:spcBef>
                        <a:buFont typeface="Arial" pitchFamily="34" charset="0"/>
                        <a:defRPr>
                          <a:solidFill>
                            <a:schemeClr val="tx1"/>
                          </a:solidFill>
                          <a:latin typeface="Calibri" pitchFamily="34" charset="0"/>
                          <a:ea typeface="新細明體" pitchFamily="18" charset="-120"/>
                        </a:defRPr>
                      </a:lvl5pPr>
                      <a:lvl6pPr marL="25146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600" u="none" strike="noStrike" cap="none" normalizeH="0" baseline="0" dirty="0">
                          <a:ln>
                            <a:noFill/>
                          </a:ln>
                          <a:effectLst/>
                          <a:latin typeface="微軟正黑體" panose="020B0604030504040204" pitchFamily="34" charset="-120"/>
                          <a:ea typeface="微軟正黑體" panose="020B0604030504040204" pitchFamily="34" charset="-120"/>
                        </a:rPr>
                        <a:t>第二建議對象</a:t>
                      </a:r>
                      <a:endParaRPr kumimoji="0" lang="zh-TW" altLang="en-US" sz="1600" b="1"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lvl1pPr>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a:spcBef>
                          <a:spcPct val="20000"/>
                        </a:spcBef>
                        <a:buFont typeface="Arial" pitchFamily="34" charset="0"/>
                        <a:defRPr>
                          <a:solidFill>
                            <a:schemeClr val="tx1"/>
                          </a:solidFill>
                          <a:latin typeface="Calibri" pitchFamily="34" charset="0"/>
                          <a:ea typeface="新細明體" pitchFamily="18" charset="-120"/>
                        </a:defRPr>
                      </a:lvl4pPr>
                      <a:lvl5pPr marL="2057400" indent="-228600">
                        <a:spcBef>
                          <a:spcPct val="20000"/>
                        </a:spcBef>
                        <a:buFont typeface="Arial" pitchFamily="34" charset="0"/>
                        <a:defRPr>
                          <a:solidFill>
                            <a:schemeClr val="tx1"/>
                          </a:solidFill>
                          <a:latin typeface="Calibri" pitchFamily="34" charset="0"/>
                          <a:ea typeface="新細明體" pitchFamily="18" charset="-120"/>
                        </a:defRPr>
                      </a:lvl5pPr>
                      <a:lvl6pPr marL="25146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600" u="none" strike="noStrike" cap="none" normalizeH="0" baseline="0" dirty="0">
                          <a:ln>
                            <a:noFill/>
                          </a:ln>
                          <a:effectLst/>
                          <a:latin typeface="微軟正黑體" panose="020B0604030504040204" pitchFamily="34" charset="-120"/>
                          <a:ea typeface="微軟正黑體" panose="020B0604030504040204" pitchFamily="34" charset="-120"/>
                        </a:rPr>
                        <a:t>各地因應疫情而新增之天花緊急疫情應變人員</a:t>
                      </a:r>
                      <a:endParaRPr kumimoji="0" lang="en-US" altLang="zh-TW" sz="160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85554">
                <a:tc>
                  <a:txBody>
                    <a:bodyPr/>
                    <a:lstStyle>
                      <a:lvl1pPr>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a:spcBef>
                          <a:spcPct val="20000"/>
                        </a:spcBef>
                        <a:buFont typeface="Arial" pitchFamily="34" charset="0"/>
                        <a:defRPr>
                          <a:solidFill>
                            <a:schemeClr val="tx1"/>
                          </a:solidFill>
                          <a:latin typeface="Calibri" pitchFamily="34" charset="0"/>
                          <a:ea typeface="新細明體" pitchFamily="18" charset="-120"/>
                        </a:defRPr>
                      </a:lvl4pPr>
                      <a:lvl5pPr marL="2057400" indent="-228600">
                        <a:spcBef>
                          <a:spcPct val="20000"/>
                        </a:spcBef>
                        <a:buFont typeface="Arial" pitchFamily="34" charset="0"/>
                        <a:defRPr>
                          <a:solidFill>
                            <a:schemeClr val="tx1"/>
                          </a:solidFill>
                          <a:latin typeface="Calibri" pitchFamily="34" charset="0"/>
                          <a:ea typeface="新細明體" pitchFamily="18" charset="-120"/>
                        </a:defRPr>
                      </a:lvl5pPr>
                      <a:lvl6pPr marL="25146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600" u="none" strike="noStrike" cap="none" normalizeH="0" baseline="0" dirty="0">
                          <a:ln>
                            <a:noFill/>
                          </a:ln>
                          <a:effectLst/>
                          <a:latin typeface="微軟正黑體" panose="020B0604030504040204" pitchFamily="34" charset="-120"/>
                          <a:ea typeface="微軟正黑體" panose="020B0604030504040204" pitchFamily="34" charset="-120"/>
                        </a:rPr>
                        <a:t>第三建議對象</a:t>
                      </a:r>
                      <a:endParaRPr kumimoji="0" lang="zh-TW" altLang="en-US" sz="1600" b="1"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lvl1pPr>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a:spcBef>
                          <a:spcPct val="20000"/>
                        </a:spcBef>
                        <a:buFont typeface="Arial" pitchFamily="34" charset="0"/>
                        <a:defRPr>
                          <a:solidFill>
                            <a:schemeClr val="tx1"/>
                          </a:solidFill>
                          <a:latin typeface="Calibri" pitchFamily="34" charset="0"/>
                          <a:ea typeface="新細明體" pitchFamily="18" charset="-120"/>
                        </a:defRPr>
                      </a:lvl4pPr>
                      <a:lvl5pPr marL="2057400" indent="-228600">
                        <a:spcBef>
                          <a:spcPct val="20000"/>
                        </a:spcBef>
                        <a:buFont typeface="Arial" pitchFamily="34" charset="0"/>
                        <a:defRPr>
                          <a:solidFill>
                            <a:schemeClr val="tx1"/>
                          </a:solidFill>
                          <a:latin typeface="Calibri" pitchFamily="34" charset="0"/>
                          <a:ea typeface="新細明體" pitchFamily="18" charset="-120"/>
                        </a:defRPr>
                      </a:lvl5pPr>
                      <a:lvl6pPr marL="25146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r>
                        <a:rPr lang="en-US" altLang="zh-TW" sz="1600" u="none" kern="1200" dirty="0">
                          <a:effectLst/>
                          <a:latin typeface="微軟正黑體" panose="020B0604030504040204" pitchFamily="34" charset="-120"/>
                          <a:ea typeface="微軟正黑體" panose="020B0604030504040204" pitchFamily="34" charset="-120"/>
                        </a:rPr>
                        <a:t>1979</a:t>
                      </a:r>
                      <a:r>
                        <a:rPr lang="zh-TW" altLang="en-US" sz="1600" u="none" kern="1200" dirty="0">
                          <a:effectLst/>
                          <a:latin typeface="微軟正黑體" panose="020B0604030504040204" pitchFamily="34" charset="-120"/>
                          <a:ea typeface="微軟正黑體" panose="020B0604030504040204" pitchFamily="34" charset="-120"/>
                        </a:rPr>
                        <a:t>年後出生未接種天花疫苗之族群</a:t>
                      </a:r>
                      <a:endParaRPr lang="zh-TW" altLang="en-US" sz="1600" u="none" kern="1200" dirty="0">
                        <a:solidFill>
                          <a:schemeClr val="tx1"/>
                        </a:solidFill>
                        <a:effectLst/>
                        <a:latin typeface="微軟正黑體" panose="020B0604030504040204" pitchFamily="34" charset="-120"/>
                        <a:ea typeface="微軟正黑體" panose="020B0604030504040204" pitchFamily="34"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370840">
                <a:tc>
                  <a:txBody>
                    <a:bodyPr/>
                    <a:lstStyle>
                      <a:lvl1pPr>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a:spcBef>
                          <a:spcPct val="20000"/>
                        </a:spcBef>
                        <a:buFont typeface="Arial" pitchFamily="34" charset="0"/>
                        <a:defRPr>
                          <a:solidFill>
                            <a:schemeClr val="tx1"/>
                          </a:solidFill>
                          <a:latin typeface="Calibri" pitchFamily="34" charset="0"/>
                          <a:ea typeface="新細明體" pitchFamily="18" charset="-120"/>
                        </a:defRPr>
                      </a:lvl4pPr>
                      <a:lvl5pPr marL="2057400" indent="-228600">
                        <a:spcBef>
                          <a:spcPct val="20000"/>
                        </a:spcBef>
                        <a:buFont typeface="Arial" pitchFamily="34" charset="0"/>
                        <a:defRPr>
                          <a:solidFill>
                            <a:schemeClr val="tx1"/>
                          </a:solidFill>
                          <a:latin typeface="Calibri" pitchFamily="34" charset="0"/>
                          <a:ea typeface="新細明體" pitchFamily="18" charset="-120"/>
                        </a:defRPr>
                      </a:lvl5pPr>
                      <a:lvl6pPr marL="25146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600" u="none" strike="noStrike" cap="none" normalizeH="0" baseline="0" dirty="0">
                          <a:ln>
                            <a:noFill/>
                          </a:ln>
                          <a:effectLst/>
                          <a:latin typeface="微軟正黑體" panose="020B0604030504040204" pitchFamily="34" charset="-120"/>
                          <a:ea typeface="微軟正黑體" panose="020B0604030504040204" pitchFamily="34" charset="-120"/>
                        </a:rPr>
                        <a:t>第四建議對象</a:t>
                      </a:r>
                      <a:endParaRPr kumimoji="0" lang="zh-TW" altLang="en-US" sz="1600" b="1"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lvl1pPr>
                        <a:spcBef>
                          <a:spcPct val="20000"/>
                        </a:spcBef>
                        <a:buFont typeface="Arial" pitchFamily="34" charset="0"/>
                        <a:defRPr sz="2800">
                          <a:solidFill>
                            <a:schemeClr val="tx1"/>
                          </a:solidFill>
                          <a:latin typeface="Calibri" pitchFamily="34" charset="0"/>
                          <a:ea typeface="新細明體" pitchFamily="18" charset="-120"/>
                        </a:defRPr>
                      </a:lvl1pPr>
                      <a:lvl2pPr marL="742950" indent="-285750">
                        <a:spcBef>
                          <a:spcPct val="20000"/>
                        </a:spcBef>
                        <a:buFont typeface="Arial" pitchFamily="34" charset="0"/>
                        <a:defRPr sz="2400">
                          <a:solidFill>
                            <a:schemeClr val="tx1"/>
                          </a:solidFill>
                          <a:latin typeface="Calibri" pitchFamily="34" charset="0"/>
                          <a:ea typeface="新細明體" pitchFamily="18" charset="-120"/>
                        </a:defRPr>
                      </a:lvl2pPr>
                      <a:lvl3pPr marL="1143000" indent="-228600">
                        <a:spcBef>
                          <a:spcPct val="20000"/>
                        </a:spcBef>
                        <a:buFont typeface="Arial" pitchFamily="34" charset="0"/>
                        <a:defRPr sz="2000">
                          <a:solidFill>
                            <a:schemeClr val="tx1"/>
                          </a:solidFill>
                          <a:latin typeface="Calibri" pitchFamily="34" charset="0"/>
                          <a:ea typeface="新細明體" pitchFamily="18" charset="-120"/>
                        </a:defRPr>
                      </a:lvl3pPr>
                      <a:lvl4pPr marL="1600200" indent="-228600">
                        <a:spcBef>
                          <a:spcPct val="20000"/>
                        </a:spcBef>
                        <a:buFont typeface="Arial" pitchFamily="34" charset="0"/>
                        <a:defRPr>
                          <a:solidFill>
                            <a:schemeClr val="tx1"/>
                          </a:solidFill>
                          <a:latin typeface="Calibri" pitchFamily="34" charset="0"/>
                          <a:ea typeface="新細明體" pitchFamily="18" charset="-120"/>
                        </a:defRPr>
                      </a:lvl4pPr>
                      <a:lvl5pPr marL="2057400" indent="-228600">
                        <a:spcBef>
                          <a:spcPct val="20000"/>
                        </a:spcBef>
                        <a:buFont typeface="Arial" pitchFamily="34" charset="0"/>
                        <a:defRPr>
                          <a:solidFill>
                            <a:schemeClr val="tx1"/>
                          </a:solidFill>
                          <a:latin typeface="Calibri" pitchFamily="34" charset="0"/>
                          <a:ea typeface="新細明體" pitchFamily="18" charset="-120"/>
                        </a:defRPr>
                      </a:lvl5pPr>
                      <a:lvl6pPr marL="25146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6pPr>
                      <a:lvl7pPr marL="29718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7pPr>
                      <a:lvl8pPr marL="34290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8pPr>
                      <a:lvl9pPr marL="3886200" indent="-228600" fontAlgn="base">
                        <a:spcBef>
                          <a:spcPct val="20000"/>
                        </a:spcBef>
                        <a:spcAft>
                          <a:spcPct val="0"/>
                        </a:spcAft>
                        <a:buFont typeface="Arial" pitchFamily="34" charset="0"/>
                        <a:defRPr>
                          <a:solidFill>
                            <a:schemeClr val="tx1"/>
                          </a:solidFill>
                          <a:latin typeface="Calibri" pitchFamily="34" charset="0"/>
                          <a:ea typeface="新細明體" pitchFamily="18" charset="-12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TW" altLang="en-US" sz="1600" u="none" strike="noStrike" cap="none" normalizeH="0" baseline="0" dirty="0">
                          <a:ln>
                            <a:noFill/>
                          </a:ln>
                          <a:effectLst/>
                          <a:latin typeface="微軟正黑體" panose="020B0604030504040204" pitchFamily="34" charset="-120"/>
                          <a:ea typeface="微軟正黑體" panose="020B0604030504040204" pitchFamily="34" charset="-120"/>
                        </a:rPr>
                        <a:t>全面接種</a:t>
                      </a:r>
                      <a:endParaRPr kumimoji="0" lang="zh-TW" altLang="en-US" sz="1600" b="1" i="0" u="none" strike="noStrike" cap="none" normalizeH="0" baseline="0" dirty="0">
                        <a:ln>
                          <a:noFill/>
                        </a:ln>
                        <a:solidFill>
                          <a:schemeClr val="tx1"/>
                        </a:solidFill>
                        <a:effectLst/>
                        <a:latin typeface="微軟正黑體" panose="020B0604030504040204" pitchFamily="34" charset="-120"/>
                        <a:ea typeface="微軟正黑體" panose="020B0604030504040204" pitchFamily="34" charset="-12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
        <p:nvSpPr>
          <p:cNvPr id="6" name="Rectangle 3"/>
          <p:cNvSpPr txBox="1">
            <a:spLocks noChangeArrowheads="1"/>
          </p:cNvSpPr>
          <p:nvPr/>
        </p:nvSpPr>
        <p:spPr bwMode="auto">
          <a:xfrm>
            <a:off x="165235" y="3314246"/>
            <a:ext cx="6124723" cy="216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Font typeface="Arial" pitchFamily="34" charset="0"/>
              <a:buChar char="•"/>
              <a:defRPr sz="2800">
                <a:solidFill>
                  <a:schemeClr val="tx1"/>
                </a:solidFill>
                <a:latin typeface="+mn-lt"/>
                <a:ea typeface="新細明體" panose="02020500000000000000" pitchFamily="18" charset="-120"/>
                <a:cs typeface="+mn-cs"/>
              </a:defRPr>
            </a:lvl1pPr>
            <a:lvl2pPr marL="742950" indent="-285750" algn="l" rtl="0" fontAlgn="base">
              <a:spcBef>
                <a:spcPct val="20000"/>
              </a:spcBef>
              <a:spcAft>
                <a:spcPct val="0"/>
              </a:spcAft>
              <a:buFont typeface="Arial" pitchFamily="34" charset="0"/>
              <a:buChar char="–"/>
              <a:defRPr sz="2400">
                <a:solidFill>
                  <a:schemeClr val="tx1"/>
                </a:solidFill>
                <a:latin typeface="+mn-lt"/>
                <a:ea typeface="新細明體" panose="02020500000000000000" pitchFamily="18" charset="-120"/>
              </a:defRPr>
            </a:lvl2pPr>
            <a:lvl3pPr marL="1143000" indent="-228600" algn="l" rtl="0" fontAlgn="base">
              <a:spcBef>
                <a:spcPct val="20000"/>
              </a:spcBef>
              <a:spcAft>
                <a:spcPct val="0"/>
              </a:spcAft>
              <a:buFont typeface="Arial" pitchFamily="34" charset="0"/>
              <a:buChar char="•"/>
              <a:defRPr sz="2400">
                <a:solidFill>
                  <a:schemeClr val="tx1"/>
                </a:solidFill>
                <a:latin typeface="+mn-lt"/>
                <a:ea typeface="新細明體" panose="02020500000000000000" pitchFamily="18" charset="-120"/>
              </a:defRPr>
            </a:lvl3pPr>
            <a:lvl4pPr marL="1600200" indent="-228600" algn="l" rtl="0" fontAlgn="base">
              <a:spcBef>
                <a:spcPct val="20000"/>
              </a:spcBef>
              <a:spcAft>
                <a:spcPct val="0"/>
              </a:spcAft>
              <a:buFont typeface="Arial" pitchFamily="34" charset="0"/>
              <a:buChar char="–"/>
              <a:defRPr sz="2000">
                <a:solidFill>
                  <a:schemeClr val="tx1"/>
                </a:solidFill>
                <a:latin typeface="+mn-lt"/>
                <a:ea typeface="新細明體" panose="02020500000000000000" pitchFamily="18" charset="-120"/>
              </a:defRPr>
            </a:lvl4pPr>
            <a:lvl5pPr marL="2057400" indent="-228600" algn="l" rtl="0" fontAlgn="base">
              <a:spcBef>
                <a:spcPct val="20000"/>
              </a:spcBef>
              <a:spcAft>
                <a:spcPct val="0"/>
              </a:spcAft>
              <a:buFont typeface="Arial" pitchFamily="34" charset="0"/>
              <a:buChar char="»"/>
              <a:defRPr sz="2000">
                <a:solidFill>
                  <a:schemeClr val="tx1"/>
                </a:solidFill>
                <a:latin typeface="+mn-lt"/>
                <a:ea typeface="新細明體" panose="02020500000000000000" pitchFamily="18" charset="-120"/>
              </a:defRPr>
            </a:lvl5pPr>
            <a:lvl6pPr marL="2514600" indent="-228600" algn="l" rtl="0" fontAlgn="base">
              <a:spcBef>
                <a:spcPct val="20000"/>
              </a:spcBef>
              <a:spcAft>
                <a:spcPct val="0"/>
              </a:spcAft>
              <a:buFont typeface="Arial" pitchFamily="34" charset="0"/>
              <a:buChar char="»"/>
              <a:defRPr sz="2000">
                <a:solidFill>
                  <a:schemeClr val="tx1"/>
                </a:solidFill>
                <a:latin typeface="+mn-lt"/>
                <a:ea typeface="+mn-ea"/>
              </a:defRPr>
            </a:lvl6pPr>
            <a:lvl7pPr marL="2971800" indent="-228600" algn="l" rtl="0" fontAlgn="base">
              <a:spcBef>
                <a:spcPct val="20000"/>
              </a:spcBef>
              <a:spcAft>
                <a:spcPct val="0"/>
              </a:spcAft>
              <a:buFont typeface="Arial" pitchFamily="34" charset="0"/>
              <a:buChar char="»"/>
              <a:defRPr sz="2000">
                <a:solidFill>
                  <a:schemeClr val="tx1"/>
                </a:solidFill>
                <a:latin typeface="+mn-lt"/>
                <a:ea typeface="+mn-ea"/>
              </a:defRPr>
            </a:lvl7pPr>
            <a:lvl8pPr marL="3429000" indent="-228600" algn="l" rtl="0" fontAlgn="base">
              <a:spcBef>
                <a:spcPct val="20000"/>
              </a:spcBef>
              <a:spcAft>
                <a:spcPct val="0"/>
              </a:spcAft>
              <a:buFont typeface="Arial" pitchFamily="34" charset="0"/>
              <a:buChar char="»"/>
              <a:defRPr sz="2000">
                <a:solidFill>
                  <a:schemeClr val="tx1"/>
                </a:solidFill>
                <a:latin typeface="+mn-lt"/>
                <a:ea typeface="+mn-ea"/>
              </a:defRPr>
            </a:lvl8pPr>
            <a:lvl9pPr marL="3886200" indent="-228600" algn="l" rtl="0" fontAlgn="base">
              <a:spcBef>
                <a:spcPct val="20000"/>
              </a:spcBef>
              <a:spcAft>
                <a:spcPct val="0"/>
              </a:spcAft>
              <a:buFont typeface="Arial" pitchFamily="34" charset="0"/>
              <a:buChar char="»"/>
              <a:defRPr sz="2000">
                <a:solidFill>
                  <a:schemeClr val="tx1"/>
                </a:solidFill>
                <a:latin typeface="+mn-lt"/>
                <a:ea typeface="+mn-ea"/>
              </a:defRPr>
            </a:lvl9pPr>
          </a:lstStyle>
          <a:p>
            <a:pPr marL="457200" lvl="1" indent="0" defTabSz="914400">
              <a:lnSpc>
                <a:spcPct val="120000"/>
              </a:lnSpc>
              <a:spcBef>
                <a:spcPts val="500"/>
              </a:spcBef>
              <a:buClr>
                <a:schemeClr val="accent1">
                  <a:lumMod val="60000"/>
                  <a:lumOff val="40000"/>
                </a:schemeClr>
              </a:buClr>
              <a:buSzPct val="80000"/>
              <a:buNone/>
            </a:pPr>
            <a:r>
              <a:rPr lang="zh-TW" altLang="en-US" sz="1800" cap="all" dirty="0">
                <a:latin typeface="微軟正黑體" panose="020B0604030504040204" pitchFamily="34" charset="-120"/>
                <a:ea typeface="微軟正黑體" panose="020B0604030504040204" pitchFamily="34" charset="-120"/>
              </a:rPr>
              <a:t>爆發流行疫情後</a:t>
            </a:r>
          </a:p>
          <a:p>
            <a:pPr marL="914400" lvl="2" indent="0" defTabSz="914400">
              <a:lnSpc>
                <a:spcPct val="120000"/>
              </a:lnSpc>
              <a:spcBef>
                <a:spcPts val="500"/>
              </a:spcBef>
              <a:buClr>
                <a:schemeClr val="accent1">
                  <a:lumMod val="60000"/>
                  <a:lumOff val="40000"/>
                </a:schemeClr>
              </a:buClr>
              <a:buSzPct val="80000"/>
              <a:buNone/>
            </a:pPr>
            <a:r>
              <a:rPr lang="zh-TW" altLang="en-US" sz="1800" cap="all" dirty="0">
                <a:latin typeface="微軟正黑體" panose="020B0604030504040204" pitchFamily="34" charset="-120"/>
                <a:ea typeface="微軟正黑體" panose="020B0604030504040204" pitchFamily="34" charset="-120"/>
              </a:rPr>
              <a:t>當國內出現天花確定病例或天花病毒被散佈後，應以當時可供應之疫苗量，依流行病學調查結果，採「環狀接種（</a:t>
            </a:r>
            <a:r>
              <a:rPr lang="en-US" altLang="zh-TW" sz="1800" cap="all" dirty="0">
                <a:latin typeface="微軟正黑體" panose="020B0604030504040204" pitchFamily="34" charset="-120"/>
                <a:ea typeface="微軟正黑體" panose="020B0604030504040204" pitchFamily="34" charset="-120"/>
              </a:rPr>
              <a:t>Ring Vaccination</a:t>
            </a:r>
            <a:r>
              <a:rPr lang="zh-TW" altLang="en-US" sz="1800" cap="all" dirty="0">
                <a:latin typeface="微軟正黑體" panose="020B0604030504040204" pitchFamily="34" charset="-120"/>
                <a:ea typeface="微軟正黑體" panose="020B0604030504040204" pitchFamily="34" charset="-120"/>
              </a:rPr>
              <a:t>）」原則，以快速建立免疫屏障，圍堵疫情防止擴散，接種順序如右表</a:t>
            </a:r>
            <a:endParaRPr lang="en-US" altLang="zh-TW" sz="1800" cap="all" dirty="0">
              <a:latin typeface="微軟正黑體" panose="020B0604030504040204" pitchFamily="34" charset="-120"/>
              <a:ea typeface="微軟正黑體" panose="020B0604030504040204" pitchFamily="34" charset="-120"/>
            </a:endParaRPr>
          </a:p>
        </p:txBody>
      </p:sp>
      <p:sp>
        <p:nvSpPr>
          <p:cNvPr id="7" name="標題 3">
            <a:extLst>
              <a:ext uri="{FF2B5EF4-FFF2-40B4-BE49-F238E27FC236}">
                <a16:creationId xmlns:a16="http://schemas.microsoft.com/office/drawing/2014/main" id="{FD1BE4AA-E2CF-42FE-B0DC-46997B0255EE}"/>
              </a:ext>
            </a:extLst>
          </p:cNvPr>
          <p:cNvSpPr txBox="1">
            <a:spLocks/>
          </p:cNvSpPr>
          <p:nvPr/>
        </p:nvSpPr>
        <p:spPr>
          <a:xfrm>
            <a:off x="479376" y="350378"/>
            <a:ext cx="10396882" cy="11519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防疫措施</a:t>
            </a:r>
            <a:r>
              <a:rPr lang="en-US" altLang="zh-TW" sz="2900" b="1" dirty="0">
                <a:latin typeface="微軟正黑體" panose="020B0604030504040204" pitchFamily="34" charset="-120"/>
                <a:ea typeface="微軟正黑體" panose="020B0604030504040204" pitchFamily="34" charset="-120"/>
              </a:rPr>
              <a:t>(2/3)</a:t>
            </a:r>
            <a:endParaRPr lang="zh-TW" alt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1641672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567608" y="681956"/>
            <a:ext cx="7848600"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ea typeface="新細明體" pitchFamily="18" charset="-120"/>
              </a:defRPr>
            </a:lvl2pPr>
            <a:lvl3pPr algn="ctr" rtl="0" fontAlgn="base">
              <a:spcBef>
                <a:spcPct val="0"/>
              </a:spcBef>
              <a:spcAft>
                <a:spcPct val="0"/>
              </a:spcAft>
              <a:defRPr sz="4400">
                <a:solidFill>
                  <a:schemeClr val="tx1"/>
                </a:solidFill>
                <a:latin typeface="Calibri" pitchFamily="34" charset="0"/>
                <a:ea typeface="新細明體" pitchFamily="18" charset="-120"/>
              </a:defRPr>
            </a:lvl3pPr>
            <a:lvl4pPr algn="ctr" rtl="0" fontAlgn="base">
              <a:spcBef>
                <a:spcPct val="0"/>
              </a:spcBef>
              <a:spcAft>
                <a:spcPct val="0"/>
              </a:spcAft>
              <a:defRPr sz="4400">
                <a:solidFill>
                  <a:schemeClr val="tx1"/>
                </a:solidFill>
                <a:latin typeface="Calibri" pitchFamily="34" charset="0"/>
                <a:ea typeface="新細明體" pitchFamily="18" charset="-120"/>
              </a:defRPr>
            </a:lvl4pPr>
            <a:lvl5pPr algn="ctr" rtl="0" fontAlgn="base">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endParaRPr kumimoji="0" lang="zh-TW" altLang="en-US" sz="3600" kern="0" dirty="0">
              <a:solidFill>
                <a:srgbClr val="009900"/>
              </a:solidFill>
              <a:effectLst>
                <a:outerShdw blurRad="38100" dist="38100" dir="2700000" algn="tl">
                  <a:srgbClr val="C0C0C0"/>
                </a:outerShdw>
              </a:effectLst>
              <a:latin typeface="新細明體" panose="02020500000000000000" pitchFamily="18" charset="-120"/>
              <a:ea typeface="新細明體" panose="02020500000000000000" pitchFamily="18" charset="-120"/>
            </a:endParaRPr>
          </a:p>
        </p:txBody>
      </p:sp>
      <p:sp>
        <p:nvSpPr>
          <p:cNvPr id="6" name="內容版面配置區 5"/>
          <p:cNvSpPr>
            <a:spLocks noGrp="1"/>
          </p:cNvSpPr>
          <p:nvPr>
            <p:ph idx="1"/>
          </p:nvPr>
        </p:nvSpPr>
        <p:spPr>
          <a:xfrm>
            <a:off x="695400" y="1833921"/>
            <a:ext cx="10396883" cy="721449"/>
          </a:xfrm>
        </p:spPr>
        <p:txBody>
          <a:bodyPr>
            <a:noAutofit/>
          </a:bodyPr>
          <a:lstStyle/>
          <a:p>
            <a:r>
              <a:rPr lang="zh-TW" altLang="en-US" sz="2400" dirty="0">
                <a:latin typeface="微軟正黑體" panose="020B0604030504040204" pitchFamily="34" charset="-120"/>
                <a:ea typeface="微軟正黑體" panose="020B0604030504040204" pitchFamily="34" charset="-120"/>
              </a:rPr>
              <a:t>依傳染病防治法第</a:t>
            </a:r>
            <a:r>
              <a:rPr lang="en-US" altLang="zh-TW" sz="2400" dirty="0">
                <a:latin typeface="微軟正黑體" panose="020B0604030504040204" pitchFamily="34" charset="-120"/>
                <a:ea typeface="微軟正黑體" panose="020B0604030504040204" pitchFamily="34" charset="-120"/>
              </a:rPr>
              <a:t>50</a:t>
            </a:r>
            <a:r>
              <a:rPr lang="zh-TW" altLang="en-US" sz="2400" dirty="0">
                <a:latin typeface="微軟正黑體" panose="020B0604030504040204" pitchFamily="34" charset="-120"/>
                <a:ea typeface="微軟正黑體" panose="020B0604030504040204" pitchFamily="34" charset="-120"/>
              </a:rPr>
              <a:t>條規定，經確認感染後，屍體應於</a:t>
            </a:r>
            <a:r>
              <a:rPr lang="en-US" altLang="zh-TW" sz="2400" dirty="0">
                <a:latin typeface="微軟正黑體" panose="020B0604030504040204" pitchFamily="34" charset="-120"/>
                <a:ea typeface="微軟正黑體" panose="020B0604030504040204" pitchFamily="34" charset="-120"/>
              </a:rPr>
              <a:t>24</a:t>
            </a:r>
            <a:r>
              <a:rPr lang="zh-TW" altLang="en-US" sz="2400" dirty="0">
                <a:latin typeface="微軟正黑體" panose="020B0604030504040204" pitchFamily="34" charset="-120"/>
                <a:ea typeface="微軟正黑體" panose="020B0604030504040204" pitchFamily="34" charset="-120"/>
              </a:rPr>
              <a:t>小時內入殮並火化。</a:t>
            </a:r>
          </a:p>
        </p:txBody>
      </p:sp>
      <p:sp>
        <p:nvSpPr>
          <p:cNvPr id="7" name="投影片編號版面配置區 6"/>
          <p:cNvSpPr>
            <a:spLocks noGrp="1"/>
          </p:cNvSpPr>
          <p:nvPr>
            <p:ph type="sldNum" sz="quarter" idx="12"/>
          </p:nvPr>
        </p:nvSpPr>
        <p:spPr/>
        <p:txBody>
          <a:bodyPr/>
          <a:lstStyle/>
          <a:p>
            <a:pPr>
              <a:defRPr/>
            </a:pPr>
            <a:fld id="{6C44D6E6-EF3F-4843-B8CE-5003E3D2CF56}" type="slidenum">
              <a:rPr lang="zh-TW" altLang="en-US" smtClean="0"/>
              <a:pPr>
                <a:defRPr/>
              </a:pPr>
              <a:t>25</a:t>
            </a:fld>
            <a:endParaRPr lang="zh-TW" altLang="en-US" dirty="0"/>
          </a:p>
        </p:txBody>
      </p:sp>
      <p:sp>
        <p:nvSpPr>
          <p:cNvPr id="9" name="標題 3">
            <a:extLst>
              <a:ext uri="{FF2B5EF4-FFF2-40B4-BE49-F238E27FC236}">
                <a16:creationId xmlns:a16="http://schemas.microsoft.com/office/drawing/2014/main" id="{CFF5FB4E-4EE3-4435-B4D6-09281D604847}"/>
              </a:ext>
            </a:extLst>
          </p:cNvPr>
          <p:cNvSpPr txBox="1">
            <a:spLocks/>
          </p:cNvSpPr>
          <p:nvPr/>
        </p:nvSpPr>
        <p:spPr>
          <a:xfrm>
            <a:off x="479376" y="350378"/>
            <a:ext cx="10396882" cy="11519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b="1" dirty="0">
                <a:latin typeface="微軟正黑體" panose="020B0604030504040204" pitchFamily="34" charset="-120"/>
                <a:ea typeface="微軟正黑體" panose="020B0604030504040204" pitchFamily="34" charset="-120"/>
              </a:rPr>
              <a:t>防疫措施</a:t>
            </a:r>
            <a:r>
              <a:rPr lang="en-US" altLang="zh-TW" sz="2900" b="1" dirty="0">
                <a:latin typeface="微軟正黑體" panose="020B0604030504040204" pitchFamily="34" charset="-120"/>
                <a:ea typeface="微軟正黑體" panose="020B0604030504040204" pitchFamily="34" charset="-120"/>
              </a:rPr>
              <a:t>(3/3)</a:t>
            </a:r>
            <a:endParaRPr lang="zh-TW" altLang="en-US" sz="2900" b="1"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6131292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2567608" y="681956"/>
            <a:ext cx="7848600" cy="658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ea typeface="新細明體" pitchFamily="18" charset="-120"/>
              </a:defRPr>
            </a:lvl2pPr>
            <a:lvl3pPr algn="ctr" rtl="0" fontAlgn="base">
              <a:spcBef>
                <a:spcPct val="0"/>
              </a:spcBef>
              <a:spcAft>
                <a:spcPct val="0"/>
              </a:spcAft>
              <a:defRPr sz="4400">
                <a:solidFill>
                  <a:schemeClr val="tx1"/>
                </a:solidFill>
                <a:latin typeface="Calibri" pitchFamily="34" charset="0"/>
                <a:ea typeface="新細明體" pitchFamily="18" charset="-120"/>
              </a:defRPr>
            </a:lvl3pPr>
            <a:lvl4pPr algn="ctr" rtl="0" fontAlgn="base">
              <a:spcBef>
                <a:spcPct val="0"/>
              </a:spcBef>
              <a:spcAft>
                <a:spcPct val="0"/>
              </a:spcAft>
              <a:defRPr sz="4400">
                <a:solidFill>
                  <a:schemeClr val="tx1"/>
                </a:solidFill>
                <a:latin typeface="Calibri" pitchFamily="34" charset="0"/>
                <a:ea typeface="新細明體" pitchFamily="18" charset="-120"/>
              </a:defRPr>
            </a:lvl4pPr>
            <a:lvl5pPr algn="ctr" rtl="0" fontAlgn="base">
              <a:spcBef>
                <a:spcPct val="0"/>
              </a:spcBef>
              <a:spcAft>
                <a:spcPct val="0"/>
              </a:spcAft>
              <a:defRPr sz="4400">
                <a:solidFill>
                  <a:schemeClr val="tx1"/>
                </a:solidFill>
                <a:latin typeface="Calibri" pitchFamily="34" charset="0"/>
                <a:ea typeface="新細明體" pitchFamily="18" charset="-120"/>
              </a:defRPr>
            </a:lvl5pPr>
            <a:lvl6pPr marL="457200" algn="ctr" rtl="0" fontAlgn="base">
              <a:spcBef>
                <a:spcPct val="0"/>
              </a:spcBef>
              <a:spcAft>
                <a:spcPct val="0"/>
              </a:spcAft>
              <a:defRPr sz="4400">
                <a:solidFill>
                  <a:schemeClr val="tx1"/>
                </a:solidFill>
                <a:latin typeface="Calibri" pitchFamily="34" charset="0"/>
                <a:ea typeface="新細明體" pitchFamily="18" charset="-120"/>
              </a:defRPr>
            </a:lvl6pPr>
            <a:lvl7pPr marL="914400" algn="ctr" rtl="0" fontAlgn="base">
              <a:spcBef>
                <a:spcPct val="0"/>
              </a:spcBef>
              <a:spcAft>
                <a:spcPct val="0"/>
              </a:spcAft>
              <a:defRPr sz="4400">
                <a:solidFill>
                  <a:schemeClr val="tx1"/>
                </a:solidFill>
                <a:latin typeface="Calibri" pitchFamily="34" charset="0"/>
                <a:ea typeface="新細明體" pitchFamily="18" charset="-120"/>
              </a:defRPr>
            </a:lvl7pPr>
            <a:lvl8pPr marL="1371600" algn="ctr" rtl="0" fontAlgn="base">
              <a:spcBef>
                <a:spcPct val="0"/>
              </a:spcBef>
              <a:spcAft>
                <a:spcPct val="0"/>
              </a:spcAft>
              <a:defRPr sz="4400">
                <a:solidFill>
                  <a:schemeClr val="tx1"/>
                </a:solidFill>
                <a:latin typeface="Calibri" pitchFamily="34" charset="0"/>
                <a:ea typeface="新細明體" pitchFamily="18" charset="-120"/>
              </a:defRPr>
            </a:lvl8pPr>
            <a:lvl9pPr marL="1828800" algn="ctr" rtl="0" fontAlgn="base">
              <a:spcBef>
                <a:spcPct val="0"/>
              </a:spcBef>
              <a:spcAft>
                <a:spcPct val="0"/>
              </a:spcAft>
              <a:defRPr sz="4400">
                <a:solidFill>
                  <a:schemeClr val="tx1"/>
                </a:solidFill>
                <a:latin typeface="Calibri" pitchFamily="34" charset="0"/>
                <a:ea typeface="新細明體" pitchFamily="18" charset="-120"/>
              </a:defRPr>
            </a:lvl9pPr>
          </a:lstStyle>
          <a:p>
            <a:endParaRPr kumimoji="0" lang="zh-TW" altLang="en-US" sz="3600" kern="0" dirty="0">
              <a:solidFill>
                <a:srgbClr val="009900"/>
              </a:solidFill>
              <a:effectLst>
                <a:outerShdw blurRad="38100" dist="38100" dir="2700000" algn="tl">
                  <a:srgbClr val="C0C0C0"/>
                </a:outerShdw>
              </a:effectLst>
              <a:latin typeface="新細明體" panose="02020500000000000000" pitchFamily="18" charset="-120"/>
              <a:ea typeface="新細明體" panose="02020500000000000000" pitchFamily="18" charset="-120"/>
            </a:endParaRPr>
          </a:p>
        </p:txBody>
      </p:sp>
      <p:sp>
        <p:nvSpPr>
          <p:cNvPr id="7" name="投影片編號版面配置區 6"/>
          <p:cNvSpPr>
            <a:spLocks noGrp="1"/>
          </p:cNvSpPr>
          <p:nvPr>
            <p:ph type="sldNum" sz="quarter" idx="12"/>
          </p:nvPr>
        </p:nvSpPr>
        <p:spPr/>
        <p:txBody>
          <a:bodyPr/>
          <a:lstStyle/>
          <a:p>
            <a:pPr>
              <a:defRPr/>
            </a:pPr>
            <a:fld id="{6C44D6E6-EF3F-4843-B8CE-5003E3D2CF56}" type="slidenum">
              <a:rPr lang="zh-TW" altLang="en-US" smtClean="0"/>
              <a:pPr>
                <a:defRPr/>
              </a:pPr>
              <a:t>26</a:t>
            </a:fld>
            <a:endParaRPr lang="zh-TW" altLang="en-US" dirty="0"/>
          </a:p>
        </p:txBody>
      </p:sp>
      <p:sp>
        <p:nvSpPr>
          <p:cNvPr id="9" name="標題 3">
            <a:extLst>
              <a:ext uri="{FF2B5EF4-FFF2-40B4-BE49-F238E27FC236}">
                <a16:creationId xmlns:a16="http://schemas.microsoft.com/office/drawing/2014/main" id="{CFF5FB4E-4EE3-4435-B4D6-09281D604847}"/>
              </a:ext>
            </a:extLst>
          </p:cNvPr>
          <p:cNvSpPr txBox="1">
            <a:spLocks/>
          </p:cNvSpPr>
          <p:nvPr/>
        </p:nvSpPr>
        <p:spPr>
          <a:xfrm>
            <a:off x="503320" y="188804"/>
            <a:ext cx="10396882" cy="115196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5400" kern="1200" cap="all" baseline="0">
                <a:solidFill>
                  <a:schemeClr val="accent1">
                    <a:lumMod val="60000"/>
                    <a:lumOff val="40000"/>
                  </a:schemeClr>
                </a:solidFill>
                <a:effectLst/>
                <a:latin typeface="+mj-lt"/>
                <a:ea typeface="+mj-ea"/>
                <a:cs typeface="+mj-cs"/>
              </a:defRPr>
            </a:lvl1pPr>
          </a:lstStyle>
          <a:p>
            <a:r>
              <a:rPr lang="zh-TW" altLang="en-US" sz="4400" b="1" dirty="0">
                <a:latin typeface="微軟正黑體" panose="020B0604030504040204" pitchFamily="34" charset="-120"/>
                <a:ea typeface="微軟正黑體" panose="020B0604030504040204" pitchFamily="34" charset="-120"/>
              </a:rPr>
              <a:t>相關資訊請至疾病管制署全球資訊網查閱</a:t>
            </a:r>
            <a:endParaRPr lang="zh-TW" altLang="en-US" sz="2400" b="1" dirty="0">
              <a:latin typeface="微軟正黑體" panose="020B0604030504040204" pitchFamily="34" charset="-120"/>
              <a:ea typeface="微軟正黑體" panose="020B0604030504040204" pitchFamily="34" charset="-120"/>
            </a:endParaRPr>
          </a:p>
        </p:txBody>
      </p:sp>
      <p:pic>
        <p:nvPicPr>
          <p:cNvPr id="8" name="圖片 7">
            <a:extLst>
              <a:ext uri="{FF2B5EF4-FFF2-40B4-BE49-F238E27FC236}">
                <a16:creationId xmlns:a16="http://schemas.microsoft.com/office/drawing/2014/main" id="{8D4C190C-CF6A-4132-BC15-D8470B7ACAA6}"/>
              </a:ext>
            </a:extLst>
          </p:cNvPr>
          <p:cNvPicPr>
            <a:picLocks noChangeAspect="1"/>
          </p:cNvPicPr>
          <p:nvPr/>
        </p:nvPicPr>
        <p:blipFill>
          <a:blip r:embed="rId3"/>
          <a:stretch>
            <a:fillRect/>
          </a:stretch>
        </p:blipFill>
        <p:spPr>
          <a:xfrm>
            <a:off x="503320" y="1124744"/>
            <a:ext cx="6316616" cy="4320480"/>
          </a:xfrm>
          <a:prstGeom prst="rect">
            <a:avLst/>
          </a:prstGeom>
        </p:spPr>
      </p:pic>
      <p:pic>
        <p:nvPicPr>
          <p:cNvPr id="11" name="圖片 10">
            <a:extLst>
              <a:ext uri="{FF2B5EF4-FFF2-40B4-BE49-F238E27FC236}">
                <a16:creationId xmlns:a16="http://schemas.microsoft.com/office/drawing/2014/main" id="{FCD8B995-1090-4423-8901-EE3C2AECD4CB}"/>
              </a:ext>
            </a:extLst>
          </p:cNvPr>
          <p:cNvPicPr>
            <a:picLocks noChangeAspect="1"/>
          </p:cNvPicPr>
          <p:nvPr/>
        </p:nvPicPr>
        <p:blipFill rotWithShape="1">
          <a:blip r:embed="rId4"/>
          <a:srcRect l="3763" t="4743" r="3644" b="3956"/>
          <a:stretch/>
        </p:blipFill>
        <p:spPr>
          <a:xfrm>
            <a:off x="7320135" y="1772816"/>
            <a:ext cx="3096073" cy="3096344"/>
          </a:xfrm>
          <a:prstGeom prst="rect">
            <a:avLst/>
          </a:prstGeom>
        </p:spPr>
      </p:pic>
    </p:spTree>
    <p:extLst>
      <p:ext uri="{BB962C8B-B14F-4D97-AF65-F5344CB8AC3E}">
        <p14:creationId xmlns:p14="http://schemas.microsoft.com/office/powerpoint/2010/main" val="319644730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主要賽事">
  <a:themeElements>
    <a:clrScheme name="主要賽事">
      <a:dk1>
        <a:sysClr val="windowText" lastClr="000000"/>
      </a:dk1>
      <a:lt1>
        <a:sysClr val="window" lastClr="FFFFFF"/>
      </a:lt1>
      <a:dk2>
        <a:srgbClr val="424242"/>
      </a:dk2>
      <a:lt2>
        <a:srgbClr val="C8C8C8"/>
      </a:lt2>
      <a:accent1>
        <a:srgbClr val="346492"/>
      </a:accent1>
      <a:accent2>
        <a:srgbClr val="6DA5D4"/>
      </a:accent2>
      <a:accent3>
        <a:srgbClr val="538C79"/>
      </a:accent3>
      <a:accent4>
        <a:srgbClr val="93B75D"/>
      </a:accent4>
      <a:accent5>
        <a:srgbClr val="DEB050"/>
      </a:accent5>
      <a:accent6>
        <a:srgbClr val="BB5354"/>
      </a:accent6>
      <a:hlink>
        <a:srgbClr val="3289DD"/>
      </a:hlink>
      <a:folHlink>
        <a:srgbClr val="859EB6"/>
      </a:folHlink>
    </a:clrScheme>
    <a:fontScheme name="主要賽事">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主要賽事">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E3530EC-BA5B-407C-9B36-00820F39551C}"/>
    </a:ext>
  </a:ext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小水滴</Template>
  <TotalTime>4042</TotalTime>
  <Words>3563</Words>
  <Application>Microsoft Office PowerPoint</Application>
  <PresentationFormat>寬螢幕</PresentationFormat>
  <Paragraphs>369</Paragraphs>
  <Slides>27</Slides>
  <Notes>27</Notes>
  <HiddenSlides>0</HiddenSlides>
  <MMClips>0</MMClips>
  <ScaleCrop>false</ScaleCrop>
  <HeadingPairs>
    <vt:vector size="8" baseType="variant">
      <vt:variant>
        <vt:lpstr>使用字型</vt:lpstr>
      </vt:variant>
      <vt:variant>
        <vt:i4>8</vt:i4>
      </vt:variant>
      <vt:variant>
        <vt:lpstr>佈景主題</vt:lpstr>
      </vt:variant>
      <vt:variant>
        <vt:i4>1</vt:i4>
      </vt:variant>
      <vt:variant>
        <vt:lpstr>內嵌 OLE 伺服程式</vt:lpstr>
      </vt:variant>
      <vt:variant>
        <vt:i4>1</vt:i4>
      </vt:variant>
      <vt:variant>
        <vt:lpstr>投影片標題</vt:lpstr>
      </vt:variant>
      <vt:variant>
        <vt:i4>27</vt:i4>
      </vt:variant>
    </vt:vector>
  </HeadingPairs>
  <TitlesOfParts>
    <vt:vector size="37" baseType="lpstr">
      <vt:lpstr>細明體</vt:lpstr>
      <vt:lpstr>微軟正黑體</vt:lpstr>
      <vt:lpstr>新細明體</vt:lpstr>
      <vt:lpstr>Arial</vt:lpstr>
      <vt:lpstr>Garamond</vt:lpstr>
      <vt:lpstr>Impact</vt:lpstr>
      <vt:lpstr>Times New Roman</vt:lpstr>
      <vt:lpstr>Wingdings</vt:lpstr>
      <vt:lpstr>主要賽事</vt:lpstr>
      <vt:lpstr>點陣圖影像</vt:lpstr>
      <vt:lpstr>天   花  (Smallpox)</vt:lpstr>
      <vt:lpstr>疾病概述(1/2)</vt:lpstr>
      <vt:lpstr>疾病概述(2/2)</vt:lpstr>
      <vt:lpstr>致病原(1/2) </vt:lpstr>
      <vt:lpstr>致病原(2/2) </vt:lpstr>
      <vt:lpstr>傳染方式</vt:lpstr>
      <vt:lpstr>PowerPoint 簡報</vt:lpstr>
      <vt:lpstr>PowerPoint 簡報</vt:lpstr>
      <vt:lpstr>PowerPoint 簡報</vt:lpstr>
      <vt:lpstr>PowerPoint 簡報</vt:lpstr>
      <vt:lpstr>治療方式</vt:lpstr>
      <vt:lpstr>疫苗發展</vt:lpstr>
      <vt:lpstr>病例通報(1/4)</vt:lpstr>
      <vt:lpstr>PowerPoint 簡報</vt:lpstr>
      <vt:lpstr>PowerPoint 簡報</vt:lpstr>
      <vt:lpstr>PowerPoint 簡報</vt:lpstr>
      <vt:lpstr>個案處置</vt:lpstr>
      <vt:lpstr>接觸者之處置(1/4)</vt:lpstr>
      <vt:lpstr>PowerPoint 簡報</vt:lpstr>
      <vt:lpstr>PowerPoint 簡報</vt:lpstr>
      <vt:lpstr>PowerPoint 簡報</vt:lpstr>
      <vt:lpstr>PowerPoint 簡報</vt:lpstr>
      <vt:lpstr>PowerPoint 簡報</vt:lpstr>
      <vt:lpstr>防疫措施(1/3)</vt:lpstr>
      <vt:lpstr>PowerPoint 簡報</vt:lpstr>
      <vt:lpstr>PowerPoint 簡報</vt:lpstr>
      <vt:lpstr>PowerPoint 簡報</vt:lpstr>
    </vt:vector>
  </TitlesOfParts>
  <Company>疾病管制局</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happyboy</dc:creator>
  <cp:lastModifiedBy>梁修齊</cp:lastModifiedBy>
  <cp:revision>457</cp:revision>
  <cp:lastPrinted>2026-03-24T06:55:29Z</cp:lastPrinted>
  <dcterms:created xsi:type="dcterms:W3CDTF">2013-07-23T06:22:28Z</dcterms:created>
  <dcterms:modified xsi:type="dcterms:W3CDTF">2026-03-25T09:01:23Z</dcterms:modified>
</cp:coreProperties>
</file>