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E36EA-8A1E-4730-8715-DEDED512ADAB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2788A-DF35-483B-B309-3B4344D647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55D3-4674-4B13-93FE-BBCBE36D98C9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3DB99-A3F9-494D-8947-AF24D2C3CA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657A5-7B98-4F6E-AE92-B6B3A4CAFA95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BAF7B-4CBC-4476-95CC-93D3F6294CA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A1DF4-E641-443E-B333-CB325EB1EF69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91BD1-7BCD-4FB8-8991-8662DADAA33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0E57D-43D0-4610-99DE-DC06F9DBB7F0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C3685-FBC6-47DA-AAE7-19362803569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4F7E9-7C07-4600-A47C-671F5FD5C731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70C02-ED5D-472F-83A2-5327045CBE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32273-652E-47F5-BF86-C80BB828027F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38A99-4961-4425-B5B8-D793E97B21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B595E-16CD-4150-B902-282ECE0F7260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5C164-8C61-4396-9928-C6684DBAEA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E347D-59AC-4A54-8E8A-084856C6D8B0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B38C8-105F-4219-B2AE-71696AF8B2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A3205-1DEB-4C26-AD22-3E2E95398154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A0025-A41F-4F67-949D-F445BE6D22A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50085-CCFD-4F6F-BFEB-7A81589ED9E3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280E4-FE89-42BE-90C8-813546AC8C7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7109A44-461E-488D-99C0-606D953D8697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58406CB-DE4D-4384-8FF2-0DB3514044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標題 1"/>
          <p:cNvSpPr>
            <a:spLocks noGrp="1"/>
          </p:cNvSpPr>
          <p:nvPr>
            <p:ph type="title"/>
          </p:nvPr>
        </p:nvSpPr>
        <p:spPr>
          <a:xfrm>
            <a:off x="446088" y="115888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smtClean="0">
                <a:ea typeface="標楷體" pitchFamily="65" charset="-120"/>
              </a:rPr>
              <a:t>旅遊疫情建議分級表及意涵</a:t>
            </a:r>
          </a:p>
        </p:txBody>
      </p:sp>
      <p:graphicFrame>
        <p:nvGraphicFramePr>
          <p:cNvPr id="13363" name="Group 51"/>
          <p:cNvGraphicFramePr>
            <a:graphicFrameLocks noGrp="1"/>
          </p:cNvGraphicFramePr>
          <p:nvPr>
            <p:ph idx="1"/>
          </p:nvPr>
        </p:nvGraphicFramePr>
        <p:xfrm>
          <a:off x="323850" y="1125538"/>
          <a:ext cx="8424863" cy="3743325"/>
        </p:xfrm>
        <a:graphic>
          <a:graphicData uri="http://schemas.openxmlformats.org/drawingml/2006/table">
            <a:tbl>
              <a:tblPr/>
              <a:tblGrid>
                <a:gridCol w="1223963"/>
                <a:gridCol w="1655762"/>
                <a:gridCol w="2435225"/>
                <a:gridCol w="31099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分級標準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意涵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旅行建議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旅客風險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第一級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注意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(Watch)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提醒注意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提醒遵守當地的一般預防措施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旅遊地區風險為一般或略高於一般，對旅客衝擊有限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第二級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警示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(Alert)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加強預警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對當地採取加強防護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特定場所風險提高，或與特定風險因素有關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第三級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警告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(Warning)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避免所有非必要旅遊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避免至當地所有非必要旅遊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對旅客有高度風險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1" name="矩形 5"/>
          <p:cNvSpPr>
            <a:spLocks noChangeArrowheads="1"/>
          </p:cNvSpPr>
          <p:nvPr/>
        </p:nvSpPr>
        <p:spPr bwMode="auto">
          <a:xfrm>
            <a:off x="249238" y="4941888"/>
            <a:ext cx="8643937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ts val="2500"/>
              </a:lnSpc>
            </a:pPr>
            <a:r>
              <a:rPr kumimoji="0" lang="zh-TW" altLang="en-US" sz="20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備註 </a:t>
            </a:r>
            <a:r>
              <a:rPr kumimoji="0" lang="en-US" altLang="zh-TW" sz="20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:  </a:t>
            </a:r>
            <a:r>
              <a:rPr kumimoji="0" lang="zh-TW" altLang="en-US" sz="20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一</a:t>
            </a:r>
            <a:r>
              <a:rPr kumimoji="0" lang="zh-TW" altLang="en-US" sz="200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旅遊</a:t>
            </a:r>
            <a:r>
              <a:rPr kumimoji="0" lang="zh-TW" altLang="en-US" sz="2000">
                <a:solidFill>
                  <a:srgbClr val="000000"/>
                </a:solidFill>
                <a:ea typeface="標楷體" pitchFamily="65" charset="-120"/>
              </a:rPr>
              <a:t>疫情</a:t>
            </a:r>
            <a:r>
              <a:rPr kumimoji="0" lang="zh-TW" altLang="en-US" sz="20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分級標準同美國疾病控制與預防中心三級制度</a:t>
            </a:r>
            <a:endParaRPr kumimoji="0" lang="en-US" altLang="zh-TW" sz="2000">
              <a:solidFill>
                <a:srgbClr val="000000"/>
              </a:solidFill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             二</a:t>
            </a:r>
            <a:r>
              <a:rPr kumimoji="0" lang="zh-TW" altLang="en-US" sz="200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>
                <a:latin typeface="Calibri" pitchFamily="34" charset="0"/>
                <a:ea typeface="標楷體" pitchFamily="65" charset="-120"/>
              </a:rPr>
              <a:t>今日 </a:t>
            </a:r>
            <a:r>
              <a:rPr kumimoji="0" lang="en-US" altLang="zh-TW" sz="200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( 4</a:t>
            </a:r>
            <a:r>
              <a:rPr kumimoji="0" lang="zh-TW" altLang="en-US" sz="200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月</a:t>
            </a:r>
            <a:r>
              <a:rPr kumimoji="0" lang="en-US" altLang="zh-TW" sz="200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26</a:t>
            </a:r>
            <a:r>
              <a:rPr kumimoji="0" lang="zh-TW" altLang="en-US" sz="200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日晚間更新</a:t>
            </a:r>
            <a:r>
              <a:rPr kumimoji="0" lang="en-US" altLang="zh-TW" sz="200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) </a:t>
            </a:r>
            <a:r>
              <a:rPr kumimoji="0" lang="en-US" altLang="zh-TW" sz="2000">
                <a:latin typeface="Calibri" pitchFamily="34" charset="0"/>
                <a:ea typeface="標楷體" pitchFamily="65" charset="-120"/>
              </a:rPr>
              <a:t>H7N9</a:t>
            </a:r>
            <a:r>
              <a:rPr kumimoji="0" lang="zh-TW" altLang="en-US" sz="2000">
                <a:latin typeface="Calibri" pitchFamily="34" charset="0"/>
                <a:ea typeface="標楷體" pitchFamily="65" charset="-120"/>
              </a:rPr>
              <a:t>流感疫情流行地區建議為第二等級</a:t>
            </a:r>
          </a:p>
          <a:p>
            <a:pPr fontAlgn="ctr">
              <a:lnSpc>
                <a:spcPts val="2500"/>
              </a:lnSpc>
            </a:pPr>
            <a:r>
              <a:rPr kumimoji="0" lang="zh-TW" altLang="en-US" sz="2000">
                <a:latin typeface="Calibri" pitchFamily="34" charset="0"/>
                <a:ea typeface="標楷體" pitchFamily="65" charset="-120"/>
              </a:rPr>
              <a:t>                      者，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包括</a:t>
            </a:r>
            <a:r>
              <a:rPr kumimoji="0" lang="zh-TW" altLang="en-US" sz="2000">
                <a:latin typeface="Calibri" pitchFamily="34" charset="0"/>
                <a:ea typeface="標楷體" pitchFamily="65" charset="-120"/>
              </a:rPr>
              <a:t>大陸地區</a:t>
            </a:r>
            <a:r>
              <a:rPr kumimoji="0" lang="en-US" altLang="zh-TW" sz="2000">
                <a:latin typeface="Calibri" pitchFamily="34" charset="0"/>
                <a:ea typeface="標楷體" pitchFamily="65" charset="-120"/>
              </a:rPr>
              <a:t>7</a:t>
            </a:r>
            <a:r>
              <a:rPr kumimoji="0" lang="zh-TW" altLang="en-US" sz="2000">
                <a:latin typeface="Calibri" pitchFamily="34" charset="0"/>
                <a:ea typeface="標楷體" pitchFamily="65" charset="-120"/>
              </a:rPr>
              <a:t>省</a:t>
            </a:r>
            <a:r>
              <a:rPr kumimoji="0" lang="en-US" altLang="zh-TW" sz="2000">
                <a:latin typeface="Calibri" pitchFamily="34" charset="0"/>
                <a:ea typeface="標楷體" pitchFamily="65" charset="-120"/>
              </a:rPr>
              <a:t>2</a:t>
            </a:r>
            <a:r>
              <a:rPr kumimoji="0" lang="zh-TW" altLang="en-US" sz="2000">
                <a:latin typeface="Calibri" pitchFamily="34" charset="0"/>
                <a:ea typeface="標楷體" pitchFamily="65" charset="-120"/>
              </a:rPr>
              <a:t>市</a:t>
            </a:r>
            <a:r>
              <a:rPr kumimoji="0" lang="en-US" altLang="zh-TW" sz="2000">
                <a:latin typeface="Calibri" pitchFamily="34" charset="0"/>
                <a:ea typeface="標楷體" pitchFamily="65" charset="-120"/>
              </a:rPr>
              <a:t>(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上海市、江蘇省、浙江省、安徽省、北</a:t>
            </a:r>
          </a:p>
          <a:p>
            <a:pPr fontAlgn="ctr">
              <a:lnSpc>
                <a:spcPts val="2500"/>
              </a:lnSpc>
            </a:pP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          京市、河南省、山東省、江西省、福建省</a:t>
            </a:r>
            <a:r>
              <a:rPr kumimoji="0" lang="en-US" altLang="zh-TW" sz="2000">
                <a:latin typeface="Calibri" pitchFamily="34" charset="0"/>
                <a:ea typeface="標楷體" pitchFamily="65" charset="-120"/>
              </a:rPr>
              <a:t>)</a:t>
            </a:r>
          </a:p>
          <a:p>
            <a:pPr fontAlgn="ctr">
              <a:lnSpc>
                <a:spcPts val="2500"/>
              </a:lnSpc>
            </a:pP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      三</a:t>
            </a:r>
            <a:r>
              <a:rPr kumimoji="0" lang="zh-TW" altLang="en-US" sz="200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分級建議如有變動原則上於每日下午兩點前公布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257</Words>
  <Application>Microsoft Office PowerPoint</Application>
  <PresentationFormat>如螢幕大小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簡報設計範本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新細明體</vt:lpstr>
      <vt:lpstr>Calibri</vt:lpstr>
      <vt:lpstr>標楷體</vt:lpstr>
      <vt:lpstr>Times New Roman</vt:lpstr>
      <vt:lpstr>Office 佈景主題</vt:lpstr>
      <vt:lpstr>旅遊疫情建議分級表及意涵</vt:lpstr>
    </vt:vector>
  </TitlesOfParts>
  <Company>CDC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H7N9流感旅遊警示分級表及意涵</dc:title>
  <dc:creator>王若珊</dc:creator>
  <cp:lastModifiedBy>CDC</cp:lastModifiedBy>
  <cp:revision>16</cp:revision>
  <cp:lastPrinted>2013-04-26T00:56:26Z</cp:lastPrinted>
  <dcterms:created xsi:type="dcterms:W3CDTF">2013-04-25T02:47:25Z</dcterms:created>
  <dcterms:modified xsi:type="dcterms:W3CDTF">2013-04-26T10:16:19Z</dcterms:modified>
</cp:coreProperties>
</file>