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4"/>
  </p:notesMasterIdLst>
  <p:sldIdLst>
    <p:sldId id="256" r:id="rId2"/>
    <p:sldId id="339" r:id="rId3"/>
    <p:sldId id="340" r:id="rId4"/>
    <p:sldId id="369" r:id="rId5"/>
    <p:sldId id="341" r:id="rId6"/>
    <p:sldId id="361" r:id="rId7"/>
    <p:sldId id="362" r:id="rId8"/>
    <p:sldId id="363" r:id="rId9"/>
    <p:sldId id="364" r:id="rId10"/>
    <p:sldId id="365" r:id="rId11"/>
    <p:sldId id="366" r:id="rId12"/>
    <p:sldId id="367" r:id="rId13"/>
    <p:sldId id="368" r:id="rId14"/>
    <p:sldId id="370" r:id="rId15"/>
    <p:sldId id="371" r:id="rId16"/>
    <p:sldId id="359" r:id="rId17"/>
    <p:sldId id="313" r:id="rId18"/>
    <p:sldId id="356" r:id="rId19"/>
    <p:sldId id="357" r:id="rId20"/>
    <p:sldId id="318" r:id="rId21"/>
    <p:sldId id="355" r:id="rId22"/>
    <p:sldId id="320" r:id="rId23"/>
    <p:sldId id="354" r:id="rId24"/>
    <p:sldId id="353" r:id="rId25"/>
    <p:sldId id="352" r:id="rId26"/>
    <p:sldId id="351" r:id="rId27"/>
    <p:sldId id="347" r:id="rId28"/>
    <p:sldId id="346" r:id="rId29"/>
    <p:sldId id="345" r:id="rId30"/>
    <p:sldId id="344" r:id="rId31"/>
    <p:sldId id="343" r:id="rId32"/>
    <p:sldId id="342" r:id="rId33"/>
  </p:sldIdLst>
  <p:sldSz cx="9906000" cy="6858000" type="A4"/>
  <p:notesSz cx="6735763" cy="9866313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茆家靜" initials="茆家靜" lastIdx="1" clrIdx="0">
    <p:extLst>
      <p:ext uri="{19B8F6BF-5375-455C-9EA6-DF929625EA0E}">
        <p15:presenceInfo xmlns:p15="http://schemas.microsoft.com/office/powerpoint/2012/main" userId="S-1-5-21-548382539-1911781314-2618876522-4311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E1DC"/>
    <a:srgbClr val="A3BEB2"/>
    <a:srgbClr val="D1D296"/>
    <a:srgbClr val="66907D"/>
    <a:srgbClr val="FFFFFF"/>
    <a:srgbClr val="125E60"/>
    <a:srgbClr val="9D886F"/>
    <a:srgbClr val="FFFBC3"/>
    <a:srgbClr val="0000FF"/>
    <a:srgbClr val="D67A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420" autoAdjust="0"/>
    <p:restoredTop sz="94471" autoAdjust="0"/>
  </p:normalViewPr>
  <p:slideViewPr>
    <p:cSldViewPr showGuides="1">
      <p:cViewPr varScale="1">
        <p:scale>
          <a:sx n="99" d="100"/>
          <a:sy n="99" d="100"/>
        </p:scale>
        <p:origin x="1608" y="90"/>
      </p:cViewPr>
      <p:guideLst>
        <p:guide orient="horz" pos="2160"/>
        <p:guide pos="312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iajing\Downloads\EVSC_(&#35486;&#24847;_&#36890;&#22577;)_&#27298;&#28204;&#32080;&#26524;___39159829_&#30334;&#26085;%20(1)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工作表2!$B$1</c:f>
              <c:strCache>
                <c:ptCount val="1"/>
                <c:pt idx="0">
                  <c:v>通報數</c:v>
                </c:pt>
              </c:strCache>
            </c:strRef>
          </c:tx>
          <c:spPr>
            <a:solidFill>
              <a:srgbClr val="125E60"/>
            </a:solidFill>
            <a:ln>
              <a:noFill/>
            </a:ln>
            <a:effectLst/>
          </c:spPr>
          <c:invertIfNegative val="0"/>
          <c:cat>
            <c:strRef>
              <c:f>工作表2!$A$2:$A$13</c:f>
              <c:strCache>
                <c:ptCount val="12"/>
                <c:pt idx="0">
                  <c:v>2012年</c:v>
                </c:pt>
                <c:pt idx="1">
                  <c:v>2013年</c:v>
                </c:pt>
                <c:pt idx="2">
                  <c:v>2014年</c:v>
                </c:pt>
                <c:pt idx="3">
                  <c:v>2015年</c:v>
                </c:pt>
                <c:pt idx="4">
                  <c:v>2016年</c:v>
                </c:pt>
                <c:pt idx="5">
                  <c:v>2017年</c:v>
                </c:pt>
                <c:pt idx="6">
                  <c:v>2018年</c:v>
                </c:pt>
                <c:pt idx="7">
                  <c:v>2019年</c:v>
                </c:pt>
                <c:pt idx="8">
                  <c:v>2020年</c:v>
                </c:pt>
                <c:pt idx="9">
                  <c:v>2021年</c:v>
                </c:pt>
                <c:pt idx="10">
                  <c:v>2022年</c:v>
                </c:pt>
                <c:pt idx="11">
                  <c:v>2023年</c:v>
                </c:pt>
              </c:strCache>
            </c:strRef>
          </c:cat>
          <c:val>
            <c:numRef>
              <c:f>工作表2!$B$2:$B$13</c:f>
              <c:numCache>
                <c:formatCode>General</c:formatCode>
                <c:ptCount val="12"/>
                <c:pt idx="0">
                  <c:v>158</c:v>
                </c:pt>
                <c:pt idx="1">
                  <c:v>160</c:v>
                </c:pt>
                <c:pt idx="2">
                  <c:v>175</c:v>
                </c:pt>
                <c:pt idx="3">
                  <c:v>242</c:v>
                </c:pt>
                <c:pt idx="4">
                  <c:v>129</c:v>
                </c:pt>
                <c:pt idx="5">
                  <c:v>183</c:v>
                </c:pt>
                <c:pt idx="6">
                  <c:v>173</c:v>
                </c:pt>
                <c:pt idx="7">
                  <c:v>153</c:v>
                </c:pt>
                <c:pt idx="8">
                  <c:v>59</c:v>
                </c:pt>
                <c:pt idx="9">
                  <c:v>30</c:v>
                </c:pt>
                <c:pt idx="10">
                  <c:v>38</c:v>
                </c:pt>
                <c:pt idx="11">
                  <c:v>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1F0-48F9-BA61-5C28E80017DB}"/>
            </c:ext>
          </c:extLst>
        </c:ser>
        <c:ser>
          <c:idx val="1"/>
          <c:order val="1"/>
          <c:tx>
            <c:strRef>
              <c:f>工作表2!$C$1</c:f>
              <c:strCache>
                <c:ptCount val="1"/>
                <c:pt idx="0">
                  <c:v>確定數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工作表2!$A$2:$A$13</c:f>
              <c:strCache>
                <c:ptCount val="12"/>
                <c:pt idx="0">
                  <c:v>2012年</c:v>
                </c:pt>
                <c:pt idx="1">
                  <c:v>2013年</c:v>
                </c:pt>
                <c:pt idx="2">
                  <c:v>2014年</c:v>
                </c:pt>
                <c:pt idx="3">
                  <c:v>2015年</c:v>
                </c:pt>
                <c:pt idx="4">
                  <c:v>2016年</c:v>
                </c:pt>
                <c:pt idx="5">
                  <c:v>2017年</c:v>
                </c:pt>
                <c:pt idx="6">
                  <c:v>2018年</c:v>
                </c:pt>
                <c:pt idx="7">
                  <c:v>2019年</c:v>
                </c:pt>
                <c:pt idx="8">
                  <c:v>2020年</c:v>
                </c:pt>
                <c:pt idx="9">
                  <c:v>2021年</c:v>
                </c:pt>
                <c:pt idx="10">
                  <c:v>2022年</c:v>
                </c:pt>
                <c:pt idx="11">
                  <c:v>2023年</c:v>
                </c:pt>
              </c:strCache>
            </c:strRef>
          </c:cat>
          <c:val>
            <c:numRef>
              <c:f>工作表2!$C$2:$C$13</c:f>
              <c:numCache>
                <c:formatCode>General</c:formatCode>
                <c:ptCount val="12"/>
                <c:pt idx="0">
                  <c:v>54</c:v>
                </c:pt>
                <c:pt idx="1">
                  <c:v>51</c:v>
                </c:pt>
                <c:pt idx="2">
                  <c:v>78</c:v>
                </c:pt>
                <c:pt idx="3">
                  <c:v>70</c:v>
                </c:pt>
                <c:pt idx="4">
                  <c:v>17</c:v>
                </c:pt>
                <c:pt idx="5">
                  <c:v>34</c:v>
                </c:pt>
                <c:pt idx="6">
                  <c:v>30</c:v>
                </c:pt>
                <c:pt idx="7">
                  <c:v>32</c:v>
                </c:pt>
                <c:pt idx="8">
                  <c:v>5</c:v>
                </c:pt>
                <c:pt idx="9">
                  <c:v>0</c:v>
                </c:pt>
                <c:pt idx="10">
                  <c:v>2</c:v>
                </c:pt>
                <c:pt idx="11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1F0-48F9-BA61-5C28E80017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226155407"/>
        <c:axId val="1"/>
      </c:barChart>
      <c:lineChart>
        <c:grouping val="standard"/>
        <c:varyColors val="0"/>
        <c:ser>
          <c:idx val="2"/>
          <c:order val="2"/>
          <c:tx>
            <c:strRef>
              <c:f>工作表2!$D$1</c:f>
              <c:strCache>
                <c:ptCount val="1"/>
                <c:pt idx="0">
                  <c:v>發生率</c:v>
                </c:pt>
              </c:strCache>
            </c:strRef>
          </c:tx>
          <c:spPr>
            <a:ln w="28575" cap="rnd">
              <a:solidFill>
                <a:srgbClr val="D1D296"/>
              </a:solidFill>
              <a:round/>
            </a:ln>
            <a:effectLst/>
          </c:spPr>
          <c:marker>
            <c:symbol val="none"/>
          </c:marker>
          <c:cat>
            <c:strRef>
              <c:f>工作表2!$A$2:$A$13</c:f>
              <c:strCache>
                <c:ptCount val="12"/>
                <c:pt idx="0">
                  <c:v>2012年</c:v>
                </c:pt>
                <c:pt idx="1">
                  <c:v>2013年</c:v>
                </c:pt>
                <c:pt idx="2">
                  <c:v>2014年</c:v>
                </c:pt>
                <c:pt idx="3">
                  <c:v>2015年</c:v>
                </c:pt>
                <c:pt idx="4">
                  <c:v>2016年</c:v>
                </c:pt>
                <c:pt idx="5">
                  <c:v>2017年</c:v>
                </c:pt>
                <c:pt idx="6">
                  <c:v>2018年</c:v>
                </c:pt>
                <c:pt idx="7">
                  <c:v>2019年</c:v>
                </c:pt>
                <c:pt idx="8">
                  <c:v>2020年</c:v>
                </c:pt>
                <c:pt idx="9">
                  <c:v>2021年</c:v>
                </c:pt>
                <c:pt idx="10">
                  <c:v>2022年</c:v>
                </c:pt>
                <c:pt idx="11">
                  <c:v>2023年</c:v>
                </c:pt>
              </c:strCache>
            </c:strRef>
          </c:cat>
          <c:val>
            <c:numRef>
              <c:f>工作表2!$D$2:$D$13</c:f>
              <c:numCache>
                <c:formatCode>General</c:formatCode>
                <c:ptCount val="12"/>
                <c:pt idx="0">
                  <c:v>0.23</c:v>
                </c:pt>
                <c:pt idx="1">
                  <c:v>0.22</c:v>
                </c:pt>
                <c:pt idx="2">
                  <c:v>0.33</c:v>
                </c:pt>
                <c:pt idx="3">
                  <c:v>0.3</c:v>
                </c:pt>
                <c:pt idx="4">
                  <c:v>7.0000000000000007E-2</c:v>
                </c:pt>
                <c:pt idx="5">
                  <c:v>0.14000000000000001</c:v>
                </c:pt>
                <c:pt idx="6">
                  <c:v>0.13</c:v>
                </c:pt>
                <c:pt idx="7">
                  <c:v>0.14000000000000001</c:v>
                </c:pt>
                <c:pt idx="8">
                  <c:v>0.02</c:v>
                </c:pt>
                <c:pt idx="9">
                  <c:v>0</c:v>
                </c:pt>
                <c:pt idx="10">
                  <c:v>0.01</c:v>
                </c:pt>
                <c:pt idx="11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D1F0-48F9-BA61-5C28E80017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"/>
        <c:axId val="4"/>
      </c:lineChart>
      <c:catAx>
        <c:axId val="226155407"/>
        <c:scaling>
          <c:orientation val="minMax"/>
        </c:scaling>
        <c:delete val="0"/>
        <c:axPos val="b"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zh-TW" dirty="0"/>
                  <a:t>發病年</a:t>
                </a:r>
              </a:p>
            </c:rich>
          </c:tx>
          <c:layout>
            <c:manualLayout>
              <c:xMode val="edge"/>
              <c:yMode val="edge"/>
              <c:x val="5.140477490395845E-2"/>
              <c:y val="0.71587819607345227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zh-TW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zh-TW"/>
                  <a:t>病例數</a:t>
                </a:r>
              </a:p>
            </c:rich>
          </c:tx>
          <c:layout>
            <c:manualLayout>
              <c:xMode val="edge"/>
              <c:yMode val="edge"/>
              <c:x val="4.0030832577154618E-2"/>
              <c:y val="0.30600084080399043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zh-TW"/>
          </a:p>
        </c:txPr>
        <c:crossAx val="226155407"/>
        <c:crosses val="autoZero"/>
        <c:crossBetween val="between"/>
      </c:valAx>
      <c:catAx>
        <c:axId val="3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"/>
        <c:crosses val="autoZero"/>
        <c:auto val="1"/>
        <c:lblAlgn val="ctr"/>
        <c:lblOffset val="100"/>
        <c:noMultiLvlLbl val="0"/>
      </c:catAx>
      <c:valAx>
        <c:axId val="4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zh-TW"/>
          </a:p>
        </c:txPr>
        <c:crossAx val="3"/>
        <c:crosses val="max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</c:dTable>
      <c:spPr>
        <a:noFill/>
        <a:ln w="25400">
          <a:noFill/>
        </a:ln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b="1">
          <a:solidFill>
            <a:sysClr val="windowText" lastClr="000000"/>
          </a:solidFill>
          <a:latin typeface="微軟正黑體" panose="020B0604030504040204" pitchFamily="34" charset="-120"/>
          <a:ea typeface="微軟正黑體" panose="020B0604030504040204" pitchFamily="34" charset="-120"/>
        </a:defRPr>
      </a:pPr>
      <a:endParaRPr lang="zh-TW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>
            <a:extLst>
              <a:ext uri="{FF2B5EF4-FFF2-40B4-BE49-F238E27FC236}">
                <a16:creationId xmlns:a16="http://schemas.microsoft.com/office/drawing/2014/main" id="{141953A6-0C99-4C5F-8B62-EC0B409A4C5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565" cy="494981"/>
          </a:xfrm>
          <a:prstGeom prst="rect">
            <a:avLst/>
          </a:prstGeom>
        </p:spPr>
        <p:txBody>
          <a:bodyPr vert="horz" lIns="91439" tIns="45719" rIns="91439" bIns="45719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302534B5-40DF-491A-8544-BA25F07590B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14626" y="0"/>
            <a:ext cx="2919565" cy="494981"/>
          </a:xfrm>
          <a:prstGeom prst="rect">
            <a:avLst/>
          </a:prstGeom>
        </p:spPr>
        <p:txBody>
          <a:bodyPr vert="horz" lIns="91439" tIns="45719" rIns="91439" bIns="45719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5A94BE9-F2C6-4FE9-ADE2-52EFFCDB37D0}" type="datetimeFigureOut">
              <a:rPr lang="zh-TW" altLang="en-US"/>
              <a:pPr>
                <a:defRPr/>
              </a:pPr>
              <a:t>2026/1/19</a:t>
            </a:fld>
            <a:endParaRPr lang="zh-TW" altLang="en-US"/>
          </a:p>
        </p:txBody>
      </p:sp>
      <p:sp>
        <p:nvSpPr>
          <p:cNvPr id="4" name="投影片圖像版面配置區 3">
            <a:extLst>
              <a:ext uri="{FF2B5EF4-FFF2-40B4-BE49-F238E27FC236}">
                <a16:creationId xmlns:a16="http://schemas.microsoft.com/office/drawing/2014/main" id="{D53D5D87-45A3-484F-8ADA-840DA4CC221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63613" y="1233488"/>
            <a:ext cx="4808537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9" tIns="45719" rIns="91439" bIns="45719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>
            <a:extLst>
              <a:ext uri="{FF2B5EF4-FFF2-40B4-BE49-F238E27FC236}">
                <a16:creationId xmlns:a16="http://schemas.microsoft.com/office/drawing/2014/main" id="{FFBBBBEA-A668-45D7-B07C-85A5E91E29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3262" y="4748332"/>
            <a:ext cx="5389240" cy="3883700"/>
          </a:xfrm>
          <a:prstGeom prst="rect">
            <a:avLst/>
          </a:prstGeom>
        </p:spPr>
        <p:txBody>
          <a:bodyPr vert="horz" lIns="91439" tIns="45719" rIns="91439" bIns="45719" rtlCol="0"/>
          <a:lstStyle/>
          <a:p>
            <a:pPr lvl="0"/>
            <a:r>
              <a:rPr lang="zh-TW" altLang="en-US" noProof="0"/>
              <a:t>按一下以編輯母片文字樣式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4D532C67-22CE-4BF2-8F92-B4734C1DFD9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371332"/>
            <a:ext cx="2919565" cy="494981"/>
          </a:xfrm>
          <a:prstGeom prst="rect">
            <a:avLst/>
          </a:prstGeom>
        </p:spPr>
        <p:txBody>
          <a:bodyPr vert="horz" lIns="91439" tIns="45719" rIns="91439" bIns="45719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F04A4504-12EE-478A-A70B-5039FB8145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14626" y="9371332"/>
            <a:ext cx="2919565" cy="494981"/>
          </a:xfrm>
          <a:prstGeom prst="rect">
            <a:avLst/>
          </a:prstGeom>
        </p:spPr>
        <p:txBody>
          <a:bodyPr vert="horz" wrap="square" lIns="91439" tIns="45719" rIns="91439" bIns="45719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63D9725-7729-4CAA-9925-E38AA428F28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投影片圖像版面配置區 1">
            <a:extLst>
              <a:ext uri="{FF2B5EF4-FFF2-40B4-BE49-F238E27FC236}">
                <a16:creationId xmlns:a16="http://schemas.microsoft.com/office/drawing/2014/main" id="{43926836-B574-40C6-BD50-D1FDB081454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備忘稿版面配置區 2">
            <a:extLst>
              <a:ext uri="{FF2B5EF4-FFF2-40B4-BE49-F238E27FC236}">
                <a16:creationId xmlns:a16="http://schemas.microsoft.com/office/drawing/2014/main" id="{19B22513-450B-4950-A45B-3D97E126ABC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5124" name="投影片編號版面配置區 3">
            <a:extLst>
              <a:ext uri="{FF2B5EF4-FFF2-40B4-BE49-F238E27FC236}">
                <a16:creationId xmlns:a16="http://schemas.microsoft.com/office/drawing/2014/main" id="{F7A0AA00-63A7-40B4-AFE0-BAF100B15A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1485" indent="-28457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1476" indent="-2276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99963" indent="-2276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6870" indent="-2276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2196" indent="-227663" defTabSz="4553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67521" indent="-227663" defTabSz="4553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2847" indent="-227663" defTabSz="4553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78172" indent="-227663" defTabSz="4553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05E52AF-147E-4FC9-ABE7-9D2F58A56177}" type="slidenum">
              <a:rPr kumimoji="1" lang="zh-TW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kumimoji="1" lang="zh-TW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3D9725-7729-4CAA-9925-E38AA428F286}" type="slidenum">
              <a:rPr lang="zh-TW" altLang="en-US" smtClean="0"/>
              <a:pPr>
                <a:defRPr/>
              </a:pPr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404922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/>
              <a:t>https://immunizationdata.who.int/global/wiise-detail-page/pertussis-reported-cases-and-incidence?CODE=Global&amp;YEAR=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3D9725-7729-4CAA-9925-E38AA428F286}" type="slidenum">
              <a:rPr lang="zh-TW" altLang="en-US" smtClean="0"/>
              <a:pPr>
                <a:defRPr/>
              </a:pPr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889660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>
                <a:solidFill>
                  <a:srgbClr val="0070C0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7A32C4-3A1C-4745-B40B-C7BF670B7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1992F4-B922-4A31-AC8F-B070A8165A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2024 </a:t>
            </a:r>
            <a:r>
              <a:rPr lang="zh-TW" altLang="en-US"/>
              <a:t>年 </a:t>
            </a:r>
            <a:r>
              <a:rPr lang="en-US" altLang="zh-TW"/>
              <a:t>9 </a:t>
            </a:r>
            <a:r>
              <a:rPr lang="zh-TW" altLang="en-US"/>
              <a:t>月</a:t>
            </a:r>
            <a:endParaRPr lang="en-US" altLang="zh-TW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F896F7-E2E4-4DFA-AA29-99FF145E27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EF2788-C2BF-420C-8B56-2EEA786E2BA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91923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B0D77B4A-453C-462D-8FC7-32A30B2A5C89}"/>
              </a:ext>
            </a:extLst>
          </p:cNvPr>
          <p:cNvSpPr/>
          <p:nvPr userDrawn="1"/>
        </p:nvSpPr>
        <p:spPr>
          <a:xfrm>
            <a:off x="0" y="6356350"/>
            <a:ext cx="9906000" cy="501650"/>
          </a:xfrm>
          <a:prstGeom prst="rect">
            <a:avLst/>
          </a:prstGeom>
          <a:solidFill>
            <a:srgbClr val="D1D296"/>
          </a:solidFill>
          <a:ln>
            <a:solidFill>
              <a:srgbClr val="D1D2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/>
          </a:p>
        </p:txBody>
      </p:sp>
      <p:sp>
        <p:nvSpPr>
          <p:cNvPr id="5" name="箭號: 五邊形 4">
            <a:extLst>
              <a:ext uri="{FF2B5EF4-FFF2-40B4-BE49-F238E27FC236}">
                <a16:creationId xmlns:a16="http://schemas.microsoft.com/office/drawing/2014/main" id="{7870E811-3152-4B3B-8B48-88366C7FF739}"/>
              </a:ext>
            </a:extLst>
          </p:cNvPr>
          <p:cNvSpPr/>
          <p:nvPr userDrawn="1"/>
        </p:nvSpPr>
        <p:spPr>
          <a:xfrm flipH="1">
            <a:off x="8913813" y="6353175"/>
            <a:ext cx="992187" cy="508000"/>
          </a:xfrm>
          <a:prstGeom prst="homePlate">
            <a:avLst/>
          </a:prstGeom>
          <a:solidFill>
            <a:srgbClr val="A3BEB2"/>
          </a:solidFill>
          <a:ln>
            <a:solidFill>
              <a:srgbClr val="A3BEB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/>
          </a:p>
        </p:txBody>
      </p:sp>
      <p:sp>
        <p:nvSpPr>
          <p:cNvPr id="6" name="箭號: ＞形 5">
            <a:extLst>
              <a:ext uri="{FF2B5EF4-FFF2-40B4-BE49-F238E27FC236}">
                <a16:creationId xmlns:a16="http://schemas.microsoft.com/office/drawing/2014/main" id="{C85A2264-7DBA-4209-962C-FA6B132A8B62}"/>
              </a:ext>
            </a:extLst>
          </p:cNvPr>
          <p:cNvSpPr/>
          <p:nvPr userDrawn="1"/>
        </p:nvSpPr>
        <p:spPr>
          <a:xfrm flipH="1">
            <a:off x="9086850" y="6356350"/>
            <a:ext cx="368300" cy="501650"/>
          </a:xfrm>
          <a:prstGeom prst="chevron">
            <a:avLst>
              <a:gd name="adj" fmla="val 63773"/>
            </a:avLst>
          </a:prstGeom>
          <a:solidFill>
            <a:srgbClr val="D1D296"/>
          </a:solidFill>
          <a:ln>
            <a:solidFill>
              <a:srgbClr val="D1D2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4824" y="141017"/>
            <a:ext cx="9216351" cy="1121688"/>
          </a:xfrm>
        </p:spPr>
        <p:txBody>
          <a:bodyPr/>
          <a:lstStyle>
            <a:lvl1pPr>
              <a:defRPr>
                <a:solidFill>
                  <a:srgbClr val="0070C0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520" y="1268760"/>
            <a:ext cx="8640960" cy="4968552"/>
          </a:xfrm>
        </p:spPr>
        <p:txBody>
          <a:bodyPr/>
          <a:lstStyle>
            <a:lvl1pPr>
              <a:buClr>
                <a:srgbClr val="A3BEB2"/>
              </a:buClr>
              <a:defRPr/>
            </a:lvl1pPr>
            <a:lvl2pPr>
              <a:buClr>
                <a:srgbClr val="A3BEB2"/>
              </a:buClr>
              <a:defRPr/>
            </a:lvl2pPr>
            <a:lvl3pPr>
              <a:buClr>
                <a:srgbClr val="A3BEB2"/>
              </a:buClr>
              <a:defRPr/>
            </a:lvl3pPr>
            <a:lvl4pPr>
              <a:buClr>
                <a:srgbClr val="A3BEB2"/>
              </a:buClr>
              <a:defRPr/>
            </a:lvl4pPr>
            <a:lvl5pPr>
              <a:buClr>
                <a:srgbClr val="A3BEB2"/>
              </a:buClr>
              <a:defRPr/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5073FAA2-AEED-4861-BE48-7144BF77CFD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0" y="6359525"/>
            <a:ext cx="1404938" cy="501650"/>
          </a:xfrm>
        </p:spPr>
        <p:txBody>
          <a:bodyPr/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 altLang="zh-TW"/>
              <a:t>2024</a:t>
            </a:r>
            <a:r>
              <a:rPr lang="zh-TW" altLang="en-US"/>
              <a:t> 年 </a:t>
            </a:r>
            <a:r>
              <a:rPr lang="en-US" altLang="zh-TW"/>
              <a:t>9</a:t>
            </a:r>
            <a:r>
              <a:rPr lang="zh-TW" altLang="en-US"/>
              <a:t> 月</a:t>
            </a:r>
            <a:endParaRPr lang="en-US" altLang="zh-TW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D292D8AB-7EFA-4A96-AB4B-5609600CCB5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345613" y="6350000"/>
            <a:ext cx="539750" cy="511175"/>
          </a:xfrm>
        </p:spPr>
        <p:txBody>
          <a:bodyPr/>
          <a:lstStyle>
            <a:lvl1pPr>
              <a:defRPr sz="1400" b="1">
                <a:solidFill>
                  <a:schemeClr val="bg1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F49393E3-E54E-4DBA-8DC7-5CAEC8A2D78B}" type="slidenum">
              <a:rPr lang="en-US" altLang="zh-TW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949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>
                <a:solidFill>
                  <a:srgbClr val="125E60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9F09B9-E775-4801-9575-B4A6973A4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A5F6FB-1312-4AAF-AFAB-E150FAAAB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2024 </a:t>
            </a:r>
            <a:r>
              <a:rPr lang="zh-TW" altLang="en-US"/>
              <a:t>年 </a:t>
            </a:r>
            <a:r>
              <a:rPr lang="en-US" altLang="zh-TW"/>
              <a:t>9 </a:t>
            </a:r>
            <a:r>
              <a:rPr lang="zh-TW" altLang="en-US"/>
              <a:t>月</a:t>
            </a:r>
            <a:endParaRPr lang="en-US" altLang="zh-TW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EA7B84-2701-4620-A25A-3D350DC01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B18AD4-1FCF-45DD-A552-8A2BA2A4C6E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44270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22A6D93-95CD-4434-8C18-C1CE74443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FF2CF62-4A55-4100-ADB0-45DF4CC2A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2024 </a:t>
            </a:r>
            <a:r>
              <a:rPr lang="zh-TW" altLang="en-US"/>
              <a:t>年 </a:t>
            </a:r>
            <a:r>
              <a:rPr lang="en-US" altLang="zh-TW"/>
              <a:t>9 </a:t>
            </a:r>
            <a:r>
              <a:rPr lang="zh-TW" altLang="en-US"/>
              <a:t>月</a:t>
            </a:r>
            <a:endParaRPr lang="en-US" altLang="zh-TW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E85D94E-4A41-4585-AA64-0004B97654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E5A3EC-CA24-4EFA-AAE0-5C824A054AF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85511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3C8DFCAE-AD22-42FD-B0B7-CE0C77F19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A297D42-9A35-4B48-8C36-BA4298233F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2024 </a:t>
            </a:r>
            <a:r>
              <a:rPr lang="zh-TW" altLang="en-US"/>
              <a:t>年 </a:t>
            </a:r>
            <a:r>
              <a:rPr lang="en-US" altLang="zh-TW"/>
              <a:t>9 </a:t>
            </a:r>
            <a:r>
              <a:rPr lang="zh-TW" altLang="en-US"/>
              <a:t>月</a:t>
            </a:r>
            <a:endParaRPr lang="en-US" altLang="zh-TW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84DDA00C-A473-4DFC-9BC4-8B4A7F693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25F86-A50E-443A-9867-3C558D2D5E1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10599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2A0057E9-EFFB-46D6-BB07-5EAAD9A418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D01F63B-9D09-4B4B-A5A9-9F88A8B80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2024 </a:t>
            </a:r>
            <a:r>
              <a:rPr lang="zh-TW" altLang="en-US"/>
              <a:t>年 </a:t>
            </a:r>
            <a:r>
              <a:rPr lang="en-US" altLang="zh-TW"/>
              <a:t>9 </a:t>
            </a:r>
            <a:r>
              <a:rPr lang="zh-TW" altLang="en-US"/>
              <a:t>月</a:t>
            </a:r>
            <a:endParaRPr lang="en-US" altLang="zh-TW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64C3821-8BF0-4F92-A1C1-AF58122B81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ED6F5-7F25-40B6-AEDB-5CB85CD553A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80427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D848BEC6-5D80-4128-A09F-C182E3D792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A3B8A9D-7DF6-4935-A0C2-C6EF99C98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2024 </a:t>
            </a:r>
            <a:r>
              <a:rPr lang="zh-TW" altLang="en-US"/>
              <a:t>年 </a:t>
            </a:r>
            <a:r>
              <a:rPr lang="en-US" altLang="zh-TW"/>
              <a:t>9 </a:t>
            </a:r>
            <a:r>
              <a:rPr lang="zh-TW" altLang="en-US"/>
              <a:t>月</a:t>
            </a:r>
            <a:endParaRPr lang="en-US" altLang="zh-TW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6AC1492-095F-444E-980D-B88FED9D2F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A9CAC-8D7E-4C5D-B4F3-AE9047CE584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00646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AF20F10-05B8-4F1A-9C51-240409550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0756D05-DA8F-4777-B97C-4BEFD3BD2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2024 </a:t>
            </a:r>
            <a:r>
              <a:rPr lang="zh-TW" altLang="en-US"/>
              <a:t>年 </a:t>
            </a:r>
            <a:r>
              <a:rPr lang="en-US" altLang="zh-TW"/>
              <a:t>9 </a:t>
            </a:r>
            <a:r>
              <a:rPr lang="zh-TW" altLang="en-US"/>
              <a:t>月</a:t>
            </a:r>
            <a:endParaRPr lang="en-US" altLang="zh-TW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60E9843-5194-4958-8CFC-B47386249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642ECE-434F-4710-8D91-92A7FA941FF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338138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/>
              <a:t>按一下圖示以新增圖片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521F6F6-16EA-4F0D-936A-956C2FBE1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7207DA9-AA14-4349-A564-7F9A899296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2024 </a:t>
            </a:r>
            <a:r>
              <a:rPr lang="zh-TW" altLang="en-US"/>
              <a:t>年 </a:t>
            </a:r>
            <a:r>
              <a:rPr lang="en-US" altLang="zh-TW"/>
              <a:t>9 </a:t>
            </a:r>
            <a:r>
              <a:rPr lang="zh-TW" altLang="en-US"/>
              <a:t>月</a:t>
            </a:r>
            <a:endParaRPr lang="en-US" altLang="zh-TW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1F61F39-B7E9-4593-886A-91D0E6894D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743D2-FA9E-4645-BA8C-9BC1F356B80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11822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80215D-6BCD-4CB7-A7D1-4D1BBD77C8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5E6976-2E16-4CE6-91B2-79960FC10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2024 </a:t>
            </a:r>
            <a:r>
              <a:rPr lang="zh-TW" altLang="en-US"/>
              <a:t>年 </a:t>
            </a:r>
            <a:r>
              <a:rPr lang="en-US" altLang="zh-TW"/>
              <a:t>9 </a:t>
            </a:r>
            <a:r>
              <a:rPr lang="zh-TW" altLang="en-US"/>
              <a:t>月</a:t>
            </a:r>
            <a:endParaRPr lang="en-US" altLang="zh-TW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FEFFCD-FBEB-4E97-B7B6-D5A7D9E2F4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01D68-3170-4494-9772-616DA8DAF30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12661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09B9D-B553-439B-9E78-D65C6F5EA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4E6ED7-608C-4005-8074-4B79FB1DF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2024 </a:t>
            </a:r>
            <a:r>
              <a:rPr lang="zh-TW" altLang="en-US"/>
              <a:t>年 </a:t>
            </a:r>
            <a:r>
              <a:rPr lang="en-US" altLang="zh-TW"/>
              <a:t>9 </a:t>
            </a:r>
            <a:r>
              <a:rPr lang="zh-TW" altLang="en-US"/>
              <a:t>月</a:t>
            </a:r>
            <a:endParaRPr lang="en-US" altLang="zh-TW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9C42C9-ADF7-4C62-93B2-DA24448A3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D4B7F-73BB-4EB1-BC72-7932BD0D305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21099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824A59D-6F3E-457D-91B0-F6A3D07BFF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1038" y="365125"/>
            <a:ext cx="854392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D4D9CA7F-8906-45B1-AAD5-DA487E5DFB0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2DFA12-8031-4CCA-8736-A91AFAD04A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5C0B0A-E7BA-4D1F-A5E0-B0DAFA3E26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81363" y="6356350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r>
              <a:rPr lang="en-US" altLang="zh-TW"/>
              <a:t>2024 </a:t>
            </a:r>
            <a:r>
              <a:rPr lang="zh-TW" altLang="en-US"/>
              <a:t>年 </a:t>
            </a:r>
            <a:r>
              <a:rPr lang="en-US" altLang="zh-TW"/>
              <a:t>9 </a:t>
            </a:r>
            <a:r>
              <a:rPr lang="zh-TW" altLang="en-US"/>
              <a:t>月</a:t>
            </a:r>
            <a:endParaRPr lang="en-US" altLang="zh-TW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C984AC-65D1-4028-A639-1ADA311AF3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6113" y="6356350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12682265-48D0-466F-8D89-9DC7B593F25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9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b="1" kern="1200">
          <a:solidFill>
            <a:srgbClr val="0070C0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rgbClr val="0070C0"/>
          </a:solidFill>
          <a:latin typeface="微軟正黑體" panose="020B0604030504040204" pitchFamily="34" charset="-120"/>
          <a:ea typeface="微軟正黑體" panose="020B0604030504040204" pitchFamily="34" charset="-12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rgbClr val="0070C0"/>
          </a:solidFill>
          <a:latin typeface="微軟正黑體" panose="020B0604030504040204" pitchFamily="34" charset="-120"/>
          <a:ea typeface="微軟正黑體" panose="020B0604030504040204" pitchFamily="34" charset="-12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rgbClr val="0070C0"/>
          </a:solidFill>
          <a:latin typeface="微軟正黑體" panose="020B0604030504040204" pitchFamily="34" charset="-120"/>
          <a:ea typeface="微軟正黑體" panose="020B0604030504040204" pitchFamily="34" charset="-12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rgbClr val="0070C0"/>
          </a:solidFill>
          <a:latin typeface="微軟正黑體" panose="020B0604030504040204" pitchFamily="34" charset="-120"/>
          <a:ea typeface="微軟正黑體" panose="020B0604030504040204" pitchFamily="34" charset="-12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rgbClr val="0070C0"/>
          </a:solidFill>
          <a:latin typeface="微軟正黑體" panose="020B0604030504040204" pitchFamily="34" charset="-120"/>
          <a:ea typeface="微軟正黑體" panose="020B0604030504040204" pitchFamily="34" charset="-12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rgbClr val="0070C0"/>
          </a:solidFill>
          <a:latin typeface="微軟正黑體" panose="020B0604030504040204" pitchFamily="34" charset="-120"/>
          <a:ea typeface="微軟正黑體" panose="020B0604030504040204" pitchFamily="34" charset="-12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rgbClr val="0070C0"/>
          </a:solidFill>
          <a:latin typeface="微軟正黑體" panose="020B0604030504040204" pitchFamily="34" charset="-120"/>
          <a:ea typeface="微軟正黑體" panose="020B0604030504040204" pitchFamily="34" charset="-12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rgbClr val="0070C0"/>
          </a:solidFill>
          <a:latin typeface="微軟正黑體" panose="020B0604030504040204" pitchFamily="34" charset="-120"/>
          <a:ea typeface="微軟正黑體" panose="020B0604030504040204" pitchFamily="34" charset="-12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sv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483AB996-9D45-4C75-92D9-14F1BE500948}"/>
              </a:ext>
            </a:extLst>
          </p:cNvPr>
          <p:cNvSpPr>
            <a:spLocks/>
          </p:cNvSpPr>
          <p:nvPr/>
        </p:nvSpPr>
        <p:spPr bwMode="auto">
          <a:xfrm>
            <a:off x="2038350" y="2060575"/>
            <a:ext cx="5829300" cy="226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1" lang="zh-TW" altLang="en-US" sz="7200" b="1" dirty="0">
                <a:solidFill>
                  <a:srgbClr val="0070C0"/>
                </a:solidFill>
                <a:latin typeface="華康少女文字W3" pitchFamily="81" charset="-120"/>
                <a:ea typeface="華康少女文字W3" pitchFamily="81" charset="-120"/>
              </a:rPr>
              <a:t>百日咳</a:t>
            </a:r>
            <a:r>
              <a:rPr kumimoji="1" lang="en-US" altLang="zh-TW" sz="7200" b="1" dirty="0">
                <a:solidFill>
                  <a:srgbClr val="0070C0"/>
                </a:solidFill>
                <a:latin typeface="華康少女文字W3" pitchFamily="81" charset="-120"/>
                <a:ea typeface="華康少女文字W3" pitchFamily="81" charset="-120"/>
              </a:rPr>
              <a:t>(Pertussis)</a:t>
            </a:r>
            <a:endParaRPr kumimoji="1" lang="zh-TW" altLang="en-US" sz="7200" b="1" dirty="0">
              <a:solidFill>
                <a:srgbClr val="0070C0"/>
              </a:solidFill>
              <a:latin typeface="華康少女文字W3" pitchFamily="81" charset="-120"/>
              <a:ea typeface="華康少女文字W3" pitchFamily="81" charset="-120"/>
            </a:endParaRPr>
          </a:p>
        </p:txBody>
      </p:sp>
      <p:pic>
        <p:nvPicPr>
          <p:cNvPr id="4099" name="圖片 2">
            <a:extLst>
              <a:ext uri="{FF2B5EF4-FFF2-40B4-BE49-F238E27FC236}">
                <a16:creationId xmlns:a16="http://schemas.microsoft.com/office/drawing/2014/main" id="{BA3FB5B6-CBAB-4C5C-BE75-0E3D5FF7BC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6863" y="5373688"/>
            <a:ext cx="423227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標題 1">
            <a:extLst>
              <a:ext uri="{FF2B5EF4-FFF2-40B4-BE49-F238E27FC236}">
                <a16:creationId xmlns:a16="http://schemas.microsoft.com/office/drawing/2014/main" id="{ABB59ADB-50F7-4D2A-959B-E95CE66C99A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44488" y="141288"/>
            <a:ext cx="9217025" cy="1120775"/>
          </a:xfrm>
        </p:spPr>
        <p:txBody>
          <a:bodyPr/>
          <a:lstStyle/>
          <a:p>
            <a:pPr eaLnBrk="1" hangingPunct="1"/>
            <a:r>
              <a:rPr lang="zh-TW" altLang="en-US"/>
              <a:t>大綱</a:t>
            </a:r>
          </a:p>
        </p:txBody>
      </p:sp>
      <p:sp>
        <p:nvSpPr>
          <p:cNvPr id="6147" name="內容版面配置區 2">
            <a:extLst>
              <a:ext uri="{FF2B5EF4-FFF2-40B4-BE49-F238E27FC236}">
                <a16:creationId xmlns:a16="http://schemas.microsoft.com/office/drawing/2014/main" id="{A5E1D696-C524-49E1-B40D-100573750C7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31825" y="1262063"/>
            <a:ext cx="9215438" cy="4968875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zh-TW" altLang="en-US" b="1">
                <a:solidFill>
                  <a:srgbClr val="125E60"/>
                </a:solidFill>
              </a:rPr>
              <a:t>前言</a:t>
            </a:r>
          </a:p>
          <a:p>
            <a:pPr eaLnBrk="1" hangingPunct="1">
              <a:lnSpc>
                <a:spcPct val="150000"/>
              </a:lnSpc>
            </a:pPr>
            <a:r>
              <a:rPr lang="zh-TW" altLang="en-US" b="1">
                <a:solidFill>
                  <a:srgbClr val="125E60"/>
                </a:solidFill>
              </a:rPr>
              <a:t>疾病概述</a:t>
            </a:r>
          </a:p>
          <a:p>
            <a:pPr eaLnBrk="1" hangingPunct="1">
              <a:lnSpc>
                <a:spcPct val="150000"/>
              </a:lnSpc>
            </a:pPr>
            <a:r>
              <a:rPr lang="zh-TW" altLang="en-US" b="1">
                <a:solidFill>
                  <a:srgbClr val="125E60"/>
                </a:solidFill>
              </a:rPr>
              <a:t>流行病學</a:t>
            </a:r>
          </a:p>
          <a:p>
            <a:pPr eaLnBrk="1" hangingPunct="1">
              <a:lnSpc>
                <a:spcPct val="150000"/>
              </a:lnSpc>
            </a:pPr>
            <a:r>
              <a:rPr lang="zh-TW" altLang="en-US" b="1">
                <a:solidFill>
                  <a:srgbClr val="125E60"/>
                </a:solidFill>
              </a:rPr>
              <a:t>預防措施</a:t>
            </a:r>
          </a:p>
          <a:p>
            <a:pPr eaLnBrk="1" hangingPunct="1">
              <a:lnSpc>
                <a:spcPct val="150000"/>
              </a:lnSpc>
            </a:pPr>
            <a:r>
              <a:rPr lang="zh-TW" altLang="en-US" b="1">
                <a:solidFill>
                  <a:srgbClr val="125E60"/>
                </a:solidFill>
              </a:rPr>
              <a:t>防治工作</a:t>
            </a:r>
          </a:p>
          <a:p>
            <a:pPr eaLnBrk="1" hangingPunct="1"/>
            <a:endParaRPr lang="zh-TW" altLang="en-US"/>
          </a:p>
        </p:txBody>
      </p:sp>
      <p:sp>
        <p:nvSpPr>
          <p:cNvPr id="6148" name="投影片編號版面配置區 3">
            <a:extLst>
              <a:ext uri="{FF2B5EF4-FFF2-40B4-BE49-F238E27FC236}">
                <a16:creationId xmlns:a16="http://schemas.microsoft.com/office/drawing/2014/main" id="{77121F9E-FD4D-41CA-AC3A-C131993F2AD8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9345613" y="6350000"/>
            <a:ext cx="560387" cy="5111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18E1A303-9051-476E-9C30-73417B8A9F11}" type="slidenum">
              <a:rPr lang="en-US" altLang="zh-TW" sz="1400" smtClean="0">
                <a:solidFill>
                  <a:schemeClr val="bg1"/>
                </a:solidFill>
                <a:latin typeface="Arial" panose="020B0604020202020204" pitchFamily="34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</a:t>
            </a:fld>
            <a:endParaRPr lang="en-US" altLang="zh-TW" sz="14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標題 1">
            <a:extLst>
              <a:ext uri="{FF2B5EF4-FFF2-40B4-BE49-F238E27FC236}">
                <a16:creationId xmlns:a16="http://schemas.microsoft.com/office/drawing/2014/main" id="{E3C2EC65-D02E-4D90-B9A7-C959A1590C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44488" y="141288"/>
            <a:ext cx="9217025" cy="1120775"/>
          </a:xfrm>
        </p:spPr>
        <p:txBody>
          <a:bodyPr/>
          <a:lstStyle/>
          <a:p>
            <a:pPr eaLnBrk="1" hangingPunct="1"/>
            <a:r>
              <a:rPr lang="zh-TW" altLang="en-US"/>
              <a:t>前言</a:t>
            </a:r>
          </a:p>
        </p:txBody>
      </p:sp>
      <p:sp>
        <p:nvSpPr>
          <p:cNvPr id="7171" name="內容版面配置區 2">
            <a:extLst>
              <a:ext uri="{FF2B5EF4-FFF2-40B4-BE49-F238E27FC236}">
                <a16:creationId xmlns:a16="http://schemas.microsoft.com/office/drawing/2014/main" id="{C741E351-5C74-440D-96AF-979F4435F40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31825" y="1268413"/>
            <a:ext cx="8642350" cy="4968875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zh-TW" altLang="en-US" sz="2400" dirty="0"/>
              <a:t>百日咳於中古的十六世紀首次被描述，第一次的大流行是發生在巴黎。</a:t>
            </a:r>
          </a:p>
          <a:p>
            <a:pPr algn="just" eaLnBrk="1" hangingPunct="1">
              <a:lnSpc>
                <a:spcPct val="150000"/>
              </a:lnSpc>
            </a:pPr>
            <a:r>
              <a:rPr lang="zh-TW" altLang="en-US" sz="2400" dirty="0"/>
              <a:t>西元</a:t>
            </a:r>
            <a:r>
              <a:rPr lang="en-US" altLang="zh-TW" sz="2400" dirty="0"/>
              <a:t>1906</a:t>
            </a:r>
            <a:r>
              <a:rPr lang="zh-TW" altLang="en-US" sz="2400" dirty="0"/>
              <a:t>年由</a:t>
            </a:r>
            <a:r>
              <a:rPr lang="en-US" altLang="zh-TW" sz="2400" dirty="0"/>
              <a:t>Bordet</a:t>
            </a:r>
            <a:r>
              <a:rPr lang="zh-TW" altLang="en-US" sz="2400" dirty="0"/>
              <a:t>及</a:t>
            </a:r>
            <a:r>
              <a:rPr lang="en-US" altLang="zh-TW" sz="2400" dirty="0" err="1"/>
              <a:t>Gengou</a:t>
            </a:r>
            <a:r>
              <a:rPr lang="zh-TW" altLang="en-US" sz="2400" dirty="0"/>
              <a:t>首次分離出</a:t>
            </a:r>
            <a:r>
              <a:rPr lang="en-US" altLang="zh-TW" sz="2400" dirty="0"/>
              <a:t>Bordetella pertussis</a:t>
            </a:r>
            <a:r>
              <a:rPr lang="zh-TW" altLang="en-US" sz="2400" dirty="0"/>
              <a:t>，才確認了百日咳這種疾病的致病原。</a:t>
            </a:r>
          </a:p>
        </p:txBody>
      </p:sp>
      <p:sp>
        <p:nvSpPr>
          <p:cNvPr id="7172" name="投影片編號版面配置區 3">
            <a:extLst>
              <a:ext uri="{FF2B5EF4-FFF2-40B4-BE49-F238E27FC236}">
                <a16:creationId xmlns:a16="http://schemas.microsoft.com/office/drawing/2014/main" id="{52038C37-7680-46F6-BD08-B5296984844A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8F88BA98-6EB9-47FD-BAF4-F6FDC8AAA5C6}" type="slidenum">
              <a:rPr lang="en-US" altLang="zh-TW" sz="1400" smtClean="0">
                <a:solidFill>
                  <a:schemeClr val="bg1"/>
                </a:solidFill>
                <a:latin typeface="Arial" panose="020B0604020202020204" pitchFamily="34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</a:t>
            </a:fld>
            <a:endParaRPr lang="en-US" altLang="zh-TW" sz="14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A4035961-171D-4A4B-8BE8-184FE55C249A}"/>
              </a:ext>
            </a:extLst>
          </p:cNvPr>
          <p:cNvSpPr>
            <a:spLocks/>
          </p:cNvSpPr>
          <p:nvPr/>
        </p:nvSpPr>
        <p:spPr bwMode="auto">
          <a:xfrm>
            <a:off x="2990850" y="2876550"/>
            <a:ext cx="3924300" cy="110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1" lang="zh-TW" altLang="en-US" sz="7200" b="1" dirty="0">
                <a:solidFill>
                  <a:srgbClr val="0070C0"/>
                </a:solidFill>
              </a:rPr>
              <a:t>疾病概述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CC774860-DAD0-48C4-8958-783B74E26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70A9CAC-8D7E-4C5D-B4F3-AE9047CE5844}" type="slidenum">
              <a:rPr lang="en-US" altLang="zh-TW" smtClean="0"/>
              <a:pPr>
                <a:defRPr/>
              </a:pPr>
              <a:t>4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27623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標題 1">
            <a:extLst>
              <a:ext uri="{FF2B5EF4-FFF2-40B4-BE49-F238E27FC236}">
                <a16:creationId xmlns:a16="http://schemas.microsoft.com/office/drawing/2014/main" id="{360EF0BF-4329-4862-B7AA-E112510780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44488" y="141288"/>
            <a:ext cx="9217025" cy="1120775"/>
          </a:xfrm>
        </p:spPr>
        <p:txBody>
          <a:bodyPr/>
          <a:lstStyle/>
          <a:p>
            <a:pPr eaLnBrk="1" hangingPunct="1"/>
            <a:r>
              <a:rPr lang="zh-TW" altLang="en-US"/>
              <a:t>致病原</a:t>
            </a:r>
          </a:p>
        </p:txBody>
      </p:sp>
      <p:sp>
        <p:nvSpPr>
          <p:cNvPr id="9219" name="內容版面配置區 2">
            <a:extLst>
              <a:ext uri="{FF2B5EF4-FFF2-40B4-BE49-F238E27FC236}">
                <a16:creationId xmlns:a16="http://schemas.microsoft.com/office/drawing/2014/main" id="{4161EDD0-F9E8-4A0C-A47F-9E91078BFDE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31825" y="1277938"/>
            <a:ext cx="8642350" cy="2673350"/>
          </a:xfrm>
        </p:spPr>
        <p:txBody>
          <a:bodyPr/>
          <a:lstStyle/>
          <a:p>
            <a:pPr algn="just" eaLnBrk="1" hangingPunct="1">
              <a:lnSpc>
                <a:spcPct val="100000"/>
              </a:lnSpc>
            </a:pPr>
            <a:r>
              <a:rPr lang="zh-TW" altLang="en-US" sz="2400" b="1" u="sng" dirty="0"/>
              <a:t>百日咳</a:t>
            </a:r>
            <a:r>
              <a:rPr lang="zh-TW" altLang="en-US" sz="2400" dirty="0"/>
              <a:t>之致病原為屬於革蘭氏陰性菌的</a:t>
            </a:r>
            <a:r>
              <a:rPr lang="zh-TW" altLang="en-US" sz="2400" b="1" dirty="0"/>
              <a:t>百日咳桿菌（</a:t>
            </a:r>
            <a:r>
              <a:rPr lang="en-US" altLang="zh-TW" sz="2400" b="1" dirty="0"/>
              <a:t>Bordetella pertussis</a:t>
            </a:r>
            <a:r>
              <a:rPr lang="zh-TW" altLang="en-US" sz="2400" b="1" dirty="0"/>
              <a:t>）</a:t>
            </a:r>
            <a:r>
              <a:rPr lang="zh-TW" altLang="en-US" sz="2400" dirty="0"/>
              <a:t>。</a:t>
            </a:r>
            <a:endParaRPr lang="en-US" altLang="zh-TW" sz="2400" dirty="0"/>
          </a:p>
          <a:p>
            <a:pPr algn="just" eaLnBrk="1" hangingPunct="1">
              <a:lnSpc>
                <a:spcPct val="100000"/>
              </a:lnSpc>
            </a:pPr>
            <a:r>
              <a:rPr lang="en-US" altLang="zh-TW" sz="2400" dirty="0"/>
              <a:t>Bordetella pertussis</a:t>
            </a:r>
            <a:r>
              <a:rPr lang="zh-TW" altLang="en-US" sz="2400" dirty="0"/>
              <a:t>之抵抗力極弱，</a:t>
            </a:r>
            <a:r>
              <a:rPr lang="en-US" altLang="zh-TW" sz="2400" dirty="0"/>
              <a:t>55℃</a:t>
            </a:r>
            <a:r>
              <a:rPr lang="zh-TW" altLang="en-US" sz="2400" dirty="0"/>
              <a:t>、</a:t>
            </a:r>
            <a:r>
              <a:rPr lang="en-US" altLang="zh-TW" sz="2400" dirty="0"/>
              <a:t>30</a:t>
            </a:r>
            <a:r>
              <a:rPr lang="zh-TW" altLang="en-US" sz="2400" dirty="0"/>
              <a:t>分鐘即可被殺死，但在</a:t>
            </a:r>
            <a:r>
              <a:rPr lang="en-US" altLang="zh-TW" sz="2400" dirty="0"/>
              <a:t>0-10℃</a:t>
            </a:r>
            <a:r>
              <a:rPr lang="zh-TW" altLang="en-US" sz="2400" dirty="0"/>
              <a:t>存活時間可以很久。對紫外線的抵抗力也很弱。</a:t>
            </a:r>
            <a:endParaRPr lang="en-US" altLang="zh-TW" sz="2400" dirty="0"/>
          </a:p>
        </p:txBody>
      </p:sp>
      <p:sp>
        <p:nvSpPr>
          <p:cNvPr id="9221" name="投影片編號版面配置區 4">
            <a:extLst>
              <a:ext uri="{FF2B5EF4-FFF2-40B4-BE49-F238E27FC236}">
                <a16:creationId xmlns:a16="http://schemas.microsoft.com/office/drawing/2014/main" id="{82DDA388-8069-4667-81B2-2A85D2D30573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2681F16C-708A-47AE-BFBA-0A4380E1DAEE}" type="slidenum">
              <a:rPr lang="en-US" altLang="zh-TW" sz="1400" smtClean="0">
                <a:solidFill>
                  <a:schemeClr val="bg1"/>
                </a:solidFill>
                <a:latin typeface="Arial" panose="020B0604020202020204" pitchFamily="34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5</a:t>
            </a:fld>
            <a:endParaRPr lang="en-US" altLang="zh-TW" sz="14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pic>
        <p:nvPicPr>
          <p:cNvPr id="9222" name="圖片 2">
            <a:extLst>
              <a:ext uri="{FF2B5EF4-FFF2-40B4-BE49-F238E27FC236}">
                <a16:creationId xmlns:a16="http://schemas.microsoft.com/office/drawing/2014/main" id="{57361225-84CC-40B2-9600-690DFBAE26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3738" y="3212976"/>
            <a:ext cx="3492500" cy="272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文字方塊 7">
            <a:extLst>
              <a:ext uri="{FF2B5EF4-FFF2-40B4-BE49-F238E27FC236}">
                <a16:creationId xmlns:a16="http://schemas.microsoft.com/office/drawing/2014/main" id="{24E4800F-5A5A-4290-8329-313CA86AA1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1825" y="3432175"/>
            <a:ext cx="5005388" cy="10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algn="just" defTabSz="914400" eaLnBrk="1" hangingPunct="1">
              <a:lnSpc>
                <a:spcPct val="100000"/>
              </a:lnSpc>
              <a:buClr>
                <a:srgbClr val="A3BEB2"/>
              </a:buClr>
            </a:pPr>
            <a:r>
              <a:rPr lang="zh-TW" altLang="en-US" sz="2400" b="1" u="sng" dirty="0"/>
              <a:t>副百日咳</a:t>
            </a:r>
            <a:r>
              <a:rPr lang="zh-TW" altLang="en-US" sz="2400" dirty="0"/>
              <a:t>之致病原則為</a:t>
            </a:r>
            <a:r>
              <a:rPr lang="zh-TW" altLang="en-US" sz="2400" b="1" dirty="0"/>
              <a:t>副百日咳桿菌（</a:t>
            </a:r>
            <a:r>
              <a:rPr lang="en-US" altLang="zh-TW" sz="2400" b="1" dirty="0"/>
              <a:t>Bordetella </a:t>
            </a:r>
            <a:r>
              <a:rPr lang="en-US" altLang="zh-TW" sz="2400" b="1" dirty="0" err="1"/>
              <a:t>parapertussis</a:t>
            </a:r>
            <a:r>
              <a:rPr lang="zh-TW" altLang="en-US" sz="2400" b="1" dirty="0"/>
              <a:t>）</a:t>
            </a:r>
            <a:r>
              <a:rPr lang="zh-TW" altLang="en-US" sz="2400" dirty="0"/>
              <a:t>。 </a:t>
            </a:r>
          </a:p>
        </p:txBody>
      </p:sp>
      <p:sp>
        <p:nvSpPr>
          <p:cNvPr id="9224" name="矩形 8">
            <a:extLst>
              <a:ext uri="{FF2B5EF4-FFF2-40B4-BE49-F238E27FC236}">
                <a16:creationId xmlns:a16="http://schemas.microsoft.com/office/drawing/2014/main" id="{44FB51B2-162A-4B14-AC9C-883967BC50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5163" y="5881564"/>
            <a:ext cx="34925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TW" altLang="en-US" sz="1200" b="1">
                <a:solidFill>
                  <a:srgbClr val="9D886F"/>
                </a:solidFill>
              </a:rPr>
              <a:t>影像來源：疾病管制署研究檢驗及疫苗研製中心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3" name="直線單箭頭接點 52">
            <a:extLst>
              <a:ext uri="{FF2B5EF4-FFF2-40B4-BE49-F238E27FC236}">
                <a16:creationId xmlns:a16="http://schemas.microsoft.com/office/drawing/2014/main" id="{62BB60BD-BBA4-4D96-B726-70E5F06D44C7}"/>
              </a:ext>
            </a:extLst>
          </p:cNvPr>
          <p:cNvCxnSpPr>
            <a:cxnSpLocks/>
            <a:stCxn id="23" idx="3"/>
            <a:endCxn id="19" idx="1"/>
          </p:cNvCxnSpPr>
          <p:nvPr/>
        </p:nvCxnSpPr>
        <p:spPr>
          <a:xfrm>
            <a:off x="840091" y="2094875"/>
            <a:ext cx="1687835" cy="0"/>
          </a:xfrm>
          <a:prstGeom prst="straightConnector1">
            <a:avLst/>
          </a:prstGeom>
          <a:ln w="38100">
            <a:solidFill>
              <a:srgbClr val="D5E1DC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標題 1">
            <a:extLst>
              <a:ext uri="{FF2B5EF4-FFF2-40B4-BE49-F238E27FC236}">
                <a16:creationId xmlns:a16="http://schemas.microsoft.com/office/drawing/2014/main" id="{5CAF5748-42A9-495F-AA60-C5A8CDA1B8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sz="4400" b="1" dirty="0">
                <a:solidFill>
                  <a:srgbClr val="0070C0"/>
                </a:solidFill>
              </a:rPr>
              <a:t>疾病過程三階段</a:t>
            </a:r>
            <a:endParaRPr lang="zh-TW" altLang="en-US" dirty="0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BCCAB704-CEC8-4163-977A-84E95FCCB66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49393E3-E54E-4DBA-8DC7-5CAEC8A2D78B}" type="slidenum">
              <a:rPr lang="en-US" altLang="zh-TW" smtClean="0"/>
              <a:pPr>
                <a:defRPr/>
              </a:pPr>
              <a:t>6</a:t>
            </a:fld>
            <a:endParaRPr lang="en-US" altLang="zh-TW" dirty="0"/>
          </a:p>
        </p:txBody>
      </p:sp>
      <p:sp>
        <p:nvSpPr>
          <p:cNvPr id="9" name="矩形 13">
            <a:extLst>
              <a:ext uri="{FF2B5EF4-FFF2-40B4-BE49-F238E27FC236}">
                <a16:creationId xmlns:a16="http://schemas.microsoft.com/office/drawing/2014/main" id="{1C2813EB-FDFB-4EDD-9E73-B85A60934A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464" y="1624181"/>
            <a:ext cx="12412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1" lang="zh-TW" altLang="en-US" sz="1400" b="1" dirty="0"/>
              <a:t>週別</a:t>
            </a:r>
            <a:r>
              <a:rPr kumimoji="1" lang="en-US" altLang="zh-TW" sz="1400" b="1" dirty="0"/>
              <a:t>(Weeks)</a:t>
            </a:r>
            <a:endParaRPr kumimoji="1" lang="zh-TW" altLang="en-US" sz="1400" b="1" dirty="0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36249A3A-568E-4686-8EEB-76D4E1F00F12}"/>
              </a:ext>
            </a:extLst>
          </p:cNvPr>
          <p:cNvSpPr/>
          <p:nvPr/>
        </p:nvSpPr>
        <p:spPr>
          <a:xfrm>
            <a:off x="2527926" y="1894820"/>
            <a:ext cx="3369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20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2</a:t>
            </a:r>
            <a:endParaRPr lang="zh-TW" altLang="en-US" sz="2000" b="1" dirty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562D630A-1A9D-484F-A965-EBB0D0034406}"/>
              </a:ext>
            </a:extLst>
          </p:cNvPr>
          <p:cNvSpPr/>
          <p:nvPr/>
        </p:nvSpPr>
        <p:spPr>
          <a:xfrm>
            <a:off x="503139" y="1894820"/>
            <a:ext cx="3369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20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0</a:t>
            </a:r>
            <a:endParaRPr lang="zh-TW" altLang="en-US" sz="2000" b="1" dirty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D0677C0D-9AF3-4381-9B58-A26E4C8DB2B7}"/>
              </a:ext>
            </a:extLst>
          </p:cNvPr>
          <p:cNvSpPr/>
          <p:nvPr/>
        </p:nvSpPr>
        <p:spPr>
          <a:xfrm>
            <a:off x="6395363" y="1894820"/>
            <a:ext cx="3369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20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8</a:t>
            </a:r>
            <a:endParaRPr lang="zh-TW" altLang="en-US" sz="2000" b="1" dirty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DE3AD061-D4AF-4FB4-BB65-69747EDBC026}"/>
              </a:ext>
            </a:extLst>
          </p:cNvPr>
          <p:cNvSpPr/>
          <p:nvPr/>
        </p:nvSpPr>
        <p:spPr>
          <a:xfrm>
            <a:off x="9019504" y="1894820"/>
            <a:ext cx="4700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20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12</a:t>
            </a:r>
            <a:endParaRPr lang="zh-TW" altLang="en-US" sz="2000" b="1" dirty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grpSp>
        <p:nvGrpSpPr>
          <p:cNvPr id="41" name="群組 40">
            <a:extLst>
              <a:ext uri="{FF2B5EF4-FFF2-40B4-BE49-F238E27FC236}">
                <a16:creationId xmlns:a16="http://schemas.microsoft.com/office/drawing/2014/main" id="{1126A7BC-0DE8-443F-B9EA-50B9682BD000}"/>
              </a:ext>
            </a:extLst>
          </p:cNvPr>
          <p:cNvGrpSpPr/>
          <p:nvPr/>
        </p:nvGrpSpPr>
        <p:grpSpPr>
          <a:xfrm>
            <a:off x="671615" y="2276872"/>
            <a:ext cx="1944000" cy="3096344"/>
            <a:chOff x="543400" y="2199757"/>
            <a:chExt cx="1944000" cy="3096344"/>
          </a:xfrm>
        </p:grpSpPr>
        <p:sp>
          <p:nvSpPr>
            <p:cNvPr id="39" name="矩形 38">
              <a:extLst>
                <a:ext uri="{FF2B5EF4-FFF2-40B4-BE49-F238E27FC236}">
                  <a16:creationId xmlns:a16="http://schemas.microsoft.com/office/drawing/2014/main" id="{4B63C123-EB5F-4486-AF90-239721D48D7F}"/>
                </a:ext>
              </a:extLst>
            </p:cNvPr>
            <p:cNvSpPr/>
            <p:nvPr/>
          </p:nvSpPr>
          <p:spPr>
            <a:xfrm>
              <a:off x="543400" y="2199757"/>
              <a:ext cx="1944000" cy="447835"/>
            </a:xfrm>
            <a:prstGeom prst="rect">
              <a:avLst/>
            </a:prstGeom>
            <a:solidFill>
              <a:srgbClr val="D5E1DC"/>
            </a:solidFill>
            <a:ln w="38100">
              <a:solidFill>
                <a:srgbClr val="D5E1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黏膜期</a:t>
              </a:r>
              <a:endParaRPr lang="en-US" altLang="zh-TW" sz="1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sz="14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Catarrhal stage</a:t>
              </a:r>
            </a:p>
          </p:txBody>
        </p:sp>
        <p:sp>
          <p:nvSpPr>
            <p:cNvPr id="40" name="矩形 39">
              <a:extLst>
                <a:ext uri="{FF2B5EF4-FFF2-40B4-BE49-F238E27FC236}">
                  <a16:creationId xmlns:a16="http://schemas.microsoft.com/office/drawing/2014/main" id="{E410E678-75A5-451E-AF50-58AB95A55242}"/>
                </a:ext>
              </a:extLst>
            </p:cNvPr>
            <p:cNvSpPr/>
            <p:nvPr/>
          </p:nvSpPr>
          <p:spPr>
            <a:xfrm>
              <a:off x="543400" y="2673351"/>
              <a:ext cx="1944000" cy="2622750"/>
            </a:xfrm>
            <a:prstGeom prst="rect">
              <a:avLst/>
            </a:prstGeom>
            <a:noFill/>
            <a:ln w="38100">
              <a:solidFill>
                <a:srgbClr val="D5E1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85725" indent="-85725" algn="just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D5E1DC"/>
                </a:buClr>
                <a:buFont typeface="Arial" panose="020B0604020202020204" pitchFamily="34" charset="0"/>
                <a:buChar char="•"/>
                <a:defRPr/>
              </a:pPr>
              <a:r>
                <a:rPr lang="zh-TW" altLang="en-US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通常持續</a:t>
              </a:r>
              <a:r>
                <a:rPr lang="en-US" altLang="zh-TW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</a:t>
              </a:r>
              <a:r>
                <a:rPr lang="zh-TW" altLang="en-US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到</a:t>
              </a:r>
              <a:r>
                <a:rPr lang="en-US" altLang="zh-TW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</a:t>
              </a:r>
              <a:r>
                <a:rPr lang="zh-TW" altLang="en-US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週</a:t>
              </a:r>
              <a:endPara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85725" indent="-85725" algn="just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D5E1DC"/>
                </a:buClr>
                <a:buFont typeface="Arial" panose="020B0604020202020204" pitchFamily="34" charset="0"/>
                <a:buChar char="•"/>
                <a:defRPr/>
              </a:pPr>
              <a:r>
                <a:rPr lang="zh-TW" altLang="en-US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疾病發作不明顯，輕微性咳嗽、低燒、流鼻水</a:t>
              </a:r>
            </a:p>
            <a:p>
              <a:pPr algn="ctr"/>
              <a:endParaRPr lang="zh-TW" altLang="en-US" dirty="0"/>
            </a:p>
          </p:txBody>
        </p:sp>
      </p:grpSp>
      <p:grpSp>
        <p:nvGrpSpPr>
          <p:cNvPr id="43" name="群組 42">
            <a:extLst>
              <a:ext uri="{FF2B5EF4-FFF2-40B4-BE49-F238E27FC236}">
                <a16:creationId xmlns:a16="http://schemas.microsoft.com/office/drawing/2014/main" id="{B1F3AA17-E051-439C-B3C2-503DC78A2B80}"/>
              </a:ext>
            </a:extLst>
          </p:cNvPr>
          <p:cNvGrpSpPr/>
          <p:nvPr/>
        </p:nvGrpSpPr>
        <p:grpSpPr>
          <a:xfrm>
            <a:off x="2755729" y="2276872"/>
            <a:ext cx="3721639" cy="3096344"/>
            <a:chOff x="543399" y="2199757"/>
            <a:chExt cx="1944001" cy="3096344"/>
          </a:xfrm>
        </p:grpSpPr>
        <p:sp>
          <p:nvSpPr>
            <p:cNvPr id="44" name="矩形 43">
              <a:extLst>
                <a:ext uri="{FF2B5EF4-FFF2-40B4-BE49-F238E27FC236}">
                  <a16:creationId xmlns:a16="http://schemas.microsoft.com/office/drawing/2014/main" id="{FB8711AB-622E-4FE4-B4EA-7C2D857963FB}"/>
                </a:ext>
              </a:extLst>
            </p:cNvPr>
            <p:cNvSpPr/>
            <p:nvPr/>
          </p:nvSpPr>
          <p:spPr>
            <a:xfrm>
              <a:off x="543400" y="2199757"/>
              <a:ext cx="1944000" cy="447835"/>
            </a:xfrm>
            <a:prstGeom prst="rect">
              <a:avLst/>
            </a:prstGeom>
            <a:solidFill>
              <a:srgbClr val="A3BEB2"/>
            </a:solidFill>
            <a:ln w="38100">
              <a:solidFill>
                <a:srgbClr val="A3BEB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陣發期</a:t>
              </a:r>
              <a:endParaRPr lang="en-US" altLang="zh-TW" sz="1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sz="14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Paroxysmal stage</a:t>
              </a:r>
              <a:endParaRPr lang="zh-TW" altLang="en-US" sz="1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5" name="矩形 44">
              <a:extLst>
                <a:ext uri="{FF2B5EF4-FFF2-40B4-BE49-F238E27FC236}">
                  <a16:creationId xmlns:a16="http://schemas.microsoft.com/office/drawing/2014/main" id="{8A46343D-487C-4FB8-ACF7-8DD364939BA8}"/>
                </a:ext>
              </a:extLst>
            </p:cNvPr>
            <p:cNvSpPr/>
            <p:nvPr/>
          </p:nvSpPr>
          <p:spPr>
            <a:xfrm>
              <a:off x="543399" y="2673351"/>
              <a:ext cx="1944000" cy="2622750"/>
            </a:xfrm>
            <a:prstGeom prst="rect">
              <a:avLst/>
            </a:prstGeom>
            <a:noFill/>
            <a:ln w="38100">
              <a:solidFill>
                <a:srgbClr val="A3BEB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85725" indent="-85725" algn="just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A3BEB2"/>
                </a:buClr>
                <a:buFont typeface="Arial" panose="020B0604020202020204" pitchFamily="34" charset="0"/>
                <a:buChar char="•"/>
                <a:defRPr/>
              </a:pPr>
              <a:r>
                <a:rPr lang="zh-TW" altLang="en-US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持續</a:t>
              </a:r>
              <a:r>
                <a:rPr lang="en-US" altLang="zh-TW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</a:t>
              </a:r>
              <a:r>
                <a:rPr lang="zh-TW" altLang="en-US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到</a:t>
              </a:r>
              <a:r>
                <a:rPr lang="en-US" altLang="zh-TW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en-US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週，可能延長至</a:t>
              </a:r>
              <a:r>
                <a:rPr lang="en-US" altLang="zh-TW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</a:t>
              </a:r>
              <a:r>
                <a:rPr lang="zh-TW" altLang="en-US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週</a:t>
              </a:r>
            </a:p>
            <a:p>
              <a:pPr marL="85725" indent="-85725" algn="just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A3BEB2"/>
                </a:buClr>
                <a:buFont typeface="Arial" panose="020B0604020202020204" pitchFamily="34" charset="0"/>
                <a:buChar char="•"/>
                <a:defRPr/>
              </a:pPr>
              <a:r>
                <a:rPr lang="zh-TW" altLang="en-US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疾病症狀成為陣發性咳嗽，且持續</a:t>
              </a:r>
              <a:r>
                <a:rPr lang="en-US" altLang="zh-TW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</a:t>
              </a:r>
              <a:r>
                <a:rPr lang="zh-TW" altLang="en-US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～</a:t>
              </a:r>
              <a:r>
                <a:rPr lang="en-US" altLang="zh-TW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</a:t>
              </a:r>
              <a:r>
                <a:rPr lang="zh-TW" altLang="en-US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個月或更長</a:t>
              </a:r>
              <a:endPara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85725" indent="-85725" algn="just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A3BEB2"/>
                </a:buClr>
                <a:buFont typeface="Arial" panose="020B0604020202020204" pitchFamily="34" charset="0"/>
                <a:buChar char="•"/>
                <a:defRPr/>
              </a:pPr>
              <a:r>
                <a:rPr lang="zh-TW" altLang="en-US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各年齡層的不同臨床表現：</a:t>
              </a:r>
              <a:endPara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361950" lvl="1" indent="-185738" algn="just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A3BEB2"/>
                </a:buClr>
                <a:buFont typeface="Wingdings" panose="05000000000000000000" pitchFamily="2" charset="2"/>
                <a:buChar char="Ø"/>
                <a:defRPr/>
              </a:pPr>
              <a:r>
                <a:rPr lang="zh-TW" altLang="en-US" sz="12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一般小於</a:t>
              </a:r>
              <a:r>
                <a:rPr lang="en-US" altLang="zh-TW" sz="12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en-US" sz="12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個月之嬰兒及成人患者並無此典型的陣發性咳嗽或吸入性哮聲 </a:t>
              </a:r>
            </a:p>
            <a:p>
              <a:pPr marL="361950" lvl="1" indent="-185738" algn="just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A3BEB2"/>
                </a:buClr>
                <a:buFont typeface="Wingdings" panose="05000000000000000000" pitchFamily="2" charset="2"/>
                <a:buChar char="Ø"/>
                <a:defRPr/>
              </a:pPr>
              <a:r>
                <a:rPr lang="zh-TW" altLang="en-US" sz="12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小於三個月的嬰兒常會以暫停呼吸或發紺來表示 </a:t>
              </a:r>
            </a:p>
            <a:p>
              <a:pPr marL="361950" lvl="1" indent="-185738" algn="just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A3BEB2"/>
                </a:buClr>
                <a:buFont typeface="Wingdings" panose="05000000000000000000" pitchFamily="2" charset="2"/>
                <a:buChar char="Ø"/>
                <a:defRPr/>
              </a:pPr>
              <a:r>
                <a:rPr lang="zh-TW" altLang="en-US" sz="12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大人在此階段係以不停地咳嗽、頭痛、呼吸不順暢來表現，咳嗽後嘔吐是青少年及成人是否感染百日咳的重要診斷依據</a:t>
              </a:r>
              <a:endParaRPr lang="en-US" altLang="zh-TW" sz="1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zh-TW" altLang="en-US" dirty="0"/>
            </a:p>
          </p:txBody>
        </p:sp>
      </p:grpSp>
      <p:grpSp>
        <p:nvGrpSpPr>
          <p:cNvPr id="46" name="群組 45">
            <a:extLst>
              <a:ext uri="{FF2B5EF4-FFF2-40B4-BE49-F238E27FC236}">
                <a16:creationId xmlns:a16="http://schemas.microsoft.com/office/drawing/2014/main" id="{9AB31E29-DF5B-4666-9045-39A390ACB99C}"/>
              </a:ext>
            </a:extLst>
          </p:cNvPr>
          <p:cNvGrpSpPr/>
          <p:nvPr/>
        </p:nvGrpSpPr>
        <p:grpSpPr>
          <a:xfrm>
            <a:off x="6630355" y="2276872"/>
            <a:ext cx="2621188" cy="3096344"/>
            <a:chOff x="543400" y="2199757"/>
            <a:chExt cx="1944000" cy="3096344"/>
          </a:xfrm>
        </p:grpSpPr>
        <p:sp>
          <p:nvSpPr>
            <p:cNvPr id="47" name="矩形 46">
              <a:extLst>
                <a:ext uri="{FF2B5EF4-FFF2-40B4-BE49-F238E27FC236}">
                  <a16:creationId xmlns:a16="http://schemas.microsoft.com/office/drawing/2014/main" id="{0BBB9369-769D-4F40-BE44-18C4C38F3B19}"/>
                </a:ext>
              </a:extLst>
            </p:cNvPr>
            <p:cNvSpPr/>
            <p:nvPr/>
          </p:nvSpPr>
          <p:spPr>
            <a:xfrm>
              <a:off x="543400" y="2199757"/>
              <a:ext cx="1944000" cy="447835"/>
            </a:xfrm>
            <a:prstGeom prst="rect">
              <a:avLst/>
            </a:prstGeom>
            <a:solidFill>
              <a:srgbClr val="66907D"/>
            </a:solidFill>
            <a:ln w="38100">
              <a:solidFill>
                <a:srgbClr val="6690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恢復期</a:t>
              </a:r>
              <a:endParaRPr lang="en-US" altLang="zh-TW" sz="1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sz="14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Convalescent stage</a:t>
              </a:r>
              <a:endParaRPr lang="zh-TW" altLang="en-US" sz="1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8" name="矩形 47">
              <a:extLst>
                <a:ext uri="{FF2B5EF4-FFF2-40B4-BE49-F238E27FC236}">
                  <a16:creationId xmlns:a16="http://schemas.microsoft.com/office/drawing/2014/main" id="{EADE3D33-C102-42D2-A095-83862E27AD8D}"/>
                </a:ext>
              </a:extLst>
            </p:cNvPr>
            <p:cNvSpPr/>
            <p:nvPr/>
          </p:nvSpPr>
          <p:spPr>
            <a:xfrm>
              <a:off x="543400" y="2673351"/>
              <a:ext cx="1944000" cy="2622750"/>
            </a:xfrm>
            <a:prstGeom prst="rect">
              <a:avLst/>
            </a:prstGeom>
            <a:noFill/>
            <a:ln w="38100">
              <a:solidFill>
                <a:srgbClr val="6690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58A303"/>
                </a:buClr>
                <a:defRPr/>
              </a:pPr>
              <a:r>
                <a:rPr lang="zh-TW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發作逐漸減少且較不嚴重，可能繼續咳嗽</a:t>
              </a:r>
              <a:r>
                <a:rPr lang="en-US" altLang="zh-TW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</a:t>
              </a:r>
              <a:r>
                <a:rPr lang="zh-TW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～</a:t>
              </a:r>
              <a:r>
                <a:rPr lang="en-US" altLang="zh-TW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</a:t>
              </a:r>
              <a:r>
                <a:rPr lang="zh-TW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週後即痊癒</a:t>
              </a:r>
            </a:p>
            <a:p>
              <a:pPr algn="ctr"/>
              <a:endParaRPr lang="zh-TW" altLang="en-US" dirty="0"/>
            </a:p>
          </p:txBody>
        </p:sp>
      </p:grpSp>
      <p:cxnSp>
        <p:nvCxnSpPr>
          <p:cNvPr id="58" name="直線單箭頭接點 57">
            <a:extLst>
              <a:ext uri="{FF2B5EF4-FFF2-40B4-BE49-F238E27FC236}">
                <a16:creationId xmlns:a16="http://schemas.microsoft.com/office/drawing/2014/main" id="{51387E7C-65FE-4F19-88A9-3DC49923461A}"/>
              </a:ext>
            </a:extLst>
          </p:cNvPr>
          <p:cNvCxnSpPr>
            <a:cxnSpLocks/>
            <a:endCxn id="25" idx="1"/>
          </p:cNvCxnSpPr>
          <p:nvPr/>
        </p:nvCxnSpPr>
        <p:spPr>
          <a:xfrm>
            <a:off x="2864878" y="2094875"/>
            <a:ext cx="3530485" cy="0"/>
          </a:xfrm>
          <a:prstGeom prst="straightConnector1">
            <a:avLst/>
          </a:prstGeom>
          <a:ln w="38100">
            <a:solidFill>
              <a:srgbClr val="A3BEB2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直線單箭頭接點 59">
            <a:extLst>
              <a:ext uri="{FF2B5EF4-FFF2-40B4-BE49-F238E27FC236}">
                <a16:creationId xmlns:a16="http://schemas.microsoft.com/office/drawing/2014/main" id="{97400796-ACA7-4F82-BF75-A34836B8354D}"/>
              </a:ext>
            </a:extLst>
          </p:cNvPr>
          <p:cNvCxnSpPr>
            <a:cxnSpLocks/>
            <a:endCxn id="28" idx="1"/>
          </p:cNvCxnSpPr>
          <p:nvPr/>
        </p:nvCxnSpPr>
        <p:spPr>
          <a:xfrm>
            <a:off x="6732315" y="2094875"/>
            <a:ext cx="2287189" cy="0"/>
          </a:xfrm>
          <a:prstGeom prst="straightConnector1">
            <a:avLst/>
          </a:prstGeom>
          <a:ln w="38100">
            <a:solidFill>
              <a:srgbClr val="66907D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72114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6BF7161-1E4D-4C61-BDDC-C967E17FFA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sz="4400" b="1" dirty="0">
                <a:solidFill>
                  <a:srgbClr val="0070C0"/>
                </a:solidFill>
              </a:rPr>
              <a:t>鑑別診斷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2D7CDFA6-AAF8-442E-8D3A-41566BFBD3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00000"/>
              </a:lnSpc>
            </a:pPr>
            <a:r>
              <a:rPr lang="zh-TW" altLang="en-US" sz="2000" dirty="0"/>
              <a:t>有些感染如腺病毒（</a:t>
            </a:r>
            <a:r>
              <a:rPr lang="en-US" altLang="zh-TW" sz="2000" dirty="0"/>
              <a:t>Adenovirus</a:t>
            </a:r>
            <a:r>
              <a:rPr lang="zh-TW" altLang="en-US" sz="2000" dirty="0"/>
              <a:t>）、黴漿菌（</a:t>
            </a:r>
            <a:r>
              <a:rPr lang="en-US" altLang="zh-TW" sz="2000" dirty="0"/>
              <a:t>Mycoplasma</a:t>
            </a:r>
            <a:r>
              <a:rPr lang="zh-TW" altLang="en-US" sz="2000" dirty="0"/>
              <a:t>）、披衣菌（</a:t>
            </a:r>
            <a:r>
              <a:rPr lang="en-US" altLang="zh-TW" sz="2000" dirty="0"/>
              <a:t>Chlamydia trachomatis</a:t>
            </a:r>
            <a:r>
              <a:rPr lang="zh-TW" altLang="en-US" sz="2000" dirty="0"/>
              <a:t>）及呼吸道融合病毒（</a:t>
            </a:r>
            <a:r>
              <a:rPr lang="en-US" altLang="zh-TW" sz="2000" dirty="0"/>
              <a:t>RSV</a:t>
            </a:r>
            <a:r>
              <a:rPr lang="zh-TW" altLang="en-US" sz="2000" dirty="0"/>
              <a:t>）等均可表現出</a:t>
            </a:r>
            <a:r>
              <a:rPr lang="en-US" altLang="zh-TW" sz="2000" dirty="0"/>
              <a:t>pertussis-like</a:t>
            </a:r>
            <a:r>
              <a:rPr lang="zh-TW" altLang="en-US" sz="2000" dirty="0"/>
              <a:t>症狀，必須加以鑑別。</a:t>
            </a:r>
          </a:p>
          <a:p>
            <a:pPr algn="just">
              <a:lnSpc>
                <a:spcPct val="100000"/>
              </a:lnSpc>
            </a:pPr>
            <a:r>
              <a:rPr lang="zh-TW" altLang="en-US" sz="2000" dirty="0"/>
              <a:t>副百日咳在臨床上很難與百日咳區別：</a:t>
            </a:r>
          </a:p>
          <a:p>
            <a:pPr lvl="1" algn="just">
              <a:lnSpc>
                <a:spcPct val="100000"/>
              </a:lnSpc>
            </a:pPr>
            <a:r>
              <a:rPr lang="zh-TW" altLang="en-US" sz="2000" dirty="0"/>
              <a:t>副百日咳之症狀較為輕微。</a:t>
            </a:r>
          </a:p>
          <a:p>
            <a:pPr lvl="1" algn="just">
              <a:lnSpc>
                <a:spcPct val="100000"/>
              </a:lnSpc>
            </a:pPr>
            <a:r>
              <a:rPr lang="zh-TW" altLang="en-US" sz="2000" dirty="0"/>
              <a:t>常見於學齡兒童。</a:t>
            </a:r>
          </a:p>
          <a:p>
            <a:pPr lvl="1" algn="just">
              <a:lnSpc>
                <a:spcPct val="100000"/>
              </a:lnSpc>
            </a:pPr>
            <a:r>
              <a:rPr lang="zh-TW" altLang="en-US" sz="2000" dirty="0"/>
              <a:t>發生率不高。</a:t>
            </a:r>
          </a:p>
          <a:p>
            <a:pPr algn="just">
              <a:lnSpc>
                <a:spcPct val="100000"/>
              </a:lnSpc>
            </a:pPr>
            <a:r>
              <a:rPr lang="zh-TW" altLang="en-US" sz="2000" dirty="0"/>
              <a:t>副百日咳桿菌（</a:t>
            </a:r>
            <a:r>
              <a:rPr lang="en-US" altLang="zh-TW" sz="2000" dirty="0"/>
              <a:t>B. </a:t>
            </a:r>
            <a:r>
              <a:rPr lang="en-US" altLang="zh-TW" sz="2000" dirty="0" err="1"/>
              <a:t>parapertussis</a:t>
            </a:r>
            <a:r>
              <a:rPr lang="zh-TW" altLang="en-US" sz="2000" dirty="0"/>
              <a:t>）和百日咳桿菌之判別，有賴細菌培養的生化學及免疫學之方法。</a:t>
            </a:r>
          </a:p>
          <a:p>
            <a:pPr algn="just">
              <a:lnSpc>
                <a:spcPct val="100000"/>
              </a:lnSpc>
            </a:pPr>
            <a:r>
              <a:rPr lang="zh-TW" altLang="en-US" sz="2000" dirty="0"/>
              <a:t>副百日咳桿菌因為並不會分泌百日咳毒素（</a:t>
            </a:r>
            <a:r>
              <a:rPr lang="en-US" altLang="zh-TW" sz="2000" dirty="0"/>
              <a:t>PT</a:t>
            </a:r>
            <a:r>
              <a:rPr lang="zh-TW" altLang="en-US" sz="2000" dirty="0"/>
              <a:t>），所以也不會引起淋巴球增生現象。</a:t>
            </a:r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7423B58C-D8FE-4112-BFBD-B0A81E0264B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49393E3-E54E-4DBA-8DC7-5CAEC8A2D78B}" type="slidenum">
              <a:rPr lang="en-US" altLang="zh-TW" smtClean="0"/>
              <a:pPr>
                <a:defRPr/>
              </a:pPr>
              <a:t>7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5016804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F3A0AE4-84C3-4945-89B7-393400742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傳染特性</a:t>
            </a:r>
            <a:r>
              <a:rPr lang="en-US" altLang="zh-TW" dirty="0"/>
              <a:t>(</a:t>
            </a:r>
            <a:r>
              <a:rPr lang="zh-TW" altLang="en-US" dirty="0"/>
              <a:t>一</a:t>
            </a:r>
            <a:r>
              <a:rPr lang="en-US" altLang="zh-TW" dirty="0"/>
              <a:t>)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9C9D0F3-6C6A-4FFA-B916-E22DED4FA5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lnSpc>
                <a:spcPct val="150000"/>
              </a:lnSpc>
              <a:buNone/>
            </a:pPr>
            <a:r>
              <a:rPr lang="zh-TW" altLang="en-US" sz="2400" b="1" u="sng" dirty="0">
                <a:solidFill>
                  <a:srgbClr val="125E60"/>
                </a:solidFill>
              </a:rPr>
              <a:t>傳染窩（</a:t>
            </a:r>
            <a:r>
              <a:rPr lang="en-US" altLang="zh-TW" sz="2400" b="1" u="sng" dirty="0">
                <a:solidFill>
                  <a:srgbClr val="125E60"/>
                </a:solidFill>
              </a:rPr>
              <a:t>Reservoir</a:t>
            </a:r>
            <a:r>
              <a:rPr lang="zh-TW" altLang="en-US" sz="2400" b="1" u="sng" dirty="0">
                <a:solidFill>
                  <a:srgbClr val="125E60"/>
                </a:solidFill>
              </a:rPr>
              <a:t>） </a:t>
            </a:r>
          </a:p>
          <a:p>
            <a:r>
              <a:rPr lang="zh-TW" altLang="en-US" sz="2000" dirty="0"/>
              <a:t>人 </a:t>
            </a:r>
            <a:r>
              <a:rPr lang="en-US" altLang="zh-TW" sz="2000" dirty="0"/>
              <a:t>(</a:t>
            </a:r>
            <a:r>
              <a:rPr lang="zh-TW" altLang="en-US" sz="2000" dirty="0"/>
              <a:t>尤指青少年及成人</a:t>
            </a:r>
            <a:r>
              <a:rPr lang="en-US" altLang="zh-TW" sz="2000" dirty="0"/>
              <a:t>)</a:t>
            </a:r>
            <a:r>
              <a:rPr lang="zh-TW" altLang="en-US" sz="2000" dirty="0"/>
              <a:t>。 </a:t>
            </a:r>
            <a:endParaRPr lang="en-US" altLang="zh-TW" sz="2000" dirty="0"/>
          </a:p>
          <a:p>
            <a:pPr lvl="1"/>
            <a:endParaRPr lang="zh-TW" altLang="en-US" sz="2200" dirty="0"/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zh-TW" altLang="en-US" sz="2400" b="1" u="sng" dirty="0">
                <a:solidFill>
                  <a:srgbClr val="125E60"/>
                </a:solidFill>
              </a:rPr>
              <a:t>傳染方式（</a:t>
            </a:r>
            <a:r>
              <a:rPr lang="en-US" altLang="zh-TW" sz="2400" b="1" u="sng" dirty="0">
                <a:solidFill>
                  <a:srgbClr val="125E60"/>
                </a:solidFill>
              </a:rPr>
              <a:t>Mode of transmission</a:t>
            </a:r>
            <a:r>
              <a:rPr lang="zh-TW" altLang="en-US" sz="2400" b="1" u="sng" dirty="0">
                <a:solidFill>
                  <a:srgbClr val="125E60"/>
                </a:solidFill>
              </a:rPr>
              <a:t>） </a:t>
            </a:r>
          </a:p>
          <a:p>
            <a:pPr marL="228600" lvl="1">
              <a:spcBef>
                <a:spcPts val="1000"/>
              </a:spcBef>
            </a:pPr>
            <a:r>
              <a:rPr lang="zh-TW" altLang="en-US" sz="2000" dirty="0"/>
              <a:t>主要由飛沫傳染。</a:t>
            </a:r>
          </a:p>
          <a:p>
            <a:pPr marL="228600" lvl="1">
              <a:spcBef>
                <a:spcPts val="1000"/>
              </a:spcBef>
            </a:pPr>
            <a:r>
              <a:rPr lang="zh-TW" altLang="en-US" sz="2000" dirty="0"/>
              <a:t>病菌經常由兄弟姊妹或由父母帶回家散播給年齡較小的小孩。</a:t>
            </a:r>
            <a:endParaRPr lang="en-US" altLang="zh-TW" sz="2000" dirty="0"/>
          </a:p>
          <a:p>
            <a:pPr marL="457200" lvl="1" indent="0">
              <a:buNone/>
            </a:pPr>
            <a:endParaRPr lang="zh-TW" altLang="en-US" sz="2200" dirty="0"/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zh-TW" altLang="en-US" sz="2400" b="1" u="sng" dirty="0">
                <a:solidFill>
                  <a:srgbClr val="125E60"/>
                </a:solidFill>
              </a:rPr>
              <a:t>潛伏期（</a:t>
            </a:r>
            <a:r>
              <a:rPr lang="en-US" altLang="zh-TW" sz="2400" b="1" u="sng" dirty="0">
                <a:solidFill>
                  <a:srgbClr val="125E60"/>
                </a:solidFill>
              </a:rPr>
              <a:t>Incubation period</a:t>
            </a:r>
            <a:r>
              <a:rPr lang="zh-TW" altLang="en-US" sz="2400" b="1" u="sng" dirty="0">
                <a:solidFill>
                  <a:srgbClr val="125E60"/>
                </a:solidFill>
              </a:rPr>
              <a:t>） </a:t>
            </a:r>
          </a:p>
          <a:p>
            <a:pPr marL="228600" lvl="1">
              <a:spcBef>
                <a:spcPts val="1000"/>
              </a:spcBef>
            </a:pPr>
            <a:r>
              <a:rPr lang="zh-TW" altLang="en-US" sz="2000" dirty="0"/>
              <a:t>一般約為</a:t>
            </a:r>
            <a:r>
              <a:rPr lang="en-US" altLang="zh-TW" sz="2000" dirty="0"/>
              <a:t>5~10</a:t>
            </a:r>
            <a:r>
              <a:rPr lang="zh-TW" altLang="en-US" sz="2000" dirty="0"/>
              <a:t>天，最長可達</a:t>
            </a:r>
            <a:r>
              <a:rPr lang="en-US" altLang="zh-TW" sz="2000" dirty="0"/>
              <a:t>21</a:t>
            </a:r>
            <a:r>
              <a:rPr lang="zh-TW" altLang="en-US" sz="2000" dirty="0"/>
              <a:t>天。</a:t>
            </a:r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61D60F5D-EB7F-4DF0-B61F-206BC78A246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49393E3-E54E-4DBA-8DC7-5CAEC8A2D78B}" type="slidenum">
              <a:rPr lang="en-US" altLang="zh-TW" smtClean="0"/>
              <a:pPr>
                <a:defRPr/>
              </a:pPr>
              <a:t>8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7852010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B40CB4B-5EA9-4C98-89A2-9FFBEEEF3E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傳染特性</a:t>
            </a:r>
            <a:r>
              <a:rPr lang="en-US" altLang="zh-TW" dirty="0"/>
              <a:t>(</a:t>
            </a:r>
            <a:r>
              <a:rPr lang="zh-TW" altLang="en-US" dirty="0"/>
              <a:t>二</a:t>
            </a:r>
            <a:r>
              <a:rPr lang="en-US" altLang="zh-TW" dirty="0"/>
              <a:t>)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138E2F3C-31BB-4A03-B7AE-1EB8F1CCD7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2520" y="1268760"/>
            <a:ext cx="8640960" cy="4392488"/>
          </a:xfrm>
        </p:spPr>
        <p:txBody>
          <a:bodyPr/>
          <a:lstStyle/>
          <a:p>
            <a:pPr marL="0" indent="0" eaLnBrk="1" hangingPunct="1">
              <a:lnSpc>
                <a:spcPct val="150000"/>
              </a:lnSpc>
              <a:buNone/>
            </a:pPr>
            <a:r>
              <a:rPr lang="zh-TW" altLang="en-US" sz="2400" b="1" u="sng" dirty="0">
                <a:solidFill>
                  <a:srgbClr val="125E60"/>
                </a:solidFill>
              </a:rPr>
              <a:t>可傳染期（</a:t>
            </a:r>
            <a:r>
              <a:rPr lang="en-US" altLang="zh-TW" sz="2400" b="1" u="sng" dirty="0">
                <a:solidFill>
                  <a:srgbClr val="125E60"/>
                </a:solidFill>
              </a:rPr>
              <a:t>Period of communicability</a:t>
            </a:r>
            <a:r>
              <a:rPr lang="zh-TW" altLang="en-US" sz="2400" b="1" u="sng" dirty="0">
                <a:solidFill>
                  <a:srgbClr val="125E60"/>
                </a:solidFill>
              </a:rPr>
              <a:t>）</a:t>
            </a:r>
          </a:p>
          <a:p>
            <a:pPr>
              <a:lnSpc>
                <a:spcPct val="150000"/>
              </a:lnSpc>
            </a:pPr>
            <a:r>
              <a:rPr lang="zh-TW" altLang="en-US" sz="2000" dirty="0"/>
              <a:t>陣發性咳嗽尚未出現之前的黏膜期，即具有高度傳染性，之後傳染力逐漸降低。</a:t>
            </a:r>
          </a:p>
          <a:p>
            <a:pPr>
              <a:lnSpc>
                <a:spcPct val="150000"/>
              </a:lnSpc>
            </a:pPr>
            <a:r>
              <a:rPr lang="zh-TW" altLang="en-US" sz="2000" dirty="0"/>
              <a:t>約 </a:t>
            </a:r>
            <a:r>
              <a:rPr lang="en-US" altLang="zh-TW" sz="2000" dirty="0"/>
              <a:t>3</a:t>
            </a:r>
            <a:r>
              <a:rPr lang="zh-TW" altLang="en-US" sz="2000" dirty="0"/>
              <a:t> 週後縱使病人仍有持續痙攣性咳嗽或哮喘，已不再具傳染性。</a:t>
            </a:r>
          </a:p>
          <a:p>
            <a:pPr>
              <a:lnSpc>
                <a:spcPct val="150000"/>
              </a:lnSpc>
            </a:pPr>
            <a:r>
              <a:rPr lang="zh-TW" altLang="en-US" sz="2000" dirty="0"/>
              <a:t>為防治疾病發生，一般計算傳染時間是依</a:t>
            </a:r>
            <a:r>
              <a:rPr lang="zh-TW" altLang="en-US" sz="2000" b="1" dirty="0"/>
              <a:t>有無接受抗生素治療</a:t>
            </a:r>
            <a:r>
              <a:rPr lang="zh-TW" altLang="en-US" sz="2000" dirty="0"/>
              <a:t>：</a:t>
            </a:r>
          </a:p>
          <a:p>
            <a:pPr lvl="1">
              <a:lnSpc>
                <a:spcPct val="150000"/>
              </a:lnSpc>
            </a:pPr>
            <a:r>
              <a:rPr lang="zh-TW" altLang="en-US" sz="2000" dirty="0"/>
              <a:t>未經抗生素治療者，其傳染持續期是從黏膜早期至陣發性咳嗽症狀出現後 </a:t>
            </a:r>
            <a:r>
              <a:rPr lang="en-US" altLang="zh-TW" sz="2000" dirty="0"/>
              <a:t>3</a:t>
            </a:r>
            <a:r>
              <a:rPr lang="zh-TW" altLang="en-US" sz="2000" dirty="0"/>
              <a:t> 週為止。</a:t>
            </a:r>
          </a:p>
          <a:p>
            <a:pPr lvl="1">
              <a:lnSpc>
                <a:spcPct val="150000"/>
              </a:lnSpc>
            </a:pPr>
            <a:r>
              <a:rPr lang="zh-TW" altLang="en-US" sz="2000" dirty="0"/>
              <a:t>經過適當抗生素治療，即不具傳染性。</a:t>
            </a:r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7F0BEA68-BA01-4E85-9971-C6E53E84241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49393E3-E54E-4DBA-8DC7-5CAEC8A2D78B}" type="slidenum">
              <a:rPr lang="en-US" altLang="zh-TW" smtClean="0"/>
              <a:pPr>
                <a:defRPr/>
              </a:pPr>
              <a:t>9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1389522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011DDDA-4B60-4930-A465-603A61167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傳染特性</a:t>
            </a:r>
            <a:r>
              <a:rPr lang="en-US" altLang="zh-TW" dirty="0"/>
              <a:t>(</a:t>
            </a:r>
            <a:r>
              <a:rPr lang="zh-TW" altLang="en-US" dirty="0"/>
              <a:t>三</a:t>
            </a:r>
            <a:r>
              <a:rPr lang="en-US" altLang="zh-TW" dirty="0"/>
              <a:t>)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FCF201F-FCFF-4FD7-A566-EA971F3A90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2520" y="1268760"/>
            <a:ext cx="8856984" cy="4968552"/>
          </a:xfrm>
        </p:spPr>
        <p:txBody>
          <a:bodyPr/>
          <a:lstStyle/>
          <a:p>
            <a:pPr marL="0" indent="0" eaLnBrk="1" hangingPunct="1">
              <a:lnSpc>
                <a:spcPct val="150000"/>
              </a:lnSpc>
              <a:buNone/>
            </a:pPr>
            <a:r>
              <a:rPr lang="zh-TW" altLang="en-US" sz="2400" b="1" u="sng" dirty="0">
                <a:solidFill>
                  <a:srgbClr val="125E60"/>
                </a:solidFill>
              </a:rPr>
              <a:t>感受性及抵抗力（</a:t>
            </a:r>
            <a:r>
              <a:rPr lang="en-US" altLang="zh-TW" sz="2400" b="1" u="sng" dirty="0">
                <a:solidFill>
                  <a:srgbClr val="125E60"/>
                </a:solidFill>
              </a:rPr>
              <a:t>Susceptibility and resistance</a:t>
            </a:r>
            <a:r>
              <a:rPr lang="zh-TW" altLang="en-US" sz="2400" b="1" u="sng" dirty="0">
                <a:solidFill>
                  <a:srgbClr val="125E60"/>
                </a:solidFill>
              </a:rPr>
              <a:t>）</a:t>
            </a:r>
          </a:p>
          <a:p>
            <a:pPr>
              <a:lnSpc>
                <a:spcPct val="150000"/>
              </a:lnSpc>
            </a:pPr>
            <a:r>
              <a:rPr lang="zh-TW" altLang="en-US" sz="2000" dirty="0"/>
              <a:t>一般均具有可感染性。</a:t>
            </a:r>
          </a:p>
          <a:p>
            <a:pPr algn="just">
              <a:lnSpc>
                <a:spcPct val="150000"/>
              </a:lnSpc>
            </a:pPr>
            <a:r>
              <a:rPr lang="zh-TW" altLang="en-US" sz="2000" dirty="0"/>
              <a:t>在易受感染者一旦吸入含有</a:t>
            </a:r>
            <a:r>
              <a:rPr lang="en-US" altLang="zh-TW" sz="2000" dirty="0"/>
              <a:t>B. pertussis</a:t>
            </a:r>
            <a:r>
              <a:rPr lang="zh-TW" altLang="en-US" sz="2000" dirty="0"/>
              <a:t>之飛沫，幾乎</a:t>
            </a:r>
            <a:r>
              <a:rPr lang="en-US" altLang="zh-TW" sz="2000" dirty="0"/>
              <a:t>100%</a:t>
            </a:r>
            <a:r>
              <a:rPr lang="zh-TW" altLang="en-US" sz="2000" dirty="0"/>
              <a:t>都會發病。</a:t>
            </a:r>
          </a:p>
          <a:p>
            <a:pPr algn="just">
              <a:lnSpc>
                <a:spcPct val="150000"/>
              </a:lnSpc>
            </a:pPr>
            <a:r>
              <a:rPr lang="zh-TW" altLang="en-US" sz="2000" dirty="0"/>
              <a:t>一次患病通常可獲得長期免疫，但無法持續終身，且二次感染仍可能發生。</a:t>
            </a:r>
          </a:p>
          <a:p>
            <a:pPr algn="just">
              <a:lnSpc>
                <a:spcPct val="150000"/>
              </a:lnSpc>
            </a:pPr>
            <a:r>
              <a:rPr lang="zh-TW" altLang="en-US" sz="2000" dirty="0"/>
              <a:t>接種四劑百日咳相關疫苗後，其百日咳免疫效力約為</a:t>
            </a:r>
            <a:r>
              <a:rPr lang="en-US" altLang="zh-TW" sz="2000" dirty="0"/>
              <a:t>70-90</a:t>
            </a:r>
            <a:r>
              <a:rPr lang="zh-TW" altLang="en-US" sz="2000" dirty="0"/>
              <a:t>％，</a:t>
            </a:r>
            <a:r>
              <a:rPr lang="en-US" altLang="zh-TW" sz="2000" dirty="0"/>
              <a:t>3-5</a:t>
            </a:r>
            <a:r>
              <a:rPr lang="zh-TW" altLang="en-US" sz="2000" dirty="0"/>
              <a:t> 年後開始降低，約可維持 </a:t>
            </a:r>
            <a:r>
              <a:rPr lang="en-US" altLang="zh-TW" sz="2000" dirty="0"/>
              <a:t>5-10 </a:t>
            </a:r>
            <a:r>
              <a:rPr lang="zh-TW" altLang="en-US" sz="2000" dirty="0"/>
              <a:t>年，完成接種後 </a:t>
            </a:r>
            <a:r>
              <a:rPr lang="en-US" altLang="zh-TW" sz="2000" dirty="0"/>
              <a:t>12</a:t>
            </a:r>
            <a:r>
              <a:rPr lang="zh-TW" altLang="en-US" sz="2000" dirty="0"/>
              <a:t> 年可能完全偵測不出抗體。</a:t>
            </a:r>
          </a:p>
          <a:p>
            <a:endParaRPr lang="zh-TW" altLang="en-US" dirty="0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9824CE33-3119-455E-85D4-EF0C39F18A6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49393E3-E54E-4DBA-8DC7-5CAEC8A2D78B}" type="slidenum">
              <a:rPr lang="en-US" altLang="zh-TW" smtClean="0"/>
              <a:pPr>
                <a:defRPr/>
              </a:pPr>
              <a:t>10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9023234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6505C64-370D-484A-A9A5-D4755D955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病例定義</a:t>
            </a:r>
            <a:r>
              <a:rPr lang="en-US" altLang="zh-TW" dirty="0"/>
              <a:t>(</a:t>
            </a:r>
            <a:r>
              <a:rPr lang="zh-TW" altLang="en-US" dirty="0"/>
              <a:t>一</a:t>
            </a:r>
            <a:r>
              <a:rPr lang="en-US" altLang="zh-TW" dirty="0"/>
              <a:t>)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CBDC92E-BBA2-4528-8770-1C4A53DCAE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2520" y="1268760"/>
            <a:ext cx="8640960" cy="5081240"/>
          </a:xfrm>
        </p:spPr>
        <p:txBody>
          <a:bodyPr/>
          <a:lstStyle/>
          <a:p>
            <a:pPr marL="0" indent="0" eaLnBrk="1" hangingPunct="1">
              <a:lnSpc>
                <a:spcPct val="150000"/>
              </a:lnSpc>
              <a:buNone/>
            </a:pPr>
            <a:r>
              <a:rPr lang="zh-TW" altLang="en-US" sz="2400" b="1" u="sng" dirty="0">
                <a:solidFill>
                  <a:srgbClr val="125E60"/>
                </a:solidFill>
              </a:rPr>
              <a:t>臨床病例</a:t>
            </a:r>
          </a:p>
          <a:p>
            <a:pPr>
              <a:lnSpc>
                <a:spcPct val="150000"/>
              </a:lnSpc>
            </a:pPr>
            <a:r>
              <a:rPr lang="zh-TW" altLang="en-US" sz="2000" dirty="0"/>
              <a:t>咳嗽持續至少 </a:t>
            </a:r>
            <a:r>
              <a:rPr lang="en-US" altLang="zh-TW" sz="2000" dirty="0"/>
              <a:t>2 </a:t>
            </a:r>
            <a:r>
              <a:rPr lang="zh-TW" altLang="en-US" sz="2000" dirty="0"/>
              <a:t>週，且有下列三者任一之情形而無其他明顯病因者：</a:t>
            </a:r>
          </a:p>
          <a:p>
            <a:pPr lvl="1">
              <a:lnSpc>
                <a:spcPct val="150000"/>
              </a:lnSpc>
              <a:buClr>
                <a:srgbClr val="125E60"/>
              </a:buClr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zh-TW" altLang="en-US" sz="2000" dirty="0"/>
              <a:t>陣發性咳嗽（</a:t>
            </a:r>
            <a:r>
              <a:rPr lang="en-US" altLang="zh-TW" sz="2000" dirty="0"/>
              <a:t>paroxysms of coughing</a:t>
            </a:r>
            <a:r>
              <a:rPr lang="zh-TW" altLang="en-US" sz="2000" dirty="0"/>
              <a:t>）</a:t>
            </a:r>
            <a:endParaRPr lang="en-US" altLang="zh-TW" sz="2000" dirty="0"/>
          </a:p>
          <a:p>
            <a:pPr lvl="1">
              <a:lnSpc>
                <a:spcPct val="150000"/>
              </a:lnSpc>
              <a:buClr>
                <a:srgbClr val="125E60"/>
              </a:buClr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zh-TW" altLang="en-US" sz="2000" dirty="0"/>
              <a:t>吸入性哮聲（</a:t>
            </a:r>
            <a:r>
              <a:rPr lang="en-US" altLang="zh-TW" sz="2000" dirty="0"/>
              <a:t>inspiratory whoop</a:t>
            </a:r>
            <a:r>
              <a:rPr lang="zh-TW" altLang="en-US" sz="2000" dirty="0"/>
              <a:t>）</a:t>
            </a:r>
            <a:endParaRPr lang="en-US" altLang="zh-TW" sz="2000" dirty="0"/>
          </a:p>
          <a:p>
            <a:pPr lvl="1">
              <a:lnSpc>
                <a:spcPct val="150000"/>
              </a:lnSpc>
              <a:buClr>
                <a:srgbClr val="125E60"/>
              </a:buClr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zh-TW" altLang="en-US" sz="2000" dirty="0"/>
              <a:t>咳嗽後嘔吐（</a:t>
            </a:r>
            <a:r>
              <a:rPr lang="en-US" altLang="zh-TW" sz="2000" dirty="0" err="1"/>
              <a:t>posttussive</a:t>
            </a:r>
            <a:r>
              <a:rPr lang="en-US" altLang="zh-TW" sz="2000" dirty="0"/>
              <a:t> vomiting</a:t>
            </a:r>
            <a:r>
              <a:rPr lang="zh-TW" altLang="en-US" sz="2000" dirty="0"/>
              <a:t>）</a:t>
            </a:r>
            <a:endParaRPr lang="en-US" altLang="zh-TW" sz="1400" b="1" u="sng" dirty="0">
              <a:solidFill>
                <a:srgbClr val="125E60"/>
              </a:solidFill>
            </a:endParaRPr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zh-TW" altLang="en-US" sz="2400" b="1" u="sng" dirty="0">
                <a:solidFill>
                  <a:srgbClr val="125E60"/>
                </a:solidFill>
              </a:rPr>
              <a:t>實驗室診斷</a:t>
            </a:r>
          </a:p>
          <a:p>
            <a:pPr>
              <a:lnSpc>
                <a:spcPct val="150000"/>
              </a:lnSpc>
            </a:pPr>
            <a:r>
              <a:rPr lang="zh-TW" altLang="en-US" sz="2000" dirty="0"/>
              <a:t>自臨床病例的檢體中分離出百日咳桿菌（</a:t>
            </a:r>
            <a:r>
              <a:rPr lang="en-US" altLang="zh-TW" sz="2000" dirty="0"/>
              <a:t>Bordetella pertussis</a:t>
            </a:r>
            <a:r>
              <a:rPr lang="zh-TW" altLang="en-US" sz="2000" dirty="0"/>
              <a:t>），或聚合酶連鎖反應（</a:t>
            </a:r>
            <a:r>
              <a:rPr lang="en-US" altLang="zh-TW" sz="2000" dirty="0"/>
              <a:t>PCR</a:t>
            </a:r>
            <a:r>
              <a:rPr lang="zh-TW" altLang="en-US" sz="2000" dirty="0"/>
              <a:t>）陽性。</a:t>
            </a:r>
            <a:endParaRPr lang="en-US" altLang="zh-TW" sz="2000" dirty="0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DF94EA9D-CDFF-49B7-8F0B-CC596ECB80F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49393E3-E54E-4DBA-8DC7-5CAEC8A2D78B}" type="slidenum">
              <a:rPr lang="en-US" altLang="zh-TW" smtClean="0"/>
              <a:pPr>
                <a:defRPr/>
              </a:pPr>
              <a:t>11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6614545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0471579-0699-479E-AB86-C3B13E7F3E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病例定義</a:t>
            </a:r>
            <a:r>
              <a:rPr lang="en-US" altLang="zh-TW" dirty="0"/>
              <a:t>(</a:t>
            </a:r>
            <a:r>
              <a:rPr lang="zh-TW" altLang="en-US" dirty="0"/>
              <a:t>二</a:t>
            </a:r>
            <a:r>
              <a:rPr lang="en-US" altLang="zh-TW" dirty="0"/>
              <a:t>)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345954D-1E33-451A-980C-A6058A889A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2519" y="1268760"/>
            <a:ext cx="8928655" cy="4968552"/>
          </a:xfrm>
        </p:spPr>
        <p:txBody>
          <a:bodyPr/>
          <a:lstStyle/>
          <a:p>
            <a:pPr marL="0" indent="0" eaLnBrk="1" hangingPunct="1">
              <a:lnSpc>
                <a:spcPct val="150000"/>
              </a:lnSpc>
              <a:buNone/>
            </a:pPr>
            <a:r>
              <a:rPr lang="zh-TW" altLang="en-US" sz="2400" b="1" u="sng" dirty="0">
                <a:solidFill>
                  <a:srgbClr val="125E60"/>
                </a:solidFill>
              </a:rPr>
              <a:t>疑似病例</a:t>
            </a:r>
          </a:p>
          <a:p>
            <a:pPr>
              <a:lnSpc>
                <a:spcPct val="150000"/>
              </a:lnSpc>
            </a:pPr>
            <a:r>
              <a:rPr lang="zh-TW" altLang="en-US" sz="2000" dirty="0"/>
              <a:t>可能病例： 符合臨床條件。 </a:t>
            </a:r>
            <a:endParaRPr lang="en-US" altLang="zh-TW" sz="2000" dirty="0"/>
          </a:p>
          <a:p>
            <a:pPr>
              <a:lnSpc>
                <a:spcPct val="150000"/>
              </a:lnSpc>
            </a:pPr>
            <a:r>
              <a:rPr lang="zh-TW" altLang="en-US" sz="2000" dirty="0"/>
              <a:t>極可能病例： 符合流行病學條件，且近期有咳嗽史。</a:t>
            </a:r>
            <a:endParaRPr lang="zh-TW" altLang="en-US" sz="2200" dirty="0"/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zh-TW" altLang="en-US" sz="2400" b="1" u="sng" dirty="0">
                <a:solidFill>
                  <a:srgbClr val="125E60"/>
                </a:solidFill>
              </a:rPr>
              <a:t>確定病例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2000" dirty="0"/>
              <a:t>具有下列任一個條件： </a:t>
            </a:r>
            <a:endParaRPr lang="en-US" altLang="zh-TW" sz="2000" dirty="0"/>
          </a:p>
          <a:p>
            <a:pPr>
              <a:lnSpc>
                <a:spcPct val="150000"/>
              </a:lnSpc>
            </a:pPr>
            <a:r>
              <a:rPr lang="zh-TW" altLang="en-US" sz="2000" dirty="0"/>
              <a:t>符合臨床條件及檢驗條件。 </a:t>
            </a:r>
            <a:endParaRPr lang="en-US" altLang="zh-TW" sz="2000" dirty="0"/>
          </a:p>
          <a:p>
            <a:pPr>
              <a:lnSpc>
                <a:spcPct val="150000"/>
              </a:lnSpc>
            </a:pPr>
            <a:r>
              <a:rPr lang="zh-TW" altLang="en-US" sz="2000" dirty="0"/>
              <a:t>符合臨床條件及流行病學條件。 </a:t>
            </a:r>
            <a:endParaRPr lang="en-US" altLang="zh-TW" sz="2000" dirty="0"/>
          </a:p>
          <a:p>
            <a:pPr>
              <a:lnSpc>
                <a:spcPct val="150000"/>
              </a:lnSpc>
            </a:pPr>
            <a:r>
              <a:rPr lang="zh-TW" altLang="en-US" sz="2000" dirty="0"/>
              <a:t>具有急性咳嗽（不須符合臨床條件）及符合檢驗條件第一項。 </a:t>
            </a:r>
            <a:endParaRPr lang="zh-TW" altLang="en-US" dirty="0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90D75A27-FF7B-490F-9F33-B429AA75C6F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49393E3-E54E-4DBA-8DC7-5CAEC8A2D78B}" type="slidenum">
              <a:rPr lang="en-US" altLang="zh-TW" smtClean="0"/>
              <a:pPr>
                <a:defRPr/>
              </a:pPr>
              <a:t>12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5397519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3A2F3031-CA2F-408F-86CE-0D6AEA3AFE4B}"/>
              </a:ext>
            </a:extLst>
          </p:cNvPr>
          <p:cNvSpPr>
            <a:spLocks/>
          </p:cNvSpPr>
          <p:nvPr/>
        </p:nvSpPr>
        <p:spPr bwMode="auto">
          <a:xfrm>
            <a:off x="2038350" y="2877343"/>
            <a:ext cx="5829300" cy="110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1" lang="zh-TW" altLang="en-US" sz="7200" b="1" dirty="0">
                <a:solidFill>
                  <a:srgbClr val="0070C0"/>
                </a:solidFill>
              </a:rPr>
              <a:t>流行病學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0C016A86-63EF-4AB2-8355-FC6A5C64F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70A9CAC-8D7E-4C5D-B4F3-AE9047CE5844}" type="slidenum">
              <a:rPr lang="en-US" altLang="zh-TW" smtClean="0"/>
              <a:pPr>
                <a:defRPr/>
              </a:pPr>
              <a:t>13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793544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CF449E2-2923-484E-ABE1-2B015357B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sz="4400" b="1" dirty="0">
                <a:solidFill>
                  <a:srgbClr val="0070C0"/>
                </a:solidFill>
              </a:rPr>
              <a:t>流行病學特徵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3B88541-68F1-4914-9050-AF41ACB16B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lnSpc>
                <a:spcPct val="150000"/>
              </a:lnSpc>
              <a:buNone/>
            </a:pPr>
            <a:r>
              <a:rPr lang="zh-TW" altLang="en-US" sz="2400" b="1" u="sng" dirty="0">
                <a:solidFill>
                  <a:srgbClr val="125E60"/>
                </a:solidFill>
              </a:rPr>
              <a:t>季節性</a:t>
            </a:r>
          </a:p>
          <a:p>
            <a:r>
              <a:rPr lang="zh-TW" altLang="en-US" sz="2000" dirty="0"/>
              <a:t>每個月份均有病例發生，並沒有特別的季節性分布。</a:t>
            </a:r>
            <a:endParaRPr lang="en-US" altLang="zh-TW" sz="2000" dirty="0"/>
          </a:p>
          <a:p>
            <a:endParaRPr lang="zh-TW" altLang="en-US" sz="2200" dirty="0"/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zh-TW" altLang="en-US" sz="2400" b="1" u="sng" dirty="0">
                <a:solidFill>
                  <a:srgbClr val="125E60"/>
                </a:solidFill>
              </a:rPr>
              <a:t>區域性</a:t>
            </a:r>
          </a:p>
          <a:p>
            <a:pPr>
              <a:lnSpc>
                <a:spcPct val="150000"/>
              </a:lnSpc>
            </a:pPr>
            <a:r>
              <a:rPr lang="zh-TW" altLang="en-US" sz="2000" dirty="0"/>
              <a:t>全球各地均有發生。</a:t>
            </a:r>
          </a:p>
          <a:p>
            <a:pPr>
              <a:lnSpc>
                <a:spcPct val="150000"/>
              </a:lnSpc>
            </a:pPr>
            <a:r>
              <a:rPr lang="zh-TW" altLang="en-US" sz="2000" dirty="0"/>
              <a:t>世界衛生組織估計</a:t>
            </a:r>
            <a:r>
              <a:rPr lang="en-US" altLang="zh-TW" sz="2000" dirty="0"/>
              <a:t>2008</a:t>
            </a:r>
            <a:r>
              <a:rPr lang="zh-TW" altLang="en-US" sz="2000" dirty="0"/>
              <a:t>年全球約有</a:t>
            </a:r>
            <a:r>
              <a:rPr lang="en-US" altLang="zh-TW" sz="2000" dirty="0"/>
              <a:t>68</a:t>
            </a:r>
            <a:r>
              <a:rPr lang="zh-TW" altLang="en-US" sz="2000" dirty="0"/>
              <a:t>萬</a:t>
            </a:r>
            <a:r>
              <a:rPr lang="en-US" altLang="zh-TW" sz="2000" dirty="0"/>
              <a:t>7</a:t>
            </a:r>
            <a:r>
              <a:rPr lang="zh-TW" altLang="en-US" sz="2000" dirty="0"/>
              <a:t>千人因接種百日咳疫苗而免於死亡；到</a:t>
            </a:r>
            <a:r>
              <a:rPr lang="en-US" altLang="zh-TW" sz="2000" dirty="0"/>
              <a:t>2018</a:t>
            </a:r>
            <a:r>
              <a:rPr lang="zh-TW" altLang="en-US" sz="2000" dirty="0"/>
              <a:t>年全球有超過</a:t>
            </a:r>
            <a:r>
              <a:rPr lang="en-US" altLang="zh-TW" sz="2000" dirty="0"/>
              <a:t>15</a:t>
            </a:r>
            <a:r>
              <a:rPr lang="zh-TW" altLang="en-US" sz="2000" dirty="0"/>
              <a:t>萬</a:t>
            </a:r>
            <a:r>
              <a:rPr lang="en-US" altLang="zh-TW" sz="2000" dirty="0"/>
              <a:t>1</a:t>
            </a:r>
            <a:r>
              <a:rPr lang="zh-TW" altLang="en-US" sz="2000" dirty="0"/>
              <a:t>千例百日咳病例。</a:t>
            </a:r>
          </a:p>
          <a:p>
            <a:endParaRPr lang="zh-TW" altLang="en-US" dirty="0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D53DF703-FBDF-44CF-9060-36F0D1359A4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49393E3-E54E-4DBA-8DC7-5CAEC8A2D78B}" type="slidenum">
              <a:rPr lang="en-US" altLang="zh-TW" smtClean="0"/>
              <a:pPr>
                <a:defRPr/>
              </a:pPr>
              <a:t>14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5498102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3738E4C-95ED-4CC7-A9F1-6456FF475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TW" sz="2800" b="1" dirty="0">
                <a:solidFill>
                  <a:srgbClr val="0070C0"/>
                </a:solidFill>
              </a:rPr>
              <a:t>Pertussis reported cases and incidence by year </a:t>
            </a:r>
            <a:endParaRPr lang="zh-TW" altLang="en-US" sz="2800" dirty="0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9F7BBFC0-9CE7-4F9B-B335-D323BB86CBE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49393E3-E54E-4DBA-8DC7-5CAEC8A2D78B}" type="slidenum">
              <a:rPr lang="en-US" altLang="zh-TW" smtClean="0"/>
              <a:pPr>
                <a:defRPr/>
              </a:pPr>
              <a:t>15</a:t>
            </a:fld>
            <a:endParaRPr lang="en-US" altLang="zh-TW" dirty="0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2F221DAC-D1DE-4C94-B0BD-7F423DE3654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53" b="8874"/>
          <a:stretch/>
        </p:blipFill>
        <p:spPr>
          <a:xfrm>
            <a:off x="75387" y="1124744"/>
            <a:ext cx="9755226" cy="4896571"/>
          </a:xfrm>
          <a:prstGeom prst="rect">
            <a:avLst/>
          </a:prstGeom>
        </p:spPr>
      </p:pic>
      <p:sp>
        <p:nvSpPr>
          <p:cNvPr id="9" name="文字方塊 8">
            <a:extLst>
              <a:ext uri="{FF2B5EF4-FFF2-40B4-BE49-F238E27FC236}">
                <a16:creationId xmlns:a16="http://schemas.microsoft.com/office/drawing/2014/main" id="{1918E379-6CFB-4047-8E00-1835F6B4158B}"/>
              </a:ext>
            </a:extLst>
          </p:cNvPr>
          <p:cNvSpPr txBox="1"/>
          <p:nvPr/>
        </p:nvSpPr>
        <p:spPr>
          <a:xfrm>
            <a:off x="5889104" y="5585493"/>
            <a:ext cx="383568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Source: WHO Immunization Data portal</a:t>
            </a:r>
          </a:p>
          <a:p>
            <a:r>
              <a:rPr lang="en-US" altLang="zh-TW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World Health Organization, WHO, 2024, All rights reserved</a:t>
            </a:r>
            <a:endParaRPr lang="zh-TW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56342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標題 1">
            <a:extLst>
              <a:ext uri="{FF2B5EF4-FFF2-40B4-BE49-F238E27FC236}">
                <a16:creationId xmlns:a16="http://schemas.microsoft.com/office/drawing/2014/main" id="{2D4D3149-C6C6-4681-91F3-40B3854B11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44488" y="141288"/>
            <a:ext cx="9217025" cy="1120775"/>
          </a:xfrm>
        </p:spPr>
        <p:txBody>
          <a:bodyPr/>
          <a:lstStyle/>
          <a:p>
            <a:pPr eaLnBrk="1" hangingPunct="1"/>
            <a:r>
              <a:rPr lang="zh-TW" altLang="en-US" dirty="0"/>
              <a:t>台灣地區百日咳病例趨勢圖 </a:t>
            </a:r>
          </a:p>
        </p:txBody>
      </p:sp>
      <p:sp>
        <p:nvSpPr>
          <p:cNvPr id="24580" name="投影片編號版面配置區 4">
            <a:extLst>
              <a:ext uri="{FF2B5EF4-FFF2-40B4-BE49-F238E27FC236}">
                <a16:creationId xmlns:a16="http://schemas.microsoft.com/office/drawing/2014/main" id="{0D4D0154-97D6-4066-8143-58E9C6D84183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25456622-49CD-453B-8006-004D75A28F10}" type="slidenum">
              <a:rPr lang="en-US" altLang="zh-TW" sz="1400" smtClean="0">
                <a:solidFill>
                  <a:schemeClr val="bg1"/>
                </a:solidFill>
                <a:latin typeface="Arial" panose="020B0604020202020204" pitchFamily="34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16</a:t>
            </a:fld>
            <a:endParaRPr lang="en-US" altLang="zh-TW" sz="14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6" name="圖表 5">
            <a:extLst>
              <a:ext uri="{FF2B5EF4-FFF2-40B4-BE49-F238E27FC236}">
                <a16:creationId xmlns:a16="http://schemas.microsoft.com/office/drawing/2014/main" id="{0F2F0807-43EC-4984-906B-B71869A84ED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03613120"/>
              </p:ext>
            </p:extLst>
          </p:nvPr>
        </p:nvGraphicFramePr>
        <p:xfrm>
          <a:off x="128526" y="1262063"/>
          <a:ext cx="9648948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9258AC14-97AA-44A9-A291-FF8E4636FCC7}"/>
              </a:ext>
            </a:extLst>
          </p:cNvPr>
          <p:cNvSpPr>
            <a:spLocks/>
          </p:cNvSpPr>
          <p:nvPr/>
        </p:nvSpPr>
        <p:spPr bwMode="auto">
          <a:xfrm>
            <a:off x="2252663" y="2876550"/>
            <a:ext cx="5400675" cy="110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1" lang="zh-TW" altLang="en-US" sz="7200" b="1">
                <a:solidFill>
                  <a:srgbClr val="0070C0"/>
                </a:solidFill>
              </a:rPr>
              <a:t>預防措施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1E4DD2DE-5938-4EFF-8BD1-16FCDF902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70A9CAC-8D7E-4C5D-B4F3-AE9047CE5844}" type="slidenum">
              <a:rPr lang="en-US" altLang="zh-TW" smtClean="0"/>
              <a:pPr>
                <a:defRPr/>
              </a:pPr>
              <a:t>17</a:t>
            </a:fld>
            <a:endParaRPr lang="en-US" altLang="zh-TW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標題 1">
            <a:extLst>
              <a:ext uri="{FF2B5EF4-FFF2-40B4-BE49-F238E27FC236}">
                <a16:creationId xmlns:a16="http://schemas.microsoft.com/office/drawing/2014/main" id="{9457117F-D5BE-43AE-B7B5-A560FD5FB58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44488" y="141288"/>
            <a:ext cx="9217025" cy="1120775"/>
          </a:xfrm>
        </p:spPr>
        <p:txBody>
          <a:bodyPr/>
          <a:lstStyle/>
          <a:p>
            <a:pPr eaLnBrk="1" hangingPunct="1"/>
            <a:r>
              <a:rPr lang="zh-TW" altLang="en-US"/>
              <a:t>百日咳疫苗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400345B-BCB0-41C7-BB08-7A8ED34C2C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1825" y="1268413"/>
            <a:ext cx="8642350" cy="4968875"/>
          </a:xfrm>
        </p:spPr>
        <p:txBody>
          <a:bodyPr rtlCol="0">
            <a:normAutofit/>
          </a:bodyPr>
          <a:lstStyle/>
          <a:p>
            <a:pPr algn="just" eaLnBrk="1" fontAlgn="auto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西元</a:t>
            </a:r>
            <a:r>
              <a:rPr lang="en-US" altLang="zh-TW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1944</a:t>
            </a:r>
            <a:r>
              <a:rPr lang="zh-TW" alt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年開始接種全細胞型百日咳疫苗。</a:t>
            </a:r>
            <a:endParaRPr lang="en-US" altLang="zh-TW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just" eaLnBrk="1" fontAlgn="auto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西元</a:t>
            </a:r>
            <a:r>
              <a:rPr lang="en-US" altLang="zh-TW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1947</a:t>
            </a:r>
            <a:r>
              <a:rPr lang="zh-TW" alt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年開始接種白喉、破傷風、百日咳三合一疫苗。</a:t>
            </a:r>
            <a:endParaRPr lang="en-US" altLang="zh-TW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just" eaLnBrk="1" fontAlgn="auto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我國自西元</a:t>
            </a:r>
            <a:r>
              <a:rPr lang="en-US" altLang="zh-TW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1954</a:t>
            </a:r>
            <a:r>
              <a:rPr lang="zh-TW" alt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年開始供應白喉、破傷風、百日咳混合疫苗（</a:t>
            </a:r>
            <a:r>
              <a:rPr lang="en-US" altLang="zh-TW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DTP</a:t>
            </a:r>
            <a:r>
              <a:rPr lang="zh-TW" alt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）。</a:t>
            </a:r>
            <a:endParaRPr lang="en-US" altLang="zh-TW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just" eaLnBrk="1" fontAlgn="auto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百日咳疫苗係使用死亡菌體所製成，通常與破傷風以及白喉類毒素合併為三合一疫苗（</a:t>
            </a:r>
            <a:r>
              <a:rPr lang="en-US" altLang="zh-TW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DTP</a:t>
            </a:r>
            <a:r>
              <a:rPr lang="zh-TW" alt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）。</a:t>
            </a:r>
            <a:endParaRPr lang="en-US" altLang="zh-TW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just" eaLnBrk="1" fontAlgn="auto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接種四劑百日咳相關疫苗後，百日咳免疫效力約為</a:t>
            </a:r>
            <a:r>
              <a:rPr lang="en-US" altLang="zh-TW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70-90</a:t>
            </a:r>
            <a:r>
              <a:rPr lang="zh-TW" alt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％，</a:t>
            </a:r>
            <a:r>
              <a:rPr lang="en-US" altLang="zh-TW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3-5</a:t>
            </a:r>
            <a:r>
              <a:rPr lang="zh-TW" alt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年後開始降低，約可維持</a:t>
            </a:r>
            <a:r>
              <a:rPr lang="en-US" altLang="zh-TW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5-10</a:t>
            </a:r>
            <a:r>
              <a:rPr lang="zh-TW" alt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年，完成接種後</a:t>
            </a:r>
            <a:r>
              <a:rPr lang="en-US" altLang="zh-TW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12</a:t>
            </a:r>
            <a:r>
              <a:rPr lang="zh-TW" alt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年幾乎完全偵測不出抗體。</a:t>
            </a:r>
            <a:endParaRPr lang="en-US" altLang="zh-TW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zh-TW" altLang="en-US" dirty="0"/>
          </a:p>
        </p:txBody>
      </p:sp>
      <p:sp>
        <p:nvSpPr>
          <p:cNvPr id="26629" name="投影片編號版面配置區 4">
            <a:extLst>
              <a:ext uri="{FF2B5EF4-FFF2-40B4-BE49-F238E27FC236}">
                <a16:creationId xmlns:a16="http://schemas.microsoft.com/office/drawing/2014/main" id="{6ABDECAA-1573-4F35-B4EC-50A9B98198D7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F39F5C0-EB8E-4E08-8453-F1BBF21AF98C}" type="slidenum">
              <a:rPr lang="en-US" altLang="zh-TW" sz="1400" smtClean="0">
                <a:solidFill>
                  <a:schemeClr val="bg1"/>
                </a:solidFill>
                <a:latin typeface="Arial" panose="020B0604020202020204" pitchFamily="34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18</a:t>
            </a:fld>
            <a:endParaRPr lang="en-US" altLang="zh-TW" sz="14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標題 1">
            <a:extLst>
              <a:ext uri="{FF2B5EF4-FFF2-40B4-BE49-F238E27FC236}">
                <a16:creationId xmlns:a16="http://schemas.microsoft.com/office/drawing/2014/main" id="{1A91D45E-D5C5-4065-8BE7-EE7C8DE9AC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44488" y="141288"/>
            <a:ext cx="9217025" cy="1120775"/>
          </a:xfrm>
        </p:spPr>
        <p:txBody>
          <a:bodyPr/>
          <a:lstStyle/>
          <a:p>
            <a:pPr eaLnBrk="1" hangingPunct="1"/>
            <a:r>
              <a:rPr lang="zh-TW" altLang="en-US" dirty="0"/>
              <a:t>百日咳預防接種</a:t>
            </a:r>
          </a:p>
        </p:txBody>
      </p:sp>
      <p:sp>
        <p:nvSpPr>
          <p:cNvPr id="27651" name="內容版面配置區 2">
            <a:extLst>
              <a:ext uri="{FF2B5EF4-FFF2-40B4-BE49-F238E27FC236}">
                <a16:creationId xmlns:a16="http://schemas.microsoft.com/office/drawing/2014/main" id="{B78B33C4-5C62-4263-BB51-E20DFA97726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31824" y="1268413"/>
            <a:ext cx="8857679" cy="4968875"/>
          </a:xfrm>
        </p:spPr>
        <p:txBody>
          <a:bodyPr/>
          <a:lstStyle/>
          <a:p>
            <a:pPr marL="0" indent="0" algn="just" eaLnBrk="1" hangingPunct="1">
              <a:lnSpc>
                <a:spcPts val="3200"/>
              </a:lnSpc>
              <a:spcBef>
                <a:spcPts val="0"/>
              </a:spcBef>
              <a:buNone/>
            </a:pPr>
            <a:r>
              <a:rPr lang="zh-TW" altLang="en-US" sz="2400" b="1" u="sng" dirty="0">
                <a:solidFill>
                  <a:srgbClr val="125E60"/>
                </a:solidFill>
              </a:rPr>
              <a:t>常規預防接種時程 </a:t>
            </a:r>
          </a:p>
          <a:p>
            <a:pPr algn="just" eaLnBrk="1" hangingPunct="1">
              <a:lnSpc>
                <a:spcPts val="3200"/>
              </a:lnSpc>
              <a:spcBef>
                <a:spcPts val="0"/>
              </a:spcBef>
            </a:pPr>
            <a:r>
              <a:rPr lang="zh-TW" altLang="en-US" sz="2000" dirty="0"/>
              <a:t>出生滿</a:t>
            </a:r>
            <a:r>
              <a:rPr lang="en-US" altLang="zh-TW" sz="2000" dirty="0"/>
              <a:t>2 </a:t>
            </a:r>
            <a:r>
              <a:rPr lang="zh-TW" altLang="en-US" sz="2000" dirty="0"/>
              <a:t>個月、</a:t>
            </a:r>
            <a:r>
              <a:rPr lang="en-US" altLang="zh-TW" sz="2000" dirty="0"/>
              <a:t>4 </a:t>
            </a:r>
            <a:r>
              <a:rPr lang="zh-TW" altLang="en-US" sz="2000" dirty="0"/>
              <a:t>個月、</a:t>
            </a:r>
            <a:r>
              <a:rPr lang="en-US" altLang="zh-TW" sz="2000" dirty="0"/>
              <a:t>6 </a:t>
            </a:r>
            <a:r>
              <a:rPr lang="zh-TW" altLang="en-US" sz="2000" dirty="0"/>
              <a:t>個月以及</a:t>
            </a:r>
            <a:r>
              <a:rPr lang="en-US" altLang="zh-TW" sz="2000" dirty="0"/>
              <a:t>1 </a:t>
            </a:r>
            <a:r>
              <a:rPr lang="zh-TW" altLang="en-US" sz="2000" dirty="0"/>
              <a:t>年</a:t>
            </a:r>
            <a:r>
              <a:rPr lang="en-US" altLang="zh-TW" sz="2000" dirty="0"/>
              <a:t>6</a:t>
            </a:r>
            <a:r>
              <a:rPr lang="zh-TW" altLang="en-US" sz="2000" dirty="0"/>
              <a:t>個 月，各接種一劑白喉破傷風非細胞性百日咳、</a:t>
            </a:r>
            <a:r>
              <a:rPr lang="en-US" altLang="zh-TW" sz="2000" dirty="0"/>
              <a:t>b</a:t>
            </a:r>
            <a:r>
              <a:rPr lang="zh-TW" altLang="en-US" sz="2000" dirty="0"/>
              <a:t>型嗜血桿菌及不活化小兒麻痺五合一疫苗（</a:t>
            </a:r>
            <a:r>
              <a:rPr lang="en-US" altLang="zh-TW" sz="2000" dirty="0"/>
              <a:t>DTaP-Hib-IPV</a:t>
            </a:r>
            <a:r>
              <a:rPr lang="zh-TW" altLang="en-US" sz="2000" dirty="0"/>
              <a:t>）。 </a:t>
            </a:r>
          </a:p>
          <a:p>
            <a:pPr algn="just" eaLnBrk="1" hangingPunct="1">
              <a:lnSpc>
                <a:spcPts val="3200"/>
              </a:lnSpc>
              <a:spcBef>
                <a:spcPts val="0"/>
              </a:spcBef>
            </a:pPr>
            <a:r>
              <a:rPr lang="zh-TW" altLang="en-US" sz="2000" dirty="0"/>
              <a:t>滿</a:t>
            </a:r>
            <a:r>
              <a:rPr lang="en-US" altLang="zh-TW" sz="2000" dirty="0"/>
              <a:t>5</a:t>
            </a:r>
            <a:r>
              <a:rPr lang="zh-TW" altLang="en-US" sz="2000" dirty="0"/>
              <a:t>歲至入小學前，接種一劑白喉破傷風非細胞性百日咳及不活化小兒麻痺混合疫苗（</a:t>
            </a:r>
            <a:r>
              <a:rPr lang="en-US" altLang="zh-TW" sz="2000" dirty="0"/>
              <a:t>DTaP-IPV</a:t>
            </a:r>
            <a:r>
              <a:rPr lang="zh-TW" altLang="en-US" sz="2000" dirty="0"/>
              <a:t>）。</a:t>
            </a:r>
          </a:p>
          <a:p>
            <a:pPr marL="0" indent="0" algn="just" eaLnBrk="1" hangingPunct="1">
              <a:lnSpc>
                <a:spcPts val="3200"/>
              </a:lnSpc>
              <a:spcBef>
                <a:spcPts val="600"/>
              </a:spcBef>
              <a:buNone/>
            </a:pPr>
            <a:r>
              <a:rPr lang="zh-TW" altLang="en-US" sz="2400" b="1" u="sng" dirty="0">
                <a:solidFill>
                  <a:srgbClr val="125E60"/>
                </a:solidFill>
              </a:rPr>
              <a:t>追加接種</a:t>
            </a:r>
          </a:p>
          <a:p>
            <a:pPr algn="just" eaLnBrk="1" hangingPunct="1">
              <a:lnSpc>
                <a:spcPts val="3200"/>
              </a:lnSpc>
              <a:spcBef>
                <a:spcPts val="0"/>
              </a:spcBef>
            </a:pPr>
            <a:r>
              <a:rPr lang="zh-TW" altLang="en-US" sz="2000" dirty="0"/>
              <a:t>國際上一般建議每</a:t>
            </a:r>
            <a:r>
              <a:rPr lang="en-US" altLang="zh-TW" sz="2000" dirty="0"/>
              <a:t>10 </a:t>
            </a:r>
            <a:r>
              <a:rPr lang="zh-TW" altLang="en-US" sz="2000" dirty="0"/>
              <a:t>年追加一劑</a:t>
            </a:r>
            <a:r>
              <a:rPr lang="en-US" altLang="zh-TW" sz="2000" dirty="0"/>
              <a:t>Td</a:t>
            </a:r>
            <a:r>
              <a:rPr lang="zh-TW" altLang="en-US" sz="2000" dirty="0"/>
              <a:t>，其中一劑視需要改接種減量之破傷風、白喉、非細胞性百日咳混合疫苗（</a:t>
            </a:r>
            <a:r>
              <a:rPr lang="en-US" altLang="zh-TW" sz="2000" dirty="0"/>
              <a:t>Tdap</a:t>
            </a:r>
            <a:r>
              <a:rPr lang="zh-TW" altLang="en-US" sz="2000" dirty="0"/>
              <a:t>）（如醫療照護人員、孕前婦女、嬰兒照顧者）。</a:t>
            </a:r>
          </a:p>
          <a:p>
            <a:pPr algn="just" eaLnBrk="1" hangingPunct="1">
              <a:lnSpc>
                <a:spcPts val="3200"/>
              </a:lnSpc>
              <a:spcBef>
                <a:spcPts val="0"/>
              </a:spcBef>
            </a:pPr>
            <a:r>
              <a:rPr lang="zh-TW" altLang="en-US" sz="2000" dirty="0"/>
              <a:t>每次懷孕應接種</a:t>
            </a:r>
            <a:r>
              <a:rPr lang="en-US" altLang="zh-TW" sz="2000" dirty="0"/>
              <a:t>1</a:t>
            </a:r>
            <a:r>
              <a:rPr lang="zh-TW" altLang="en-US" sz="2000" dirty="0"/>
              <a:t>劑</a:t>
            </a:r>
            <a:r>
              <a:rPr lang="en-US" altLang="zh-TW" sz="2000" dirty="0"/>
              <a:t>Tdap </a:t>
            </a:r>
            <a:r>
              <a:rPr lang="zh-TW" altLang="en-US" sz="2000" dirty="0"/>
              <a:t>疫苗，為使母親抗體傳遞給嬰兒的接種效益最大化，建議於懷孕第</a:t>
            </a:r>
            <a:r>
              <a:rPr lang="en-US" altLang="zh-TW" sz="2000" dirty="0">
                <a:solidFill>
                  <a:srgbClr val="FF0000"/>
                </a:solidFill>
              </a:rPr>
              <a:t>27</a:t>
            </a:r>
            <a:r>
              <a:rPr lang="en-US" altLang="zh-TW" sz="2000" dirty="0"/>
              <a:t>-36</a:t>
            </a:r>
            <a:r>
              <a:rPr lang="zh-TW" altLang="en-US" sz="2000" dirty="0"/>
              <a:t>週接種；若懷孕時未接種，則建議於生產後立即接種。</a:t>
            </a:r>
            <a:endParaRPr lang="zh-TW" altLang="en-US" dirty="0"/>
          </a:p>
          <a:p>
            <a:pPr algn="just" eaLnBrk="1" hangingPunct="1">
              <a:lnSpc>
                <a:spcPts val="3200"/>
              </a:lnSpc>
              <a:spcBef>
                <a:spcPts val="0"/>
              </a:spcBef>
            </a:pPr>
            <a:endParaRPr lang="zh-TW" altLang="en-US" dirty="0"/>
          </a:p>
        </p:txBody>
      </p:sp>
      <p:sp>
        <p:nvSpPr>
          <p:cNvPr id="27653" name="投影片編號版面配置區 4">
            <a:extLst>
              <a:ext uri="{FF2B5EF4-FFF2-40B4-BE49-F238E27FC236}">
                <a16:creationId xmlns:a16="http://schemas.microsoft.com/office/drawing/2014/main" id="{53514EBF-2BD9-4792-82D4-683DF3E9431D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E2B86C41-F347-4472-AFBA-DF6ECABE82F5}" type="slidenum">
              <a:rPr lang="en-US" altLang="zh-TW" sz="1400" smtClean="0">
                <a:solidFill>
                  <a:schemeClr val="bg1"/>
                </a:solidFill>
                <a:latin typeface="Arial" panose="020B0604020202020204" pitchFamily="34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19</a:t>
            </a:fld>
            <a:endParaRPr lang="en-US" altLang="zh-TW" sz="14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92339A52-0D95-4D7F-B475-55D41484921D}"/>
              </a:ext>
            </a:extLst>
          </p:cNvPr>
          <p:cNvSpPr>
            <a:spLocks/>
          </p:cNvSpPr>
          <p:nvPr/>
        </p:nvSpPr>
        <p:spPr bwMode="auto">
          <a:xfrm>
            <a:off x="2038350" y="2876550"/>
            <a:ext cx="5829300" cy="110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1" lang="zh-TW" altLang="en-US" sz="7200" b="1">
                <a:solidFill>
                  <a:srgbClr val="0070C0"/>
                </a:solidFill>
              </a:rPr>
              <a:t>衛生教育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37A1EA28-9F31-4063-8AE5-B36643A45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70A9CAC-8D7E-4C5D-B4F3-AE9047CE5844}" type="slidenum">
              <a:rPr lang="en-US" altLang="zh-TW" smtClean="0"/>
              <a:pPr>
                <a:defRPr/>
              </a:pPr>
              <a:t>20</a:t>
            </a:fld>
            <a:endParaRPr lang="en-US" altLang="zh-TW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標題 1">
            <a:extLst>
              <a:ext uri="{FF2B5EF4-FFF2-40B4-BE49-F238E27FC236}">
                <a16:creationId xmlns:a16="http://schemas.microsoft.com/office/drawing/2014/main" id="{1B45B3E4-AB18-4402-9339-F0FCE7535CE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44488" y="141288"/>
            <a:ext cx="9217025" cy="1120775"/>
          </a:xfrm>
        </p:spPr>
        <p:txBody>
          <a:bodyPr/>
          <a:lstStyle/>
          <a:p>
            <a:pPr eaLnBrk="1" hangingPunct="1"/>
            <a:r>
              <a:rPr lang="zh-TW" altLang="en-US"/>
              <a:t>衛生教育重點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2F946B9-43AF-4B3C-8610-868EF77130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1825" y="1268413"/>
            <a:ext cx="8642350" cy="3384723"/>
          </a:xfrm>
        </p:spPr>
        <p:txBody>
          <a:bodyPr rtlCol="0">
            <a:normAutofit/>
          </a:bodyPr>
          <a:lstStyle/>
          <a:p>
            <a:pPr eaLnBrk="1" fontAlgn="auto" hangingPunct="1">
              <a:lnSpc>
                <a:spcPct val="150000"/>
              </a:lnSpc>
              <a:spcAft>
                <a:spcPts val="0"/>
              </a:spcAft>
              <a:buClr>
                <a:srgbClr val="125E60"/>
              </a:buClr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pPr>
            <a:r>
              <a:rPr lang="zh-TW" altLang="en-US" sz="2400" dirty="0"/>
              <a:t>百日咳疾病的基本認知。</a:t>
            </a:r>
            <a:endParaRPr lang="en-US" altLang="zh-TW" sz="2400" dirty="0"/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buClr>
                <a:srgbClr val="125E60"/>
              </a:buClr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pPr>
            <a:r>
              <a:rPr lang="zh-TW" altLang="en-US" sz="2400" dirty="0"/>
              <a:t>避免嬰幼兒遭受感染之認知。</a:t>
            </a:r>
            <a:endParaRPr lang="en-US" altLang="zh-TW" sz="2400" dirty="0"/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buClr>
                <a:srgbClr val="125E60"/>
              </a:buClr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pPr>
            <a:r>
              <a:rPr lang="zh-TW" altLang="en-US" sz="2400" dirty="0"/>
              <a:t>依接種時程完成接種之重要性。</a:t>
            </a:r>
            <a:endParaRPr lang="en-US" altLang="zh-TW" sz="2400" dirty="0"/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buClr>
                <a:srgbClr val="125E60"/>
              </a:buClr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pPr>
            <a:r>
              <a:rPr lang="zh-TW" altLang="en-US" sz="2400" dirty="0"/>
              <a:t>避免到過度擁擠、通風不良的場所，並改善居家或學校的擁擠度，保持空氣流通。</a:t>
            </a:r>
          </a:p>
        </p:txBody>
      </p:sp>
      <p:sp>
        <p:nvSpPr>
          <p:cNvPr id="30725" name="投影片編號版面配置區 4">
            <a:extLst>
              <a:ext uri="{FF2B5EF4-FFF2-40B4-BE49-F238E27FC236}">
                <a16:creationId xmlns:a16="http://schemas.microsoft.com/office/drawing/2014/main" id="{395E0DC6-0696-4032-A308-35E8015F11CF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9B62E4F4-B80C-4DA7-BC01-352917A798E3}" type="slidenum">
              <a:rPr lang="en-US" altLang="zh-TW" sz="1400" smtClean="0">
                <a:solidFill>
                  <a:schemeClr val="bg1"/>
                </a:solidFill>
                <a:latin typeface="Arial" panose="020B0604020202020204" pitchFamily="34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21</a:t>
            </a:fld>
            <a:endParaRPr lang="en-US" altLang="zh-TW" sz="14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85CE32D5-0202-45E8-B07F-2D0853D386B5}"/>
              </a:ext>
            </a:extLst>
          </p:cNvPr>
          <p:cNvSpPr>
            <a:spLocks/>
          </p:cNvSpPr>
          <p:nvPr/>
        </p:nvSpPr>
        <p:spPr bwMode="auto">
          <a:xfrm>
            <a:off x="2038350" y="2876550"/>
            <a:ext cx="5829300" cy="110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1" lang="zh-TW" altLang="en-US" sz="7200" b="1">
                <a:solidFill>
                  <a:srgbClr val="0070C0"/>
                </a:solidFill>
              </a:rPr>
              <a:t>防治工作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CF3F24A3-FF23-4A0B-B0DB-C60B02633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70A9CAC-8D7E-4C5D-B4F3-AE9047CE5844}" type="slidenum">
              <a:rPr lang="en-US" altLang="zh-TW" smtClean="0"/>
              <a:pPr>
                <a:defRPr/>
              </a:pPr>
              <a:t>22</a:t>
            </a:fld>
            <a:endParaRPr lang="en-US" altLang="zh-TW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標題 1">
            <a:extLst>
              <a:ext uri="{FF2B5EF4-FFF2-40B4-BE49-F238E27FC236}">
                <a16:creationId xmlns:a16="http://schemas.microsoft.com/office/drawing/2014/main" id="{7A207FC3-0E9C-4C1F-8B52-A9FC9147E00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44488" y="141288"/>
            <a:ext cx="9217025" cy="1120775"/>
          </a:xfrm>
        </p:spPr>
        <p:txBody>
          <a:bodyPr/>
          <a:lstStyle/>
          <a:p>
            <a:pPr eaLnBrk="1" hangingPunct="1"/>
            <a:r>
              <a:rPr lang="zh-TW" altLang="en-US"/>
              <a:t>分類及處置</a:t>
            </a:r>
          </a:p>
        </p:txBody>
      </p:sp>
      <p:sp>
        <p:nvSpPr>
          <p:cNvPr id="32771" name="內容版面配置區 2">
            <a:extLst>
              <a:ext uri="{FF2B5EF4-FFF2-40B4-BE49-F238E27FC236}">
                <a16:creationId xmlns:a16="http://schemas.microsoft.com/office/drawing/2014/main" id="{AC1FBE98-1D40-43A0-89B6-F0B071E0739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31825" y="1268413"/>
            <a:ext cx="8642350" cy="4968875"/>
          </a:xfrm>
        </p:spPr>
        <p:txBody>
          <a:bodyPr/>
          <a:lstStyle/>
          <a:p>
            <a:pPr marL="0" indent="0" eaLnBrk="1" hangingPunct="1">
              <a:lnSpc>
                <a:spcPct val="150000"/>
              </a:lnSpc>
              <a:buNone/>
            </a:pPr>
            <a:r>
              <a:rPr lang="zh-TW" altLang="en-US" sz="2400" b="1" u="sng" dirty="0">
                <a:solidFill>
                  <a:srgbClr val="125E60"/>
                </a:solidFill>
              </a:rPr>
              <a:t>法定傳染病類別</a:t>
            </a:r>
          </a:p>
          <a:p>
            <a:pPr eaLnBrk="1" hangingPunct="1">
              <a:lnSpc>
                <a:spcPct val="150000"/>
              </a:lnSpc>
            </a:pPr>
            <a:r>
              <a:rPr lang="zh-TW" altLang="en-US" sz="2000" dirty="0"/>
              <a:t>第三類法定傳染病。</a:t>
            </a:r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zh-TW" altLang="en-US" sz="2400" b="1" u="sng" dirty="0">
                <a:solidFill>
                  <a:srgbClr val="125E60"/>
                </a:solidFill>
              </a:rPr>
              <a:t>通報時限</a:t>
            </a:r>
          </a:p>
          <a:p>
            <a:pPr marL="228600" lvl="1" eaLnBrk="1" hangingPunct="1">
              <a:lnSpc>
                <a:spcPct val="150000"/>
              </a:lnSpc>
              <a:spcBef>
                <a:spcPts val="1000"/>
              </a:spcBef>
            </a:pPr>
            <a:r>
              <a:rPr lang="zh-TW" altLang="en-US" sz="2000" dirty="0"/>
              <a:t>應於一週內完成通報。</a:t>
            </a:r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zh-TW" altLang="en-US" sz="2400" b="1" u="sng" dirty="0">
                <a:solidFill>
                  <a:srgbClr val="125E60"/>
                </a:solidFill>
              </a:rPr>
              <a:t>隔離治療措施</a:t>
            </a:r>
          </a:p>
          <a:p>
            <a:pPr marL="228600" lvl="1" eaLnBrk="1" hangingPunct="1">
              <a:lnSpc>
                <a:spcPct val="150000"/>
              </a:lnSpc>
              <a:spcBef>
                <a:spcPts val="1000"/>
              </a:spcBef>
            </a:pPr>
            <a:r>
              <a:rPr lang="zh-TW" altLang="en-US" sz="2000" dirty="0"/>
              <a:t>建議自我隔離，並避免與兒童或嬰兒（特別是未完成百日咳疫苗接種者）接觸，直到服了至少</a:t>
            </a:r>
            <a:r>
              <a:rPr lang="en-US" altLang="zh-TW" sz="2000" dirty="0"/>
              <a:t>5</a:t>
            </a:r>
            <a:r>
              <a:rPr lang="zh-TW" altLang="en-US" sz="2000" dirty="0"/>
              <a:t>天的抗生素為止。</a:t>
            </a:r>
            <a:endParaRPr lang="zh-TW" altLang="en-US" dirty="0"/>
          </a:p>
        </p:txBody>
      </p:sp>
      <p:sp>
        <p:nvSpPr>
          <p:cNvPr id="32773" name="投影片編號版面配置區 4">
            <a:extLst>
              <a:ext uri="{FF2B5EF4-FFF2-40B4-BE49-F238E27FC236}">
                <a16:creationId xmlns:a16="http://schemas.microsoft.com/office/drawing/2014/main" id="{ABE16F73-A2CC-4692-8FAA-5F473F7457BB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4B6EDE25-52A0-43A0-B081-442FFA5EFFA1}" type="slidenum">
              <a:rPr lang="en-US" altLang="zh-TW" sz="1400" smtClean="0">
                <a:solidFill>
                  <a:schemeClr val="bg1"/>
                </a:solidFill>
                <a:latin typeface="Arial" panose="020B0604020202020204" pitchFamily="34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23</a:t>
            </a:fld>
            <a:endParaRPr lang="en-US" altLang="zh-TW" sz="14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標題 1">
            <a:extLst>
              <a:ext uri="{FF2B5EF4-FFF2-40B4-BE49-F238E27FC236}">
                <a16:creationId xmlns:a16="http://schemas.microsoft.com/office/drawing/2014/main" id="{1526F4EC-E908-47DE-9DB5-13363FA3962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44488" y="141288"/>
            <a:ext cx="9217025" cy="1120775"/>
          </a:xfrm>
        </p:spPr>
        <p:txBody>
          <a:bodyPr/>
          <a:lstStyle/>
          <a:p>
            <a:pPr eaLnBrk="1" hangingPunct="1"/>
            <a:r>
              <a:rPr lang="zh-TW" altLang="en-US"/>
              <a:t>消毒及治療</a:t>
            </a:r>
          </a:p>
        </p:txBody>
      </p:sp>
      <p:sp>
        <p:nvSpPr>
          <p:cNvPr id="33795" name="內容版面配置區 2">
            <a:extLst>
              <a:ext uri="{FF2B5EF4-FFF2-40B4-BE49-F238E27FC236}">
                <a16:creationId xmlns:a16="http://schemas.microsoft.com/office/drawing/2014/main" id="{A14A7232-0DFF-4F7D-A8A6-FF152C43606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31825" y="1268413"/>
            <a:ext cx="8642350" cy="4968875"/>
          </a:xfrm>
        </p:spPr>
        <p:txBody>
          <a:bodyPr/>
          <a:lstStyle/>
          <a:p>
            <a:pPr marL="0" indent="0" eaLnBrk="1" hangingPunct="1">
              <a:lnSpc>
                <a:spcPct val="150000"/>
              </a:lnSpc>
              <a:buNone/>
            </a:pPr>
            <a:r>
              <a:rPr lang="zh-TW" altLang="en-US" sz="2400" b="1" u="sng" dirty="0">
                <a:solidFill>
                  <a:srgbClr val="125E60"/>
                </a:solidFill>
              </a:rPr>
              <a:t>消毒</a:t>
            </a:r>
          </a:p>
          <a:p>
            <a:pPr eaLnBrk="1" hangingPunct="1">
              <a:lnSpc>
                <a:spcPct val="150000"/>
              </a:lnSpc>
            </a:pPr>
            <a:r>
              <a:rPr lang="zh-TW" altLang="en-US" sz="2000" dirty="0"/>
              <a:t>採終期消毒法，對病患鼻咽分泌物及傳染器物一次消毒完全。</a:t>
            </a:r>
            <a:endParaRPr lang="en-US" altLang="zh-TW" sz="2000" dirty="0"/>
          </a:p>
          <a:p>
            <a:pPr lvl="1" eaLnBrk="1" hangingPunct="1">
              <a:lnSpc>
                <a:spcPct val="150000"/>
              </a:lnSpc>
            </a:pPr>
            <a:endParaRPr lang="zh-TW" altLang="en-US" sz="2000" dirty="0"/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zh-TW" altLang="en-US" sz="2400" b="1" u="sng" dirty="0">
                <a:solidFill>
                  <a:srgbClr val="125E60"/>
                </a:solidFill>
              </a:rPr>
              <a:t>治療</a:t>
            </a:r>
          </a:p>
          <a:p>
            <a:pPr algn="just" eaLnBrk="1" hangingPunct="1">
              <a:lnSpc>
                <a:spcPct val="150000"/>
              </a:lnSpc>
            </a:pPr>
            <a:r>
              <a:rPr lang="zh-TW" altLang="en-US" sz="2000" dirty="0"/>
              <a:t>發病早期（潛伏期或黏膜期）即給予抗生素，可減輕症狀，若已進入陣發期，則無法減輕症狀，但可有效縮短傳染時間。</a:t>
            </a:r>
          </a:p>
          <a:p>
            <a:pPr eaLnBrk="1" hangingPunct="1">
              <a:lnSpc>
                <a:spcPct val="150000"/>
              </a:lnSpc>
            </a:pPr>
            <a:r>
              <a:rPr lang="zh-TW" altLang="en-US" sz="2000" dirty="0"/>
              <a:t>應依醫囑確實完成治療。</a:t>
            </a:r>
          </a:p>
          <a:p>
            <a:pPr eaLnBrk="1" hangingPunct="1"/>
            <a:endParaRPr lang="zh-TW" altLang="en-US" dirty="0"/>
          </a:p>
        </p:txBody>
      </p:sp>
      <p:sp>
        <p:nvSpPr>
          <p:cNvPr id="33797" name="投影片編號版面配置區 4">
            <a:extLst>
              <a:ext uri="{FF2B5EF4-FFF2-40B4-BE49-F238E27FC236}">
                <a16:creationId xmlns:a16="http://schemas.microsoft.com/office/drawing/2014/main" id="{9EDCB43F-C49D-4750-BAEF-0CB46FDBEF6E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FF5701F6-CC59-4C39-8361-CF1C87BE0BFA}" type="slidenum">
              <a:rPr lang="en-US" altLang="zh-TW" sz="1400" smtClean="0">
                <a:solidFill>
                  <a:schemeClr val="bg1"/>
                </a:solidFill>
                <a:latin typeface="Arial" panose="020B0604020202020204" pitchFamily="34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24</a:t>
            </a:fld>
            <a:endParaRPr lang="en-US" altLang="zh-TW" sz="14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標題 1">
            <a:extLst>
              <a:ext uri="{FF2B5EF4-FFF2-40B4-BE49-F238E27FC236}">
                <a16:creationId xmlns:a16="http://schemas.microsoft.com/office/drawing/2014/main" id="{FC939142-7C8C-40FA-8CB5-4FA618AB29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44488" y="141288"/>
            <a:ext cx="9217025" cy="1120775"/>
          </a:xfrm>
        </p:spPr>
        <p:txBody>
          <a:bodyPr/>
          <a:lstStyle/>
          <a:p>
            <a:pPr eaLnBrk="1" hangingPunct="1"/>
            <a:r>
              <a:rPr lang="zh-TW" altLang="en-US"/>
              <a:t>預後</a:t>
            </a:r>
          </a:p>
        </p:txBody>
      </p:sp>
      <p:sp>
        <p:nvSpPr>
          <p:cNvPr id="34819" name="內容版面配置區 2">
            <a:extLst>
              <a:ext uri="{FF2B5EF4-FFF2-40B4-BE49-F238E27FC236}">
                <a16:creationId xmlns:a16="http://schemas.microsoft.com/office/drawing/2014/main" id="{6EB399FF-1990-45C5-BCC9-EA47698CAC3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31825" y="1268413"/>
            <a:ext cx="8642350" cy="4968875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zh-TW" altLang="en-US" sz="2000" dirty="0"/>
              <a:t>百日咳患者的預後與其年齡層有關，在年紀較大的大小孩及成人，得到百日咳其預後良好，但在嬰兒，特別是小於六個月的嬰兒，有很高的死亡率。</a:t>
            </a:r>
          </a:p>
          <a:p>
            <a:pPr algn="just" eaLnBrk="1" hangingPunct="1">
              <a:lnSpc>
                <a:spcPct val="150000"/>
              </a:lnSpc>
            </a:pPr>
            <a:r>
              <a:rPr lang="zh-TW" altLang="en-US" sz="2000" dirty="0"/>
              <a:t>在未具免疫力之群體，特別是營養狀況不良或併有許多腸道及呼吸道感染時，百日咳最容易導幼兒死亡。</a:t>
            </a:r>
          </a:p>
          <a:p>
            <a:pPr algn="just" eaLnBrk="1" hangingPunct="1">
              <a:lnSpc>
                <a:spcPct val="150000"/>
              </a:lnSpc>
            </a:pPr>
            <a:r>
              <a:rPr lang="zh-TW" altLang="en-US" sz="2000" dirty="0"/>
              <a:t>併發症中以肺炎、呼吸停止、缺氧、癲癇、腦症及死亡等等較常見。</a:t>
            </a:r>
          </a:p>
          <a:p>
            <a:pPr algn="just" eaLnBrk="1" hangingPunct="1">
              <a:lnSpc>
                <a:spcPct val="150000"/>
              </a:lnSpc>
            </a:pPr>
            <a:r>
              <a:rPr lang="zh-TW" altLang="en-US" sz="2000" dirty="0"/>
              <a:t>另外亦偶而併發缺氧性腦病或因持續性嘔吐引起營養失調等。</a:t>
            </a:r>
          </a:p>
        </p:txBody>
      </p:sp>
      <p:sp>
        <p:nvSpPr>
          <p:cNvPr id="34821" name="投影片編號版面配置區 4">
            <a:extLst>
              <a:ext uri="{FF2B5EF4-FFF2-40B4-BE49-F238E27FC236}">
                <a16:creationId xmlns:a16="http://schemas.microsoft.com/office/drawing/2014/main" id="{3F6C1077-B8A0-4C05-A810-EBFE88ECE20F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30B8EF22-9DCD-40F7-8ECA-E10D66542FB0}" type="slidenum">
              <a:rPr lang="en-US" altLang="zh-TW" sz="1400" smtClean="0">
                <a:solidFill>
                  <a:schemeClr val="bg1"/>
                </a:solidFill>
                <a:latin typeface="Arial" panose="020B0604020202020204" pitchFamily="34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25</a:t>
            </a:fld>
            <a:endParaRPr lang="en-US" altLang="zh-TW" sz="14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DFA41D0-5F1F-4EA1-981B-7D2CAC2F50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488" y="141288"/>
            <a:ext cx="9217025" cy="112077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4900" dirty="0"/>
              <a:t>檢體採檢送驗事項</a:t>
            </a:r>
          </a:p>
        </p:txBody>
      </p:sp>
      <p:sp>
        <p:nvSpPr>
          <p:cNvPr id="35845" name="投影片編號版面配置區 4">
            <a:extLst>
              <a:ext uri="{FF2B5EF4-FFF2-40B4-BE49-F238E27FC236}">
                <a16:creationId xmlns:a16="http://schemas.microsoft.com/office/drawing/2014/main" id="{15FAD5AC-DE93-4141-BED3-6FA7698B7671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1A67CD3-67B3-4D73-A743-F0C08F55ED6B}" type="slidenum">
              <a:rPr lang="en-US" altLang="zh-TW" sz="1400" smtClean="0">
                <a:solidFill>
                  <a:schemeClr val="bg1"/>
                </a:solidFill>
                <a:latin typeface="Arial" panose="020B0604020202020204" pitchFamily="34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26</a:t>
            </a:fld>
            <a:endParaRPr lang="en-US" altLang="zh-TW" sz="14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E9E80FD9-07DF-4CFA-9A7E-1C54084DD7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2349553"/>
              </p:ext>
            </p:extLst>
          </p:nvPr>
        </p:nvGraphicFramePr>
        <p:xfrm>
          <a:off x="386776" y="1184472"/>
          <a:ext cx="9217027" cy="25984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001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01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01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911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836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4183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650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採檢</a:t>
                      </a:r>
                      <a:r>
                        <a:rPr lang="zh-TW" altLang="en-US" sz="1800" b="1" kern="100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種類</a:t>
                      </a:r>
                      <a:endParaRPr lang="zh-TW" sz="1800" b="1" kern="100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標楷體" panose="03000509000000000000" pitchFamily="65" charset="-120"/>
                      </a:endParaRPr>
                    </a:p>
                  </a:txBody>
                  <a:tcPr marL="54751" marR="54751" marT="0" marB="0" anchor="ctr">
                    <a:lnB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採檢目的</a:t>
                      </a:r>
                      <a:endParaRPr lang="zh-TW" sz="1800" b="1" kern="100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標楷體" panose="03000509000000000000" pitchFamily="65" charset="-120"/>
                      </a:endParaRPr>
                    </a:p>
                  </a:txBody>
                  <a:tcPr marL="54751" marR="54751" marT="0" marB="0" anchor="ctr">
                    <a:lnB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採檢時間</a:t>
                      </a:r>
                      <a:endParaRPr lang="zh-TW" sz="1800" b="1" kern="100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標楷體" panose="03000509000000000000" pitchFamily="65" charset="-120"/>
                      </a:endParaRPr>
                    </a:p>
                  </a:txBody>
                  <a:tcPr marL="54751" marR="54751" marT="0" marB="0" anchor="ctr">
                    <a:lnB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採檢量及規定</a:t>
                      </a:r>
                      <a:endParaRPr lang="zh-TW" sz="1800" b="1" kern="100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標楷體" panose="03000509000000000000" pitchFamily="65" charset="-120"/>
                      </a:endParaRPr>
                    </a:p>
                  </a:txBody>
                  <a:tcPr marL="54751" marR="54751" marT="0" marB="0" anchor="ctr">
                    <a:lnB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送驗方式</a:t>
                      </a:r>
                      <a:endParaRPr lang="zh-TW" sz="1800" b="1" kern="100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標楷體" panose="03000509000000000000" pitchFamily="65" charset="-120"/>
                      </a:endParaRPr>
                    </a:p>
                  </a:txBody>
                  <a:tcPr marL="54751" marR="54751" marT="0" marB="0" anchor="ctr">
                    <a:lnB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注意事項</a:t>
                      </a:r>
                      <a:endParaRPr lang="zh-TW" sz="1800" b="1" kern="100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標楷體" panose="03000509000000000000" pitchFamily="65" charset="-120"/>
                      </a:endParaRPr>
                    </a:p>
                  </a:txBody>
                  <a:tcPr marL="54751" marR="54751" marT="0" marB="0" anchor="ctr">
                    <a:lnB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79755"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1600" b="0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鼻咽腔後部分泌物</a:t>
                      </a:r>
                      <a:endParaRPr lang="zh-TW" sz="1600" b="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4751" marR="54751" marT="0" marB="0" anchor="ctr">
                    <a:lnL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1600" b="0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病原體檢測</a:t>
                      </a:r>
                    </a:p>
                  </a:txBody>
                  <a:tcPr marL="54751" marR="54751" marT="0" marB="0" anchor="ctr">
                    <a:lnL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1600" b="0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未投藥前立即採檢</a:t>
                      </a:r>
                      <a:endParaRPr lang="zh-TW" sz="1600" b="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4751" marR="54751" marT="0" marB="0" anchor="ctr">
                    <a:lnL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1600" b="0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以百日咳專用鼻咽拭子採集鼻咽腔後部分泌物，插入</a:t>
                      </a:r>
                      <a:r>
                        <a:rPr lang="en-US" altLang="zh-TW" sz="1600" b="0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Regan-Lowe </a:t>
                      </a:r>
                      <a:r>
                        <a:rPr lang="zh-TW" altLang="en-US" sz="1600" b="0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保存輸送培養管。</a:t>
                      </a:r>
                    </a:p>
                  </a:txBody>
                  <a:tcPr marL="54751" marR="54751" marT="0" marB="0" anchor="ctr">
                    <a:lnL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600" b="0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低溫</a:t>
                      </a:r>
                      <a:endParaRPr lang="zh-TW" sz="1600" b="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4751" marR="54751" marT="0" marB="0" anchor="ctr">
                    <a:lnL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80975" indent="-180975" algn="just">
                        <a:spcAft>
                          <a:spcPts val="0"/>
                        </a:spcAft>
                      </a:pPr>
                      <a:r>
                        <a:rPr lang="en-US" altLang="zh-TW" sz="1600" b="0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zh-TW" altLang="en-US" sz="1600" b="0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見傳染病檢體採檢手冊第 </a:t>
                      </a:r>
                      <a:r>
                        <a:rPr lang="en-US" altLang="zh-TW" sz="1600" b="0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2.8.6 </a:t>
                      </a:r>
                      <a:r>
                        <a:rPr lang="zh-TW" altLang="en-US" sz="1600" b="0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節說明及圖 </a:t>
                      </a:r>
                      <a:r>
                        <a:rPr lang="en-US" altLang="zh-TW" sz="1600" b="0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2.3</a:t>
                      </a:r>
                      <a:r>
                        <a:rPr lang="zh-TW" altLang="en-US" sz="1600" b="0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，採檢步驟請參考第 </a:t>
                      </a:r>
                      <a:r>
                        <a:rPr lang="en-US" altLang="zh-TW" sz="1600" b="0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3.8 </a:t>
                      </a:r>
                      <a:r>
                        <a:rPr lang="zh-TW" altLang="en-US" sz="1600" b="0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節及圖 </a:t>
                      </a:r>
                      <a:r>
                        <a:rPr lang="en-US" altLang="zh-TW" sz="1600" b="0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3.9</a:t>
                      </a:r>
                      <a:r>
                        <a:rPr lang="zh-TW" altLang="en-US" sz="1600" b="0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。</a:t>
                      </a:r>
                      <a:endParaRPr lang="en-US" altLang="zh-TW" sz="1600" b="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180975" indent="-180975" algn="just">
                        <a:spcAft>
                          <a:spcPts val="0"/>
                        </a:spcAft>
                      </a:pPr>
                      <a:r>
                        <a:rPr lang="en-US" altLang="zh-TW" sz="1600" b="0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zh-TW" altLang="en-US" sz="1600" b="0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所需鼻咽拭子及其輸送培養基，請事先與本署昆陽辦公室檢體單一窗口聯繫。</a:t>
                      </a:r>
                      <a:endParaRPr lang="zh-TW" sz="1600" b="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4751" marR="54751" marT="0" marB="0" anchor="ctr">
                    <a:lnL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4440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1600" b="0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百日咳專用 </a:t>
                      </a:r>
                      <a:r>
                        <a:rPr lang="en-US" altLang="zh-TW" sz="1600" b="0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PCR </a:t>
                      </a:r>
                      <a:r>
                        <a:rPr lang="zh-TW" altLang="en-US" sz="1600" b="0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拭子</a:t>
                      </a:r>
                    </a:p>
                  </a:txBody>
                  <a:tcPr marL="54751" marR="54751" marT="0" marB="0" anchor="ctr">
                    <a:lnL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DC8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6392658"/>
                  </a:ext>
                </a:extLst>
              </a:tr>
            </a:tbl>
          </a:graphicData>
        </a:graphic>
      </p:graphicFrame>
      <p:sp>
        <p:nvSpPr>
          <p:cNvPr id="10" name="矩形: 圓角 9">
            <a:extLst>
              <a:ext uri="{FF2B5EF4-FFF2-40B4-BE49-F238E27FC236}">
                <a16:creationId xmlns:a16="http://schemas.microsoft.com/office/drawing/2014/main" id="{8913A1F2-0FA3-40F9-80BD-CC33B6F9D95B}"/>
              </a:ext>
            </a:extLst>
          </p:cNvPr>
          <p:cNvSpPr/>
          <p:nvPr/>
        </p:nvSpPr>
        <p:spPr>
          <a:xfrm>
            <a:off x="1712640" y="4221088"/>
            <a:ext cx="3506755" cy="936625"/>
          </a:xfrm>
          <a:prstGeom prst="roundRect">
            <a:avLst/>
          </a:prstGeom>
          <a:noFill/>
          <a:ln w="28575">
            <a:solidFill>
              <a:srgbClr val="125E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b="1" dirty="0">
                <a:solidFill>
                  <a:srgbClr val="125E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需注意係採取鼻咽拭子，而非咽喉，否則會使檢出率大大降低。</a:t>
            </a:r>
          </a:p>
        </p:txBody>
      </p:sp>
      <p:pic>
        <p:nvPicPr>
          <p:cNvPr id="11" name="圖片 1">
            <a:extLst>
              <a:ext uri="{FF2B5EF4-FFF2-40B4-BE49-F238E27FC236}">
                <a16:creationId xmlns:a16="http://schemas.microsoft.com/office/drawing/2014/main" id="{E9F2AA05-BDBE-4926-8EDB-00A47FD27E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3120" y="4018946"/>
            <a:ext cx="3421235" cy="2145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標題 1">
            <a:extLst>
              <a:ext uri="{FF2B5EF4-FFF2-40B4-BE49-F238E27FC236}">
                <a16:creationId xmlns:a16="http://schemas.microsoft.com/office/drawing/2014/main" id="{BED2A154-3F2B-4129-8A32-C368DC5FC5F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44488" y="141288"/>
            <a:ext cx="9217025" cy="1120775"/>
          </a:xfrm>
        </p:spPr>
        <p:txBody>
          <a:bodyPr/>
          <a:lstStyle/>
          <a:p>
            <a:pPr eaLnBrk="1" hangingPunct="1"/>
            <a:r>
              <a:rPr lang="zh-TW" altLang="en-US"/>
              <a:t>疫情調查</a:t>
            </a:r>
          </a:p>
        </p:txBody>
      </p:sp>
      <p:sp>
        <p:nvSpPr>
          <p:cNvPr id="39939" name="內容版面配置區 2">
            <a:extLst>
              <a:ext uri="{FF2B5EF4-FFF2-40B4-BE49-F238E27FC236}">
                <a16:creationId xmlns:a16="http://schemas.microsoft.com/office/drawing/2014/main" id="{6229B83D-2E89-4F68-A0F9-57B06491AEE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88503" y="1124744"/>
            <a:ext cx="8857109" cy="4968875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zh-TW" altLang="en-US" sz="2000" dirty="0"/>
              <a:t>應加強接觸者及感染源之調查，並追查早期、非典型、遺漏之各式疑似咳嗽病例，避免傳染給具危險性之族群，以防止疫情擴散。</a:t>
            </a:r>
          </a:p>
          <a:p>
            <a:pPr algn="just" eaLnBrk="1" hangingPunct="1">
              <a:lnSpc>
                <a:spcPct val="150000"/>
              </a:lnSpc>
            </a:pPr>
            <a:r>
              <a:rPr lang="zh-TW" altLang="en-US" sz="2000" dirty="0"/>
              <a:t>其餘疫情調查重點如下：</a:t>
            </a:r>
          </a:p>
          <a:p>
            <a:pPr lvl="1" algn="just" eaLnBrk="1" hangingPunct="1">
              <a:lnSpc>
                <a:spcPct val="150000"/>
              </a:lnSpc>
              <a:buClr>
                <a:srgbClr val="125E60"/>
              </a:buClr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zh-TW" altLang="en-US" sz="1800" dirty="0"/>
              <a:t>詳細症狀</a:t>
            </a:r>
            <a:r>
              <a:rPr lang="en-US" altLang="zh-TW" sz="1800" dirty="0"/>
              <a:t>(</a:t>
            </a:r>
            <a:r>
              <a:rPr lang="zh-TW" altLang="en-US" sz="1800" dirty="0"/>
              <a:t>應確實調查個案之咳嗽日數直到停止咳嗽為止以及陣發性咳嗽、哮鳴、咳嗽後嘔吐等症狀）及其發生時間。</a:t>
            </a:r>
            <a:endParaRPr lang="en-US" altLang="zh-TW" sz="1800" dirty="0"/>
          </a:p>
          <a:p>
            <a:pPr lvl="1" algn="just" eaLnBrk="1" hangingPunct="1">
              <a:lnSpc>
                <a:spcPct val="150000"/>
              </a:lnSpc>
              <a:buClr>
                <a:srgbClr val="125E60"/>
              </a:buClr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zh-TW" altLang="en-US" sz="1800" dirty="0"/>
              <a:t>抗生素服藥史。</a:t>
            </a:r>
            <a:endParaRPr lang="en-US" altLang="zh-TW" sz="1800" dirty="0"/>
          </a:p>
          <a:p>
            <a:pPr lvl="1" algn="just" eaLnBrk="1" hangingPunct="1">
              <a:lnSpc>
                <a:spcPct val="150000"/>
              </a:lnSpc>
              <a:buClr>
                <a:srgbClr val="125E60"/>
              </a:buClr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zh-TW" altLang="en-US" sz="1800" dirty="0"/>
              <a:t>詳細預防接種史</a:t>
            </a:r>
            <a:endParaRPr lang="en-US" altLang="zh-TW" sz="1800" dirty="0"/>
          </a:p>
          <a:p>
            <a:pPr lvl="1" algn="just" eaLnBrk="1" hangingPunct="1">
              <a:lnSpc>
                <a:spcPct val="150000"/>
              </a:lnSpc>
              <a:buClr>
                <a:srgbClr val="125E60"/>
              </a:buClr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zh-TW" altLang="en-US" sz="1800" dirty="0"/>
              <a:t>詳細接觸史，特別是家庭或校園等聚集之接觸者情形。</a:t>
            </a:r>
            <a:endParaRPr lang="en-US" altLang="zh-TW" sz="1800" dirty="0"/>
          </a:p>
          <a:p>
            <a:pPr lvl="1" algn="just" eaLnBrk="1" hangingPunct="1">
              <a:lnSpc>
                <a:spcPct val="150000"/>
              </a:lnSpc>
              <a:buClr>
                <a:srgbClr val="125E60"/>
              </a:buClr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zh-TW" altLang="en-US" sz="1800" dirty="0"/>
              <a:t>發病日期必須於疫調時向個案或家屬重新確認（因為發病日期常被誤塡為就醫日期或診斷日期）。</a:t>
            </a:r>
          </a:p>
          <a:p>
            <a:pPr algn="just" eaLnBrk="1" hangingPunct="1"/>
            <a:endParaRPr lang="zh-TW" altLang="en-US" dirty="0"/>
          </a:p>
        </p:txBody>
      </p:sp>
      <p:sp>
        <p:nvSpPr>
          <p:cNvPr id="39941" name="投影片編號版面配置區 4">
            <a:extLst>
              <a:ext uri="{FF2B5EF4-FFF2-40B4-BE49-F238E27FC236}">
                <a16:creationId xmlns:a16="http://schemas.microsoft.com/office/drawing/2014/main" id="{6EB6EAB6-1E10-4926-ABB8-1EE6A7D58B77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0301E0CF-CAEF-4458-9125-72664534060E}" type="slidenum">
              <a:rPr lang="en-US" altLang="zh-TW" sz="1400" smtClean="0">
                <a:solidFill>
                  <a:schemeClr val="bg1"/>
                </a:solidFill>
                <a:latin typeface="Arial" panose="020B0604020202020204" pitchFamily="34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27</a:t>
            </a:fld>
            <a:endParaRPr lang="en-US" altLang="zh-TW" sz="14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標題 1">
            <a:extLst>
              <a:ext uri="{FF2B5EF4-FFF2-40B4-BE49-F238E27FC236}">
                <a16:creationId xmlns:a16="http://schemas.microsoft.com/office/drawing/2014/main" id="{15028B85-88D2-40C6-97DD-41B7AB3CC4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44488" y="141288"/>
            <a:ext cx="9217025" cy="1120775"/>
          </a:xfrm>
        </p:spPr>
        <p:txBody>
          <a:bodyPr/>
          <a:lstStyle/>
          <a:p>
            <a:pPr eaLnBrk="1" hangingPunct="1"/>
            <a:r>
              <a:rPr lang="zh-TW" altLang="en-US"/>
              <a:t>接觸者管理</a:t>
            </a:r>
          </a:p>
        </p:txBody>
      </p:sp>
      <p:sp>
        <p:nvSpPr>
          <p:cNvPr id="40963" name="內容版面配置區 2">
            <a:extLst>
              <a:ext uri="{FF2B5EF4-FFF2-40B4-BE49-F238E27FC236}">
                <a16:creationId xmlns:a16="http://schemas.microsoft.com/office/drawing/2014/main" id="{E8D006C3-53DF-4559-80EF-8631D9D5DB8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31825" y="1268413"/>
            <a:ext cx="8642350" cy="3096691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zh-TW" altLang="en-US" sz="2000" dirty="0"/>
              <a:t>與病患密切接觸之未滿</a:t>
            </a:r>
            <a:r>
              <a:rPr lang="en-US" altLang="zh-TW" sz="2000" dirty="0"/>
              <a:t>7</a:t>
            </a:r>
            <a:r>
              <a:rPr lang="zh-TW" altLang="en-US" sz="2000" dirty="0"/>
              <a:t>歲兒童，且未完成適當預防注射者，應儘快接種百日咳相關疫苗。</a:t>
            </a:r>
          </a:p>
          <a:p>
            <a:pPr algn="just" eaLnBrk="1" hangingPunct="1">
              <a:lnSpc>
                <a:spcPct val="150000"/>
              </a:lnSpc>
            </a:pPr>
            <a:r>
              <a:rPr lang="zh-TW" altLang="en-US" sz="2000" dirty="0"/>
              <a:t>對於家庭成員中未滿</a:t>
            </a:r>
            <a:r>
              <a:rPr lang="en-US" altLang="zh-TW" sz="2000" dirty="0"/>
              <a:t>7</a:t>
            </a:r>
            <a:r>
              <a:rPr lang="zh-TW" altLang="en-US" sz="2000" dirty="0"/>
              <a:t>歲且未完整接種</a:t>
            </a:r>
            <a:r>
              <a:rPr lang="en-US" altLang="zh-TW" sz="2000" dirty="0"/>
              <a:t>4</a:t>
            </a:r>
            <a:r>
              <a:rPr lang="zh-TW" altLang="en-US" sz="2000" dirty="0"/>
              <a:t>劑百日咳疫苗之密切接觸者 ，於暴露後</a:t>
            </a:r>
            <a:r>
              <a:rPr lang="en-US" altLang="zh-TW" sz="2000" dirty="0"/>
              <a:t>14</a:t>
            </a:r>
            <a:r>
              <a:rPr lang="zh-TW" altLang="en-US" sz="2000" dirty="0"/>
              <a:t>天內應避免上學或至教托育機構；如有預防性投藥，則投藥後</a:t>
            </a:r>
            <a:r>
              <a:rPr lang="en-US" altLang="zh-TW" sz="2000" dirty="0"/>
              <a:t>48</a:t>
            </a:r>
            <a:r>
              <a:rPr lang="zh-TW" altLang="en-US" sz="2000" dirty="0"/>
              <a:t>小時內，避免上學或送至教托育機構。</a:t>
            </a:r>
            <a:endParaRPr lang="en-US" altLang="zh-TW" sz="2000" dirty="0"/>
          </a:p>
        </p:txBody>
      </p:sp>
      <p:sp>
        <p:nvSpPr>
          <p:cNvPr id="40965" name="投影片編號版面配置區 4">
            <a:extLst>
              <a:ext uri="{FF2B5EF4-FFF2-40B4-BE49-F238E27FC236}">
                <a16:creationId xmlns:a16="http://schemas.microsoft.com/office/drawing/2014/main" id="{28FB872F-A392-464C-8A50-ECD64C47A659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04B865E7-D3E2-4236-9770-848DB627E856}" type="slidenum">
              <a:rPr lang="en-US" altLang="zh-TW" sz="1400" smtClean="0">
                <a:solidFill>
                  <a:schemeClr val="bg1"/>
                </a:solidFill>
                <a:latin typeface="Arial" panose="020B0604020202020204" pitchFamily="34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28</a:t>
            </a:fld>
            <a:endParaRPr lang="en-US" altLang="zh-TW" sz="14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標題 1">
            <a:extLst>
              <a:ext uri="{FF2B5EF4-FFF2-40B4-BE49-F238E27FC236}">
                <a16:creationId xmlns:a16="http://schemas.microsoft.com/office/drawing/2014/main" id="{D5F8E12D-C709-4044-AB9D-AC41C9C327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44488" y="141288"/>
            <a:ext cx="9217025" cy="1120775"/>
          </a:xfrm>
        </p:spPr>
        <p:txBody>
          <a:bodyPr/>
          <a:lstStyle/>
          <a:p>
            <a:pPr eaLnBrk="1" hangingPunct="1"/>
            <a:r>
              <a:rPr lang="zh-TW" altLang="en-US"/>
              <a:t>預防性投藥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D10D73F-CA11-4647-BE8F-CB447EE03D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1825" y="1268413"/>
            <a:ext cx="8642350" cy="2160587"/>
          </a:xfrm>
        </p:spPr>
        <p:txBody>
          <a:bodyPr rtlCol="0">
            <a:normAutofit/>
          </a:bodyPr>
          <a:lstStyle/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zh-TW" altLang="en-US" sz="2000" b="1" dirty="0"/>
              <a:t>下列密切接觸者，須由醫師評估是否進行預防性投藥</a:t>
            </a:r>
          </a:p>
          <a:p>
            <a:pPr marL="914400" lvl="1" indent="-457200" eaLnBrk="1" fontAlgn="auto" hangingPunct="1">
              <a:lnSpc>
                <a:spcPct val="150000"/>
              </a:lnSpc>
              <a:spcAft>
                <a:spcPts val="0"/>
              </a:spcAft>
              <a:buClr>
                <a:srgbClr val="125E60"/>
              </a:buClr>
              <a:buFont typeface="+mj-lt"/>
              <a:buAutoNum type="arabicPeriod"/>
              <a:defRPr/>
            </a:pPr>
            <a:r>
              <a:rPr lang="zh-TW" altLang="en-US" sz="2000" b="1" dirty="0"/>
              <a:t>確定病例之</a:t>
            </a:r>
            <a:r>
              <a:rPr lang="zh-TW" altLang="en-US" sz="2000" b="1" dirty="0">
                <a:solidFill>
                  <a:srgbClr val="0070C0"/>
                </a:solidFill>
              </a:rPr>
              <a:t>家中其他成員</a:t>
            </a:r>
            <a:r>
              <a:rPr lang="zh-TW" altLang="en-US" sz="2000" b="1" dirty="0"/>
              <a:t>，無論是否曾接種百日咳相關疫苗</a:t>
            </a:r>
            <a:endParaRPr lang="en-US" altLang="zh-TW" sz="2000" b="1" dirty="0"/>
          </a:p>
          <a:p>
            <a:pPr marL="914400" lvl="1" indent="-457200" eaLnBrk="1" fontAlgn="auto" hangingPunct="1">
              <a:lnSpc>
                <a:spcPct val="150000"/>
              </a:lnSpc>
              <a:spcAft>
                <a:spcPts val="0"/>
              </a:spcAft>
              <a:buClr>
                <a:srgbClr val="125E60"/>
              </a:buClr>
              <a:buFont typeface="+mj-lt"/>
              <a:buAutoNum type="arabicPeriod"/>
              <a:defRPr/>
            </a:pPr>
            <a:r>
              <a:rPr lang="zh-TW" altLang="en-US" sz="2000" b="1" dirty="0">
                <a:solidFill>
                  <a:srgbClr val="0070C0"/>
                </a:solidFill>
              </a:rPr>
              <a:t>高危險族群</a:t>
            </a:r>
            <a:endParaRPr lang="en-US" altLang="zh-TW" sz="2000" b="1" dirty="0">
              <a:solidFill>
                <a:srgbClr val="0070C0"/>
              </a:solidFill>
            </a:endParaRPr>
          </a:p>
          <a:p>
            <a:pPr marL="914400" lvl="1" indent="-457200" eaLnBrk="1" fontAlgn="auto" hangingPunct="1">
              <a:lnSpc>
                <a:spcPct val="150000"/>
              </a:lnSpc>
              <a:spcAft>
                <a:spcPts val="0"/>
              </a:spcAft>
              <a:buClr>
                <a:srgbClr val="125E60"/>
              </a:buClr>
              <a:buFont typeface="+mj-lt"/>
              <a:buAutoNum type="arabicPeriod"/>
              <a:defRPr/>
            </a:pPr>
            <a:r>
              <a:rPr lang="zh-TW" altLang="en-US" sz="2000" b="1" dirty="0">
                <a:solidFill>
                  <a:srgbClr val="0070C0"/>
                </a:solidFill>
              </a:rPr>
              <a:t>高傳播風險族群</a:t>
            </a:r>
          </a:p>
        </p:txBody>
      </p:sp>
      <p:sp>
        <p:nvSpPr>
          <p:cNvPr id="41989" name="投影片編號版面配置區 4">
            <a:extLst>
              <a:ext uri="{FF2B5EF4-FFF2-40B4-BE49-F238E27FC236}">
                <a16:creationId xmlns:a16="http://schemas.microsoft.com/office/drawing/2014/main" id="{D7E8E8DB-2B25-47C5-BBA7-18D31C81AF23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C0FB1945-9DAC-4AD0-87E8-0E1AF48D0135}" type="slidenum">
              <a:rPr lang="en-US" altLang="zh-TW" sz="1400" smtClean="0">
                <a:solidFill>
                  <a:schemeClr val="bg1"/>
                </a:solidFill>
                <a:latin typeface="Arial" panose="020B0604020202020204" pitchFamily="34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29</a:t>
            </a:fld>
            <a:endParaRPr lang="en-US" altLang="zh-TW" sz="14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4FB24A7E-62C6-4306-BF6A-B71FD597D78E}"/>
              </a:ext>
            </a:extLst>
          </p:cNvPr>
          <p:cNvSpPr txBox="1"/>
          <p:nvPr/>
        </p:nvSpPr>
        <p:spPr>
          <a:xfrm>
            <a:off x="488504" y="3717032"/>
            <a:ext cx="871378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備註：</a:t>
            </a: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高危險族群：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易感族群或易產生嚴重併發症者，如小於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歲以下嬰幼兒、免疫不全者及感染後易加重本身潛在疾病者。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高傳播風險族群：</a:t>
            </a:r>
          </a:p>
          <a:p>
            <a:pPr marL="800100" lvl="1" indent="-342900"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直接接觸／照顧病人者（尤其是直接接觸／照顧新生兒或嬰兒之醫護人員、剛分娩後之母親等）。</a:t>
            </a:r>
          </a:p>
          <a:p>
            <a:pPr marL="800100" lvl="1" indent="-342900"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教托育人員、孕婦（尤其是妊娠末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週，若之後確診發病，將有可能於生產時傳染給出生嬰兒）、有可能接觸嬰幼兒之確定病例家庭成員或接觸者等。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2DEC86A0-1807-48DE-9B19-00823F9045F3}"/>
              </a:ext>
            </a:extLst>
          </p:cNvPr>
          <p:cNvSpPr/>
          <p:nvPr/>
        </p:nvSpPr>
        <p:spPr>
          <a:xfrm>
            <a:off x="416496" y="3573016"/>
            <a:ext cx="9145017" cy="2448272"/>
          </a:xfrm>
          <a:prstGeom prst="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ADF2F365-68FA-45F6-8F0E-E0E40BDAA98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2822" y="3271093"/>
            <a:ext cx="738006" cy="676056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>
            <a:extLst>
              <a:ext uri="{FF2B5EF4-FFF2-40B4-BE49-F238E27FC236}">
                <a16:creationId xmlns:a16="http://schemas.microsoft.com/office/drawing/2014/main" id="{681612F0-5A68-49FE-871F-45B542D7673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44488" y="141288"/>
            <a:ext cx="9217025" cy="1120775"/>
          </a:xfrm>
        </p:spPr>
        <p:txBody>
          <a:bodyPr/>
          <a:lstStyle/>
          <a:p>
            <a:pPr eaLnBrk="1" hangingPunct="1"/>
            <a:r>
              <a:rPr lang="zh-TW" altLang="en-US"/>
              <a:t>大流行時之措施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4554DCC-6CEB-4DEE-B53D-71CC840D62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1825" y="1268413"/>
            <a:ext cx="8642350" cy="4968875"/>
          </a:xfrm>
        </p:spPr>
        <p:txBody>
          <a:bodyPr rtlCol="0">
            <a:normAutofit/>
          </a:bodyPr>
          <a:lstStyle/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加強疫情監視，清查未報告病例以保護學齡前兒童，並針對未滿</a:t>
            </a:r>
            <a:r>
              <a:rPr lang="en-US" altLang="zh-TW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7</a:t>
            </a:r>
            <a:r>
              <a:rPr lang="zh-TW" alt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歲兒童提供適當之預防措施，必要時可縮短注射時間，第一劑可提前至出生後第六週，之後二、三劑的接種間隔可縮短至四週。</a:t>
            </a:r>
          </a:p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在包含有大量缺乏免疫力兒童的臨時避難所中，容易造成大流行，必須加以注意。</a:t>
            </a:r>
            <a:endParaRPr lang="en-US" altLang="zh-TW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大流行時高危險群之衛生人員，須連續服用抗生素。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TW" altLang="en-US" dirty="0"/>
          </a:p>
        </p:txBody>
      </p:sp>
      <p:sp>
        <p:nvSpPr>
          <p:cNvPr id="43013" name="投影片編號版面配置區 4">
            <a:extLst>
              <a:ext uri="{FF2B5EF4-FFF2-40B4-BE49-F238E27FC236}">
                <a16:creationId xmlns:a16="http://schemas.microsoft.com/office/drawing/2014/main" id="{2BB1635D-9B46-4D29-953B-F9E05588F445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0B21E9CE-1F34-432A-A857-C17AD39B48AA}" type="slidenum">
              <a:rPr lang="en-US" altLang="zh-TW" sz="1400" smtClean="0">
                <a:solidFill>
                  <a:schemeClr val="bg1"/>
                </a:solidFill>
                <a:latin typeface="Arial" panose="020B0604020202020204" pitchFamily="34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30</a:t>
            </a:fld>
            <a:endParaRPr lang="en-US" altLang="zh-TW" sz="14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標題 1">
            <a:extLst>
              <a:ext uri="{FF2B5EF4-FFF2-40B4-BE49-F238E27FC236}">
                <a16:creationId xmlns:a16="http://schemas.microsoft.com/office/drawing/2014/main" id="{A988B610-E966-4F8E-A2A3-4CCBD15A17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44488" y="141288"/>
            <a:ext cx="9217025" cy="1120775"/>
          </a:xfrm>
        </p:spPr>
        <p:txBody>
          <a:bodyPr/>
          <a:lstStyle/>
          <a:p>
            <a:pPr eaLnBrk="1" hangingPunct="1"/>
            <a:r>
              <a:rPr lang="zh-TW" altLang="en-US"/>
              <a:t>醫界配合事項</a:t>
            </a:r>
          </a:p>
        </p:txBody>
      </p:sp>
      <p:sp>
        <p:nvSpPr>
          <p:cNvPr id="44035" name="內容版面配置區 2">
            <a:extLst>
              <a:ext uri="{FF2B5EF4-FFF2-40B4-BE49-F238E27FC236}">
                <a16:creationId xmlns:a16="http://schemas.microsoft.com/office/drawing/2014/main" id="{5055AF27-E60E-4188-8B05-A1C744EDC50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31825" y="1262063"/>
            <a:ext cx="8642350" cy="5191125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zh-TW" altLang="en-US" sz="2000" dirty="0"/>
              <a:t>透過各醫學會與感染症學會針對醫師進行宣導，如發現病患（不論年齡大小）有久咳不癒的症狀時，應懷疑是否有百日咳菌的感染，以期及早發現包括症狀不典型之青少年或成人病例在內之個案，以防止傳染給其他未完成接種之嬰幼兒。</a:t>
            </a:r>
          </a:p>
          <a:p>
            <a:pPr algn="just" eaLnBrk="1" hangingPunct="1">
              <a:lnSpc>
                <a:spcPct val="150000"/>
              </a:lnSpc>
            </a:pPr>
            <a:r>
              <a:rPr lang="zh-TW" altLang="en-US" sz="2000" dirty="0"/>
              <a:t>為避免低報之情形發生，請醫師在個案出現前述疑似症狀時即應予通報，切勿等待細菌檢驗結果。</a:t>
            </a:r>
          </a:p>
          <a:p>
            <a:pPr algn="just" eaLnBrk="1" hangingPunct="1">
              <a:lnSpc>
                <a:spcPct val="150000"/>
              </a:lnSpc>
            </a:pPr>
            <a:r>
              <a:rPr lang="zh-TW" altLang="en-US" sz="2000" dirty="0"/>
              <a:t>必須在抗生素治療前採取檢體。需注意係採取鼻咽拭子，且使用百日咳專用拭子，而非咽喉拭子，否則會使檢出率大大降低。</a:t>
            </a:r>
          </a:p>
        </p:txBody>
      </p:sp>
      <p:sp>
        <p:nvSpPr>
          <p:cNvPr id="44037" name="投影片編號版面配置區 4">
            <a:extLst>
              <a:ext uri="{FF2B5EF4-FFF2-40B4-BE49-F238E27FC236}">
                <a16:creationId xmlns:a16="http://schemas.microsoft.com/office/drawing/2014/main" id="{EAAE2A30-FA78-4C14-AC5B-42E319FB77B2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F3D739F3-003B-4F17-97F3-1849F64391F2}" type="slidenum">
              <a:rPr lang="en-US" altLang="zh-TW" sz="1400" smtClean="0">
                <a:solidFill>
                  <a:schemeClr val="bg1"/>
                </a:solidFill>
                <a:latin typeface="Arial" panose="020B0604020202020204" pitchFamily="34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31</a:t>
            </a:fld>
            <a:endParaRPr lang="en-US" altLang="zh-TW" sz="14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>
            <a:extLst>
              <a:ext uri="{FF2B5EF4-FFF2-40B4-BE49-F238E27FC236}">
                <a16:creationId xmlns:a16="http://schemas.microsoft.com/office/drawing/2014/main" id="{BAE9A41E-1CE8-46C7-86CA-D3A688589572}"/>
              </a:ext>
            </a:extLst>
          </p:cNvPr>
          <p:cNvSpPr>
            <a:spLocks/>
          </p:cNvSpPr>
          <p:nvPr/>
        </p:nvSpPr>
        <p:spPr bwMode="auto">
          <a:xfrm>
            <a:off x="2038350" y="2876550"/>
            <a:ext cx="5829300" cy="110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1" lang="zh-TW" altLang="en-US" sz="7200" b="1">
                <a:solidFill>
                  <a:srgbClr val="0070C0"/>
                </a:solidFill>
              </a:rPr>
              <a:t>簡報結束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預設簡報設計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5489</TotalTime>
  <Words>2294</Words>
  <Application>Microsoft Office PowerPoint</Application>
  <PresentationFormat>A4 紙張 (210x297 公釐)</PresentationFormat>
  <Paragraphs>219</Paragraphs>
  <Slides>32</Slides>
  <Notes>3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32</vt:i4>
      </vt:variant>
    </vt:vector>
  </HeadingPairs>
  <TitlesOfParts>
    <vt:vector size="38" baseType="lpstr">
      <vt:lpstr>華康少女文字W3</vt:lpstr>
      <vt:lpstr>微軟正黑體</vt:lpstr>
      <vt:lpstr>Arial</vt:lpstr>
      <vt:lpstr>Calibri</vt:lpstr>
      <vt:lpstr>Wingdings</vt:lpstr>
      <vt:lpstr>預設簡報設計</vt:lpstr>
      <vt:lpstr>PowerPoint 簡報</vt:lpstr>
      <vt:lpstr>大綱</vt:lpstr>
      <vt:lpstr>前言</vt:lpstr>
      <vt:lpstr>PowerPoint 簡報</vt:lpstr>
      <vt:lpstr>致病原</vt:lpstr>
      <vt:lpstr>疾病過程三階段</vt:lpstr>
      <vt:lpstr>鑑別診斷</vt:lpstr>
      <vt:lpstr>傳染特性(一)</vt:lpstr>
      <vt:lpstr>傳染特性(二)</vt:lpstr>
      <vt:lpstr>傳染特性(三)</vt:lpstr>
      <vt:lpstr>病例定義(一)</vt:lpstr>
      <vt:lpstr>病例定義(二)</vt:lpstr>
      <vt:lpstr>PowerPoint 簡報</vt:lpstr>
      <vt:lpstr>流行病學特徵</vt:lpstr>
      <vt:lpstr>Pertussis reported cases and incidence by year </vt:lpstr>
      <vt:lpstr>台灣地區百日咳病例趨勢圖 </vt:lpstr>
      <vt:lpstr>PowerPoint 簡報</vt:lpstr>
      <vt:lpstr>百日咳疫苗</vt:lpstr>
      <vt:lpstr>百日咳預防接種</vt:lpstr>
      <vt:lpstr>PowerPoint 簡報</vt:lpstr>
      <vt:lpstr>衛生教育重點</vt:lpstr>
      <vt:lpstr>PowerPoint 簡報</vt:lpstr>
      <vt:lpstr>分類及處置</vt:lpstr>
      <vt:lpstr>消毒及治療</vt:lpstr>
      <vt:lpstr>預後</vt:lpstr>
      <vt:lpstr>檢體採檢送驗事項</vt:lpstr>
      <vt:lpstr>疫情調查</vt:lpstr>
      <vt:lpstr>接觸者管理</vt:lpstr>
      <vt:lpstr>預防性投藥</vt:lpstr>
      <vt:lpstr>大流行時之措施</vt:lpstr>
      <vt:lpstr>醫界配合事項</vt:lpstr>
      <vt:lpstr>PowerPoint 簡報</vt:lpstr>
    </vt:vector>
  </TitlesOfParts>
  <Company>CMT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詹雅淳</cp:lastModifiedBy>
  <cp:revision>173</cp:revision>
  <cp:lastPrinted>2024-09-26T02:43:56Z</cp:lastPrinted>
  <dcterms:created xsi:type="dcterms:W3CDTF">2017-04-10T14:08:10Z</dcterms:created>
  <dcterms:modified xsi:type="dcterms:W3CDTF">2026-01-19T06:52:13Z</dcterms:modified>
</cp:coreProperties>
</file>