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notesMasterIdLst>
    <p:notesMasterId r:id="rId75"/>
  </p:notesMasterIdLst>
  <p:handoutMasterIdLst>
    <p:handoutMasterId r:id="rId76"/>
  </p:handoutMasterIdLst>
  <p:sldIdLst>
    <p:sldId id="286" r:id="rId2"/>
    <p:sldId id="287" r:id="rId3"/>
    <p:sldId id="405" r:id="rId4"/>
    <p:sldId id="258" r:id="rId5"/>
    <p:sldId id="369" r:id="rId6"/>
    <p:sldId id="370" r:id="rId7"/>
    <p:sldId id="373" r:id="rId8"/>
    <p:sldId id="374" r:id="rId9"/>
    <p:sldId id="375" r:id="rId10"/>
    <p:sldId id="372" r:id="rId11"/>
    <p:sldId id="371" r:id="rId12"/>
    <p:sldId id="260" r:id="rId13"/>
    <p:sldId id="284" r:id="rId14"/>
    <p:sldId id="376" r:id="rId15"/>
    <p:sldId id="261" r:id="rId16"/>
    <p:sldId id="392" r:id="rId17"/>
    <p:sldId id="399" r:id="rId18"/>
    <p:sldId id="393" r:id="rId19"/>
    <p:sldId id="394" r:id="rId20"/>
    <p:sldId id="395" r:id="rId21"/>
    <p:sldId id="396" r:id="rId22"/>
    <p:sldId id="397" r:id="rId23"/>
    <p:sldId id="398" r:id="rId24"/>
    <p:sldId id="269" r:id="rId25"/>
    <p:sldId id="383" r:id="rId26"/>
    <p:sldId id="384" r:id="rId27"/>
    <p:sldId id="387" r:id="rId28"/>
    <p:sldId id="385" r:id="rId29"/>
    <p:sldId id="273" r:id="rId30"/>
    <p:sldId id="389" r:id="rId31"/>
    <p:sldId id="276" r:id="rId32"/>
    <p:sldId id="274" r:id="rId33"/>
    <p:sldId id="275" r:id="rId34"/>
    <p:sldId id="317" r:id="rId35"/>
    <p:sldId id="290" r:id="rId36"/>
    <p:sldId id="291" r:id="rId37"/>
    <p:sldId id="292" r:id="rId38"/>
    <p:sldId id="319" r:id="rId39"/>
    <p:sldId id="318" r:id="rId40"/>
    <p:sldId id="390" r:id="rId41"/>
    <p:sldId id="407" r:id="rId42"/>
    <p:sldId id="408" r:id="rId43"/>
    <p:sldId id="296" r:id="rId44"/>
    <p:sldId id="300" r:id="rId45"/>
    <p:sldId id="301" r:id="rId46"/>
    <p:sldId id="302" r:id="rId47"/>
    <p:sldId id="303" r:id="rId48"/>
    <p:sldId id="304" r:id="rId49"/>
    <p:sldId id="391" r:id="rId50"/>
    <p:sldId id="305" r:id="rId51"/>
    <p:sldId id="306" r:id="rId52"/>
    <p:sldId id="323" r:id="rId53"/>
    <p:sldId id="307" r:id="rId54"/>
    <p:sldId id="308" r:id="rId55"/>
    <p:sldId id="309" r:id="rId56"/>
    <p:sldId id="310" r:id="rId57"/>
    <p:sldId id="324" r:id="rId58"/>
    <p:sldId id="311" r:id="rId59"/>
    <p:sldId id="312" r:id="rId60"/>
    <p:sldId id="313" r:id="rId61"/>
    <p:sldId id="320" r:id="rId62"/>
    <p:sldId id="321" r:id="rId63"/>
    <p:sldId id="322" r:id="rId64"/>
    <p:sldId id="325" r:id="rId65"/>
    <p:sldId id="314" r:id="rId66"/>
    <p:sldId id="326" r:id="rId67"/>
    <p:sldId id="328" r:id="rId68"/>
    <p:sldId id="330" r:id="rId69"/>
    <p:sldId id="327" r:id="rId70"/>
    <p:sldId id="331" r:id="rId71"/>
    <p:sldId id="329" r:id="rId72"/>
    <p:sldId id="404" r:id="rId73"/>
    <p:sldId id="336" r:id="rId74"/>
  </p:sldIdLst>
  <p:sldSz cx="9144000" cy="6858000" type="screen4x3"/>
  <p:notesSz cx="9144000" cy="6858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FD0F851-EC5A-4D38-B0AD-8093EC10F338}" styleName="淺色樣式 1 - 輔色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淺色樣式 1 - 輔色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91" autoAdjust="0"/>
    <p:restoredTop sz="92689" autoAdjust="0"/>
  </p:normalViewPr>
  <p:slideViewPr>
    <p:cSldViewPr>
      <p:cViewPr varScale="1">
        <p:scale>
          <a:sx n="96" d="100"/>
          <a:sy n="96" d="100"/>
        </p:scale>
        <p:origin x="-318" y="-90"/>
      </p:cViewPr>
      <p:guideLst>
        <p:guide orient="horz" pos="2160"/>
        <p:guide pos="2880"/>
      </p:guideLst>
    </p:cSldViewPr>
  </p:slideViewPr>
  <p:outlineViewPr>
    <p:cViewPr>
      <p:scale>
        <a:sx n="33" d="100"/>
        <a:sy n="33" d="100"/>
      </p:scale>
      <p:origin x="0" y="144"/>
    </p:cViewPr>
  </p:outlineViewPr>
  <p:notesTextViewPr>
    <p:cViewPr>
      <p:scale>
        <a:sx n="1" d="1"/>
        <a:sy n="1" d="1"/>
      </p:scale>
      <p:origin x="0" y="0"/>
    </p:cViewPr>
  </p:notesTextViewPr>
  <p:sorterViewPr>
    <p:cViewPr>
      <p:scale>
        <a:sx n="100" d="100"/>
        <a:sy n="100" d="100"/>
      </p:scale>
      <p:origin x="0" y="19902"/>
    </p:cViewPr>
  </p:sorterViewPr>
  <p:notesViewPr>
    <p:cSldViewPr>
      <p:cViewPr varScale="1">
        <p:scale>
          <a:sx n="105" d="100"/>
          <a:sy n="105" d="100"/>
        </p:scale>
        <p:origin x="-726" y="-84"/>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5A4D0A-B83F-4E0F-BA40-7DBE953FCBB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zh-TW" altLang="en-US"/>
        </a:p>
      </dgm:t>
    </dgm:pt>
    <dgm:pt modelId="{C2C8D5E1-B91F-4D3C-B08F-DCCB978E322F}">
      <dgm:prSet phldrT="[文字]" custT="1"/>
      <dgm:spPr/>
      <dgm:t>
        <a:bodyPr/>
        <a:lstStyle/>
        <a:p>
          <a:r>
            <a:rPr lang="en-US" altLang="zh-TW" sz="3200" dirty="0" smtClean="0">
              <a:latin typeface="標楷體" panose="03000509000000000000" pitchFamily="65" charset="-120"/>
              <a:ea typeface="標楷體" panose="03000509000000000000" pitchFamily="65" charset="-120"/>
            </a:rPr>
            <a:t>104</a:t>
          </a:r>
          <a:r>
            <a:rPr lang="zh-TW" altLang="en-US" sz="3200" dirty="0" smtClean="0">
              <a:latin typeface="標楷體" panose="03000509000000000000" pitchFamily="65" charset="-120"/>
              <a:ea typeface="標楷體" panose="03000509000000000000" pitchFamily="65" charset="-120"/>
            </a:rPr>
            <a:t>年查核作業說明</a:t>
          </a:r>
          <a:endParaRPr lang="zh-TW" altLang="en-US" sz="3200" dirty="0">
            <a:latin typeface="標楷體" panose="03000509000000000000" pitchFamily="65" charset="-120"/>
            <a:ea typeface="標楷體" panose="03000509000000000000" pitchFamily="65" charset="-120"/>
          </a:endParaRPr>
        </a:p>
      </dgm:t>
    </dgm:pt>
    <dgm:pt modelId="{ED9E8AF4-4DDB-4E95-9EA4-BA989AF5F9B8}" type="parTrans" cxnId="{E854CD4B-5EDC-4410-961B-78738A166693}">
      <dgm:prSet/>
      <dgm:spPr/>
      <dgm:t>
        <a:bodyPr/>
        <a:lstStyle/>
        <a:p>
          <a:endParaRPr lang="zh-TW" altLang="en-US"/>
        </a:p>
      </dgm:t>
    </dgm:pt>
    <dgm:pt modelId="{4DE25E24-716C-461E-8951-649C95AFB5EE}" type="sibTrans" cxnId="{E854CD4B-5EDC-4410-961B-78738A166693}">
      <dgm:prSet/>
      <dgm:spPr/>
      <dgm:t>
        <a:bodyPr/>
        <a:lstStyle/>
        <a:p>
          <a:endParaRPr lang="zh-TW" altLang="en-US"/>
        </a:p>
      </dgm:t>
    </dgm:pt>
    <dgm:pt modelId="{78AB54A2-5371-4A49-B38B-F8DD912F571E}">
      <dgm:prSet phldrT="[文字]" custT="1"/>
      <dgm:spPr/>
      <dgm:t>
        <a:bodyPr/>
        <a:lstStyle/>
        <a:p>
          <a:r>
            <a:rPr lang="en-US" altLang="zh-TW" sz="3200" dirty="0" smtClean="0">
              <a:latin typeface="標楷體" panose="03000509000000000000" pitchFamily="65" charset="-120"/>
              <a:ea typeface="標楷體" panose="03000509000000000000" pitchFamily="65" charset="-120"/>
            </a:rPr>
            <a:t>104</a:t>
          </a:r>
          <a:r>
            <a:rPr lang="zh-TW" altLang="en-US" sz="3200" dirty="0" smtClean="0">
              <a:latin typeface="標楷體" panose="03000509000000000000" pitchFamily="65" charset="-120"/>
              <a:ea typeface="標楷體" panose="03000509000000000000" pitchFamily="65" charset="-120"/>
            </a:rPr>
            <a:t>年查核基準及共識說明</a:t>
          </a:r>
          <a:endParaRPr lang="zh-TW" altLang="en-US" sz="3200" dirty="0">
            <a:latin typeface="標楷體" panose="03000509000000000000" pitchFamily="65" charset="-120"/>
            <a:ea typeface="標楷體" panose="03000509000000000000" pitchFamily="65" charset="-120"/>
          </a:endParaRPr>
        </a:p>
      </dgm:t>
    </dgm:pt>
    <dgm:pt modelId="{E70F696E-D688-458A-98EF-ACA294C5EE31}" type="parTrans" cxnId="{3CD78438-972C-4C57-B93D-B5F25C6D57C2}">
      <dgm:prSet/>
      <dgm:spPr/>
      <dgm:t>
        <a:bodyPr/>
        <a:lstStyle/>
        <a:p>
          <a:endParaRPr lang="zh-TW" altLang="en-US"/>
        </a:p>
      </dgm:t>
    </dgm:pt>
    <dgm:pt modelId="{BF079CD5-C115-469F-AE53-8102ECB5473F}" type="sibTrans" cxnId="{3CD78438-972C-4C57-B93D-B5F25C6D57C2}">
      <dgm:prSet/>
      <dgm:spPr/>
      <dgm:t>
        <a:bodyPr/>
        <a:lstStyle/>
        <a:p>
          <a:endParaRPr lang="zh-TW" altLang="en-US"/>
        </a:p>
      </dgm:t>
    </dgm:pt>
    <dgm:pt modelId="{CE332B6E-2C6F-428C-85DA-116DFE0CFB50}" type="pres">
      <dgm:prSet presAssocID="{C05A4D0A-B83F-4E0F-BA40-7DBE953FCBBC}" presName="linear" presStyleCnt="0">
        <dgm:presLayoutVars>
          <dgm:animLvl val="lvl"/>
          <dgm:resizeHandles val="exact"/>
        </dgm:presLayoutVars>
      </dgm:prSet>
      <dgm:spPr/>
      <dgm:t>
        <a:bodyPr/>
        <a:lstStyle/>
        <a:p>
          <a:endParaRPr lang="zh-TW" altLang="en-US"/>
        </a:p>
      </dgm:t>
    </dgm:pt>
    <dgm:pt modelId="{83A99EBD-BD57-441A-BB1E-9C65A9A7C67F}" type="pres">
      <dgm:prSet presAssocID="{C2C8D5E1-B91F-4D3C-B08F-DCCB978E322F}" presName="parentText" presStyleLbl="node1" presStyleIdx="0" presStyleCnt="2">
        <dgm:presLayoutVars>
          <dgm:chMax val="0"/>
          <dgm:bulletEnabled val="1"/>
        </dgm:presLayoutVars>
      </dgm:prSet>
      <dgm:spPr/>
      <dgm:t>
        <a:bodyPr/>
        <a:lstStyle/>
        <a:p>
          <a:endParaRPr lang="zh-TW" altLang="en-US"/>
        </a:p>
      </dgm:t>
    </dgm:pt>
    <dgm:pt modelId="{72FC152B-591A-4FEA-83A2-60BD9C7120BA}" type="pres">
      <dgm:prSet presAssocID="{4DE25E24-716C-461E-8951-649C95AFB5EE}" presName="spacer" presStyleCnt="0"/>
      <dgm:spPr/>
    </dgm:pt>
    <dgm:pt modelId="{F563FD65-4975-412F-A3D6-1B435E751734}" type="pres">
      <dgm:prSet presAssocID="{78AB54A2-5371-4A49-B38B-F8DD912F571E}" presName="parentText" presStyleLbl="node1" presStyleIdx="1" presStyleCnt="2">
        <dgm:presLayoutVars>
          <dgm:chMax val="0"/>
          <dgm:bulletEnabled val="1"/>
        </dgm:presLayoutVars>
      </dgm:prSet>
      <dgm:spPr/>
      <dgm:t>
        <a:bodyPr/>
        <a:lstStyle/>
        <a:p>
          <a:endParaRPr lang="zh-TW" altLang="en-US"/>
        </a:p>
      </dgm:t>
    </dgm:pt>
  </dgm:ptLst>
  <dgm:cxnLst>
    <dgm:cxn modelId="{E854CD4B-5EDC-4410-961B-78738A166693}" srcId="{C05A4D0A-B83F-4E0F-BA40-7DBE953FCBBC}" destId="{C2C8D5E1-B91F-4D3C-B08F-DCCB978E322F}" srcOrd="0" destOrd="0" parTransId="{ED9E8AF4-4DDB-4E95-9EA4-BA989AF5F9B8}" sibTransId="{4DE25E24-716C-461E-8951-649C95AFB5EE}"/>
    <dgm:cxn modelId="{3CD78438-972C-4C57-B93D-B5F25C6D57C2}" srcId="{C05A4D0A-B83F-4E0F-BA40-7DBE953FCBBC}" destId="{78AB54A2-5371-4A49-B38B-F8DD912F571E}" srcOrd="1" destOrd="0" parTransId="{E70F696E-D688-458A-98EF-ACA294C5EE31}" sibTransId="{BF079CD5-C115-469F-AE53-8102ECB5473F}"/>
    <dgm:cxn modelId="{7BD9951B-BE67-424F-8141-37D692192E99}" type="presOf" srcId="{C05A4D0A-B83F-4E0F-BA40-7DBE953FCBBC}" destId="{CE332B6E-2C6F-428C-85DA-116DFE0CFB50}" srcOrd="0" destOrd="0" presId="urn:microsoft.com/office/officeart/2005/8/layout/vList2"/>
    <dgm:cxn modelId="{0485CF14-B4D3-49DE-B4E1-E42E590AD195}" type="presOf" srcId="{C2C8D5E1-B91F-4D3C-B08F-DCCB978E322F}" destId="{83A99EBD-BD57-441A-BB1E-9C65A9A7C67F}" srcOrd="0" destOrd="0" presId="urn:microsoft.com/office/officeart/2005/8/layout/vList2"/>
    <dgm:cxn modelId="{EFC2C5AD-4BE8-45E5-B30A-8CBCCB4D295B}" type="presOf" srcId="{78AB54A2-5371-4A49-B38B-F8DD912F571E}" destId="{F563FD65-4975-412F-A3D6-1B435E751734}" srcOrd="0" destOrd="0" presId="urn:microsoft.com/office/officeart/2005/8/layout/vList2"/>
    <dgm:cxn modelId="{CE3317AE-37A3-454F-A8A4-28DBF5B82862}" type="presParOf" srcId="{CE332B6E-2C6F-428C-85DA-116DFE0CFB50}" destId="{83A99EBD-BD57-441A-BB1E-9C65A9A7C67F}" srcOrd="0" destOrd="0" presId="urn:microsoft.com/office/officeart/2005/8/layout/vList2"/>
    <dgm:cxn modelId="{AE9F5DE7-C81B-4704-9273-6698EEC7C457}" type="presParOf" srcId="{CE332B6E-2C6F-428C-85DA-116DFE0CFB50}" destId="{72FC152B-591A-4FEA-83A2-60BD9C7120BA}" srcOrd="1" destOrd="0" presId="urn:microsoft.com/office/officeart/2005/8/layout/vList2"/>
    <dgm:cxn modelId="{364F7195-A0CE-49F7-8D6A-0D26DE58DA12}" type="presParOf" srcId="{CE332B6E-2C6F-428C-85DA-116DFE0CFB50}" destId="{F563FD65-4975-412F-A3D6-1B435E75173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54CAC8-48DC-4ECA-B7E8-D98F2B9829A1}" type="doc">
      <dgm:prSet loTypeId="urn:microsoft.com/office/officeart/2005/8/layout/process1" loCatId="process" qsTypeId="urn:microsoft.com/office/officeart/2005/8/quickstyle/simple1" qsCatId="simple" csTypeId="urn:microsoft.com/office/officeart/2005/8/colors/accent1_2" csCatId="accent1" phldr="1"/>
      <dgm:spPr/>
    </dgm:pt>
    <dgm:pt modelId="{86F10089-8779-411E-A669-D85B14E7CBBB}">
      <dgm:prSet phldrT="[文字]"/>
      <dgm:spPr/>
      <dgm:t>
        <a:bodyPr/>
        <a:lstStyle/>
        <a:p>
          <a:r>
            <a:rPr lang="x-none" altLang="zh-TW" dirty="0" smtClean="0">
              <a:latin typeface="標楷體" pitchFamily="65" charset="-120"/>
              <a:ea typeface="標楷體" pitchFamily="65" charset="-120"/>
            </a:rPr>
            <a:t>受查機構</a:t>
          </a:r>
          <a:r>
            <a:rPr lang="zh-TW" altLang="zh-TW" dirty="0" smtClean="0">
              <a:latin typeface="標楷體" pitchFamily="65" charset="-120"/>
              <a:ea typeface="標楷體" pitchFamily="65" charset="-120"/>
            </a:rPr>
            <a:t>若發現</a:t>
          </a:r>
          <a:r>
            <a:rPr lang="x-none" altLang="zh-TW" dirty="0" smtClean="0">
              <a:latin typeface="標楷體" pitchFamily="65" charset="-120"/>
              <a:ea typeface="標楷體" pitchFamily="65" charset="-120"/>
            </a:rPr>
            <a:t>查核結果</a:t>
          </a:r>
          <a:r>
            <a:rPr lang="zh-TW" altLang="en-US" dirty="0" smtClean="0">
              <a:latin typeface="標楷體" pitchFamily="65" charset="-120"/>
              <a:ea typeface="標楷體" pitchFamily="65" charset="-120"/>
            </a:rPr>
            <a:t>文件</a:t>
          </a:r>
          <a:r>
            <a:rPr lang="zh-TW" altLang="zh-TW" dirty="0" smtClean="0">
              <a:latin typeface="標楷體" pitchFamily="65" charset="-120"/>
              <a:ea typeface="標楷體" pitchFamily="65" charset="-120"/>
            </a:rPr>
            <a:t>內容</a:t>
          </a:r>
          <a:r>
            <a:rPr lang="x-none" altLang="zh-TW" dirty="0" smtClean="0">
              <a:latin typeface="標楷體" pitchFamily="65" charset="-120"/>
              <a:ea typeface="標楷體" pitchFamily="65" charset="-120"/>
            </a:rPr>
            <a:t>與查核當日取得之查核表</a:t>
          </a:r>
          <a:r>
            <a:rPr lang="zh-TW" altLang="zh-TW" dirty="0" smtClean="0">
              <a:latin typeface="標楷體" pitchFamily="65" charset="-120"/>
              <a:ea typeface="標楷體" pitchFamily="65" charset="-120"/>
            </a:rPr>
            <a:t>內容</a:t>
          </a:r>
          <a:r>
            <a:rPr lang="x-none" altLang="zh-TW" dirty="0" smtClean="0">
              <a:latin typeface="標楷體" pitchFamily="65" charset="-120"/>
              <a:ea typeface="標楷體" pitchFamily="65" charset="-120"/>
            </a:rPr>
            <a:t>不同</a:t>
          </a:r>
          <a:r>
            <a:rPr lang="zh-TW" altLang="zh-TW" dirty="0" smtClean="0">
              <a:latin typeface="標楷體" pitchFamily="65" charset="-120"/>
              <a:ea typeface="標楷體" pitchFamily="65" charset="-120"/>
            </a:rPr>
            <a:t>或有疑義</a:t>
          </a:r>
          <a:endParaRPr lang="zh-TW" altLang="en-US" dirty="0"/>
        </a:p>
      </dgm:t>
    </dgm:pt>
    <dgm:pt modelId="{7CAC886E-D4C5-479F-8BD3-105E90AE7DA3}" type="parTrans" cxnId="{F30076F4-52E9-4BD1-A584-67876EE3F2FD}">
      <dgm:prSet/>
      <dgm:spPr/>
      <dgm:t>
        <a:bodyPr/>
        <a:lstStyle/>
        <a:p>
          <a:endParaRPr lang="zh-TW" altLang="en-US"/>
        </a:p>
      </dgm:t>
    </dgm:pt>
    <dgm:pt modelId="{AC12DA41-F69C-45A8-9EA5-3CEBF57C322C}" type="sibTrans" cxnId="{F30076F4-52E9-4BD1-A584-67876EE3F2FD}">
      <dgm:prSet/>
      <dgm:spPr/>
      <dgm:t>
        <a:bodyPr/>
        <a:lstStyle/>
        <a:p>
          <a:endParaRPr lang="zh-TW" altLang="en-US"/>
        </a:p>
      </dgm:t>
    </dgm:pt>
    <dgm:pt modelId="{E87C7F16-C64B-498F-8F37-C3E6570F9D1E}">
      <dgm:prSet/>
      <dgm:spPr/>
      <dgm:t>
        <a:bodyPr/>
        <a:lstStyle/>
        <a:p>
          <a:r>
            <a:rPr lang="zh-TW" altLang="zh-TW" dirty="0" smtClean="0">
              <a:latin typeface="標楷體" pitchFamily="65" charset="-120"/>
              <a:ea typeface="標楷體" pitchFamily="65" charset="-120"/>
            </a:rPr>
            <a:t>於</a:t>
          </a:r>
          <a:r>
            <a:rPr lang="zh-TW" altLang="en-US" dirty="0" smtClean="0">
              <a:latin typeface="標楷體" pitchFamily="65" charset="-120"/>
              <a:ea typeface="標楷體" pitchFamily="65" charset="-120"/>
            </a:rPr>
            <a:t>衛生局訂定</a:t>
          </a:r>
          <a:r>
            <a:rPr lang="zh-TW" altLang="zh-TW" dirty="0" smtClean="0">
              <a:latin typeface="標楷體" pitchFamily="65" charset="-120"/>
              <a:ea typeface="標楷體" pitchFamily="65" charset="-120"/>
            </a:rPr>
            <a:t>限期內函知衛生局</a:t>
          </a:r>
          <a:endParaRPr lang="zh-TW" altLang="en-US" dirty="0"/>
        </a:p>
      </dgm:t>
    </dgm:pt>
    <dgm:pt modelId="{B09F4CE8-A202-4AD1-87EE-2003EA242ACF}" type="parTrans" cxnId="{96BA2680-6E4D-4F64-B632-0608D05D8A4B}">
      <dgm:prSet/>
      <dgm:spPr/>
      <dgm:t>
        <a:bodyPr/>
        <a:lstStyle/>
        <a:p>
          <a:endParaRPr lang="zh-TW" altLang="en-US"/>
        </a:p>
      </dgm:t>
    </dgm:pt>
    <dgm:pt modelId="{2A2C3EC9-C2CE-4CFA-B823-DE8112D51741}" type="sibTrans" cxnId="{96BA2680-6E4D-4F64-B632-0608D05D8A4B}">
      <dgm:prSet/>
      <dgm:spPr/>
      <dgm:t>
        <a:bodyPr/>
        <a:lstStyle/>
        <a:p>
          <a:endParaRPr lang="zh-TW" altLang="en-US"/>
        </a:p>
      </dgm:t>
    </dgm:pt>
    <dgm:pt modelId="{869409F9-705E-4726-94B0-E55CB5055AFE}">
      <dgm:prSet/>
      <dgm:spPr/>
      <dgm:t>
        <a:bodyPr/>
        <a:lstStyle/>
        <a:p>
          <a:r>
            <a:rPr lang="zh-TW" altLang="en-US" dirty="0" smtClean="0">
              <a:latin typeface="標楷體" pitchFamily="65" charset="-120"/>
              <a:ea typeface="標楷體" pitchFamily="65" charset="-120"/>
            </a:rPr>
            <a:t>衛生局</a:t>
          </a:r>
          <a:r>
            <a:rPr lang="x-none" altLang="zh-TW" dirty="0" smtClean="0">
              <a:latin typeface="標楷體" pitchFamily="65" charset="-120"/>
              <a:ea typeface="標楷體" pitchFamily="65" charset="-120"/>
            </a:rPr>
            <a:t>重新進行內容核對</a:t>
          </a:r>
          <a:r>
            <a:rPr lang="zh-TW" altLang="zh-TW" dirty="0" smtClean="0">
              <a:latin typeface="標楷體" pitchFamily="65" charset="-120"/>
              <a:ea typeface="標楷體" pitchFamily="65" charset="-120"/>
            </a:rPr>
            <a:t>和確認，</a:t>
          </a:r>
          <a:r>
            <a:rPr lang="x-none" altLang="zh-TW" dirty="0" smtClean="0">
              <a:latin typeface="標楷體" pitchFamily="65" charset="-120"/>
              <a:ea typeface="標楷體" pitchFamily="65" charset="-120"/>
            </a:rPr>
            <a:t>如有</a:t>
          </a:r>
          <a:r>
            <a:rPr lang="zh-TW" altLang="zh-TW" dirty="0" smtClean="0">
              <a:latin typeface="標楷體" pitchFamily="65" charset="-120"/>
              <a:ea typeface="標楷體" pitchFamily="65" charset="-120"/>
            </a:rPr>
            <a:t>修正</a:t>
          </a:r>
          <a:r>
            <a:rPr lang="x-none" altLang="zh-TW" dirty="0" smtClean="0">
              <a:latin typeface="標楷體" pitchFamily="65" charset="-120"/>
              <a:ea typeface="標楷體" pitchFamily="65" charset="-120"/>
            </a:rPr>
            <a:t>，</a:t>
          </a:r>
          <a:r>
            <a:rPr lang="zh-TW" altLang="zh-TW" dirty="0" smtClean="0">
              <a:latin typeface="標楷體" pitchFamily="65" charset="-120"/>
              <a:ea typeface="標楷體" pitchFamily="65" charset="-120"/>
            </a:rPr>
            <a:t>應重新函知受查機構</a:t>
          </a:r>
          <a:endParaRPr lang="zh-TW" altLang="en-US" dirty="0"/>
        </a:p>
      </dgm:t>
    </dgm:pt>
    <dgm:pt modelId="{E9326D13-B8A8-472D-90B2-A01F84643366}" type="parTrans" cxnId="{F3C1BD15-5DB3-4D73-9E79-88ADB8362E29}">
      <dgm:prSet/>
      <dgm:spPr/>
      <dgm:t>
        <a:bodyPr/>
        <a:lstStyle/>
        <a:p>
          <a:endParaRPr lang="zh-TW" altLang="en-US"/>
        </a:p>
      </dgm:t>
    </dgm:pt>
    <dgm:pt modelId="{93F3F582-A469-483A-BD48-3CA3311DB068}" type="sibTrans" cxnId="{F3C1BD15-5DB3-4D73-9E79-88ADB8362E29}">
      <dgm:prSet/>
      <dgm:spPr/>
      <dgm:t>
        <a:bodyPr/>
        <a:lstStyle/>
        <a:p>
          <a:endParaRPr lang="zh-TW" altLang="en-US"/>
        </a:p>
      </dgm:t>
    </dgm:pt>
    <dgm:pt modelId="{35D62EB8-2476-42CE-B832-B754E92CF7F4}">
      <dgm:prSet/>
      <dgm:spPr/>
      <dgm:t>
        <a:bodyPr/>
        <a:lstStyle/>
        <a:p>
          <a:r>
            <a:rPr lang="zh-TW" altLang="zh-TW" dirty="0" smtClean="0">
              <a:latin typeface="標楷體" pitchFamily="65" charset="-120"/>
              <a:ea typeface="標楷體" pitchFamily="65" charset="-120"/>
            </a:rPr>
            <a:t>除成績計算或繕打有誤外，查核成績不予修改。</a:t>
          </a:r>
          <a:endParaRPr lang="zh-TW" altLang="en-US" dirty="0"/>
        </a:p>
      </dgm:t>
    </dgm:pt>
    <dgm:pt modelId="{6D6AC135-F298-4552-A910-763006354988}" type="parTrans" cxnId="{BB046FF6-EEA5-44FE-A51B-7F94FB5B72BD}">
      <dgm:prSet/>
      <dgm:spPr/>
      <dgm:t>
        <a:bodyPr/>
        <a:lstStyle/>
        <a:p>
          <a:endParaRPr lang="zh-TW" altLang="en-US"/>
        </a:p>
      </dgm:t>
    </dgm:pt>
    <dgm:pt modelId="{80EECDED-0A1F-4132-9D6E-FE1F83202657}" type="sibTrans" cxnId="{BB046FF6-EEA5-44FE-A51B-7F94FB5B72BD}">
      <dgm:prSet/>
      <dgm:spPr/>
      <dgm:t>
        <a:bodyPr/>
        <a:lstStyle/>
        <a:p>
          <a:endParaRPr lang="zh-TW" altLang="en-US"/>
        </a:p>
      </dgm:t>
    </dgm:pt>
    <dgm:pt modelId="{9270FD05-482A-4B1F-8719-A33C76097D88}" type="pres">
      <dgm:prSet presAssocID="{CA54CAC8-48DC-4ECA-B7E8-D98F2B9829A1}" presName="Name0" presStyleCnt="0">
        <dgm:presLayoutVars>
          <dgm:dir/>
          <dgm:resizeHandles val="exact"/>
        </dgm:presLayoutVars>
      </dgm:prSet>
      <dgm:spPr/>
    </dgm:pt>
    <dgm:pt modelId="{A7F7EA77-12D8-45C5-AC55-8A3CC8E6C699}" type="pres">
      <dgm:prSet presAssocID="{86F10089-8779-411E-A669-D85B14E7CBBB}" presName="node" presStyleLbl="node1" presStyleIdx="0" presStyleCnt="4" custScaleX="130610" custScaleY="127728">
        <dgm:presLayoutVars>
          <dgm:bulletEnabled val="1"/>
        </dgm:presLayoutVars>
      </dgm:prSet>
      <dgm:spPr/>
      <dgm:t>
        <a:bodyPr/>
        <a:lstStyle/>
        <a:p>
          <a:endParaRPr lang="zh-TW" altLang="en-US"/>
        </a:p>
      </dgm:t>
    </dgm:pt>
    <dgm:pt modelId="{CF4C8155-165F-4783-89D7-C04523DFDAF5}" type="pres">
      <dgm:prSet presAssocID="{AC12DA41-F69C-45A8-9EA5-3CEBF57C322C}" presName="sibTrans" presStyleLbl="sibTrans2D1" presStyleIdx="0" presStyleCnt="3"/>
      <dgm:spPr/>
      <dgm:t>
        <a:bodyPr/>
        <a:lstStyle/>
        <a:p>
          <a:endParaRPr lang="zh-TW" altLang="en-US"/>
        </a:p>
      </dgm:t>
    </dgm:pt>
    <dgm:pt modelId="{1D3849D4-198D-4E16-AF36-6A203E9DD653}" type="pres">
      <dgm:prSet presAssocID="{AC12DA41-F69C-45A8-9EA5-3CEBF57C322C}" presName="connectorText" presStyleLbl="sibTrans2D1" presStyleIdx="0" presStyleCnt="3"/>
      <dgm:spPr/>
      <dgm:t>
        <a:bodyPr/>
        <a:lstStyle/>
        <a:p>
          <a:endParaRPr lang="zh-TW" altLang="en-US"/>
        </a:p>
      </dgm:t>
    </dgm:pt>
    <dgm:pt modelId="{6188A24D-EE8D-4C1E-A90D-0AC20BBE8637}" type="pres">
      <dgm:prSet presAssocID="{E87C7F16-C64B-498F-8F37-C3E6570F9D1E}" presName="node" presStyleLbl="node1" presStyleIdx="1" presStyleCnt="4">
        <dgm:presLayoutVars>
          <dgm:bulletEnabled val="1"/>
        </dgm:presLayoutVars>
      </dgm:prSet>
      <dgm:spPr/>
      <dgm:t>
        <a:bodyPr/>
        <a:lstStyle/>
        <a:p>
          <a:endParaRPr lang="zh-TW" altLang="en-US"/>
        </a:p>
      </dgm:t>
    </dgm:pt>
    <dgm:pt modelId="{D36D69CE-4277-4626-9D20-D9315E0FA019}" type="pres">
      <dgm:prSet presAssocID="{2A2C3EC9-C2CE-4CFA-B823-DE8112D51741}" presName="sibTrans" presStyleLbl="sibTrans2D1" presStyleIdx="1" presStyleCnt="3"/>
      <dgm:spPr/>
      <dgm:t>
        <a:bodyPr/>
        <a:lstStyle/>
        <a:p>
          <a:endParaRPr lang="zh-TW" altLang="en-US"/>
        </a:p>
      </dgm:t>
    </dgm:pt>
    <dgm:pt modelId="{62DCB95C-8C09-4552-9E40-1C3083291466}" type="pres">
      <dgm:prSet presAssocID="{2A2C3EC9-C2CE-4CFA-B823-DE8112D51741}" presName="connectorText" presStyleLbl="sibTrans2D1" presStyleIdx="1" presStyleCnt="3"/>
      <dgm:spPr/>
      <dgm:t>
        <a:bodyPr/>
        <a:lstStyle/>
        <a:p>
          <a:endParaRPr lang="zh-TW" altLang="en-US"/>
        </a:p>
      </dgm:t>
    </dgm:pt>
    <dgm:pt modelId="{D79DDACF-7F4E-45FD-80EE-CFB919E1788F}" type="pres">
      <dgm:prSet presAssocID="{869409F9-705E-4726-94B0-E55CB5055AFE}" presName="node" presStyleLbl="node1" presStyleIdx="2" presStyleCnt="4">
        <dgm:presLayoutVars>
          <dgm:bulletEnabled val="1"/>
        </dgm:presLayoutVars>
      </dgm:prSet>
      <dgm:spPr/>
      <dgm:t>
        <a:bodyPr/>
        <a:lstStyle/>
        <a:p>
          <a:endParaRPr lang="zh-TW" altLang="en-US"/>
        </a:p>
      </dgm:t>
    </dgm:pt>
    <dgm:pt modelId="{1FD7C20D-6E6A-4D98-B3DE-2D79B412FB00}" type="pres">
      <dgm:prSet presAssocID="{93F3F582-A469-483A-BD48-3CA3311DB068}" presName="sibTrans" presStyleLbl="sibTrans2D1" presStyleIdx="2" presStyleCnt="3"/>
      <dgm:spPr/>
      <dgm:t>
        <a:bodyPr/>
        <a:lstStyle/>
        <a:p>
          <a:endParaRPr lang="zh-TW" altLang="en-US"/>
        </a:p>
      </dgm:t>
    </dgm:pt>
    <dgm:pt modelId="{0541DFE1-13EA-4639-9E8B-50A62870273F}" type="pres">
      <dgm:prSet presAssocID="{93F3F582-A469-483A-BD48-3CA3311DB068}" presName="connectorText" presStyleLbl="sibTrans2D1" presStyleIdx="2" presStyleCnt="3"/>
      <dgm:spPr/>
      <dgm:t>
        <a:bodyPr/>
        <a:lstStyle/>
        <a:p>
          <a:endParaRPr lang="zh-TW" altLang="en-US"/>
        </a:p>
      </dgm:t>
    </dgm:pt>
    <dgm:pt modelId="{00E21E92-65BA-4090-91F9-32418FC5F09B}" type="pres">
      <dgm:prSet presAssocID="{35D62EB8-2476-42CE-B832-B754E92CF7F4}" presName="node" presStyleLbl="node1" presStyleIdx="3" presStyleCnt="4">
        <dgm:presLayoutVars>
          <dgm:bulletEnabled val="1"/>
        </dgm:presLayoutVars>
      </dgm:prSet>
      <dgm:spPr/>
      <dgm:t>
        <a:bodyPr/>
        <a:lstStyle/>
        <a:p>
          <a:endParaRPr lang="zh-TW" altLang="en-US"/>
        </a:p>
      </dgm:t>
    </dgm:pt>
  </dgm:ptLst>
  <dgm:cxnLst>
    <dgm:cxn modelId="{BB046FF6-EEA5-44FE-A51B-7F94FB5B72BD}" srcId="{CA54CAC8-48DC-4ECA-B7E8-D98F2B9829A1}" destId="{35D62EB8-2476-42CE-B832-B754E92CF7F4}" srcOrd="3" destOrd="0" parTransId="{6D6AC135-F298-4552-A910-763006354988}" sibTransId="{80EECDED-0A1F-4132-9D6E-FE1F83202657}"/>
    <dgm:cxn modelId="{109FE8DE-C84F-4227-A646-DCC42CD2B608}" type="presOf" srcId="{2A2C3EC9-C2CE-4CFA-B823-DE8112D51741}" destId="{D36D69CE-4277-4626-9D20-D9315E0FA019}" srcOrd="0" destOrd="0" presId="urn:microsoft.com/office/officeart/2005/8/layout/process1"/>
    <dgm:cxn modelId="{C9F3E068-48E7-4025-9E8C-7DB3D13142D5}" type="presOf" srcId="{93F3F582-A469-483A-BD48-3CA3311DB068}" destId="{1FD7C20D-6E6A-4D98-B3DE-2D79B412FB00}" srcOrd="0" destOrd="0" presId="urn:microsoft.com/office/officeart/2005/8/layout/process1"/>
    <dgm:cxn modelId="{FB418583-04CE-4F8F-A16A-085FF67975C9}" type="presOf" srcId="{869409F9-705E-4726-94B0-E55CB5055AFE}" destId="{D79DDACF-7F4E-45FD-80EE-CFB919E1788F}" srcOrd="0" destOrd="0" presId="urn:microsoft.com/office/officeart/2005/8/layout/process1"/>
    <dgm:cxn modelId="{438B2499-ADD0-43C1-98D9-9EE238380055}" type="presOf" srcId="{2A2C3EC9-C2CE-4CFA-B823-DE8112D51741}" destId="{62DCB95C-8C09-4552-9E40-1C3083291466}" srcOrd="1" destOrd="0" presId="urn:microsoft.com/office/officeart/2005/8/layout/process1"/>
    <dgm:cxn modelId="{E051E8E5-5883-4642-9F4B-565CC11A3D9B}" type="presOf" srcId="{35D62EB8-2476-42CE-B832-B754E92CF7F4}" destId="{00E21E92-65BA-4090-91F9-32418FC5F09B}" srcOrd="0" destOrd="0" presId="urn:microsoft.com/office/officeart/2005/8/layout/process1"/>
    <dgm:cxn modelId="{E65ACEBE-0F29-47AC-AD76-551041987EFD}" type="presOf" srcId="{AC12DA41-F69C-45A8-9EA5-3CEBF57C322C}" destId="{1D3849D4-198D-4E16-AF36-6A203E9DD653}" srcOrd="1" destOrd="0" presId="urn:microsoft.com/office/officeart/2005/8/layout/process1"/>
    <dgm:cxn modelId="{F3C1BD15-5DB3-4D73-9E79-88ADB8362E29}" srcId="{CA54CAC8-48DC-4ECA-B7E8-D98F2B9829A1}" destId="{869409F9-705E-4726-94B0-E55CB5055AFE}" srcOrd="2" destOrd="0" parTransId="{E9326D13-B8A8-472D-90B2-A01F84643366}" sibTransId="{93F3F582-A469-483A-BD48-3CA3311DB068}"/>
    <dgm:cxn modelId="{5FC6B70A-9919-4F1C-9800-C527654F9B46}" type="presOf" srcId="{86F10089-8779-411E-A669-D85B14E7CBBB}" destId="{A7F7EA77-12D8-45C5-AC55-8A3CC8E6C699}" srcOrd="0" destOrd="0" presId="urn:microsoft.com/office/officeart/2005/8/layout/process1"/>
    <dgm:cxn modelId="{96BA2680-6E4D-4F64-B632-0608D05D8A4B}" srcId="{CA54CAC8-48DC-4ECA-B7E8-D98F2B9829A1}" destId="{E87C7F16-C64B-498F-8F37-C3E6570F9D1E}" srcOrd="1" destOrd="0" parTransId="{B09F4CE8-A202-4AD1-87EE-2003EA242ACF}" sibTransId="{2A2C3EC9-C2CE-4CFA-B823-DE8112D51741}"/>
    <dgm:cxn modelId="{ECFC8666-16D7-412B-BEF0-4DD33DA1C465}" type="presOf" srcId="{93F3F582-A469-483A-BD48-3CA3311DB068}" destId="{0541DFE1-13EA-4639-9E8B-50A62870273F}" srcOrd="1" destOrd="0" presId="urn:microsoft.com/office/officeart/2005/8/layout/process1"/>
    <dgm:cxn modelId="{F24B9297-69C4-49C3-AC6C-2F4B87DA737F}" type="presOf" srcId="{CA54CAC8-48DC-4ECA-B7E8-D98F2B9829A1}" destId="{9270FD05-482A-4B1F-8719-A33C76097D88}" srcOrd="0" destOrd="0" presId="urn:microsoft.com/office/officeart/2005/8/layout/process1"/>
    <dgm:cxn modelId="{B93FC699-F151-4CA2-8B7A-948C89A4414B}" type="presOf" srcId="{E87C7F16-C64B-498F-8F37-C3E6570F9D1E}" destId="{6188A24D-EE8D-4C1E-A90D-0AC20BBE8637}" srcOrd="0" destOrd="0" presId="urn:microsoft.com/office/officeart/2005/8/layout/process1"/>
    <dgm:cxn modelId="{10C188E2-BF28-4A96-A7DE-A15FE1EE155C}" type="presOf" srcId="{AC12DA41-F69C-45A8-9EA5-3CEBF57C322C}" destId="{CF4C8155-165F-4783-89D7-C04523DFDAF5}" srcOrd="0" destOrd="0" presId="urn:microsoft.com/office/officeart/2005/8/layout/process1"/>
    <dgm:cxn modelId="{F30076F4-52E9-4BD1-A584-67876EE3F2FD}" srcId="{CA54CAC8-48DC-4ECA-B7E8-D98F2B9829A1}" destId="{86F10089-8779-411E-A669-D85B14E7CBBB}" srcOrd="0" destOrd="0" parTransId="{7CAC886E-D4C5-479F-8BD3-105E90AE7DA3}" sibTransId="{AC12DA41-F69C-45A8-9EA5-3CEBF57C322C}"/>
    <dgm:cxn modelId="{2B2A4A90-6F98-455C-AF68-48D228E35C90}" type="presParOf" srcId="{9270FD05-482A-4B1F-8719-A33C76097D88}" destId="{A7F7EA77-12D8-45C5-AC55-8A3CC8E6C699}" srcOrd="0" destOrd="0" presId="urn:microsoft.com/office/officeart/2005/8/layout/process1"/>
    <dgm:cxn modelId="{0406B2C4-0F4D-4AA0-BD00-D20FB23C7F76}" type="presParOf" srcId="{9270FD05-482A-4B1F-8719-A33C76097D88}" destId="{CF4C8155-165F-4783-89D7-C04523DFDAF5}" srcOrd="1" destOrd="0" presId="urn:microsoft.com/office/officeart/2005/8/layout/process1"/>
    <dgm:cxn modelId="{3F7FB23B-56AE-4610-80CB-4B6CCA323D13}" type="presParOf" srcId="{CF4C8155-165F-4783-89D7-C04523DFDAF5}" destId="{1D3849D4-198D-4E16-AF36-6A203E9DD653}" srcOrd="0" destOrd="0" presId="urn:microsoft.com/office/officeart/2005/8/layout/process1"/>
    <dgm:cxn modelId="{F65675E2-911E-4A5B-A811-F04E813BD801}" type="presParOf" srcId="{9270FD05-482A-4B1F-8719-A33C76097D88}" destId="{6188A24D-EE8D-4C1E-A90D-0AC20BBE8637}" srcOrd="2" destOrd="0" presId="urn:microsoft.com/office/officeart/2005/8/layout/process1"/>
    <dgm:cxn modelId="{F41A4D1E-A5FB-453E-A105-AFC93DC4FAB6}" type="presParOf" srcId="{9270FD05-482A-4B1F-8719-A33C76097D88}" destId="{D36D69CE-4277-4626-9D20-D9315E0FA019}" srcOrd="3" destOrd="0" presId="urn:microsoft.com/office/officeart/2005/8/layout/process1"/>
    <dgm:cxn modelId="{7BB0A9A4-805D-47A9-9D47-227BB2B6C8AC}" type="presParOf" srcId="{D36D69CE-4277-4626-9D20-D9315E0FA019}" destId="{62DCB95C-8C09-4552-9E40-1C3083291466}" srcOrd="0" destOrd="0" presId="urn:microsoft.com/office/officeart/2005/8/layout/process1"/>
    <dgm:cxn modelId="{F74137EE-C480-441D-B14B-242D1EF81262}" type="presParOf" srcId="{9270FD05-482A-4B1F-8719-A33C76097D88}" destId="{D79DDACF-7F4E-45FD-80EE-CFB919E1788F}" srcOrd="4" destOrd="0" presId="urn:microsoft.com/office/officeart/2005/8/layout/process1"/>
    <dgm:cxn modelId="{8A818F7E-41DE-43A6-9E92-647C0231E755}" type="presParOf" srcId="{9270FD05-482A-4B1F-8719-A33C76097D88}" destId="{1FD7C20D-6E6A-4D98-B3DE-2D79B412FB00}" srcOrd="5" destOrd="0" presId="urn:microsoft.com/office/officeart/2005/8/layout/process1"/>
    <dgm:cxn modelId="{3606D2A8-A1CD-4740-9885-02DD30934B24}" type="presParOf" srcId="{1FD7C20D-6E6A-4D98-B3DE-2D79B412FB00}" destId="{0541DFE1-13EA-4639-9E8B-50A62870273F}" srcOrd="0" destOrd="0" presId="urn:microsoft.com/office/officeart/2005/8/layout/process1"/>
    <dgm:cxn modelId="{B8B6DAEE-76A1-4EE1-855C-C8F40E3B8918}" type="presParOf" srcId="{9270FD05-482A-4B1F-8719-A33C76097D88}" destId="{00E21E92-65BA-4090-91F9-32418FC5F09B}"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5B8704-D161-4FA4-AE23-B7DA6306C0B5}" type="doc">
      <dgm:prSet loTypeId="urn:microsoft.com/office/officeart/2005/8/layout/process1" loCatId="process" qsTypeId="urn:microsoft.com/office/officeart/2005/8/quickstyle/simple1" qsCatId="simple" csTypeId="urn:microsoft.com/office/officeart/2005/8/colors/accent1_2" csCatId="accent1" phldr="1"/>
      <dgm:spPr/>
    </dgm:pt>
    <dgm:pt modelId="{467F0BCC-EF3F-4069-B472-B42DE30A23AA}">
      <dgm:prSet phldrT="[文字]"/>
      <dgm:spPr/>
      <dgm:t>
        <a:bodyPr/>
        <a:lstStyle/>
        <a:p>
          <a:r>
            <a:rPr lang="x-none" altLang="zh-TW" dirty="0" smtClean="0">
              <a:latin typeface="標楷體" pitchFamily="65" charset="-120"/>
              <a:ea typeface="標楷體" pitchFamily="65" charset="-120"/>
            </a:rPr>
            <a:t>受查機構</a:t>
          </a:r>
          <a:r>
            <a:rPr lang="zh-TW" altLang="zh-TW" dirty="0" smtClean="0">
              <a:latin typeface="標楷體" pitchFamily="65" charset="-120"/>
              <a:ea typeface="標楷體" pitchFamily="65" charset="-120"/>
            </a:rPr>
            <a:t>若</a:t>
          </a:r>
          <a:r>
            <a:rPr lang="x-none" altLang="zh-TW" dirty="0" smtClean="0">
              <a:latin typeface="標楷體" pitchFamily="65" charset="-120"/>
              <a:ea typeface="標楷體" pitchFamily="65" charset="-120"/>
            </a:rPr>
            <a:t>於查核表之「受查機構回饋意見」欄位</a:t>
          </a:r>
          <a:r>
            <a:rPr lang="zh-TW" altLang="zh-TW" dirty="0" smtClean="0">
              <a:latin typeface="標楷體" pitchFamily="65" charset="-120"/>
              <a:ea typeface="標楷體" pitchFamily="65" charset="-120"/>
            </a:rPr>
            <a:t>填寫</a:t>
          </a:r>
          <a:r>
            <a:rPr lang="x-none" altLang="zh-TW" dirty="0" smtClean="0">
              <a:latin typeface="標楷體" pitchFamily="65" charset="-120"/>
              <a:ea typeface="標楷體" pitchFamily="65" charset="-120"/>
            </a:rPr>
            <a:t>未能與查核成員達成共識</a:t>
          </a:r>
          <a:r>
            <a:rPr lang="zh-TW" altLang="zh-TW" dirty="0" smtClean="0">
              <a:latin typeface="標楷體" pitchFamily="65" charset="-120"/>
              <a:ea typeface="標楷體" pitchFamily="65" charset="-120"/>
            </a:rPr>
            <a:t>之查核結果事項</a:t>
          </a:r>
          <a:endParaRPr lang="zh-TW" altLang="en-US" dirty="0"/>
        </a:p>
      </dgm:t>
    </dgm:pt>
    <dgm:pt modelId="{1DEDCC0B-6E91-4ADF-B0D0-6F96E7C9868E}" type="parTrans" cxnId="{FBD450F7-E400-4F62-9478-8CE4AF441AE4}">
      <dgm:prSet/>
      <dgm:spPr/>
      <dgm:t>
        <a:bodyPr/>
        <a:lstStyle/>
        <a:p>
          <a:endParaRPr lang="zh-TW" altLang="en-US"/>
        </a:p>
      </dgm:t>
    </dgm:pt>
    <dgm:pt modelId="{9DCCBCE5-9E56-41AD-B1BF-A67245B2410E}" type="sibTrans" cxnId="{FBD450F7-E400-4F62-9478-8CE4AF441AE4}">
      <dgm:prSet/>
      <dgm:spPr/>
      <dgm:t>
        <a:bodyPr/>
        <a:lstStyle/>
        <a:p>
          <a:endParaRPr lang="zh-TW" altLang="en-US"/>
        </a:p>
      </dgm:t>
    </dgm:pt>
    <dgm:pt modelId="{D312FD0C-0351-4CF7-ADFE-488DF7773579}">
      <dgm:prSet phldrT="[文字]"/>
      <dgm:spPr/>
      <dgm:t>
        <a:bodyPr/>
        <a:lstStyle/>
        <a:p>
          <a:r>
            <a:rPr lang="zh-TW" altLang="zh-TW" dirty="0" smtClean="0">
              <a:latin typeface="標楷體" pitchFamily="65" charset="-120"/>
              <a:ea typeface="標楷體" pitchFamily="65" charset="-120"/>
            </a:rPr>
            <a:t>各縣市衛生局應提供書面答復，必要時可請查核委員提供意見</a:t>
          </a:r>
          <a:endParaRPr lang="zh-TW" altLang="en-US" dirty="0"/>
        </a:p>
      </dgm:t>
    </dgm:pt>
    <dgm:pt modelId="{76523AD4-781D-42CB-B42D-D44E0187375A}" type="parTrans" cxnId="{AC43C023-CFC4-4B5C-8315-2869C074CB2F}">
      <dgm:prSet/>
      <dgm:spPr/>
      <dgm:t>
        <a:bodyPr/>
        <a:lstStyle/>
        <a:p>
          <a:endParaRPr lang="zh-TW" altLang="en-US"/>
        </a:p>
      </dgm:t>
    </dgm:pt>
    <dgm:pt modelId="{01761DD9-DC23-4DB1-ABAD-FDA335130634}" type="sibTrans" cxnId="{AC43C023-CFC4-4B5C-8315-2869C074CB2F}">
      <dgm:prSet/>
      <dgm:spPr/>
      <dgm:t>
        <a:bodyPr/>
        <a:lstStyle/>
        <a:p>
          <a:endParaRPr lang="zh-TW" altLang="en-US"/>
        </a:p>
      </dgm:t>
    </dgm:pt>
    <dgm:pt modelId="{E3FE8EE4-6098-4A40-91EA-3DD0682F9D70}" type="pres">
      <dgm:prSet presAssocID="{4B5B8704-D161-4FA4-AE23-B7DA6306C0B5}" presName="Name0" presStyleCnt="0">
        <dgm:presLayoutVars>
          <dgm:dir/>
          <dgm:resizeHandles val="exact"/>
        </dgm:presLayoutVars>
      </dgm:prSet>
      <dgm:spPr/>
    </dgm:pt>
    <dgm:pt modelId="{BCA151D2-934D-45FC-9423-190D51D1BD9E}" type="pres">
      <dgm:prSet presAssocID="{467F0BCC-EF3F-4069-B472-B42DE30A23AA}" presName="node" presStyleLbl="node1" presStyleIdx="0" presStyleCnt="2" custScaleX="91893" custScaleY="87674" custLinFactNeighborX="-20901" custLinFactNeighborY="1533">
        <dgm:presLayoutVars>
          <dgm:bulletEnabled val="1"/>
        </dgm:presLayoutVars>
      </dgm:prSet>
      <dgm:spPr/>
      <dgm:t>
        <a:bodyPr/>
        <a:lstStyle/>
        <a:p>
          <a:endParaRPr lang="zh-TW" altLang="en-US"/>
        </a:p>
      </dgm:t>
    </dgm:pt>
    <dgm:pt modelId="{8FE59F99-3DD1-42E6-8D37-5583A062EB0E}" type="pres">
      <dgm:prSet presAssocID="{9DCCBCE5-9E56-41AD-B1BF-A67245B2410E}" presName="sibTrans" presStyleLbl="sibTrans2D1" presStyleIdx="0" presStyleCnt="1"/>
      <dgm:spPr/>
      <dgm:t>
        <a:bodyPr/>
        <a:lstStyle/>
        <a:p>
          <a:endParaRPr lang="zh-TW" altLang="en-US"/>
        </a:p>
      </dgm:t>
    </dgm:pt>
    <dgm:pt modelId="{F673B460-E406-4062-BC17-769F14584F34}" type="pres">
      <dgm:prSet presAssocID="{9DCCBCE5-9E56-41AD-B1BF-A67245B2410E}" presName="connectorText" presStyleLbl="sibTrans2D1" presStyleIdx="0" presStyleCnt="1"/>
      <dgm:spPr/>
      <dgm:t>
        <a:bodyPr/>
        <a:lstStyle/>
        <a:p>
          <a:endParaRPr lang="zh-TW" altLang="en-US"/>
        </a:p>
      </dgm:t>
    </dgm:pt>
    <dgm:pt modelId="{3E93DD97-D3A6-4F52-9549-5A9454B9C083}" type="pres">
      <dgm:prSet presAssocID="{D312FD0C-0351-4CF7-ADFE-488DF7773579}" presName="node" presStyleLbl="node1" presStyleIdx="1" presStyleCnt="2" custScaleX="90380" custScaleY="84056" custLinFactNeighborX="-16050" custLinFactNeighborY="0">
        <dgm:presLayoutVars>
          <dgm:bulletEnabled val="1"/>
        </dgm:presLayoutVars>
      </dgm:prSet>
      <dgm:spPr/>
      <dgm:t>
        <a:bodyPr/>
        <a:lstStyle/>
        <a:p>
          <a:endParaRPr lang="zh-TW" altLang="en-US"/>
        </a:p>
      </dgm:t>
    </dgm:pt>
  </dgm:ptLst>
  <dgm:cxnLst>
    <dgm:cxn modelId="{0A53AAFB-4C86-40D7-9827-3FA3C67DB9DD}" type="presOf" srcId="{9DCCBCE5-9E56-41AD-B1BF-A67245B2410E}" destId="{8FE59F99-3DD1-42E6-8D37-5583A062EB0E}" srcOrd="0" destOrd="0" presId="urn:microsoft.com/office/officeart/2005/8/layout/process1"/>
    <dgm:cxn modelId="{6DB532B9-7D52-41EB-BF61-37FCFDAAD928}" type="presOf" srcId="{9DCCBCE5-9E56-41AD-B1BF-A67245B2410E}" destId="{F673B460-E406-4062-BC17-769F14584F34}" srcOrd="1" destOrd="0" presId="urn:microsoft.com/office/officeart/2005/8/layout/process1"/>
    <dgm:cxn modelId="{28AEB6FC-168D-4206-968A-A54CE754ACBE}" type="presOf" srcId="{467F0BCC-EF3F-4069-B472-B42DE30A23AA}" destId="{BCA151D2-934D-45FC-9423-190D51D1BD9E}" srcOrd="0" destOrd="0" presId="urn:microsoft.com/office/officeart/2005/8/layout/process1"/>
    <dgm:cxn modelId="{AC43C023-CFC4-4B5C-8315-2869C074CB2F}" srcId="{4B5B8704-D161-4FA4-AE23-B7DA6306C0B5}" destId="{D312FD0C-0351-4CF7-ADFE-488DF7773579}" srcOrd="1" destOrd="0" parTransId="{76523AD4-781D-42CB-B42D-D44E0187375A}" sibTransId="{01761DD9-DC23-4DB1-ABAD-FDA335130634}"/>
    <dgm:cxn modelId="{FBD450F7-E400-4F62-9478-8CE4AF441AE4}" srcId="{4B5B8704-D161-4FA4-AE23-B7DA6306C0B5}" destId="{467F0BCC-EF3F-4069-B472-B42DE30A23AA}" srcOrd="0" destOrd="0" parTransId="{1DEDCC0B-6E91-4ADF-B0D0-6F96E7C9868E}" sibTransId="{9DCCBCE5-9E56-41AD-B1BF-A67245B2410E}"/>
    <dgm:cxn modelId="{6FC6011A-E1B0-4172-9351-A82911C9F900}" type="presOf" srcId="{4B5B8704-D161-4FA4-AE23-B7DA6306C0B5}" destId="{E3FE8EE4-6098-4A40-91EA-3DD0682F9D70}" srcOrd="0" destOrd="0" presId="urn:microsoft.com/office/officeart/2005/8/layout/process1"/>
    <dgm:cxn modelId="{2E20315C-C1B3-4BB9-AF66-965172918FDE}" type="presOf" srcId="{D312FD0C-0351-4CF7-ADFE-488DF7773579}" destId="{3E93DD97-D3A6-4F52-9549-5A9454B9C083}" srcOrd="0" destOrd="0" presId="urn:microsoft.com/office/officeart/2005/8/layout/process1"/>
    <dgm:cxn modelId="{84708588-DD37-4C71-8557-3DE0065EFA96}" type="presParOf" srcId="{E3FE8EE4-6098-4A40-91EA-3DD0682F9D70}" destId="{BCA151D2-934D-45FC-9423-190D51D1BD9E}" srcOrd="0" destOrd="0" presId="urn:microsoft.com/office/officeart/2005/8/layout/process1"/>
    <dgm:cxn modelId="{77880A7F-9933-46D4-9196-23E60319A97C}" type="presParOf" srcId="{E3FE8EE4-6098-4A40-91EA-3DD0682F9D70}" destId="{8FE59F99-3DD1-42E6-8D37-5583A062EB0E}" srcOrd="1" destOrd="0" presId="urn:microsoft.com/office/officeart/2005/8/layout/process1"/>
    <dgm:cxn modelId="{1253B6CD-15D3-4591-A29A-99DB82321B46}" type="presParOf" srcId="{8FE59F99-3DD1-42E6-8D37-5583A062EB0E}" destId="{F673B460-E406-4062-BC17-769F14584F34}" srcOrd="0" destOrd="0" presId="urn:microsoft.com/office/officeart/2005/8/layout/process1"/>
    <dgm:cxn modelId="{47CD14B2-2DCB-420A-A462-D69C730DBCDF}" type="presParOf" srcId="{E3FE8EE4-6098-4A40-91EA-3DD0682F9D70}" destId="{3E93DD97-D3A6-4F52-9549-5A9454B9C083}" srcOrd="2"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A99EBD-BD57-441A-BB1E-9C65A9A7C67F}">
      <dsp:nvSpPr>
        <dsp:cNvPr id="0" name=""/>
        <dsp:cNvSpPr/>
      </dsp:nvSpPr>
      <dsp:spPr>
        <a:xfrm>
          <a:off x="0" y="885843"/>
          <a:ext cx="7776864" cy="12168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altLang="zh-TW" sz="3200" kern="1200" dirty="0" smtClean="0">
              <a:latin typeface="標楷體" panose="03000509000000000000" pitchFamily="65" charset="-120"/>
              <a:ea typeface="標楷體" panose="03000509000000000000" pitchFamily="65" charset="-120"/>
            </a:rPr>
            <a:t>104</a:t>
          </a:r>
          <a:r>
            <a:rPr lang="zh-TW" altLang="en-US" sz="3200" kern="1200" dirty="0" smtClean="0">
              <a:latin typeface="標楷體" panose="03000509000000000000" pitchFamily="65" charset="-120"/>
              <a:ea typeface="標楷體" panose="03000509000000000000" pitchFamily="65" charset="-120"/>
            </a:rPr>
            <a:t>年查核作業說明</a:t>
          </a:r>
          <a:endParaRPr lang="zh-TW" altLang="en-US" sz="3200" kern="1200" dirty="0">
            <a:latin typeface="標楷體" panose="03000509000000000000" pitchFamily="65" charset="-120"/>
            <a:ea typeface="標楷體" panose="03000509000000000000" pitchFamily="65" charset="-120"/>
          </a:endParaRPr>
        </a:p>
      </dsp:txBody>
      <dsp:txXfrm>
        <a:off x="59399" y="945242"/>
        <a:ext cx="7658066" cy="1098002"/>
      </dsp:txXfrm>
    </dsp:sp>
    <dsp:sp modelId="{F563FD65-4975-412F-A3D6-1B435E751734}">
      <dsp:nvSpPr>
        <dsp:cNvPr id="0" name=""/>
        <dsp:cNvSpPr/>
      </dsp:nvSpPr>
      <dsp:spPr>
        <a:xfrm>
          <a:off x="0" y="2289844"/>
          <a:ext cx="7776864" cy="1216800"/>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altLang="zh-TW" sz="3200" kern="1200" dirty="0" smtClean="0">
              <a:latin typeface="標楷體" panose="03000509000000000000" pitchFamily="65" charset="-120"/>
              <a:ea typeface="標楷體" panose="03000509000000000000" pitchFamily="65" charset="-120"/>
            </a:rPr>
            <a:t>104</a:t>
          </a:r>
          <a:r>
            <a:rPr lang="zh-TW" altLang="en-US" sz="3200" kern="1200" dirty="0" smtClean="0">
              <a:latin typeface="標楷體" panose="03000509000000000000" pitchFamily="65" charset="-120"/>
              <a:ea typeface="標楷體" panose="03000509000000000000" pitchFamily="65" charset="-120"/>
            </a:rPr>
            <a:t>年查核基準及共識說明</a:t>
          </a:r>
          <a:endParaRPr lang="zh-TW" altLang="en-US" sz="3200" kern="1200" dirty="0">
            <a:latin typeface="標楷體" panose="03000509000000000000" pitchFamily="65" charset="-120"/>
            <a:ea typeface="標楷體" panose="03000509000000000000" pitchFamily="65" charset="-120"/>
          </a:endParaRPr>
        </a:p>
      </dsp:txBody>
      <dsp:txXfrm>
        <a:off x="59399" y="2349243"/>
        <a:ext cx="7658066" cy="1098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7EA77-12D8-45C5-AC55-8A3CC8E6C699}">
      <dsp:nvSpPr>
        <dsp:cNvPr id="0" name=""/>
        <dsp:cNvSpPr/>
      </dsp:nvSpPr>
      <dsp:spPr>
        <a:xfrm>
          <a:off x="5327" y="1302738"/>
          <a:ext cx="2081353" cy="189032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x-none" altLang="zh-TW" sz="1700" kern="1200" dirty="0" smtClean="0">
              <a:latin typeface="標楷體" pitchFamily="65" charset="-120"/>
              <a:ea typeface="標楷體" pitchFamily="65" charset="-120"/>
            </a:rPr>
            <a:t>受查機構</a:t>
          </a:r>
          <a:r>
            <a:rPr lang="zh-TW" altLang="zh-TW" sz="1700" kern="1200" dirty="0" smtClean="0">
              <a:latin typeface="標楷體" pitchFamily="65" charset="-120"/>
              <a:ea typeface="標楷體" pitchFamily="65" charset="-120"/>
            </a:rPr>
            <a:t>若發現</a:t>
          </a:r>
          <a:r>
            <a:rPr lang="x-none" altLang="zh-TW" sz="1700" kern="1200" dirty="0" smtClean="0">
              <a:latin typeface="標楷體" pitchFamily="65" charset="-120"/>
              <a:ea typeface="標楷體" pitchFamily="65" charset="-120"/>
            </a:rPr>
            <a:t>查核結果</a:t>
          </a:r>
          <a:r>
            <a:rPr lang="zh-TW" altLang="en-US" sz="1700" kern="1200" dirty="0" smtClean="0">
              <a:latin typeface="標楷體" pitchFamily="65" charset="-120"/>
              <a:ea typeface="標楷體" pitchFamily="65" charset="-120"/>
            </a:rPr>
            <a:t>文件</a:t>
          </a:r>
          <a:r>
            <a:rPr lang="zh-TW" altLang="zh-TW" sz="1700" kern="1200" dirty="0" smtClean="0">
              <a:latin typeface="標楷體" pitchFamily="65" charset="-120"/>
              <a:ea typeface="標楷體" pitchFamily="65" charset="-120"/>
            </a:rPr>
            <a:t>內容</a:t>
          </a:r>
          <a:r>
            <a:rPr lang="x-none" altLang="zh-TW" sz="1700" kern="1200" dirty="0" smtClean="0">
              <a:latin typeface="標楷體" pitchFamily="65" charset="-120"/>
              <a:ea typeface="標楷體" pitchFamily="65" charset="-120"/>
            </a:rPr>
            <a:t>與查核當日取得之查核表</a:t>
          </a:r>
          <a:r>
            <a:rPr lang="zh-TW" altLang="zh-TW" sz="1700" kern="1200" dirty="0" smtClean="0">
              <a:latin typeface="標楷體" pitchFamily="65" charset="-120"/>
              <a:ea typeface="標楷體" pitchFamily="65" charset="-120"/>
            </a:rPr>
            <a:t>內容</a:t>
          </a:r>
          <a:r>
            <a:rPr lang="x-none" altLang="zh-TW" sz="1700" kern="1200" dirty="0" smtClean="0">
              <a:latin typeface="標楷體" pitchFamily="65" charset="-120"/>
              <a:ea typeface="標楷體" pitchFamily="65" charset="-120"/>
            </a:rPr>
            <a:t>不同</a:t>
          </a:r>
          <a:r>
            <a:rPr lang="zh-TW" altLang="zh-TW" sz="1700" kern="1200" dirty="0" smtClean="0">
              <a:latin typeface="標楷體" pitchFamily="65" charset="-120"/>
              <a:ea typeface="標楷體" pitchFamily="65" charset="-120"/>
            </a:rPr>
            <a:t>或有疑義</a:t>
          </a:r>
          <a:endParaRPr lang="zh-TW" altLang="en-US" sz="1700" kern="1200" dirty="0"/>
        </a:p>
      </dsp:txBody>
      <dsp:txXfrm>
        <a:off x="60693" y="1358104"/>
        <a:ext cx="1970621" cy="1779591"/>
      </dsp:txXfrm>
    </dsp:sp>
    <dsp:sp modelId="{CF4C8155-165F-4783-89D7-C04523DFDAF5}">
      <dsp:nvSpPr>
        <dsp:cNvPr id="0" name=""/>
        <dsp:cNvSpPr/>
      </dsp:nvSpPr>
      <dsp:spPr>
        <a:xfrm>
          <a:off x="2246037" y="2050298"/>
          <a:ext cx="337835" cy="39520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TW" altLang="en-US" sz="1400" kern="1200"/>
        </a:p>
      </dsp:txBody>
      <dsp:txXfrm>
        <a:off x="2246037" y="2129339"/>
        <a:ext cx="236485" cy="237121"/>
      </dsp:txXfrm>
    </dsp:sp>
    <dsp:sp modelId="{6188A24D-EE8D-4C1E-A90D-0AC20BBE8637}">
      <dsp:nvSpPr>
        <dsp:cNvPr id="0" name=""/>
        <dsp:cNvSpPr/>
      </dsp:nvSpPr>
      <dsp:spPr>
        <a:xfrm>
          <a:off x="2724106" y="1507919"/>
          <a:ext cx="1593563" cy="147996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zh-TW" altLang="zh-TW" sz="1700" kern="1200" dirty="0" smtClean="0">
              <a:latin typeface="標楷體" pitchFamily="65" charset="-120"/>
              <a:ea typeface="標楷體" pitchFamily="65" charset="-120"/>
            </a:rPr>
            <a:t>於</a:t>
          </a:r>
          <a:r>
            <a:rPr lang="zh-TW" altLang="en-US" sz="1700" kern="1200" dirty="0" smtClean="0">
              <a:latin typeface="標楷體" pitchFamily="65" charset="-120"/>
              <a:ea typeface="標楷體" pitchFamily="65" charset="-120"/>
            </a:rPr>
            <a:t>衛生局訂定</a:t>
          </a:r>
          <a:r>
            <a:rPr lang="zh-TW" altLang="zh-TW" sz="1700" kern="1200" dirty="0" smtClean="0">
              <a:latin typeface="標楷體" pitchFamily="65" charset="-120"/>
              <a:ea typeface="標楷體" pitchFamily="65" charset="-120"/>
            </a:rPr>
            <a:t>限期內函知衛生局</a:t>
          </a:r>
          <a:endParaRPr lang="zh-TW" altLang="en-US" sz="1700" kern="1200" dirty="0"/>
        </a:p>
      </dsp:txBody>
      <dsp:txXfrm>
        <a:off x="2767453" y="1551266"/>
        <a:ext cx="1506869" cy="1393266"/>
      </dsp:txXfrm>
    </dsp:sp>
    <dsp:sp modelId="{D36D69CE-4277-4626-9D20-D9315E0FA019}">
      <dsp:nvSpPr>
        <dsp:cNvPr id="0" name=""/>
        <dsp:cNvSpPr/>
      </dsp:nvSpPr>
      <dsp:spPr>
        <a:xfrm>
          <a:off x="4477026" y="2050298"/>
          <a:ext cx="337835" cy="39520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TW" altLang="en-US" sz="1400" kern="1200"/>
        </a:p>
      </dsp:txBody>
      <dsp:txXfrm>
        <a:off x="4477026" y="2129339"/>
        <a:ext cx="236485" cy="237121"/>
      </dsp:txXfrm>
    </dsp:sp>
    <dsp:sp modelId="{D79DDACF-7F4E-45FD-80EE-CFB919E1788F}">
      <dsp:nvSpPr>
        <dsp:cNvPr id="0" name=""/>
        <dsp:cNvSpPr/>
      </dsp:nvSpPr>
      <dsp:spPr>
        <a:xfrm>
          <a:off x="4955095" y="1507919"/>
          <a:ext cx="1593563" cy="147996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zh-TW" altLang="en-US" sz="1700" kern="1200" dirty="0" smtClean="0">
              <a:latin typeface="標楷體" pitchFamily="65" charset="-120"/>
              <a:ea typeface="標楷體" pitchFamily="65" charset="-120"/>
            </a:rPr>
            <a:t>衛生局</a:t>
          </a:r>
          <a:r>
            <a:rPr lang="x-none" altLang="zh-TW" sz="1700" kern="1200" dirty="0" smtClean="0">
              <a:latin typeface="標楷體" pitchFamily="65" charset="-120"/>
              <a:ea typeface="標楷體" pitchFamily="65" charset="-120"/>
            </a:rPr>
            <a:t>重新進行內容核對</a:t>
          </a:r>
          <a:r>
            <a:rPr lang="zh-TW" altLang="zh-TW" sz="1700" kern="1200" dirty="0" smtClean="0">
              <a:latin typeface="標楷體" pitchFamily="65" charset="-120"/>
              <a:ea typeface="標楷體" pitchFamily="65" charset="-120"/>
            </a:rPr>
            <a:t>和確認，</a:t>
          </a:r>
          <a:r>
            <a:rPr lang="x-none" altLang="zh-TW" sz="1700" kern="1200" dirty="0" smtClean="0">
              <a:latin typeface="標楷體" pitchFamily="65" charset="-120"/>
              <a:ea typeface="標楷體" pitchFamily="65" charset="-120"/>
            </a:rPr>
            <a:t>如有</a:t>
          </a:r>
          <a:r>
            <a:rPr lang="zh-TW" altLang="zh-TW" sz="1700" kern="1200" dirty="0" smtClean="0">
              <a:latin typeface="標楷體" pitchFamily="65" charset="-120"/>
              <a:ea typeface="標楷體" pitchFamily="65" charset="-120"/>
            </a:rPr>
            <a:t>修正</a:t>
          </a:r>
          <a:r>
            <a:rPr lang="x-none" altLang="zh-TW" sz="1700" kern="1200" dirty="0" smtClean="0">
              <a:latin typeface="標楷體" pitchFamily="65" charset="-120"/>
              <a:ea typeface="標楷體" pitchFamily="65" charset="-120"/>
            </a:rPr>
            <a:t>，</a:t>
          </a:r>
          <a:r>
            <a:rPr lang="zh-TW" altLang="zh-TW" sz="1700" kern="1200" dirty="0" smtClean="0">
              <a:latin typeface="標楷體" pitchFamily="65" charset="-120"/>
              <a:ea typeface="標楷體" pitchFamily="65" charset="-120"/>
            </a:rPr>
            <a:t>應重新函知受查機構</a:t>
          </a:r>
          <a:endParaRPr lang="zh-TW" altLang="en-US" sz="1700" kern="1200" dirty="0"/>
        </a:p>
      </dsp:txBody>
      <dsp:txXfrm>
        <a:off x="4998442" y="1551266"/>
        <a:ext cx="1506869" cy="1393266"/>
      </dsp:txXfrm>
    </dsp:sp>
    <dsp:sp modelId="{1FD7C20D-6E6A-4D98-B3DE-2D79B412FB00}">
      <dsp:nvSpPr>
        <dsp:cNvPr id="0" name=""/>
        <dsp:cNvSpPr/>
      </dsp:nvSpPr>
      <dsp:spPr>
        <a:xfrm>
          <a:off x="6708015" y="2050298"/>
          <a:ext cx="337835" cy="39520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TW" altLang="en-US" sz="1400" kern="1200"/>
        </a:p>
      </dsp:txBody>
      <dsp:txXfrm>
        <a:off x="6708015" y="2129339"/>
        <a:ext cx="236485" cy="237121"/>
      </dsp:txXfrm>
    </dsp:sp>
    <dsp:sp modelId="{00E21E92-65BA-4090-91F9-32418FC5F09B}">
      <dsp:nvSpPr>
        <dsp:cNvPr id="0" name=""/>
        <dsp:cNvSpPr/>
      </dsp:nvSpPr>
      <dsp:spPr>
        <a:xfrm>
          <a:off x="7186084" y="1507919"/>
          <a:ext cx="1593563" cy="1479960"/>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zh-TW" altLang="zh-TW" sz="1700" kern="1200" dirty="0" smtClean="0">
              <a:latin typeface="標楷體" pitchFamily="65" charset="-120"/>
              <a:ea typeface="標楷體" pitchFamily="65" charset="-120"/>
            </a:rPr>
            <a:t>除成績計算或繕打有誤外，查核成績不予修改。</a:t>
          </a:r>
          <a:endParaRPr lang="zh-TW" altLang="en-US" sz="1700" kern="1200" dirty="0"/>
        </a:p>
      </dsp:txBody>
      <dsp:txXfrm>
        <a:off x="7229431" y="1551266"/>
        <a:ext cx="1506869" cy="13932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A151D2-934D-45FC-9423-190D51D1BD9E}">
      <dsp:nvSpPr>
        <dsp:cNvPr id="0" name=""/>
        <dsp:cNvSpPr/>
      </dsp:nvSpPr>
      <dsp:spPr>
        <a:xfrm>
          <a:off x="0" y="930904"/>
          <a:ext cx="2886453" cy="165235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x-none" altLang="zh-TW" sz="1800" kern="1200" dirty="0" smtClean="0">
              <a:latin typeface="標楷體" pitchFamily="65" charset="-120"/>
              <a:ea typeface="標楷體" pitchFamily="65" charset="-120"/>
            </a:rPr>
            <a:t>受查機構</a:t>
          </a:r>
          <a:r>
            <a:rPr lang="zh-TW" altLang="zh-TW" sz="1800" kern="1200" dirty="0" smtClean="0">
              <a:latin typeface="標楷體" pitchFamily="65" charset="-120"/>
              <a:ea typeface="標楷體" pitchFamily="65" charset="-120"/>
            </a:rPr>
            <a:t>若</a:t>
          </a:r>
          <a:r>
            <a:rPr lang="x-none" altLang="zh-TW" sz="1800" kern="1200" dirty="0" smtClean="0">
              <a:latin typeface="標楷體" pitchFamily="65" charset="-120"/>
              <a:ea typeface="標楷體" pitchFamily="65" charset="-120"/>
            </a:rPr>
            <a:t>於查核表之「受查機構回饋意見」欄位</a:t>
          </a:r>
          <a:r>
            <a:rPr lang="zh-TW" altLang="zh-TW" sz="1800" kern="1200" dirty="0" smtClean="0">
              <a:latin typeface="標楷體" pitchFamily="65" charset="-120"/>
              <a:ea typeface="標楷體" pitchFamily="65" charset="-120"/>
            </a:rPr>
            <a:t>填寫</a:t>
          </a:r>
          <a:r>
            <a:rPr lang="x-none" altLang="zh-TW" sz="1800" kern="1200" dirty="0" smtClean="0">
              <a:latin typeface="標楷體" pitchFamily="65" charset="-120"/>
              <a:ea typeface="標楷體" pitchFamily="65" charset="-120"/>
            </a:rPr>
            <a:t>未能與查核成員達成共識</a:t>
          </a:r>
          <a:r>
            <a:rPr lang="zh-TW" altLang="zh-TW" sz="1800" kern="1200" dirty="0" smtClean="0">
              <a:latin typeface="標楷體" pitchFamily="65" charset="-120"/>
              <a:ea typeface="標楷體" pitchFamily="65" charset="-120"/>
            </a:rPr>
            <a:t>之查核結果事項</a:t>
          </a:r>
          <a:endParaRPr lang="zh-TW" altLang="en-US" sz="1800" kern="1200" dirty="0"/>
        </a:p>
      </dsp:txBody>
      <dsp:txXfrm>
        <a:off x="48396" y="979300"/>
        <a:ext cx="2789661" cy="1555566"/>
      </dsp:txXfrm>
    </dsp:sp>
    <dsp:sp modelId="{8FE59F99-3DD1-42E6-8D37-5583A062EB0E}">
      <dsp:nvSpPr>
        <dsp:cNvPr id="0" name=""/>
        <dsp:cNvSpPr/>
      </dsp:nvSpPr>
      <dsp:spPr>
        <a:xfrm rot="21574656">
          <a:off x="3150510" y="1352936"/>
          <a:ext cx="559832" cy="77899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TW" altLang="en-US" sz="1400" kern="1200"/>
        </a:p>
      </dsp:txBody>
      <dsp:txXfrm>
        <a:off x="3150512" y="1509354"/>
        <a:ext cx="391882" cy="467395"/>
      </dsp:txXfrm>
    </dsp:sp>
    <dsp:sp modelId="{3E93DD97-D3A6-4F52-9549-5A9454B9C083}">
      <dsp:nvSpPr>
        <dsp:cNvPr id="0" name=""/>
        <dsp:cNvSpPr/>
      </dsp:nvSpPr>
      <dsp:spPr>
        <a:xfrm>
          <a:off x="3942712" y="936106"/>
          <a:ext cx="2838928" cy="158417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TW" altLang="zh-TW" sz="1800" kern="1200" dirty="0" smtClean="0">
              <a:latin typeface="標楷體" pitchFamily="65" charset="-120"/>
              <a:ea typeface="標楷體" pitchFamily="65" charset="-120"/>
            </a:rPr>
            <a:t>各縣市衛生局應提供書面答復，必要時可請查核委員提供意見</a:t>
          </a:r>
          <a:endParaRPr lang="zh-TW" altLang="en-US" sz="1800" kern="1200" dirty="0"/>
        </a:p>
      </dsp:txBody>
      <dsp:txXfrm>
        <a:off x="3989111" y="982505"/>
        <a:ext cx="2746130" cy="149137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378389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3D5FBD70-8D8C-4800-A82D-AB108B6F2556}" type="datetimeFigureOut">
              <a:rPr lang="zh-TW" altLang="en-US" smtClean="0"/>
              <a:t>2015/3/3</a:t>
            </a:fld>
            <a:endParaRPr lang="zh-TW" altLang="en-US"/>
          </a:p>
        </p:txBody>
      </p:sp>
      <p:sp>
        <p:nvSpPr>
          <p:cNvPr id="4" name="投影片圖像版面配置區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1E2795E7-495E-4768-91BB-B0E898C8302E}" type="slidenum">
              <a:rPr lang="zh-TW" altLang="en-US" smtClean="0"/>
              <a:t>‹#›</a:t>
            </a:fld>
            <a:endParaRPr lang="zh-TW" altLang="en-US"/>
          </a:p>
        </p:txBody>
      </p:sp>
    </p:spTree>
    <p:extLst>
      <p:ext uri="{BB962C8B-B14F-4D97-AF65-F5344CB8AC3E}">
        <p14:creationId xmlns:p14="http://schemas.microsoft.com/office/powerpoint/2010/main" val="250552379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video.n.yam.com/20140920566641/%E6%9C%AA%E7%A2%BA%E5%AF%A6%E9%9A%94%E9%9B%A2%20%E8%AD%B7%E7%90%86%E4%B9%8B%E5%AE%B619%E5%AC%B0%E5%85%92%E7%BE%A4%E8%81%9A%E6%84%9F%E6%9F%93"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news.ltn.com.tw/news/life/paper/805185" TargetMode="External"/><Relationship Id="rId4" Type="http://schemas.openxmlformats.org/officeDocument/2006/relationships/hyperlink" Target="http://news.ltn.com.tw/news/life/breakingnews/1054256"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u="sng" kern="1200" dirty="0" smtClean="0">
                <a:solidFill>
                  <a:schemeClr val="tx1"/>
                </a:solidFill>
                <a:effectLst/>
                <a:latin typeface="+mn-lt"/>
                <a:ea typeface="+mn-ea"/>
                <a:cs typeface="+mn-cs"/>
                <a:hlinkClick r:id="rId3"/>
              </a:rPr>
              <a:t>http://video.n.yam.com/20140920566641/%E6%9C%AA%E7%A2%BA%E5%AF%A6%E9%9A%94%E9%9B%A2%20%E8%AD%B7%E7%90%86%E4%B9%8B%E5%AE%B619%E5%AC%B0%E5%85%92%E7%BE%A4%E8%81%9A%E6%84%9F%E6%9F%93</a:t>
            </a:r>
            <a:endParaRPr lang="en-US" altLang="zh-TW" sz="1200" u="sng"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u="sng" kern="1200" dirty="0" smtClean="0">
                <a:solidFill>
                  <a:schemeClr val="tx1"/>
                </a:solidFill>
                <a:effectLst/>
                <a:latin typeface="+mn-lt"/>
                <a:ea typeface="+mn-ea"/>
                <a:cs typeface="+mn-cs"/>
                <a:hlinkClick r:id="rId4"/>
              </a:rPr>
              <a:t>http://news.ltn.com.tw/news/life/breakingnews/1054256</a:t>
            </a:r>
            <a:endParaRPr lang="zh-TW"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zh-TW"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u="sng" kern="1200" dirty="0" smtClean="0">
                <a:solidFill>
                  <a:schemeClr val="tx1"/>
                </a:solidFill>
                <a:effectLst/>
                <a:latin typeface="+mn-lt"/>
                <a:ea typeface="+mn-ea"/>
                <a:cs typeface="+mn-cs"/>
                <a:hlinkClick r:id="rId5"/>
              </a:rPr>
              <a:t>http://news.ltn.com.tw/news/life/paper/805185</a:t>
            </a:r>
            <a:endParaRPr lang="zh-TW" altLang="zh-TW" sz="1200" kern="1200" dirty="0" smtClean="0">
              <a:solidFill>
                <a:schemeClr val="tx1"/>
              </a:solidFill>
              <a:effectLst/>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3</a:t>
            </a:fld>
            <a:endParaRPr lang="zh-TW" altLang="en-US"/>
          </a:p>
        </p:txBody>
      </p:sp>
    </p:spTree>
    <p:extLst>
      <p:ext uri="{BB962C8B-B14F-4D97-AF65-F5344CB8AC3E}">
        <p14:creationId xmlns:p14="http://schemas.microsoft.com/office/powerpoint/2010/main" val="2147186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4</a:t>
            </a:fld>
            <a:endParaRPr lang="zh-TW" altLang="en-US"/>
          </a:p>
        </p:txBody>
      </p:sp>
    </p:spTree>
    <p:extLst>
      <p:ext uri="{BB962C8B-B14F-4D97-AF65-F5344CB8AC3E}">
        <p14:creationId xmlns:p14="http://schemas.microsoft.com/office/powerpoint/2010/main" val="1830425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zh-TW" sz="1100" b="1" kern="100" dirty="0" smtClean="0">
              <a:effectLst/>
              <a:latin typeface="Times New Roman" panose="02020603050405020304" pitchFamily="18" charset="0"/>
              <a:ea typeface="新細明體" panose="02020500000000000000" pitchFamily="18" charset="-120"/>
            </a:endParaRPr>
          </a:p>
          <a:p>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7</a:t>
            </a:fld>
            <a:endParaRPr lang="zh-TW" altLang="en-US"/>
          </a:p>
        </p:txBody>
      </p:sp>
    </p:spTree>
    <p:extLst>
      <p:ext uri="{BB962C8B-B14F-4D97-AF65-F5344CB8AC3E}">
        <p14:creationId xmlns:p14="http://schemas.microsoft.com/office/powerpoint/2010/main" val="3628027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確認表業於</a:t>
            </a:r>
            <a:r>
              <a:rPr lang="en-US" altLang="zh-TW" dirty="0" smtClean="0"/>
              <a:t>1/26</a:t>
            </a:r>
            <a:r>
              <a:rPr lang="zh-TW" altLang="en-US" dirty="0" smtClean="0"/>
              <a:t>提供 </a:t>
            </a:r>
            <a:r>
              <a:rPr lang="en-US" altLang="zh-TW" dirty="0" smtClean="0"/>
              <a:t>(</a:t>
            </a:r>
            <a:r>
              <a:rPr lang="zh-TW" altLang="en-US" dirty="0" smtClean="0"/>
              <a:t>置於全球資訊網</a:t>
            </a:r>
            <a:r>
              <a:rPr lang="en-US" altLang="zh-TW" dirty="0" smtClean="0"/>
              <a:t>)</a:t>
            </a:r>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12</a:t>
            </a:fld>
            <a:endParaRPr lang="zh-TW" altLang="en-US"/>
          </a:p>
        </p:txBody>
      </p:sp>
    </p:spTree>
    <p:extLst>
      <p:ext uri="{BB962C8B-B14F-4D97-AF65-F5344CB8AC3E}">
        <p14:creationId xmlns:p14="http://schemas.microsoft.com/office/powerpoint/2010/main" val="773541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u="none" kern="1200" dirty="0" smtClean="0">
                <a:solidFill>
                  <a:schemeClr val="dk1"/>
                </a:solidFill>
                <a:effectLst/>
                <a:latin typeface="Arial" pitchFamily="34" charset="0"/>
                <a:ea typeface="標楷體" pitchFamily="65" charset="-120"/>
                <a:cs typeface="Arial" pitchFamily="34" charset="0"/>
              </a:rPr>
              <a:t>複查結果</a:t>
            </a:r>
            <a:r>
              <a:rPr lang="en-US" altLang="zh-TW" sz="1200" u="none" kern="1200" dirty="0" smtClean="0">
                <a:solidFill>
                  <a:schemeClr val="dk1"/>
                </a:solidFill>
                <a:effectLst/>
                <a:latin typeface="Arial" pitchFamily="34" charset="0"/>
                <a:ea typeface="標楷體" pitchFamily="65" charset="-120"/>
                <a:cs typeface="Arial" pitchFamily="34" charset="0"/>
              </a:rPr>
              <a:t>(</a:t>
            </a:r>
            <a:r>
              <a:rPr lang="zh-TW" altLang="en-US" sz="1200" u="none" kern="1200" dirty="0" smtClean="0">
                <a:solidFill>
                  <a:schemeClr val="dk1"/>
                </a:solidFill>
                <a:effectLst/>
                <a:latin typeface="Arial" pitchFamily="34" charset="0"/>
                <a:ea typeface="標楷體" pitchFamily="65" charset="-120"/>
                <a:cs typeface="Arial" pitchFamily="34" charset="0"/>
              </a:rPr>
              <a:t>含查核表第三聯與複查結果登打檔</a:t>
            </a:r>
            <a:r>
              <a:rPr lang="en-US" altLang="zh-TW" sz="1200" u="none" kern="1200" dirty="0" smtClean="0">
                <a:solidFill>
                  <a:schemeClr val="dk1"/>
                </a:solidFill>
                <a:effectLst/>
                <a:latin typeface="Arial" pitchFamily="34" charset="0"/>
                <a:ea typeface="標楷體" pitchFamily="65" charset="-120"/>
                <a:cs typeface="Arial" pitchFamily="34" charset="0"/>
              </a:rPr>
              <a:t>)</a:t>
            </a:r>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15</a:t>
            </a:fld>
            <a:endParaRPr lang="zh-TW" altLang="en-US"/>
          </a:p>
        </p:txBody>
      </p:sp>
    </p:spTree>
    <p:extLst>
      <p:ext uri="{BB962C8B-B14F-4D97-AF65-F5344CB8AC3E}">
        <p14:creationId xmlns:p14="http://schemas.microsoft.com/office/powerpoint/2010/main" val="3717293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機構負責人、聯絡人於</a:t>
            </a:r>
            <a:r>
              <a:rPr lang="en-US" altLang="zh-TW" dirty="0" smtClean="0"/>
              <a:t>【</a:t>
            </a:r>
            <a:r>
              <a:rPr lang="zh-TW" altLang="en-US" dirty="0" smtClean="0"/>
              <a:t>請簽名</a:t>
            </a:r>
            <a:r>
              <a:rPr lang="en-US" altLang="zh-TW" dirty="0" smtClean="0"/>
              <a:t>】</a:t>
            </a:r>
            <a:r>
              <a:rPr lang="zh-TW" altLang="en-US" dirty="0" smtClean="0"/>
              <a:t>處採簽名或蓋私章擇一即可</a:t>
            </a:r>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20</a:t>
            </a:fld>
            <a:endParaRPr lang="zh-TW" altLang="en-US"/>
          </a:p>
        </p:txBody>
      </p:sp>
    </p:spTree>
    <p:extLst>
      <p:ext uri="{BB962C8B-B14F-4D97-AF65-F5344CB8AC3E}">
        <p14:creationId xmlns:p14="http://schemas.microsoft.com/office/powerpoint/2010/main" val="27577089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kern="1200" dirty="0" smtClean="0">
                <a:solidFill>
                  <a:schemeClr val="tx1"/>
                </a:solidFill>
                <a:effectLst/>
                <a:latin typeface="+mn-lt"/>
                <a:ea typeface="+mn-ea"/>
                <a:cs typeface="+mn-cs"/>
              </a:rPr>
              <a:t>查核日期確定後原則上不再調整，惟發生可能突發狀況之因應方案如下</a:t>
            </a:r>
            <a:endParaRPr lang="en-US" altLang="zh-TW" sz="1200" kern="1200" dirty="0" smtClean="0">
              <a:solidFill>
                <a:schemeClr val="tx1"/>
              </a:solidFill>
              <a:effectLst/>
              <a:latin typeface="+mn-lt"/>
              <a:ea typeface="+mn-ea"/>
              <a:cs typeface="+mn-cs"/>
            </a:endParaRPr>
          </a:p>
          <a:p>
            <a:pPr lvl="0"/>
            <a:r>
              <a:rPr lang="zh-TW" altLang="zh-TW" dirty="0" smtClean="0"/>
              <a:t>天災</a:t>
            </a:r>
            <a:r>
              <a:rPr lang="en-US" altLang="zh-TW" dirty="0" smtClean="0"/>
              <a:t>(</a:t>
            </a:r>
            <a:r>
              <a:rPr lang="zh-TW" altLang="zh-TW" dirty="0" smtClean="0"/>
              <a:t>如颱風、地震等</a:t>
            </a:r>
            <a:r>
              <a:rPr lang="en-US" altLang="zh-TW" dirty="0" smtClean="0"/>
              <a:t>)</a:t>
            </a:r>
            <a:r>
              <a:rPr lang="zh-TW" altLang="zh-TW" dirty="0" smtClean="0"/>
              <a:t>：將視受查機構、查核委員、各縣市衛生局所在地受災狀況，或依「行政院人事行政局」公告停止上班及上課規定，由各縣市衛生局依實際狀況彈性調整，並通知相關單位。</a:t>
            </a:r>
          </a:p>
          <a:p>
            <a:pPr lvl="0"/>
            <a:r>
              <a:rPr lang="zh-TW" altLang="zh-TW" dirty="0" smtClean="0"/>
              <a:t>下列情形由各縣市衛生局依實際狀況與相關單位研商確認後調整，並呈報及通知相關單位。</a:t>
            </a:r>
          </a:p>
          <a:p>
            <a:pPr lvl="0"/>
            <a:r>
              <a:rPr lang="zh-TW" altLang="zh-TW" dirty="0" smtClean="0"/>
              <a:t>國內或受查機構臨時發生重大疫情。</a:t>
            </a:r>
          </a:p>
          <a:p>
            <a:pPr lvl="0"/>
            <a:r>
              <a:rPr lang="zh-TW" altLang="zh-TW" dirty="0" smtClean="0"/>
              <a:t>服務對象有重大事件需立即處理者，如嚴重暴力、重大傷害等。</a:t>
            </a:r>
          </a:p>
          <a:p>
            <a:pPr lvl="0"/>
            <a:r>
              <a:rPr lang="zh-TW" altLang="zh-TW" dirty="0" smtClean="0"/>
              <a:t>受查機構因無法抗拒之天然災害或人為因素，致設施設備嚴重受損者。</a:t>
            </a:r>
          </a:p>
          <a:p>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25</a:t>
            </a:fld>
            <a:endParaRPr lang="zh-TW" altLang="en-US"/>
          </a:p>
        </p:txBody>
      </p:sp>
    </p:spTree>
    <p:extLst>
      <p:ext uri="{BB962C8B-B14F-4D97-AF65-F5344CB8AC3E}">
        <p14:creationId xmlns:p14="http://schemas.microsoft.com/office/powerpoint/2010/main" val="1042240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lvl="0"/>
            <a:r>
              <a:rPr lang="zh-TW" altLang="zh-TW" sz="1200" kern="1200" dirty="0" smtClean="0">
                <a:solidFill>
                  <a:schemeClr val="tx1"/>
                </a:solidFill>
                <a:effectLst/>
                <a:latin typeface="+mn-lt"/>
                <a:ea typeface="+mn-ea"/>
                <a:cs typeface="+mn-cs"/>
              </a:rPr>
              <a:t>會前會：衛生局人員應說明受查機構近期感染管制異常或群突發事件，由查核團隊針對受查機構之概況進行討論及釐清相關疑義，以建立初步查核共識。</a:t>
            </a:r>
          </a:p>
          <a:p>
            <a:pPr lvl="0"/>
            <a:r>
              <a:rPr lang="zh-TW" altLang="zh-TW" sz="1200" kern="1200" dirty="0" smtClean="0">
                <a:solidFill>
                  <a:schemeClr val="tx1"/>
                </a:solidFill>
                <a:effectLst/>
                <a:latin typeface="+mn-lt"/>
                <a:ea typeface="+mn-ea"/>
                <a:cs typeface="+mn-cs"/>
              </a:rPr>
              <a:t>人員介紹及流程說明</a:t>
            </a:r>
            <a:r>
              <a:rPr lang="zh-TW" altLang="en-US" sz="1200" kern="1200" dirty="0" smtClean="0">
                <a:solidFill>
                  <a:schemeClr val="tx1"/>
                </a:solidFill>
                <a:effectLst/>
                <a:latin typeface="+mn-lt"/>
                <a:ea typeface="+mn-ea"/>
                <a:cs typeface="+mn-cs"/>
              </a:rPr>
              <a:t>：</a:t>
            </a:r>
            <a:r>
              <a:rPr lang="en-US" altLang="zh-TW" sz="1200" b="1" kern="1200" dirty="0" smtClean="0">
                <a:solidFill>
                  <a:schemeClr val="tx1"/>
                </a:solidFill>
                <a:effectLst/>
                <a:latin typeface="+mn-lt"/>
                <a:ea typeface="+mn-ea"/>
                <a:cs typeface="+mn-cs"/>
                <a:sym typeface="Wingdings" pitchFamily="2" charset="2"/>
              </a:rPr>
              <a:t>(</a:t>
            </a:r>
            <a:r>
              <a:rPr lang="zh-TW" altLang="en-US" sz="1200" b="1" kern="1200" dirty="0" smtClean="0">
                <a:solidFill>
                  <a:schemeClr val="tx1"/>
                </a:solidFill>
                <a:effectLst/>
                <a:latin typeface="+mn-lt"/>
                <a:ea typeface="+mn-ea"/>
                <a:cs typeface="+mn-cs"/>
                <a:sym typeface="Wingdings" pitchFamily="2" charset="2"/>
              </a:rPr>
              <a:t>說明委員推舉</a:t>
            </a:r>
            <a:r>
              <a:rPr lang="en-US" altLang="zh-TW" sz="1200" b="1" kern="1200" dirty="0" smtClean="0">
                <a:solidFill>
                  <a:schemeClr val="tx1"/>
                </a:solidFill>
                <a:effectLst/>
                <a:latin typeface="+mn-lt"/>
                <a:ea typeface="+mn-ea"/>
                <a:cs typeface="+mn-cs"/>
                <a:sym typeface="Wingdings" pitchFamily="2" charset="2"/>
              </a:rPr>
              <a:t>)</a:t>
            </a:r>
            <a:r>
              <a:rPr lang="zh-TW" altLang="zh-TW" sz="1200" kern="1200" dirty="0" smtClean="0">
                <a:solidFill>
                  <a:schemeClr val="tx1"/>
                </a:solidFill>
                <a:effectLst/>
                <a:latin typeface="+mn-lt"/>
                <a:ea typeface="+mn-ea"/>
                <a:cs typeface="+mn-cs"/>
              </a:rPr>
              <a:t>由查核委員說明查核目的與預定流程，並介紹查核團隊成員；由受查機構介紹陪同人員。</a:t>
            </a:r>
          </a:p>
          <a:p>
            <a:pPr lvl="0"/>
            <a:r>
              <a:rPr lang="zh-TW" altLang="zh-TW" sz="1200" kern="1200" dirty="0" smtClean="0">
                <a:solidFill>
                  <a:schemeClr val="tx1"/>
                </a:solidFill>
                <a:effectLst/>
                <a:latin typeface="+mn-lt"/>
                <a:ea typeface="+mn-ea"/>
                <a:cs typeface="+mn-cs"/>
              </a:rPr>
              <a:t>受查機構簡報：由受查機構進行感染管制執行重點及前次查核改善情形等報告。</a:t>
            </a:r>
          </a:p>
          <a:p>
            <a:pPr lvl="0"/>
            <a:r>
              <a:rPr lang="zh-TW" altLang="zh-TW" sz="1200" kern="1200" dirty="0" smtClean="0">
                <a:solidFill>
                  <a:schemeClr val="tx1"/>
                </a:solidFill>
                <a:effectLst/>
                <a:latin typeface="+mn-lt"/>
                <a:ea typeface="+mn-ea"/>
                <a:cs typeface="+mn-cs"/>
              </a:rPr>
              <a:t>實地查核作業：查核委員依疾管署公布之查核基準及評分說明進行查核及填寫「查核表」。</a:t>
            </a:r>
          </a:p>
          <a:p>
            <a:pPr lvl="0"/>
            <a:r>
              <a:rPr lang="zh-TW" altLang="zh-TW" sz="1200" kern="1200" dirty="0" smtClean="0">
                <a:solidFill>
                  <a:schemeClr val="tx1"/>
                </a:solidFill>
                <a:effectLst/>
                <a:latin typeface="+mn-lt"/>
                <a:ea typeface="+mn-ea"/>
                <a:cs typeface="+mn-cs"/>
              </a:rPr>
              <a:t>查核結果整理與討論：</a:t>
            </a:r>
            <a:r>
              <a:rPr lang="zh-TW" altLang="zh-TW" sz="1200" b="1" kern="1200" dirty="0" smtClean="0">
                <a:solidFill>
                  <a:schemeClr val="tx1"/>
                </a:solidFill>
                <a:effectLst/>
                <a:latin typeface="+mn-lt"/>
                <a:ea typeface="+mn-ea"/>
                <a:cs typeface="+mn-cs"/>
              </a:rPr>
              <a:t>查核團隊</a:t>
            </a:r>
            <a:r>
              <a:rPr lang="zh-TW" altLang="zh-TW" sz="1200" kern="1200" dirty="0" smtClean="0">
                <a:solidFill>
                  <a:schemeClr val="tx1"/>
                </a:solidFill>
                <a:effectLst/>
                <a:latin typeface="+mn-lt"/>
                <a:ea typeface="+mn-ea"/>
                <a:cs typeface="+mn-cs"/>
              </a:rPr>
              <a:t>針對查核結果逐一確認。</a:t>
            </a:r>
          </a:p>
          <a:p>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26</a:t>
            </a:fld>
            <a:endParaRPr lang="zh-TW" altLang="en-US"/>
          </a:p>
        </p:txBody>
      </p:sp>
    </p:spTree>
    <p:extLst>
      <p:ext uri="{BB962C8B-B14F-4D97-AF65-F5344CB8AC3E}">
        <p14:creationId xmlns:p14="http://schemas.microsoft.com/office/powerpoint/2010/main" val="3106675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lvl="0"/>
            <a:r>
              <a:rPr lang="zh-TW" altLang="zh-TW" sz="1200" kern="1200" dirty="0" smtClean="0">
                <a:solidFill>
                  <a:schemeClr val="tx1"/>
                </a:solidFill>
                <a:effectLst/>
                <a:latin typeface="+mn-lt"/>
                <a:ea typeface="+mn-ea"/>
                <a:cs typeface="+mn-cs"/>
              </a:rPr>
              <a:t>查核團隊與受查機構意見交流：</a:t>
            </a:r>
          </a:p>
          <a:p>
            <a:pPr lvl="0"/>
            <a:r>
              <a:rPr lang="zh-TW" altLang="zh-TW" sz="1200" kern="1200" dirty="0" smtClean="0">
                <a:solidFill>
                  <a:schemeClr val="tx1"/>
                </a:solidFill>
                <a:effectLst/>
                <a:latin typeface="+mn-lt"/>
                <a:ea typeface="+mn-ea"/>
                <a:cs typeface="+mn-cs"/>
              </a:rPr>
              <a:t>由查核團隊說明查核結果及與受查機構進行意見交流與確認，說明內容應與查核表上建議內容一致。</a:t>
            </a:r>
          </a:p>
          <a:p>
            <a:pPr lvl="0"/>
            <a:r>
              <a:rPr lang="zh-TW" altLang="zh-TW" sz="1200" kern="1200" dirty="0" smtClean="0">
                <a:solidFill>
                  <a:schemeClr val="tx1"/>
                </a:solidFill>
                <a:effectLst/>
                <a:latin typeface="+mn-lt"/>
                <a:ea typeface="+mn-ea"/>
                <a:cs typeface="+mn-cs"/>
              </a:rPr>
              <a:t>受查機構可針對查核結果有意見之部分，提出補正資料；經查核團隊成員討論後，當場進行決議。</a:t>
            </a:r>
          </a:p>
          <a:p>
            <a:pPr lvl="0"/>
            <a:r>
              <a:rPr lang="zh-TW" altLang="zh-TW" sz="1200" kern="1200" dirty="0" smtClean="0">
                <a:solidFill>
                  <a:schemeClr val="tx1"/>
                </a:solidFill>
                <a:effectLst/>
                <a:latin typeface="+mn-lt"/>
                <a:ea typeface="+mn-ea"/>
                <a:cs typeface="+mn-cs"/>
              </a:rPr>
              <a:t>若受查機構對部分基準之查核結果未能與查核成員達成共識，則請列舉於查核表之「受查機構回饋意見」欄位。</a:t>
            </a:r>
          </a:p>
          <a:p>
            <a:pPr lvl="0"/>
            <a:r>
              <a:rPr lang="x-none" altLang="zh-TW" sz="1200" kern="1200" dirty="0" smtClean="0">
                <a:solidFill>
                  <a:schemeClr val="tx1"/>
                </a:solidFill>
                <a:effectLst/>
                <a:latin typeface="+mn-lt"/>
                <a:ea typeface="+mn-ea"/>
                <a:cs typeface="+mn-cs"/>
              </a:rPr>
              <a:t>於意見交流過程中，</a:t>
            </a:r>
            <a:r>
              <a:rPr lang="zh-TW" altLang="zh-TW" sz="1200" kern="1200" dirty="0" smtClean="0">
                <a:solidFill>
                  <a:schemeClr val="tx1"/>
                </a:solidFill>
                <a:effectLst/>
                <a:latin typeface="+mn-lt"/>
                <a:ea typeface="+mn-ea"/>
                <a:cs typeface="+mn-cs"/>
              </a:rPr>
              <a:t>查核</a:t>
            </a:r>
            <a:r>
              <a:rPr lang="x-none" altLang="zh-TW" sz="1200" kern="1200" dirty="0" smtClean="0">
                <a:solidFill>
                  <a:schemeClr val="tx1"/>
                </a:solidFill>
                <a:effectLst/>
                <a:latin typeface="+mn-lt"/>
                <a:ea typeface="+mn-ea"/>
                <a:cs typeface="+mn-cs"/>
              </a:rPr>
              <a:t>委員應秉持「專業」、「客觀」、「理性」原則並引導討論，確保討論交流過程之「平和」與「效率」。</a:t>
            </a:r>
            <a:endParaRPr lang="zh-TW" altLang="zh-TW" sz="1200" kern="1200" dirty="0" smtClean="0">
              <a:solidFill>
                <a:schemeClr val="tx1"/>
              </a:solidFill>
              <a:effectLst/>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28</a:t>
            </a:fld>
            <a:endParaRPr lang="zh-TW" altLang="en-US"/>
          </a:p>
        </p:txBody>
      </p:sp>
    </p:spTree>
    <p:extLst>
      <p:ext uri="{BB962C8B-B14F-4D97-AF65-F5344CB8AC3E}">
        <p14:creationId xmlns:p14="http://schemas.microsoft.com/office/powerpoint/2010/main" val="3106675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2708"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685817" indent="-263776" eaLnBrk="0" hangingPunct="0">
              <a:defRPr kumimoji="1">
                <a:solidFill>
                  <a:schemeClr val="tx1"/>
                </a:solidFill>
                <a:latin typeface="Calibri" pitchFamily="34" charset="0"/>
                <a:ea typeface="新細明體" pitchFamily="18" charset="-120"/>
              </a:defRPr>
            </a:lvl2pPr>
            <a:lvl3pPr marL="1055103" indent="-211021" eaLnBrk="0" hangingPunct="0">
              <a:defRPr kumimoji="1">
                <a:solidFill>
                  <a:schemeClr val="tx1"/>
                </a:solidFill>
                <a:latin typeface="Calibri" pitchFamily="34" charset="0"/>
                <a:ea typeface="新細明體" pitchFamily="18" charset="-120"/>
              </a:defRPr>
            </a:lvl3pPr>
            <a:lvl4pPr marL="1477145" indent="-211021" eaLnBrk="0" hangingPunct="0">
              <a:defRPr kumimoji="1">
                <a:solidFill>
                  <a:schemeClr val="tx1"/>
                </a:solidFill>
                <a:latin typeface="Calibri" pitchFamily="34" charset="0"/>
                <a:ea typeface="新細明體" pitchFamily="18" charset="-120"/>
              </a:defRPr>
            </a:lvl4pPr>
            <a:lvl5pPr marL="1899186" indent="-211021" eaLnBrk="0" hangingPunct="0">
              <a:defRPr kumimoji="1">
                <a:solidFill>
                  <a:schemeClr val="tx1"/>
                </a:solidFill>
                <a:latin typeface="Calibri" pitchFamily="34" charset="0"/>
                <a:ea typeface="新細明體" pitchFamily="18" charset="-120"/>
              </a:defRPr>
            </a:lvl5pPr>
            <a:lvl6pPr marL="2321227" indent="-211021"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743269" indent="-211021"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165310" indent="-211021"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587351" indent="-211021"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fld id="{BB001FF1-C3FC-4B45-AD81-1103362ED542}" type="slidenum">
              <a:rPr kumimoji="0" lang="zh-TW" altLang="en-US" smtClean="0"/>
              <a:pPr eaLnBrk="1" fontAlgn="base" hangingPunct="1">
                <a:spcBef>
                  <a:spcPct val="0"/>
                </a:spcBef>
                <a:spcAft>
                  <a:spcPct val="0"/>
                </a:spcAft>
              </a:pPr>
              <a:t>44</a:t>
            </a:fld>
            <a:endParaRPr kumimoji="0" lang="zh-TW"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3732"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685817" indent="-263776" eaLnBrk="0" hangingPunct="0">
              <a:defRPr kumimoji="1">
                <a:solidFill>
                  <a:schemeClr val="tx1"/>
                </a:solidFill>
                <a:latin typeface="Calibri" pitchFamily="34" charset="0"/>
                <a:ea typeface="新細明體" pitchFamily="18" charset="-120"/>
              </a:defRPr>
            </a:lvl2pPr>
            <a:lvl3pPr marL="1055103" indent="-211021" eaLnBrk="0" hangingPunct="0">
              <a:defRPr kumimoji="1">
                <a:solidFill>
                  <a:schemeClr val="tx1"/>
                </a:solidFill>
                <a:latin typeface="Calibri" pitchFamily="34" charset="0"/>
                <a:ea typeface="新細明體" pitchFamily="18" charset="-120"/>
              </a:defRPr>
            </a:lvl3pPr>
            <a:lvl4pPr marL="1477145" indent="-211021" eaLnBrk="0" hangingPunct="0">
              <a:defRPr kumimoji="1">
                <a:solidFill>
                  <a:schemeClr val="tx1"/>
                </a:solidFill>
                <a:latin typeface="Calibri" pitchFamily="34" charset="0"/>
                <a:ea typeface="新細明體" pitchFamily="18" charset="-120"/>
              </a:defRPr>
            </a:lvl4pPr>
            <a:lvl5pPr marL="1899186" indent="-211021" eaLnBrk="0" hangingPunct="0">
              <a:defRPr kumimoji="1">
                <a:solidFill>
                  <a:schemeClr val="tx1"/>
                </a:solidFill>
                <a:latin typeface="Calibri" pitchFamily="34" charset="0"/>
                <a:ea typeface="新細明體" pitchFamily="18" charset="-120"/>
              </a:defRPr>
            </a:lvl5pPr>
            <a:lvl6pPr marL="2321227" indent="-211021"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743269" indent="-211021"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165310" indent="-211021"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587351" indent="-211021"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fld id="{290C9864-9329-40C6-86F4-B990850B73DD}" type="slidenum">
              <a:rPr kumimoji="0" lang="zh-TW" altLang="en-US" smtClean="0"/>
              <a:pPr eaLnBrk="1" fontAlgn="base" hangingPunct="1">
                <a:spcBef>
                  <a:spcPct val="0"/>
                </a:spcBef>
                <a:spcAft>
                  <a:spcPct val="0"/>
                </a:spcAft>
              </a:pPr>
              <a:t>45</a:t>
            </a:fld>
            <a:endParaRPr kumimoji="0" lang="zh-TW"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4756"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685817" indent="-263776" eaLnBrk="0" hangingPunct="0">
              <a:defRPr kumimoji="1">
                <a:solidFill>
                  <a:schemeClr val="tx1"/>
                </a:solidFill>
                <a:latin typeface="Calibri" pitchFamily="34" charset="0"/>
                <a:ea typeface="新細明體" pitchFamily="18" charset="-120"/>
              </a:defRPr>
            </a:lvl2pPr>
            <a:lvl3pPr marL="1055103" indent="-211021" eaLnBrk="0" hangingPunct="0">
              <a:defRPr kumimoji="1">
                <a:solidFill>
                  <a:schemeClr val="tx1"/>
                </a:solidFill>
                <a:latin typeface="Calibri" pitchFamily="34" charset="0"/>
                <a:ea typeface="新細明體" pitchFamily="18" charset="-120"/>
              </a:defRPr>
            </a:lvl3pPr>
            <a:lvl4pPr marL="1477145" indent="-211021" eaLnBrk="0" hangingPunct="0">
              <a:defRPr kumimoji="1">
                <a:solidFill>
                  <a:schemeClr val="tx1"/>
                </a:solidFill>
                <a:latin typeface="Calibri" pitchFamily="34" charset="0"/>
                <a:ea typeface="新細明體" pitchFamily="18" charset="-120"/>
              </a:defRPr>
            </a:lvl4pPr>
            <a:lvl5pPr marL="1899186" indent="-211021" eaLnBrk="0" hangingPunct="0">
              <a:defRPr kumimoji="1">
                <a:solidFill>
                  <a:schemeClr val="tx1"/>
                </a:solidFill>
                <a:latin typeface="Calibri" pitchFamily="34" charset="0"/>
                <a:ea typeface="新細明體" pitchFamily="18" charset="-120"/>
              </a:defRPr>
            </a:lvl5pPr>
            <a:lvl6pPr marL="2321227" indent="-211021"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743269" indent="-211021"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165310" indent="-211021"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587351" indent="-211021"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fld id="{4B29E7EA-AA9C-448A-A4E5-DFB8B198E2EF}" type="slidenum">
              <a:rPr kumimoji="0" lang="zh-TW" altLang="en-US" smtClean="0"/>
              <a:pPr eaLnBrk="1" fontAlgn="base" hangingPunct="1">
                <a:spcBef>
                  <a:spcPct val="0"/>
                </a:spcBef>
                <a:spcAft>
                  <a:spcPct val="0"/>
                </a:spcAft>
              </a:pPr>
              <a:t>46</a:t>
            </a:fld>
            <a:endParaRPr kumimoji="0" lang="zh-TW"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5780"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685817" indent="-263776" eaLnBrk="0" hangingPunct="0">
              <a:defRPr kumimoji="1">
                <a:solidFill>
                  <a:schemeClr val="tx1"/>
                </a:solidFill>
                <a:latin typeface="Calibri" pitchFamily="34" charset="0"/>
                <a:ea typeface="新細明體" pitchFamily="18" charset="-120"/>
              </a:defRPr>
            </a:lvl2pPr>
            <a:lvl3pPr marL="1055103" indent="-211021" eaLnBrk="0" hangingPunct="0">
              <a:defRPr kumimoji="1">
                <a:solidFill>
                  <a:schemeClr val="tx1"/>
                </a:solidFill>
                <a:latin typeface="Calibri" pitchFamily="34" charset="0"/>
                <a:ea typeface="新細明體" pitchFamily="18" charset="-120"/>
              </a:defRPr>
            </a:lvl3pPr>
            <a:lvl4pPr marL="1477145" indent="-211021" eaLnBrk="0" hangingPunct="0">
              <a:defRPr kumimoji="1">
                <a:solidFill>
                  <a:schemeClr val="tx1"/>
                </a:solidFill>
                <a:latin typeface="Calibri" pitchFamily="34" charset="0"/>
                <a:ea typeface="新細明體" pitchFamily="18" charset="-120"/>
              </a:defRPr>
            </a:lvl4pPr>
            <a:lvl5pPr marL="1899186" indent="-211021" eaLnBrk="0" hangingPunct="0">
              <a:defRPr kumimoji="1">
                <a:solidFill>
                  <a:schemeClr val="tx1"/>
                </a:solidFill>
                <a:latin typeface="Calibri" pitchFamily="34" charset="0"/>
                <a:ea typeface="新細明體" pitchFamily="18" charset="-120"/>
              </a:defRPr>
            </a:lvl5pPr>
            <a:lvl6pPr marL="2321227" indent="-211021"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743269" indent="-211021"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165310" indent="-211021"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587351" indent="-211021"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fld id="{FC5B92E9-11DA-4A52-9FFC-E44966B538A1}" type="slidenum">
              <a:rPr kumimoji="0" lang="zh-TW" altLang="en-US" smtClean="0"/>
              <a:pPr eaLnBrk="1" fontAlgn="base" hangingPunct="1">
                <a:spcBef>
                  <a:spcPct val="0"/>
                </a:spcBef>
                <a:spcAft>
                  <a:spcPct val="0"/>
                </a:spcAft>
              </a:pPr>
              <a:t>47</a:t>
            </a:fld>
            <a:endParaRPr kumimoji="0" lang="zh-TW"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6804"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685817" indent="-263776" eaLnBrk="0" hangingPunct="0">
              <a:defRPr kumimoji="1">
                <a:solidFill>
                  <a:schemeClr val="tx1"/>
                </a:solidFill>
                <a:latin typeface="Calibri" pitchFamily="34" charset="0"/>
                <a:ea typeface="新細明體" pitchFamily="18" charset="-120"/>
              </a:defRPr>
            </a:lvl2pPr>
            <a:lvl3pPr marL="1055103" indent="-211021" eaLnBrk="0" hangingPunct="0">
              <a:defRPr kumimoji="1">
                <a:solidFill>
                  <a:schemeClr val="tx1"/>
                </a:solidFill>
                <a:latin typeface="Calibri" pitchFamily="34" charset="0"/>
                <a:ea typeface="新細明體" pitchFamily="18" charset="-120"/>
              </a:defRPr>
            </a:lvl3pPr>
            <a:lvl4pPr marL="1477145" indent="-211021" eaLnBrk="0" hangingPunct="0">
              <a:defRPr kumimoji="1">
                <a:solidFill>
                  <a:schemeClr val="tx1"/>
                </a:solidFill>
                <a:latin typeface="Calibri" pitchFamily="34" charset="0"/>
                <a:ea typeface="新細明體" pitchFamily="18" charset="-120"/>
              </a:defRPr>
            </a:lvl4pPr>
            <a:lvl5pPr marL="1899186" indent="-211021" eaLnBrk="0" hangingPunct="0">
              <a:defRPr kumimoji="1">
                <a:solidFill>
                  <a:schemeClr val="tx1"/>
                </a:solidFill>
                <a:latin typeface="Calibri" pitchFamily="34" charset="0"/>
                <a:ea typeface="新細明體" pitchFamily="18" charset="-120"/>
              </a:defRPr>
            </a:lvl5pPr>
            <a:lvl6pPr marL="2321227" indent="-211021"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743269" indent="-211021"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165310" indent="-211021"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587351" indent="-211021"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fld id="{90A1B9F6-DA9A-46F6-AA68-10ED46B5651C}" type="slidenum">
              <a:rPr kumimoji="0" lang="zh-TW" altLang="en-US" smtClean="0"/>
              <a:pPr eaLnBrk="1" fontAlgn="base" hangingPunct="1">
                <a:spcBef>
                  <a:spcPct val="0"/>
                </a:spcBef>
                <a:spcAft>
                  <a:spcPct val="0"/>
                </a:spcAft>
              </a:pPr>
              <a:t>48</a:t>
            </a:fld>
            <a:endParaRPr kumimoji="0" lang="zh-TW"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6804"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新細明體" pitchFamily="18" charset="-120"/>
              </a:defRPr>
            </a:lvl1pPr>
            <a:lvl2pPr marL="685817" indent="-263776" eaLnBrk="0" hangingPunct="0">
              <a:defRPr kumimoji="1">
                <a:solidFill>
                  <a:schemeClr val="tx1"/>
                </a:solidFill>
                <a:latin typeface="Calibri" pitchFamily="34" charset="0"/>
                <a:ea typeface="新細明體" pitchFamily="18" charset="-120"/>
              </a:defRPr>
            </a:lvl2pPr>
            <a:lvl3pPr marL="1055103" indent="-211021" eaLnBrk="0" hangingPunct="0">
              <a:defRPr kumimoji="1">
                <a:solidFill>
                  <a:schemeClr val="tx1"/>
                </a:solidFill>
                <a:latin typeface="Calibri" pitchFamily="34" charset="0"/>
                <a:ea typeface="新細明體" pitchFamily="18" charset="-120"/>
              </a:defRPr>
            </a:lvl3pPr>
            <a:lvl4pPr marL="1477145" indent="-211021" eaLnBrk="0" hangingPunct="0">
              <a:defRPr kumimoji="1">
                <a:solidFill>
                  <a:schemeClr val="tx1"/>
                </a:solidFill>
                <a:latin typeface="Calibri" pitchFamily="34" charset="0"/>
                <a:ea typeface="新細明體" pitchFamily="18" charset="-120"/>
              </a:defRPr>
            </a:lvl4pPr>
            <a:lvl5pPr marL="1899186" indent="-211021" eaLnBrk="0" hangingPunct="0">
              <a:defRPr kumimoji="1">
                <a:solidFill>
                  <a:schemeClr val="tx1"/>
                </a:solidFill>
                <a:latin typeface="Calibri" pitchFamily="34" charset="0"/>
                <a:ea typeface="新細明體" pitchFamily="18" charset="-120"/>
              </a:defRPr>
            </a:lvl5pPr>
            <a:lvl6pPr marL="2321227" indent="-211021"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743269" indent="-211021"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165310" indent="-211021"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587351" indent="-211021"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fld id="{90A1B9F6-DA9A-46F6-AA68-10ED46B5651C}" type="slidenum">
              <a:rPr kumimoji="0" lang="zh-TW" altLang="en-US" smtClean="0"/>
              <a:pPr eaLnBrk="1" fontAlgn="base" hangingPunct="1">
                <a:spcBef>
                  <a:spcPct val="0"/>
                </a:spcBef>
                <a:spcAft>
                  <a:spcPct val="0"/>
                </a:spcAft>
              </a:pPr>
              <a:t>49</a:t>
            </a:fld>
            <a:endParaRPr kumimoji="0" lang="zh-TW"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參考評鑑基準以及</a:t>
            </a:r>
            <a:r>
              <a:rPr lang="en-US" altLang="zh-TW" dirty="0" smtClean="0"/>
              <a:t>103</a:t>
            </a:r>
            <a:r>
              <a:rPr lang="zh-TW" altLang="en-US" dirty="0" smtClean="0"/>
              <a:t>年查核基準</a:t>
            </a:r>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55</a:t>
            </a:fld>
            <a:endParaRPr lang="zh-TW" altLang="en-US"/>
          </a:p>
        </p:txBody>
      </p:sp>
    </p:spTree>
    <p:extLst>
      <p:ext uri="{BB962C8B-B14F-4D97-AF65-F5344CB8AC3E}">
        <p14:creationId xmlns:p14="http://schemas.microsoft.com/office/powerpoint/2010/main" val="26386299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smtClean="0"/>
              <a:t>9.</a:t>
            </a:r>
            <a:r>
              <a:rPr lang="zh-TW" altLang="en-US" dirty="0" smtClean="0"/>
              <a:t> 參考評鑑及</a:t>
            </a:r>
            <a:r>
              <a:rPr lang="en-US" altLang="zh-TW" dirty="0" smtClean="0"/>
              <a:t>103</a:t>
            </a:r>
            <a:r>
              <a:rPr lang="zh-TW" altLang="en-US" dirty="0" smtClean="0"/>
              <a:t>年查核基準</a:t>
            </a:r>
            <a:endParaRPr lang="zh-TW" altLang="en-US" dirty="0"/>
          </a:p>
        </p:txBody>
      </p:sp>
      <p:sp>
        <p:nvSpPr>
          <p:cNvPr id="4" name="投影片編號版面配置區 3"/>
          <p:cNvSpPr>
            <a:spLocks noGrp="1"/>
          </p:cNvSpPr>
          <p:nvPr>
            <p:ph type="sldNum" sz="quarter" idx="10"/>
          </p:nvPr>
        </p:nvSpPr>
        <p:spPr/>
        <p:txBody>
          <a:bodyPr/>
          <a:lstStyle/>
          <a:p>
            <a:fld id="{1E2795E7-495E-4768-91BB-B0E898C8302E}" type="slidenum">
              <a:rPr lang="zh-TW" altLang="en-US" smtClean="0"/>
              <a:t>71</a:t>
            </a:fld>
            <a:endParaRPr lang="zh-TW" altLang="en-US"/>
          </a:p>
        </p:txBody>
      </p:sp>
    </p:spTree>
    <p:extLst>
      <p:ext uri="{BB962C8B-B14F-4D97-AF65-F5344CB8AC3E}">
        <p14:creationId xmlns:p14="http://schemas.microsoft.com/office/powerpoint/2010/main" val="3836364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2"/>
      </p:bgRef>
    </p:bg>
    <p:spTree>
      <p:nvGrpSpPr>
        <p:cNvPr id="1" name=""/>
        <p:cNvGrpSpPr/>
        <p:nvPr/>
      </p:nvGrpSpPr>
      <p:grpSpPr>
        <a:xfrm>
          <a:off x="0" y="0"/>
          <a:ext cx="0" cy="0"/>
          <a:chOff x="0" y="0"/>
          <a:chExt cx="0" cy="0"/>
        </a:xfrm>
      </p:grpSpPr>
      <p:sp>
        <p:nvSpPr>
          <p:cNvPr id="7" name="矩形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標題 7"/>
          <p:cNvSpPr>
            <a:spLocks noGrp="1"/>
          </p:cNvSpPr>
          <p:nvPr>
            <p:ph type="ctrTitle"/>
          </p:nvPr>
        </p:nvSpPr>
        <p:spPr>
          <a:xfrm>
            <a:off x="2362200" y="4038600"/>
            <a:ext cx="6477000" cy="1828800"/>
          </a:xfrm>
        </p:spPr>
        <p:txBody>
          <a:bodyPr anchor="b"/>
          <a:lstStyle>
            <a:lvl1pPr>
              <a:defRPr cap="all" baseline="0"/>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pPr>
              <a:defRPr/>
            </a:pPr>
            <a:fld id="{7633433F-0E6F-4649-8D87-1941D958103E}"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17" name="頁尾版面配置區 16"/>
          <p:cNvSpPr>
            <a:spLocks noGrp="1"/>
          </p:cNvSpPr>
          <p:nvPr>
            <p:ph type="ftr" sz="quarter" idx="11"/>
          </p:nvPr>
        </p:nvSpPr>
        <p:spPr>
          <a:xfrm>
            <a:off x="2085393" y="236538"/>
            <a:ext cx="5867400" cy="365125"/>
          </a:xfrm>
        </p:spPr>
        <p:txBody>
          <a:bodyPr/>
          <a:lstStyle>
            <a:lvl1pPr algn="r">
              <a:defRPr>
                <a:solidFill>
                  <a:schemeClr val="tx2"/>
                </a:solidFill>
              </a:defRPr>
            </a:lvl1pPr>
          </a:lstStyle>
          <a:p>
            <a:pPr>
              <a:defRPr/>
            </a:pPr>
            <a:endParaRPr lang="zh-TW" altLang="en-US">
              <a:solidFill>
                <a:prstClr val="black">
                  <a:tint val="75000"/>
                </a:prstClr>
              </a:solidFill>
            </a:endParaRPr>
          </a:p>
        </p:txBody>
      </p:sp>
      <p:sp>
        <p:nvSpPr>
          <p:cNvPr id="29" name="投影片編號版面配置區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ED9FBE52-D5D6-4E45-81B2-360396BEA61E}"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612648" y="228600"/>
            <a:ext cx="8153400" cy="990600"/>
          </a:xfrm>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p:txBody>
          <a:bodyPr/>
          <a:lstStyle/>
          <a:p>
            <a:pPr>
              <a:defRPr/>
            </a:pPr>
            <a:fld id="{B7957071-91D0-46AD-A01B-32D35F24C160}"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8532440" y="6525344"/>
            <a:ext cx="533400" cy="244476"/>
          </a:xfrm>
        </p:spPr>
        <p:txBody>
          <a:bodyPr/>
          <a:lstStyle>
            <a:lvl1pPr>
              <a:defRPr>
                <a:solidFill>
                  <a:srgbClr val="FFFFFF"/>
                </a:solidFill>
              </a:defRPr>
            </a:lvl1pPr>
          </a:lstStyle>
          <a:p>
            <a:pPr>
              <a:defRPr/>
            </a:pPr>
            <a:fld id="{DC840D98-70D1-4285-ABC6-CACB0AA1D80C}" type="slidenum">
              <a:rPr lang="zh-TW" altLang="en-US" smtClean="0">
                <a:solidFill>
                  <a:prstClr val="black">
                    <a:tint val="75000"/>
                  </a:prstClr>
                </a:solidFill>
              </a:rPr>
              <a:pPr>
                <a:defRPr/>
              </a:pPr>
              <a:t>‹#›</a:t>
            </a:fld>
            <a:endParaRPr lang="zh-TW" altLang="en-US" dirty="0">
              <a:solidFill>
                <a:prstClr val="black">
                  <a:tint val="75000"/>
                </a:prstClr>
              </a:solidFill>
            </a:endParaRPr>
          </a:p>
        </p:txBody>
      </p:sp>
      <p:sp>
        <p:nvSpPr>
          <p:cNvPr id="8" name="內容版面配置區 7"/>
          <p:cNvSpPr>
            <a:spLocks noGrp="1"/>
          </p:cNvSpPr>
          <p:nvPr>
            <p:ph sz="quarter" idx="1"/>
          </p:nvPr>
        </p:nvSpPr>
        <p:spPr>
          <a:xfrm>
            <a:off x="612648" y="1600200"/>
            <a:ext cx="8153400" cy="44958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1"/>
      </p:bgRef>
    </p:bg>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7" name="矩形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zh-TW" altLang="en-US" smtClean="0"/>
              <a:t>按一下以編輯母片標題樣式</a:t>
            </a:r>
            <a:endParaRPr kumimoji="0" lang="en-US"/>
          </a:p>
        </p:txBody>
      </p:sp>
      <p:sp>
        <p:nvSpPr>
          <p:cNvPr id="12" name="日期版面配置區 11"/>
          <p:cNvSpPr>
            <a:spLocks noGrp="1"/>
          </p:cNvSpPr>
          <p:nvPr>
            <p:ph type="dt" sz="half" idx="10"/>
          </p:nvPr>
        </p:nvSpPr>
        <p:spPr/>
        <p:txBody>
          <a:bodyPr/>
          <a:lstStyle/>
          <a:p>
            <a:pPr>
              <a:defRPr/>
            </a:pPr>
            <a:fld id="{F1CFD43C-94C0-4A8F-8116-C6470F2C8580}"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13" name="投影片編號版面配置區 12"/>
          <p:cNvSpPr>
            <a:spLocks noGrp="1"/>
          </p:cNvSpPr>
          <p:nvPr>
            <p:ph type="sldNum" sz="quarter" idx="11"/>
          </p:nvPr>
        </p:nvSpPr>
        <p:spPr>
          <a:xfrm>
            <a:off x="7956376" y="6156324"/>
            <a:ext cx="1295400" cy="701676"/>
          </a:xfrm>
        </p:spPr>
        <p:txBody>
          <a:bodyPr>
            <a:noAutofit/>
          </a:bodyPr>
          <a:lstStyle>
            <a:lvl1pPr>
              <a:defRPr sz="1400">
                <a:solidFill>
                  <a:srgbClr val="FFFFFF"/>
                </a:solidFill>
              </a:defRPr>
            </a:lvl1pPr>
          </a:lstStyle>
          <a:p>
            <a:pPr>
              <a:defRPr/>
            </a:pPr>
            <a:fld id="{46DBAE64-40DC-40F7-A500-C1D091C52E7E}" type="slidenum">
              <a:rPr lang="zh-TW" altLang="en-US" smtClean="0">
                <a:solidFill>
                  <a:prstClr val="black">
                    <a:tint val="75000"/>
                  </a:prstClr>
                </a:solidFill>
              </a:rPr>
              <a:pPr>
                <a:defRPr/>
              </a:pPr>
              <a:t>‹#›</a:t>
            </a:fld>
            <a:endParaRPr lang="zh-TW" altLang="en-US" dirty="0">
              <a:solidFill>
                <a:prstClr val="black">
                  <a:tint val="75000"/>
                </a:prstClr>
              </a:solidFill>
            </a:endParaRPr>
          </a:p>
        </p:txBody>
      </p:sp>
      <p:sp>
        <p:nvSpPr>
          <p:cNvPr id="14" name="頁尾版面配置區 13"/>
          <p:cNvSpPr>
            <a:spLocks noGrp="1"/>
          </p:cNvSpPr>
          <p:nvPr>
            <p:ph type="ftr" sz="quarter" idx="12"/>
          </p:nvPr>
        </p:nvSpPr>
        <p:spPr/>
        <p:txBody>
          <a:bodyPr/>
          <a:lstStyle/>
          <a:p>
            <a:pPr>
              <a:defRPr/>
            </a:pPr>
            <a:endParaRPr lang="zh-TW" altLang="en-US">
              <a:solidFill>
                <a:prstClr val="black">
                  <a:tint val="75000"/>
                </a:prstClr>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9" name="內容版面配置區 8"/>
          <p:cNvSpPr>
            <a:spLocks noGrp="1"/>
          </p:cNvSpPr>
          <p:nvPr>
            <p:ph sz="quarter" idx="1"/>
          </p:nvPr>
        </p:nvSpPr>
        <p:spPr>
          <a:xfrm>
            <a:off x="609600" y="1589567"/>
            <a:ext cx="38862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844901" y="1589567"/>
            <a:ext cx="38862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8" name="日期版面配置區 7"/>
          <p:cNvSpPr>
            <a:spLocks noGrp="1"/>
          </p:cNvSpPr>
          <p:nvPr>
            <p:ph type="dt" sz="half" idx="15"/>
          </p:nvPr>
        </p:nvSpPr>
        <p:spPr/>
        <p:txBody>
          <a:bodyPr rtlCol="0"/>
          <a:lstStyle/>
          <a:p>
            <a:pPr>
              <a:defRPr/>
            </a:pPr>
            <a:fld id="{7C7DC79F-6ACD-4E5F-994C-FD0975C69B23}"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10" name="投影片編號版面配置區 9"/>
          <p:cNvSpPr>
            <a:spLocks noGrp="1"/>
          </p:cNvSpPr>
          <p:nvPr>
            <p:ph type="sldNum" sz="quarter" idx="16"/>
          </p:nvPr>
        </p:nvSpPr>
        <p:spPr>
          <a:xfrm>
            <a:off x="8532440" y="6579957"/>
            <a:ext cx="533400" cy="244476"/>
          </a:xfrm>
        </p:spPr>
        <p:txBody>
          <a:bodyPr rtlCol="0"/>
          <a:lstStyle/>
          <a:p>
            <a:pPr>
              <a:defRPr/>
            </a:pPr>
            <a:fld id="{92B6EF49-B4F1-425F-B926-2CC84CD66EF3}" type="slidenum">
              <a:rPr lang="zh-TW" altLang="en-US" smtClean="0">
                <a:solidFill>
                  <a:prstClr val="black">
                    <a:tint val="75000"/>
                  </a:prstClr>
                </a:solidFill>
              </a:rPr>
              <a:pPr>
                <a:defRPr/>
              </a:pPr>
              <a:t>‹#›</a:t>
            </a:fld>
            <a:endParaRPr lang="zh-TW" altLang="en-US">
              <a:solidFill>
                <a:prstClr val="black">
                  <a:tint val="75000"/>
                </a:prstClr>
              </a:solidFill>
            </a:endParaRPr>
          </a:p>
        </p:txBody>
      </p:sp>
      <p:sp>
        <p:nvSpPr>
          <p:cNvPr id="12" name="頁尾版面配置區 11"/>
          <p:cNvSpPr>
            <a:spLocks noGrp="1"/>
          </p:cNvSpPr>
          <p:nvPr>
            <p:ph type="ftr" sz="quarter" idx="17"/>
          </p:nvPr>
        </p:nvSpPr>
        <p:spPr/>
        <p:txBody>
          <a:bodyPr rtlCol="0"/>
          <a:lstStyle/>
          <a:p>
            <a:pPr>
              <a:defRPr/>
            </a:pPr>
            <a:endParaRPr lang="zh-TW" altLang="en-US">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533400" y="273050"/>
            <a:ext cx="8153400" cy="869950"/>
          </a:xfrm>
        </p:spPr>
        <p:txBody>
          <a:bodyPr anchor="ctr"/>
          <a:lstStyle>
            <a:lvl1pPr>
              <a:defRPr/>
            </a:lvl1pPr>
          </a:lstStyle>
          <a:p>
            <a:r>
              <a:rPr kumimoji="0" lang="zh-TW" altLang="en-US" smtClean="0"/>
              <a:t>按一下以編輯母片標題樣式</a:t>
            </a:r>
            <a:endParaRPr kumimoji="0" lang="en-US"/>
          </a:p>
        </p:txBody>
      </p:sp>
      <p:sp>
        <p:nvSpPr>
          <p:cNvPr id="11" name="內容版面配置區 10"/>
          <p:cNvSpPr>
            <a:spLocks noGrp="1"/>
          </p:cNvSpPr>
          <p:nvPr>
            <p:ph sz="quarter" idx="2"/>
          </p:nvPr>
        </p:nvSpPr>
        <p:spPr>
          <a:xfrm>
            <a:off x="609600" y="2438400"/>
            <a:ext cx="3886200" cy="35814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800600" y="2438400"/>
            <a:ext cx="3886200" cy="35814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0" name="日期版面配置區 9"/>
          <p:cNvSpPr>
            <a:spLocks noGrp="1"/>
          </p:cNvSpPr>
          <p:nvPr>
            <p:ph type="dt" sz="half" idx="15"/>
          </p:nvPr>
        </p:nvSpPr>
        <p:spPr/>
        <p:txBody>
          <a:bodyPr rtlCol="0"/>
          <a:lstStyle/>
          <a:p>
            <a:pPr>
              <a:defRPr/>
            </a:pPr>
            <a:fld id="{0F315A42-0B12-4E49-A502-1E9966FAD2EB}"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12" name="投影片編號版面配置區 11"/>
          <p:cNvSpPr>
            <a:spLocks noGrp="1"/>
          </p:cNvSpPr>
          <p:nvPr>
            <p:ph type="sldNum" sz="quarter" idx="16"/>
          </p:nvPr>
        </p:nvSpPr>
        <p:spPr>
          <a:xfrm>
            <a:off x="8579559" y="6525344"/>
            <a:ext cx="533400" cy="244476"/>
          </a:xfrm>
        </p:spPr>
        <p:txBody>
          <a:bodyPr rtlCol="0"/>
          <a:lstStyle/>
          <a:p>
            <a:pPr>
              <a:defRPr/>
            </a:pPr>
            <a:fld id="{00D1C415-C087-439F-8AFA-C1CC170214D4}" type="slidenum">
              <a:rPr lang="zh-TW" altLang="en-US" smtClean="0">
                <a:solidFill>
                  <a:prstClr val="black">
                    <a:tint val="75000"/>
                  </a:prstClr>
                </a:solidFill>
              </a:rPr>
              <a:pPr>
                <a:defRPr/>
              </a:pPr>
              <a:t>‹#›</a:t>
            </a:fld>
            <a:endParaRPr lang="zh-TW" altLang="en-US">
              <a:solidFill>
                <a:prstClr val="black">
                  <a:tint val="75000"/>
                </a:prstClr>
              </a:solidFill>
            </a:endParaRPr>
          </a:p>
        </p:txBody>
      </p:sp>
      <p:sp>
        <p:nvSpPr>
          <p:cNvPr id="14" name="頁尾版面配置區 13"/>
          <p:cNvSpPr>
            <a:spLocks noGrp="1"/>
          </p:cNvSpPr>
          <p:nvPr>
            <p:ph type="ftr" sz="quarter" idx="17"/>
          </p:nvPr>
        </p:nvSpPr>
        <p:spPr/>
        <p:txBody>
          <a:bodyPr rtlCol="0"/>
          <a:lstStyle/>
          <a:p>
            <a:pPr>
              <a:defRPr/>
            </a:pPr>
            <a:endParaRPr lang="zh-TW" altLang="en-US">
              <a:solidFill>
                <a:prstClr val="black">
                  <a:tint val="75000"/>
                </a:prstClr>
              </a:solidFill>
            </a:endParaRPr>
          </a:p>
        </p:txBody>
      </p:sp>
      <p:sp>
        <p:nvSpPr>
          <p:cNvPr id="16" name="文字版面配置區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5" name="文字版面配置區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pPr>
              <a:defRPr/>
            </a:pPr>
            <a:fld id="{BBA27624-C7D8-4633-A854-C17B090143FA}"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5" name="投影片編號版面配置區 4"/>
          <p:cNvSpPr>
            <a:spLocks noGrp="1"/>
          </p:cNvSpPr>
          <p:nvPr>
            <p:ph type="sldNum" sz="quarter" idx="12"/>
          </p:nvPr>
        </p:nvSpPr>
        <p:spPr>
          <a:xfrm>
            <a:off x="8388424" y="6525344"/>
            <a:ext cx="533400" cy="244476"/>
          </a:xfrm>
        </p:spPr>
        <p:txBody>
          <a:bodyPr/>
          <a:lstStyle>
            <a:lvl1pPr>
              <a:defRPr>
                <a:solidFill>
                  <a:srgbClr val="FFFFFF"/>
                </a:solidFill>
              </a:defRPr>
            </a:lvl1pPr>
          </a:lstStyle>
          <a:p>
            <a:pPr>
              <a:defRPr/>
            </a:pPr>
            <a:fld id="{9B5FC3B3-224B-4AA8-8FE1-B7BBF3D02091}"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defRPr/>
            </a:pPr>
            <a:fld id="{C3AAF622-10BD-4789-9B66-C59BA3EC3D51}"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4" name="投影片編號版面配置區 3"/>
          <p:cNvSpPr>
            <a:spLocks noGrp="1"/>
          </p:cNvSpPr>
          <p:nvPr>
            <p:ph type="sldNum" sz="quarter" idx="12"/>
          </p:nvPr>
        </p:nvSpPr>
        <p:spPr>
          <a:xfrm>
            <a:off x="8585029" y="6381328"/>
            <a:ext cx="533400" cy="381000"/>
          </a:xfrm>
        </p:spPr>
        <p:txBody>
          <a:bodyPr/>
          <a:lstStyle>
            <a:lvl1pPr>
              <a:defRPr>
                <a:solidFill>
                  <a:schemeClr val="tx2"/>
                </a:solidFill>
              </a:defRPr>
            </a:lvl1pPr>
          </a:lstStyle>
          <a:p>
            <a:pPr>
              <a:defRPr/>
            </a:pPr>
            <a:fld id="{3E370140-A817-4EE9-89CA-5B88146D9C77}"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0" y="273050"/>
            <a:ext cx="8077200" cy="869950"/>
          </a:xfrm>
        </p:spPr>
        <p:txBody>
          <a:bodyPr anchor="ctr"/>
          <a:lstStyle>
            <a:lvl1pPr algn="l">
              <a:buNone/>
              <a:defRPr sz="4400" b="0"/>
            </a:lvl1p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pPr>
              <a:defRPr/>
            </a:pPr>
            <a:fld id="{CE4CC26F-1F36-4C3A-AECF-BA33DB225066}"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lvl1pPr>
              <a:defRPr>
                <a:solidFill>
                  <a:srgbClr val="FFFFFF"/>
                </a:solidFill>
              </a:defRPr>
            </a:lvl1pPr>
          </a:lstStyle>
          <a:p>
            <a:pPr>
              <a:defRPr/>
            </a:pPr>
            <a:fld id="{302D161F-82FA-4F5B-9DD5-64A9B4DDD32C}" type="slidenum">
              <a:rPr lang="zh-TW" altLang="en-US" smtClean="0">
                <a:solidFill>
                  <a:prstClr val="black">
                    <a:tint val="75000"/>
                  </a:prstClr>
                </a:solidFill>
              </a:rPr>
              <a:pPr>
                <a:defRPr/>
              </a:pPr>
              <a:t>‹#›</a:t>
            </a:fld>
            <a:endParaRPr lang="zh-TW" altLang="en-US">
              <a:solidFill>
                <a:prstClr val="black">
                  <a:tint val="75000"/>
                </a:prstClr>
              </a:solidFill>
            </a:endParaRPr>
          </a:p>
        </p:txBody>
      </p:sp>
      <p:sp>
        <p:nvSpPr>
          <p:cNvPr id="3" name="文字版面配置區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9" name="內容版面配置區 8"/>
          <p:cNvSpPr>
            <a:spLocks noGrp="1"/>
          </p:cNvSpPr>
          <p:nvPr>
            <p:ph sz="quarter" idx="1"/>
          </p:nvPr>
        </p:nvSpPr>
        <p:spPr>
          <a:xfrm>
            <a:off x="2362200" y="1752600"/>
            <a:ext cx="6400800" cy="44196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bg>
      <p:bgRef idx="1003">
        <a:schemeClr val="bg2"/>
      </p:bgRef>
    </p:bg>
    <p:spTree>
      <p:nvGrpSpPr>
        <p:cNvPr id="1" name=""/>
        <p:cNvGrpSpPr/>
        <p:nvPr/>
      </p:nvGrpSpPr>
      <p:grpSpPr>
        <a:xfrm>
          <a:off x="0" y="0"/>
          <a:ext cx="0" cy="0"/>
          <a:chOff x="0" y="0"/>
          <a:chExt cx="0" cy="0"/>
        </a:xfrm>
      </p:grpSpPr>
      <p:sp>
        <p:nvSpPr>
          <p:cNvPr id="4" name="文字版面配置區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TW" altLang="en-US" smtClean="0"/>
              <a:t>按一下以編輯母片文字樣式</a:t>
            </a:r>
          </a:p>
        </p:txBody>
      </p:sp>
      <p:sp>
        <p:nvSpPr>
          <p:cNvPr id="8" name="矩形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zh-TW" altLang="en-US" smtClean="0"/>
              <a:t>按一下以編輯母片標題樣式</a:t>
            </a:r>
            <a:endParaRPr kumimoji="0" lang="en-US"/>
          </a:p>
        </p:txBody>
      </p:sp>
      <p:sp>
        <p:nvSpPr>
          <p:cNvPr id="11" name="矩形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日期版面配置區 11"/>
          <p:cNvSpPr>
            <a:spLocks noGrp="1"/>
          </p:cNvSpPr>
          <p:nvPr>
            <p:ph type="dt" sz="half" idx="10"/>
          </p:nvPr>
        </p:nvSpPr>
        <p:spPr>
          <a:xfrm>
            <a:off x="6248400" y="6248400"/>
            <a:ext cx="2667000" cy="365125"/>
          </a:xfrm>
        </p:spPr>
        <p:txBody>
          <a:bodyPr rtlCol="0"/>
          <a:lstStyle/>
          <a:p>
            <a:pPr>
              <a:defRPr/>
            </a:pPr>
            <a:fld id="{5A2F1B3E-8092-4D19-AE56-BA91CBC6D451}"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13" name="投影片編號版面配置區 12"/>
          <p:cNvSpPr>
            <a:spLocks noGrp="1"/>
          </p:cNvSpPr>
          <p:nvPr>
            <p:ph type="sldNum" sz="quarter" idx="11"/>
          </p:nvPr>
        </p:nvSpPr>
        <p:spPr>
          <a:xfrm>
            <a:off x="0" y="4667249"/>
            <a:ext cx="1447800" cy="663578"/>
          </a:xfrm>
        </p:spPr>
        <p:txBody>
          <a:bodyPr rtlCol="0"/>
          <a:lstStyle>
            <a:lvl1pPr>
              <a:defRPr sz="2800"/>
            </a:lvl1pPr>
          </a:lstStyle>
          <a:p>
            <a:pPr>
              <a:defRPr/>
            </a:pPr>
            <a:fld id="{EA3AFA97-20B0-48B3-8DF4-83D07476EC5A}" type="slidenum">
              <a:rPr lang="zh-TW" altLang="en-US" smtClean="0">
                <a:solidFill>
                  <a:prstClr val="black">
                    <a:tint val="75000"/>
                  </a:prstClr>
                </a:solidFill>
              </a:rPr>
              <a:pPr>
                <a:defRPr/>
              </a:pPr>
              <a:t>‹#›</a:t>
            </a:fld>
            <a:endParaRPr lang="zh-TW" altLang="en-US">
              <a:solidFill>
                <a:prstClr val="black">
                  <a:tint val="75000"/>
                </a:prstClr>
              </a:solidFill>
            </a:endParaRPr>
          </a:p>
        </p:txBody>
      </p:sp>
      <p:sp>
        <p:nvSpPr>
          <p:cNvPr id="14" name="頁尾版面配置區 13"/>
          <p:cNvSpPr>
            <a:spLocks noGrp="1"/>
          </p:cNvSpPr>
          <p:nvPr>
            <p:ph type="ftr" sz="quarter" idx="12"/>
          </p:nvPr>
        </p:nvSpPr>
        <p:spPr>
          <a:xfrm>
            <a:off x="1600200" y="6248206"/>
            <a:ext cx="4572000" cy="365125"/>
          </a:xfrm>
        </p:spPr>
        <p:txBody>
          <a:bodyPr rtlCol="0"/>
          <a:lstStyle/>
          <a:p>
            <a:pPr>
              <a:defRPr/>
            </a:pPr>
            <a:endParaRPr lang="zh-TW" altLang="en-US">
              <a:solidFill>
                <a:prstClr val="black">
                  <a:tint val="75000"/>
                </a:prstClr>
              </a:solidFill>
            </a:endParaRPr>
          </a:p>
        </p:txBody>
      </p:sp>
      <p:sp>
        <p:nvSpPr>
          <p:cNvPr id="3" name="圖片版面配置區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zh-TW" altLang="en-US" smtClean="0"/>
              <a:t>按一下圖示以新增圖片</a:t>
            </a:r>
            <a:endParaRPr kumimoji="0" lang="en-US"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pPr>
              <a:defRPr/>
            </a:pPr>
            <a:fld id="{BA90B987-BA36-4019-8733-9E3C4A0CF7C6}"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a:defRPr/>
            </a:pPr>
            <a:fld id="{4B1D22E1-D38D-4D2E-B37A-74C75976F160}"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bg>
      <p:bgRef idx="1001">
        <a:schemeClr val="bg1"/>
      </p:bgRef>
    </p:bg>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53200" y="609600"/>
            <a:ext cx="2057400" cy="5516563"/>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609600"/>
            <a:ext cx="5562600" cy="5516564"/>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a:xfrm>
            <a:off x="6553200" y="6248402"/>
            <a:ext cx="2209800" cy="365125"/>
          </a:xfrm>
        </p:spPr>
        <p:txBody>
          <a:bodyPr/>
          <a:lstStyle/>
          <a:p>
            <a:pPr>
              <a:defRPr/>
            </a:pPr>
            <a:fld id="{AF261A57-1977-42A3-BD67-B8BBB760F7A9}"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5" name="頁尾版面配置區 4"/>
          <p:cNvSpPr>
            <a:spLocks noGrp="1"/>
          </p:cNvSpPr>
          <p:nvPr>
            <p:ph type="ftr" sz="quarter" idx="11"/>
          </p:nvPr>
        </p:nvSpPr>
        <p:spPr>
          <a:xfrm>
            <a:off x="457201" y="6248207"/>
            <a:ext cx="5573483" cy="365125"/>
          </a:xfrm>
        </p:spPr>
        <p:txBody>
          <a:bodyPr/>
          <a:lstStyle/>
          <a:p>
            <a:pPr>
              <a:defRPr/>
            </a:pPr>
            <a:endParaRPr lang="zh-TW" altLang="en-US">
              <a:solidFill>
                <a:prstClr val="black">
                  <a:tint val="75000"/>
                </a:prstClr>
              </a:solidFill>
            </a:endParaRPr>
          </a:p>
        </p:txBody>
      </p:sp>
      <p:sp>
        <p:nvSpPr>
          <p:cNvPr id="7" name="矩形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矩形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矩形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投影片編號版面配置區 5"/>
          <p:cNvSpPr>
            <a:spLocks noGrp="1"/>
          </p:cNvSpPr>
          <p:nvPr>
            <p:ph type="sldNum" sz="quarter" idx="12"/>
          </p:nvPr>
        </p:nvSpPr>
        <p:spPr>
          <a:xfrm rot="5400000">
            <a:off x="5989638" y="144462"/>
            <a:ext cx="533400" cy="244476"/>
          </a:xfrm>
        </p:spPr>
        <p:txBody>
          <a:bodyPr/>
          <a:lstStyle/>
          <a:p>
            <a:pPr>
              <a:defRPr/>
            </a:pPr>
            <a:fld id="{5FAF92D2-E340-419A-B54C-CFCE6BAF7C85}"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標題版面配置區 21"/>
          <p:cNvSpPr>
            <a:spLocks noGrp="1"/>
          </p:cNvSpPr>
          <p:nvPr>
            <p:ph type="title"/>
          </p:nvPr>
        </p:nvSpPr>
        <p:spPr>
          <a:xfrm>
            <a:off x="609600" y="228600"/>
            <a:ext cx="8153400" cy="990600"/>
          </a:xfrm>
          <a:prstGeom prst="rect">
            <a:avLst/>
          </a:prstGeom>
        </p:spPr>
        <p:txBody>
          <a:bodyPr vert="horz" anchor="ctr">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a:defRPr/>
            </a:pPr>
            <a:fld id="{98872CF3-3E39-4EDC-86F3-287FE532FDBF}" type="datetime1">
              <a:rPr lang="zh-TW" altLang="en-US" smtClean="0">
                <a:solidFill>
                  <a:prstClr val="black">
                    <a:tint val="75000"/>
                  </a:prstClr>
                </a:solidFill>
              </a:rPr>
              <a:t>2015/3/3</a:t>
            </a:fld>
            <a:endParaRPr lang="zh-TW" altLang="en-US">
              <a:solidFill>
                <a:prstClr val="black">
                  <a:tint val="75000"/>
                </a:prstClr>
              </a:solidFill>
            </a:endParaRPr>
          </a:p>
        </p:txBody>
      </p:sp>
      <p:sp>
        <p:nvSpPr>
          <p:cNvPr id="3" name="頁尾版面配置區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pPr>
              <a:defRPr/>
            </a:pPr>
            <a:endParaRPr lang="zh-TW" altLang="en-US">
              <a:solidFill>
                <a:prstClr val="black">
                  <a:tint val="75000"/>
                </a:prstClr>
              </a:solidFill>
            </a:endParaRPr>
          </a:p>
        </p:txBody>
      </p:sp>
      <p:sp>
        <p:nvSpPr>
          <p:cNvPr id="7" name="矩形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投影片編號版面配置區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defRPr/>
            </a:pPr>
            <a:fld id="{C39A333E-68EE-4E3B-9AF6-D308772F62D5}" type="slidenum">
              <a:rPr lang="zh-TW" altLang="en-US" smtClean="0">
                <a:solidFill>
                  <a:prstClr val="black">
                    <a:tint val="75000"/>
                  </a:prstClr>
                </a:solidFill>
              </a:rPr>
              <a:pPr>
                <a:defRPr/>
              </a:pPr>
              <a:t>‹#›</a:t>
            </a:fld>
            <a:endParaRPr lang="zh-TW"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emf"/></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hyperlink" Target="http://e-learning.cdc.gov.tw/" TargetMode="External"/><Relationship Id="rId2" Type="http://schemas.openxmlformats.org/officeDocument/2006/relationships/hyperlink" Target="http://www.cdc.gov.tw/"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ctrTitle"/>
          </p:nvPr>
        </p:nvSpPr>
        <p:spPr>
          <a:xfrm>
            <a:off x="611188" y="858838"/>
            <a:ext cx="7993062" cy="2209800"/>
          </a:xfrm>
        </p:spPr>
        <p:txBody>
          <a:bodyPr/>
          <a:lstStyle/>
          <a:p>
            <a:pPr eaLnBrk="1" hangingPunct="1"/>
            <a:r>
              <a:rPr lang="en-US" altLang="zh-TW" sz="4000" b="1" dirty="0" smtClean="0">
                <a:latin typeface="Arial" pitchFamily="34" charset="0"/>
                <a:ea typeface="標楷體" pitchFamily="65" charset="-120"/>
                <a:cs typeface="Arial" pitchFamily="34" charset="0"/>
              </a:rPr>
              <a:t>104</a:t>
            </a:r>
            <a:r>
              <a:rPr lang="zh-TW" altLang="en-US" sz="4000" b="1" dirty="0" smtClean="0">
                <a:latin typeface="Arial" pitchFamily="34" charset="0"/>
                <a:ea typeface="標楷體" pitchFamily="65" charset="-120"/>
                <a:cs typeface="Arial" pitchFamily="34" charset="0"/>
              </a:rPr>
              <a:t>年護理機構感染管制查核作業說明會</a:t>
            </a:r>
          </a:p>
        </p:txBody>
      </p:sp>
      <p:pic>
        <p:nvPicPr>
          <p:cNvPr id="3076" name="Picture 9" descr="護理之家"/>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4437063"/>
            <a:ext cx="1366837"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10" descr="養護中心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4763" y="4437063"/>
            <a:ext cx="28448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11" descr="護理之家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437063"/>
            <a:ext cx="2484438"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12" descr="老人公寓"/>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4433888"/>
            <a:ext cx="2484437"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副標題 2"/>
          <p:cNvSpPr txBox="1">
            <a:spLocks/>
          </p:cNvSpPr>
          <p:nvPr/>
        </p:nvSpPr>
        <p:spPr bwMode="auto">
          <a:xfrm>
            <a:off x="1343025" y="3140968"/>
            <a:ext cx="6400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ctr" eaLnBrk="1" hangingPunct="1">
              <a:spcBef>
                <a:spcPct val="20000"/>
              </a:spcBef>
              <a:buFont typeface="Arial" pitchFamily="34" charset="0"/>
              <a:buNone/>
            </a:pPr>
            <a:r>
              <a:rPr kumimoji="0" lang="zh-TW" altLang="en-US" sz="3200" dirty="0">
                <a:latin typeface="Arial" pitchFamily="34" charset="0"/>
                <a:ea typeface="標楷體" pitchFamily="65" charset="-120"/>
                <a:cs typeface="Arial" pitchFamily="34" charset="0"/>
              </a:rPr>
              <a:t>疾病管制署</a:t>
            </a:r>
          </a:p>
          <a:p>
            <a:pPr algn="ctr" eaLnBrk="1" hangingPunct="1">
              <a:spcBef>
                <a:spcPct val="20000"/>
              </a:spcBef>
              <a:buFont typeface="Arial" pitchFamily="34" charset="0"/>
              <a:buNone/>
            </a:pPr>
            <a:r>
              <a:rPr kumimoji="0" lang="en-US" altLang="zh-TW" sz="3200" dirty="0" smtClean="0">
                <a:latin typeface="Arial" pitchFamily="34" charset="0"/>
                <a:ea typeface="標楷體" pitchFamily="65" charset="-120"/>
                <a:cs typeface="Arial" pitchFamily="34" charset="0"/>
              </a:rPr>
              <a:t>2015/3</a:t>
            </a:r>
            <a:endParaRPr kumimoji="0" lang="en-US" altLang="zh-TW" sz="3200" dirty="0">
              <a:latin typeface="Arial" pitchFamily="34" charset="0"/>
              <a:ea typeface="標楷體" pitchFamily="65" charset="-120"/>
              <a:cs typeface="Arial" pitchFamily="34" charset="0"/>
            </a:endParaRPr>
          </a:p>
        </p:txBody>
      </p:sp>
      <p:sp>
        <p:nvSpPr>
          <p:cNvPr id="2" name="投影片編號版面配置區 1"/>
          <p:cNvSpPr>
            <a:spLocks noGrp="1"/>
          </p:cNvSpPr>
          <p:nvPr>
            <p:ph type="sldNum" sz="quarter" idx="12"/>
          </p:nvPr>
        </p:nvSpPr>
        <p:spPr/>
        <p:txBody>
          <a:bodyPr/>
          <a:lstStyle/>
          <a:p>
            <a:pPr>
              <a:defRPr/>
            </a:pPr>
            <a:fld id="{ED9FBE52-D5D6-4E45-81B2-360396BEA61E}" type="slidenum">
              <a:rPr lang="zh-TW" altLang="en-US" smtClean="0">
                <a:solidFill>
                  <a:prstClr val="black">
                    <a:tint val="75000"/>
                  </a:prstClr>
                </a:solidFill>
              </a:rPr>
              <a:pPr>
                <a:defRPr/>
              </a:pPr>
              <a:t>1</a:t>
            </a:fld>
            <a:endParaRPr lang="zh-TW" altLang="en-US">
              <a:solidFill>
                <a:prstClr val="black">
                  <a:tint val="75000"/>
                </a:prstClr>
              </a:solidFill>
            </a:endParaRPr>
          </a:p>
        </p:txBody>
      </p:sp>
    </p:spTree>
    <p:extLst>
      <p:ext uri="{BB962C8B-B14F-4D97-AF65-F5344CB8AC3E}">
        <p14:creationId xmlns:p14="http://schemas.microsoft.com/office/powerpoint/2010/main" val="13508691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1"/>
          <p:cNvSpPr>
            <a:spLocks noGrp="1"/>
          </p:cNvSpPr>
          <p:nvPr>
            <p:ph type="title"/>
          </p:nvPr>
        </p:nvSpPr>
        <p:spPr/>
        <p:txBody>
          <a:bodyPr/>
          <a:lstStyle/>
          <a:p>
            <a:pPr eaLnBrk="1" hangingPunct="1"/>
            <a:r>
              <a:rPr lang="zh-TW" altLang="en-US" sz="4000" dirty="0" smtClean="0">
                <a:latin typeface="標楷體" pitchFamily="65" charset="-120"/>
                <a:ea typeface="標楷體" pitchFamily="65" charset="-120"/>
              </a:rPr>
              <a:t>議程</a:t>
            </a:r>
          </a:p>
        </p:txBody>
      </p:sp>
      <p:sp>
        <p:nvSpPr>
          <p:cNvPr id="4099" name="內容版面配置區 2"/>
          <p:cNvSpPr>
            <a:spLocks noGrp="1"/>
          </p:cNvSpPr>
          <p:nvPr>
            <p:ph sz="quarter" idx="1"/>
          </p:nvPr>
        </p:nvSpPr>
        <p:spPr>
          <a:xfrm>
            <a:off x="395288" y="1412875"/>
            <a:ext cx="8229600" cy="4525963"/>
          </a:xfrm>
        </p:spPr>
        <p:txBody>
          <a:bodyPr/>
          <a:lstStyle/>
          <a:p>
            <a:pPr eaLnBrk="1" hangingPunct="1"/>
            <a:endParaRPr lang="zh-TW" altLang="en-US" b="1" smtClean="0">
              <a:latin typeface="標楷體" pitchFamily="65" charset="-120"/>
              <a:ea typeface="標楷體" pitchFamily="65" charset="-120"/>
            </a:endParaRPr>
          </a:p>
          <a:p>
            <a:pPr eaLnBrk="1" hangingPunct="1"/>
            <a:endParaRPr lang="en-US" altLang="zh-TW" smtClean="0"/>
          </a:p>
          <a:p>
            <a:pPr eaLnBrk="1" hangingPunct="1"/>
            <a:endParaRPr lang="en-US" altLang="zh-TW" smtClean="0"/>
          </a:p>
          <a:p>
            <a:pPr eaLnBrk="1" hangingPunct="1"/>
            <a:endParaRPr lang="en-US" altLang="zh-TW" smtClean="0"/>
          </a:p>
          <a:p>
            <a:pPr eaLnBrk="1" hangingPunct="1"/>
            <a:endParaRPr lang="zh-TW" altLang="en-US" smtClean="0"/>
          </a:p>
        </p:txBody>
      </p:sp>
      <p:graphicFrame>
        <p:nvGraphicFramePr>
          <p:cNvPr id="5" name="資料庫圖表 4"/>
          <p:cNvGraphicFramePr/>
          <p:nvPr>
            <p:extLst>
              <p:ext uri="{D42A27DB-BD31-4B8C-83A1-F6EECF244321}">
                <p14:modId xmlns:p14="http://schemas.microsoft.com/office/powerpoint/2010/main" val="2579662862"/>
              </p:ext>
            </p:extLst>
          </p:nvPr>
        </p:nvGraphicFramePr>
        <p:xfrm>
          <a:off x="683568" y="1412776"/>
          <a:ext cx="7776864"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2</a:t>
            </a:fld>
            <a:endParaRPr lang="zh-TW" altLang="en-US" dirty="0">
              <a:solidFill>
                <a:prstClr val="black">
                  <a:tint val="75000"/>
                </a:prstClr>
              </a:solidFill>
            </a:endParaRPr>
          </a:p>
        </p:txBody>
      </p:sp>
    </p:spTree>
    <p:extLst>
      <p:ext uri="{BB962C8B-B14F-4D97-AF65-F5344CB8AC3E}">
        <p14:creationId xmlns:p14="http://schemas.microsoft.com/office/powerpoint/2010/main" val="38754172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3</a:t>
            </a:fld>
            <a:endParaRPr lang="zh-TW" altLang="en-US">
              <a:solidFill>
                <a:prstClr val="black">
                  <a:tint val="75000"/>
                </a:prstClr>
              </a:solidFill>
            </a:endParaRPr>
          </a:p>
        </p:txBody>
      </p:sp>
      <p:pic>
        <p:nvPicPr>
          <p:cNvPr id="4" name="圖片 3"/>
          <p:cNvPicPr/>
          <p:nvPr/>
        </p:nvPicPr>
        <p:blipFill rotWithShape="1">
          <a:blip r:embed="rId3"/>
          <a:srcRect l="10655" t="8353" r="35530" b="5869"/>
          <a:stretch/>
        </p:blipFill>
        <p:spPr bwMode="auto">
          <a:xfrm>
            <a:off x="179512" y="116632"/>
            <a:ext cx="5796136" cy="6426765"/>
          </a:xfrm>
          <a:prstGeom prst="rect">
            <a:avLst/>
          </a:prstGeom>
          <a:ln>
            <a:noFill/>
          </a:ln>
          <a:extLst>
            <a:ext uri="{53640926-AAD7-44D8-BBD7-CCE9431645EC}">
              <a14:shadowObscured xmlns:a14="http://schemas.microsoft.com/office/drawing/2010/main"/>
            </a:ext>
          </a:extLst>
        </p:spPr>
      </p:pic>
      <p:pic>
        <p:nvPicPr>
          <p:cNvPr id="6" name="圖片 5"/>
          <p:cNvPicPr/>
          <p:nvPr/>
        </p:nvPicPr>
        <p:blipFill rotWithShape="1">
          <a:blip r:embed="rId4"/>
          <a:srcRect l="23301" t="7802" r="22885" b="4820"/>
          <a:stretch/>
        </p:blipFill>
        <p:spPr bwMode="auto">
          <a:xfrm>
            <a:off x="3059832" y="1484784"/>
            <a:ext cx="5976664" cy="5373216"/>
          </a:xfrm>
          <a:prstGeom prst="rect">
            <a:avLst/>
          </a:prstGeom>
          <a:ln>
            <a:noFill/>
          </a:ln>
          <a:extLst>
            <a:ext uri="{53640926-AAD7-44D8-BBD7-CCE9431645EC}">
              <a14:shadowObscured xmlns:a14="http://schemas.microsoft.com/office/drawing/2010/main"/>
            </a:ext>
          </a:extLst>
        </p:spPr>
      </p:pic>
      <p:pic>
        <p:nvPicPr>
          <p:cNvPr id="7" name="圖片 6"/>
          <p:cNvPicPr/>
          <p:nvPr/>
        </p:nvPicPr>
        <p:blipFill rotWithShape="1">
          <a:blip r:embed="rId5"/>
          <a:srcRect l="23162" t="7628" r="22746" b="25971"/>
          <a:stretch/>
        </p:blipFill>
        <p:spPr bwMode="auto">
          <a:xfrm>
            <a:off x="0" y="116632"/>
            <a:ext cx="6156176" cy="60486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856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文字版面配置區 2"/>
          <p:cNvSpPr>
            <a:spLocks noGrp="1"/>
          </p:cNvSpPr>
          <p:nvPr>
            <p:ph type="body" idx="1"/>
          </p:nvPr>
        </p:nvSpPr>
        <p:spPr>
          <a:xfrm>
            <a:off x="899592" y="1844824"/>
            <a:ext cx="7772400" cy="1500188"/>
          </a:xfrm>
        </p:spPr>
        <p:txBody>
          <a:bodyPr/>
          <a:lstStyle/>
          <a:p>
            <a:pPr algn="ctr" eaLnBrk="1" hangingPunct="1"/>
            <a:r>
              <a:rPr lang="en-US" altLang="zh-TW" sz="4000" b="1" dirty="0" smtClean="0">
                <a:solidFill>
                  <a:schemeClr val="tx1"/>
                </a:solidFill>
                <a:latin typeface="標楷體" pitchFamily="65" charset="-120"/>
                <a:ea typeface="標楷體" pitchFamily="65" charset="-120"/>
              </a:rPr>
              <a:t>104</a:t>
            </a:r>
            <a:r>
              <a:rPr lang="zh-TW" altLang="en-US" sz="4000" b="1" dirty="0" smtClean="0">
                <a:solidFill>
                  <a:schemeClr val="tx1"/>
                </a:solidFill>
                <a:latin typeface="標楷體" pitchFamily="65" charset="-120"/>
                <a:ea typeface="標楷體" pitchFamily="65" charset="-120"/>
              </a:rPr>
              <a:t>年度</a:t>
            </a:r>
            <a:r>
              <a:rPr lang="zh-TW" altLang="en-US" sz="4000" b="1" dirty="0">
                <a:solidFill>
                  <a:schemeClr val="tx1"/>
                </a:solidFill>
                <a:latin typeface="標楷體" pitchFamily="65" charset="-120"/>
                <a:ea typeface="標楷體" pitchFamily="65" charset="-120"/>
              </a:rPr>
              <a:t>護理</a:t>
            </a:r>
            <a:r>
              <a:rPr lang="zh-TW" altLang="en-US" sz="4000" b="1" dirty="0" smtClean="0">
                <a:solidFill>
                  <a:schemeClr val="tx1"/>
                </a:solidFill>
                <a:latin typeface="標楷體" pitchFamily="65" charset="-120"/>
                <a:ea typeface="標楷體" pitchFamily="65" charset="-120"/>
              </a:rPr>
              <a:t>機構感染管制查核</a:t>
            </a:r>
            <a:endParaRPr lang="en-US" altLang="zh-TW" sz="4000" b="1" dirty="0" smtClean="0">
              <a:solidFill>
                <a:schemeClr val="tx1"/>
              </a:solidFill>
              <a:latin typeface="標楷體" pitchFamily="65" charset="-120"/>
              <a:ea typeface="標楷體" pitchFamily="65" charset="-120"/>
            </a:endParaRPr>
          </a:p>
          <a:p>
            <a:pPr algn="ctr" eaLnBrk="1" hangingPunct="1"/>
            <a:r>
              <a:rPr lang="zh-TW" altLang="en-US" sz="4000" b="1" dirty="0" smtClean="0">
                <a:solidFill>
                  <a:schemeClr val="tx1"/>
                </a:solidFill>
                <a:latin typeface="標楷體" pitchFamily="65" charset="-120"/>
                <a:ea typeface="標楷體" pitchFamily="65" charset="-120"/>
              </a:rPr>
              <a:t>作業說明</a:t>
            </a:r>
          </a:p>
        </p:txBody>
      </p:sp>
      <p:sp>
        <p:nvSpPr>
          <p:cNvPr id="3" name="投影片編號版面配置區 2"/>
          <p:cNvSpPr>
            <a:spLocks noGrp="1"/>
          </p:cNvSpPr>
          <p:nvPr>
            <p:ph type="sldNum" sz="quarter" idx="11"/>
          </p:nvPr>
        </p:nvSpPr>
        <p:spPr/>
        <p:txBody>
          <a:bodyPr/>
          <a:lstStyle/>
          <a:p>
            <a:pPr>
              <a:defRPr/>
            </a:pPr>
            <a:fld id="{46DBAE64-40DC-40F7-A500-C1D091C52E7E}" type="slidenum">
              <a:rPr lang="zh-TW" altLang="en-US" smtClean="0">
                <a:solidFill>
                  <a:prstClr val="black">
                    <a:tint val="75000"/>
                  </a:prstClr>
                </a:solidFill>
              </a:rPr>
              <a:pPr>
                <a:defRPr/>
              </a:pPr>
              <a:t>4</a:t>
            </a:fld>
            <a:endParaRPr lang="zh-TW" altLang="en-US">
              <a:solidFill>
                <a:prstClr val="black">
                  <a:tint val="75000"/>
                </a:prstClr>
              </a:solidFill>
            </a:endParaRPr>
          </a:p>
        </p:txBody>
      </p:sp>
    </p:spTree>
    <p:extLst>
      <p:ext uri="{BB962C8B-B14F-4D97-AF65-F5344CB8AC3E}">
        <p14:creationId xmlns:p14="http://schemas.microsoft.com/office/powerpoint/2010/main" val="29723449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6"/>
          <p:cNvSpPr>
            <a:spLocks noGrp="1"/>
          </p:cNvSpPr>
          <p:nvPr>
            <p:ph type="title"/>
          </p:nvPr>
        </p:nvSpPr>
        <p:spPr>
          <a:xfrm>
            <a:off x="467544" y="476672"/>
            <a:ext cx="8229600" cy="1000125"/>
          </a:xfrm>
        </p:spPr>
        <p:txBody>
          <a:bodyPr/>
          <a:lstStyle/>
          <a:p>
            <a:pPr eaLnBrk="1" hangingPunct="1"/>
            <a:r>
              <a:rPr lang="zh-TW" altLang="en-US" sz="4000" b="1" dirty="0" smtClean="0">
                <a:latin typeface="Arial" pitchFamily="34" charset="0"/>
                <a:ea typeface="標楷體" pitchFamily="65" charset="-120"/>
                <a:cs typeface="Arial" pitchFamily="34" charset="0"/>
              </a:rPr>
              <a:t>查核作業說明</a:t>
            </a:r>
            <a:endParaRPr lang="en-US" altLang="zh-TW" sz="4000" b="1" dirty="0" smtClean="0">
              <a:latin typeface="Arial" pitchFamily="34" charset="0"/>
              <a:ea typeface="標楷體" pitchFamily="65" charset="-120"/>
              <a:cs typeface="Arial" pitchFamily="34" charset="0"/>
            </a:endParaRPr>
          </a:p>
        </p:txBody>
      </p:sp>
      <p:sp>
        <p:nvSpPr>
          <p:cNvPr id="17415" name="Rectangle 7"/>
          <p:cNvSpPr>
            <a:spLocks noGrp="1"/>
          </p:cNvSpPr>
          <p:nvPr>
            <p:ph sz="quarter" idx="1"/>
          </p:nvPr>
        </p:nvSpPr>
        <p:spPr>
          <a:xfrm>
            <a:off x="457200" y="1628775"/>
            <a:ext cx="8229600" cy="4525963"/>
          </a:xfrm>
        </p:spPr>
        <p:txBody>
          <a:bodyPr rtlCol="0">
            <a:normAutofit/>
          </a:bodyPr>
          <a:lstStyle/>
          <a:p>
            <a:pPr eaLnBrk="1" fontAlgn="auto" hangingPunct="1">
              <a:spcAft>
                <a:spcPts val="0"/>
              </a:spcAft>
              <a:defRPr/>
            </a:pPr>
            <a:r>
              <a:rPr lang="zh-TW" altLang="en-US" dirty="0" smtClean="0">
                <a:latin typeface="Arial" pitchFamily="34" charset="0"/>
                <a:ea typeface="標楷體" pitchFamily="65" charset="-120"/>
                <a:cs typeface="Arial" pitchFamily="34" charset="0"/>
              </a:rPr>
              <a:t>依據</a:t>
            </a:r>
          </a:p>
          <a:p>
            <a:pPr lvl="1" eaLnBrk="1" fontAlgn="auto" hangingPunct="1">
              <a:spcAft>
                <a:spcPts val="0"/>
              </a:spcAft>
              <a:defRPr/>
            </a:pPr>
            <a:r>
              <a:rPr lang="zh-TW" altLang="en-US" dirty="0">
                <a:latin typeface="標楷體" pitchFamily="65" charset="-120"/>
                <a:ea typeface="標楷體" pitchFamily="65" charset="-120"/>
              </a:rPr>
              <a:t>依據傳染病防治法第</a:t>
            </a:r>
            <a:r>
              <a:rPr lang="en-US" altLang="zh-TW" dirty="0">
                <a:latin typeface="Arial" pitchFamily="34" charset="0"/>
                <a:ea typeface="標楷體" pitchFamily="65" charset="-120"/>
                <a:cs typeface="Arial" pitchFamily="34" charset="0"/>
              </a:rPr>
              <a:t>33</a:t>
            </a:r>
            <a:r>
              <a:rPr lang="zh-TW" altLang="en-US" dirty="0">
                <a:latin typeface="標楷體" pitchFamily="65" charset="-120"/>
                <a:ea typeface="標楷體" pitchFamily="65" charset="-120"/>
              </a:rPr>
              <a:t>條</a:t>
            </a:r>
            <a:r>
              <a:rPr lang="zh-TW" altLang="en-US" dirty="0" smtClean="0">
                <a:latin typeface="標楷體" pitchFamily="65" charset="-120"/>
                <a:ea typeface="標楷體" pitchFamily="65" charset="-120"/>
              </a:rPr>
              <a:t>規定</a:t>
            </a:r>
            <a:r>
              <a:rPr lang="zh-TW" altLang="en-US" dirty="0" smtClean="0">
                <a:latin typeface="新細明體"/>
              </a:rPr>
              <a:t>「</a:t>
            </a:r>
            <a:r>
              <a:rPr lang="zh-TW" altLang="en-US" dirty="0" smtClean="0">
                <a:latin typeface="標楷體" pitchFamily="65" charset="-120"/>
                <a:ea typeface="標楷體" pitchFamily="65" charset="-120"/>
              </a:rPr>
              <a:t>安養</a:t>
            </a:r>
            <a:r>
              <a:rPr lang="zh-TW" altLang="en-US" dirty="0">
                <a:latin typeface="標楷體" pitchFamily="65" charset="-120"/>
                <a:ea typeface="標楷體" pitchFamily="65" charset="-120"/>
              </a:rPr>
              <a:t>機構、養護機構、長期照顧機構、安置（教養）機構、矯正機關及其他類似場所，對於接受安養、養護、收容或矯正之人，</a:t>
            </a:r>
            <a:r>
              <a:rPr lang="zh-TW" altLang="en-US" dirty="0">
                <a:solidFill>
                  <a:srgbClr val="FF3399"/>
                </a:solidFill>
                <a:latin typeface="標楷體" pitchFamily="65" charset="-120"/>
                <a:ea typeface="標楷體" pitchFamily="65" charset="-120"/>
              </a:rPr>
              <a:t>應善盡健康管理及照護之責任。</a:t>
            </a:r>
            <a:r>
              <a:rPr lang="zh-TW" altLang="en-US" dirty="0">
                <a:latin typeface="標楷體" pitchFamily="65" charset="-120"/>
                <a:ea typeface="標楷體" pitchFamily="65" charset="-120"/>
              </a:rPr>
              <a:t> </a:t>
            </a:r>
            <a:br>
              <a:rPr lang="zh-TW" altLang="en-US" dirty="0">
                <a:latin typeface="標楷體" pitchFamily="65" charset="-120"/>
                <a:ea typeface="標楷體" pitchFamily="65" charset="-120"/>
              </a:rPr>
            </a:br>
            <a:r>
              <a:rPr lang="zh-TW" altLang="en-US" dirty="0">
                <a:latin typeface="標楷體" pitchFamily="65" charset="-120"/>
                <a:ea typeface="標楷體" pitchFamily="65" charset="-120"/>
              </a:rPr>
              <a:t>　　前項機關（構）及場所，</a:t>
            </a:r>
            <a:r>
              <a:rPr lang="zh-TW" altLang="en-US" dirty="0">
                <a:solidFill>
                  <a:schemeClr val="accent6">
                    <a:lumMod val="50000"/>
                  </a:schemeClr>
                </a:solidFill>
                <a:latin typeface="標楷體" pitchFamily="65" charset="-120"/>
                <a:ea typeface="標楷體" pitchFamily="65" charset="-120"/>
              </a:rPr>
              <a:t>應防範機關（構）或場所內發生感染；</a:t>
            </a:r>
            <a:r>
              <a:rPr lang="zh-TW" altLang="en-US" dirty="0">
                <a:solidFill>
                  <a:srgbClr val="FF0000"/>
                </a:solidFill>
                <a:latin typeface="標楷體" pitchFamily="65" charset="-120"/>
                <a:ea typeface="標楷體" pitchFamily="65" charset="-120"/>
              </a:rPr>
              <a:t>對於主管機關進行之輔導及查核，不得拒絕、規避或妨礙</a:t>
            </a:r>
            <a:r>
              <a:rPr lang="zh-TW" altLang="en-US" dirty="0" smtClean="0">
                <a:solidFill>
                  <a:srgbClr val="FF0000"/>
                </a:solidFill>
                <a:latin typeface="標楷體" pitchFamily="65" charset="-120"/>
                <a:ea typeface="標楷體" pitchFamily="65" charset="-120"/>
              </a:rPr>
              <a:t>。</a:t>
            </a:r>
            <a:r>
              <a:rPr lang="zh-TW" altLang="en-US" dirty="0" smtClean="0">
                <a:solidFill>
                  <a:srgbClr val="FF0000"/>
                </a:solidFill>
                <a:latin typeface="新細明體"/>
              </a:rPr>
              <a:t>」</a:t>
            </a:r>
            <a:endParaRPr lang="zh-TW" altLang="en-US" dirty="0" smtClean="0">
              <a:solidFill>
                <a:srgbClr val="FF0000"/>
              </a:solidFill>
              <a:latin typeface="標楷體" pitchFamily="65" charset="-120"/>
              <a:ea typeface="標楷體" pitchFamily="65" charset="-120"/>
              <a:cs typeface="Arial" pitchFamily="34" charset="0"/>
            </a:endParaRPr>
          </a:p>
          <a:p>
            <a:pPr eaLnBrk="1" fontAlgn="auto" hangingPunct="1">
              <a:spcAft>
                <a:spcPts val="0"/>
              </a:spcAft>
              <a:buFont typeface="Arial" charset="0"/>
              <a:buNone/>
              <a:defRPr/>
            </a:pPr>
            <a:endParaRPr lang="zh-TW" altLang="en-US" dirty="0" smtClean="0"/>
          </a:p>
          <a:p>
            <a:pPr eaLnBrk="1" fontAlgn="auto" hangingPunct="1">
              <a:spcAft>
                <a:spcPts val="0"/>
              </a:spcAft>
              <a:buFont typeface="Arial" charset="0"/>
              <a:buNone/>
              <a:defRPr/>
            </a:pPr>
            <a:endParaRPr lang="en-US" altLang="zh-TW" dirty="0" smtClean="0"/>
          </a:p>
          <a:p>
            <a:pPr eaLnBrk="1" fontAlgn="auto" hangingPunct="1">
              <a:spcAft>
                <a:spcPts val="0"/>
              </a:spcAft>
              <a:buFont typeface="Arial" charset="0"/>
              <a:buNone/>
              <a:defRPr/>
            </a:pPr>
            <a:endParaRPr lang="en-US" altLang="zh-TW" dirty="0" smtClean="0"/>
          </a:p>
        </p:txBody>
      </p:sp>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5</a:t>
            </a:fld>
            <a:endParaRPr lang="zh-TW" altLang="en-US" dirty="0">
              <a:solidFill>
                <a:prstClr val="black">
                  <a:tint val="75000"/>
                </a:prstClr>
              </a:solidFill>
            </a:endParaRPr>
          </a:p>
        </p:txBody>
      </p:sp>
    </p:spTree>
    <p:extLst>
      <p:ext uri="{BB962C8B-B14F-4D97-AF65-F5344CB8AC3E}">
        <p14:creationId xmlns:p14="http://schemas.microsoft.com/office/powerpoint/2010/main" val="40026604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467544" y="476672"/>
            <a:ext cx="8229600" cy="1008063"/>
          </a:xfrm>
        </p:spPr>
        <p:txBody>
          <a:bodyPr/>
          <a:lstStyle/>
          <a:p>
            <a:pPr eaLnBrk="1" hangingPunct="1"/>
            <a:r>
              <a:rPr lang="zh-TW" altLang="en-US" sz="4000" b="1" dirty="0" smtClean="0">
                <a:latin typeface="Arial" pitchFamily="34" charset="0"/>
                <a:ea typeface="標楷體" pitchFamily="65" charset="-120"/>
                <a:cs typeface="Arial" pitchFamily="34" charset="0"/>
              </a:rPr>
              <a:t>查核作業說明</a:t>
            </a:r>
            <a:endParaRPr lang="en-US" altLang="zh-TW" sz="4000" b="1" dirty="0" smtClean="0">
              <a:latin typeface="Arial" pitchFamily="34" charset="0"/>
              <a:ea typeface="標楷體" pitchFamily="65" charset="-120"/>
              <a:cs typeface="Arial" pitchFamily="34" charset="0"/>
            </a:endParaRPr>
          </a:p>
        </p:txBody>
      </p:sp>
      <p:sp>
        <p:nvSpPr>
          <p:cNvPr id="20483" name="Rectangle 3"/>
          <p:cNvSpPr>
            <a:spLocks noGrp="1"/>
          </p:cNvSpPr>
          <p:nvPr>
            <p:ph sz="quarter" idx="1"/>
          </p:nvPr>
        </p:nvSpPr>
        <p:spPr>
          <a:xfrm>
            <a:off x="539750" y="1566863"/>
            <a:ext cx="8229600" cy="4525962"/>
          </a:xfrm>
        </p:spPr>
        <p:txBody>
          <a:bodyPr rtlCol="0">
            <a:normAutofit/>
          </a:bodyPr>
          <a:lstStyle/>
          <a:p>
            <a:pPr eaLnBrk="1" fontAlgn="auto" hangingPunct="1">
              <a:spcAft>
                <a:spcPts val="0"/>
              </a:spcAft>
              <a:defRPr/>
            </a:pPr>
            <a:r>
              <a:rPr lang="zh-TW" altLang="zh-TW" dirty="0" smtClean="0">
                <a:latin typeface="Arial" pitchFamily="34" charset="0"/>
                <a:ea typeface="標楷體" panose="03000509000000000000" pitchFamily="65" charset="-120"/>
                <a:cs typeface="Arial" pitchFamily="34" charset="0"/>
              </a:rPr>
              <a:t>辦理</a:t>
            </a:r>
            <a:r>
              <a:rPr lang="zh-TW" altLang="en-US" dirty="0" smtClean="0">
                <a:latin typeface="Arial" pitchFamily="34" charset="0"/>
                <a:ea typeface="標楷體" panose="03000509000000000000" pitchFamily="65" charset="-120"/>
                <a:cs typeface="Arial" pitchFamily="34" charset="0"/>
              </a:rPr>
              <a:t>頻率</a:t>
            </a:r>
            <a:endParaRPr lang="en-US" altLang="zh-TW" dirty="0" smtClean="0">
              <a:latin typeface="Arial" pitchFamily="34" charset="0"/>
              <a:ea typeface="標楷體" panose="03000509000000000000" pitchFamily="65" charset="-120"/>
              <a:cs typeface="Arial" pitchFamily="34" charset="0"/>
            </a:endParaRPr>
          </a:p>
          <a:p>
            <a:pPr lvl="1" eaLnBrk="1" fontAlgn="auto" hangingPunct="1">
              <a:spcAft>
                <a:spcPts val="0"/>
              </a:spcAft>
              <a:defRPr/>
            </a:pPr>
            <a:r>
              <a:rPr lang="zh-TW" altLang="zh-TW" sz="2400" dirty="0">
                <a:latin typeface="Arial" pitchFamily="34" charset="0"/>
                <a:ea typeface="標楷體" panose="03000509000000000000" pitchFamily="65" charset="-120"/>
                <a:cs typeface="Arial" pitchFamily="34" charset="0"/>
              </a:rPr>
              <a:t>護理機構感染管制措施之查核，</a:t>
            </a:r>
            <a:r>
              <a:rPr lang="zh-TW" altLang="zh-TW" sz="2400" dirty="0">
                <a:solidFill>
                  <a:srgbClr val="C00000"/>
                </a:solidFill>
                <a:latin typeface="Arial" pitchFamily="34" charset="0"/>
                <a:ea typeface="標楷體" panose="03000509000000000000" pitchFamily="65" charset="-120"/>
                <a:cs typeface="Arial" pitchFamily="34" charset="0"/>
              </a:rPr>
              <a:t>每年舉行一次</a:t>
            </a:r>
            <a:r>
              <a:rPr lang="zh-TW" altLang="zh-TW" sz="2400" dirty="0">
                <a:latin typeface="Arial" pitchFamily="34" charset="0"/>
                <a:ea typeface="標楷體" panose="03000509000000000000" pitchFamily="65" charset="-120"/>
                <a:cs typeface="Arial" pitchFamily="34" charset="0"/>
              </a:rPr>
              <a:t>；必要時得增減</a:t>
            </a:r>
            <a:r>
              <a:rPr lang="zh-TW" altLang="zh-TW" sz="2400" dirty="0" smtClean="0">
                <a:latin typeface="Arial" pitchFamily="34" charset="0"/>
                <a:ea typeface="標楷體" panose="03000509000000000000" pitchFamily="65" charset="-120"/>
                <a:cs typeface="Arial" pitchFamily="34" charset="0"/>
              </a:rPr>
              <a:t>之。</a:t>
            </a:r>
          </a:p>
          <a:p>
            <a:pPr eaLnBrk="1" fontAlgn="auto" hangingPunct="1">
              <a:spcAft>
                <a:spcPts val="0"/>
              </a:spcAft>
              <a:defRPr/>
            </a:pPr>
            <a:r>
              <a:rPr lang="zh-TW" altLang="en-US" dirty="0" smtClean="0">
                <a:latin typeface="Arial" pitchFamily="34" charset="0"/>
                <a:ea typeface="標楷體" panose="03000509000000000000" pitchFamily="65" charset="-120"/>
                <a:cs typeface="Arial" pitchFamily="34" charset="0"/>
              </a:rPr>
              <a:t>查核對象</a:t>
            </a:r>
            <a:endParaRPr lang="en-US" altLang="zh-TW" dirty="0" smtClean="0">
              <a:latin typeface="Arial" pitchFamily="34" charset="0"/>
              <a:ea typeface="標楷體" panose="03000509000000000000" pitchFamily="65" charset="-120"/>
              <a:cs typeface="Arial" pitchFamily="34" charset="0"/>
            </a:endParaRPr>
          </a:p>
          <a:p>
            <a:pPr lvl="1" eaLnBrk="1" fontAlgn="auto" hangingPunct="1">
              <a:spcAft>
                <a:spcPts val="0"/>
              </a:spcAft>
              <a:defRPr/>
            </a:pPr>
            <a:r>
              <a:rPr lang="zh-TW" altLang="zh-TW" sz="2400" dirty="0">
                <a:latin typeface="Arial" pitchFamily="34" charset="0"/>
                <a:ea typeface="標楷體" panose="03000509000000000000" pitchFamily="65" charset="-120"/>
                <a:cs typeface="Arial" pitchFamily="34" charset="0"/>
              </a:rPr>
              <a:t>依據護理人員法第十六條規定申請</a:t>
            </a:r>
            <a:r>
              <a:rPr lang="zh-TW" altLang="zh-TW" sz="2400" dirty="0" smtClean="0">
                <a:latin typeface="Arial" pitchFamily="34" charset="0"/>
                <a:ea typeface="標楷體" panose="03000509000000000000" pitchFamily="65" charset="-120"/>
                <a:cs typeface="Arial" pitchFamily="34" charset="0"/>
              </a:rPr>
              <a:t>設置</a:t>
            </a:r>
            <a:r>
              <a:rPr lang="zh-TW" altLang="en-US" sz="2400" dirty="0" smtClean="0">
                <a:latin typeface="Arial" pitchFamily="34" charset="0"/>
                <a:ea typeface="標楷體" panose="03000509000000000000" pitchFamily="65" charset="-120"/>
                <a:cs typeface="Arial" pitchFamily="34" charset="0"/>
              </a:rPr>
              <a:t>並於</a:t>
            </a:r>
            <a:r>
              <a:rPr lang="zh-TW" altLang="en-US" sz="2400" dirty="0" smtClean="0">
                <a:solidFill>
                  <a:srgbClr val="C00000"/>
                </a:solidFill>
                <a:latin typeface="Arial" pitchFamily="34" charset="0"/>
                <a:ea typeface="標楷體" panose="03000509000000000000" pitchFamily="65" charset="-120"/>
                <a:cs typeface="Arial" pitchFamily="34" charset="0"/>
              </a:rPr>
              <a:t>查核年</a:t>
            </a:r>
            <a:r>
              <a:rPr lang="en-US" altLang="zh-TW" sz="2400" dirty="0" smtClean="0">
                <a:solidFill>
                  <a:srgbClr val="C00000"/>
                </a:solidFill>
                <a:latin typeface="Arial" pitchFamily="34" charset="0"/>
                <a:ea typeface="標楷體" panose="03000509000000000000" pitchFamily="65" charset="-120"/>
                <a:cs typeface="Arial" pitchFamily="34" charset="0"/>
              </a:rPr>
              <a:t>1</a:t>
            </a:r>
            <a:r>
              <a:rPr lang="zh-TW" altLang="en-US" sz="2400" dirty="0" smtClean="0">
                <a:solidFill>
                  <a:srgbClr val="C00000"/>
                </a:solidFill>
                <a:latin typeface="Arial" pitchFamily="34" charset="0"/>
                <a:ea typeface="標楷體" panose="03000509000000000000" pitchFamily="65" charset="-120"/>
                <a:cs typeface="Arial" pitchFamily="34" charset="0"/>
              </a:rPr>
              <a:t>月</a:t>
            </a:r>
            <a:r>
              <a:rPr lang="en-US" altLang="zh-TW" sz="2400" dirty="0" smtClean="0">
                <a:solidFill>
                  <a:srgbClr val="C00000"/>
                </a:solidFill>
                <a:latin typeface="Arial" pitchFamily="34" charset="0"/>
                <a:ea typeface="標楷體" panose="03000509000000000000" pitchFamily="65" charset="-120"/>
                <a:cs typeface="Arial" pitchFamily="34" charset="0"/>
              </a:rPr>
              <a:t>1</a:t>
            </a:r>
            <a:r>
              <a:rPr lang="zh-TW" altLang="en-US" sz="2400" dirty="0" smtClean="0">
                <a:solidFill>
                  <a:srgbClr val="C00000"/>
                </a:solidFill>
                <a:latin typeface="Arial" pitchFamily="34" charset="0"/>
                <a:ea typeface="標楷體" panose="03000509000000000000" pitchFamily="65" charset="-120"/>
                <a:cs typeface="Arial" pitchFamily="34" charset="0"/>
              </a:rPr>
              <a:t>日前開業</a:t>
            </a:r>
            <a:r>
              <a:rPr lang="zh-TW" altLang="zh-TW" sz="2400" dirty="0" smtClean="0">
                <a:solidFill>
                  <a:srgbClr val="C00000"/>
                </a:solidFill>
                <a:latin typeface="Arial" pitchFamily="34" charset="0"/>
                <a:ea typeface="標楷體" panose="03000509000000000000" pitchFamily="65" charset="-120"/>
                <a:cs typeface="Arial" pitchFamily="34" charset="0"/>
              </a:rPr>
              <a:t>之</a:t>
            </a:r>
            <a:r>
              <a:rPr lang="zh-TW" altLang="zh-TW" sz="2400" dirty="0">
                <a:solidFill>
                  <a:srgbClr val="C00000"/>
                </a:solidFill>
                <a:latin typeface="Arial" pitchFamily="34" charset="0"/>
                <a:ea typeface="標楷體" panose="03000509000000000000" pitchFamily="65" charset="-120"/>
                <a:cs typeface="Arial" pitchFamily="34" charset="0"/>
              </a:rPr>
              <a:t>「一般護理之家」、「</a:t>
            </a:r>
            <a:r>
              <a:rPr lang="zh-TW" altLang="zh-TW" sz="2400" dirty="0" smtClean="0">
                <a:solidFill>
                  <a:srgbClr val="C00000"/>
                </a:solidFill>
                <a:latin typeface="Arial" pitchFamily="34" charset="0"/>
                <a:ea typeface="標楷體" panose="03000509000000000000" pitchFamily="65" charset="-120"/>
                <a:cs typeface="Arial" pitchFamily="34" charset="0"/>
              </a:rPr>
              <a:t>產後護理</a:t>
            </a:r>
            <a:r>
              <a:rPr lang="zh-TW" altLang="en-US" sz="2400" dirty="0" smtClean="0">
                <a:solidFill>
                  <a:srgbClr val="C00000"/>
                </a:solidFill>
                <a:latin typeface="Arial" pitchFamily="34" charset="0"/>
                <a:ea typeface="標楷體" panose="03000509000000000000" pitchFamily="65" charset="-120"/>
                <a:cs typeface="Arial" pitchFamily="34" charset="0"/>
              </a:rPr>
              <a:t>之家</a:t>
            </a:r>
            <a:r>
              <a:rPr lang="zh-TW" altLang="zh-TW" sz="2400" dirty="0" smtClean="0">
                <a:solidFill>
                  <a:srgbClr val="C00000"/>
                </a:solidFill>
                <a:latin typeface="Arial" pitchFamily="34" charset="0"/>
                <a:ea typeface="標楷體" panose="03000509000000000000" pitchFamily="65" charset="-120"/>
                <a:cs typeface="Arial" pitchFamily="34" charset="0"/>
              </a:rPr>
              <a:t>」</a:t>
            </a:r>
            <a:r>
              <a:rPr lang="zh-TW" altLang="zh-TW" sz="2400" dirty="0">
                <a:solidFill>
                  <a:srgbClr val="C00000"/>
                </a:solidFill>
                <a:latin typeface="Arial" pitchFamily="34" charset="0"/>
                <a:ea typeface="標楷體" panose="03000509000000000000" pitchFamily="65" charset="-120"/>
                <a:cs typeface="Arial" pitchFamily="34" charset="0"/>
              </a:rPr>
              <a:t>及「精神護理之家」</a:t>
            </a:r>
            <a:r>
              <a:rPr lang="zh-TW" altLang="zh-TW" sz="2400" dirty="0" smtClean="0">
                <a:latin typeface="Arial" pitchFamily="34" charset="0"/>
                <a:ea typeface="標楷體" panose="03000509000000000000" pitchFamily="65" charset="-120"/>
                <a:cs typeface="Arial" pitchFamily="34" charset="0"/>
              </a:rPr>
              <a:t>。</a:t>
            </a:r>
            <a:endParaRPr lang="en-US" altLang="zh-TW" sz="2400" dirty="0" smtClean="0">
              <a:latin typeface="Arial" pitchFamily="34" charset="0"/>
              <a:ea typeface="標楷體" panose="03000509000000000000" pitchFamily="65" charset="-120"/>
              <a:cs typeface="Arial" pitchFamily="34" charset="0"/>
            </a:endParaRPr>
          </a:p>
          <a:p>
            <a:pPr lvl="1" eaLnBrk="1" fontAlgn="auto" hangingPunct="1">
              <a:spcAft>
                <a:spcPts val="0"/>
              </a:spcAft>
              <a:defRPr/>
            </a:pPr>
            <a:r>
              <a:rPr lang="zh-TW" altLang="en-US" sz="2400" dirty="0">
                <a:latin typeface="Arial" pitchFamily="34" charset="0"/>
                <a:ea typeface="標楷體" panose="03000509000000000000" pitchFamily="65" charset="-120"/>
                <a:cs typeface="Arial" pitchFamily="34" charset="0"/>
              </a:rPr>
              <a:t>查核年</a:t>
            </a:r>
            <a:r>
              <a:rPr lang="zh-TW" altLang="zh-TW" sz="2400" dirty="0" smtClean="0">
                <a:latin typeface="Arial" pitchFamily="34" charset="0"/>
                <a:ea typeface="標楷體" panose="03000509000000000000" pitchFamily="65" charset="-120"/>
                <a:cs typeface="Arial" pitchFamily="34" charset="0"/>
              </a:rPr>
              <a:t>申請</a:t>
            </a:r>
            <a:r>
              <a:rPr lang="zh-TW" altLang="zh-TW" sz="2400" dirty="0">
                <a:latin typeface="Arial" pitchFamily="34" charset="0"/>
                <a:ea typeface="標楷體" panose="03000509000000000000" pitchFamily="65" charset="-120"/>
                <a:cs typeface="Arial" pitchFamily="34" charset="0"/>
              </a:rPr>
              <a:t>評鑑之護理機構，</a:t>
            </a:r>
            <a:r>
              <a:rPr lang="zh-TW" altLang="zh-TW" sz="2400" dirty="0" smtClean="0">
                <a:latin typeface="Arial" pitchFamily="34" charset="0"/>
                <a:ea typeface="標楷體" panose="03000509000000000000" pitchFamily="65" charset="-120"/>
                <a:cs typeface="Arial" pitchFamily="34" charset="0"/>
              </a:rPr>
              <a:t>不</a:t>
            </a:r>
            <a:r>
              <a:rPr lang="zh-TW" altLang="en-US" sz="2400" dirty="0" smtClean="0">
                <a:latin typeface="Arial" pitchFamily="34" charset="0"/>
                <a:ea typeface="標楷體" panose="03000509000000000000" pitchFamily="65" charset="-120"/>
                <a:cs typeface="Arial" pitchFamily="34" charset="0"/>
              </a:rPr>
              <a:t>列入</a:t>
            </a:r>
            <a:r>
              <a:rPr lang="zh-TW" altLang="zh-TW" sz="2400" dirty="0" smtClean="0">
                <a:latin typeface="Arial" pitchFamily="34" charset="0"/>
                <a:ea typeface="標楷體" panose="03000509000000000000" pitchFamily="65" charset="-120"/>
                <a:cs typeface="Arial" pitchFamily="34" charset="0"/>
              </a:rPr>
              <a:t>查核。</a:t>
            </a:r>
            <a:endParaRPr lang="en-US" altLang="zh-TW" sz="2400" dirty="0" smtClean="0">
              <a:latin typeface="Arial" pitchFamily="34" charset="0"/>
              <a:ea typeface="標楷體" panose="03000509000000000000" pitchFamily="65" charset="-120"/>
              <a:cs typeface="Arial" pitchFamily="34" charset="0"/>
            </a:endParaRPr>
          </a:p>
          <a:p>
            <a:pPr lvl="1" eaLnBrk="1" fontAlgn="auto" hangingPunct="1">
              <a:spcAft>
                <a:spcPts val="0"/>
              </a:spcAft>
              <a:defRPr/>
            </a:pPr>
            <a:r>
              <a:rPr lang="zh-TW" altLang="en-US" sz="2400" dirty="0" smtClean="0">
                <a:latin typeface="Arial" pitchFamily="34" charset="0"/>
                <a:ea typeface="標楷體" panose="03000509000000000000" pitchFamily="65" charset="-120"/>
                <a:cs typeface="Arial" pitchFamily="34" charset="0"/>
              </a:rPr>
              <a:t>若為</a:t>
            </a:r>
            <a:r>
              <a:rPr lang="zh-TW" altLang="en-US" sz="2400" dirty="0">
                <a:latin typeface="Arial" pitchFamily="34" charset="0"/>
                <a:ea typeface="標楷體" panose="03000509000000000000" pitchFamily="65" charset="-120"/>
                <a:cs typeface="Arial" pitchFamily="34" charset="0"/>
              </a:rPr>
              <a:t>查核</a:t>
            </a:r>
            <a:r>
              <a:rPr lang="zh-TW" altLang="en-US" sz="2400" dirty="0" smtClean="0">
                <a:latin typeface="Arial" pitchFamily="34" charset="0"/>
                <a:ea typeface="標楷體" panose="03000509000000000000" pitchFamily="65" charset="-120"/>
                <a:cs typeface="Arial" pitchFamily="34" charset="0"/>
              </a:rPr>
              <a:t>年</a:t>
            </a:r>
            <a:r>
              <a:rPr lang="en-US" altLang="zh-TW" sz="2400" dirty="0" smtClean="0">
                <a:latin typeface="Arial" pitchFamily="34" charset="0"/>
                <a:ea typeface="標楷體" panose="03000509000000000000" pitchFamily="65" charset="-120"/>
                <a:cs typeface="Arial" pitchFamily="34" charset="0"/>
              </a:rPr>
              <a:t>1</a:t>
            </a:r>
            <a:r>
              <a:rPr lang="zh-TW" altLang="en-US" sz="2400" dirty="0" smtClean="0">
                <a:latin typeface="Arial" pitchFamily="34" charset="0"/>
                <a:ea typeface="標楷體" panose="03000509000000000000" pitchFamily="65" charset="-120"/>
                <a:cs typeface="Arial" pitchFamily="34" charset="0"/>
              </a:rPr>
              <a:t>月</a:t>
            </a:r>
            <a:r>
              <a:rPr lang="en-US" altLang="zh-TW" sz="2400" dirty="0">
                <a:latin typeface="Arial" pitchFamily="34" charset="0"/>
                <a:ea typeface="標楷體" panose="03000509000000000000" pitchFamily="65" charset="-120"/>
                <a:cs typeface="Arial" pitchFamily="34" charset="0"/>
              </a:rPr>
              <a:t>1</a:t>
            </a:r>
            <a:r>
              <a:rPr lang="zh-TW" altLang="en-US" sz="2400" dirty="0" smtClean="0">
                <a:latin typeface="Arial" pitchFamily="34" charset="0"/>
                <a:ea typeface="標楷體" panose="03000509000000000000" pitchFamily="65" charset="-120"/>
                <a:cs typeface="Arial" pitchFamily="34" charset="0"/>
              </a:rPr>
              <a:t>日以後開業</a:t>
            </a:r>
            <a:r>
              <a:rPr lang="zh-TW" altLang="en-US" sz="2400" dirty="0">
                <a:latin typeface="Arial" pitchFamily="34" charset="0"/>
                <a:ea typeface="標楷體" panose="03000509000000000000" pitchFamily="65" charset="-120"/>
                <a:cs typeface="Arial" pitchFamily="34" charset="0"/>
              </a:rPr>
              <a:t>之護理</a:t>
            </a:r>
            <a:r>
              <a:rPr lang="zh-TW" altLang="en-US" sz="2400" dirty="0" smtClean="0">
                <a:latin typeface="Arial" pitchFamily="34" charset="0"/>
                <a:ea typeface="標楷體" panose="03000509000000000000" pitchFamily="65" charset="-120"/>
                <a:cs typeface="Arial" pitchFamily="34" charset="0"/>
              </a:rPr>
              <a:t>機構，由各縣市衛生局自行決定是否查核</a:t>
            </a:r>
            <a:r>
              <a:rPr lang="zh-TW" altLang="zh-TW" sz="2400" dirty="0" smtClean="0">
                <a:latin typeface="Arial" pitchFamily="34" charset="0"/>
                <a:ea typeface="標楷體" panose="03000509000000000000" pitchFamily="65" charset="-120"/>
                <a:cs typeface="Arial" pitchFamily="34" charset="0"/>
              </a:rPr>
              <a:t>。</a:t>
            </a:r>
            <a:endParaRPr lang="en-US" altLang="zh-TW" sz="2400" dirty="0">
              <a:latin typeface="Arial" pitchFamily="34" charset="0"/>
              <a:ea typeface="標楷體" panose="03000509000000000000" pitchFamily="65" charset="-120"/>
              <a:cs typeface="Arial" pitchFamily="34" charset="0"/>
            </a:endParaRPr>
          </a:p>
          <a:p>
            <a:pPr lvl="1" eaLnBrk="1" fontAlgn="auto" hangingPunct="1">
              <a:spcAft>
                <a:spcPts val="0"/>
              </a:spcAft>
              <a:defRPr/>
            </a:pPr>
            <a:endParaRPr lang="zh-TW" altLang="zh-TW" sz="2400" dirty="0">
              <a:latin typeface="Arial" pitchFamily="34" charset="0"/>
              <a:ea typeface="標楷體" panose="03000509000000000000" pitchFamily="65" charset="-120"/>
              <a:cs typeface="Arial" pitchFamily="34" charset="0"/>
            </a:endParaRPr>
          </a:p>
          <a:p>
            <a:pPr marL="457200" lvl="1" indent="0" eaLnBrk="1" fontAlgn="auto" hangingPunct="1">
              <a:spcAft>
                <a:spcPts val="0"/>
              </a:spcAft>
              <a:buFont typeface="Arial" pitchFamily="34" charset="0"/>
              <a:buNone/>
              <a:defRPr/>
            </a:pPr>
            <a:endParaRPr lang="zh-TW" altLang="zh-TW" sz="3600" dirty="0">
              <a:latin typeface="Arial" pitchFamily="34" charset="0"/>
              <a:cs typeface="Arial" pitchFamily="34" charset="0"/>
            </a:endParaRPr>
          </a:p>
          <a:p>
            <a:pPr lvl="1" eaLnBrk="1" fontAlgn="auto" hangingPunct="1">
              <a:spcAft>
                <a:spcPts val="0"/>
              </a:spcAft>
              <a:defRPr/>
            </a:pPr>
            <a:endParaRPr lang="zh-TW" altLang="en-US" dirty="0" smtClean="0">
              <a:latin typeface="Arial" pitchFamily="34" charset="0"/>
              <a:cs typeface="Arial" pitchFamily="34" charset="0"/>
            </a:endParaRPr>
          </a:p>
        </p:txBody>
      </p:sp>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6</a:t>
            </a:fld>
            <a:endParaRPr lang="zh-TW" altLang="en-US" dirty="0">
              <a:solidFill>
                <a:prstClr val="black">
                  <a:tint val="75000"/>
                </a:prstClr>
              </a:solidFill>
            </a:endParaRPr>
          </a:p>
        </p:txBody>
      </p:sp>
    </p:spTree>
    <p:extLst>
      <p:ext uri="{BB962C8B-B14F-4D97-AF65-F5344CB8AC3E}">
        <p14:creationId xmlns:p14="http://schemas.microsoft.com/office/powerpoint/2010/main" val="11185960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標題 1"/>
          <p:cNvSpPr>
            <a:spLocks noGrp="1"/>
          </p:cNvSpPr>
          <p:nvPr>
            <p:ph type="title"/>
          </p:nvPr>
        </p:nvSpPr>
        <p:spPr>
          <a:xfrm>
            <a:off x="323850" y="404813"/>
            <a:ext cx="8229600" cy="993775"/>
          </a:xfrm>
        </p:spPr>
        <p:txBody>
          <a:bodyPr>
            <a:normAutofit/>
          </a:bodyPr>
          <a:lstStyle/>
          <a:p>
            <a:pPr eaLnBrk="1" hangingPunct="1"/>
            <a:r>
              <a:rPr lang="zh-TW" altLang="en-US" sz="3200" b="1" dirty="0" smtClean="0">
                <a:latin typeface="標楷體" pitchFamily="65" charset="-120"/>
                <a:ea typeface="標楷體" pitchFamily="65" charset="-120"/>
              </a:rPr>
              <a:t>一般護理之家查核基準</a:t>
            </a:r>
          </a:p>
        </p:txBody>
      </p:sp>
      <p:graphicFrame>
        <p:nvGraphicFramePr>
          <p:cNvPr id="5" name="表格 4"/>
          <p:cNvGraphicFramePr>
            <a:graphicFrameLocks noGrp="1"/>
          </p:cNvGraphicFramePr>
          <p:nvPr>
            <p:extLst>
              <p:ext uri="{D42A27DB-BD31-4B8C-83A1-F6EECF244321}">
                <p14:modId xmlns:p14="http://schemas.microsoft.com/office/powerpoint/2010/main" val="1711562521"/>
              </p:ext>
            </p:extLst>
          </p:nvPr>
        </p:nvGraphicFramePr>
        <p:xfrm>
          <a:off x="1403648" y="1700808"/>
          <a:ext cx="6480720" cy="4608512"/>
        </p:xfrm>
        <a:graphic>
          <a:graphicData uri="http://schemas.openxmlformats.org/drawingml/2006/table">
            <a:tbl>
              <a:tblPr firstRow="1" firstCol="1" bandRow="1"/>
              <a:tblGrid>
                <a:gridCol w="6480720"/>
              </a:tblGrid>
              <a:tr h="305405">
                <a:tc>
                  <a:txBody>
                    <a:bodyPr/>
                    <a:lstStyle/>
                    <a:p>
                      <a:pPr algn="ctr">
                        <a:spcAft>
                          <a:spcPts val="0"/>
                        </a:spcAft>
                      </a:pPr>
                      <a:r>
                        <a:rPr lang="zh-TW" sz="1800" b="0" kern="100" dirty="0">
                          <a:effectLst/>
                          <a:latin typeface="Arial" panose="020B0604020202020204" pitchFamily="34" charset="0"/>
                          <a:ea typeface="標楷體" panose="03000509000000000000" pitchFamily="65" charset="-120"/>
                          <a:cs typeface="Arial" panose="020B0604020202020204" pitchFamily="34" charset="0"/>
                        </a:rPr>
                        <a:t>查核項目</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a:spcAft>
                          <a:spcPts val="0"/>
                        </a:spcAft>
                      </a:pPr>
                      <a:r>
                        <a:rPr lang="en-US" sz="1800" b="0" kern="100" dirty="0">
                          <a:effectLst/>
                          <a:latin typeface="Arial" panose="020B0604020202020204" pitchFamily="34" charset="0"/>
                          <a:ea typeface="標楷體" panose="03000509000000000000" pitchFamily="65" charset="-120"/>
                        </a:rPr>
                        <a:t>1.</a:t>
                      </a:r>
                      <a:r>
                        <a:rPr lang="zh-TW" sz="1800" b="0" kern="100" dirty="0">
                          <a:effectLst/>
                          <a:latin typeface="Arial" panose="020B0604020202020204" pitchFamily="34" charset="0"/>
                          <a:ea typeface="標楷體" panose="03000509000000000000" pitchFamily="65" charset="-120"/>
                          <a:cs typeface="Arial" panose="020B0604020202020204" pitchFamily="34" charset="0"/>
                        </a:rPr>
                        <a:t>感染管制品質追蹤改善</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1.1</a:t>
                      </a:r>
                      <a:r>
                        <a:rPr lang="zh-TW" sz="1800" b="0" kern="100" dirty="0">
                          <a:effectLst/>
                          <a:latin typeface="Arial" panose="020B0604020202020204" pitchFamily="34" charset="0"/>
                          <a:ea typeface="標楷體" panose="03000509000000000000" pitchFamily="65" charset="-120"/>
                          <a:cs typeface="Arial" panose="020B0604020202020204" pitchFamily="34" charset="0"/>
                        </a:rPr>
                        <a:t>前次查核建議事項改善情形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a:spcAft>
                          <a:spcPts val="0"/>
                        </a:spcAft>
                      </a:pPr>
                      <a:r>
                        <a:rPr lang="en-US" sz="1800" b="0" kern="100" dirty="0">
                          <a:effectLst/>
                          <a:latin typeface="Arial" panose="020B0604020202020204" pitchFamily="34" charset="0"/>
                          <a:ea typeface="標楷體" panose="03000509000000000000" pitchFamily="65" charset="-120"/>
                        </a:rPr>
                        <a:t>2.</a:t>
                      </a:r>
                      <a:r>
                        <a:rPr lang="zh-TW" sz="1800" b="0" kern="100" dirty="0">
                          <a:effectLst/>
                          <a:latin typeface="Arial" panose="020B0604020202020204" pitchFamily="34" charset="0"/>
                          <a:ea typeface="標楷體" panose="03000509000000000000" pitchFamily="65" charset="-120"/>
                          <a:cs typeface="Arial" panose="020B0604020202020204" pitchFamily="34" charset="0"/>
                        </a:rPr>
                        <a:t>人員管理</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2.1</a:t>
                      </a:r>
                      <a:r>
                        <a:rPr lang="zh-TW" sz="1800" b="0" kern="100" dirty="0">
                          <a:effectLst/>
                          <a:latin typeface="Arial" panose="020B0604020202020204" pitchFamily="34" charset="0"/>
                          <a:ea typeface="標楷體" panose="03000509000000000000" pitchFamily="65" charset="-120"/>
                          <a:cs typeface="Arial" panose="020B0604020202020204" pitchFamily="34" charset="0"/>
                        </a:rPr>
                        <a:t>工作人員定期接受健康檢查情形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2.2</a:t>
                      </a:r>
                      <a:r>
                        <a:rPr lang="zh-TW" sz="1800" b="0" kern="100" dirty="0">
                          <a:effectLst/>
                          <a:latin typeface="Arial" panose="020B0604020202020204" pitchFamily="34" charset="0"/>
                          <a:ea typeface="標楷體" panose="03000509000000000000" pitchFamily="65" charset="-120"/>
                          <a:cs typeface="Arial" panose="020B0604020202020204" pitchFamily="34" charset="0"/>
                        </a:rPr>
                        <a:t>服務對象健康檢查及健康管理情形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2.3</a:t>
                      </a:r>
                      <a:r>
                        <a:rPr lang="zh-TW" sz="1800" b="0" kern="100" dirty="0">
                          <a:effectLst/>
                          <a:latin typeface="Arial" panose="020B0604020202020204" pitchFamily="34" charset="0"/>
                          <a:ea typeface="標楷體" panose="03000509000000000000" pitchFamily="65" charset="-120"/>
                          <a:cs typeface="Arial" panose="020B0604020202020204" pitchFamily="34" charset="0"/>
                        </a:rPr>
                        <a:t>服務對象及工作人員接受疫苗注射情形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2.4</a:t>
                      </a:r>
                      <a:r>
                        <a:rPr lang="zh-TW" sz="1800" b="0" kern="100" dirty="0">
                          <a:solidFill>
                            <a:schemeClr val="tx1"/>
                          </a:solidFill>
                          <a:effectLst/>
                          <a:latin typeface="Arial" panose="020B0604020202020204" pitchFamily="34" charset="0"/>
                          <a:ea typeface="標楷體" panose="03000509000000000000" pitchFamily="65" charset="-120"/>
                          <a:cs typeface="Arial" panose="020B0604020202020204" pitchFamily="34" charset="0"/>
                        </a:rPr>
                        <a:t>新進工作人員職前及在職教育訓練計畫及辦理情形</a:t>
                      </a:r>
                      <a:endParaRPr lang="zh-TW" sz="1600" b="0" kern="100" dirty="0">
                        <a:solidFill>
                          <a:schemeClr val="tx1"/>
                        </a:solidFill>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a:spcAft>
                          <a:spcPts val="0"/>
                        </a:spcAft>
                      </a:pPr>
                      <a:r>
                        <a:rPr lang="en-US" sz="1800" b="0" kern="100" dirty="0">
                          <a:effectLst/>
                          <a:latin typeface="Arial" panose="020B0604020202020204" pitchFamily="34" charset="0"/>
                          <a:ea typeface="標楷體" panose="03000509000000000000" pitchFamily="65" charset="-120"/>
                        </a:rPr>
                        <a:t>3.</a:t>
                      </a:r>
                      <a:r>
                        <a:rPr lang="zh-TW" sz="1800" b="0" kern="100" dirty="0">
                          <a:effectLst/>
                          <a:latin typeface="Arial" panose="020B0604020202020204" pitchFamily="34" charset="0"/>
                          <a:ea typeface="標楷體" panose="03000509000000000000" pitchFamily="65" charset="-120"/>
                          <a:cs typeface="Arial" panose="020B0604020202020204" pitchFamily="34" charset="0"/>
                        </a:rPr>
                        <a:t>環境管理</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702">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3.1</a:t>
                      </a:r>
                      <a:r>
                        <a:rPr lang="zh-TW" sz="1800" b="0" kern="100" dirty="0">
                          <a:effectLst/>
                          <a:latin typeface="Arial" panose="020B0604020202020204" pitchFamily="34" charset="0"/>
                          <a:ea typeface="標楷體" panose="03000509000000000000" pitchFamily="65" charset="-120"/>
                          <a:cs typeface="Arial" panose="020B0604020202020204" pitchFamily="34" charset="0"/>
                        </a:rPr>
                        <a:t>機構環境清潔及病媒防治措施</a:t>
                      </a:r>
                      <a:r>
                        <a:rPr lang="zh-TW" sz="1800" b="0" kern="100" dirty="0" smtClean="0">
                          <a:effectLst/>
                          <a:latin typeface="Arial" panose="020B0604020202020204" pitchFamily="34" charset="0"/>
                          <a:ea typeface="標楷體" panose="03000509000000000000" pitchFamily="65" charset="-120"/>
                          <a:cs typeface="Arial" panose="020B0604020202020204" pitchFamily="34" charset="0"/>
                        </a:rPr>
                        <a:t>情形</a:t>
                      </a:r>
                      <a:r>
                        <a:rPr lang="en-US" sz="1800" b="0" kern="100" dirty="0">
                          <a:effectLst/>
                          <a:latin typeface="Arial" panose="020B0604020202020204" pitchFamily="34" charset="0"/>
                          <a:ea typeface="標楷體" panose="03000509000000000000" pitchFamily="65" charset="-120"/>
                        </a:rPr>
                        <a:t> </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algn="just">
                        <a:spcAft>
                          <a:spcPts val="0"/>
                        </a:spcAft>
                      </a:pPr>
                      <a:r>
                        <a:rPr lang="en-US" sz="1800" b="0" kern="100" dirty="0">
                          <a:effectLst/>
                          <a:latin typeface="Arial" panose="020B0604020202020204" pitchFamily="34" charset="0"/>
                          <a:ea typeface="標楷體" panose="03000509000000000000" pitchFamily="65" charset="-120"/>
                        </a:rPr>
                        <a:t>4.</a:t>
                      </a:r>
                      <a:r>
                        <a:rPr lang="zh-TW" sz="1800" b="0" kern="100" dirty="0">
                          <a:effectLst/>
                          <a:latin typeface="Arial" panose="020B0604020202020204" pitchFamily="34" charset="0"/>
                          <a:ea typeface="標楷體" panose="03000509000000000000" pitchFamily="65" charset="-120"/>
                          <a:cs typeface="Arial" panose="020B0604020202020204" pitchFamily="34" charset="0"/>
                        </a:rPr>
                        <a:t>防疫機制建置</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4.1</a:t>
                      </a:r>
                      <a:r>
                        <a:rPr lang="zh-TW" sz="1800" b="0" kern="100" dirty="0">
                          <a:solidFill>
                            <a:schemeClr val="tx1"/>
                          </a:solidFill>
                          <a:effectLst/>
                          <a:latin typeface="Arial" panose="020B0604020202020204" pitchFamily="34" charset="0"/>
                          <a:ea typeface="標楷體" panose="03000509000000000000" pitchFamily="65" charset="-120"/>
                          <a:cs typeface="Arial" panose="020B0604020202020204" pitchFamily="34" charset="0"/>
                        </a:rPr>
                        <a:t>防疫機制建置情形</a:t>
                      </a:r>
                      <a:endParaRPr lang="zh-TW" sz="1600" b="0" kern="100" dirty="0">
                        <a:solidFill>
                          <a:schemeClr val="tx1"/>
                        </a:solidFill>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4.2</a:t>
                      </a:r>
                      <a:r>
                        <a:rPr lang="zh-TW" sz="1800" b="0" kern="100" dirty="0">
                          <a:effectLst/>
                          <a:latin typeface="Arial" panose="020B0604020202020204" pitchFamily="34" charset="0"/>
                          <a:ea typeface="標楷體" panose="03000509000000000000" pitchFamily="65" charset="-120"/>
                          <a:cs typeface="Arial" panose="020B0604020202020204" pitchFamily="34" charset="0"/>
                        </a:rPr>
                        <a:t>隔離空間設置及使用情形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4.3</a:t>
                      </a:r>
                      <a:r>
                        <a:rPr lang="zh-TW" sz="1800" b="0" kern="100" dirty="0">
                          <a:effectLst/>
                          <a:latin typeface="Arial" panose="020B0604020202020204" pitchFamily="34" charset="0"/>
                          <a:ea typeface="標楷體" panose="03000509000000000000" pitchFamily="65" charset="-120"/>
                          <a:cs typeface="Arial" panose="020B0604020202020204" pitchFamily="34" charset="0"/>
                        </a:rPr>
                        <a:t>侵入性照護之執行情形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185">
                <a:tc>
                  <a:txBody>
                    <a:bodyPr/>
                    <a:lstStyle/>
                    <a:p>
                      <a:pPr marL="152400">
                        <a:spcAft>
                          <a:spcPts val="0"/>
                        </a:spcAft>
                      </a:pPr>
                      <a:r>
                        <a:rPr lang="en-US" sz="1800" b="0" kern="100" dirty="0">
                          <a:effectLst/>
                          <a:latin typeface="Arial" panose="020B0604020202020204" pitchFamily="34" charset="0"/>
                          <a:ea typeface="標楷體" panose="03000509000000000000" pitchFamily="65" charset="-120"/>
                        </a:rPr>
                        <a:t>4.4</a:t>
                      </a:r>
                      <a:r>
                        <a:rPr lang="zh-TW" sz="1800" b="0" kern="100" dirty="0">
                          <a:effectLst/>
                          <a:latin typeface="Arial" panose="020B0604020202020204" pitchFamily="34" charset="0"/>
                          <a:ea typeface="標楷體" panose="03000509000000000000" pitchFamily="65" charset="-120"/>
                          <a:cs typeface="Arial" panose="020B0604020202020204" pitchFamily="34" charset="0"/>
                        </a:rPr>
                        <a:t>服務對象感染預防、處理及監測情形</a:t>
                      </a:r>
                      <a:endParaRPr lang="zh-TW" sz="1600" b="0" kern="100" dirty="0">
                        <a:effectLst/>
                        <a:latin typeface="Times New Roman" panose="02020603050405020304" pitchFamily="18" charset="0"/>
                        <a:ea typeface="新細明體" panose="02020500000000000000" pitchFamily="18" charset="-120"/>
                      </a:endParaRPr>
                    </a:p>
                  </a:txBody>
                  <a:tcPr marL="68573" marR="685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7</a:t>
            </a:fld>
            <a:endParaRPr lang="zh-TW" altLang="en-US">
              <a:solidFill>
                <a:prstClr val="black">
                  <a:tint val="75000"/>
                </a:prstClr>
              </a:solidFill>
            </a:endParaRPr>
          </a:p>
        </p:txBody>
      </p:sp>
    </p:spTree>
    <p:extLst>
      <p:ext uri="{BB962C8B-B14F-4D97-AF65-F5344CB8AC3E}">
        <p14:creationId xmlns:p14="http://schemas.microsoft.com/office/powerpoint/2010/main" val="40884525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標題 1"/>
          <p:cNvSpPr>
            <a:spLocks noGrp="1"/>
          </p:cNvSpPr>
          <p:nvPr>
            <p:ph type="title"/>
          </p:nvPr>
        </p:nvSpPr>
        <p:spPr>
          <a:xfrm>
            <a:off x="642938" y="692696"/>
            <a:ext cx="8229600" cy="503238"/>
          </a:xfrm>
        </p:spPr>
        <p:txBody>
          <a:bodyPr>
            <a:noAutofit/>
          </a:bodyPr>
          <a:lstStyle/>
          <a:p>
            <a:pPr eaLnBrk="1" hangingPunct="1"/>
            <a:r>
              <a:rPr lang="zh-TW" altLang="en-US" sz="3200" b="1" dirty="0" smtClean="0">
                <a:latin typeface="標楷體" pitchFamily="65" charset="-120"/>
                <a:ea typeface="標楷體" pitchFamily="65" charset="-120"/>
              </a:rPr>
              <a:t>產後護理之家查核基準</a:t>
            </a:r>
          </a:p>
        </p:txBody>
      </p:sp>
      <p:graphicFrame>
        <p:nvGraphicFramePr>
          <p:cNvPr id="2" name="表格 1"/>
          <p:cNvGraphicFramePr>
            <a:graphicFrameLocks noGrp="1"/>
          </p:cNvGraphicFramePr>
          <p:nvPr>
            <p:extLst>
              <p:ext uri="{D42A27DB-BD31-4B8C-83A1-F6EECF244321}">
                <p14:modId xmlns:p14="http://schemas.microsoft.com/office/powerpoint/2010/main" val="4256251509"/>
              </p:ext>
            </p:extLst>
          </p:nvPr>
        </p:nvGraphicFramePr>
        <p:xfrm>
          <a:off x="1691680" y="1747415"/>
          <a:ext cx="6120680" cy="4234760"/>
        </p:xfrm>
        <a:graphic>
          <a:graphicData uri="http://schemas.openxmlformats.org/drawingml/2006/table">
            <a:tbl>
              <a:tblPr firstRow="1" firstCol="1" bandRow="1">
                <a:tableStyleId>{5940675A-B579-460E-94D1-54222C63F5DA}</a:tableStyleId>
              </a:tblPr>
              <a:tblGrid>
                <a:gridCol w="6120680"/>
              </a:tblGrid>
              <a:tr h="0">
                <a:tc>
                  <a:txBody>
                    <a:bodyPr/>
                    <a:lstStyle/>
                    <a:p>
                      <a:pPr algn="ctr">
                        <a:spcAft>
                          <a:spcPts val="0"/>
                        </a:spcAft>
                      </a:pPr>
                      <a:r>
                        <a:rPr lang="zh-TW" sz="1800" kern="100" dirty="0">
                          <a:effectLst/>
                          <a:latin typeface="Arial" pitchFamily="34" charset="0"/>
                          <a:ea typeface="標楷體" pitchFamily="65" charset="-120"/>
                          <a:cs typeface="Arial" pitchFamily="34" charset="0"/>
                        </a:rPr>
                        <a:t>查核項目</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1.</a:t>
                      </a:r>
                      <a:r>
                        <a:rPr lang="zh-TW" sz="1800" kern="100" dirty="0">
                          <a:effectLst/>
                          <a:latin typeface="Arial" pitchFamily="34" charset="0"/>
                          <a:ea typeface="標楷體" pitchFamily="65" charset="-120"/>
                          <a:cs typeface="Arial" pitchFamily="34" charset="0"/>
                        </a:rPr>
                        <a:t>前次查核應改善事項改善情形</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2.</a:t>
                      </a:r>
                      <a:r>
                        <a:rPr lang="zh-TW" sz="1800" kern="100" dirty="0">
                          <a:effectLst/>
                          <a:latin typeface="Arial" pitchFamily="34" charset="0"/>
                          <a:ea typeface="標楷體" pitchFamily="65" charset="-120"/>
                          <a:cs typeface="Arial" pitchFamily="34" charset="0"/>
                        </a:rPr>
                        <a:t>工作人員定期健康檢查</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3.</a:t>
                      </a:r>
                      <a:r>
                        <a:rPr lang="zh-TW" sz="1800" kern="100" dirty="0">
                          <a:effectLst/>
                          <a:latin typeface="Arial" pitchFamily="34" charset="0"/>
                          <a:ea typeface="標楷體" pitchFamily="65" charset="-120"/>
                          <a:cs typeface="Arial" pitchFamily="34" charset="0"/>
                        </a:rPr>
                        <a:t>配合政府政策施打疫苗</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lgn="just">
                        <a:spcAft>
                          <a:spcPts val="0"/>
                        </a:spcAft>
                      </a:pPr>
                      <a:r>
                        <a:rPr lang="en-US" sz="1800" kern="100" dirty="0">
                          <a:effectLst/>
                          <a:latin typeface="Arial" pitchFamily="34" charset="0"/>
                          <a:ea typeface="標楷體" pitchFamily="65" charset="-120"/>
                          <a:cs typeface="Arial" pitchFamily="34" charset="0"/>
                        </a:rPr>
                        <a:t>4.</a:t>
                      </a:r>
                      <a:r>
                        <a:rPr lang="zh-TW" sz="1800" kern="100" dirty="0">
                          <a:effectLst/>
                          <a:latin typeface="Arial" pitchFamily="34" charset="0"/>
                          <a:ea typeface="標楷體" pitchFamily="65" charset="-120"/>
                          <a:cs typeface="Arial" pitchFamily="34" charset="0"/>
                        </a:rPr>
                        <a:t>感染管制在職教育</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a:effectLst/>
                          <a:latin typeface="Arial" pitchFamily="34" charset="0"/>
                          <a:ea typeface="標楷體" pitchFamily="65" charset="-120"/>
                          <a:cs typeface="Arial" pitchFamily="34" charset="0"/>
                        </a:rPr>
                        <a:t>5.</a:t>
                      </a:r>
                      <a:r>
                        <a:rPr lang="zh-TW" sz="1800" kern="100">
                          <a:effectLst/>
                          <a:latin typeface="Arial" pitchFamily="34" charset="0"/>
                          <a:ea typeface="標楷體" pitchFamily="65" charset="-120"/>
                          <a:cs typeface="Arial" pitchFamily="34" charset="0"/>
                        </a:rPr>
                        <a:t>訪客管理機制</a:t>
                      </a:r>
                      <a:endParaRPr lang="zh-TW" sz="1600" kern="10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6.</a:t>
                      </a:r>
                      <a:r>
                        <a:rPr lang="zh-TW" sz="1800" kern="100" dirty="0">
                          <a:effectLst/>
                          <a:latin typeface="Arial" pitchFamily="34" charset="0"/>
                          <a:ea typeface="標楷體" pitchFamily="65" charset="-120"/>
                          <a:cs typeface="Arial" pitchFamily="34" charset="0"/>
                        </a:rPr>
                        <a:t>內外環境清潔及病媒防治</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7.</a:t>
                      </a:r>
                      <a:r>
                        <a:rPr lang="zh-TW" sz="1800" kern="100" dirty="0">
                          <a:effectLst/>
                          <a:latin typeface="Arial" pitchFamily="34" charset="0"/>
                          <a:ea typeface="標楷體" pitchFamily="65" charset="-120"/>
                          <a:cs typeface="Arial" pitchFamily="34" charset="0"/>
                        </a:rPr>
                        <a:t>防疫物資設置及儲放</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8.</a:t>
                      </a:r>
                      <a:r>
                        <a:rPr lang="zh-TW" sz="1800" kern="100" dirty="0">
                          <a:effectLst/>
                          <a:latin typeface="Arial" pitchFamily="34" charset="0"/>
                          <a:ea typeface="標楷體" pitchFamily="65" charset="-120"/>
                          <a:cs typeface="Arial" pitchFamily="34" charset="0"/>
                        </a:rPr>
                        <a:t>感染管制機制</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9.</a:t>
                      </a:r>
                      <a:r>
                        <a:rPr lang="zh-TW" sz="1800" kern="100" dirty="0">
                          <a:effectLst/>
                          <a:latin typeface="Arial" pitchFamily="34" charset="0"/>
                          <a:ea typeface="標楷體" pitchFamily="65" charset="-120"/>
                          <a:cs typeface="Arial" pitchFamily="34" charset="0"/>
                        </a:rPr>
                        <a:t>手部衛生之遵從性</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10.</a:t>
                      </a:r>
                      <a:r>
                        <a:rPr lang="zh-TW" sz="1800" kern="100" dirty="0">
                          <a:effectLst/>
                          <a:latin typeface="Arial" pitchFamily="34" charset="0"/>
                          <a:ea typeface="標楷體" pitchFamily="65" charset="-120"/>
                          <a:cs typeface="Arial" pitchFamily="34" charset="0"/>
                        </a:rPr>
                        <a:t>設置嬰兒隔離觀察室及使用情形</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en-US" sz="1800" kern="100" dirty="0">
                          <a:effectLst/>
                          <a:latin typeface="Arial" pitchFamily="34" charset="0"/>
                          <a:ea typeface="標楷體" pitchFamily="65" charset="-120"/>
                          <a:cs typeface="Arial" pitchFamily="34" charset="0"/>
                        </a:rPr>
                        <a:t>11.</a:t>
                      </a:r>
                      <a:r>
                        <a:rPr lang="zh-TW" sz="1800" kern="100" dirty="0">
                          <a:effectLst/>
                          <a:latin typeface="Arial" pitchFamily="34" charset="0"/>
                          <a:ea typeface="標楷體" pitchFamily="65" charset="-120"/>
                          <a:cs typeface="Arial" pitchFamily="34" charset="0"/>
                        </a:rPr>
                        <a:t>訂有疑似感染傳染病者之處理流程</a:t>
                      </a:r>
                      <a:endParaRPr lang="zh-TW" sz="1600" kern="100" dirty="0">
                        <a:effectLst/>
                        <a:latin typeface="Arial" pitchFamily="34" charset="0"/>
                        <a:ea typeface="標楷體" pitchFamily="65" charset="-120"/>
                        <a:cs typeface="Arial" pitchFamily="34" charset="0"/>
                      </a:endParaRPr>
                    </a:p>
                  </a:txBody>
                  <a:tcPr marL="68580" marR="68580" marT="0" marB="0" anchor="ctr"/>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8</a:t>
            </a:fld>
            <a:endParaRPr lang="zh-TW" altLang="en-US">
              <a:solidFill>
                <a:prstClr val="black">
                  <a:tint val="75000"/>
                </a:prstClr>
              </a:solidFill>
            </a:endParaRPr>
          </a:p>
        </p:txBody>
      </p:sp>
    </p:spTree>
    <p:extLst>
      <p:ext uri="{BB962C8B-B14F-4D97-AF65-F5344CB8AC3E}">
        <p14:creationId xmlns:p14="http://schemas.microsoft.com/office/powerpoint/2010/main" val="17525584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標題 1"/>
          <p:cNvSpPr>
            <a:spLocks noGrp="1"/>
          </p:cNvSpPr>
          <p:nvPr>
            <p:ph type="title"/>
          </p:nvPr>
        </p:nvSpPr>
        <p:spPr>
          <a:xfrm>
            <a:off x="827584" y="692696"/>
            <a:ext cx="8229600" cy="503238"/>
          </a:xfrm>
        </p:spPr>
        <p:txBody>
          <a:bodyPr>
            <a:noAutofit/>
          </a:bodyPr>
          <a:lstStyle/>
          <a:p>
            <a:pPr eaLnBrk="1" hangingPunct="1"/>
            <a:r>
              <a:rPr lang="zh-TW" altLang="en-US" sz="3200" b="1" dirty="0" smtClean="0">
                <a:latin typeface="標楷體" pitchFamily="65" charset="-120"/>
                <a:ea typeface="標楷體" pitchFamily="65" charset="-120"/>
              </a:rPr>
              <a:t>精神護理之家查核基準</a:t>
            </a:r>
          </a:p>
        </p:txBody>
      </p:sp>
      <p:graphicFrame>
        <p:nvGraphicFramePr>
          <p:cNvPr id="2" name="表格 1"/>
          <p:cNvGraphicFramePr>
            <a:graphicFrameLocks noGrp="1"/>
          </p:cNvGraphicFramePr>
          <p:nvPr>
            <p:extLst>
              <p:ext uri="{D42A27DB-BD31-4B8C-83A1-F6EECF244321}">
                <p14:modId xmlns:p14="http://schemas.microsoft.com/office/powerpoint/2010/main" val="3784959140"/>
              </p:ext>
            </p:extLst>
          </p:nvPr>
        </p:nvGraphicFramePr>
        <p:xfrm>
          <a:off x="1619672" y="1916832"/>
          <a:ext cx="6120680" cy="3960440"/>
        </p:xfrm>
        <a:graphic>
          <a:graphicData uri="http://schemas.openxmlformats.org/drawingml/2006/table">
            <a:tbl>
              <a:tblPr firstRow="1" firstCol="1" bandRow="1">
                <a:tableStyleId>{5940675A-B579-460E-94D1-54222C63F5DA}</a:tableStyleId>
              </a:tblPr>
              <a:tblGrid>
                <a:gridCol w="6120680"/>
              </a:tblGrid>
              <a:tr h="360040">
                <a:tc>
                  <a:txBody>
                    <a:bodyPr/>
                    <a:lstStyle/>
                    <a:p>
                      <a:pPr algn="ctr">
                        <a:spcAft>
                          <a:spcPts val="0"/>
                        </a:spcAft>
                      </a:pPr>
                      <a:r>
                        <a:rPr lang="zh-TW" sz="1800" kern="100" dirty="0">
                          <a:effectLst/>
                          <a:latin typeface="Arial" pitchFamily="34" charset="0"/>
                          <a:ea typeface="標楷體" pitchFamily="65" charset="-120"/>
                          <a:cs typeface="Arial" pitchFamily="34" charset="0"/>
                        </a:rPr>
                        <a:t>查核項目</a:t>
                      </a:r>
                      <a:endParaRPr lang="zh-TW" sz="1600" kern="100" dirty="0">
                        <a:effectLst/>
                        <a:latin typeface="Arial" pitchFamily="34" charset="0"/>
                        <a:ea typeface="標楷體" pitchFamily="65" charset="-120"/>
                        <a:cs typeface="Arial" pitchFamily="34" charset="0"/>
                      </a:endParaRPr>
                    </a:p>
                  </a:txBody>
                  <a:tcPr marL="68580" marR="68580" marT="0" marB="0" anchor="ctr"/>
                </a:tc>
              </a:tr>
              <a:tr h="360040">
                <a:tc>
                  <a:txBody>
                    <a:bodyPr/>
                    <a:lstStyle/>
                    <a:p>
                      <a:pPr>
                        <a:spcAft>
                          <a:spcPts val="0"/>
                        </a:spcAft>
                      </a:pPr>
                      <a:r>
                        <a:rPr lang="zh-TW" sz="1800" kern="100">
                          <a:effectLst/>
                          <a:latin typeface="Times New Roman"/>
                          <a:ea typeface="Arial"/>
                          <a:cs typeface="Times New Roman"/>
                        </a:rPr>
                        <a:t>1.</a:t>
                      </a:r>
                      <a:r>
                        <a:rPr lang="zh-TW" sz="1800" kern="100">
                          <a:effectLst/>
                          <a:latin typeface="Arial"/>
                          <a:ea typeface="標楷體"/>
                          <a:cs typeface="Arial"/>
                        </a:rPr>
                        <a:t>前次查核建議改善事項辦理情形確實且具成效</a:t>
                      </a:r>
                      <a:endParaRPr lang="zh-TW" sz="1600" kern="10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a:effectLst/>
                          <a:latin typeface="Arial"/>
                          <a:ea typeface="標楷體"/>
                          <a:cs typeface="Times New Roman"/>
                        </a:rPr>
                        <a:t>2.</a:t>
                      </a:r>
                      <a:r>
                        <a:rPr lang="zh-TW" sz="1800" kern="100">
                          <a:effectLst/>
                          <a:latin typeface="Arial"/>
                          <a:ea typeface="標楷體"/>
                          <a:cs typeface="Arial"/>
                        </a:rPr>
                        <a:t>提供員工定期健康檢查</a:t>
                      </a:r>
                      <a:endParaRPr lang="zh-TW" sz="1600" kern="10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a:effectLst/>
                          <a:latin typeface="Arial"/>
                          <a:ea typeface="標楷體"/>
                          <a:cs typeface="Times New Roman"/>
                        </a:rPr>
                        <a:t>3.</a:t>
                      </a:r>
                      <a:r>
                        <a:rPr lang="zh-TW" sz="1800" kern="100">
                          <a:effectLst/>
                          <a:latin typeface="Arial"/>
                          <a:ea typeface="標楷體"/>
                          <a:cs typeface="Arial"/>
                        </a:rPr>
                        <a:t>住民健康管理措施</a:t>
                      </a:r>
                      <a:endParaRPr lang="zh-TW" sz="1600" kern="100">
                        <a:effectLst/>
                        <a:latin typeface="Times New Roman"/>
                        <a:ea typeface="新細明體"/>
                        <a:cs typeface="Times New Roman"/>
                      </a:endParaRPr>
                    </a:p>
                  </a:txBody>
                  <a:tcPr marL="68580" marR="68580" marT="0" marB="0"/>
                </a:tc>
              </a:tr>
              <a:tr h="360040">
                <a:tc>
                  <a:txBody>
                    <a:bodyPr/>
                    <a:lstStyle/>
                    <a:p>
                      <a:pPr algn="just">
                        <a:spcAft>
                          <a:spcPts val="0"/>
                        </a:spcAft>
                      </a:pPr>
                      <a:r>
                        <a:rPr lang="en-US" sz="1800" kern="100">
                          <a:effectLst/>
                          <a:latin typeface="Arial"/>
                          <a:ea typeface="標楷體"/>
                          <a:cs typeface="Times New Roman"/>
                        </a:rPr>
                        <a:t>4.</a:t>
                      </a:r>
                      <a:r>
                        <a:rPr lang="zh-TW" sz="1800" kern="100">
                          <a:effectLst/>
                          <a:latin typeface="Arial"/>
                          <a:ea typeface="標楷體"/>
                          <a:cs typeface="Arial"/>
                        </a:rPr>
                        <a:t>工作人員感染管制教育訓練</a:t>
                      </a:r>
                      <a:endParaRPr lang="zh-TW" sz="1600" kern="100">
                        <a:effectLst/>
                        <a:latin typeface="Times New Roman"/>
                        <a:ea typeface="新細明體"/>
                        <a:cs typeface="Times New Roman"/>
                      </a:endParaRPr>
                    </a:p>
                  </a:txBody>
                  <a:tcPr marL="68580" marR="68580" marT="0" marB="0" anchor="ctr"/>
                </a:tc>
              </a:tr>
              <a:tr h="360040">
                <a:tc>
                  <a:txBody>
                    <a:bodyPr/>
                    <a:lstStyle/>
                    <a:p>
                      <a:pPr>
                        <a:spcAft>
                          <a:spcPts val="0"/>
                        </a:spcAft>
                      </a:pPr>
                      <a:r>
                        <a:rPr lang="en-US" sz="1800" kern="100">
                          <a:effectLst/>
                          <a:latin typeface="Arial"/>
                          <a:ea typeface="標楷體"/>
                          <a:cs typeface="Times New Roman"/>
                        </a:rPr>
                        <a:t>5.</a:t>
                      </a:r>
                      <a:r>
                        <a:rPr lang="zh-TW" sz="1800" kern="100">
                          <a:effectLst/>
                          <a:latin typeface="Arial"/>
                          <a:ea typeface="標楷體"/>
                          <a:cs typeface="Arial"/>
                        </a:rPr>
                        <a:t>訪客管理機制</a:t>
                      </a:r>
                      <a:endParaRPr lang="zh-TW" sz="1600" kern="10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a:effectLst/>
                          <a:latin typeface="Arial"/>
                          <a:ea typeface="標楷體"/>
                          <a:cs typeface="Times New Roman"/>
                        </a:rPr>
                        <a:t>6.</a:t>
                      </a:r>
                      <a:r>
                        <a:rPr lang="zh-TW" sz="1800" kern="0">
                          <a:effectLst/>
                          <a:latin typeface="Arial"/>
                          <a:ea typeface="標楷體"/>
                          <a:cs typeface="Arial"/>
                        </a:rPr>
                        <a:t>環境清潔衛生</a:t>
                      </a:r>
                      <a:endParaRPr lang="zh-TW" sz="1600" kern="10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a:effectLst/>
                          <a:latin typeface="Arial"/>
                          <a:ea typeface="標楷體"/>
                          <a:cs typeface="Times New Roman"/>
                        </a:rPr>
                        <a:t>7.</a:t>
                      </a:r>
                      <a:r>
                        <a:rPr lang="zh-TW" sz="1800" kern="100">
                          <a:effectLst/>
                          <a:latin typeface="Arial"/>
                          <a:ea typeface="標楷體"/>
                          <a:cs typeface="Arial"/>
                        </a:rPr>
                        <a:t>防疫物資設置及儲放</a:t>
                      </a:r>
                      <a:endParaRPr lang="zh-TW" sz="1600" kern="10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dirty="0">
                          <a:effectLst/>
                          <a:latin typeface="Arial"/>
                          <a:ea typeface="標楷體"/>
                          <a:cs typeface="Times New Roman"/>
                        </a:rPr>
                        <a:t>8.</a:t>
                      </a:r>
                      <a:r>
                        <a:rPr lang="zh-TW" sz="1800" kern="100" dirty="0">
                          <a:effectLst/>
                          <a:latin typeface="Arial"/>
                          <a:ea typeface="標楷體"/>
                          <a:cs typeface="Arial"/>
                        </a:rPr>
                        <a:t>建置防疫機制</a:t>
                      </a:r>
                      <a:endParaRPr lang="zh-TW" sz="1600" kern="100" dirty="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a:effectLst/>
                          <a:latin typeface="Arial"/>
                          <a:ea typeface="標楷體"/>
                          <a:cs typeface="Times New Roman"/>
                        </a:rPr>
                        <a:t>9.</a:t>
                      </a:r>
                      <a:r>
                        <a:rPr lang="zh-TW" sz="1800" kern="100">
                          <a:effectLst/>
                          <a:latin typeface="Arial"/>
                          <a:ea typeface="標楷體"/>
                          <a:cs typeface="Arial"/>
                        </a:rPr>
                        <a:t>訂有疑似感染傳染病者之處理流程</a:t>
                      </a:r>
                      <a:endParaRPr lang="zh-TW" sz="1600" kern="100">
                        <a:effectLst/>
                        <a:latin typeface="Times New Roman"/>
                        <a:ea typeface="新細明體"/>
                        <a:cs typeface="Times New Roman"/>
                      </a:endParaRPr>
                    </a:p>
                  </a:txBody>
                  <a:tcPr marL="68580" marR="68580" marT="0" marB="0"/>
                </a:tc>
              </a:tr>
              <a:tr h="360040">
                <a:tc>
                  <a:txBody>
                    <a:bodyPr/>
                    <a:lstStyle/>
                    <a:p>
                      <a:pPr>
                        <a:spcAft>
                          <a:spcPts val="0"/>
                        </a:spcAft>
                      </a:pPr>
                      <a:r>
                        <a:rPr lang="en-US" sz="1800" kern="100" dirty="0">
                          <a:effectLst/>
                          <a:latin typeface="Arial"/>
                          <a:ea typeface="標楷體"/>
                          <a:cs typeface="Times New Roman"/>
                        </a:rPr>
                        <a:t>10.</a:t>
                      </a:r>
                      <a:r>
                        <a:rPr lang="zh-TW" sz="1800" kern="100" dirty="0">
                          <a:effectLst/>
                          <a:latin typeface="Arial"/>
                          <a:ea typeface="標楷體"/>
                          <a:cs typeface="Arial"/>
                        </a:rPr>
                        <a:t>侵入性照護服務</a:t>
                      </a:r>
                      <a:endParaRPr lang="zh-TW" sz="1600" kern="100" dirty="0">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9</a:t>
            </a:fld>
            <a:endParaRPr lang="zh-TW" altLang="en-US">
              <a:solidFill>
                <a:prstClr val="black">
                  <a:tint val="75000"/>
                </a:prstClr>
              </a:solidFill>
            </a:endParaRPr>
          </a:p>
        </p:txBody>
      </p:sp>
    </p:spTree>
    <p:extLst>
      <p:ext uri="{BB962C8B-B14F-4D97-AF65-F5344CB8AC3E}">
        <p14:creationId xmlns:p14="http://schemas.microsoft.com/office/powerpoint/2010/main" val="73859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a:xfrm>
            <a:off x="467544" y="476672"/>
            <a:ext cx="8229600" cy="1008063"/>
          </a:xfrm>
        </p:spPr>
        <p:txBody>
          <a:bodyPr>
            <a:normAutofit/>
          </a:bodyPr>
          <a:lstStyle/>
          <a:p>
            <a:r>
              <a:rPr lang="zh-TW" altLang="en-US" sz="4000" b="1" dirty="0">
                <a:latin typeface="Arial" pitchFamily="34" charset="0"/>
                <a:ea typeface="標楷體" panose="03000509000000000000" pitchFamily="65" charset="-120"/>
                <a:cs typeface="Arial" pitchFamily="34" charset="0"/>
              </a:rPr>
              <a:t>查核基準評分</a:t>
            </a:r>
            <a:r>
              <a:rPr lang="zh-TW" altLang="en-US" sz="4000" b="1" dirty="0" smtClean="0">
                <a:latin typeface="Arial" pitchFamily="34" charset="0"/>
                <a:ea typeface="標楷體" panose="03000509000000000000" pitchFamily="65" charset="-120"/>
                <a:cs typeface="Arial" pitchFamily="34" charset="0"/>
              </a:rPr>
              <a:t>方式</a:t>
            </a:r>
            <a:endParaRPr lang="en-US" altLang="zh-TW" sz="4000" b="1" dirty="0" smtClean="0">
              <a:latin typeface="Arial" pitchFamily="34" charset="0"/>
              <a:ea typeface="標楷體" pitchFamily="65" charset="-120"/>
              <a:cs typeface="Arial" pitchFamily="34" charset="0"/>
            </a:endParaRPr>
          </a:p>
        </p:txBody>
      </p:sp>
      <p:sp>
        <p:nvSpPr>
          <p:cNvPr id="20483" name="Rectangle 3"/>
          <p:cNvSpPr>
            <a:spLocks noGrp="1"/>
          </p:cNvSpPr>
          <p:nvPr>
            <p:ph sz="quarter" idx="1"/>
          </p:nvPr>
        </p:nvSpPr>
        <p:spPr>
          <a:xfrm>
            <a:off x="611188" y="1582738"/>
            <a:ext cx="8229600" cy="4725987"/>
          </a:xfrm>
        </p:spPr>
        <p:txBody>
          <a:bodyPr rtlCol="0">
            <a:noAutofit/>
          </a:bodyPr>
          <a:lstStyle/>
          <a:p>
            <a:pPr eaLnBrk="1" fontAlgn="auto" hangingPunct="1">
              <a:spcAft>
                <a:spcPts val="0"/>
              </a:spcAft>
              <a:defRPr/>
            </a:pPr>
            <a:endParaRPr lang="en-US" altLang="zh-TW" sz="2800" dirty="0" smtClean="0">
              <a:latin typeface="Arial" pitchFamily="34" charset="0"/>
              <a:ea typeface="標楷體" panose="03000509000000000000"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1761948505"/>
              </p:ext>
            </p:extLst>
          </p:nvPr>
        </p:nvGraphicFramePr>
        <p:xfrm>
          <a:off x="1115616" y="2204864"/>
          <a:ext cx="7057282" cy="3557723"/>
        </p:xfrm>
        <a:graphic>
          <a:graphicData uri="http://schemas.openxmlformats.org/drawingml/2006/table">
            <a:tbl>
              <a:tblPr firstRow="1" bandRow="1">
                <a:tableStyleId>{5C22544A-7EE6-4342-B048-85BDC9FD1C3A}</a:tableStyleId>
              </a:tblPr>
              <a:tblGrid>
                <a:gridCol w="3528641"/>
                <a:gridCol w="3528641"/>
              </a:tblGrid>
              <a:tr h="576064">
                <a:tc>
                  <a:txBody>
                    <a:bodyPr/>
                    <a:lstStyle/>
                    <a:p>
                      <a:pPr algn="ctr"/>
                      <a:r>
                        <a:rPr lang="zh-TW" altLang="zh-TW" sz="2000" dirty="0" smtClean="0">
                          <a:latin typeface="Arial" pitchFamily="34" charset="0"/>
                          <a:ea typeface="標楷體" pitchFamily="65" charset="-120"/>
                          <a:cs typeface="Arial" pitchFamily="34" charset="0"/>
                        </a:rPr>
                        <a:t>一般護理之家</a:t>
                      </a:r>
                      <a:endParaRPr lang="zh-TW" altLang="en-US" sz="2000" dirty="0">
                        <a:latin typeface="Arial" pitchFamily="34" charset="0"/>
                        <a:ea typeface="標楷體" pitchFamily="65" charset="-120"/>
                        <a:cs typeface="Arial" pitchFamily="34" charset="0"/>
                      </a:endParaRPr>
                    </a:p>
                  </a:txBody>
                  <a:tcPr anchor="ctr"/>
                </a:tc>
                <a:tc>
                  <a:txBody>
                    <a:bodyPr/>
                    <a:lstStyle/>
                    <a:p>
                      <a:pPr algn="ctr"/>
                      <a:r>
                        <a:rPr lang="zh-TW" altLang="zh-TW" sz="2000" dirty="0" smtClean="0">
                          <a:latin typeface="Arial" pitchFamily="34" charset="0"/>
                          <a:ea typeface="標楷體" pitchFamily="65" charset="-120"/>
                          <a:cs typeface="Arial" pitchFamily="34" charset="0"/>
                        </a:rPr>
                        <a:t>產後護理之家</a:t>
                      </a:r>
                      <a:r>
                        <a:rPr lang="zh-TW" altLang="en-US" sz="2000" dirty="0" smtClean="0">
                          <a:latin typeface="Arial" pitchFamily="34" charset="0"/>
                          <a:ea typeface="標楷體" pitchFamily="65" charset="-120"/>
                          <a:cs typeface="Arial" pitchFamily="34" charset="0"/>
                        </a:rPr>
                        <a:t>、</a:t>
                      </a:r>
                      <a:r>
                        <a:rPr lang="zh-TW" altLang="zh-TW" sz="2000" dirty="0" smtClean="0">
                          <a:latin typeface="Arial" pitchFamily="34" charset="0"/>
                          <a:ea typeface="標楷體" pitchFamily="65" charset="-120"/>
                          <a:cs typeface="Arial" pitchFamily="34" charset="0"/>
                        </a:rPr>
                        <a:t>精神護理之家</a:t>
                      </a:r>
                      <a:endParaRPr lang="zh-TW" altLang="en-US" sz="2000" dirty="0">
                        <a:latin typeface="Arial" pitchFamily="34" charset="0"/>
                        <a:ea typeface="標楷體" pitchFamily="65" charset="-120"/>
                        <a:cs typeface="Arial" pitchFamily="34" charset="0"/>
                      </a:endParaRPr>
                    </a:p>
                  </a:txBody>
                  <a:tcPr anchor="ctr"/>
                </a:tc>
              </a:tr>
              <a:tr h="2981659">
                <a:tc>
                  <a:txBody>
                    <a:bodyPr/>
                    <a:lstStyle/>
                    <a:p>
                      <a:r>
                        <a:rPr lang="zh-TW" altLang="en-US" sz="2000" b="1" dirty="0" smtClean="0">
                          <a:latin typeface="Arial" pitchFamily="34" charset="0"/>
                          <a:ea typeface="標楷體" pitchFamily="65" charset="-120"/>
                          <a:cs typeface="Arial" pitchFamily="34" charset="0"/>
                        </a:rPr>
                        <a:t>採</a:t>
                      </a:r>
                      <a:r>
                        <a:rPr lang="en-US" altLang="zh-TW" sz="2000" b="1" dirty="0" smtClean="0">
                          <a:latin typeface="Arial" pitchFamily="34" charset="0"/>
                          <a:ea typeface="標楷體" pitchFamily="65" charset="-120"/>
                          <a:cs typeface="Arial" pitchFamily="34" charset="0"/>
                        </a:rPr>
                        <a:t>5</a:t>
                      </a:r>
                      <a:r>
                        <a:rPr lang="zh-TW" altLang="en-US" sz="2000" b="1" dirty="0" smtClean="0">
                          <a:latin typeface="Arial" pitchFamily="34" charset="0"/>
                          <a:ea typeface="標楷體" pitchFamily="65" charset="-120"/>
                          <a:cs typeface="Arial" pitchFamily="34" charset="0"/>
                        </a:rPr>
                        <a:t>等級評分</a:t>
                      </a:r>
                      <a:r>
                        <a:rPr lang="zh-TW" altLang="en-US" sz="2000" dirty="0" smtClean="0">
                          <a:latin typeface="Arial" pitchFamily="34" charset="0"/>
                          <a:ea typeface="標楷體" pitchFamily="65" charset="-120"/>
                          <a:cs typeface="Arial" pitchFamily="34" charset="0"/>
                        </a:rPr>
                        <a:t>，以</a:t>
                      </a:r>
                      <a:r>
                        <a:rPr lang="en-US" altLang="zh-TW" sz="2000" dirty="0" smtClean="0">
                          <a:latin typeface="Arial" pitchFamily="34" charset="0"/>
                          <a:ea typeface="標楷體" pitchFamily="65" charset="-120"/>
                          <a:cs typeface="Arial" pitchFamily="34" charset="0"/>
                        </a:rPr>
                        <a:t>A-E</a:t>
                      </a:r>
                      <a:r>
                        <a:rPr lang="zh-TW" altLang="en-US" sz="2000" dirty="0" smtClean="0">
                          <a:latin typeface="Arial" pitchFamily="34" charset="0"/>
                          <a:ea typeface="標楷體" pitchFamily="65" charset="-120"/>
                          <a:cs typeface="Arial" pitchFamily="34" charset="0"/>
                        </a:rPr>
                        <a:t>表示，代表達成度如下：</a:t>
                      </a:r>
                      <a:endParaRPr lang="en-US" altLang="zh-TW" sz="2000" dirty="0" smtClean="0">
                        <a:latin typeface="Arial" pitchFamily="34" charset="0"/>
                        <a:ea typeface="標楷體" pitchFamily="65" charset="-120"/>
                        <a:cs typeface="Arial" pitchFamily="34" charset="0"/>
                      </a:endParaRPr>
                    </a:p>
                    <a:p>
                      <a:pPr marL="0" indent="0" eaLnBrk="1" fontAlgn="auto" hangingPunct="1">
                        <a:spcAft>
                          <a:spcPts val="0"/>
                        </a:spcAft>
                        <a:buFont typeface="Arial" pitchFamily="34" charset="0"/>
                        <a:buNone/>
                        <a:defRPr/>
                      </a:pPr>
                      <a:r>
                        <a:rPr lang="zh-TW" altLang="en-US" sz="2000" dirty="0" smtClean="0">
                          <a:solidFill>
                            <a:srgbClr val="FF0000"/>
                          </a:solidFill>
                          <a:latin typeface="Arial" pitchFamily="34" charset="0"/>
                          <a:ea typeface="標楷體" pitchFamily="65" charset="-120"/>
                          <a:cs typeface="Arial" pitchFamily="34" charset="0"/>
                        </a:rPr>
                        <a:t>     </a:t>
                      </a:r>
                      <a:r>
                        <a:rPr lang="en-US" altLang="zh-TW" sz="2000" dirty="0" smtClean="0">
                          <a:solidFill>
                            <a:schemeClr val="tx1"/>
                          </a:solidFill>
                          <a:latin typeface="Arial" pitchFamily="34" charset="0"/>
                          <a:ea typeface="標楷體" pitchFamily="65" charset="-120"/>
                          <a:cs typeface="Arial" pitchFamily="34" charset="0"/>
                        </a:rPr>
                        <a:t>A</a:t>
                      </a:r>
                      <a:r>
                        <a:rPr lang="zh-TW" altLang="zh-TW" sz="2000" dirty="0" smtClean="0">
                          <a:solidFill>
                            <a:schemeClr val="tx1"/>
                          </a:solidFill>
                          <a:latin typeface="Arial" pitchFamily="34" charset="0"/>
                          <a:ea typeface="標楷體" pitchFamily="65" charset="-120"/>
                          <a:cs typeface="Arial" pitchFamily="34" charset="0"/>
                        </a:rPr>
                        <a:t>：優</a:t>
                      </a:r>
                    </a:p>
                    <a:p>
                      <a:pPr marL="0" indent="0" eaLnBrk="1" fontAlgn="auto" hangingPunct="1">
                        <a:spcAft>
                          <a:spcPts val="0"/>
                        </a:spcAft>
                        <a:buFont typeface="Arial" pitchFamily="34" charset="0"/>
                        <a:buNone/>
                        <a:defRPr/>
                      </a:pPr>
                      <a:r>
                        <a:rPr lang="en-US" altLang="zh-TW" sz="2000" dirty="0" smtClean="0">
                          <a:solidFill>
                            <a:schemeClr val="tx1"/>
                          </a:solidFill>
                          <a:latin typeface="Arial" pitchFamily="34" charset="0"/>
                          <a:ea typeface="標楷體" pitchFamily="65" charset="-120"/>
                          <a:cs typeface="Arial" pitchFamily="34" charset="0"/>
                        </a:rPr>
                        <a:t>     B</a:t>
                      </a:r>
                      <a:r>
                        <a:rPr lang="zh-TW" altLang="zh-TW" sz="2000" dirty="0" smtClean="0">
                          <a:solidFill>
                            <a:schemeClr val="tx1"/>
                          </a:solidFill>
                          <a:latin typeface="Arial" pitchFamily="34" charset="0"/>
                          <a:ea typeface="標楷體" pitchFamily="65" charset="-120"/>
                          <a:cs typeface="Arial" pitchFamily="34" charset="0"/>
                        </a:rPr>
                        <a:t>：良</a:t>
                      </a:r>
                    </a:p>
                    <a:p>
                      <a:pPr marL="0" indent="0" eaLnBrk="1" fontAlgn="auto" hangingPunct="1">
                        <a:spcAft>
                          <a:spcPts val="0"/>
                        </a:spcAft>
                        <a:buFont typeface="Arial" pitchFamily="34" charset="0"/>
                        <a:buNone/>
                        <a:defRPr/>
                      </a:pPr>
                      <a:r>
                        <a:rPr lang="en-US" altLang="zh-TW" sz="2000" dirty="0" smtClean="0">
                          <a:solidFill>
                            <a:schemeClr val="tx1"/>
                          </a:solidFill>
                          <a:latin typeface="Arial" pitchFamily="34" charset="0"/>
                          <a:ea typeface="標楷體" pitchFamily="65" charset="-120"/>
                          <a:cs typeface="Arial" pitchFamily="34" charset="0"/>
                        </a:rPr>
                        <a:t>     C</a:t>
                      </a:r>
                      <a:r>
                        <a:rPr lang="zh-TW" altLang="zh-TW" sz="2000" dirty="0" smtClean="0">
                          <a:solidFill>
                            <a:schemeClr val="tx1"/>
                          </a:solidFill>
                          <a:latin typeface="Arial" pitchFamily="34" charset="0"/>
                          <a:ea typeface="標楷體" pitchFamily="65" charset="-120"/>
                          <a:cs typeface="Arial" pitchFamily="34" charset="0"/>
                        </a:rPr>
                        <a:t>：符合規定</a:t>
                      </a:r>
                    </a:p>
                    <a:p>
                      <a:pPr marL="0" indent="0" eaLnBrk="1" fontAlgn="auto" hangingPunct="1">
                        <a:spcAft>
                          <a:spcPts val="0"/>
                        </a:spcAft>
                        <a:buFont typeface="Arial" pitchFamily="34" charset="0"/>
                        <a:buNone/>
                        <a:defRPr/>
                      </a:pPr>
                      <a:r>
                        <a:rPr lang="en-US" altLang="zh-TW" sz="2000" dirty="0" smtClean="0">
                          <a:solidFill>
                            <a:schemeClr val="tx1"/>
                          </a:solidFill>
                          <a:latin typeface="Arial" pitchFamily="34" charset="0"/>
                          <a:ea typeface="標楷體" pitchFamily="65" charset="-120"/>
                          <a:cs typeface="Arial" pitchFamily="34" charset="0"/>
                        </a:rPr>
                        <a:t>     </a:t>
                      </a:r>
                      <a:r>
                        <a:rPr lang="en-US" altLang="zh-TW" sz="2000" dirty="0" smtClean="0">
                          <a:solidFill>
                            <a:srgbClr val="FF0000"/>
                          </a:solidFill>
                          <a:latin typeface="Arial" pitchFamily="34" charset="0"/>
                          <a:ea typeface="標楷體" pitchFamily="65" charset="-120"/>
                          <a:cs typeface="Arial" pitchFamily="34" charset="0"/>
                        </a:rPr>
                        <a:t>D</a:t>
                      </a:r>
                      <a:r>
                        <a:rPr lang="zh-TW" altLang="zh-TW" sz="2000" dirty="0" smtClean="0">
                          <a:solidFill>
                            <a:srgbClr val="FF0000"/>
                          </a:solidFill>
                          <a:latin typeface="Arial" pitchFamily="34" charset="0"/>
                          <a:ea typeface="標楷體" pitchFamily="65" charset="-120"/>
                          <a:cs typeface="Arial" pitchFamily="34" charset="0"/>
                        </a:rPr>
                        <a:t>：應設法改善</a:t>
                      </a:r>
                    </a:p>
                    <a:p>
                      <a:pPr marL="0" indent="0" eaLnBrk="1" fontAlgn="auto" hangingPunct="1">
                        <a:spcAft>
                          <a:spcPts val="0"/>
                        </a:spcAft>
                        <a:buFont typeface="Arial" pitchFamily="34" charset="0"/>
                        <a:buNone/>
                        <a:defRPr/>
                      </a:pPr>
                      <a:r>
                        <a:rPr lang="en-US" altLang="zh-TW" sz="2000" dirty="0" smtClean="0">
                          <a:solidFill>
                            <a:srgbClr val="FF0000"/>
                          </a:solidFill>
                          <a:latin typeface="Arial" pitchFamily="34" charset="0"/>
                          <a:ea typeface="標楷體" pitchFamily="65" charset="-120"/>
                          <a:cs typeface="Arial" pitchFamily="34" charset="0"/>
                        </a:rPr>
                        <a:t>     E</a:t>
                      </a:r>
                      <a:r>
                        <a:rPr lang="zh-TW" altLang="zh-TW" sz="2000" dirty="0" smtClean="0">
                          <a:solidFill>
                            <a:srgbClr val="FF0000"/>
                          </a:solidFill>
                          <a:latin typeface="Arial" pitchFamily="34" charset="0"/>
                          <a:ea typeface="標楷體" pitchFamily="65" charset="-120"/>
                          <a:cs typeface="Arial" pitchFamily="34" charset="0"/>
                        </a:rPr>
                        <a:t>：應限期改善</a:t>
                      </a:r>
                    </a:p>
                    <a:p>
                      <a:endParaRPr lang="zh-TW" altLang="en-US" sz="2000" dirty="0">
                        <a:latin typeface="Arial" pitchFamily="34" charset="0"/>
                        <a:ea typeface="標楷體" pitchFamily="65" charset="-120"/>
                        <a:cs typeface="Arial" pitchFamily="34" charset="0"/>
                      </a:endParaRPr>
                    </a:p>
                  </a:txBody>
                  <a:tcPr/>
                </a:tc>
                <a:tc>
                  <a:txBody>
                    <a:bodyPr/>
                    <a:lstStyle/>
                    <a:p>
                      <a:r>
                        <a:rPr lang="zh-TW" altLang="en-US" sz="2000" b="1" dirty="0" smtClean="0">
                          <a:latin typeface="Arial" pitchFamily="34" charset="0"/>
                          <a:ea typeface="標楷體" pitchFamily="65" charset="-120"/>
                          <a:cs typeface="Arial" pitchFamily="34" charset="0"/>
                        </a:rPr>
                        <a:t>採</a:t>
                      </a:r>
                      <a:r>
                        <a:rPr lang="en-US" altLang="zh-TW" sz="2000" b="1" dirty="0" smtClean="0">
                          <a:latin typeface="Arial" pitchFamily="34" charset="0"/>
                          <a:ea typeface="標楷體" pitchFamily="65" charset="-120"/>
                          <a:cs typeface="Arial" pitchFamily="34" charset="0"/>
                        </a:rPr>
                        <a:t>4</a:t>
                      </a:r>
                      <a:r>
                        <a:rPr lang="zh-TW" altLang="en-US" sz="2000" b="1" dirty="0" smtClean="0">
                          <a:latin typeface="Arial" pitchFamily="34" charset="0"/>
                          <a:ea typeface="標楷體" pitchFamily="65" charset="-120"/>
                          <a:cs typeface="Arial" pitchFamily="34" charset="0"/>
                        </a:rPr>
                        <a:t>等級評分</a:t>
                      </a:r>
                      <a:r>
                        <a:rPr lang="zh-TW" altLang="en-US" sz="2000" dirty="0" smtClean="0">
                          <a:latin typeface="Arial" pitchFamily="34" charset="0"/>
                          <a:ea typeface="標楷體" pitchFamily="65" charset="-120"/>
                          <a:cs typeface="Arial" pitchFamily="34" charset="0"/>
                        </a:rPr>
                        <a:t>，以</a:t>
                      </a:r>
                      <a:r>
                        <a:rPr lang="en-US" altLang="zh-TW" sz="2000" dirty="0" smtClean="0">
                          <a:latin typeface="Arial" pitchFamily="34" charset="0"/>
                          <a:ea typeface="標楷體" pitchFamily="65" charset="-120"/>
                          <a:cs typeface="Arial" pitchFamily="34" charset="0"/>
                        </a:rPr>
                        <a:t>A-D</a:t>
                      </a:r>
                      <a:r>
                        <a:rPr lang="zh-TW" altLang="en-US" sz="2000" dirty="0" smtClean="0">
                          <a:latin typeface="Arial" pitchFamily="34" charset="0"/>
                          <a:ea typeface="標楷體" pitchFamily="65" charset="-120"/>
                          <a:cs typeface="Arial" pitchFamily="34" charset="0"/>
                        </a:rPr>
                        <a:t>表示，代表達成度如下：</a:t>
                      </a:r>
                      <a:endParaRPr lang="en-US" altLang="zh-TW" sz="2000" dirty="0" smtClean="0">
                        <a:latin typeface="Arial" pitchFamily="34" charset="0"/>
                        <a:ea typeface="標楷體" pitchFamily="65" charset="-120"/>
                        <a:cs typeface="Arial" pitchFamily="34" charset="0"/>
                      </a:endParaRPr>
                    </a:p>
                    <a:p>
                      <a:pPr marL="0" indent="0" eaLnBrk="1" fontAlgn="auto" hangingPunct="1">
                        <a:spcAft>
                          <a:spcPts val="0"/>
                        </a:spcAft>
                        <a:buFont typeface="Arial" pitchFamily="34" charset="0"/>
                        <a:buNone/>
                        <a:defRPr/>
                      </a:pPr>
                      <a:r>
                        <a:rPr lang="zh-TW" altLang="en-US" sz="2000" dirty="0" smtClean="0">
                          <a:solidFill>
                            <a:srgbClr val="FF0000"/>
                          </a:solidFill>
                          <a:latin typeface="Arial" pitchFamily="34" charset="0"/>
                          <a:ea typeface="標楷體" pitchFamily="65" charset="-120"/>
                          <a:cs typeface="Arial" pitchFamily="34" charset="0"/>
                        </a:rPr>
                        <a:t>     </a:t>
                      </a:r>
                      <a:r>
                        <a:rPr lang="en-US" altLang="zh-TW" sz="2000" dirty="0" smtClean="0">
                          <a:solidFill>
                            <a:schemeClr val="tx1"/>
                          </a:solidFill>
                          <a:latin typeface="Arial" pitchFamily="34" charset="0"/>
                          <a:ea typeface="標楷體" pitchFamily="65" charset="-120"/>
                          <a:cs typeface="Arial" pitchFamily="34" charset="0"/>
                        </a:rPr>
                        <a:t>A</a:t>
                      </a:r>
                      <a:r>
                        <a:rPr lang="zh-TW" altLang="zh-TW" sz="2000" dirty="0" smtClean="0">
                          <a:solidFill>
                            <a:schemeClr val="tx1"/>
                          </a:solidFill>
                          <a:latin typeface="Arial" pitchFamily="34" charset="0"/>
                          <a:ea typeface="標楷體" pitchFamily="65" charset="-120"/>
                          <a:cs typeface="Arial" pitchFamily="34" charset="0"/>
                        </a:rPr>
                        <a:t>：優</a:t>
                      </a:r>
                    </a:p>
                    <a:p>
                      <a:pPr marL="0" indent="0" eaLnBrk="1" fontAlgn="auto" hangingPunct="1">
                        <a:spcAft>
                          <a:spcPts val="0"/>
                        </a:spcAft>
                        <a:buFont typeface="Arial" pitchFamily="34" charset="0"/>
                        <a:buNone/>
                        <a:defRPr/>
                      </a:pPr>
                      <a:r>
                        <a:rPr lang="en-US" altLang="zh-TW" sz="2000" dirty="0" smtClean="0">
                          <a:solidFill>
                            <a:schemeClr val="tx1"/>
                          </a:solidFill>
                          <a:latin typeface="Arial" pitchFamily="34" charset="0"/>
                          <a:ea typeface="標楷體" pitchFamily="65" charset="-120"/>
                          <a:cs typeface="Arial" pitchFamily="34" charset="0"/>
                        </a:rPr>
                        <a:t>     B</a:t>
                      </a:r>
                      <a:r>
                        <a:rPr lang="zh-TW" altLang="zh-TW" sz="2000" dirty="0" smtClean="0">
                          <a:solidFill>
                            <a:schemeClr val="tx1"/>
                          </a:solidFill>
                          <a:latin typeface="Arial" pitchFamily="34" charset="0"/>
                          <a:ea typeface="標楷體" pitchFamily="65" charset="-120"/>
                          <a:cs typeface="Arial" pitchFamily="34" charset="0"/>
                        </a:rPr>
                        <a:t>：良</a:t>
                      </a:r>
                    </a:p>
                    <a:p>
                      <a:pPr marL="0" indent="0" eaLnBrk="1" fontAlgn="auto" hangingPunct="1">
                        <a:spcAft>
                          <a:spcPts val="0"/>
                        </a:spcAft>
                        <a:buFont typeface="Arial" pitchFamily="34" charset="0"/>
                        <a:buNone/>
                        <a:defRPr/>
                      </a:pPr>
                      <a:r>
                        <a:rPr lang="en-US" altLang="zh-TW" sz="2000" dirty="0" smtClean="0">
                          <a:solidFill>
                            <a:schemeClr val="tx1"/>
                          </a:solidFill>
                          <a:latin typeface="Arial" pitchFamily="34" charset="0"/>
                          <a:ea typeface="標楷體" pitchFamily="65" charset="-120"/>
                          <a:cs typeface="Arial" pitchFamily="34" charset="0"/>
                        </a:rPr>
                        <a:t>     C</a:t>
                      </a:r>
                      <a:r>
                        <a:rPr lang="zh-TW" altLang="zh-TW" sz="2000" dirty="0" smtClean="0">
                          <a:solidFill>
                            <a:schemeClr val="tx1"/>
                          </a:solidFill>
                          <a:latin typeface="Arial" pitchFamily="34" charset="0"/>
                          <a:ea typeface="標楷體" pitchFamily="65" charset="-120"/>
                          <a:cs typeface="Arial" pitchFamily="34" charset="0"/>
                        </a:rPr>
                        <a:t>：符合規定</a:t>
                      </a:r>
                    </a:p>
                    <a:p>
                      <a:pPr marL="0" indent="0" eaLnBrk="1" fontAlgn="auto" hangingPunct="1">
                        <a:spcAft>
                          <a:spcPts val="0"/>
                        </a:spcAft>
                        <a:buFont typeface="Arial" pitchFamily="34" charset="0"/>
                        <a:buNone/>
                        <a:defRPr/>
                      </a:pPr>
                      <a:r>
                        <a:rPr lang="en-US" altLang="zh-TW" sz="2000" dirty="0" smtClean="0">
                          <a:solidFill>
                            <a:schemeClr val="tx1"/>
                          </a:solidFill>
                          <a:latin typeface="Arial" pitchFamily="34" charset="0"/>
                          <a:ea typeface="標楷體" pitchFamily="65" charset="-120"/>
                          <a:cs typeface="Arial" pitchFamily="34" charset="0"/>
                        </a:rPr>
                        <a:t>     </a:t>
                      </a:r>
                      <a:r>
                        <a:rPr lang="en-US" altLang="zh-TW" sz="2000" dirty="0" smtClean="0">
                          <a:solidFill>
                            <a:srgbClr val="FF0000"/>
                          </a:solidFill>
                          <a:latin typeface="Arial" pitchFamily="34" charset="0"/>
                          <a:ea typeface="標楷體" pitchFamily="65" charset="-120"/>
                          <a:cs typeface="Arial" pitchFamily="34" charset="0"/>
                        </a:rPr>
                        <a:t>D</a:t>
                      </a:r>
                      <a:r>
                        <a:rPr lang="zh-TW" altLang="zh-TW" sz="2000" dirty="0" smtClean="0">
                          <a:solidFill>
                            <a:srgbClr val="FF0000"/>
                          </a:solidFill>
                          <a:latin typeface="Arial" pitchFamily="34" charset="0"/>
                          <a:ea typeface="標楷體" pitchFamily="65" charset="-120"/>
                          <a:cs typeface="Arial" pitchFamily="34" charset="0"/>
                        </a:rPr>
                        <a:t>：應限期改善</a:t>
                      </a:r>
                    </a:p>
                    <a:p>
                      <a:endParaRPr lang="zh-TW" altLang="en-US" sz="2000" dirty="0">
                        <a:latin typeface="Arial" pitchFamily="34" charset="0"/>
                        <a:ea typeface="標楷體" pitchFamily="65" charset="-120"/>
                        <a:cs typeface="Arial" pitchFamily="34" charset="0"/>
                      </a:endParaRPr>
                    </a:p>
                  </a:txBody>
                  <a:tcPr/>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10</a:t>
            </a:fld>
            <a:endParaRPr lang="zh-TW" altLang="en-US" dirty="0">
              <a:solidFill>
                <a:prstClr val="black">
                  <a:tint val="75000"/>
                </a:prstClr>
              </a:solidFill>
            </a:endParaRPr>
          </a:p>
        </p:txBody>
      </p:sp>
    </p:spTree>
    <p:extLst>
      <p:ext uri="{BB962C8B-B14F-4D97-AF65-F5344CB8AC3E}">
        <p14:creationId xmlns:p14="http://schemas.microsoft.com/office/powerpoint/2010/main" val="35615674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a:xfrm>
            <a:off x="396007" y="548680"/>
            <a:ext cx="8229600" cy="863600"/>
          </a:xfrm>
        </p:spPr>
        <p:txBody>
          <a:bodyPr/>
          <a:lstStyle/>
          <a:p>
            <a:r>
              <a:rPr lang="zh-TW" altLang="en-US" sz="4000" b="1" dirty="0" smtClean="0">
                <a:latin typeface="Arial" pitchFamily="34" charset="0"/>
                <a:ea typeface="標楷體" pitchFamily="65" charset="-120"/>
                <a:cs typeface="Arial" pitchFamily="34" charset="0"/>
              </a:rPr>
              <a:t>查核</a:t>
            </a:r>
            <a:r>
              <a:rPr lang="zh-TW" altLang="en-US" sz="4000" b="1" dirty="0">
                <a:latin typeface="標楷體" pitchFamily="65" charset="-120"/>
                <a:ea typeface="標楷體" pitchFamily="65" charset="-120"/>
              </a:rPr>
              <a:t>委員</a:t>
            </a:r>
            <a:endParaRPr lang="en-US" altLang="zh-TW" sz="4000" b="1" dirty="0" smtClean="0">
              <a:latin typeface="Arial" pitchFamily="34" charset="0"/>
              <a:ea typeface="標楷體" pitchFamily="65" charset="-120"/>
              <a:cs typeface="Arial" pitchFamily="34" charset="0"/>
            </a:endParaRPr>
          </a:p>
        </p:txBody>
      </p:sp>
      <p:sp>
        <p:nvSpPr>
          <p:cNvPr id="18435" name="Rectangle 3"/>
          <p:cNvSpPr>
            <a:spLocks noGrp="1"/>
          </p:cNvSpPr>
          <p:nvPr>
            <p:ph sz="quarter" idx="1"/>
          </p:nvPr>
        </p:nvSpPr>
        <p:spPr>
          <a:xfrm>
            <a:off x="539750" y="1773238"/>
            <a:ext cx="8229600" cy="3527425"/>
          </a:xfrm>
        </p:spPr>
        <p:txBody>
          <a:bodyPr>
            <a:normAutofit/>
          </a:bodyPr>
          <a:lstStyle/>
          <a:p>
            <a:r>
              <a:rPr lang="zh-TW" altLang="en-US" dirty="0">
                <a:latin typeface="標楷體" pitchFamily="65" charset="-120"/>
                <a:ea typeface="標楷體" pitchFamily="65" charset="-120"/>
              </a:rPr>
              <a:t>每家機構至少由</a:t>
            </a:r>
            <a:r>
              <a:rPr lang="en-US" altLang="zh-TW" dirty="0">
                <a:latin typeface="標楷體" pitchFamily="65" charset="-120"/>
                <a:ea typeface="標楷體" pitchFamily="65" charset="-120"/>
              </a:rPr>
              <a:t>1</a:t>
            </a:r>
            <a:r>
              <a:rPr lang="zh-TW" altLang="en-US" dirty="0">
                <a:latin typeface="標楷體" pitchFamily="65" charset="-120"/>
                <a:ea typeface="標楷體" pitchFamily="65" charset="-120"/>
              </a:rPr>
              <a:t>位查核委員進行查核</a:t>
            </a:r>
            <a:endParaRPr lang="en-US" altLang="zh-TW" dirty="0" smtClean="0">
              <a:latin typeface="標楷體" pitchFamily="65" charset="-120"/>
              <a:ea typeface="標楷體" pitchFamily="65" charset="-120"/>
            </a:endParaRPr>
          </a:p>
          <a:p>
            <a:pPr eaLnBrk="1" hangingPunct="1"/>
            <a:r>
              <a:rPr lang="zh-TW" altLang="en-US" dirty="0" smtClean="0">
                <a:latin typeface="標楷體" pitchFamily="65" charset="-120"/>
                <a:ea typeface="標楷體" pitchFamily="65" charset="-120"/>
              </a:rPr>
              <a:t>查核委員須符合下列任一項條件，</a:t>
            </a:r>
            <a:r>
              <a:rPr lang="zh-TW" altLang="zh-TW" dirty="0" smtClean="0">
                <a:latin typeface="標楷體" pitchFamily="65" charset="-120"/>
                <a:ea typeface="標楷體" pitchFamily="65" charset="-120"/>
              </a:rPr>
              <a:t>由</a:t>
            </a:r>
            <a:r>
              <a:rPr lang="zh-TW" altLang="en-US" dirty="0" smtClean="0">
                <a:latin typeface="標楷體" pitchFamily="65" charset="-120"/>
                <a:ea typeface="標楷體" pitchFamily="65" charset="-120"/>
              </a:rPr>
              <a:t>各縣市</a:t>
            </a:r>
            <a:r>
              <a:rPr lang="zh-TW" altLang="zh-TW" dirty="0" smtClean="0">
                <a:latin typeface="標楷體" pitchFamily="65" charset="-120"/>
                <a:ea typeface="標楷體" pitchFamily="65" charset="-120"/>
              </a:rPr>
              <a:t>衛生局視需要聘任</a:t>
            </a:r>
            <a:r>
              <a:rPr lang="zh-TW" altLang="en-US" dirty="0" smtClean="0">
                <a:latin typeface="標楷體" pitchFamily="65" charset="-120"/>
                <a:ea typeface="標楷體" pitchFamily="65" charset="-120"/>
              </a:rPr>
              <a:t>：</a:t>
            </a:r>
            <a:endParaRPr lang="en-US" altLang="zh-TW" dirty="0" smtClean="0">
              <a:latin typeface="標楷體" pitchFamily="65" charset="-120"/>
              <a:ea typeface="標楷體" pitchFamily="65" charset="-120"/>
            </a:endParaRPr>
          </a:p>
          <a:p>
            <a:pPr lvl="2" eaLnBrk="1" hangingPunct="1"/>
            <a:r>
              <a:rPr lang="zh-TW" altLang="zh-TW" dirty="0" smtClean="0">
                <a:latin typeface="標楷體" pitchFamily="65" charset="-120"/>
                <a:ea typeface="標楷體" pitchFamily="65" charset="-120"/>
              </a:rPr>
              <a:t>感染症專科醫師或感染管制師。</a:t>
            </a:r>
            <a:endParaRPr lang="en-US" altLang="zh-TW" dirty="0" smtClean="0">
              <a:latin typeface="標楷體" pitchFamily="65" charset="-120"/>
              <a:ea typeface="標楷體" pitchFamily="65" charset="-120"/>
            </a:endParaRPr>
          </a:p>
          <a:p>
            <a:pPr lvl="2" eaLnBrk="1" hangingPunct="1"/>
            <a:r>
              <a:rPr lang="zh-TW" altLang="en-US" dirty="0" smtClean="0">
                <a:latin typeface="標楷體" pitchFamily="65" charset="-120"/>
                <a:ea typeface="標楷體" pitchFamily="65" charset="-120"/>
              </a:rPr>
              <a:t>各縣市</a:t>
            </a:r>
            <a:r>
              <a:rPr lang="zh-TW" altLang="zh-TW" dirty="0" smtClean="0">
                <a:latin typeface="標楷體" pitchFamily="65" charset="-120"/>
                <a:ea typeface="標楷體" pitchFamily="65" charset="-120"/>
              </a:rPr>
              <a:t>衛生局內部受過感染管制訓練，或從事感染管制相關業務之人員</a:t>
            </a:r>
            <a:r>
              <a:rPr lang="zh-TW" altLang="en-US" dirty="0" smtClean="0">
                <a:latin typeface="標楷體" pitchFamily="65" charset="-120"/>
                <a:ea typeface="標楷體" pitchFamily="65" charset="-120"/>
              </a:rPr>
              <a:t>。</a:t>
            </a:r>
            <a:endParaRPr lang="en-US" altLang="zh-TW" dirty="0" smtClean="0">
              <a:latin typeface="標楷體" pitchFamily="65" charset="-120"/>
              <a:ea typeface="標楷體" pitchFamily="65" charset="-120"/>
            </a:endParaRPr>
          </a:p>
          <a:p>
            <a:pPr lvl="2" eaLnBrk="1" hangingPunct="1"/>
            <a:r>
              <a:rPr lang="zh-TW" altLang="en-US" dirty="0">
                <a:latin typeface="標楷體" pitchFamily="65" charset="-120"/>
                <a:ea typeface="標楷體" pitchFamily="65" charset="-120"/>
              </a:rPr>
              <a:t>具感染管制實務</a:t>
            </a:r>
            <a:r>
              <a:rPr lang="zh-TW" altLang="en-US" dirty="0" smtClean="0">
                <a:latin typeface="標楷體" pitchFamily="65" charset="-120"/>
                <a:ea typeface="標楷體" pitchFamily="65" charset="-120"/>
              </a:rPr>
              <a:t>經驗之評鑑</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查核委員。</a:t>
            </a:r>
            <a:endParaRPr lang="en-US" altLang="zh-TW" dirty="0" smtClean="0">
              <a:latin typeface="標楷體" pitchFamily="65" charset="-120"/>
              <a:ea typeface="標楷體" pitchFamily="65" charset="-120"/>
            </a:endParaRPr>
          </a:p>
        </p:txBody>
      </p:sp>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11</a:t>
            </a:fld>
            <a:endParaRPr lang="zh-TW" altLang="en-US" dirty="0">
              <a:solidFill>
                <a:prstClr val="black">
                  <a:tint val="75000"/>
                </a:prstClr>
              </a:solidFill>
            </a:endParaRPr>
          </a:p>
        </p:txBody>
      </p:sp>
    </p:spTree>
    <p:extLst>
      <p:ext uri="{BB962C8B-B14F-4D97-AF65-F5344CB8AC3E}">
        <p14:creationId xmlns:p14="http://schemas.microsoft.com/office/powerpoint/2010/main" val="8741935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標題 1"/>
          <p:cNvSpPr>
            <a:spLocks noGrp="1"/>
          </p:cNvSpPr>
          <p:nvPr>
            <p:ph type="title"/>
          </p:nvPr>
        </p:nvSpPr>
        <p:spPr>
          <a:xfrm>
            <a:off x="468313" y="620713"/>
            <a:ext cx="8229600" cy="576262"/>
          </a:xfrm>
        </p:spPr>
        <p:txBody>
          <a:bodyPr>
            <a:noAutofit/>
          </a:bodyPr>
          <a:lstStyle/>
          <a:p>
            <a:pPr eaLnBrk="1" hangingPunct="1"/>
            <a:r>
              <a:rPr lang="zh-TW" altLang="en-US" sz="3600" b="1" dirty="0" smtClean="0">
                <a:latin typeface="Arial" pitchFamily="34" charset="0"/>
                <a:ea typeface="標楷體" pitchFamily="65" charset="-120"/>
                <a:cs typeface="Arial" pitchFamily="34" charset="0"/>
              </a:rPr>
              <a:t>查核作業時程</a:t>
            </a:r>
            <a:r>
              <a:rPr lang="en-US" altLang="zh-TW" sz="3600" b="1" dirty="0" smtClean="0">
                <a:latin typeface="Arial" pitchFamily="34" charset="0"/>
                <a:ea typeface="標楷體" pitchFamily="65" charset="-120"/>
                <a:cs typeface="Arial" pitchFamily="34" charset="0"/>
              </a:rPr>
              <a:t>(1/4)</a:t>
            </a:r>
            <a:endParaRPr lang="zh-TW" altLang="en-US" sz="3600" b="1" dirty="0" smtClean="0">
              <a:latin typeface="Arial" pitchFamily="34" charset="0"/>
              <a:ea typeface="標楷體" pitchFamily="65" charset="-120"/>
              <a:cs typeface="Arial" pitchFamily="34" charset="0"/>
            </a:endParaRPr>
          </a:p>
        </p:txBody>
      </p:sp>
      <p:graphicFrame>
        <p:nvGraphicFramePr>
          <p:cNvPr id="7" name="內容版面配置區 6"/>
          <p:cNvGraphicFramePr>
            <a:graphicFrameLocks noGrp="1"/>
          </p:cNvGraphicFramePr>
          <p:nvPr>
            <p:ph sz="quarter" idx="1"/>
            <p:extLst>
              <p:ext uri="{D42A27DB-BD31-4B8C-83A1-F6EECF244321}">
                <p14:modId xmlns:p14="http://schemas.microsoft.com/office/powerpoint/2010/main" val="2579909614"/>
              </p:ext>
            </p:extLst>
          </p:nvPr>
        </p:nvGraphicFramePr>
        <p:xfrm>
          <a:off x="323528" y="1844824"/>
          <a:ext cx="8640960" cy="4032448"/>
        </p:xfrm>
        <a:graphic>
          <a:graphicData uri="http://schemas.openxmlformats.org/drawingml/2006/table">
            <a:tbl>
              <a:tblPr firstRow="1" bandRow="1">
                <a:tableStyleId>{5C22544A-7EE6-4342-B048-85BDC9FD1C3A}</a:tableStyleId>
              </a:tblPr>
              <a:tblGrid>
                <a:gridCol w="1296144"/>
                <a:gridCol w="2664296"/>
                <a:gridCol w="2520280"/>
                <a:gridCol w="2160240"/>
              </a:tblGrid>
              <a:tr h="519685">
                <a:tc>
                  <a:txBody>
                    <a:bodyPr/>
                    <a:lstStyle/>
                    <a:p>
                      <a:pPr algn="ct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護理機構</a:t>
                      </a: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衛生局</a:t>
                      </a: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區管制中心</a:t>
                      </a:r>
                      <a:endParaRPr lang="zh-TW" altLang="en-US" sz="1500" dirty="0">
                        <a:latin typeface="Arial" pitchFamily="34" charset="0"/>
                        <a:ea typeface="標楷體" pitchFamily="65" charset="-120"/>
                        <a:cs typeface="Arial" pitchFamily="34" charset="0"/>
                      </a:endParaRPr>
                    </a:p>
                  </a:txBody>
                  <a:tcPr marL="91432" marR="91432" marT="45696" marB="45696"/>
                </a:tc>
              </a:tr>
              <a:tr h="1431113">
                <a:tc>
                  <a:txBody>
                    <a:bodyPr/>
                    <a:lstStyle/>
                    <a:p>
                      <a:pPr algn="l"/>
                      <a:r>
                        <a:rPr lang="zh-TW" altLang="en-US" sz="1600" b="1" dirty="0" smtClean="0">
                          <a:solidFill>
                            <a:srgbClr val="0000FF"/>
                          </a:solidFill>
                          <a:latin typeface="Arial" pitchFamily="34" charset="0"/>
                          <a:ea typeface="標楷體" pitchFamily="65" charset="-120"/>
                          <a:cs typeface="Arial" pitchFamily="34" charset="0"/>
                        </a:rPr>
                        <a:t>確認查核機構名單</a:t>
                      </a:r>
                      <a:endParaRPr lang="zh-TW" altLang="en-US" sz="1600" b="1" dirty="0">
                        <a:solidFill>
                          <a:srgbClr val="0000FF"/>
                        </a:solidFill>
                        <a:latin typeface="Arial" pitchFamily="34" charset="0"/>
                        <a:ea typeface="標楷體" pitchFamily="65" charset="-120"/>
                        <a:cs typeface="Arial" pitchFamily="34" charset="0"/>
                      </a:endParaRPr>
                    </a:p>
                  </a:txBody>
                  <a:tcPr marL="91432" marR="91432" marT="45696" marB="45696" anchor="ctr"/>
                </a:tc>
                <a:tc>
                  <a:txBody>
                    <a:bodyPr/>
                    <a:lstStyle/>
                    <a:p>
                      <a:pPr algn="ctr"/>
                      <a:endParaRPr lang="zh-TW" altLang="en-US" sz="1600" dirty="0">
                        <a:solidFill>
                          <a:srgbClr val="0000FF"/>
                        </a:solidFill>
                        <a:latin typeface="Arial" pitchFamily="34" charset="0"/>
                        <a:ea typeface="標楷體" pitchFamily="65" charset="-120"/>
                        <a:cs typeface="Arial" pitchFamily="34" charset="0"/>
                      </a:endParaRPr>
                    </a:p>
                  </a:txBody>
                  <a:tcPr marL="91432" marR="91432" marT="45696" marB="45696"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600" b="1" u="none" kern="1200" dirty="0" smtClean="0">
                          <a:solidFill>
                            <a:schemeClr val="tx1"/>
                          </a:solidFill>
                          <a:effectLst/>
                          <a:latin typeface="Arial" pitchFamily="34" charset="0"/>
                          <a:ea typeface="標楷體" pitchFamily="65" charset="-120"/>
                          <a:cs typeface="Arial" pitchFamily="34" charset="0"/>
                        </a:rPr>
                        <a:t>3</a:t>
                      </a:r>
                      <a:r>
                        <a:rPr lang="zh-TW" altLang="en-US" sz="1600" b="1" u="none" kern="1200" dirty="0" smtClean="0">
                          <a:solidFill>
                            <a:schemeClr val="tx1"/>
                          </a:solidFill>
                          <a:effectLst/>
                          <a:latin typeface="Arial" pitchFamily="34" charset="0"/>
                          <a:ea typeface="標楷體" pitchFamily="65" charset="-120"/>
                          <a:cs typeface="Arial" pitchFamily="34" charset="0"/>
                        </a:rPr>
                        <a:t>月</a:t>
                      </a:r>
                      <a:r>
                        <a:rPr lang="en-US" altLang="zh-TW" sz="1600" b="1" u="none" kern="1200" dirty="0" smtClean="0">
                          <a:solidFill>
                            <a:schemeClr val="tx1"/>
                          </a:solidFill>
                          <a:effectLst/>
                          <a:latin typeface="Arial" pitchFamily="34" charset="0"/>
                          <a:ea typeface="標楷體" pitchFamily="65" charset="-120"/>
                          <a:cs typeface="Arial" pitchFamily="34" charset="0"/>
                        </a:rPr>
                        <a:t>15</a:t>
                      </a:r>
                      <a:r>
                        <a:rPr lang="zh-TW" altLang="en-US" sz="1600" b="1" u="none" kern="1200" dirty="0" smtClean="0">
                          <a:solidFill>
                            <a:schemeClr val="tx1"/>
                          </a:solidFill>
                          <a:effectLst/>
                          <a:latin typeface="Arial" pitchFamily="34" charset="0"/>
                          <a:ea typeface="標楷體" pitchFamily="65" charset="-120"/>
                          <a:cs typeface="Arial" pitchFamily="34" charset="0"/>
                        </a:rPr>
                        <a:t>日前</a:t>
                      </a:r>
                      <a:r>
                        <a:rPr lang="zh-TW" altLang="zh-TW" sz="1600" u="none" kern="1200" dirty="0" smtClean="0">
                          <a:solidFill>
                            <a:schemeClr val="tx1"/>
                          </a:solidFill>
                          <a:effectLst/>
                          <a:latin typeface="Arial" pitchFamily="34" charset="0"/>
                          <a:ea typeface="標楷體" pitchFamily="65" charset="-120"/>
                          <a:cs typeface="Arial" pitchFamily="34" charset="0"/>
                        </a:rPr>
                        <a:t>提交「護理機構感染管制查核名單</a:t>
                      </a:r>
                      <a:r>
                        <a:rPr lang="en-US" altLang="zh-TW" sz="1600" u="none" kern="1200" dirty="0" smtClean="0">
                          <a:solidFill>
                            <a:schemeClr val="tx1"/>
                          </a:solidFill>
                          <a:effectLst/>
                          <a:latin typeface="Arial" pitchFamily="34" charset="0"/>
                          <a:ea typeface="標楷體" pitchFamily="65" charset="-120"/>
                          <a:cs typeface="Arial" pitchFamily="34" charset="0"/>
                        </a:rPr>
                        <a:t>-</a:t>
                      </a:r>
                      <a:r>
                        <a:rPr lang="zh-TW" altLang="zh-TW" sz="1600" u="none" kern="1200" dirty="0" smtClean="0">
                          <a:solidFill>
                            <a:schemeClr val="tx1"/>
                          </a:solidFill>
                          <a:effectLst/>
                          <a:latin typeface="Arial" pitchFamily="34" charset="0"/>
                          <a:ea typeface="標楷體" pitchFamily="65" charset="-120"/>
                          <a:cs typeface="Arial" pitchFamily="34" charset="0"/>
                        </a:rPr>
                        <a:t>確認表」</a:t>
                      </a:r>
                      <a:r>
                        <a:rPr lang="zh-TW" altLang="en-US" sz="1600" u="none" kern="1200" dirty="0" smtClean="0">
                          <a:solidFill>
                            <a:schemeClr val="tx1"/>
                          </a:solidFill>
                          <a:effectLst/>
                          <a:latin typeface="Arial" pitchFamily="34" charset="0"/>
                          <a:ea typeface="標楷體" pitchFamily="65" charset="-120"/>
                          <a:cs typeface="Arial" pitchFamily="34" charset="0"/>
                        </a:rPr>
                        <a:t>及「統計總表」</a:t>
                      </a:r>
                      <a:r>
                        <a:rPr lang="zh-TW" altLang="zh-TW" sz="1600" u="none" kern="1200" dirty="0" smtClean="0">
                          <a:solidFill>
                            <a:schemeClr val="tx1"/>
                          </a:solidFill>
                          <a:effectLst/>
                          <a:latin typeface="Arial" pitchFamily="34" charset="0"/>
                          <a:ea typeface="標楷體" pitchFamily="65" charset="-120"/>
                          <a:cs typeface="Arial" pitchFamily="34" charset="0"/>
                        </a:rPr>
                        <a:t>至</a:t>
                      </a:r>
                      <a:r>
                        <a:rPr lang="zh-TW" altLang="en-US" sz="1600" u="none" kern="1200" dirty="0" smtClean="0">
                          <a:solidFill>
                            <a:schemeClr val="tx1"/>
                          </a:solidFill>
                          <a:effectLst/>
                          <a:latin typeface="Arial" pitchFamily="34" charset="0"/>
                          <a:ea typeface="標楷體" pitchFamily="65" charset="-120"/>
                          <a:cs typeface="Arial" pitchFamily="34" charset="0"/>
                        </a:rPr>
                        <a:t>疾管署</a:t>
                      </a:r>
                      <a:r>
                        <a:rPr lang="zh-TW" altLang="zh-TW" sz="1600" u="none" kern="1200" dirty="0" smtClean="0">
                          <a:solidFill>
                            <a:schemeClr val="tx1"/>
                          </a:solidFill>
                          <a:effectLst/>
                          <a:latin typeface="Arial" pitchFamily="34" charset="0"/>
                          <a:ea typeface="標楷體" pitchFamily="65" charset="-120"/>
                          <a:cs typeface="Arial" pitchFamily="34" charset="0"/>
                        </a:rPr>
                        <a:t>區管制中心彙整</a:t>
                      </a:r>
                      <a:endParaRPr lang="zh-TW" altLang="en-US" sz="1600" u="none" dirty="0">
                        <a:solidFill>
                          <a:schemeClr val="tx1"/>
                        </a:solidFill>
                        <a:latin typeface="Arial" pitchFamily="34" charset="0"/>
                        <a:ea typeface="標楷體" pitchFamily="65" charset="-120"/>
                        <a:cs typeface="Arial" pitchFamily="34" charset="0"/>
                      </a:endParaRPr>
                    </a:p>
                  </a:txBody>
                  <a:tcPr marL="91432" marR="91432" marT="45696" marB="45696"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600" b="1" kern="1200" dirty="0" smtClean="0">
                          <a:solidFill>
                            <a:schemeClr val="tx1"/>
                          </a:solidFill>
                          <a:effectLst/>
                          <a:latin typeface="Arial" pitchFamily="34" charset="0"/>
                          <a:ea typeface="標楷體" pitchFamily="65" charset="-120"/>
                          <a:cs typeface="Arial" pitchFamily="34" charset="0"/>
                        </a:rPr>
                        <a:t>3</a:t>
                      </a:r>
                      <a:r>
                        <a:rPr lang="zh-TW" altLang="en-US" sz="1600" b="1" kern="1200" dirty="0" smtClean="0">
                          <a:solidFill>
                            <a:schemeClr val="tx1"/>
                          </a:solidFill>
                          <a:effectLst/>
                          <a:latin typeface="Arial" pitchFamily="34" charset="0"/>
                          <a:ea typeface="標楷體" pitchFamily="65" charset="-120"/>
                          <a:cs typeface="Arial" pitchFamily="34" charset="0"/>
                        </a:rPr>
                        <a:t>月</a:t>
                      </a:r>
                      <a:r>
                        <a:rPr lang="en-US" altLang="zh-TW" sz="1600" b="1" kern="1200" dirty="0" smtClean="0">
                          <a:solidFill>
                            <a:schemeClr val="tx1"/>
                          </a:solidFill>
                          <a:effectLst/>
                          <a:latin typeface="Arial" pitchFamily="34" charset="0"/>
                          <a:ea typeface="標楷體" pitchFamily="65" charset="-120"/>
                          <a:cs typeface="Arial" pitchFamily="34" charset="0"/>
                        </a:rPr>
                        <a:t>31</a:t>
                      </a:r>
                      <a:r>
                        <a:rPr lang="zh-TW" altLang="en-US" sz="1600" b="1" kern="1200" dirty="0" smtClean="0">
                          <a:solidFill>
                            <a:schemeClr val="tx1"/>
                          </a:solidFill>
                          <a:effectLst/>
                          <a:latin typeface="Arial" pitchFamily="34" charset="0"/>
                          <a:ea typeface="標楷體" pitchFamily="65" charset="-120"/>
                          <a:cs typeface="Arial" pitchFamily="34" charset="0"/>
                        </a:rPr>
                        <a:t>日</a:t>
                      </a:r>
                      <a:r>
                        <a:rPr lang="zh-TW" altLang="zh-TW" sz="1600" b="1" kern="1200" dirty="0" smtClean="0">
                          <a:solidFill>
                            <a:schemeClr val="tx1"/>
                          </a:solidFill>
                          <a:effectLst/>
                          <a:latin typeface="Arial" pitchFamily="34" charset="0"/>
                          <a:ea typeface="標楷體" pitchFamily="65" charset="-120"/>
                          <a:cs typeface="Arial" pitchFamily="34" charset="0"/>
                        </a:rPr>
                        <a:t>前</a:t>
                      </a:r>
                      <a:r>
                        <a:rPr lang="zh-TW" altLang="zh-TW" sz="1600" kern="1200" dirty="0" smtClean="0">
                          <a:solidFill>
                            <a:schemeClr val="tx1"/>
                          </a:solidFill>
                          <a:effectLst/>
                          <a:latin typeface="Arial" pitchFamily="34" charset="0"/>
                          <a:ea typeface="標楷體" pitchFamily="65" charset="-120"/>
                          <a:cs typeface="Arial" pitchFamily="34" charset="0"/>
                        </a:rPr>
                        <a:t>提</a:t>
                      </a:r>
                      <a:r>
                        <a:rPr lang="zh-TW" altLang="en-US" sz="1600" kern="1200" dirty="0" smtClean="0">
                          <a:solidFill>
                            <a:schemeClr val="tx1"/>
                          </a:solidFill>
                          <a:effectLst/>
                          <a:latin typeface="Arial" pitchFamily="34" charset="0"/>
                          <a:ea typeface="標楷體" pitchFamily="65" charset="-120"/>
                          <a:cs typeface="Arial" pitchFamily="34" charset="0"/>
                        </a:rPr>
                        <a:t>交</a:t>
                      </a:r>
                      <a:r>
                        <a:rPr lang="zh-TW" altLang="zh-TW" sz="1600" kern="1200" dirty="0" smtClean="0">
                          <a:solidFill>
                            <a:schemeClr val="tx1"/>
                          </a:solidFill>
                          <a:effectLst/>
                          <a:latin typeface="Arial" pitchFamily="34" charset="0"/>
                          <a:ea typeface="標楷體" pitchFamily="65" charset="-120"/>
                          <a:cs typeface="Arial" pitchFamily="34" charset="0"/>
                        </a:rPr>
                        <a:t>轄區護理機構感染管制查核之名冊</a:t>
                      </a:r>
                      <a:r>
                        <a:rPr lang="zh-TW" altLang="en-US" sz="1600" kern="1200" dirty="0" smtClean="0">
                          <a:solidFill>
                            <a:schemeClr val="tx1"/>
                          </a:solidFill>
                          <a:effectLst/>
                          <a:latin typeface="Arial" pitchFamily="34" charset="0"/>
                          <a:ea typeface="標楷體" pitchFamily="65" charset="-120"/>
                          <a:cs typeface="Arial" pitchFamily="34" charset="0"/>
                        </a:rPr>
                        <a:t>至</a:t>
                      </a:r>
                      <a:r>
                        <a:rPr lang="zh-TW" altLang="zh-TW" sz="1600" kern="1200" dirty="0" smtClean="0">
                          <a:solidFill>
                            <a:schemeClr val="tx1"/>
                          </a:solidFill>
                          <a:effectLst/>
                          <a:latin typeface="Arial" pitchFamily="34" charset="0"/>
                          <a:ea typeface="標楷體" pitchFamily="65" charset="-120"/>
                          <a:cs typeface="Arial" pitchFamily="34" charset="0"/>
                        </a:rPr>
                        <a:t>感管組備查</a:t>
                      </a:r>
                      <a:endParaRPr lang="zh-TW" altLang="en-US" sz="1600" dirty="0">
                        <a:solidFill>
                          <a:schemeClr val="tx1"/>
                        </a:solidFill>
                        <a:latin typeface="Arial" pitchFamily="34" charset="0"/>
                        <a:ea typeface="標楷體" pitchFamily="65" charset="-120"/>
                        <a:cs typeface="Arial" pitchFamily="34" charset="0"/>
                      </a:endParaRPr>
                    </a:p>
                  </a:txBody>
                  <a:tcPr marL="91432" marR="91432" marT="45696" marB="45696" anchor="ctr"/>
                </a:tc>
              </a:tr>
              <a:tr h="20816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b="1" dirty="0" smtClean="0">
                          <a:solidFill>
                            <a:srgbClr val="0000FF"/>
                          </a:solidFill>
                          <a:latin typeface="Arial" pitchFamily="34" charset="0"/>
                          <a:ea typeface="標楷體" pitchFamily="65" charset="-120"/>
                          <a:cs typeface="Arial" pitchFamily="34" charset="0"/>
                        </a:rPr>
                        <a:t>護理機構自評感染管制執行情形</a:t>
                      </a:r>
                      <a:endParaRPr lang="zh-TW" altLang="en-US" sz="1600" b="1" dirty="0">
                        <a:solidFill>
                          <a:srgbClr val="0000FF"/>
                        </a:solidFill>
                        <a:latin typeface="Arial" pitchFamily="34" charset="0"/>
                        <a:ea typeface="標楷體" pitchFamily="65" charset="-120"/>
                        <a:cs typeface="Arial" pitchFamily="34" charset="0"/>
                      </a:endParaRPr>
                    </a:p>
                  </a:txBody>
                  <a:tcPr marL="91432" marR="91432" marT="45696" marB="45696"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b="1" kern="1200" dirty="0" smtClean="0">
                          <a:solidFill>
                            <a:srgbClr val="FF0000"/>
                          </a:solidFill>
                          <a:effectLst/>
                          <a:latin typeface="Arial" pitchFamily="34" charset="0"/>
                          <a:ea typeface="標楷體" pitchFamily="65" charset="-120"/>
                          <a:cs typeface="Arial" pitchFamily="34" charset="0"/>
                        </a:rPr>
                        <a:t>於轄屬衛生局規定期限前</a:t>
                      </a:r>
                      <a:endParaRPr lang="en-US" altLang="zh-TW" sz="1600" b="1" kern="1200" dirty="0" smtClean="0">
                        <a:solidFill>
                          <a:srgbClr val="FF0000"/>
                        </a:solidFill>
                        <a:effectLst/>
                        <a:latin typeface="Arial" pitchFamily="34" charset="0"/>
                        <a:ea typeface="標楷體" pitchFamily="65" charset="-120"/>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tx1"/>
                          </a:solidFill>
                          <a:effectLst/>
                          <a:latin typeface="Arial" pitchFamily="34" charset="0"/>
                          <a:ea typeface="標楷體" pitchFamily="65" charset="-120"/>
                          <a:cs typeface="Arial" pitchFamily="34" charset="0"/>
                        </a:rPr>
                        <a:t>受查機構</a:t>
                      </a:r>
                      <a:r>
                        <a:rPr lang="zh-TW" altLang="en-US" sz="1600" kern="1200" dirty="0" smtClean="0">
                          <a:solidFill>
                            <a:schemeClr val="tx1"/>
                          </a:solidFill>
                          <a:effectLst/>
                          <a:latin typeface="Arial" pitchFamily="34" charset="0"/>
                          <a:ea typeface="標楷體" pitchFamily="65" charset="-120"/>
                          <a:cs typeface="Arial" pitchFamily="34" charset="0"/>
                        </a:rPr>
                        <a:t>交</a:t>
                      </a:r>
                      <a:r>
                        <a:rPr lang="zh-TW" altLang="zh-TW" sz="1600" b="1" kern="1200" dirty="0" smtClean="0">
                          <a:solidFill>
                            <a:schemeClr val="tx1"/>
                          </a:solidFill>
                          <a:effectLst/>
                          <a:latin typeface="Arial" pitchFamily="34" charset="0"/>
                          <a:ea typeface="標楷體" pitchFamily="65" charset="-120"/>
                          <a:cs typeface="Arial" pitchFamily="34" charset="0"/>
                        </a:rPr>
                        <a:t>自評表</a:t>
                      </a:r>
                      <a:r>
                        <a:rPr lang="zh-TW" altLang="zh-TW" sz="1600" kern="1200" dirty="0" smtClean="0">
                          <a:solidFill>
                            <a:schemeClr val="tx1"/>
                          </a:solidFill>
                          <a:effectLst/>
                          <a:latin typeface="Arial" pitchFamily="34" charset="0"/>
                          <a:ea typeface="標楷體" pitchFamily="65" charset="-120"/>
                          <a:cs typeface="Arial" pitchFamily="34" charset="0"/>
                        </a:rPr>
                        <a:t>一式</a:t>
                      </a:r>
                      <a:r>
                        <a:rPr lang="en-US" altLang="zh-TW" sz="1600" kern="1200" dirty="0" smtClean="0">
                          <a:solidFill>
                            <a:schemeClr val="tx1"/>
                          </a:solidFill>
                          <a:effectLst/>
                          <a:latin typeface="Arial" pitchFamily="34" charset="0"/>
                          <a:ea typeface="標楷體" pitchFamily="65" charset="-120"/>
                          <a:cs typeface="Arial" pitchFamily="34" charset="0"/>
                        </a:rPr>
                        <a:t>2</a:t>
                      </a:r>
                      <a:r>
                        <a:rPr lang="zh-TW" altLang="zh-TW" sz="1600" kern="1200" dirty="0" smtClean="0">
                          <a:solidFill>
                            <a:schemeClr val="tx1"/>
                          </a:solidFill>
                          <a:effectLst/>
                          <a:latin typeface="Arial" pitchFamily="34" charset="0"/>
                          <a:ea typeface="標楷體" pitchFamily="65" charset="-120"/>
                          <a:cs typeface="Arial" pitchFamily="34" charset="0"/>
                        </a:rPr>
                        <a:t>份</a:t>
                      </a:r>
                      <a:endParaRPr lang="en-US" altLang="zh-TW" sz="1600" kern="1200" dirty="0" smtClean="0">
                        <a:solidFill>
                          <a:schemeClr val="tx1"/>
                        </a:solidFill>
                        <a:effectLst/>
                        <a:latin typeface="Arial" pitchFamily="34" charset="0"/>
                        <a:ea typeface="標楷體" pitchFamily="65" charset="-120"/>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b="1" kern="1200" dirty="0" smtClean="0">
                          <a:solidFill>
                            <a:schemeClr val="tx1"/>
                          </a:solidFill>
                          <a:effectLst/>
                          <a:latin typeface="Arial" pitchFamily="34" charset="0"/>
                          <a:ea typeface="標楷體" pitchFamily="65" charset="-120"/>
                          <a:cs typeface="Arial" pitchFamily="34" charset="0"/>
                        </a:rPr>
                        <a:t>非受查機構</a:t>
                      </a:r>
                      <a:r>
                        <a:rPr lang="zh-TW" altLang="en-US" sz="1600" kern="1200" dirty="0" smtClean="0">
                          <a:solidFill>
                            <a:schemeClr val="tx1"/>
                          </a:solidFill>
                          <a:effectLst/>
                          <a:latin typeface="Arial" pitchFamily="34" charset="0"/>
                          <a:ea typeface="標楷體" pitchFamily="65" charset="-120"/>
                          <a:cs typeface="Arial" pitchFamily="34" charset="0"/>
                        </a:rPr>
                        <a:t>交自評表</a:t>
                      </a:r>
                      <a:r>
                        <a:rPr lang="zh-TW" altLang="en-US" sz="1600" b="1" kern="1200" dirty="0" smtClean="0">
                          <a:solidFill>
                            <a:schemeClr val="tx1"/>
                          </a:solidFill>
                          <a:effectLst/>
                          <a:latin typeface="Arial" pitchFamily="34" charset="0"/>
                          <a:ea typeface="標楷體" pitchFamily="65" charset="-120"/>
                          <a:cs typeface="Arial" pitchFamily="34" charset="0"/>
                        </a:rPr>
                        <a:t>封面基本資料</a:t>
                      </a:r>
                      <a:r>
                        <a:rPr lang="zh-TW" altLang="zh-TW" sz="1600" kern="1200" dirty="0" smtClean="0">
                          <a:solidFill>
                            <a:schemeClr val="dk1"/>
                          </a:solidFill>
                          <a:effectLst/>
                          <a:latin typeface="Arial" pitchFamily="34" charset="0"/>
                          <a:ea typeface="標楷體" pitchFamily="65" charset="-120"/>
                          <a:cs typeface="Arial" pitchFamily="34" charset="0"/>
                        </a:rPr>
                        <a:t>一式</a:t>
                      </a:r>
                      <a:r>
                        <a:rPr lang="en-US" altLang="zh-TW" sz="1600" kern="1200" dirty="0" smtClean="0">
                          <a:solidFill>
                            <a:schemeClr val="dk1"/>
                          </a:solidFill>
                          <a:effectLst/>
                          <a:latin typeface="Arial" pitchFamily="34" charset="0"/>
                          <a:ea typeface="標楷體" pitchFamily="65" charset="-120"/>
                          <a:cs typeface="Arial" pitchFamily="34" charset="0"/>
                        </a:rPr>
                        <a:t>2</a:t>
                      </a:r>
                      <a:r>
                        <a:rPr lang="zh-TW" altLang="zh-TW" sz="1600" kern="1200" dirty="0" smtClean="0">
                          <a:solidFill>
                            <a:schemeClr val="dk1"/>
                          </a:solidFill>
                          <a:effectLst/>
                          <a:latin typeface="Arial" pitchFamily="34" charset="0"/>
                          <a:ea typeface="標楷體" pitchFamily="65" charset="-120"/>
                          <a:cs typeface="Arial" pitchFamily="34" charset="0"/>
                        </a:rPr>
                        <a:t>份</a:t>
                      </a:r>
                      <a:endParaRPr lang="zh-TW" altLang="en-US" sz="1600" dirty="0">
                        <a:latin typeface="Arial" pitchFamily="34" charset="0"/>
                        <a:ea typeface="標楷體" pitchFamily="65" charset="-120"/>
                        <a:cs typeface="Arial" pitchFamily="34" charset="0"/>
                      </a:endParaRPr>
                    </a:p>
                  </a:txBody>
                  <a:tcPr marL="91432" marR="91432" marT="45696" marB="45696" anchor="ctr"/>
                </a:tc>
                <a:tc>
                  <a:txBody>
                    <a:bodyPr/>
                    <a:lstStyle/>
                    <a:p>
                      <a:r>
                        <a:rPr lang="en-US" altLang="zh-TW" sz="1600" b="1" u="none" kern="1200" dirty="0" smtClean="0">
                          <a:solidFill>
                            <a:schemeClr val="tx1"/>
                          </a:solidFill>
                          <a:effectLst/>
                          <a:latin typeface="Arial" pitchFamily="34" charset="0"/>
                          <a:ea typeface="標楷體" pitchFamily="65" charset="-120"/>
                          <a:cs typeface="Arial" pitchFamily="34" charset="0"/>
                        </a:rPr>
                        <a:t>5</a:t>
                      </a:r>
                      <a:r>
                        <a:rPr lang="zh-TW" altLang="en-US" sz="1600" b="1" u="none" kern="1200" dirty="0" smtClean="0">
                          <a:solidFill>
                            <a:schemeClr val="tx1"/>
                          </a:solidFill>
                          <a:effectLst/>
                          <a:latin typeface="Arial" pitchFamily="34" charset="0"/>
                          <a:ea typeface="標楷體" pitchFamily="65" charset="-120"/>
                          <a:cs typeface="Arial" pitchFamily="34" charset="0"/>
                        </a:rPr>
                        <a:t>月</a:t>
                      </a:r>
                      <a:r>
                        <a:rPr lang="en-US" altLang="zh-TW" sz="1600" b="1" u="none" kern="1200" dirty="0" smtClean="0">
                          <a:solidFill>
                            <a:schemeClr val="tx1"/>
                          </a:solidFill>
                          <a:effectLst/>
                          <a:latin typeface="Arial" pitchFamily="34" charset="0"/>
                          <a:ea typeface="標楷體" pitchFamily="65" charset="-120"/>
                          <a:cs typeface="Arial" pitchFamily="34" charset="0"/>
                        </a:rPr>
                        <a:t>20</a:t>
                      </a:r>
                      <a:r>
                        <a:rPr lang="zh-TW" altLang="en-US" sz="1600" b="1" u="none" kern="1200" dirty="0" smtClean="0">
                          <a:solidFill>
                            <a:schemeClr val="tx1"/>
                          </a:solidFill>
                          <a:effectLst/>
                          <a:latin typeface="Arial" pitchFamily="34" charset="0"/>
                          <a:ea typeface="標楷體" pitchFamily="65" charset="-120"/>
                          <a:cs typeface="Arial" pitchFamily="34" charset="0"/>
                        </a:rPr>
                        <a:t>日</a:t>
                      </a:r>
                      <a:r>
                        <a:rPr lang="zh-TW" altLang="zh-TW" sz="1600" b="1" u="none" kern="1200" dirty="0" smtClean="0">
                          <a:solidFill>
                            <a:schemeClr val="tx1"/>
                          </a:solidFill>
                          <a:effectLst/>
                          <a:latin typeface="Arial" pitchFamily="34" charset="0"/>
                          <a:ea typeface="標楷體" pitchFamily="65" charset="-120"/>
                          <a:cs typeface="Arial" pitchFamily="34" charset="0"/>
                        </a:rPr>
                        <a:t>前</a:t>
                      </a:r>
                      <a:r>
                        <a:rPr lang="zh-TW" altLang="en-US" sz="1600" b="0" u="none" kern="1200" dirty="0" smtClean="0">
                          <a:solidFill>
                            <a:schemeClr val="tx1"/>
                          </a:solidFill>
                          <a:effectLst/>
                          <a:latin typeface="Arial" pitchFamily="34" charset="0"/>
                          <a:ea typeface="標楷體" pitchFamily="65" charset="-120"/>
                          <a:cs typeface="Arial" pitchFamily="34" charset="0"/>
                        </a:rPr>
                        <a:t>完成機構自評表稽核，</a:t>
                      </a:r>
                      <a:r>
                        <a:rPr lang="zh-TW" altLang="zh-TW" sz="1600" u="none" kern="1200" dirty="0" smtClean="0">
                          <a:solidFill>
                            <a:schemeClr val="tx1"/>
                          </a:solidFill>
                          <a:effectLst/>
                          <a:latin typeface="Arial" pitchFamily="34" charset="0"/>
                          <a:ea typeface="標楷體" pitchFamily="65" charset="-120"/>
                          <a:cs typeface="Arial" pitchFamily="34" charset="0"/>
                        </a:rPr>
                        <a:t>提交</a:t>
                      </a:r>
                      <a:r>
                        <a:rPr lang="zh-TW" altLang="en-US" sz="1600" u="none" kern="1200" dirty="0" smtClean="0">
                          <a:solidFill>
                            <a:schemeClr val="tx1"/>
                          </a:solidFill>
                          <a:effectLst/>
                          <a:latin typeface="Arial" pitchFamily="34" charset="0"/>
                          <a:ea typeface="標楷體" pitchFamily="65" charset="-120"/>
                          <a:cs typeface="Arial" pitchFamily="34" charset="0"/>
                        </a:rPr>
                        <a:t>受查機構自評表以及非受查機構自評表封面基本資料各</a:t>
                      </a:r>
                      <a:r>
                        <a:rPr lang="en-US" altLang="zh-TW" sz="1600" u="none" kern="1200" dirty="0" smtClean="0">
                          <a:solidFill>
                            <a:schemeClr val="tx1"/>
                          </a:solidFill>
                          <a:effectLst/>
                          <a:latin typeface="Arial" pitchFamily="34" charset="0"/>
                          <a:ea typeface="標楷體" pitchFamily="65" charset="-120"/>
                          <a:cs typeface="Arial" pitchFamily="34" charset="0"/>
                        </a:rPr>
                        <a:t>1</a:t>
                      </a:r>
                      <a:r>
                        <a:rPr lang="zh-TW" altLang="en-US" sz="1600" u="none" kern="1200" dirty="0" smtClean="0">
                          <a:solidFill>
                            <a:schemeClr val="tx1"/>
                          </a:solidFill>
                          <a:effectLst/>
                          <a:latin typeface="Arial" pitchFamily="34" charset="0"/>
                          <a:ea typeface="標楷體" pitchFamily="65" charset="-120"/>
                          <a:cs typeface="Arial" pitchFamily="34" charset="0"/>
                        </a:rPr>
                        <a:t>份，併同</a:t>
                      </a:r>
                      <a:r>
                        <a:rPr lang="zh-TW" altLang="en-US" sz="1600" b="1" u="none" kern="1200" dirty="0" smtClean="0">
                          <a:solidFill>
                            <a:schemeClr val="tx1"/>
                          </a:solidFill>
                          <a:effectLst/>
                          <a:latin typeface="Arial" pitchFamily="34" charset="0"/>
                          <a:ea typeface="標楷體" pitchFamily="65" charset="-120"/>
                          <a:cs typeface="Arial" pitchFamily="34" charset="0"/>
                        </a:rPr>
                        <a:t>衛生局稽核表</a:t>
                      </a:r>
                      <a:r>
                        <a:rPr lang="zh-TW" altLang="en-US" sz="1600" u="none" kern="1200" dirty="0" smtClean="0">
                          <a:solidFill>
                            <a:schemeClr val="tx1"/>
                          </a:solidFill>
                          <a:effectLst/>
                          <a:latin typeface="Arial" pitchFamily="34" charset="0"/>
                          <a:ea typeface="標楷體" pitchFamily="65" charset="-120"/>
                          <a:cs typeface="Arial" pitchFamily="34" charset="0"/>
                        </a:rPr>
                        <a:t>，送疾管署</a:t>
                      </a:r>
                      <a:r>
                        <a:rPr lang="zh-TW" altLang="zh-TW" sz="1600" u="none" kern="1200" dirty="0" smtClean="0">
                          <a:solidFill>
                            <a:schemeClr val="tx1"/>
                          </a:solidFill>
                          <a:effectLst/>
                          <a:latin typeface="Arial" pitchFamily="34" charset="0"/>
                          <a:ea typeface="標楷體" pitchFamily="65" charset="-120"/>
                          <a:cs typeface="Arial" pitchFamily="34" charset="0"/>
                        </a:rPr>
                        <a:t>區管制中心</a:t>
                      </a:r>
                      <a:endParaRPr lang="zh-TW" altLang="en-US" sz="1600" u="none" dirty="0">
                        <a:solidFill>
                          <a:schemeClr val="tx1"/>
                        </a:solidFill>
                        <a:latin typeface="Arial" pitchFamily="34" charset="0"/>
                        <a:ea typeface="標楷體" pitchFamily="65" charset="-120"/>
                        <a:cs typeface="Arial" pitchFamily="34" charset="0"/>
                      </a:endParaRPr>
                    </a:p>
                  </a:txBody>
                  <a:tcPr marL="91432" marR="91432" marT="45696" marB="45696" anchor="ctr"/>
                </a:tc>
                <a:tc>
                  <a:txBody>
                    <a:bodyPr/>
                    <a:lstStyle/>
                    <a:p>
                      <a:r>
                        <a:rPr lang="zh-TW" altLang="en-US" sz="1600" kern="1200" dirty="0" smtClean="0">
                          <a:solidFill>
                            <a:schemeClr val="tx1"/>
                          </a:solidFill>
                          <a:effectLst/>
                          <a:latin typeface="Arial" pitchFamily="34" charset="0"/>
                          <a:ea typeface="標楷體" pitchFamily="65" charset="-120"/>
                          <a:cs typeface="Arial" pitchFamily="34" charset="0"/>
                        </a:rPr>
                        <a:t>確認轄區衛生局提報資料完整及正確，並留存備查</a:t>
                      </a:r>
                      <a:endParaRPr lang="zh-TW" altLang="en-US" sz="1600" dirty="0">
                        <a:solidFill>
                          <a:schemeClr val="tx1"/>
                        </a:solidFill>
                        <a:latin typeface="Arial" pitchFamily="34" charset="0"/>
                        <a:ea typeface="標楷體" pitchFamily="65" charset="-120"/>
                        <a:cs typeface="Arial" pitchFamily="34" charset="0"/>
                      </a:endParaRPr>
                    </a:p>
                  </a:txBody>
                  <a:tcPr marL="91432" marR="91432" marT="45696" marB="45696" anchor="ctr"/>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12</a:t>
            </a:fld>
            <a:endParaRPr lang="zh-TW" altLang="en-US" dirty="0">
              <a:solidFill>
                <a:prstClr val="black">
                  <a:tint val="75000"/>
                </a:prstClr>
              </a:solidFill>
            </a:endParaRPr>
          </a:p>
        </p:txBody>
      </p:sp>
    </p:spTree>
    <p:extLst>
      <p:ext uri="{BB962C8B-B14F-4D97-AF65-F5344CB8AC3E}">
        <p14:creationId xmlns:p14="http://schemas.microsoft.com/office/powerpoint/2010/main" val="3214245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p:txBody>
          <a:bodyPr>
            <a:normAutofit/>
          </a:bodyPr>
          <a:lstStyle/>
          <a:p>
            <a:pPr eaLnBrk="1" hangingPunct="1"/>
            <a:r>
              <a:rPr lang="zh-TW" altLang="en-US" sz="3600" b="1" dirty="0" smtClean="0">
                <a:latin typeface="Arial" pitchFamily="34" charset="0"/>
                <a:ea typeface="標楷體" pitchFamily="65" charset="-120"/>
                <a:cs typeface="Arial" pitchFamily="34" charset="0"/>
              </a:rPr>
              <a:t>查核作業時程</a:t>
            </a:r>
            <a:r>
              <a:rPr lang="en-US" altLang="zh-TW" sz="3600" b="1" dirty="0" smtClean="0">
                <a:latin typeface="Arial" pitchFamily="34" charset="0"/>
                <a:ea typeface="標楷體" pitchFamily="65" charset="-120"/>
                <a:cs typeface="Arial" pitchFamily="34" charset="0"/>
              </a:rPr>
              <a:t>(2/4)</a:t>
            </a:r>
            <a:endParaRPr lang="zh-TW" altLang="en-US" sz="3600" b="1" dirty="0" smtClean="0">
              <a:latin typeface="Arial" pitchFamily="34" charset="0"/>
              <a:ea typeface="標楷體" pitchFamily="65" charset="-120"/>
              <a:cs typeface="Arial" pitchFamily="34" charset="0"/>
            </a:endParaRPr>
          </a:p>
        </p:txBody>
      </p:sp>
      <p:graphicFrame>
        <p:nvGraphicFramePr>
          <p:cNvPr id="6" name="內容版面配置區 6"/>
          <p:cNvGraphicFramePr>
            <a:graphicFrameLocks/>
          </p:cNvGraphicFramePr>
          <p:nvPr>
            <p:extLst>
              <p:ext uri="{D42A27DB-BD31-4B8C-83A1-F6EECF244321}">
                <p14:modId xmlns:p14="http://schemas.microsoft.com/office/powerpoint/2010/main" val="2869735761"/>
              </p:ext>
            </p:extLst>
          </p:nvPr>
        </p:nvGraphicFramePr>
        <p:xfrm>
          <a:off x="179512" y="1772817"/>
          <a:ext cx="8804152" cy="3766431"/>
        </p:xfrm>
        <a:graphic>
          <a:graphicData uri="http://schemas.openxmlformats.org/drawingml/2006/table">
            <a:tbl>
              <a:tblPr firstRow="1" bandRow="1">
                <a:tableStyleId>{5C22544A-7EE6-4342-B048-85BDC9FD1C3A}</a:tableStyleId>
              </a:tblPr>
              <a:tblGrid>
                <a:gridCol w="1296144"/>
                <a:gridCol w="2016224"/>
                <a:gridCol w="3456384"/>
                <a:gridCol w="2035400"/>
              </a:tblGrid>
              <a:tr h="297977">
                <a:tc>
                  <a:txBody>
                    <a:bodyPr/>
                    <a:lstStyle/>
                    <a:p>
                      <a:pPr algn="ct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護理機構</a:t>
                      </a: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衛生局</a:t>
                      </a: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區管制中心</a:t>
                      </a:r>
                      <a:endParaRPr lang="zh-TW" altLang="en-US" sz="1500" dirty="0">
                        <a:latin typeface="Arial" pitchFamily="34" charset="0"/>
                        <a:ea typeface="標楷體" pitchFamily="65" charset="-120"/>
                        <a:cs typeface="Arial" pitchFamily="34" charset="0"/>
                      </a:endParaRPr>
                    </a:p>
                  </a:txBody>
                  <a:tcPr marL="91432" marR="91432" marT="45696" marB="45696"/>
                </a:tc>
              </a:tr>
              <a:tr h="3446439">
                <a:tc>
                  <a:txBody>
                    <a:bodyPr/>
                    <a:lstStyle/>
                    <a:p>
                      <a:r>
                        <a:rPr lang="zh-TW" altLang="en-US" sz="1600" b="1" u="none" kern="1200" dirty="0" smtClean="0">
                          <a:solidFill>
                            <a:srgbClr val="0000FF"/>
                          </a:solidFill>
                          <a:effectLst/>
                          <a:latin typeface="Arial" pitchFamily="34" charset="0"/>
                          <a:ea typeface="標楷體" pitchFamily="65" charset="-120"/>
                          <a:cs typeface="Arial" pitchFamily="34" charset="0"/>
                        </a:rPr>
                        <a:t>實地查核排程及通知</a:t>
                      </a:r>
                      <a:endParaRPr lang="zh-TW" altLang="en-US" sz="1600" b="1" dirty="0">
                        <a:solidFill>
                          <a:srgbClr val="0000FF"/>
                        </a:solidFill>
                        <a:latin typeface="Arial" pitchFamily="34" charset="0"/>
                        <a:ea typeface="標楷體" pitchFamily="65" charset="-120"/>
                        <a:cs typeface="Arial" pitchFamily="34" charset="0"/>
                      </a:endParaRPr>
                    </a:p>
                  </a:txBody>
                  <a:tcPr marL="91432" marR="91432" marT="45696" marB="45696" anchor="ctr"/>
                </a:tc>
                <a:tc>
                  <a:txBody>
                    <a:bodyPr/>
                    <a:lstStyle/>
                    <a:p>
                      <a:endParaRPr lang="zh-TW" altLang="en-US" sz="1600" dirty="0">
                        <a:latin typeface="Arial" pitchFamily="34" charset="0"/>
                        <a:ea typeface="標楷體" pitchFamily="65" charset="-120"/>
                        <a:cs typeface="Arial" pitchFamily="34" charset="0"/>
                      </a:endParaRPr>
                    </a:p>
                  </a:txBody>
                  <a:tcPr marL="91432" marR="91432" marT="45696" marB="45696" anchor="ctr"/>
                </a:tc>
                <a:tc>
                  <a:txBody>
                    <a:bodyPr/>
                    <a:lstStyle/>
                    <a:p>
                      <a:pPr marL="342900" indent="-342900">
                        <a:buFont typeface="+mj-lt"/>
                        <a:buAutoNum type="arabicPeriod"/>
                      </a:pPr>
                      <a:r>
                        <a:rPr lang="zh-TW" altLang="en-US" sz="1600" u="none" kern="1200" dirty="0" smtClean="0">
                          <a:solidFill>
                            <a:schemeClr val="tx1"/>
                          </a:solidFill>
                          <a:effectLst/>
                          <a:latin typeface="Arial" pitchFamily="34" charset="0"/>
                          <a:ea typeface="標楷體" pitchFamily="65" charset="-120"/>
                          <a:cs typeface="Arial" pitchFamily="34" charset="0"/>
                        </a:rPr>
                        <a:t>於實地查核作業開始前一週函送「感染管制查核行程總表」予疾管</a:t>
                      </a:r>
                      <a:r>
                        <a:rPr lang="zh-TW" altLang="zh-TW" sz="1600" u="none" kern="1200" dirty="0" smtClean="0">
                          <a:solidFill>
                            <a:schemeClr val="tx1"/>
                          </a:solidFill>
                          <a:effectLst/>
                          <a:latin typeface="Arial" pitchFamily="34" charset="0"/>
                          <a:ea typeface="標楷體" pitchFamily="65" charset="-120"/>
                          <a:cs typeface="Arial" pitchFamily="34" charset="0"/>
                        </a:rPr>
                        <a:t>署</a:t>
                      </a:r>
                      <a:r>
                        <a:rPr lang="zh-TW" altLang="en-US" sz="1600" u="none" kern="1200" dirty="0" smtClean="0">
                          <a:solidFill>
                            <a:schemeClr val="tx1"/>
                          </a:solidFill>
                          <a:effectLst/>
                          <a:latin typeface="Arial" pitchFamily="34" charset="0"/>
                          <a:ea typeface="標楷體" pitchFamily="65" charset="-120"/>
                          <a:cs typeface="Arial" pitchFamily="34" charset="0"/>
                        </a:rPr>
                        <a:t>感管組</a:t>
                      </a:r>
                      <a:r>
                        <a:rPr lang="zh-TW" altLang="zh-TW" sz="1600" u="none" kern="1200" dirty="0" smtClean="0">
                          <a:solidFill>
                            <a:schemeClr val="tx1"/>
                          </a:solidFill>
                          <a:effectLst/>
                          <a:latin typeface="Arial" pitchFamily="34" charset="0"/>
                          <a:ea typeface="標楷體" pitchFamily="65" charset="-120"/>
                          <a:cs typeface="Arial" pitchFamily="34" charset="0"/>
                        </a:rPr>
                        <a:t>及區管</a:t>
                      </a:r>
                      <a:r>
                        <a:rPr lang="zh-TW" altLang="en-US" sz="1600" u="none" kern="1200" dirty="0" smtClean="0">
                          <a:solidFill>
                            <a:schemeClr val="tx1"/>
                          </a:solidFill>
                          <a:effectLst/>
                          <a:latin typeface="Arial" pitchFamily="34" charset="0"/>
                          <a:ea typeface="標楷體" pitchFamily="65" charset="-120"/>
                          <a:cs typeface="Arial" pitchFamily="34" charset="0"/>
                        </a:rPr>
                        <a:t>制</a:t>
                      </a:r>
                      <a:r>
                        <a:rPr lang="zh-TW" altLang="zh-TW" sz="1600" u="none" kern="1200" dirty="0" smtClean="0">
                          <a:solidFill>
                            <a:schemeClr val="tx1"/>
                          </a:solidFill>
                          <a:effectLst/>
                          <a:latin typeface="Arial" pitchFamily="34" charset="0"/>
                          <a:ea typeface="標楷體" pitchFamily="65" charset="-120"/>
                          <a:cs typeface="Arial" pitchFamily="34" charset="0"/>
                        </a:rPr>
                        <a:t>中心備查</a:t>
                      </a:r>
                      <a:endParaRPr lang="en-US" altLang="zh-TW" sz="1600" u="none" kern="1200" dirty="0" smtClean="0">
                        <a:solidFill>
                          <a:schemeClr val="tx1"/>
                        </a:solidFill>
                        <a:effectLst/>
                        <a:latin typeface="Arial" pitchFamily="34" charset="0"/>
                        <a:ea typeface="標楷體" pitchFamily="65" charset="-120"/>
                        <a:cs typeface="Arial" pitchFamily="34" charset="0"/>
                      </a:endParaRPr>
                    </a:p>
                    <a:p>
                      <a:pPr marL="342900" indent="-342900">
                        <a:buFont typeface="+mj-lt"/>
                        <a:buAutoNum type="arabicPeriod"/>
                      </a:pPr>
                      <a:r>
                        <a:rPr lang="zh-TW" altLang="en-US" sz="1600" u="none" kern="1200" dirty="0" smtClean="0">
                          <a:solidFill>
                            <a:schemeClr val="tx1"/>
                          </a:solidFill>
                          <a:effectLst/>
                          <a:latin typeface="Arial" pitchFamily="34" charset="0"/>
                          <a:ea typeface="標楷體" pitchFamily="65" charset="-120"/>
                          <a:cs typeface="Arial" pitchFamily="34" charset="0"/>
                        </a:rPr>
                        <a:t>最遲應於實地查核日期</a:t>
                      </a:r>
                      <a:r>
                        <a:rPr lang="zh-TW" altLang="zh-TW" sz="1600" u="none" kern="1200" dirty="0" smtClean="0">
                          <a:solidFill>
                            <a:schemeClr val="tx1"/>
                          </a:solidFill>
                          <a:effectLst/>
                          <a:latin typeface="Arial" pitchFamily="34" charset="0"/>
                          <a:ea typeface="標楷體" pitchFamily="65" charset="-120"/>
                          <a:cs typeface="Arial" pitchFamily="34" charset="0"/>
                        </a:rPr>
                        <a:t>前二週函知受查機構</a:t>
                      </a:r>
                      <a:endParaRPr lang="en-US" altLang="zh-TW" sz="1600" u="none" kern="1200" dirty="0" smtClean="0">
                        <a:solidFill>
                          <a:schemeClr val="tx1"/>
                        </a:solidFill>
                        <a:effectLst/>
                        <a:latin typeface="Arial" pitchFamily="34" charset="0"/>
                        <a:ea typeface="標楷體" pitchFamily="65" charset="-120"/>
                        <a:cs typeface="Arial" pitchFamily="34" charset="0"/>
                      </a:endParaRPr>
                    </a:p>
                    <a:p>
                      <a:pPr marL="342900" indent="-342900">
                        <a:buFont typeface="+mj-lt"/>
                        <a:buAutoNum type="arabicPeriod"/>
                      </a:pPr>
                      <a:r>
                        <a:rPr lang="zh-TW" altLang="en-US" sz="1600" u="none" kern="1200" dirty="0" smtClean="0">
                          <a:solidFill>
                            <a:schemeClr val="tx1"/>
                          </a:solidFill>
                          <a:effectLst/>
                          <a:latin typeface="Arial" pitchFamily="34" charset="0"/>
                          <a:ea typeface="標楷體" pitchFamily="65" charset="-120"/>
                          <a:cs typeface="Arial" pitchFamily="34" charset="0"/>
                        </a:rPr>
                        <a:t>最遲應於</a:t>
                      </a:r>
                      <a:r>
                        <a:rPr lang="zh-TW" altLang="zh-TW" sz="1600" u="none" kern="1200" dirty="0" smtClean="0">
                          <a:solidFill>
                            <a:schemeClr val="tx1"/>
                          </a:solidFill>
                          <a:effectLst/>
                          <a:latin typeface="Arial" pitchFamily="34" charset="0"/>
                          <a:ea typeface="標楷體" pitchFamily="65" charset="-120"/>
                          <a:cs typeface="Arial" pitchFamily="34" charset="0"/>
                        </a:rPr>
                        <a:t>查核日期前一週</a:t>
                      </a:r>
                      <a:r>
                        <a:rPr lang="zh-TW" altLang="en-US" sz="1600" u="none" kern="1200" dirty="0" smtClean="0">
                          <a:solidFill>
                            <a:schemeClr val="tx1"/>
                          </a:solidFill>
                          <a:effectLst/>
                          <a:latin typeface="Arial" pitchFamily="34" charset="0"/>
                          <a:ea typeface="標楷體" pitchFamily="65" charset="-120"/>
                          <a:cs typeface="Arial" pitchFamily="34" charset="0"/>
                        </a:rPr>
                        <a:t>寄送「實地查核行程表」及參考資料</a:t>
                      </a:r>
                      <a:r>
                        <a:rPr lang="en-US" altLang="zh-TW" sz="1600" u="none" kern="1200" dirty="0" smtClean="0">
                          <a:solidFill>
                            <a:schemeClr val="tx1"/>
                          </a:solidFill>
                          <a:effectLst/>
                          <a:latin typeface="Arial" pitchFamily="34" charset="0"/>
                          <a:ea typeface="標楷體" pitchFamily="65" charset="-120"/>
                          <a:cs typeface="Arial" pitchFamily="34" charset="0"/>
                        </a:rPr>
                        <a:t>(</a:t>
                      </a:r>
                      <a:r>
                        <a:rPr lang="zh-TW" altLang="en-US" sz="1600" u="none" kern="1200" dirty="0" smtClean="0">
                          <a:solidFill>
                            <a:schemeClr val="tx1"/>
                          </a:solidFill>
                          <a:effectLst/>
                          <a:latin typeface="Arial" pitchFamily="34" charset="0"/>
                          <a:ea typeface="標楷體" pitchFamily="65" charset="-120"/>
                          <a:cs typeface="Arial" pitchFamily="34" charset="0"/>
                        </a:rPr>
                        <a:t>如自評表、前次查核結果等</a:t>
                      </a:r>
                      <a:r>
                        <a:rPr lang="en-US" altLang="zh-TW" sz="1600" u="none" kern="1200" dirty="0" smtClean="0">
                          <a:solidFill>
                            <a:schemeClr val="tx1"/>
                          </a:solidFill>
                          <a:effectLst/>
                          <a:latin typeface="Arial" pitchFamily="34" charset="0"/>
                          <a:ea typeface="標楷體" pitchFamily="65" charset="-120"/>
                          <a:cs typeface="Arial" pitchFamily="34" charset="0"/>
                        </a:rPr>
                        <a:t>)</a:t>
                      </a:r>
                      <a:r>
                        <a:rPr lang="zh-TW" altLang="zh-TW" sz="1600" u="none" kern="1200" dirty="0" smtClean="0">
                          <a:solidFill>
                            <a:schemeClr val="tx1"/>
                          </a:solidFill>
                          <a:effectLst/>
                          <a:latin typeface="Arial" pitchFamily="34" charset="0"/>
                          <a:ea typeface="標楷體" pitchFamily="65" charset="-120"/>
                          <a:cs typeface="Arial" pitchFamily="34" charset="0"/>
                        </a:rPr>
                        <a:t>予查核委員</a:t>
                      </a:r>
                      <a:endParaRPr lang="en-US" altLang="zh-TW" sz="1600" u="none" kern="1200" dirty="0" smtClean="0">
                        <a:solidFill>
                          <a:schemeClr val="tx1"/>
                        </a:solidFill>
                        <a:effectLst/>
                        <a:latin typeface="Arial" pitchFamily="34" charset="0"/>
                        <a:ea typeface="標楷體" pitchFamily="65" charset="-120"/>
                        <a:cs typeface="Arial" pitchFamily="34" charset="0"/>
                      </a:endParaRPr>
                    </a:p>
                  </a:txBody>
                  <a:tcPr marL="91432" marR="91432" marT="45696" marB="45696" anchor="ctr"/>
                </a:tc>
                <a:tc>
                  <a:txBody>
                    <a:bodyPr/>
                    <a:lstStyle/>
                    <a:p>
                      <a:endParaRPr lang="zh-TW" altLang="en-US" sz="1600" dirty="0">
                        <a:latin typeface="Arial" pitchFamily="34" charset="0"/>
                        <a:ea typeface="標楷體" pitchFamily="65" charset="-120"/>
                        <a:cs typeface="Arial" pitchFamily="34" charset="0"/>
                      </a:endParaRPr>
                    </a:p>
                  </a:txBody>
                  <a:tcPr marL="91432" marR="91432" marT="45696" marB="45696"/>
                </a:tc>
              </a:tr>
            </a:tbl>
          </a:graphicData>
        </a:graphic>
      </p:graphicFrame>
      <p:sp>
        <p:nvSpPr>
          <p:cNvPr id="2" name="投影片編號版面配置區 1"/>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13</a:t>
            </a:fld>
            <a:endParaRPr lang="zh-TW" altLang="en-US" dirty="0">
              <a:solidFill>
                <a:prstClr val="black">
                  <a:tint val="75000"/>
                </a:prstClr>
              </a:solidFill>
            </a:endParaRPr>
          </a:p>
        </p:txBody>
      </p:sp>
    </p:spTree>
    <p:extLst>
      <p:ext uri="{BB962C8B-B14F-4D97-AF65-F5344CB8AC3E}">
        <p14:creationId xmlns:p14="http://schemas.microsoft.com/office/powerpoint/2010/main" val="30954710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p:txBody>
          <a:bodyPr>
            <a:normAutofit/>
          </a:bodyPr>
          <a:lstStyle/>
          <a:p>
            <a:pPr eaLnBrk="1" hangingPunct="1"/>
            <a:r>
              <a:rPr lang="zh-TW" altLang="en-US" sz="3600" b="1" dirty="0" smtClean="0">
                <a:latin typeface="Arial" pitchFamily="34" charset="0"/>
                <a:ea typeface="標楷體" pitchFamily="65" charset="-120"/>
                <a:cs typeface="Arial" pitchFamily="34" charset="0"/>
              </a:rPr>
              <a:t>查核作業時程</a:t>
            </a:r>
            <a:r>
              <a:rPr lang="en-US" altLang="zh-TW" sz="3600" b="1" dirty="0" smtClean="0">
                <a:latin typeface="Arial" pitchFamily="34" charset="0"/>
                <a:ea typeface="標楷體" pitchFamily="65" charset="-120"/>
                <a:cs typeface="Arial" pitchFamily="34" charset="0"/>
              </a:rPr>
              <a:t>(3/4)</a:t>
            </a:r>
            <a:endParaRPr lang="zh-TW" altLang="en-US" sz="3600" b="1" dirty="0" smtClean="0">
              <a:latin typeface="Arial" pitchFamily="34" charset="0"/>
              <a:ea typeface="標楷體" pitchFamily="65" charset="-120"/>
              <a:cs typeface="Arial" pitchFamily="34" charset="0"/>
            </a:endParaRPr>
          </a:p>
        </p:txBody>
      </p:sp>
      <p:graphicFrame>
        <p:nvGraphicFramePr>
          <p:cNvPr id="6" name="內容版面配置區 6"/>
          <p:cNvGraphicFramePr>
            <a:graphicFrameLocks/>
          </p:cNvGraphicFramePr>
          <p:nvPr>
            <p:extLst>
              <p:ext uri="{D42A27DB-BD31-4B8C-83A1-F6EECF244321}">
                <p14:modId xmlns:p14="http://schemas.microsoft.com/office/powerpoint/2010/main" val="1656590890"/>
              </p:ext>
            </p:extLst>
          </p:nvPr>
        </p:nvGraphicFramePr>
        <p:xfrm>
          <a:off x="179512" y="1916832"/>
          <a:ext cx="8804152" cy="4176463"/>
        </p:xfrm>
        <a:graphic>
          <a:graphicData uri="http://schemas.openxmlformats.org/drawingml/2006/table">
            <a:tbl>
              <a:tblPr firstRow="1" bandRow="1">
                <a:tableStyleId>{5C22544A-7EE6-4342-B048-85BDC9FD1C3A}</a:tableStyleId>
              </a:tblPr>
              <a:tblGrid>
                <a:gridCol w="2014059"/>
                <a:gridCol w="1442325"/>
                <a:gridCol w="2952328"/>
                <a:gridCol w="2395440"/>
              </a:tblGrid>
              <a:tr h="379561">
                <a:tc>
                  <a:txBody>
                    <a:bodyPr/>
                    <a:lstStyle/>
                    <a:p>
                      <a:pPr algn="ct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護理機構</a:t>
                      </a: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衛生局</a:t>
                      </a:r>
                      <a:endParaRPr lang="zh-TW" altLang="en-US" sz="1500" dirty="0">
                        <a:latin typeface="Arial" pitchFamily="34" charset="0"/>
                        <a:ea typeface="標楷體" pitchFamily="65" charset="-120"/>
                        <a:cs typeface="Arial" pitchFamily="34" charset="0"/>
                      </a:endParaRPr>
                    </a:p>
                  </a:txBody>
                  <a:tcPr marL="91432" marR="91432" marT="45696" marB="45696"/>
                </a:tc>
                <a:tc>
                  <a:txBody>
                    <a:bodyPr/>
                    <a:lstStyle/>
                    <a:p>
                      <a:pPr algn="ctr"/>
                      <a:r>
                        <a:rPr lang="zh-TW" altLang="en-US" sz="1500" dirty="0" smtClean="0">
                          <a:latin typeface="Arial" pitchFamily="34" charset="0"/>
                          <a:ea typeface="標楷體" pitchFamily="65" charset="-120"/>
                          <a:cs typeface="Arial" pitchFamily="34" charset="0"/>
                        </a:rPr>
                        <a:t>區管制中心</a:t>
                      </a:r>
                      <a:endParaRPr lang="zh-TW" altLang="en-US" sz="1500" dirty="0">
                        <a:latin typeface="Arial" pitchFamily="34" charset="0"/>
                        <a:ea typeface="標楷體" pitchFamily="65" charset="-120"/>
                        <a:cs typeface="Arial" pitchFamily="34" charset="0"/>
                      </a:endParaRPr>
                    </a:p>
                  </a:txBody>
                  <a:tcPr marL="91432" marR="91432" marT="45696" marB="45696"/>
                </a:tc>
              </a:tr>
              <a:tr h="131419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b="1" u="none" kern="1200" dirty="0" smtClean="0">
                          <a:solidFill>
                            <a:srgbClr val="0000FF"/>
                          </a:solidFill>
                          <a:effectLst/>
                          <a:latin typeface="Arial" pitchFamily="34" charset="0"/>
                          <a:ea typeface="標楷體" pitchFamily="65" charset="-120"/>
                          <a:cs typeface="Arial" pitchFamily="34" charset="0"/>
                        </a:rPr>
                        <a:t>實地查核</a:t>
                      </a:r>
                      <a:endParaRPr lang="en-US" altLang="zh-TW" sz="1600" b="1" u="none" kern="1200" dirty="0" smtClean="0">
                        <a:solidFill>
                          <a:srgbClr val="0000FF"/>
                        </a:solidFill>
                        <a:effectLst/>
                        <a:latin typeface="Arial" pitchFamily="34" charset="0"/>
                        <a:ea typeface="標楷體" pitchFamily="65" charset="-120"/>
                        <a:cs typeface="Arial" pitchFamily="34" charset="0"/>
                      </a:endParaRPr>
                    </a:p>
                  </a:txBody>
                  <a:tcPr marL="91432" marR="91432" marT="45696" marB="4569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b="1" dirty="0" smtClean="0">
                          <a:solidFill>
                            <a:srgbClr val="FF0000"/>
                          </a:solidFill>
                          <a:latin typeface="Arial" pitchFamily="34" charset="0"/>
                          <a:ea typeface="標楷體" pitchFamily="65" charset="-120"/>
                          <a:cs typeface="Arial" pitchFamily="34" charset="0"/>
                        </a:rPr>
                        <a:t>受查</a:t>
                      </a:r>
                    </a:p>
                  </a:txBody>
                  <a:tcPr marL="91432" marR="91432" marT="45696" marB="45696" anchor="ctr"/>
                </a:tc>
                <a:tc>
                  <a:txBody>
                    <a:bodyPr/>
                    <a:lstStyle/>
                    <a:p>
                      <a:pPr marL="0" indent="0" algn="ctr">
                        <a:buFont typeface="+mj-lt"/>
                        <a:buNone/>
                      </a:pPr>
                      <a:r>
                        <a:rPr lang="zh-TW" altLang="en-US" sz="1600" u="none" dirty="0" smtClean="0">
                          <a:solidFill>
                            <a:schemeClr val="tx1"/>
                          </a:solidFill>
                          <a:latin typeface="Arial" pitchFamily="34" charset="0"/>
                          <a:ea typeface="標楷體" pitchFamily="65" charset="-120"/>
                          <a:cs typeface="Arial" pitchFamily="34" charset="0"/>
                        </a:rPr>
                        <a:t>進行實地查核</a:t>
                      </a:r>
                      <a:endParaRPr lang="zh-TW" altLang="en-US" sz="1600" u="none" dirty="0">
                        <a:solidFill>
                          <a:schemeClr val="tx1"/>
                        </a:solidFill>
                        <a:latin typeface="Arial" pitchFamily="34" charset="0"/>
                        <a:ea typeface="標楷體" pitchFamily="65" charset="-120"/>
                        <a:cs typeface="Arial" pitchFamily="34" charset="0"/>
                      </a:endParaRPr>
                    </a:p>
                  </a:txBody>
                  <a:tcPr marL="91432" marR="91432" marT="45696" marB="45696" anchor="ctr"/>
                </a:tc>
                <a:tc>
                  <a:txBody>
                    <a:bodyPr/>
                    <a:lstStyle/>
                    <a:p>
                      <a:r>
                        <a:rPr lang="zh-TW" altLang="en-US" sz="1600" dirty="0" smtClean="0">
                          <a:latin typeface="Arial" pitchFamily="34" charset="0"/>
                          <a:ea typeface="標楷體" pitchFamily="65" charset="-120"/>
                          <a:cs typeface="Arial" pitchFamily="34" charset="0"/>
                        </a:rPr>
                        <a:t>抽選適當比例之機構，會同衛生局進行實地查核</a:t>
                      </a:r>
                      <a:endParaRPr lang="zh-TW" altLang="en-US" sz="1600" dirty="0">
                        <a:latin typeface="Arial" pitchFamily="34" charset="0"/>
                        <a:ea typeface="標楷體" pitchFamily="65" charset="-120"/>
                        <a:cs typeface="Arial" pitchFamily="34" charset="0"/>
                      </a:endParaRPr>
                    </a:p>
                  </a:txBody>
                  <a:tcPr marL="91432" marR="91432" marT="45696" marB="45696" anchor="ctr"/>
                </a:tc>
              </a:tr>
              <a:tr h="11140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b="1" u="none" kern="1200" dirty="0" smtClean="0">
                          <a:solidFill>
                            <a:srgbClr val="0000FF"/>
                          </a:solidFill>
                          <a:effectLst/>
                          <a:latin typeface="Arial" pitchFamily="34" charset="0"/>
                          <a:ea typeface="標楷體" pitchFamily="65" charset="-120"/>
                          <a:cs typeface="Arial" pitchFamily="34" charset="0"/>
                        </a:rPr>
                        <a:t>查核結果處理</a:t>
                      </a:r>
                      <a:endParaRPr lang="zh-TW" altLang="en-US" sz="1600" b="1" dirty="0" smtClean="0">
                        <a:solidFill>
                          <a:srgbClr val="0000FF"/>
                        </a:solidFill>
                        <a:latin typeface="Arial" pitchFamily="34" charset="0"/>
                        <a:ea typeface="標楷體" pitchFamily="65" charset="-120"/>
                        <a:cs typeface="Arial" pitchFamily="34" charset="0"/>
                      </a:endParaRPr>
                    </a:p>
                  </a:txBody>
                  <a:tcPr marL="91432" marR="91432" marT="45696" marB="45696" anchor="ctr"/>
                </a:tc>
                <a:tc>
                  <a:txBody>
                    <a:bodyPr/>
                    <a:lstStyle/>
                    <a:p>
                      <a:pPr algn="ctr"/>
                      <a:endParaRPr lang="zh-TW" altLang="en-US" sz="1600" dirty="0">
                        <a:latin typeface="Arial" pitchFamily="34" charset="0"/>
                        <a:ea typeface="標楷體" pitchFamily="65" charset="-120"/>
                        <a:cs typeface="Arial" pitchFamily="34" charset="0"/>
                      </a:endParaRPr>
                    </a:p>
                  </a:txBody>
                  <a:tcPr marL="91432" marR="91432" marT="45696" marB="45696" anchor="ctr"/>
                </a:tc>
                <a:tc>
                  <a:txBody>
                    <a:bodyPr/>
                    <a:lstStyle/>
                    <a:p>
                      <a:pPr marL="0" marR="0" indent="0" algn="l" defTabSz="914400" rtl="0" eaLnBrk="1" fontAlgn="auto" latinLnBrk="0" hangingPunct="1">
                        <a:lnSpc>
                          <a:spcPct val="100000"/>
                        </a:lnSpc>
                        <a:spcBef>
                          <a:spcPts val="0"/>
                        </a:spcBef>
                        <a:spcAft>
                          <a:spcPts val="0"/>
                        </a:spcAft>
                        <a:buClrTx/>
                        <a:buSzTx/>
                        <a:buFont typeface="+mj-lt"/>
                        <a:buNone/>
                        <a:tabLst/>
                        <a:defRPr/>
                      </a:pPr>
                      <a:r>
                        <a:rPr lang="zh-TW" altLang="zh-TW" sz="1600" u="none" kern="1200" dirty="0" smtClean="0">
                          <a:solidFill>
                            <a:schemeClr val="tx1"/>
                          </a:solidFill>
                          <a:effectLst/>
                          <a:latin typeface="Arial" pitchFamily="34" charset="0"/>
                          <a:ea typeface="標楷體" pitchFamily="65" charset="-120"/>
                          <a:cs typeface="Arial" pitchFamily="34" charset="0"/>
                        </a:rPr>
                        <a:t>實地查核完成</a:t>
                      </a:r>
                      <a:r>
                        <a:rPr lang="zh-TW" altLang="en-US" sz="1600" u="none" kern="1200" dirty="0" smtClean="0">
                          <a:solidFill>
                            <a:schemeClr val="tx1"/>
                          </a:solidFill>
                          <a:effectLst/>
                          <a:latin typeface="Arial" pitchFamily="34" charset="0"/>
                          <a:ea typeface="標楷體" pitchFamily="65" charset="-120"/>
                          <a:cs typeface="Arial" pitchFamily="34" charset="0"/>
                        </a:rPr>
                        <a:t>二</a:t>
                      </a:r>
                      <a:r>
                        <a:rPr lang="zh-TW" altLang="zh-TW" sz="1600" u="none" kern="1200" dirty="0" smtClean="0">
                          <a:solidFill>
                            <a:schemeClr val="tx1"/>
                          </a:solidFill>
                          <a:effectLst/>
                          <a:latin typeface="Arial" pitchFamily="34" charset="0"/>
                          <a:ea typeface="標楷體" pitchFamily="65" charset="-120"/>
                          <a:cs typeface="Arial" pitchFamily="34" charset="0"/>
                        </a:rPr>
                        <a:t>週內將查核結果、缺失及建議事項</a:t>
                      </a:r>
                      <a:r>
                        <a:rPr lang="zh-TW" altLang="en-US" sz="1600" u="none" kern="1200" dirty="0" smtClean="0">
                          <a:solidFill>
                            <a:schemeClr val="tx1"/>
                          </a:solidFill>
                          <a:effectLst/>
                          <a:latin typeface="Arial" pitchFamily="34" charset="0"/>
                          <a:ea typeface="標楷體" pitchFamily="65" charset="-120"/>
                          <a:cs typeface="Arial" pitchFamily="34" charset="0"/>
                        </a:rPr>
                        <a:t>執行成果一覽表</a:t>
                      </a:r>
                      <a:r>
                        <a:rPr lang="zh-TW" altLang="zh-TW" sz="1600" u="none" kern="1200" dirty="0" smtClean="0">
                          <a:solidFill>
                            <a:schemeClr val="tx1"/>
                          </a:solidFill>
                          <a:effectLst/>
                          <a:latin typeface="Arial" pitchFamily="34" charset="0"/>
                          <a:ea typeface="標楷體" pitchFamily="65" charset="-120"/>
                          <a:cs typeface="Arial" pitchFamily="34" charset="0"/>
                        </a:rPr>
                        <a:t>函知受查機構</a:t>
                      </a:r>
                      <a:endParaRPr lang="zh-TW" altLang="en-US" sz="1600" u="none" dirty="0" smtClean="0">
                        <a:solidFill>
                          <a:schemeClr val="tx1"/>
                        </a:solidFill>
                        <a:latin typeface="Arial" pitchFamily="34" charset="0"/>
                        <a:ea typeface="標楷體" pitchFamily="65" charset="-120"/>
                        <a:cs typeface="Arial" pitchFamily="34" charset="0"/>
                      </a:endParaRPr>
                    </a:p>
                  </a:txBody>
                  <a:tcPr marL="91432" marR="91432" marT="45696" marB="45696" anchor="ctr"/>
                </a:tc>
                <a:tc>
                  <a:txBody>
                    <a:bodyPr/>
                    <a:lstStyle/>
                    <a:p>
                      <a:endParaRPr lang="zh-TW" altLang="en-US" sz="1600" dirty="0">
                        <a:latin typeface="Arial" pitchFamily="34" charset="0"/>
                        <a:ea typeface="標楷體" pitchFamily="65" charset="-120"/>
                        <a:cs typeface="Arial" pitchFamily="34" charset="0"/>
                      </a:endParaRPr>
                    </a:p>
                  </a:txBody>
                  <a:tcPr marL="91432" marR="91432" marT="45696" marB="45696" anchor="ctr"/>
                </a:tc>
              </a:tr>
              <a:tr h="1368680">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sz="1600" b="1" dirty="0" smtClean="0">
                        <a:solidFill>
                          <a:srgbClr val="0000FF"/>
                        </a:solidFill>
                        <a:latin typeface="Arial" pitchFamily="34" charset="0"/>
                        <a:ea typeface="標楷體" pitchFamily="65" charset="-120"/>
                        <a:cs typeface="Arial" pitchFamily="34" charset="0"/>
                      </a:endParaRPr>
                    </a:p>
                  </a:txBody>
                  <a:tcPr marL="91432" marR="91432" marT="45696" marB="45696" anchor="ctr"/>
                </a:tc>
                <a:tc>
                  <a:txBody>
                    <a:bodyPr/>
                    <a:lstStyle/>
                    <a:p>
                      <a:pPr algn="ctr"/>
                      <a:endParaRPr lang="zh-TW" altLang="en-US" sz="1600" dirty="0">
                        <a:latin typeface="Arial" pitchFamily="34" charset="0"/>
                        <a:ea typeface="標楷體" pitchFamily="65" charset="-120"/>
                        <a:cs typeface="Arial" pitchFamily="34" charset="0"/>
                      </a:endParaRPr>
                    </a:p>
                  </a:txBody>
                  <a:tcPr marL="91432" marR="91432" marT="45696" marB="45696"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u="none" kern="1200" dirty="0" smtClean="0">
                          <a:solidFill>
                            <a:schemeClr val="tx1"/>
                          </a:solidFill>
                          <a:effectLst/>
                          <a:latin typeface="Arial" pitchFamily="34" charset="0"/>
                          <a:ea typeface="標楷體" pitchFamily="65" charset="-120"/>
                          <a:cs typeface="Arial" pitchFamily="34" charset="0"/>
                        </a:rPr>
                        <a:t>於開始查核後的每月</a:t>
                      </a:r>
                      <a:r>
                        <a:rPr lang="en-US" altLang="zh-TW" sz="1600" u="none" kern="1200" dirty="0" smtClean="0">
                          <a:solidFill>
                            <a:schemeClr val="tx1"/>
                          </a:solidFill>
                          <a:effectLst/>
                          <a:latin typeface="Arial" pitchFamily="34" charset="0"/>
                          <a:ea typeface="標楷體" pitchFamily="65" charset="-120"/>
                          <a:cs typeface="Arial" pitchFamily="34" charset="0"/>
                        </a:rPr>
                        <a:t>15</a:t>
                      </a:r>
                      <a:r>
                        <a:rPr lang="zh-TW" altLang="en-US" sz="1600" u="none" kern="1200" dirty="0" smtClean="0">
                          <a:solidFill>
                            <a:schemeClr val="tx1"/>
                          </a:solidFill>
                          <a:effectLst/>
                          <a:latin typeface="Arial" pitchFamily="34" charset="0"/>
                          <a:ea typeface="標楷體" pitchFamily="65" charset="-120"/>
                          <a:cs typeface="Arial" pitchFamily="34" charset="0"/>
                        </a:rPr>
                        <a:t>日將已完成之「查核結果登打檔」與</a:t>
                      </a:r>
                      <a:r>
                        <a:rPr lang="zh-TW" altLang="zh-TW" sz="1600" u="none" kern="1200" dirty="0" smtClean="0">
                          <a:solidFill>
                            <a:schemeClr val="tx1"/>
                          </a:solidFill>
                          <a:effectLst/>
                          <a:latin typeface="Arial" pitchFamily="34" charset="0"/>
                          <a:ea typeface="標楷體" pitchFamily="65" charset="-120"/>
                          <a:cs typeface="Arial" pitchFamily="34" charset="0"/>
                        </a:rPr>
                        <a:t>查核表第三聯</a:t>
                      </a:r>
                      <a:r>
                        <a:rPr lang="zh-TW" altLang="en-US" sz="1600" u="none" kern="1200" dirty="0" smtClean="0">
                          <a:solidFill>
                            <a:schemeClr val="tx1"/>
                          </a:solidFill>
                          <a:effectLst/>
                          <a:latin typeface="Arial" pitchFamily="34" charset="0"/>
                          <a:ea typeface="標楷體" pitchFamily="65" charset="-120"/>
                          <a:cs typeface="Arial" pitchFamily="34" charset="0"/>
                        </a:rPr>
                        <a:t>一併提交</a:t>
                      </a:r>
                      <a:r>
                        <a:rPr lang="zh-TW" altLang="zh-TW" sz="1600" u="none" kern="1200" dirty="0" smtClean="0">
                          <a:solidFill>
                            <a:schemeClr val="tx1"/>
                          </a:solidFill>
                          <a:effectLst/>
                          <a:latin typeface="Arial" pitchFamily="34" charset="0"/>
                          <a:ea typeface="標楷體" pitchFamily="65" charset="-120"/>
                          <a:cs typeface="Arial" pitchFamily="34" charset="0"/>
                        </a:rPr>
                        <a:t>疾管署區管制中心</a:t>
                      </a:r>
                      <a:r>
                        <a:rPr lang="zh-TW" altLang="en-US" sz="1600" u="none" kern="1200" dirty="0" smtClean="0">
                          <a:solidFill>
                            <a:schemeClr val="tx1"/>
                          </a:solidFill>
                          <a:effectLst/>
                          <a:latin typeface="Arial" pitchFamily="34" charset="0"/>
                          <a:ea typeface="標楷體" pitchFamily="65" charset="-120"/>
                          <a:cs typeface="Arial" pitchFamily="34" charset="0"/>
                        </a:rPr>
                        <a:t>，最遲應於</a:t>
                      </a:r>
                      <a:r>
                        <a:rPr lang="en-US" altLang="zh-TW" sz="1600" b="1" u="none" kern="1200" dirty="0" smtClean="0">
                          <a:solidFill>
                            <a:schemeClr val="tx1"/>
                          </a:solidFill>
                          <a:effectLst/>
                          <a:latin typeface="Arial" pitchFamily="34" charset="0"/>
                          <a:ea typeface="標楷體" pitchFamily="65" charset="-120"/>
                          <a:cs typeface="Arial" pitchFamily="34" charset="0"/>
                        </a:rPr>
                        <a:t>11</a:t>
                      </a:r>
                      <a:r>
                        <a:rPr lang="zh-TW" altLang="zh-TW" sz="1600" b="1" u="none" kern="1200" dirty="0" smtClean="0">
                          <a:solidFill>
                            <a:schemeClr val="tx1"/>
                          </a:solidFill>
                          <a:effectLst/>
                          <a:latin typeface="Arial" pitchFamily="34" charset="0"/>
                          <a:ea typeface="標楷體" pitchFamily="65" charset="-120"/>
                          <a:cs typeface="Arial" pitchFamily="34" charset="0"/>
                        </a:rPr>
                        <a:t>月</a:t>
                      </a:r>
                      <a:r>
                        <a:rPr lang="en-US" altLang="zh-TW" sz="1600" b="1" u="none" kern="1200" dirty="0" smtClean="0">
                          <a:solidFill>
                            <a:schemeClr val="tx1"/>
                          </a:solidFill>
                          <a:effectLst/>
                          <a:latin typeface="Arial" pitchFamily="34" charset="0"/>
                          <a:ea typeface="標楷體" pitchFamily="65" charset="-120"/>
                          <a:cs typeface="Arial" pitchFamily="34" charset="0"/>
                        </a:rPr>
                        <a:t>15</a:t>
                      </a:r>
                      <a:r>
                        <a:rPr lang="zh-TW" altLang="en-US" sz="1600" b="1" u="none" kern="1200" dirty="0" smtClean="0">
                          <a:solidFill>
                            <a:schemeClr val="tx1"/>
                          </a:solidFill>
                          <a:effectLst/>
                          <a:latin typeface="Arial" pitchFamily="34" charset="0"/>
                          <a:ea typeface="標楷體" pitchFamily="65" charset="-120"/>
                          <a:cs typeface="Arial" pitchFamily="34" charset="0"/>
                        </a:rPr>
                        <a:t>日前</a:t>
                      </a:r>
                      <a:r>
                        <a:rPr lang="zh-TW" altLang="en-US" sz="1600" u="none" kern="1200" dirty="0" smtClean="0">
                          <a:solidFill>
                            <a:schemeClr val="tx1"/>
                          </a:solidFill>
                          <a:effectLst/>
                          <a:latin typeface="Arial" pitchFamily="34" charset="0"/>
                          <a:ea typeface="標楷體" pitchFamily="65" charset="-120"/>
                          <a:cs typeface="Arial" pitchFamily="34" charset="0"/>
                        </a:rPr>
                        <a:t>全數</a:t>
                      </a:r>
                      <a:r>
                        <a:rPr lang="zh-TW" altLang="zh-TW" sz="1600" u="none" kern="1200" dirty="0" smtClean="0">
                          <a:solidFill>
                            <a:schemeClr val="tx1"/>
                          </a:solidFill>
                          <a:effectLst/>
                          <a:latin typeface="Arial" pitchFamily="34" charset="0"/>
                          <a:ea typeface="標楷體" pitchFamily="65" charset="-120"/>
                          <a:cs typeface="Arial" pitchFamily="34" charset="0"/>
                        </a:rPr>
                        <a:t>完成</a:t>
                      </a:r>
                      <a:endParaRPr lang="zh-TW" altLang="en-US" sz="1600" u="none" dirty="0">
                        <a:solidFill>
                          <a:schemeClr val="tx1"/>
                        </a:solidFill>
                        <a:latin typeface="Arial" pitchFamily="34" charset="0"/>
                        <a:ea typeface="標楷體" pitchFamily="65" charset="-120"/>
                        <a:cs typeface="Arial" pitchFamily="34" charset="0"/>
                      </a:endParaRP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kern="1200" dirty="0" smtClean="0">
                          <a:solidFill>
                            <a:schemeClr val="tx1"/>
                          </a:solidFill>
                          <a:effectLst/>
                          <a:latin typeface="Arial" pitchFamily="34" charset="0"/>
                          <a:ea typeface="標楷體" pitchFamily="65" charset="-120"/>
                          <a:cs typeface="Arial" pitchFamily="34" charset="0"/>
                        </a:rPr>
                        <a:t>確認轄區衛生局提報之資料完整及正確，並</a:t>
                      </a:r>
                      <a:r>
                        <a:rPr lang="zh-TW" altLang="zh-TW" sz="1600" b="1" kern="1200" dirty="0" smtClean="0">
                          <a:solidFill>
                            <a:schemeClr val="tx1"/>
                          </a:solidFill>
                          <a:effectLst/>
                          <a:latin typeface="Arial" pitchFamily="34" charset="0"/>
                          <a:ea typeface="標楷體" pitchFamily="65" charset="-120"/>
                          <a:cs typeface="Arial" pitchFamily="34" charset="0"/>
                        </a:rPr>
                        <a:t>於</a:t>
                      </a:r>
                      <a:r>
                        <a:rPr lang="en-US" altLang="zh-TW" sz="1600" b="1" kern="1200" dirty="0" smtClean="0">
                          <a:solidFill>
                            <a:schemeClr val="tx1"/>
                          </a:solidFill>
                          <a:effectLst/>
                          <a:latin typeface="Arial" pitchFamily="34" charset="0"/>
                          <a:ea typeface="標楷體" pitchFamily="65" charset="-120"/>
                          <a:cs typeface="Arial" pitchFamily="34" charset="0"/>
                        </a:rPr>
                        <a:t>11</a:t>
                      </a:r>
                      <a:r>
                        <a:rPr lang="zh-TW" altLang="en-US" sz="1600" b="1" kern="1200" dirty="0" smtClean="0">
                          <a:solidFill>
                            <a:schemeClr val="tx1"/>
                          </a:solidFill>
                          <a:effectLst/>
                          <a:latin typeface="Arial" pitchFamily="34" charset="0"/>
                          <a:ea typeface="標楷體" pitchFamily="65" charset="-120"/>
                          <a:cs typeface="Arial" pitchFamily="34" charset="0"/>
                        </a:rPr>
                        <a:t>月</a:t>
                      </a:r>
                      <a:r>
                        <a:rPr lang="en-US" altLang="zh-TW" sz="1600" b="1" kern="1200" dirty="0" smtClean="0">
                          <a:solidFill>
                            <a:schemeClr val="tx1"/>
                          </a:solidFill>
                          <a:effectLst/>
                          <a:latin typeface="Arial" pitchFamily="34" charset="0"/>
                          <a:ea typeface="標楷體" pitchFamily="65" charset="-120"/>
                          <a:cs typeface="Arial" pitchFamily="34" charset="0"/>
                        </a:rPr>
                        <a:t>30</a:t>
                      </a:r>
                      <a:r>
                        <a:rPr lang="zh-TW" altLang="en-US" sz="1600" b="1" kern="1200" dirty="0" smtClean="0">
                          <a:solidFill>
                            <a:schemeClr val="tx1"/>
                          </a:solidFill>
                          <a:effectLst/>
                          <a:latin typeface="Arial" pitchFamily="34" charset="0"/>
                          <a:ea typeface="標楷體" pitchFamily="65" charset="-120"/>
                          <a:cs typeface="Arial" pitchFamily="34" charset="0"/>
                        </a:rPr>
                        <a:t>日前</a:t>
                      </a:r>
                      <a:r>
                        <a:rPr lang="zh-TW" altLang="zh-TW" sz="1600" kern="1200" dirty="0" smtClean="0">
                          <a:solidFill>
                            <a:schemeClr val="tx1"/>
                          </a:solidFill>
                          <a:effectLst/>
                          <a:latin typeface="Arial" pitchFamily="34" charset="0"/>
                          <a:ea typeface="標楷體" pitchFamily="65" charset="-120"/>
                          <a:cs typeface="Arial" pitchFamily="34" charset="0"/>
                        </a:rPr>
                        <a:t>內將</a:t>
                      </a:r>
                      <a:r>
                        <a:rPr lang="zh-TW" altLang="en-US" sz="1600" kern="1200" dirty="0" smtClean="0">
                          <a:solidFill>
                            <a:schemeClr val="tx1"/>
                          </a:solidFill>
                          <a:effectLst/>
                          <a:latin typeface="Arial" pitchFamily="34" charset="0"/>
                          <a:ea typeface="標楷體" pitchFamily="65" charset="-120"/>
                          <a:cs typeface="Arial" pitchFamily="34" charset="0"/>
                        </a:rPr>
                        <a:t>轄區「</a:t>
                      </a:r>
                      <a:r>
                        <a:rPr lang="zh-TW" altLang="en-US" sz="1600" u="none" kern="1200" dirty="0" smtClean="0">
                          <a:solidFill>
                            <a:schemeClr val="tx1"/>
                          </a:solidFill>
                          <a:effectLst/>
                          <a:latin typeface="Arial" pitchFamily="34" charset="0"/>
                          <a:ea typeface="標楷體" pitchFamily="65" charset="-120"/>
                          <a:cs typeface="Arial" pitchFamily="34" charset="0"/>
                        </a:rPr>
                        <a:t>查核結果登打檔</a:t>
                      </a:r>
                      <a:r>
                        <a:rPr lang="zh-TW" altLang="en-US" sz="1600" kern="1200" dirty="0" smtClean="0">
                          <a:solidFill>
                            <a:schemeClr val="tx1"/>
                          </a:solidFill>
                          <a:effectLst/>
                          <a:latin typeface="Arial" pitchFamily="34" charset="0"/>
                          <a:ea typeface="標楷體" pitchFamily="65" charset="-120"/>
                          <a:cs typeface="Arial" pitchFamily="34" charset="0"/>
                        </a:rPr>
                        <a:t>」提交</a:t>
                      </a:r>
                      <a:r>
                        <a:rPr lang="zh-TW" altLang="zh-TW" sz="1600" kern="1200" dirty="0" smtClean="0">
                          <a:solidFill>
                            <a:schemeClr val="tx1"/>
                          </a:solidFill>
                          <a:effectLst/>
                          <a:latin typeface="Arial" pitchFamily="34" charset="0"/>
                          <a:ea typeface="標楷體" pitchFamily="65" charset="-120"/>
                          <a:cs typeface="Arial" pitchFamily="34" charset="0"/>
                        </a:rPr>
                        <a:t>感管組</a:t>
                      </a:r>
                    </a:p>
                  </a:txBody>
                  <a:tcPr marL="91445" marR="91445" marT="45701" marB="45701" anchor="ctr"/>
                </a:tc>
              </a:tr>
            </a:tbl>
          </a:graphicData>
        </a:graphic>
      </p:graphicFrame>
      <p:sp>
        <p:nvSpPr>
          <p:cNvPr id="2" name="投影片編號版面配置區 1"/>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14</a:t>
            </a:fld>
            <a:endParaRPr lang="zh-TW" altLang="en-US" dirty="0">
              <a:solidFill>
                <a:prstClr val="black">
                  <a:tint val="75000"/>
                </a:prstClr>
              </a:solidFill>
            </a:endParaRPr>
          </a:p>
        </p:txBody>
      </p:sp>
    </p:spTree>
    <p:extLst>
      <p:ext uri="{BB962C8B-B14F-4D97-AF65-F5344CB8AC3E}">
        <p14:creationId xmlns:p14="http://schemas.microsoft.com/office/powerpoint/2010/main" val="2043520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標題 1"/>
          <p:cNvSpPr>
            <a:spLocks noGrp="1"/>
          </p:cNvSpPr>
          <p:nvPr>
            <p:ph type="title"/>
          </p:nvPr>
        </p:nvSpPr>
        <p:spPr>
          <a:xfrm>
            <a:off x="457200" y="620713"/>
            <a:ext cx="8229600" cy="576262"/>
          </a:xfrm>
        </p:spPr>
        <p:txBody>
          <a:bodyPr>
            <a:noAutofit/>
          </a:bodyPr>
          <a:lstStyle/>
          <a:p>
            <a:pPr eaLnBrk="1" hangingPunct="1"/>
            <a:r>
              <a:rPr lang="zh-TW" altLang="en-US" sz="3600" b="1" dirty="0" smtClean="0">
                <a:latin typeface="Arial" pitchFamily="34" charset="0"/>
                <a:ea typeface="標楷體" pitchFamily="65" charset="-120"/>
                <a:cs typeface="Arial" pitchFamily="34" charset="0"/>
              </a:rPr>
              <a:t>查核作業時程</a:t>
            </a:r>
            <a:r>
              <a:rPr lang="en-US" altLang="zh-TW" sz="3600" b="1" dirty="0" smtClean="0">
                <a:latin typeface="Arial" pitchFamily="34" charset="0"/>
                <a:ea typeface="標楷體" pitchFamily="65" charset="-120"/>
                <a:cs typeface="Arial" pitchFamily="34" charset="0"/>
              </a:rPr>
              <a:t>(4/4)</a:t>
            </a:r>
            <a:endParaRPr lang="zh-TW" altLang="en-US" sz="3600" b="1" dirty="0" smtClean="0">
              <a:latin typeface="Arial" pitchFamily="34" charset="0"/>
              <a:ea typeface="標楷體" pitchFamily="65" charset="-120"/>
              <a:cs typeface="Arial" pitchFamily="34" charset="0"/>
            </a:endParaRPr>
          </a:p>
        </p:txBody>
      </p:sp>
      <p:graphicFrame>
        <p:nvGraphicFramePr>
          <p:cNvPr id="7" name="內容版面配置區 6"/>
          <p:cNvGraphicFramePr>
            <a:graphicFrameLocks noGrp="1"/>
          </p:cNvGraphicFramePr>
          <p:nvPr>
            <p:ph sz="quarter" idx="1"/>
            <p:extLst>
              <p:ext uri="{D42A27DB-BD31-4B8C-83A1-F6EECF244321}">
                <p14:modId xmlns:p14="http://schemas.microsoft.com/office/powerpoint/2010/main" val="2527747431"/>
              </p:ext>
            </p:extLst>
          </p:nvPr>
        </p:nvGraphicFramePr>
        <p:xfrm>
          <a:off x="395536" y="1792560"/>
          <a:ext cx="8353425" cy="4461510"/>
        </p:xfrm>
        <a:graphic>
          <a:graphicData uri="http://schemas.openxmlformats.org/drawingml/2006/table">
            <a:tbl>
              <a:tblPr firstRow="1" bandRow="1">
                <a:tableStyleId>{5C22544A-7EE6-4342-B048-85BDC9FD1C3A}</a:tableStyleId>
              </a:tblPr>
              <a:tblGrid>
                <a:gridCol w="1512168"/>
                <a:gridCol w="1973434"/>
                <a:gridCol w="2635078"/>
                <a:gridCol w="2232745"/>
              </a:tblGrid>
              <a:tr h="387416">
                <a:tc>
                  <a:txBody>
                    <a:bodyPr/>
                    <a:lstStyle/>
                    <a:p>
                      <a:pPr algn="ctr"/>
                      <a:endParaRPr lang="zh-TW" altLang="en-US" sz="1500" dirty="0">
                        <a:latin typeface="Arial" pitchFamily="34" charset="0"/>
                        <a:ea typeface="標楷體" pitchFamily="65" charset="-120"/>
                        <a:cs typeface="Arial" pitchFamily="34" charset="0"/>
                      </a:endParaRPr>
                    </a:p>
                  </a:txBody>
                  <a:tcPr marL="91445" marR="91445" marT="45701" marB="45701"/>
                </a:tc>
                <a:tc>
                  <a:txBody>
                    <a:bodyPr/>
                    <a:lstStyle/>
                    <a:p>
                      <a:pPr algn="ctr"/>
                      <a:r>
                        <a:rPr lang="zh-TW" altLang="en-US" sz="1500" dirty="0" smtClean="0">
                          <a:latin typeface="Arial" pitchFamily="34" charset="0"/>
                          <a:ea typeface="標楷體" pitchFamily="65" charset="-120"/>
                          <a:cs typeface="Arial" pitchFamily="34" charset="0"/>
                        </a:rPr>
                        <a:t>護理機構</a:t>
                      </a:r>
                      <a:endParaRPr lang="zh-TW" altLang="en-US" sz="1500" dirty="0">
                        <a:latin typeface="Arial" pitchFamily="34" charset="0"/>
                        <a:ea typeface="標楷體" pitchFamily="65" charset="-120"/>
                        <a:cs typeface="Arial" pitchFamily="34" charset="0"/>
                      </a:endParaRPr>
                    </a:p>
                  </a:txBody>
                  <a:tcPr marL="91445" marR="91445" marT="45701" marB="45701"/>
                </a:tc>
                <a:tc>
                  <a:txBody>
                    <a:bodyPr/>
                    <a:lstStyle/>
                    <a:p>
                      <a:pPr algn="ctr"/>
                      <a:r>
                        <a:rPr lang="zh-TW" altLang="en-US" sz="1500" dirty="0" smtClean="0">
                          <a:latin typeface="Arial" pitchFamily="34" charset="0"/>
                          <a:ea typeface="標楷體" pitchFamily="65" charset="-120"/>
                          <a:cs typeface="Arial" pitchFamily="34" charset="0"/>
                        </a:rPr>
                        <a:t>衛生局</a:t>
                      </a:r>
                      <a:endParaRPr lang="zh-TW" altLang="en-US" sz="1500" dirty="0">
                        <a:latin typeface="Arial" pitchFamily="34" charset="0"/>
                        <a:ea typeface="標楷體" pitchFamily="65" charset="-120"/>
                        <a:cs typeface="Arial" pitchFamily="34" charset="0"/>
                      </a:endParaRPr>
                    </a:p>
                  </a:txBody>
                  <a:tcPr marL="91445" marR="91445" marT="45701" marB="45701"/>
                </a:tc>
                <a:tc>
                  <a:txBody>
                    <a:bodyPr/>
                    <a:lstStyle/>
                    <a:p>
                      <a:pPr algn="ctr"/>
                      <a:r>
                        <a:rPr lang="zh-TW" altLang="en-US" sz="1500" dirty="0" smtClean="0">
                          <a:latin typeface="Arial" pitchFamily="34" charset="0"/>
                          <a:ea typeface="標楷體" pitchFamily="65" charset="-120"/>
                          <a:cs typeface="Arial" pitchFamily="34" charset="0"/>
                        </a:rPr>
                        <a:t>區管制中心</a:t>
                      </a:r>
                      <a:endParaRPr lang="zh-TW" altLang="en-US" sz="1500" dirty="0">
                        <a:latin typeface="Arial" pitchFamily="34" charset="0"/>
                        <a:ea typeface="標楷體" pitchFamily="65" charset="-120"/>
                        <a:cs typeface="Arial" pitchFamily="34" charset="0"/>
                      </a:endParaRPr>
                    </a:p>
                  </a:txBody>
                  <a:tcPr marL="91445" marR="91445" marT="45701" marB="45701"/>
                </a:tc>
              </a:tr>
              <a:tr h="816976">
                <a:tc row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b="1" dirty="0" smtClean="0">
                          <a:solidFill>
                            <a:srgbClr val="0000FF"/>
                          </a:solidFill>
                          <a:latin typeface="Arial" pitchFamily="34" charset="0"/>
                          <a:ea typeface="標楷體" pitchFamily="65" charset="-120"/>
                          <a:cs typeface="Arial" pitchFamily="34" charset="0"/>
                        </a:rPr>
                        <a:t>後續追蹤輔導及複查</a:t>
                      </a: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500" dirty="0" smtClean="0">
                        <a:solidFill>
                          <a:srgbClr val="0000FF"/>
                        </a:solidFill>
                        <a:latin typeface="Arial" pitchFamily="34" charset="0"/>
                        <a:ea typeface="標楷體" pitchFamily="65" charset="-120"/>
                        <a:cs typeface="Arial" pitchFamily="34" charset="0"/>
                      </a:endParaRP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u="none" kern="1200" dirty="0" smtClean="0">
                          <a:solidFill>
                            <a:schemeClr val="dk1"/>
                          </a:solidFill>
                          <a:effectLst/>
                          <a:latin typeface="Arial" pitchFamily="34" charset="0"/>
                          <a:ea typeface="標楷體" pitchFamily="65" charset="-120"/>
                          <a:cs typeface="Arial" pitchFamily="34" charset="0"/>
                        </a:rPr>
                        <a:t>要求受查</a:t>
                      </a:r>
                      <a:r>
                        <a:rPr lang="zh-TW" altLang="zh-TW" sz="1600" u="none" kern="1200" dirty="0" smtClean="0">
                          <a:solidFill>
                            <a:schemeClr val="dk1"/>
                          </a:solidFill>
                          <a:effectLst/>
                          <a:latin typeface="Arial" pitchFamily="34" charset="0"/>
                          <a:ea typeface="標楷體" pitchFamily="65" charset="-120"/>
                          <a:cs typeface="Arial" pitchFamily="34" charset="0"/>
                        </a:rPr>
                        <a:t>機構</a:t>
                      </a:r>
                      <a:r>
                        <a:rPr lang="zh-TW" altLang="en-US" sz="1600" u="none" kern="1200" dirty="0" smtClean="0">
                          <a:solidFill>
                            <a:schemeClr val="dk1"/>
                          </a:solidFill>
                          <a:effectLst/>
                          <a:latin typeface="Arial" pitchFamily="34" charset="0"/>
                          <a:ea typeface="標楷體" pitchFamily="65" charset="-120"/>
                          <a:cs typeface="Arial" pitchFamily="34" charset="0"/>
                        </a:rPr>
                        <a:t>限期回復改善情形</a:t>
                      </a:r>
                      <a:endParaRPr lang="zh-TW" altLang="en-US" sz="1600" u="none" dirty="0">
                        <a:latin typeface="Arial" pitchFamily="34" charset="0"/>
                        <a:ea typeface="標楷體" pitchFamily="65" charset="-120"/>
                        <a:cs typeface="Arial" pitchFamily="34" charset="0"/>
                      </a:endParaRPr>
                    </a:p>
                  </a:txBody>
                  <a:tcPr marL="91445" marR="91445" marT="45701" marB="45701" anchor="ctr"/>
                </a:tc>
                <a:tc>
                  <a:txBody>
                    <a:bodyPr/>
                    <a:lstStyle/>
                    <a:p>
                      <a:endParaRPr lang="en-US" altLang="zh-TW" sz="1600" dirty="0" smtClean="0">
                        <a:latin typeface="Arial" pitchFamily="34" charset="0"/>
                        <a:ea typeface="標楷體" pitchFamily="65" charset="-120"/>
                        <a:cs typeface="Arial" pitchFamily="34" charset="0"/>
                      </a:endParaRPr>
                    </a:p>
                  </a:txBody>
                  <a:tcPr marL="91445" marR="91445" marT="45701" marB="45701"/>
                </a:tc>
              </a:tr>
              <a:tr h="871190">
                <a:tc vMerge="1">
                  <a:txBody>
                    <a:bodyPr/>
                    <a:lstStyle/>
                    <a:p>
                      <a:pPr algn="ctr"/>
                      <a:endParaRPr lang="zh-TW" altLang="en-US" sz="1500" dirty="0">
                        <a:latin typeface="Arial" pitchFamily="34" charset="0"/>
                        <a:ea typeface="標楷體" pitchFamily="65" charset="-120"/>
                        <a:cs typeface="Arial" pitchFamily="34" charset="0"/>
                      </a:endParaRP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latin typeface="Arial" pitchFamily="34" charset="0"/>
                          <a:ea typeface="標楷體" pitchFamily="65" charset="-120"/>
                          <a:cs typeface="Arial" pitchFamily="34" charset="0"/>
                        </a:rPr>
                        <a:t>於衛生局規定期限前</a:t>
                      </a:r>
                      <a:r>
                        <a:rPr lang="zh-TW" altLang="en-US" sz="1600" b="1" dirty="0" smtClean="0">
                          <a:solidFill>
                            <a:srgbClr val="FF0000"/>
                          </a:solidFill>
                          <a:latin typeface="Arial" pitchFamily="34" charset="0"/>
                          <a:ea typeface="標楷體" pitchFamily="65" charset="-120"/>
                          <a:cs typeface="Arial" pitchFamily="34" charset="0"/>
                        </a:rPr>
                        <a:t>回復改善情形</a:t>
                      </a: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u="none" kern="1200" dirty="0" smtClean="0">
                          <a:solidFill>
                            <a:schemeClr val="dk1"/>
                          </a:solidFill>
                          <a:effectLst/>
                          <a:latin typeface="Arial" pitchFamily="34" charset="0"/>
                          <a:ea typeface="標楷體" pitchFamily="65" charset="-120"/>
                          <a:cs typeface="Arial" pitchFamily="34" charset="0"/>
                        </a:rPr>
                        <a:t>進行</a:t>
                      </a:r>
                      <a:r>
                        <a:rPr lang="zh-TW" altLang="zh-TW" sz="1600" u="none" kern="1200" dirty="0" smtClean="0">
                          <a:solidFill>
                            <a:schemeClr val="dk1"/>
                          </a:solidFill>
                          <a:effectLst/>
                          <a:latin typeface="Arial" pitchFamily="34" charset="0"/>
                          <a:ea typeface="標楷體" pitchFamily="65" charset="-120"/>
                          <a:cs typeface="Arial" pitchFamily="34" charset="0"/>
                        </a:rPr>
                        <a:t>後續追蹤輔導</a:t>
                      </a:r>
                      <a:endParaRPr lang="zh-TW" altLang="en-US" sz="1600" u="none" dirty="0" smtClean="0">
                        <a:latin typeface="Arial" pitchFamily="34" charset="0"/>
                        <a:ea typeface="標楷體" pitchFamily="65" charset="-120"/>
                        <a:cs typeface="Arial" pitchFamily="34" charset="0"/>
                      </a:endParaRPr>
                    </a:p>
                  </a:txBody>
                  <a:tcPr marL="91445" marR="91445" marT="45701" marB="45701" anchor="ctr"/>
                </a:tc>
                <a:tc>
                  <a:txBody>
                    <a:bodyPr/>
                    <a:lstStyle/>
                    <a:p>
                      <a:endParaRPr lang="zh-TW" altLang="en-US" sz="1600" dirty="0">
                        <a:latin typeface="Arial" pitchFamily="34" charset="0"/>
                        <a:ea typeface="標楷體" pitchFamily="65" charset="-120"/>
                        <a:cs typeface="Arial" pitchFamily="34" charset="0"/>
                      </a:endParaRPr>
                    </a:p>
                  </a:txBody>
                  <a:tcPr marL="91445" marR="91445" marT="45701" marB="45701"/>
                </a:tc>
              </a:tr>
              <a:tr h="857002">
                <a:tc vMerge="1">
                  <a:txBody>
                    <a:bodyPr/>
                    <a:lstStyle/>
                    <a:p>
                      <a:endParaRPr lang="zh-TW" altLang="en-US"/>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chemeClr val="tx1"/>
                          </a:solidFill>
                          <a:latin typeface="Arial" pitchFamily="34" charset="0"/>
                          <a:ea typeface="標楷體" pitchFamily="65" charset="-120"/>
                          <a:cs typeface="Arial" pitchFamily="34" charset="0"/>
                        </a:rPr>
                        <a:t>查核成績</a:t>
                      </a:r>
                      <a:r>
                        <a:rPr lang="zh-TW" altLang="en-US" sz="1600" dirty="0" smtClean="0">
                          <a:solidFill>
                            <a:srgbClr val="FF0000"/>
                          </a:solidFill>
                          <a:latin typeface="Arial" pitchFamily="34" charset="0"/>
                          <a:ea typeface="標楷體" pitchFamily="65" charset="-120"/>
                          <a:cs typeface="Arial" pitchFamily="34" charset="0"/>
                        </a:rPr>
                        <a:t>「達</a:t>
                      </a:r>
                      <a:r>
                        <a:rPr lang="en-US" altLang="zh-TW" sz="1600" dirty="0" smtClean="0">
                          <a:solidFill>
                            <a:srgbClr val="FF0000"/>
                          </a:solidFill>
                          <a:latin typeface="Arial" pitchFamily="34" charset="0"/>
                          <a:ea typeface="標楷體" pitchFamily="65" charset="-120"/>
                          <a:cs typeface="Arial" pitchFamily="34" charset="0"/>
                        </a:rPr>
                        <a:t>C</a:t>
                      </a:r>
                      <a:r>
                        <a:rPr lang="zh-TW" altLang="en-US" sz="1600" dirty="0" smtClean="0">
                          <a:solidFill>
                            <a:srgbClr val="FF0000"/>
                          </a:solidFill>
                          <a:latin typeface="Arial" pitchFamily="34" charset="0"/>
                          <a:ea typeface="標楷體" pitchFamily="65" charset="-120"/>
                          <a:cs typeface="Arial" pitchFamily="34" charset="0"/>
                        </a:rPr>
                        <a:t>以上比率」未達</a:t>
                      </a:r>
                      <a:r>
                        <a:rPr lang="en-US" altLang="zh-TW" sz="1600" dirty="0" smtClean="0">
                          <a:solidFill>
                            <a:srgbClr val="FF0000"/>
                          </a:solidFill>
                          <a:latin typeface="Arial" pitchFamily="34" charset="0"/>
                          <a:ea typeface="標楷體" pitchFamily="65" charset="-120"/>
                          <a:cs typeface="Arial" pitchFamily="34" charset="0"/>
                        </a:rPr>
                        <a:t>60%</a:t>
                      </a:r>
                      <a:r>
                        <a:rPr lang="zh-TW" altLang="en-US" sz="1600" dirty="0" smtClean="0">
                          <a:solidFill>
                            <a:srgbClr val="FF0000"/>
                          </a:solidFill>
                          <a:latin typeface="Arial" pitchFamily="34" charset="0"/>
                          <a:ea typeface="標楷體" pitchFamily="65" charset="-120"/>
                          <a:cs typeface="Arial" pitchFamily="34" charset="0"/>
                        </a:rPr>
                        <a:t>者</a:t>
                      </a:r>
                      <a:endParaRPr lang="en-US" altLang="zh-TW" sz="1600" dirty="0" smtClean="0">
                        <a:solidFill>
                          <a:srgbClr val="FF0000"/>
                        </a:solidFill>
                        <a:latin typeface="Arial" pitchFamily="34" charset="0"/>
                        <a:ea typeface="標楷體" pitchFamily="65" charset="-120"/>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dirty="0" smtClean="0">
                          <a:solidFill>
                            <a:srgbClr val="FF0000"/>
                          </a:solidFill>
                          <a:latin typeface="Arial" pitchFamily="34" charset="0"/>
                          <a:ea typeface="標楷體" pitchFamily="65" charset="-120"/>
                          <a:cs typeface="Arial" pitchFamily="34" charset="0"/>
                        </a:rPr>
                        <a:t>接受複查</a:t>
                      </a: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600" b="1" u="none" kern="1200" dirty="0" smtClean="0">
                          <a:solidFill>
                            <a:schemeClr val="tx1"/>
                          </a:solidFill>
                          <a:effectLst/>
                          <a:latin typeface="Arial" pitchFamily="34" charset="0"/>
                          <a:ea typeface="標楷體" pitchFamily="65" charset="-120"/>
                          <a:cs typeface="Arial" pitchFamily="34" charset="0"/>
                        </a:rPr>
                        <a:t>12</a:t>
                      </a:r>
                      <a:r>
                        <a:rPr lang="zh-TW" altLang="en-US" sz="1600" b="1" u="none" kern="1200" dirty="0" smtClean="0">
                          <a:solidFill>
                            <a:schemeClr val="tx1"/>
                          </a:solidFill>
                          <a:effectLst/>
                          <a:latin typeface="Arial" pitchFamily="34" charset="0"/>
                          <a:ea typeface="標楷體" pitchFamily="65" charset="-120"/>
                          <a:cs typeface="Arial" pitchFamily="34" charset="0"/>
                        </a:rPr>
                        <a:t>月</a:t>
                      </a:r>
                      <a:r>
                        <a:rPr lang="en-US" altLang="zh-TW" sz="1600" b="1" u="none" kern="1200" dirty="0" smtClean="0">
                          <a:solidFill>
                            <a:schemeClr val="tx1"/>
                          </a:solidFill>
                          <a:effectLst/>
                          <a:latin typeface="Arial" pitchFamily="34" charset="0"/>
                          <a:ea typeface="標楷體" pitchFamily="65" charset="-120"/>
                          <a:cs typeface="Arial" pitchFamily="34" charset="0"/>
                        </a:rPr>
                        <a:t>20</a:t>
                      </a:r>
                      <a:r>
                        <a:rPr lang="zh-TW" altLang="en-US" sz="1600" b="1" u="none" kern="1200" dirty="0" smtClean="0">
                          <a:solidFill>
                            <a:schemeClr val="tx1"/>
                          </a:solidFill>
                          <a:effectLst/>
                          <a:latin typeface="Arial" pitchFamily="34" charset="0"/>
                          <a:ea typeface="標楷體" pitchFamily="65" charset="-120"/>
                          <a:cs typeface="Arial" pitchFamily="34" charset="0"/>
                        </a:rPr>
                        <a:t>日</a:t>
                      </a:r>
                      <a:r>
                        <a:rPr lang="zh-TW" altLang="zh-TW" sz="1600" b="1" u="none" kern="1200" dirty="0" smtClean="0">
                          <a:solidFill>
                            <a:schemeClr val="tx1"/>
                          </a:solidFill>
                          <a:effectLst/>
                          <a:latin typeface="Arial" pitchFamily="34" charset="0"/>
                          <a:ea typeface="標楷體" pitchFamily="65" charset="-120"/>
                          <a:cs typeface="Arial" pitchFamily="34" charset="0"/>
                        </a:rPr>
                        <a:t>前</a:t>
                      </a:r>
                      <a:r>
                        <a:rPr lang="zh-TW" altLang="zh-TW" sz="1600" u="none" kern="1200" dirty="0" smtClean="0">
                          <a:solidFill>
                            <a:schemeClr val="tx1"/>
                          </a:solidFill>
                          <a:effectLst/>
                          <a:latin typeface="Arial" pitchFamily="34" charset="0"/>
                          <a:ea typeface="標楷體" pitchFamily="65" charset="-120"/>
                          <a:cs typeface="Arial" pitchFamily="34" charset="0"/>
                        </a:rPr>
                        <a:t>完成複查作業</a:t>
                      </a:r>
                      <a:endParaRPr lang="zh-TW" altLang="en-US" sz="1600" u="none" dirty="0">
                        <a:solidFill>
                          <a:schemeClr val="tx1"/>
                        </a:solidFill>
                        <a:latin typeface="Arial" pitchFamily="34" charset="0"/>
                        <a:ea typeface="標楷體" pitchFamily="65" charset="-120"/>
                        <a:cs typeface="Arial" pitchFamily="34" charset="0"/>
                      </a:endParaRPr>
                    </a:p>
                  </a:txBody>
                  <a:tcPr marL="91445" marR="91445" marT="45701" marB="45701" anchor="ctr"/>
                </a:tc>
                <a:tc>
                  <a:txBody>
                    <a:bodyPr/>
                    <a:lstStyle/>
                    <a:p>
                      <a:endParaRPr lang="zh-TW" altLang="en-US" sz="1600" dirty="0">
                        <a:solidFill>
                          <a:schemeClr val="tx1"/>
                        </a:solidFill>
                        <a:latin typeface="Arial" pitchFamily="34" charset="0"/>
                        <a:ea typeface="標楷體" pitchFamily="65" charset="-120"/>
                        <a:cs typeface="Arial" pitchFamily="34" charset="0"/>
                      </a:endParaRPr>
                    </a:p>
                  </a:txBody>
                  <a:tcPr marL="91445" marR="91445" marT="45701" marB="45701"/>
                </a:tc>
              </a:tr>
              <a:tr h="1528926">
                <a:tc vMerge="1">
                  <a:txBody>
                    <a:bodyPr/>
                    <a:lstStyle/>
                    <a:p>
                      <a:endParaRPr lang="zh-TW" altLang="en-US" sz="1500" dirty="0">
                        <a:latin typeface="Arial" pitchFamily="34" charset="0"/>
                        <a:ea typeface="標楷體" pitchFamily="65" charset="-120"/>
                        <a:cs typeface="Arial" pitchFamily="34" charset="0"/>
                      </a:endParaRPr>
                    </a:p>
                  </a:txBody>
                  <a:tcPr marL="91445" marR="91445" marT="45701" marB="45701"/>
                </a:tc>
                <a:tc>
                  <a:txBody>
                    <a:bodyPr/>
                    <a:lstStyle/>
                    <a:p>
                      <a:endParaRPr lang="zh-TW" altLang="en-US" sz="1500" dirty="0">
                        <a:latin typeface="Arial" pitchFamily="34" charset="0"/>
                        <a:ea typeface="標楷體" pitchFamily="65" charset="-120"/>
                        <a:cs typeface="Arial" pitchFamily="34" charset="0"/>
                      </a:endParaRPr>
                    </a:p>
                  </a:txBody>
                  <a:tcPr marL="91445" marR="91445" marT="45701" marB="45701"/>
                </a:tc>
                <a:tc>
                  <a:txBody>
                    <a:bodyPr/>
                    <a:lstStyle/>
                    <a:p>
                      <a:r>
                        <a:rPr lang="en-US" altLang="zh-TW" sz="1600" b="1" u="none" kern="1200" dirty="0" smtClean="0">
                          <a:solidFill>
                            <a:schemeClr val="tx1"/>
                          </a:solidFill>
                          <a:effectLst/>
                          <a:latin typeface="Arial" pitchFamily="34" charset="0"/>
                          <a:ea typeface="標楷體" pitchFamily="65" charset="-120"/>
                          <a:cs typeface="Arial" pitchFamily="34" charset="0"/>
                        </a:rPr>
                        <a:t>105</a:t>
                      </a:r>
                      <a:r>
                        <a:rPr lang="zh-TW" altLang="en-US" sz="1600" b="1" u="none" kern="1200" dirty="0" smtClean="0">
                          <a:solidFill>
                            <a:schemeClr val="tx1"/>
                          </a:solidFill>
                          <a:effectLst/>
                          <a:latin typeface="Arial" pitchFamily="34" charset="0"/>
                          <a:ea typeface="標楷體" pitchFamily="65" charset="-120"/>
                          <a:cs typeface="Arial" pitchFamily="34" charset="0"/>
                        </a:rPr>
                        <a:t>年</a:t>
                      </a:r>
                      <a:r>
                        <a:rPr lang="en-US" altLang="zh-TW" sz="1600" b="1" u="none" kern="1200" dirty="0" smtClean="0">
                          <a:solidFill>
                            <a:schemeClr val="tx1"/>
                          </a:solidFill>
                          <a:effectLst/>
                          <a:latin typeface="Arial" pitchFamily="34" charset="0"/>
                          <a:ea typeface="標楷體" pitchFamily="65" charset="-120"/>
                          <a:cs typeface="Arial" pitchFamily="34" charset="0"/>
                        </a:rPr>
                        <a:t>1</a:t>
                      </a:r>
                      <a:r>
                        <a:rPr lang="zh-TW" altLang="en-US" sz="1600" b="1" u="none" kern="1200" dirty="0" smtClean="0">
                          <a:solidFill>
                            <a:schemeClr val="tx1"/>
                          </a:solidFill>
                          <a:effectLst/>
                          <a:latin typeface="Arial" pitchFamily="34" charset="0"/>
                          <a:ea typeface="標楷體" pitchFamily="65" charset="-120"/>
                          <a:cs typeface="Arial" pitchFamily="34" charset="0"/>
                        </a:rPr>
                        <a:t>月</a:t>
                      </a:r>
                      <a:r>
                        <a:rPr lang="en-US" altLang="zh-TW" sz="1600" b="1" u="none" kern="1200" dirty="0" smtClean="0">
                          <a:solidFill>
                            <a:schemeClr val="tx1"/>
                          </a:solidFill>
                          <a:effectLst/>
                          <a:latin typeface="Arial" pitchFamily="34" charset="0"/>
                          <a:ea typeface="標楷體" pitchFamily="65" charset="-120"/>
                          <a:cs typeface="Arial" pitchFamily="34" charset="0"/>
                        </a:rPr>
                        <a:t>10</a:t>
                      </a:r>
                      <a:r>
                        <a:rPr lang="zh-TW" altLang="en-US" sz="1600" b="1" u="none" kern="1200" dirty="0" smtClean="0">
                          <a:solidFill>
                            <a:schemeClr val="tx1"/>
                          </a:solidFill>
                          <a:effectLst/>
                          <a:latin typeface="Arial" pitchFamily="34" charset="0"/>
                          <a:ea typeface="標楷體" pitchFamily="65" charset="-120"/>
                          <a:cs typeface="Arial" pitchFamily="34" charset="0"/>
                        </a:rPr>
                        <a:t>日</a:t>
                      </a:r>
                      <a:r>
                        <a:rPr lang="zh-TW" altLang="zh-TW" sz="1600" b="1" u="none" kern="1200" dirty="0" smtClean="0">
                          <a:solidFill>
                            <a:schemeClr val="tx1"/>
                          </a:solidFill>
                          <a:effectLst/>
                          <a:latin typeface="Arial" pitchFamily="34" charset="0"/>
                          <a:ea typeface="標楷體" pitchFamily="65" charset="-120"/>
                          <a:cs typeface="Arial" pitchFamily="34" charset="0"/>
                        </a:rPr>
                        <a:t>前</a:t>
                      </a:r>
                      <a:r>
                        <a:rPr lang="zh-TW" altLang="zh-TW" sz="1600" u="none" kern="1200" dirty="0" smtClean="0">
                          <a:solidFill>
                            <a:schemeClr val="tx1"/>
                          </a:solidFill>
                          <a:effectLst/>
                          <a:latin typeface="Arial" pitchFamily="34" charset="0"/>
                          <a:ea typeface="標楷體" pitchFamily="65" charset="-120"/>
                          <a:cs typeface="Arial" pitchFamily="34" charset="0"/>
                        </a:rPr>
                        <a:t>提交追蹤輔導及複查結果</a:t>
                      </a:r>
                      <a:r>
                        <a:rPr lang="en-US" altLang="zh-TW" sz="1600" u="none" kern="1200" dirty="0" smtClean="0">
                          <a:solidFill>
                            <a:schemeClr val="tx1"/>
                          </a:solidFill>
                          <a:effectLst/>
                          <a:latin typeface="Arial" pitchFamily="34" charset="0"/>
                          <a:ea typeface="標楷體" pitchFamily="65" charset="-120"/>
                          <a:cs typeface="Arial" pitchFamily="34" charset="0"/>
                        </a:rPr>
                        <a:t>(</a:t>
                      </a:r>
                      <a:r>
                        <a:rPr lang="zh-TW" altLang="en-US" sz="1600" u="none" kern="1200" dirty="0" smtClean="0">
                          <a:solidFill>
                            <a:schemeClr val="tx1"/>
                          </a:solidFill>
                          <a:effectLst/>
                          <a:latin typeface="Arial" pitchFamily="34" charset="0"/>
                          <a:ea typeface="標楷體" pitchFamily="65" charset="-120"/>
                          <a:cs typeface="Arial" pitchFamily="34" charset="0"/>
                        </a:rPr>
                        <a:t>「複查結果登打檔」與查核表第三聯</a:t>
                      </a:r>
                      <a:r>
                        <a:rPr lang="en-US" altLang="zh-TW" sz="1600" u="none" kern="1200" dirty="0" smtClean="0">
                          <a:solidFill>
                            <a:schemeClr val="tx1"/>
                          </a:solidFill>
                          <a:effectLst/>
                          <a:latin typeface="Arial" pitchFamily="34" charset="0"/>
                          <a:ea typeface="標楷體" pitchFamily="65" charset="-120"/>
                          <a:cs typeface="Arial" pitchFamily="34" charset="0"/>
                        </a:rPr>
                        <a:t>)</a:t>
                      </a:r>
                      <a:r>
                        <a:rPr lang="zh-TW" altLang="zh-TW" sz="1600" u="none" kern="1200" dirty="0" smtClean="0">
                          <a:solidFill>
                            <a:schemeClr val="tx1"/>
                          </a:solidFill>
                          <a:effectLst/>
                          <a:latin typeface="Arial" pitchFamily="34" charset="0"/>
                          <a:ea typeface="標楷體" pitchFamily="65" charset="-120"/>
                          <a:cs typeface="Arial" pitchFamily="34" charset="0"/>
                        </a:rPr>
                        <a:t>予疾管署區管制中心</a:t>
                      </a:r>
                      <a:endParaRPr lang="zh-TW" altLang="en-US" sz="1600" u="none" dirty="0">
                        <a:solidFill>
                          <a:schemeClr val="tx1"/>
                        </a:solidFill>
                        <a:latin typeface="Arial" pitchFamily="34" charset="0"/>
                        <a:ea typeface="標楷體" pitchFamily="65" charset="-120"/>
                        <a:cs typeface="Arial" pitchFamily="34" charset="0"/>
                      </a:endParaRPr>
                    </a:p>
                  </a:txBody>
                  <a:tcPr marL="91445" marR="91445" marT="45701" marB="45701"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600" b="1" u="none" kern="1200" dirty="0" smtClean="0">
                          <a:solidFill>
                            <a:schemeClr val="tx1"/>
                          </a:solidFill>
                          <a:effectLst/>
                          <a:latin typeface="Arial" pitchFamily="34" charset="0"/>
                          <a:ea typeface="標楷體" pitchFamily="65" charset="-120"/>
                          <a:cs typeface="Arial" pitchFamily="34" charset="0"/>
                        </a:rPr>
                        <a:t>105</a:t>
                      </a:r>
                      <a:r>
                        <a:rPr lang="zh-TW" altLang="zh-TW" sz="1600" b="1" u="none" kern="1200" dirty="0" smtClean="0">
                          <a:solidFill>
                            <a:schemeClr val="tx1"/>
                          </a:solidFill>
                          <a:effectLst/>
                          <a:latin typeface="Arial" pitchFamily="34" charset="0"/>
                          <a:ea typeface="標楷體" pitchFamily="65" charset="-120"/>
                          <a:cs typeface="Arial" pitchFamily="34" charset="0"/>
                        </a:rPr>
                        <a:t>年</a:t>
                      </a:r>
                      <a:r>
                        <a:rPr lang="en-US" altLang="zh-TW" sz="1600" b="1" u="none" kern="1200" dirty="0" smtClean="0">
                          <a:solidFill>
                            <a:schemeClr val="tx1"/>
                          </a:solidFill>
                          <a:effectLst/>
                          <a:latin typeface="Arial" pitchFamily="34" charset="0"/>
                          <a:ea typeface="標楷體" pitchFamily="65" charset="-120"/>
                          <a:cs typeface="Arial" pitchFamily="34" charset="0"/>
                        </a:rPr>
                        <a:t>1</a:t>
                      </a:r>
                      <a:r>
                        <a:rPr lang="zh-TW" altLang="zh-TW" sz="1600" b="1" u="none" kern="1200" dirty="0" smtClean="0">
                          <a:solidFill>
                            <a:schemeClr val="tx1"/>
                          </a:solidFill>
                          <a:effectLst/>
                          <a:latin typeface="Arial" pitchFamily="34" charset="0"/>
                          <a:ea typeface="標楷體" pitchFamily="65" charset="-120"/>
                          <a:cs typeface="Arial" pitchFamily="34" charset="0"/>
                        </a:rPr>
                        <a:t>月</a:t>
                      </a:r>
                      <a:r>
                        <a:rPr lang="en-US" altLang="zh-TW" sz="1600" b="1" u="none" kern="1200" dirty="0" smtClean="0">
                          <a:solidFill>
                            <a:schemeClr val="tx1"/>
                          </a:solidFill>
                          <a:effectLst/>
                          <a:latin typeface="Arial" pitchFamily="34" charset="0"/>
                          <a:ea typeface="標楷體" pitchFamily="65" charset="-120"/>
                          <a:cs typeface="Arial" pitchFamily="34" charset="0"/>
                        </a:rPr>
                        <a:t>20</a:t>
                      </a:r>
                      <a:r>
                        <a:rPr lang="zh-TW" altLang="zh-TW" sz="1600" b="1" u="none" kern="1200" dirty="0" smtClean="0">
                          <a:solidFill>
                            <a:schemeClr val="tx1"/>
                          </a:solidFill>
                          <a:effectLst/>
                          <a:latin typeface="Arial" pitchFamily="34" charset="0"/>
                          <a:ea typeface="標楷體" pitchFamily="65" charset="-120"/>
                          <a:cs typeface="Arial" pitchFamily="34" charset="0"/>
                        </a:rPr>
                        <a:t>日</a:t>
                      </a:r>
                      <a:r>
                        <a:rPr lang="zh-TW" altLang="en-US" sz="1600" b="1" u="none" kern="1200" dirty="0" smtClean="0">
                          <a:solidFill>
                            <a:schemeClr val="tx1"/>
                          </a:solidFill>
                          <a:effectLst/>
                          <a:latin typeface="Arial" pitchFamily="34" charset="0"/>
                          <a:ea typeface="標楷體" pitchFamily="65" charset="-120"/>
                          <a:cs typeface="Arial" pitchFamily="34" charset="0"/>
                        </a:rPr>
                        <a:t>前</a:t>
                      </a:r>
                      <a:r>
                        <a:rPr lang="zh-TW" altLang="zh-TW" sz="1600" kern="1200" dirty="0" smtClean="0">
                          <a:solidFill>
                            <a:schemeClr val="tx1"/>
                          </a:solidFill>
                          <a:effectLst/>
                          <a:latin typeface="Arial" pitchFamily="34" charset="0"/>
                          <a:ea typeface="標楷體" pitchFamily="65" charset="-120"/>
                          <a:cs typeface="Arial" pitchFamily="34" charset="0"/>
                        </a:rPr>
                        <a:t>將</a:t>
                      </a:r>
                      <a:r>
                        <a:rPr lang="zh-TW" altLang="zh-TW" sz="1600" u="none" kern="1200" dirty="0" smtClean="0">
                          <a:solidFill>
                            <a:schemeClr val="tx1"/>
                          </a:solidFill>
                          <a:effectLst/>
                          <a:latin typeface="Arial" pitchFamily="34" charset="0"/>
                          <a:ea typeface="標楷體" pitchFamily="65" charset="-120"/>
                          <a:cs typeface="Arial" pitchFamily="34" charset="0"/>
                        </a:rPr>
                        <a:t>追蹤輔導</a:t>
                      </a:r>
                      <a:r>
                        <a:rPr lang="zh-TW" altLang="en-US" sz="1600" u="none" kern="1200" dirty="0" smtClean="0">
                          <a:solidFill>
                            <a:schemeClr val="tx1"/>
                          </a:solidFill>
                          <a:effectLst/>
                          <a:latin typeface="Arial" pitchFamily="34" charset="0"/>
                          <a:ea typeface="標楷體" pitchFamily="65" charset="-120"/>
                          <a:cs typeface="Arial" pitchFamily="34" charset="0"/>
                        </a:rPr>
                        <a:t>結果</a:t>
                      </a:r>
                      <a:r>
                        <a:rPr lang="zh-TW" altLang="zh-TW" sz="1600" u="none" kern="1200" dirty="0" smtClean="0">
                          <a:solidFill>
                            <a:schemeClr val="tx1"/>
                          </a:solidFill>
                          <a:effectLst/>
                          <a:latin typeface="Arial" pitchFamily="34" charset="0"/>
                          <a:ea typeface="標楷體" pitchFamily="65" charset="-120"/>
                          <a:cs typeface="Arial" pitchFamily="34" charset="0"/>
                        </a:rPr>
                        <a:t>及</a:t>
                      </a:r>
                      <a:r>
                        <a:rPr lang="zh-TW" altLang="en-US" sz="1600" kern="1200" dirty="0" smtClean="0">
                          <a:solidFill>
                            <a:schemeClr val="tx1"/>
                          </a:solidFill>
                          <a:effectLst/>
                          <a:latin typeface="Arial" pitchFamily="34" charset="0"/>
                          <a:ea typeface="標楷體" pitchFamily="65" charset="-120"/>
                          <a:cs typeface="Arial" pitchFamily="34" charset="0"/>
                        </a:rPr>
                        <a:t>「</a:t>
                      </a:r>
                      <a:r>
                        <a:rPr lang="zh-TW" altLang="zh-TW" sz="1600" u="none" kern="1200" dirty="0" smtClean="0">
                          <a:solidFill>
                            <a:schemeClr val="tx1"/>
                          </a:solidFill>
                          <a:effectLst/>
                          <a:latin typeface="Arial" pitchFamily="34" charset="0"/>
                          <a:ea typeface="標楷體" pitchFamily="65" charset="-120"/>
                          <a:cs typeface="Arial" pitchFamily="34" charset="0"/>
                        </a:rPr>
                        <a:t>複查</a:t>
                      </a:r>
                      <a:r>
                        <a:rPr lang="zh-TW" altLang="en-US" sz="1600" u="none" kern="1200" dirty="0" smtClean="0">
                          <a:solidFill>
                            <a:schemeClr val="tx1"/>
                          </a:solidFill>
                          <a:effectLst/>
                          <a:latin typeface="Arial" pitchFamily="34" charset="0"/>
                          <a:ea typeface="標楷體" pitchFamily="65" charset="-120"/>
                          <a:cs typeface="Arial" pitchFamily="34" charset="0"/>
                        </a:rPr>
                        <a:t>結果登打檔</a:t>
                      </a:r>
                      <a:r>
                        <a:rPr lang="zh-TW" altLang="en-US" sz="1600" kern="1200" dirty="0" smtClean="0">
                          <a:solidFill>
                            <a:schemeClr val="tx1"/>
                          </a:solidFill>
                          <a:effectLst/>
                          <a:latin typeface="Arial" pitchFamily="34" charset="0"/>
                          <a:ea typeface="標楷體" pitchFamily="65" charset="-120"/>
                          <a:cs typeface="Arial" pitchFamily="34" charset="0"/>
                        </a:rPr>
                        <a:t>」提交</a:t>
                      </a:r>
                      <a:r>
                        <a:rPr lang="zh-TW" altLang="zh-TW" sz="1600" kern="1200" dirty="0" smtClean="0">
                          <a:solidFill>
                            <a:schemeClr val="tx1"/>
                          </a:solidFill>
                          <a:effectLst/>
                          <a:latin typeface="Arial" pitchFamily="34" charset="0"/>
                          <a:ea typeface="標楷體" pitchFamily="65" charset="-120"/>
                          <a:cs typeface="Arial" pitchFamily="34" charset="0"/>
                        </a:rPr>
                        <a:t>感管組</a:t>
                      </a:r>
                    </a:p>
                  </a:txBody>
                  <a:tcPr marL="91445" marR="91445" marT="45701" marB="45701" anchor="ctr"/>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15</a:t>
            </a:fld>
            <a:endParaRPr lang="zh-TW" altLang="en-US" dirty="0">
              <a:solidFill>
                <a:prstClr val="black">
                  <a:tint val="75000"/>
                </a:prstClr>
              </a:solidFill>
            </a:endParaRPr>
          </a:p>
        </p:txBody>
      </p:sp>
    </p:spTree>
    <p:extLst>
      <p:ext uri="{BB962C8B-B14F-4D97-AF65-F5344CB8AC3E}">
        <p14:creationId xmlns:p14="http://schemas.microsoft.com/office/powerpoint/2010/main" val="32212180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字版面配置區 2"/>
          <p:cNvSpPr>
            <a:spLocks noGrp="1"/>
          </p:cNvSpPr>
          <p:nvPr>
            <p:ph type="body" idx="1"/>
          </p:nvPr>
        </p:nvSpPr>
        <p:spPr>
          <a:xfrm>
            <a:off x="1100138" y="1844824"/>
            <a:ext cx="7772400" cy="1068387"/>
          </a:xfrm>
        </p:spPr>
        <p:txBody>
          <a:bodyPr>
            <a:normAutofit fontScale="92500"/>
          </a:bodyPr>
          <a:lstStyle/>
          <a:p>
            <a:pPr algn="ctr" eaLnBrk="1" hangingPunct="1"/>
            <a:r>
              <a:rPr lang="zh-TW" altLang="en-US" sz="4400" b="1" dirty="0" smtClean="0">
                <a:solidFill>
                  <a:schemeClr val="tx1"/>
                </a:solidFill>
                <a:latin typeface="標楷體" pitchFamily="65" charset="-120"/>
                <a:ea typeface="標楷體" pitchFamily="65" charset="-120"/>
              </a:rPr>
              <a:t>護理機構自評感染管制執行情形</a:t>
            </a:r>
          </a:p>
        </p:txBody>
      </p:sp>
      <p:sp>
        <p:nvSpPr>
          <p:cNvPr id="30723"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B37C8A20-79D9-400A-8B79-81B6BC25E1CF}" type="slidenum">
              <a:rPr kumimoji="0" lang="en-US" altLang="zh-TW" sz="1200">
                <a:solidFill>
                  <a:prstClr val="black"/>
                </a:solidFill>
              </a:rPr>
              <a:pPr algn="r" eaLnBrk="1" fontAlgn="base" hangingPunct="1">
                <a:spcBef>
                  <a:spcPct val="0"/>
                </a:spcBef>
                <a:spcAft>
                  <a:spcPct val="0"/>
                </a:spcAft>
              </a:pPr>
              <a:t>16</a:t>
            </a:fld>
            <a:endParaRPr kumimoji="0" lang="en-US" altLang="zh-TW" sz="1200">
              <a:solidFill>
                <a:prstClr val="black"/>
              </a:solidFill>
            </a:endParaRPr>
          </a:p>
        </p:txBody>
      </p:sp>
    </p:spTree>
    <p:extLst>
      <p:ext uri="{BB962C8B-B14F-4D97-AF65-F5344CB8AC3E}">
        <p14:creationId xmlns:p14="http://schemas.microsoft.com/office/powerpoint/2010/main" val="28127449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標題 1"/>
          <p:cNvSpPr>
            <a:spLocks noGrp="1"/>
          </p:cNvSpPr>
          <p:nvPr>
            <p:ph type="title"/>
          </p:nvPr>
        </p:nvSpPr>
        <p:spPr>
          <a:xfrm>
            <a:off x="448699" y="116632"/>
            <a:ext cx="8229600" cy="1143000"/>
          </a:xfrm>
        </p:spPr>
        <p:txBody>
          <a:bodyPr/>
          <a:lstStyle/>
          <a:p>
            <a:pPr eaLnBrk="1" hangingPunct="1"/>
            <a:r>
              <a:rPr lang="zh-TW" altLang="en-US" sz="3600" dirty="0" smtClean="0">
                <a:ea typeface="標楷體" pitchFamily="65" charset="-120"/>
                <a:cs typeface="Arial" pitchFamily="34" charset="0"/>
              </a:rPr>
              <a:t>自評表填報</a:t>
            </a:r>
          </a:p>
        </p:txBody>
      </p:sp>
      <p:sp>
        <p:nvSpPr>
          <p:cNvPr id="25605" name="投影片編號版面配置區 5"/>
          <p:cNvSpPr txBox="1">
            <a:spLocks/>
          </p:cNvSpPr>
          <p:nvPr/>
        </p:nvSpPr>
        <p:spPr bwMode="auto">
          <a:xfrm>
            <a:off x="8272463" y="5588000"/>
            <a:ext cx="4318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F16D949B-EC65-4AE2-BC2C-CE0D1A54379C}" type="slidenum">
              <a:rPr kumimoji="0" lang="en-US" altLang="zh-TW" sz="1200">
                <a:solidFill>
                  <a:prstClr val="black"/>
                </a:solidFill>
              </a:rPr>
              <a:pPr algn="r" eaLnBrk="1" fontAlgn="base" hangingPunct="1">
                <a:spcBef>
                  <a:spcPct val="0"/>
                </a:spcBef>
                <a:spcAft>
                  <a:spcPct val="0"/>
                </a:spcAft>
              </a:pPr>
              <a:t>17</a:t>
            </a:fld>
            <a:endParaRPr kumimoji="0" lang="en-US" altLang="zh-TW" sz="1200">
              <a:solidFill>
                <a:prstClr val="black"/>
              </a:solidFill>
            </a:endParaRPr>
          </a:p>
        </p:txBody>
      </p:sp>
      <p:pic>
        <p:nvPicPr>
          <p:cNvPr id="1331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172" t="13673" r="12500" b="12695"/>
          <a:stretch/>
        </p:blipFill>
        <p:spPr bwMode="auto">
          <a:xfrm>
            <a:off x="454722" y="962877"/>
            <a:ext cx="8235950" cy="4948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圓角矩形 1"/>
          <p:cNvSpPr/>
          <p:nvPr/>
        </p:nvSpPr>
        <p:spPr>
          <a:xfrm>
            <a:off x="2252123" y="4325824"/>
            <a:ext cx="3122511" cy="528864"/>
          </a:xfrm>
          <a:prstGeom prst="roundRect">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8" name="文字方塊 7"/>
          <p:cNvSpPr txBox="1"/>
          <p:nvPr/>
        </p:nvSpPr>
        <p:spPr>
          <a:xfrm>
            <a:off x="324547" y="5911850"/>
            <a:ext cx="8496300" cy="92333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zh-TW" altLang="zh-TW" b="1" dirty="0">
                <a:solidFill>
                  <a:srgbClr val="C00000"/>
                </a:solidFill>
                <a:latin typeface="標楷體" pitchFamily="65" charset="-120"/>
                <a:ea typeface="標楷體" pitchFamily="65" charset="-120"/>
              </a:rPr>
              <a:t>【檔案置於本署網站</a:t>
            </a:r>
            <a:r>
              <a:rPr lang="en-US" altLang="zh-TW" b="1" dirty="0">
                <a:solidFill>
                  <a:srgbClr val="C00000"/>
                </a:solidFill>
                <a:latin typeface="標楷體" pitchFamily="65" charset="-120"/>
                <a:ea typeface="標楷體" pitchFamily="65" charset="-120"/>
              </a:rPr>
              <a:t>/</a:t>
            </a:r>
            <a:r>
              <a:rPr lang="zh-TW" altLang="zh-TW" b="1" dirty="0">
                <a:solidFill>
                  <a:srgbClr val="C00000"/>
                </a:solidFill>
                <a:latin typeface="標楷體" pitchFamily="65" charset="-120"/>
                <a:ea typeface="標楷體" pitchFamily="65" charset="-120"/>
              </a:rPr>
              <a:t>專業版</a:t>
            </a:r>
            <a:r>
              <a:rPr lang="en-US" altLang="zh-TW" b="1" dirty="0">
                <a:solidFill>
                  <a:srgbClr val="C00000"/>
                </a:solidFill>
                <a:latin typeface="標楷體" pitchFamily="65" charset="-120"/>
                <a:ea typeface="標楷體" pitchFamily="65" charset="-120"/>
              </a:rPr>
              <a:t>/</a:t>
            </a:r>
            <a:r>
              <a:rPr lang="zh-TW" altLang="zh-TW" b="1" dirty="0">
                <a:solidFill>
                  <a:srgbClr val="C00000"/>
                </a:solidFill>
                <a:latin typeface="標楷體" pitchFamily="65" charset="-120"/>
                <a:ea typeface="標楷體" pitchFamily="65" charset="-120"/>
              </a:rPr>
              <a:t>傳染病介紹</a:t>
            </a:r>
            <a:r>
              <a:rPr lang="en-US" altLang="zh-TW" b="1" dirty="0" smtClean="0">
                <a:solidFill>
                  <a:srgbClr val="C00000"/>
                </a:solidFill>
                <a:latin typeface="標楷體" pitchFamily="65" charset="-120"/>
                <a:ea typeface="標楷體" pitchFamily="65" charset="-120"/>
              </a:rPr>
              <a:t>/</a:t>
            </a:r>
            <a:r>
              <a:rPr lang="zh-TW" altLang="zh-TW" b="1" dirty="0" smtClean="0">
                <a:solidFill>
                  <a:srgbClr val="C00000"/>
                </a:solidFill>
                <a:latin typeface="標楷體" pitchFamily="65" charset="-120"/>
                <a:ea typeface="標楷體" pitchFamily="65" charset="-120"/>
              </a:rPr>
              <a:t>感染</a:t>
            </a:r>
            <a:r>
              <a:rPr lang="zh-TW" altLang="en-US" b="1" dirty="0" smtClean="0">
                <a:solidFill>
                  <a:srgbClr val="C00000"/>
                </a:solidFill>
                <a:latin typeface="標楷體" pitchFamily="65" charset="-120"/>
                <a:ea typeface="標楷體" pitchFamily="65" charset="-120"/>
              </a:rPr>
              <a:t>管制及生物安全</a:t>
            </a:r>
            <a:r>
              <a:rPr lang="en-US" altLang="zh-TW" b="1" dirty="0" smtClean="0">
                <a:solidFill>
                  <a:srgbClr val="C00000"/>
                </a:solidFill>
                <a:latin typeface="標楷體" pitchFamily="65" charset="-120"/>
                <a:ea typeface="標楷體" pitchFamily="65" charset="-120"/>
              </a:rPr>
              <a:t>/</a:t>
            </a:r>
            <a:r>
              <a:rPr lang="zh-TW" altLang="zh-TW" b="1" dirty="0">
                <a:solidFill>
                  <a:srgbClr val="C00000"/>
                </a:solidFill>
                <a:latin typeface="標楷體" pitchFamily="65" charset="-120"/>
                <a:ea typeface="標楷體" pitchFamily="65" charset="-120"/>
              </a:rPr>
              <a:t>護理機構感染管制查核</a:t>
            </a:r>
            <a:r>
              <a:rPr lang="zh-TW" altLang="zh-TW" b="1" dirty="0" smtClean="0">
                <a:solidFill>
                  <a:srgbClr val="C00000"/>
                </a:solidFill>
                <a:latin typeface="標楷體" pitchFamily="65" charset="-120"/>
                <a:ea typeface="標楷體" pitchFamily="65" charset="-120"/>
              </a:rPr>
              <a:t>作業</a:t>
            </a:r>
            <a:r>
              <a:rPr lang="en-US" altLang="zh-TW" b="1" dirty="0" smtClean="0">
                <a:solidFill>
                  <a:srgbClr val="C00000"/>
                </a:solidFill>
                <a:latin typeface="標楷體" pitchFamily="65" charset="-120"/>
                <a:ea typeface="標楷體" pitchFamily="65" charset="-120"/>
              </a:rPr>
              <a:t>(</a:t>
            </a:r>
            <a:r>
              <a:rPr lang="zh-TW" altLang="zh-TW" b="1" dirty="0" smtClean="0">
                <a:solidFill>
                  <a:srgbClr val="C00000"/>
                </a:solidFill>
                <a:latin typeface="標楷體" pitchFamily="65" charset="-120"/>
                <a:ea typeface="標楷體" pitchFamily="65" charset="-120"/>
              </a:rPr>
              <a:t>近期</a:t>
            </a:r>
            <a:r>
              <a:rPr lang="zh-TW" altLang="zh-TW" b="1" dirty="0">
                <a:solidFill>
                  <a:srgbClr val="C00000"/>
                </a:solidFill>
                <a:latin typeface="標楷體" pitchFamily="65" charset="-120"/>
                <a:ea typeface="標楷體" pitchFamily="65" charset="-120"/>
              </a:rPr>
              <a:t>將調整為長期照護機構感染管制</a:t>
            </a:r>
            <a:r>
              <a:rPr lang="en-US" altLang="zh-TW" b="1" dirty="0">
                <a:solidFill>
                  <a:srgbClr val="C00000"/>
                </a:solidFill>
                <a:latin typeface="標楷體" pitchFamily="65" charset="-120"/>
                <a:ea typeface="標楷體" pitchFamily="65" charset="-120"/>
              </a:rPr>
              <a:t>/</a:t>
            </a:r>
            <a:r>
              <a:rPr lang="zh-TW" altLang="zh-TW" b="1" dirty="0">
                <a:solidFill>
                  <a:srgbClr val="C00000"/>
                </a:solidFill>
                <a:latin typeface="標楷體" pitchFamily="65" charset="-120"/>
                <a:ea typeface="標楷體" pitchFamily="65" charset="-120"/>
              </a:rPr>
              <a:t>護理機構感染管制查核作業</a:t>
            </a:r>
            <a:r>
              <a:rPr lang="en-US" altLang="zh-TW" b="1" dirty="0">
                <a:solidFill>
                  <a:srgbClr val="C00000"/>
                </a:solidFill>
                <a:latin typeface="標楷體" pitchFamily="65" charset="-120"/>
                <a:ea typeface="標楷體" pitchFamily="65" charset="-120"/>
              </a:rPr>
              <a:t>)</a:t>
            </a:r>
            <a:r>
              <a:rPr lang="en-US" altLang="zh-TW" b="1" dirty="0" smtClean="0">
                <a:solidFill>
                  <a:srgbClr val="C00000"/>
                </a:solidFill>
                <a:latin typeface="標楷體" pitchFamily="65" charset="-120"/>
                <a:ea typeface="標楷體" pitchFamily="65" charset="-120"/>
              </a:rPr>
              <a:t>/104</a:t>
            </a:r>
            <a:r>
              <a:rPr lang="zh-TW" altLang="en-US" b="1" dirty="0" smtClean="0">
                <a:solidFill>
                  <a:srgbClr val="C00000"/>
                </a:solidFill>
                <a:latin typeface="標楷體" pitchFamily="65" charset="-120"/>
                <a:ea typeface="標楷體" pitchFamily="65" charset="-120"/>
              </a:rPr>
              <a:t>年度</a:t>
            </a:r>
            <a:r>
              <a:rPr lang="zh-TW" altLang="zh-TW" b="1" dirty="0" smtClean="0">
                <a:solidFill>
                  <a:srgbClr val="C00000"/>
                </a:solidFill>
                <a:latin typeface="標楷體" pitchFamily="65" charset="-120"/>
                <a:ea typeface="標楷體" pitchFamily="65" charset="-120"/>
              </a:rPr>
              <a:t>護理</a:t>
            </a:r>
            <a:r>
              <a:rPr lang="zh-TW" altLang="zh-TW" b="1" dirty="0">
                <a:solidFill>
                  <a:srgbClr val="C00000"/>
                </a:solidFill>
                <a:latin typeface="標楷體" pitchFamily="65" charset="-120"/>
                <a:ea typeface="標楷體" pitchFamily="65" charset="-120"/>
              </a:rPr>
              <a:t>機構感染管制查核作業】</a:t>
            </a:r>
            <a:r>
              <a:rPr lang="en-US" altLang="zh-TW" b="1" dirty="0" smtClean="0">
                <a:solidFill>
                  <a:srgbClr val="C00000"/>
                </a:solidFill>
                <a:latin typeface="標楷體" pitchFamily="65" charset="-120"/>
                <a:ea typeface="標楷體" pitchFamily="65" charset="-120"/>
              </a:rPr>
              <a:t>  </a:t>
            </a:r>
            <a:endParaRPr lang="zh-TW" altLang="zh-TW" b="1" dirty="0">
              <a:solidFill>
                <a:srgbClr val="C00000"/>
              </a:solidFill>
              <a:latin typeface="標楷體" pitchFamily="65" charset="-120"/>
              <a:ea typeface="標楷體" pitchFamily="65" charset="-120"/>
            </a:endParaRPr>
          </a:p>
        </p:txBody>
      </p:sp>
      <p:sp>
        <p:nvSpPr>
          <p:cNvPr id="4" name="投影片編號版面配置區 3"/>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17</a:t>
            </a:fld>
            <a:endParaRPr lang="zh-TW" altLang="en-US" dirty="0">
              <a:solidFill>
                <a:prstClr val="black">
                  <a:tint val="75000"/>
                </a:prstClr>
              </a:solidFill>
            </a:endParaRPr>
          </a:p>
        </p:txBody>
      </p:sp>
    </p:spTree>
    <p:extLst>
      <p:ext uri="{BB962C8B-B14F-4D97-AF65-F5344CB8AC3E}">
        <p14:creationId xmlns:p14="http://schemas.microsoft.com/office/powerpoint/2010/main" val="2481875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內容版面配置區 2"/>
          <p:cNvSpPr>
            <a:spLocks noGrp="1"/>
          </p:cNvSpPr>
          <p:nvPr>
            <p:ph idx="1"/>
          </p:nvPr>
        </p:nvSpPr>
        <p:spPr>
          <a:xfrm>
            <a:off x="467544" y="1562101"/>
            <a:ext cx="8229600" cy="4824412"/>
          </a:xfrm>
        </p:spPr>
        <p:txBody>
          <a:bodyPr/>
          <a:lstStyle/>
          <a:p>
            <a:r>
              <a:rPr lang="zh-TW" altLang="en-US" sz="2700" dirty="0" smtClean="0">
                <a:latin typeface="標楷體" pitchFamily="65" charset="-120"/>
                <a:ea typeface="標楷體" pitchFamily="65" charset="-120"/>
              </a:rPr>
              <a:t>目的</a:t>
            </a:r>
            <a:endParaRPr lang="en-US" altLang="zh-TW" sz="2700" dirty="0" smtClean="0">
              <a:latin typeface="標楷體" pitchFamily="65" charset="-120"/>
              <a:ea typeface="標楷體" pitchFamily="65" charset="-120"/>
            </a:endParaRPr>
          </a:p>
          <a:p>
            <a:pPr lvl="1"/>
            <a:r>
              <a:rPr lang="zh-TW" altLang="en-US" sz="2400" dirty="0" smtClean="0">
                <a:latin typeface="標楷體" pitchFamily="65" charset="-120"/>
                <a:ea typeface="標楷體" pitchFamily="65" charset="-120"/>
              </a:rPr>
              <a:t>述</a:t>
            </a:r>
            <a:r>
              <a:rPr lang="zh-TW" altLang="en-US" sz="2400" dirty="0">
                <a:latin typeface="標楷體" pitchFamily="65" charset="-120"/>
                <a:ea typeface="標楷體" pitchFamily="65" charset="-120"/>
              </a:rPr>
              <a:t>明機構之感染管制業務執行狀況，以提供查核委員參考。</a:t>
            </a:r>
            <a:endParaRPr lang="en-US" altLang="zh-TW" sz="2400" dirty="0">
              <a:latin typeface="標楷體" pitchFamily="65" charset="-120"/>
              <a:ea typeface="標楷體" pitchFamily="65" charset="-120"/>
            </a:endParaRPr>
          </a:p>
          <a:p>
            <a:r>
              <a:rPr lang="zh-TW" altLang="en-US" sz="2700" dirty="0" smtClean="0">
                <a:solidFill>
                  <a:srgbClr val="FF0000"/>
                </a:solidFill>
                <a:latin typeface="Arial" pitchFamily="34" charset="0"/>
                <a:ea typeface="標楷體" pitchFamily="65" charset="-120"/>
                <a:cs typeface="Arial" pitchFamily="34" charset="0"/>
              </a:rPr>
              <a:t>於轄屬衛生局訂定之截止日期前，</a:t>
            </a:r>
            <a:r>
              <a:rPr lang="zh-TW" altLang="en-US" sz="2700" dirty="0" smtClean="0">
                <a:latin typeface="Arial" pitchFamily="34" charset="0"/>
                <a:ea typeface="標楷體" pitchFamily="65" charset="-120"/>
                <a:cs typeface="Arial" pitchFamily="34" charset="0"/>
              </a:rPr>
              <a:t>受查機構提交完整自評表一式</a:t>
            </a:r>
            <a:r>
              <a:rPr lang="en-US" altLang="zh-TW" sz="2700" dirty="0" smtClean="0">
                <a:latin typeface="Arial" pitchFamily="34" charset="0"/>
                <a:ea typeface="標楷體" pitchFamily="65" charset="-120"/>
                <a:cs typeface="Arial" pitchFamily="34" charset="0"/>
              </a:rPr>
              <a:t>2</a:t>
            </a:r>
            <a:r>
              <a:rPr lang="zh-TW" altLang="en-US" sz="2700" dirty="0" smtClean="0">
                <a:latin typeface="Arial" pitchFamily="34" charset="0"/>
                <a:ea typeface="標楷體" pitchFamily="65" charset="-120"/>
                <a:cs typeface="Arial" pitchFamily="34" charset="0"/>
              </a:rPr>
              <a:t>份，非受查機構提交自評表封面之基本資料一式</a:t>
            </a:r>
            <a:r>
              <a:rPr lang="en-US" altLang="zh-TW" sz="2700" dirty="0" smtClean="0">
                <a:latin typeface="Arial" pitchFamily="34" charset="0"/>
                <a:ea typeface="標楷體" pitchFamily="65" charset="-120"/>
                <a:cs typeface="Arial" pitchFamily="34" charset="0"/>
              </a:rPr>
              <a:t>2</a:t>
            </a:r>
            <a:r>
              <a:rPr lang="zh-TW" altLang="en-US" sz="2700" dirty="0" smtClean="0">
                <a:latin typeface="Arial" pitchFamily="34" charset="0"/>
                <a:ea typeface="標楷體" pitchFamily="65" charset="-120"/>
                <a:cs typeface="Arial" pitchFamily="34" charset="0"/>
              </a:rPr>
              <a:t>份予轄區衛生局進行確認</a:t>
            </a:r>
            <a:endParaRPr lang="en-US" altLang="zh-TW" sz="2700" dirty="0" smtClean="0">
              <a:latin typeface="Arial" pitchFamily="34" charset="0"/>
              <a:ea typeface="標楷體" pitchFamily="65" charset="-120"/>
              <a:cs typeface="Arial" pitchFamily="34" charset="0"/>
            </a:endParaRPr>
          </a:p>
          <a:p>
            <a:pPr lvl="2" eaLnBrk="1" hangingPunct="1"/>
            <a:endParaRPr lang="en-US" altLang="zh-TW" sz="2000" dirty="0" smtClean="0">
              <a:latin typeface="Arial" pitchFamily="34" charset="0"/>
              <a:ea typeface="標楷體" pitchFamily="65" charset="-120"/>
              <a:cs typeface="Arial" pitchFamily="34" charset="0"/>
            </a:endParaRPr>
          </a:p>
          <a:p>
            <a:pPr lvl="1" eaLnBrk="1" hangingPunct="1"/>
            <a:endParaRPr lang="zh-TW" altLang="en-US" sz="2400" dirty="0" smtClean="0">
              <a:latin typeface="Arial" pitchFamily="34" charset="0"/>
              <a:ea typeface="標楷體" pitchFamily="65" charset="-120"/>
              <a:cs typeface="Arial" pitchFamily="34" charset="0"/>
            </a:endParaRPr>
          </a:p>
        </p:txBody>
      </p:sp>
      <p:sp>
        <p:nvSpPr>
          <p:cNvPr id="31747"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9EC83138-C8F7-4A57-8E1B-570A7D8DE13B}" type="slidenum">
              <a:rPr kumimoji="0" lang="en-US" altLang="zh-TW" sz="1200">
                <a:solidFill>
                  <a:prstClr val="black"/>
                </a:solidFill>
              </a:rPr>
              <a:pPr algn="r" eaLnBrk="1" fontAlgn="base" hangingPunct="1">
                <a:spcBef>
                  <a:spcPct val="0"/>
                </a:spcBef>
                <a:spcAft>
                  <a:spcPct val="0"/>
                </a:spcAft>
              </a:pPr>
              <a:t>18</a:t>
            </a:fld>
            <a:endParaRPr kumimoji="0" lang="en-US" altLang="zh-TW" sz="1200">
              <a:solidFill>
                <a:prstClr val="black"/>
              </a:solidFill>
            </a:endParaRPr>
          </a:p>
        </p:txBody>
      </p:sp>
      <p:sp>
        <p:nvSpPr>
          <p:cNvPr id="4" name="標題 1"/>
          <p:cNvSpPr>
            <a:spLocks noGrp="1"/>
          </p:cNvSpPr>
          <p:nvPr>
            <p:ph type="title"/>
          </p:nvPr>
        </p:nvSpPr>
        <p:spPr>
          <a:xfrm>
            <a:off x="457200" y="341313"/>
            <a:ext cx="8229600" cy="1143000"/>
          </a:xfrm>
        </p:spPr>
        <p:txBody>
          <a:bodyPr/>
          <a:lstStyle/>
          <a:p>
            <a:pPr eaLnBrk="1" hangingPunct="1"/>
            <a:r>
              <a:rPr lang="zh-TW" altLang="en-US" sz="3600" dirty="0" smtClean="0">
                <a:ea typeface="標楷體" pitchFamily="65" charset="-120"/>
                <a:cs typeface="Arial" pitchFamily="34" charset="0"/>
              </a:rPr>
              <a:t>自評表填報</a:t>
            </a:r>
          </a:p>
        </p:txBody>
      </p:sp>
    </p:spTree>
    <p:extLst>
      <p:ext uri="{BB962C8B-B14F-4D97-AF65-F5344CB8AC3E}">
        <p14:creationId xmlns:p14="http://schemas.microsoft.com/office/powerpoint/2010/main" val="39650206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標題 1"/>
          <p:cNvSpPr>
            <a:spLocks noGrp="1"/>
          </p:cNvSpPr>
          <p:nvPr>
            <p:ph type="title"/>
          </p:nvPr>
        </p:nvSpPr>
        <p:spPr>
          <a:xfrm>
            <a:off x="415925" y="468313"/>
            <a:ext cx="8229600" cy="1071562"/>
          </a:xfrm>
        </p:spPr>
        <p:txBody>
          <a:bodyPr/>
          <a:lstStyle/>
          <a:p>
            <a:pPr eaLnBrk="1" hangingPunct="1"/>
            <a:r>
              <a:rPr lang="zh-TW" altLang="en-US" b="1" smtClean="0">
                <a:latin typeface="標楷體" pitchFamily="65" charset="-120"/>
                <a:ea typeface="標楷體" pitchFamily="65" charset="-120"/>
              </a:rPr>
              <a:t>自評表填報注意事項</a:t>
            </a:r>
            <a:r>
              <a:rPr lang="en-US" altLang="zh-TW" b="1" smtClean="0">
                <a:latin typeface="Arial" pitchFamily="34" charset="0"/>
                <a:ea typeface="標楷體" pitchFamily="65" charset="-120"/>
                <a:cs typeface="Arial" pitchFamily="34" charset="0"/>
              </a:rPr>
              <a:t>(1/5)</a:t>
            </a:r>
            <a:endParaRPr lang="zh-TW" altLang="en-US" b="1" smtClean="0">
              <a:latin typeface="Arial" pitchFamily="34" charset="0"/>
              <a:ea typeface="標楷體" pitchFamily="65" charset="-120"/>
              <a:cs typeface="Arial" pitchFamily="34" charset="0"/>
            </a:endParaRPr>
          </a:p>
        </p:txBody>
      </p:sp>
      <p:sp>
        <p:nvSpPr>
          <p:cNvPr id="32771" name="文字方塊 7"/>
          <p:cNvSpPr txBox="1">
            <a:spLocks noChangeArrowheads="1"/>
          </p:cNvSpPr>
          <p:nvPr/>
        </p:nvSpPr>
        <p:spPr bwMode="auto">
          <a:xfrm>
            <a:off x="819150" y="1546225"/>
            <a:ext cx="7054850"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lnSpc>
                <a:spcPct val="150000"/>
              </a:lnSpc>
              <a:spcBef>
                <a:spcPct val="0"/>
              </a:spcBef>
              <a:spcAft>
                <a:spcPct val="0"/>
              </a:spcAft>
              <a:buFont typeface="Calibri" pitchFamily="34" charset="0"/>
              <a:buAutoNum type="arabicPeriod"/>
            </a:pPr>
            <a:r>
              <a:rPr kumimoji="0" lang="zh-TW" altLang="en-US" sz="4800" dirty="0">
                <a:solidFill>
                  <a:prstClr val="black"/>
                </a:solidFill>
                <a:latin typeface="Arial" pitchFamily="34" charset="0"/>
                <a:ea typeface="標楷體" pitchFamily="65" charset="-120"/>
                <a:cs typeface="Arial" pitchFamily="34" charset="0"/>
              </a:rPr>
              <a:t>封面</a:t>
            </a:r>
            <a:endParaRPr kumimoji="0" lang="en-US" altLang="zh-TW" sz="4800" dirty="0">
              <a:solidFill>
                <a:prstClr val="black"/>
              </a:solidFill>
              <a:latin typeface="Arial" pitchFamily="34" charset="0"/>
              <a:ea typeface="標楷體" pitchFamily="65" charset="-120"/>
              <a:cs typeface="Arial" pitchFamily="34" charset="0"/>
            </a:endParaRPr>
          </a:p>
          <a:p>
            <a:pPr eaLnBrk="1" fontAlgn="base" hangingPunct="1">
              <a:lnSpc>
                <a:spcPct val="150000"/>
              </a:lnSpc>
              <a:spcBef>
                <a:spcPct val="0"/>
              </a:spcBef>
              <a:spcAft>
                <a:spcPct val="0"/>
              </a:spcAft>
              <a:buFont typeface="Calibri" pitchFamily="34" charset="0"/>
              <a:buAutoNum type="arabicPeriod"/>
            </a:pPr>
            <a:r>
              <a:rPr kumimoji="0" lang="zh-TW" altLang="en-US" sz="4800" dirty="0" smtClean="0">
                <a:solidFill>
                  <a:prstClr val="black"/>
                </a:solidFill>
                <a:latin typeface="Arial" pitchFamily="34" charset="0"/>
                <a:ea typeface="標楷體" pitchFamily="65" charset="-120"/>
                <a:cs typeface="Arial" pitchFamily="34" charset="0"/>
              </a:rPr>
              <a:t>床數資料</a:t>
            </a:r>
            <a:endParaRPr kumimoji="0" lang="en-US" altLang="zh-TW" sz="4800" dirty="0">
              <a:solidFill>
                <a:prstClr val="black"/>
              </a:solidFill>
              <a:latin typeface="Arial" pitchFamily="34" charset="0"/>
              <a:ea typeface="標楷體" pitchFamily="65" charset="-120"/>
              <a:cs typeface="Arial" pitchFamily="34" charset="0"/>
            </a:endParaRPr>
          </a:p>
          <a:p>
            <a:pPr eaLnBrk="1" fontAlgn="base" hangingPunct="1">
              <a:lnSpc>
                <a:spcPct val="150000"/>
              </a:lnSpc>
              <a:spcBef>
                <a:spcPct val="0"/>
              </a:spcBef>
              <a:spcAft>
                <a:spcPct val="0"/>
              </a:spcAft>
              <a:buFont typeface="Calibri" pitchFamily="34" charset="0"/>
              <a:buAutoNum type="arabicPeriod"/>
            </a:pPr>
            <a:r>
              <a:rPr kumimoji="0" lang="zh-TW" altLang="en-US" sz="4800" dirty="0">
                <a:solidFill>
                  <a:prstClr val="black"/>
                </a:solidFill>
                <a:latin typeface="Arial" pitchFamily="34" charset="0"/>
                <a:ea typeface="標楷體" pitchFamily="65" charset="-120"/>
                <a:cs typeface="Arial" pitchFamily="34" charset="0"/>
              </a:rPr>
              <a:t>自評等級</a:t>
            </a:r>
            <a:endParaRPr kumimoji="0" lang="en-US" altLang="zh-TW" sz="4800" dirty="0">
              <a:solidFill>
                <a:prstClr val="black"/>
              </a:solidFill>
              <a:latin typeface="Arial" pitchFamily="34" charset="0"/>
              <a:ea typeface="標楷體" pitchFamily="65" charset="-120"/>
              <a:cs typeface="Arial" pitchFamily="34" charset="0"/>
            </a:endParaRPr>
          </a:p>
          <a:p>
            <a:pPr eaLnBrk="1" fontAlgn="base" hangingPunct="1">
              <a:lnSpc>
                <a:spcPct val="150000"/>
              </a:lnSpc>
              <a:spcBef>
                <a:spcPct val="0"/>
              </a:spcBef>
              <a:spcAft>
                <a:spcPct val="0"/>
              </a:spcAft>
              <a:buFont typeface="Calibri" pitchFamily="34" charset="0"/>
              <a:buAutoNum type="arabicPeriod"/>
            </a:pPr>
            <a:r>
              <a:rPr kumimoji="0" lang="zh-TW" altLang="en-US" sz="4800" dirty="0">
                <a:solidFill>
                  <a:prstClr val="black"/>
                </a:solidFill>
                <a:latin typeface="Arial" pitchFamily="34" charset="0"/>
                <a:ea typeface="標楷體" pitchFamily="65" charset="-120"/>
                <a:cs typeface="Arial" pitchFamily="34" charset="0"/>
              </a:rPr>
              <a:t>執行狀況簡述</a:t>
            </a:r>
          </a:p>
          <a:p>
            <a:pPr eaLnBrk="1" fontAlgn="base" hangingPunct="1">
              <a:spcBef>
                <a:spcPct val="0"/>
              </a:spcBef>
              <a:spcAft>
                <a:spcPct val="0"/>
              </a:spcAft>
              <a:buFont typeface="Calibri" pitchFamily="34" charset="0"/>
              <a:buAutoNum type="arabicPeriod"/>
            </a:pPr>
            <a:endParaRPr kumimoji="0" lang="zh-TW" altLang="en-US" dirty="0">
              <a:solidFill>
                <a:prstClr val="black"/>
              </a:solidFill>
              <a:latin typeface="標楷體" pitchFamily="65" charset="-120"/>
              <a:ea typeface="標楷體" pitchFamily="65" charset="-120"/>
              <a:cs typeface="Arial" pitchFamily="34" charset="0"/>
            </a:endParaRPr>
          </a:p>
          <a:p>
            <a:pPr eaLnBrk="1" fontAlgn="base" hangingPunct="1">
              <a:spcBef>
                <a:spcPct val="0"/>
              </a:spcBef>
              <a:spcAft>
                <a:spcPct val="0"/>
              </a:spcAft>
              <a:buFont typeface="Calibri" pitchFamily="34" charset="0"/>
              <a:buAutoNum type="arabicPeriod"/>
            </a:pPr>
            <a:endParaRPr kumimoji="0" lang="zh-TW" altLang="en-US" dirty="0">
              <a:solidFill>
                <a:prstClr val="black"/>
              </a:solidFill>
              <a:latin typeface="標楷體" pitchFamily="65" charset="-120"/>
              <a:ea typeface="標楷體" pitchFamily="65" charset="-120"/>
              <a:cs typeface="Arial" pitchFamily="34" charset="0"/>
            </a:endParaRPr>
          </a:p>
          <a:p>
            <a:pPr eaLnBrk="1" fontAlgn="base" hangingPunct="1">
              <a:spcBef>
                <a:spcPct val="0"/>
              </a:spcBef>
              <a:spcAft>
                <a:spcPct val="0"/>
              </a:spcAft>
              <a:buFont typeface="Calibri" pitchFamily="34" charset="0"/>
              <a:buAutoNum type="arabicPeriod"/>
            </a:pPr>
            <a:endParaRPr kumimoji="0" lang="en-US" altLang="zh-TW" dirty="0">
              <a:solidFill>
                <a:prstClr val="black"/>
              </a:solidFill>
              <a:latin typeface="標楷體" pitchFamily="65" charset="-120"/>
              <a:ea typeface="標楷體" pitchFamily="65" charset="-120"/>
              <a:cs typeface="Arial" pitchFamily="34" charset="0"/>
            </a:endParaRPr>
          </a:p>
          <a:p>
            <a:pPr eaLnBrk="1" fontAlgn="base" hangingPunct="1">
              <a:spcBef>
                <a:spcPct val="0"/>
              </a:spcBef>
              <a:spcAft>
                <a:spcPct val="0"/>
              </a:spcAft>
              <a:buFont typeface="Calibri" pitchFamily="34" charset="0"/>
              <a:buAutoNum type="arabicPeriod"/>
            </a:pPr>
            <a:endParaRPr kumimoji="0" lang="zh-TW" altLang="en-US" dirty="0">
              <a:solidFill>
                <a:prstClr val="black"/>
              </a:solidFill>
              <a:latin typeface="標楷體" pitchFamily="65" charset="-120"/>
              <a:ea typeface="標楷體" pitchFamily="65" charset="-120"/>
              <a:cs typeface="Arial" pitchFamily="34" charset="0"/>
            </a:endParaRPr>
          </a:p>
          <a:p>
            <a:pPr eaLnBrk="1" fontAlgn="base" hangingPunct="1">
              <a:spcBef>
                <a:spcPct val="0"/>
              </a:spcBef>
              <a:spcAft>
                <a:spcPct val="0"/>
              </a:spcAft>
              <a:buFont typeface="Calibri" pitchFamily="34" charset="0"/>
              <a:buAutoNum type="arabicPeriod"/>
            </a:pPr>
            <a:endParaRPr kumimoji="0" lang="zh-TW" altLang="en-US" dirty="0">
              <a:solidFill>
                <a:prstClr val="black"/>
              </a:solidFill>
              <a:latin typeface="標楷體" pitchFamily="65" charset="-120"/>
              <a:ea typeface="標楷體" pitchFamily="65" charset="-120"/>
              <a:cs typeface="Arial" pitchFamily="34" charset="0"/>
            </a:endParaRPr>
          </a:p>
          <a:p>
            <a:pPr eaLnBrk="1" fontAlgn="base" hangingPunct="1">
              <a:spcBef>
                <a:spcPct val="0"/>
              </a:spcBef>
              <a:spcAft>
                <a:spcPct val="0"/>
              </a:spcAft>
              <a:buFont typeface="Calibri" pitchFamily="34" charset="0"/>
              <a:buAutoNum type="arabicPeriod"/>
            </a:pPr>
            <a:endParaRPr kumimoji="0" lang="zh-TW" altLang="en-US" dirty="0">
              <a:solidFill>
                <a:prstClr val="black"/>
              </a:solidFill>
              <a:latin typeface="標楷體" pitchFamily="65" charset="-120"/>
              <a:ea typeface="標楷體" pitchFamily="65" charset="-120"/>
              <a:cs typeface="Arial" pitchFamily="34" charset="0"/>
            </a:endParaRPr>
          </a:p>
        </p:txBody>
      </p:sp>
      <p:sp>
        <p:nvSpPr>
          <p:cNvPr id="32772"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5C62BEE9-D866-42D4-BFCA-27789CC53587}" type="slidenum">
              <a:rPr kumimoji="0" lang="en-US" altLang="zh-TW" sz="1200">
                <a:solidFill>
                  <a:prstClr val="black"/>
                </a:solidFill>
              </a:rPr>
              <a:pPr algn="r" eaLnBrk="1" fontAlgn="base" hangingPunct="1">
                <a:spcBef>
                  <a:spcPct val="0"/>
                </a:spcBef>
                <a:spcAft>
                  <a:spcPct val="0"/>
                </a:spcAft>
              </a:pPr>
              <a:t>19</a:t>
            </a:fld>
            <a:endParaRPr kumimoji="0" lang="en-US" altLang="zh-TW" sz="1200">
              <a:solidFill>
                <a:prstClr val="black"/>
              </a:solidFill>
            </a:endParaRPr>
          </a:p>
        </p:txBody>
      </p:sp>
    </p:spTree>
    <p:extLst>
      <p:ext uri="{BB962C8B-B14F-4D97-AF65-F5344CB8AC3E}">
        <p14:creationId xmlns:p14="http://schemas.microsoft.com/office/powerpoint/2010/main" val="16418908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標題 1"/>
          <p:cNvSpPr>
            <a:spLocks noGrp="1"/>
          </p:cNvSpPr>
          <p:nvPr>
            <p:ph type="title"/>
          </p:nvPr>
        </p:nvSpPr>
        <p:spPr>
          <a:xfrm>
            <a:off x="415925" y="468313"/>
            <a:ext cx="8229600" cy="1071562"/>
          </a:xfrm>
        </p:spPr>
        <p:txBody>
          <a:bodyPr/>
          <a:lstStyle/>
          <a:p>
            <a:pPr eaLnBrk="1" hangingPunct="1"/>
            <a:r>
              <a:rPr lang="zh-TW" altLang="en-US" b="1" smtClean="0">
                <a:latin typeface="標楷體" pitchFamily="65" charset="-120"/>
                <a:ea typeface="標楷體" pitchFamily="65" charset="-120"/>
              </a:rPr>
              <a:t>自評表填報注意事項</a:t>
            </a:r>
            <a:r>
              <a:rPr lang="en-US" altLang="zh-TW" b="1" smtClean="0">
                <a:latin typeface="Arial" pitchFamily="34" charset="0"/>
                <a:ea typeface="標楷體" pitchFamily="65" charset="-120"/>
                <a:cs typeface="Arial" pitchFamily="34" charset="0"/>
              </a:rPr>
              <a:t>(2/5)</a:t>
            </a:r>
            <a:endParaRPr lang="zh-TW" altLang="en-US" b="1" smtClean="0">
              <a:latin typeface="Arial" pitchFamily="34" charset="0"/>
              <a:ea typeface="標楷體" pitchFamily="65" charset="-120"/>
              <a:cs typeface="Arial" pitchFamily="34" charset="0"/>
            </a:endParaRPr>
          </a:p>
        </p:txBody>
      </p:sp>
      <p:pic>
        <p:nvPicPr>
          <p:cNvPr id="33795"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9238" y="3328988"/>
            <a:ext cx="6105525" cy="20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6"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71638" y="3481388"/>
            <a:ext cx="6105525" cy="20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8"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7E7C0ED3-5A07-47F9-A440-1015C2A0451A}" type="slidenum">
              <a:rPr kumimoji="0" lang="en-US" altLang="zh-TW" sz="1200">
                <a:solidFill>
                  <a:prstClr val="black"/>
                </a:solidFill>
              </a:rPr>
              <a:pPr algn="r" eaLnBrk="1" fontAlgn="base" hangingPunct="1">
                <a:spcBef>
                  <a:spcPct val="0"/>
                </a:spcBef>
                <a:spcAft>
                  <a:spcPct val="0"/>
                </a:spcAft>
              </a:pPr>
              <a:t>20</a:t>
            </a:fld>
            <a:endParaRPr kumimoji="0" lang="en-US" altLang="zh-TW" sz="1200">
              <a:solidFill>
                <a:prstClr val="black"/>
              </a:solidFill>
            </a:endParaRPr>
          </a:p>
        </p:txBody>
      </p:sp>
      <p:pic>
        <p:nvPicPr>
          <p:cNvPr id="5121" name="Picture 1"/>
          <p:cNvPicPr>
            <a:picLocks noChangeAspect="1" noChangeArrowheads="1"/>
          </p:cNvPicPr>
          <p:nvPr/>
        </p:nvPicPr>
        <p:blipFill rotWithShape="1">
          <a:blip r:embed="rId5">
            <a:extLst>
              <a:ext uri="{28A0092B-C50C-407E-A947-70E740481C1C}">
                <a14:useLocalDpi xmlns:a14="http://schemas.microsoft.com/office/drawing/2010/main" val="0"/>
              </a:ext>
            </a:extLst>
          </a:blip>
          <a:srcRect l="9766" t="24902" r="21797" b="15406"/>
          <a:stretch/>
        </p:blipFill>
        <p:spPr bwMode="auto">
          <a:xfrm>
            <a:off x="611560" y="1340769"/>
            <a:ext cx="7412310" cy="5172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88599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l="7422" t="16797" r="7031" b="8789"/>
          <a:stretch/>
        </p:blipFill>
        <p:spPr bwMode="auto">
          <a:xfrm>
            <a:off x="882887" y="1412776"/>
            <a:ext cx="7434026" cy="5173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18" name="標題 1"/>
          <p:cNvSpPr>
            <a:spLocks noGrp="1"/>
          </p:cNvSpPr>
          <p:nvPr>
            <p:ph type="title"/>
          </p:nvPr>
        </p:nvSpPr>
        <p:spPr>
          <a:xfrm>
            <a:off x="415925" y="468313"/>
            <a:ext cx="8229600" cy="1071562"/>
          </a:xfrm>
        </p:spPr>
        <p:txBody>
          <a:bodyPr/>
          <a:lstStyle/>
          <a:p>
            <a:pPr eaLnBrk="1" hangingPunct="1"/>
            <a:r>
              <a:rPr lang="zh-TW" altLang="en-US" b="1" smtClean="0">
                <a:latin typeface="標楷體" pitchFamily="65" charset="-120"/>
                <a:ea typeface="標楷體" pitchFamily="65" charset="-120"/>
              </a:rPr>
              <a:t>自評表填報注意事項</a:t>
            </a:r>
            <a:r>
              <a:rPr lang="en-US" altLang="zh-TW" b="1" smtClean="0">
                <a:solidFill>
                  <a:srgbClr val="000000"/>
                </a:solidFill>
                <a:latin typeface="Arial" pitchFamily="34" charset="0"/>
                <a:ea typeface="標楷體" pitchFamily="65" charset="-120"/>
                <a:cs typeface="Arial" pitchFamily="34" charset="0"/>
              </a:rPr>
              <a:t>(3/5)</a:t>
            </a:r>
            <a:endParaRPr lang="zh-TW" altLang="en-US" b="1" smtClean="0">
              <a:latin typeface="標楷體" pitchFamily="65" charset="-120"/>
              <a:ea typeface="標楷體" pitchFamily="65" charset="-120"/>
            </a:endParaRPr>
          </a:p>
        </p:txBody>
      </p:sp>
      <p:pic>
        <p:nvPicPr>
          <p:cNvPr id="34819"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1638" y="3481388"/>
            <a:ext cx="6105525" cy="20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2"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1700808"/>
            <a:ext cx="1582737" cy="34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4"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3C16424A-3419-4C2C-B864-7CD3C6DF52E2}" type="slidenum">
              <a:rPr kumimoji="0" lang="en-US" altLang="zh-TW" sz="1200">
                <a:solidFill>
                  <a:prstClr val="black"/>
                </a:solidFill>
              </a:rPr>
              <a:pPr algn="r" eaLnBrk="1" fontAlgn="base" hangingPunct="1">
                <a:spcBef>
                  <a:spcPct val="0"/>
                </a:spcBef>
                <a:spcAft>
                  <a:spcPct val="0"/>
                </a:spcAft>
              </a:pPr>
              <a:t>21</a:t>
            </a:fld>
            <a:endParaRPr kumimoji="0" lang="en-US" altLang="zh-TW" sz="1200">
              <a:solidFill>
                <a:prstClr val="black"/>
              </a:solidFill>
            </a:endParaRPr>
          </a:p>
        </p:txBody>
      </p:sp>
      <p:pic>
        <p:nvPicPr>
          <p:cNvPr id="1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2492896"/>
            <a:ext cx="1001747" cy="358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1389" y="2389981"/>
            <a:ext cx="2139043" cy="461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53707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p:cNvSpPr>
            <a:spLocks noGrp="1"/>
          </p:cNvSpPr>
          <p:nvPr>
            <p:ph type="title"/>
          </p:nvPr>
        </p:nvSpPr>
        <p:spPr>
          <a:xfrm>
            <a:off x="415925" y="468313"/>
            <a:ext cx="8229600" cy="1071562"/>
          </a:xfrm>
        </p:spPr>
        <p:txBody>
          <a:bodyPr/>
          <a:lstStyle/>
          <a:p>
            <a:pPr eaLnBrk="1" hangingPunct="1"/>
            <a:r>
              <a:rPr lang="zh-TW" altLang="en-US" b="1" smtClean="0">
                <a:latin typeface="標楷體" pitchFamily="65" charset="-120"/>
                <a:ea typeface="標楷體" pitchFamily="65" charset="-120"/>
              </a:rPr>
              <a:t>自評表填報注意事項</a:t>
            </a:r>
            <a:r>
              <a:rPr lang="en-US" altLang="zh-TW" b="1" smtClean="0">
                <a:solidFill>
                  <a:srgbClr val="000000"/>
                </a:solidFill>
                <a:latin typeface="Arial" pitchFamily="34" charset="0"/>
                <a:ea typeface="標楷體" pitchFamily="65" charset="-120"/>
                <a:cs typeface="Arial" pitchFamily="34" charset="0"/>
              </a:rPr>
              <a:t>(4/5)</a:t>
            </a:r>
            <a:endParaRPr lang="zh-TW" altLang="en-US" b="1" smtClean="0">
              <a:latin typeface="標楷體" pitchFamily="65" charset="-120"/>
              <a:ea typeface="標楷體" pitchFamily="65" charset="-120"/>
            </a:endParaRPr>
          </a:p>
        </p:txBody>
      </p:sp>
      <p:pic>
        <p:nvPicPr>
          <p:cNvPr id="35843"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1638" y="3481388"/>
            <a:ext cx="6105525" cy="20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51"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36B2C677-DAC6-41BD-92CF-9BCE7ABD5471}" type="slidenum">
              <a:rPr kumimoji="0" lang="en-US" altLang="zh-TW" sz="1200">
                <a:solidFill>
                  <a:prstClr val="black"/>
                </a:solidFill>
              </a:rPr>
              <a:pPr algn="r" eaLnBrk="1" fontAlgn="base" hangingPunct="1">
                <a:spcBef>
                  <a:spcPct val="0"/>
                </a:spcBef>
                <a:spcAft>
                  <a:spcPct val="0"/>
                </a:spcAft>
              </a:pPr>
              <a:t>22</a:t>
            </a:fld>
            <a:endParaRPr kumimoji="0" lang="en-US" altLang="zh-TW" sz="1200">
              <a:solidFill>
                <a:prstClr val="black"/>
              </a:solidFill>
            </a:endParaRPr>
          </a:p>
        </p:txBody>
      </p:sp>
      <p:pic>
        <p:nvPicPr>
          <p:cNvPr id="3073"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7187" t="27425" r="6835" b="23786"/>
          <a:stretch/>
        </p:blipFill>
        <p:spPr bwMode="auto">
          <a:xfrm>
            <a:off x="179512" y="1567557"/>
            <a:ext cx="8882715"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844824"/>
            <a:ext cx="2016224" cy="578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8496" y="3020551"/>
            <a:ext cx="1335662"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9813" y="2917636"/>
            <a:ext cx="2367880" cy="510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45933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l="6718" t="23047" r="5548" b="26367"/>
          <a:stretch/>
        </p:blipFill>
        <p:spPr bwMode="auto">
          <a:xfrm>
            <a:off x="179512" y="1454524"/>
            <a:ext cx="8788294" cy="4053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6" name="標題 1"/>
          <p:cNvSpPr>
            <a:spLocks noGrp="1"/>
          </p:cNvSpPr>
          <p:nvPr>
            <p:ph type="title"/>
          </p:nvPr>
        </p:nvSpPr>
        <p:spPr>
          <a:xfrm>
            <a:off x="415925" y="468313"/>
            <a:ext cx="8229600" cy="1071562"/>
          </a:xfrm>
        </p:spPr>
        <p:txBody>
          <a:bodyPr/>
          <a:lstStyle/>
          <a:p>
            <a:pPr eaLnBrk="1" hangingPunct="1"/>
            <a:r>
              <a:rPr lang="zh-TW" altLang="en-US" b="1" dirty="0" smtClean="0">
                <a:latin typeface="標楷體" pitchFamily="65" charset="-120"/>
                <a:ea typeface="標楷體" pitchFamily="65" charset="-120"/>
              </a:rPr>
              <a:t>自評表填報注意事項</a:t>
            </a:r>
            <a:r>
              <a:rPr lang="en-US" altLang="zh-TW" b="1" dirty="0" smtClean="0">
                <a:latin typeface="Arial" pitchFamily="34" charset="0"/>
                <a:ea typeface="標楷體" pitchFamily="65" charset="-120"/>
                <a:cs typeface="Arial" pitchFamily="34" charset="0"/>
              </a:rPr>
              <a:t>(5/5)</a:t>
            </a:r>
            <a:endParaRPr lang="zh-TW" altLang="en-US" b="1" dirty="0" smtClean="0">
              <a:latin typeface="標楷體" pitchFamily="65" charset="-120"/>
              <a:ea typeface="標楷體" pitchFamily="65" charset="-120"/>
            </a:endParaRPr>
          </a:p>
        </p:txBody>
      </p:sp>
      <p:pic>
        <p:nvPicPr>
          <p:cNvPr id="3686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1638" y="3481388"/>
            <a:ext cx="6105525" cy="20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872"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2868151"/>
            <a:ext cx="1335662"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74"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D05CFE0D-8E83-4FA7-942E-F3A1FBF24724}" type="slidenum">
              <a:rPr kumimoji="0" lang="en-US" altLang="zh-TW" sz="1200">
                <a:solidFill>
                  <a:prstClr val="black"/>
                </a:solidFill>
              </a:rPr>
              <a:pPr algn="r" eaLnBrk="1" fontAlgn="base" hangingPunct="1">
                <a:spcBef>
                  <a:spcPct val="0"/>
                </a:spcBef>
                <a:spcAft>
                  <a:spcPct val="0"/>
                </a:spcAft>
              </a:pPr>
              <a:t>23</a:t>
            </a:fld>
            <a:endParaRPr kumimoji="0" lang="en-US" altLang="zh-TW" sz="1200">
              <a:solidFill>
                <a:prstClr val="black"/>
              </a:solidFill>
            </a:endParaRPr>
          </a:p>
        </p:txBody>
      </p:sp>
      <p:pic>
        <p:nvPicPr>
          <p:cNvPr id="36873"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1772816"/>
            <a:ext cx="2016224" cy="578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7413" y="2765236"/>
            <a:ext cx="2367880" cy="510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29517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字版面配置區 2"/>
          <p:cNvSpPr>
            <a:spLocks noGrp="1"/>
          </p:cNvSpPr>
          <p:nvPr>
            <p:ph type="body" idx="1"/>
          </p:nvPr>
        </p:nvSpPr>
        <p:spPr>
          <a:xfrm>
            <a:off x="822325" y="1772816"/>
            <a:ext cx="7772400" cy="738188"/>
          </a:xfrm>
        </p:spPr>
        <p:txBody>
          <a:bodyPr/>
          <a:lstStyle/>
          <a:p>
            <a:pPr algn="ctr" eaLnBrk="1" hangingPunct="1"/>
            <a:r>
              <a:rPr lang="zh-TW" altLang="en-US" sz="4000" b="1" dirty="0" smtClean="0">
                <a:solidFill>
                  <a:schemeClr val="tx1"/>
                </a:solidFill>
                <a:latin typeface="標楷體" pitchFamily="65" charset="-120"/>
                <a:ea typeface="標楷體" pitchFamily="65" charset="-120"/>
              </a:rPr>
              <a:t>實地查核</a:t>
            </a:r>
          </a:p>
        </p:txBody>
      </p:sp>
      <p:sp>
        <p:nvSpPr>
          <p:cNvPr id="3" name="投影片編號版面配置區 2"/>
          <p:cNvSpPr>
            <a:spLocks noGrp="1"/>
          </p:cNvSpPr>
          <p:nvPr>
            <p:ph type="sldNum" sz="quarter" idx="11"/>
          </p:nvPr>
        </p:nvSpPr>
        <p:spPr/>
        <p:txBody>
          <a:bodyPr/>
          <a:lstStyle/>
          <a:p>
            <a:pPr>
              <a:defRPr/>
            </a:pPr>
            <a:fld id="{46DBAE64-40DC-40F7-A500-C1D091C52E7E}" type="slidenum">
              <a:rPr lang="zh-TW" altLang="en-US" smtClean="0">
                <a:solidFill>
                  <a:prstClr val="black">
                    <a:tint val="75000"/>
                  </a:prstClr>
                </a:solidFill>
              </a:rPr>
              <a:pPr>
                <a:defRPr/>
              </a:pPr>
              <a:t>24</a:t>
            </a:fld>
            <a:endParaRPr lang="zh-TW" altLang="en-US">
              <a:solidFill>
                <a:prstClr val="black">
                  <a:tint val="75000"/>
                </a:prstClr>
              </a:solidFill>
            </a:endParaRPr>
          </a:p>
        </p:txBody>
      </p:sp>
    </p:spTree>
    <p:extLst>
      <p:ext uri="{BB962C8B-B14F-4D97-AF65-F5344CB8AC3E}">
        <p14:creationId xmlns:p14="http://schemas.microsoft.com/office/powerpoint/2010/main" val="41702728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4000" dirty="0" smtClean="0">
                <a:latin typeface="標楷體" pitchFamily="65" charset="-120"/>
                <a:ea typeface="標楷體" pitchFamily="65" charset="-120"/>
              </a:rPr>
              <a:t>實地查核排程突發狀況因應方案</a:t>
            </a:r>
            <a:endParaRPr lang="zh-TW" altLang="en-US" sz="4000" dirty="0">
              <a:latin typeface="標楷體" pitchFamily="65" charset="-120"/>
              <a:ea typeface="標楷體" pitchFamily="65" charset="-120"/>
            </a:endParaRPr>
          </a:p>
        </p:txBody>
      </p:sp>
      <p:sp>
        <p:nvSpPr>
          <p:cNvPr id="4" name="內容版面配置區 3"/>
          <p:cNvSpPr>
            <a:spLocks noGrp="1"/>
          </p:cNvSpPr>
          <p:nvPr>
            <p:ph sz="quarter" idx="1"/>
          </p:nvPr>
        </p:nvSpPr>
        <p:spPr/>
        <p:txBody>
          <a:bodyPr>
            <a:normAutofit fontScale="92500"/>
          </a:bodyPr>
          <a:lstStyle/>
          <a:p>
            <a:pPr lvl="0"/>
            <a:r>
              <a:rPr lang="zh-TW" altLang="zh-TW" dirty="0" smtClean="0">
                <a:latin typeface="標楷體" pitchFamily="65" charset="-120"/>
                <a:ea typeface="標楷體" pitchFamily="65" charset="-120"/>
              </a:rPr>
              <a:t>天災</a:t>
            </a:r>
            <a:r>
              <a:rPr lang="en-US" altLang="zh-TW" dirty="0">
                <a:latin typeface="標楷體" pitchFamily="65" charset="-120"/>
                <a:ea typeface="標楷體" pitchFamily="65" charset="-120"/>
              </a:rPr>
              <a:t>(</a:t>
            </a:r>
            <a:r>
              <a:rPr lang="zh-TW" altLang="zh-TW" dirty="0">
                <a:latin typeface="標楷體" pitchFamily="65" charset="-120"/>
                <a:ea typeface="標楷體" pitchFamily="65" charset="-120"/>
              </a:rPr>
              <a:t>如颱風、地震等</a:t>
            </a:r>
            <a:r>
              <a:rPr lang="en-US" altLang="zh-TW" dirty="0" smtClean="0">
                <a:latin typeface="標楷體" pitchFamily="65" charset="-120"/>
                <a:ea typeface="標楷體" pitchFamily="65" charset="-120"/>
              </a:rPr>
              <a:t>)</a:t>
            </a:r>
          </a:p>
          <a:p>
            <a:pPr lvl="1"/>
            <a:r>
              <a:rPr lang="zh-TW" altLang="zh-TW" dirty="0" smtClean="0">
                <a:latin typeface="標楷體" pitchFamily="65" charset="-120"/>
                <a:ea typeface="標楷體" pitchFamily="65" charset="-120"/>
              </a:rPr>
              <a:t>視受</a:t>
            </a:r>
            <a:r>
              <a:rPr lang="zh-TW" altLang="zh-TW" dirty="0">
                <a:latin typeface="標楷體" pitchFamily="65" charset="-120"/>
                <a:ea typeface="標楷體" pitchFamily="65" charset="-120"/>
              </a:rPr>
              <a:t>災狀況，或依「行政院人事行政局」公告停止上班及上課規定，</a:t>
            </a:r>
            <a:r>
              <a:rPr lang="zh-TW" altLang="zh-TW" dirty="0" smtClean="0">
                <a:latin typeface="標楷體" pitchFamily="65" charset="-120"/>
                <a:ea typeface="標楷體" pitchFamily="65" charset="-120"/>
              </a:rPr>
              <a:t>由衛生局彈性</a:t>
            </a:r>
            <a:r>
              <a:rPr lang="zh-TW" altLang="zh-TW" dirty="0">
                <a:latin typeface="標楷體" pitchFamily="65" charset="-120"/>
                <a:ea typeface="標楷體" pitchFamily="65" charset="-120"/>
              </a:rPr>
              <a:t>調整，並通知</a:t>
            </a:r>
            <a:r>
              <a:rPr lang="zh-TW" altLang="zh-TW" dirty="0" smtClean="0">
                <a:latin typeface="標楷體" pitchFamily="65" charset="-120"/>
                <a:ea typeface="標楷體" pitchFamily="65" charset="-120"/>
              </a:rPr>
              <a:t>相關單位</a:t>
            </a:r>
            <a:endParaRPr lang="zh-TW" altLang="zh-TW" dirty="0">
              <a:latin typeface="標楷體" pitchFamily="65" charset="-120"/>
              <a:ea typeface="標楷體" pitchFamily="65" charset="-120"/>
            </a:endParaRPr>
          </a:p>
          <a:p>
            <a:pPr lvl="0"/>
            <a:r>
              <a:rPr lang="zh-TW" altLang="zh-TW" dirty="0">
                <a:latin typeface="標楷體" pitchFamily="65" charset="-120"/>
                <a:ea typeface="標楷體" pitchFamily="65" charset="-120"/>
              </a:rPr>
              <a:t>下列情形</a:t>
            </a:r>
            <a:r>
              <a:rPr lang="zh-TW" altLang="zh-TW" dirty="0" smtClean="0">
                <a:latin typeface="標楷體" pitchFamily="65" charset="-120"/>
                <a:ea typeface="標楷體" pitchFamily="65" charset="-120"/>
              </a:rPr>
              <a:t>由衛生局</a:t>
            </a:r>
            <a:r>
              <a:rPr lang="zh-TW" altLang="zh-TW" dirty="0">
                <a:latin typeface="標楷體" pitchFamily="65" charset="-120"/>
                <a:ea typeface="標楷體" pitchFamily="65" charset="-120"/>
              </a:rPr>
              <a:t>依實際狀況與相關單位研商確認後調整，並呈報及通知</a:t>
            </a:r>
            <a:r>
              <a:rPr lang="zh-TW" altLang="zh-TW" dirty="0" smtClean="0">
                <a:latin typeface="標楷體" pitchFamily="65" charset="-120"/>
                <a:ea typeface="標楷體" pitchFamily="65" charset="-120"/>
              </a:rPr>
              <a:t>相關單位</a:t>
            </a:r>
            <a:endParaRPr lang="zh-TW" altLang="zh-TW" dirty="0">
              <a:latin typeface="標楷體" pitchFamily="65" charset="-120"/>
              <a:ea typeface="標楷體" pitchFamily="65" charset="-120"/>
            </a:endParaRPr>
          </a:p>
          <a:p>
            <a:pPr lvl="1"/>
            <a:r>
              <a:rPr lang="zh-TW" altLang="zh-TW" dirty="0">
                <a:latin typeface="標楷體" pitchFamily="65" charset="-120"/>
                <a:ea typeface="標楷體" pitchFamily="65" charset="-120"/>
              </a:rPr>
              <a:t>國內或受查機構臨時發生重大疫</a:t>
            </a:r>
            <a:r>
              <a:rPr lang="zh-TW" altLang="zh-TW" dirty="0" smtClean="0">
                <a:latin typeface="標楷體" pitchFamily="65" charset="-120"/>
                <a:ea typeface="標楷體" pitchFamily="65" charset="-120"/>
              </a:rPr>
              <a:t>情</a:t>
            </a:r>
            <a:endParaRPr lang="en-US" altLang="zh-TW" dirty="0" smtClean="0">
              <a:latin typeface="標楷體" pitchFamily="65" charset="-120"/>
              <a:ea typeface="標楷體" pitchFamily="65" charset="-120"/>
            </a:endParaRPr>
          </a:p>
          <a:p>
            <a:pPr lvl="1"/>
            <a:r>
              <a:rPr lang="zh-TW" altLang="zh-TW" dirty="0" smtClean="0">
                <a:latin typeface="標楷體" pitchFamily="65" charset="-120"/>
                <a:ea typeface="標楷體" pitchFamily="65" charset="-120"/>
              </a:rPr>
              <a:t>服務</a:t>
            </a:r>
            <a:r>
              <a:rPr lang="zh-TW" altLang="zh-TW" dirty="0">
                <a:latin typeface="標楷體" pitchFamily="65" charset="-120"/>
                <a:ea typeface="標楷體" pitchFamily="65" charset="-120"/>
              </a:rPr>
              <a:t>對象有重大事件需立即處理者，如嚴重暴力、重大傷害等。</a:t>
            </a:r>
          </a:p>
          <a:p>
            <a:pPr lvl="1"/>
            <a:r>
              <a:rPr lang="zh-TW" altLang="zh-TW" dirty="0">
                <a:latin typeface="標楷體" pitchFamily="65" charset="-120"/>
                <a:ea typeface="標楷體" pitchFamily="65" charset="-120"/>
              </a:rPr>
              <a:t>受查機構因無法抗拒之天然災害或人為因素，致設施設備嚴重受損</a:t>
            </a:r>
            <a:r>
              <a:rPr lang="zh-TW" altLang="zh-TW" dirty="0" smtClean="0">
                <a:latin typeface="標楷體" pitchFamily="65" charset="-120"/>
                <a:ea typeface="標楷體" pitchFamily="65" charset="-120"/>
              </a:rPr>
              <a:t>者</a:t>
            </a:r>
            <a:endParaRPr lang="zh-TW" altLang="zh-TW" dirty="0">
              <a:latin typeface="標楷體" pitchFamily="65" charset="-120"/>
              <a:ea typeface="標楷體" pitchFamily="65" charset="-120"/>
            </a:endParaRPr>
          </a:p>
          <a:p>
            <a:endParaRPr lang="zh-TW" altLang="en-US" dirty="0"/>
          </a:p>
        </p:txBody>
      </p:sp>
      <p:sp>
        <p:nvSpPr>
          <p:cNvPr id="5" name="投影片編號版面配置區 4"/>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25</a:t>
            </a:fld>
            <a:endParaRPr lang="zh-TW" altLang="en-US" dirty="0">
              <a:solidFill>
                <a:prstClr val="black">
                  <a:tint val="75000"/>
                </a:prstClr>
              </a:solidFill>
            </a:endParaRPr>
          </a:p>
        </p:txBody>
      </p:sp>
    </p:spTree>
    <p:extLst>
      <p:ext uri="{BB962C8B-B14F-4D97-AF65-F5344CB8AC3E}">
        <p14:creationId xmlns:p14="http://schemas.microsoft.com/office/powerpoint/2010/main" val="37335245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lvl="0"/>
            <a:r>
              <a:rPr lang="zh-TW" altLang="en-US" sz="4000" dirty="0" smtClean="0">
                <a:latin typeface="Arial" pitchFamily="34" charset="0"/>
                <a:ea typeface="標楷體" pitchFamily="65" charset="-120"/>
                <a:cs typeface="Arial" pitchFamily="34" charset="0"/>
              </a:rPr>
              <a:t>進行程序</a:t>
            </a:r>
            <a:endParaRPr lang="zh-TW" altLang="en-US" sz="4000" dirty="0"/>
          </a:p>
        </p:txBody>
      </p:sp>
      <p:sp>
        <p:nvSpPr>
          <p:cNvPr id="4" name="內容版面配置區 3"/>
          <p:cNvSpPr>
            <a:spLocks noGrp="1"/>
          </p:cNvSpPr>
          <p:nvPr>
            <p:ph sz="quarter" idx="1"/>
          </p:nvPr>
        </p:nvSpPr>
        <p:spPr/>
        <p:txBody>
          <a:bodyPr>
            <a:normAutofit/>
          </a:bodyPr>
          <a:lstStyle/>
          <a:p>
            <a:pPr>
              <a:defRPr/>
            </a:pPr>
            <a:r>
              <a:rPr lang="zh-TW" altLang="en-US" sz="2800" b="1" dirty="0">
                <a:solidFill>
                  <a:srgbClr val="C00000"/>
                </a:solidFill>
                <a:latin typeface="Arial" pitchFamily="34" charset="0"/>
                <a:ea typeface="標楷體" pitchFamily="65" charset="-120"/>
                <a:cs typeface="Arial" pitchFamily="34" charset="0"/>
              </a:rPr>
              <a:t>合計約</a:t>
            </a:r>
            <a:r>
              <a:rPr lang="en-US" altLang="zh-TW" sz="2800" b="1" dirty="0">
                <a:solidFill>
                  <a:srgbClr val="C00000"/>
                </a:solidFill>
                <a:latin typeface="Arial" pitchFamily="34" charset="0"/>
                <a:ea typeface="標楷體" pitchFamily="65" charset="-120"/>
                <a:cs typeface="Arial" pitchFamily="34" charset="0"/>
              </a:rPr>
              <a:t>120-140</a:t>
            </a:r>
            <a:r>
              <a:rPr lang="zh-TW" altLang="en-US" sz="2800" b="1" dirty="0">
                <a:solidFill>
                  <a:srgbClr val="C00000"/>
                </a:solidFill>
                <a:latin typeface="Arial" pitchFamily="34" charset="0"/>
                <a:ea typeface="標楷體" pitchFamily="65" charset="-120"/>
                <a:cs typeface="Arial" pitchFamily="34" charset="0"/>
              </a:rPr>
              <a:t>分鐘</a:t>
            </a:r>
            <a:endParaRPr lang="en-US" altLang="zh-TW" dirty="0" smtClean="0">
              <a:latin typeface="Arial" pitchFamily="34" charset="0"/>
              <a:ea typeface="標楷體" pitchFamily="65" charset="-120"/>
              <a:cs typeface="Arial" pitchFamily="34" charset="0"/>
            </a:endParaRPr>
          </a:p>
          <a:p>
            <a:pPr>
              <a:defRPr/>
            </a:pPr>
            <a:r>
              <a:rPr lang="zh-TW" altLang="en-US" dirty="0" smtClean="0">
                <a:latin typeface="Arial" pitchFamily="34" charset="0"/>
                <a:ea typeface="標楷體" pitchFamily="65" charset="-120"/>
                <a:cs typeface="Arial" pitchFamily="34" charset="0"/>
              </a:rPr>
              <a:t>會</a:t>
            </a:r>
            <a:r>
              <a:rPr lang="zh-TW" altLang="en-US" dirty="0">
                <a:latin typeface="Arial" pitchFamily="34" charset="0"/>
                <a:ea typeface="標楷體" pitchFamily="65" charset="-120"/>
                <a:cs typeface="Arial" pitchFamily="34" charset="0"/>
              </a:rPr>
              <a:t>前</a:t>
            </a:r>
            <a:r>
              <a:rPr lang="zh-TW" altLang="en-US" dirty="0" smtClean="0">
                <a:latin typeface="Arial" pitchFamily="34" charset="0"/>
                <a:ea typeface="標楷體" pitchFamily="65" charset="-120"/>
                <a:cs typeface="Arial" pitchFamily="34" charset="0"/>
              </a:rPr>
              <a:t>會</a:t>
            </a:r>
            <a:endParaRPr lang="en-US" altLang="zh-TW" dirty="0" smtClean="0">
              <a:latin typeface="Arial" pitchFamily="34" charset="0"/>
              <a:ea typeface="標楷體" pitchFamily="65" charset="-120"/>
              <a:cs typeface="Arial" pitchFamily="34" charset="0"/>
            </a:endParaRPr>
          </a:p>
          <a:p>
            <a:pPr>
              <a:defRPr/>
            </a:pPr>
            <a:r>
              <a:rPr lang="zh-TW" altLang="en-US" b="1" dirty="0" smtClean="0">
                <a:latin typeface="Arial" pitchFamily="34" charset="0"/>
                <a:ea typeface="標楷體" pitchFamily="65" charset="-120"/>
                <a:cs typeface="Arial" pitchFamily="34" charset="0"/>
              </a:rPr>
              <a:t>人員</a:t>
            </a:r>
            <a:r>
              <a:rPr lang="zh-TW" altLang="en-US" b="1" dirty="0">
                <a:latin typeface="Arial" pitchFamily="34" charset="0"/>
                <a:ea typeface="標楷體" pitchFamily="65" charset="-120"/>
                <a:cs typeface="Arial" pitchFamily="34" charset="0"/>
              </a:rPr>
              <a:t>介紹及流程說明</a:t>
            </a:r>
            <a:endParaRPr lang="en-US" altLang="zh-TW" b="1" dirty="0">
              <a:latin typeface="Arial" pitchFamily="34" charset="0"/>
              <a:ea typeface="標楷體" pitchFamily="65" charset="-120"/>
              <a:cs typeface="Arial" pitchFamily="34" charset="0"/>
            </a:endParaRPr>
          </a:p>
          <a:p>
            <a:pPr>
              <a:defRPr/>
            </a:pPr>
            <a:r>
              <a:rPr lang="zh-TW" altLang="en-US" b="1" dirty="0">
                <a:latin typeface="Arial" pitchFamily="34" charset="0"/>
                <a:ea typeface="標楷體" pitchFamily="65" charset="-120"/>
                <a:cs typeface="Arial" pitchFamily="34" charset="0"/>
              </a:rPr>
              <a:t>受查機構簡報</a:t>
            </a:r>
          </a:p>
          <a:p>
            <a:pPr>
              <a:defRPr/>
            </a:pPr>
            <a:r>
              <a:rPr lang="zh-TW" altLang="en-US" b="1" dirty="0">
                <a:latin typeface="Arial" pitchFamily="34" charset="0"/>
                <a:ea typeface="標楷體" pitchFamily="65" charset="-120"/>
                <a:cs typeface="Arial" pitchFamily="34" charset="0"/>
              </a:rPr>
              <a:t>實地查核</a:t>
            </a:r>
            <a:r>
              <a:rPr lang="zh-TW" altLang="en-US" b="1" dirty="0" smtClean="0">
                <a:latin typeface="Arial" pitchFamily="34" charset="0"/>
                <a:ea typeface="標楷體" pitchFamily="65" charset="-120"/>
                <a:cs typeface="Arial" pitchFamily="34" charset="0"/>
              </a:rPr>
              <a:t>作業</a:t>
            </a:r>
            <a:endParaRPr lang="en-US" altLang="zh-TW" b="1" dirty="0" smtClean="0">
              <a:latin typeface="Arial" pitchFamily="34" charset="0"/>
              <a:ea typeface="標楷體" pitchFamily="65" charset="-120"/>
              <a:cs typeface="Arial" pitchFamily="34" charset="0"/>
            </a:endParaRPr>
          </a:p>
          <a:p>
            <a:pPr>
              <a:defRPr/>
            </a:pPr>
            <a:r>
              <a:rPr lang="zh-TW" altLang="en-US" dirty="0" smtClean="0">
                <a:latin typeface="Arial" pitchFamily="34" charset="0"/>
                <a:ea typeface="標楷體" pitchFamily="65" charset="-120"/>
                <a:cs typeface="Arial" pitchFamily="34" charset="0"/>
              </a:rPr>
              <a:t>查核</a:t>
            </a:r>
            <a:r>
              <a:rPr lang="zh-TW" altLang="en-US" dirty="0">
                <a:latin typeface="Arial" pitchFamily="34" charset="0"/>
                <a:ea typeface="標楷體" pitchFamily="65" charset="-120"/>
                <a:cs typeface="Arial" pitchFamily="34" charset="0"/>
              </a:rPr>
              <a:t>結果整理與討論 </a:t>
            </a:r>
          </a:p>
          <a:p>
            <a:pPr>
              <a:defRPr/>
            </a:pPr>
            <a:r>
              <a:rPr lang="zh-TW" altLang="en-US" b="1" dirty="0">
                <a:latin typeface="Arial" pitchFamily="34" charset="0"/>
                <a:ea typeface="標楷體" pitchFamily="65" charset="-120"/>
                <a:cs typeface="Arial" pitchFamily="34" charset="0"/>
              </a:rPr>
              <a:t>查核團隊</a:t>
            </a:r>
            <a:r>
              <a:rPr lang="zh-TW" altLang="en-US" b="1" dirty="0" smtClean="0">
                <a:latin typeface="Arial" pitchFamily="34" charset="0"/>
                <a:ea typeface="標楷體" pitchFamily="65" charset="-120"/>
                <a:cs typeface="Arial" pitchFamily="34" charset="0"/>
              </a:rPr>
              <a:t>與受</a:t>
            </a:r>
            <a:r>
              <a:rPr lang="zh-TW" altLang="en-US" b="1" dirty="0">
                <a:latin typeface="Arial" pitchFamily="34" charset="0"/>
                <a:ea typeface="標楷體" pitchFamily="65" charset="-120"/>
                <a:cs typeface="Arial" pitchFamily="34" charset="0"/>
              </a:rPr>
              <a:t>查機構意見</a:t>
            </a:r>
            <a:r>
              <a:rPr lang="zh-TW" altLang="en-US" b="1" dirty="0" smtClean="0">
                <a:latin typeface="Arial" pitchFamily="34" charset="0"/>
                <a:ea typeface="標楷體" pitchFamily="65" charset="-120"/>
                <a:cs typeface="Arial" pitchFamily="34" charset="0"/>
              </a:rPr>
              <a:t>交流</a:t>
            </a:r>
            <a:endParaRPr lang="en-US" altLang="zh-TW" b="1" dirty="0" smtClean="0">
              <a:latin typeface="Arial" pitchFamily="34" charset="0"/>
              <a:ea typeface="標楷體" pitchFamily="65" charset="-120"/>
              <a:cs typeface="Arial" pitchFamily="34" charset="0"/>
            </a:endParaRPr>
          </a:p>
          <a:p>
            <a:pPr>
              <a:defRPr/>
            </a:pPr>
            <a:r>
              <a:rPr lang="zh-TW" altLang="en-US" b="1" dirty="0">
                <a:latin typeface="Arial" pitchFamily="34" charset="0"/>
                <a:ea typeface="標楷體" pitchFamily="65" charset="-120"/>
                <a:cs typeface="Arial" pitchFamily="34" charset="0"/>
              </a:rPr>
              <a:t>簽署查核表  </a:t>
            </a:r>
          </a:p>
        </p:txBody>
      </p:sp>
      <p:sp>
        <p:nvSpPr>
          <p:cNvPr id="5" name="投影片編號版面配置區 4"/>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26</a:t>
            </a:fld>
            <a:endParaRPr lang="zh-TW" altLang="en-US" dirty="0">
              <a:solidFill>
                <a:prstClr val="black">
                  <a:tint val="75000"/>
                </a:prstClr>
              </a:solidFill>
            </a:endParaRPr>
          </a:p>
        </p:txBody>
      </p:sp>
    </p:spTree>
    <p:extLst>
      <p:ext uri="{BB962C8B-B14F-4D97-AF65-F5344CB8AC3E}">
        <p14:creationId xmlns:p14="http://schemas.microsoft.com/office/powerpoint/2010/main" val="41471673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4000" dirty="0" smtClean="0">
                <a:latin typeface="標楷體" pitchFamily="65" charset="-120"/>
                <a:ea typeface="標楷體" pitchFamily="65" charset="-120"/>
              </a:rPr>
              <a:t>干擾查核進行之情況處理</a:t>
            </a:r>
            <a:endParaRPr lang="zh-TW" altLang="en-US" sz="4000" dirty="0">
              <a:latin typeface="標楷體" pitchFamily="65" charset="-120"/>
              <a:ea typeface="標楷體" pitchFamily="65" charset="-120"/>
            </a:endParaRPr>
          </a:p>
        </p:txBody>
      </p:sp>
      <p:sp>
        <p:nvSpPr>
          <p:cNvPr id="4" name="內容版面配置區 3"/>
          <p:cNvSpPr>
            <a:spLocks noGrp="1"/>
          </p:cNvSpPr>
          <p:nvPr>
            <p:ph sz="quarter" idx="1"/>
          </p:nvPr>
        </p:nvSpPr>
        <p:spPr/>
        <p:txBody>
          <a:bodyPr/>
          <a:lstStyle/>
          <a:p>
            <a:pPr lvl="0"/>
            <a:r>
              <a:rPr lang="zh-TW" altLang="zh-TW" dirty="0">
                <a:latin typeface="標楷體" pitchFamily="65" charset="-120"/>
                <a:ea typeface="標楷體" pitchFamily="65" charset="-120"/>
              </a:rPr>
              <a:t>「干擾查核進行」之</a:t>
            </a:r>
            <a:r>
              <a:rPr lang="zh-TW" altLang="zh-TW" dirty="0" smtClean="0">
                <a:latin typeface="標楷體" pitchFamily="65" charset="-120"/>
                <a:ea typeface="標楷體" pitchFamily="65" charset="-120"/>
              </a:rPr>
              <a:t>定義</a:t>
            </a:r>
            <a:endParaRPr lang="zh-TW" altLang="zh-TW" dirty="0">
              <a:latin typeface="標楷體" pitchFamily="65" charset="-120"/>
              <a:ea typeface="標楷體" pitchFamily="65" charset="-120"/>
            </a:endParaRPr>
          </a:p>
          <a:p>
            <a:pPr lvl="1"/>
            <a:r>
              <a:rPr lang="zh-TW" altLang="zh-TW" dirty="0">
                <a:latin typeface="標楷體" pitchFamily="65" charset="-120"/>
                <a:ea typeface="標楷體" pitchFamily="65" charset="-120"/>
              </a:rPr>
              <a:t>查核委員在查核過程中遭受恐嚇、威脅。</a:t>
            </a:r>
          </a:p>
          <a:p>
            <a:pPr lvl="1"/>
            <a:r>
              <a:rPr lang="zh-TW" altLang="zh-TW" dirty="0">
                <a:latin typeface="標楷體" pitchFamily="65" charset="-120"/>
                <a:ea typeface="標楷體" pitchFamily="65" charset="-120"/>
              </a:rPr>
              <a:t>查核委員在查核過程中，機構人員對查核有意見並產生爭執。</a:t>
            </a:r>
          </a:p>
          <a:p>
            <a:pPr lvl="0"/>
            <a:r>
              <a:rPr lang="zh-TW" altLang="zh-TW" dirty="0" smtClean="0">
                <a:latin typeface="標楷體" pitchFamily="65" charset="-120"/>
                <a:ea typeface="標楷體" pitchFamily="65" charset="-120"/>
              </a:rPr>
              <a:t>若發生</a:t>
            </a:r>
            <a:r>
              <a:rPr lang="zh-TW" altLang="zh-TW" dirty="0">
                <a:latin typeface="標楷體" pitchFamily="65" charset="-120"/>
                <a:ea typeface="標楷體" pitchFamily="65" charset="-120"/>
              </a:rPr>
              <a:t>干擾查核進行之情況，經衛生局人員提醒</a:t>
            </a:r>
            <a:r>
              <a:rPr lang="en-US" altLang="zh-TW" dirty="0">
                <a:latin typeface="標楷體" pitchFamily="65" charset="-120"/>
                <a:ea typeface="標楷體" pitchFamily="65" charset="-120"/>
              </a:rPr>
              <a:t>3</a:t>
            </a:r>
            <a:r>
              <a:rPr lang="zh-TW" altLang="zh-TW" dirty="0">
                <a:latin typeface="標楷體" pitchFamily="65" charset="-120"/>
                <a:ea typeface="標楷體" pitchFamily="65" charset="-120"/>
              </a:rPr>
              <a:t>次未改善，應由查核委員召開會議討論是否中止</a:t>
            </a:r>
            <a:r>
              <a:rPr lang="zh-TW" altLang="zh-TW" dirty="0" smtClean="0">
                <a:latin typeface="標楷體" pitchFamily="65" charset="-120"/>
                <a:ea typeface="標楷體" pitchFamily="65" charset="-120"/>
              </a:rPr>
              <a:t>查核</a:t>
            </a:r>
            <a:endParaRPr lang="en-US" altLang="zh-TW" dirty="0" smtClean="0">
              <a:latin typeface="標楷體" pitchFamily="65" charset="-120"/>
              <a:ea typeface="標楷體" pitchFamily="65" charset="-120"/>
            </a:endParaRPr>
          </a:p>
          <a:p>
            <a:pPr lvl="0"/>
            <a:r>
              <a:rPr lang="zh-TW" altLang="zh-TW" dirty="0" smtClean="0">
                <a:latin typeface="標楷體" pitchFamily="65" charset="-120"/>
                <a:ea typeface="標楷體" pitchFamily="65" charset="-120"/>
              </a:rPr>
              <a:t>若</a:t>
            </a:r>
            <a:r>
              <a:rPr lang="zh-TW" altLang="zh-TW" dirty="0">
                <a:latin typeface="標楷體" pitchFamily="65" charset="-120"/>
                <a:ea typeface="標楷體" pitchFamily="65" charset="-120"/>
              </a:rPr>
              <a:t>決定中止，成績以中止查核時已完成之查核項目計算，並呈報及通知相關單位</a:t>
            </a:r>
            <a:r>
              <a:rPr lang="zh-TW" altLang="zh-TW"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sp>
        <p:nvSpPr>
          <p:cNvPr id="5" name="投影片編號版面配置區 4"/>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27</a:t>
            </a:fld>
            <a:endParaRPr lang="zh-TW" altLang="en-US" dirty="0">
              <a:solidFill>
                <a:prstClr val="black">
                  <a:tint val="75000"/>
                </a:prstClr>
              </a:solidFill>
            </a:endParaRPr>
          </a:p>
        </p:txBody>
      </p:sp>
    </p:spTree>
    <p:extLst>
      <p:ext uri="{BB962C8B-B14F-4D97-AF65-F5344CB8AC3E}">
        <p14:creationId xmlns:p14="http://schemas.microsoft.com/office/powerpoint/2010/main" val="15902152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defRPr/>
            </a:pPr>
            <a:r>
              <a:rPr lang="zh-TW" altLang="en-US" sz="4000" dirty="0">
                <a:latin typeface="Arial" pitchFamily="34" charset="0"/>
                <a:ea typeface="標楷體" pitchFamily="65" charset="-120"/>
                <a:cs typeface="Arial" pitchFamily="34" charset="0"/>
              </a:rPr>
              <a:t>查核團隊與受查機構意見交流</a:t>
            </a:r>
            <a:endParaRPr lang="en-US" altLang="zh-TW" sz="4000" dirty="0">
              <a:latin typeface="Arial" pitchFamily="34" charset="0"/>
              <a:ea typeface="標楷體" pitchFamily="65" charset="-120"/>
              <a:cs typeface="Arial" pitchFamily="34" charset="0"/>
            </a:endParaRPr>
          </a:p>
        </p:txBody>
      </p:sp>
      <p:sp>
        <p:nvSpPr>
          <p:cNvPr id="4" name="內容版面配置區 3"/>
          <p:cNvSpPr>
            <a:spLocks noGrp="1"/>
          </p:cNvSpPr>
          <p:nvPr>
            <p:ph sz="quarter" idx="1"/>
          </p:nvPr>
        </p:nvSpPr>
        <p:spPr/>
        <p:txBody>
          <a:bodyPr>
            <a:normAutofit fontScale="92500" lnSpcReduction="10000"/>
          </a:bodyPr>
          <a:lstStyle/>
          <a:p>
            <a:pPr>
              <a:defRPr/>
            </a:pPr>
            <a:r>
              <a:rPr lang="zh-TW" altLang="en-US" dirty="0" smtClean="0">
                <a:latin typeface="標楷體" pitchFamily="65" charset="-120"/>
                <a:ea typeface="標楷體" pitchFamily="65" charset="-120"/>
                <a:cs typeface="Arial" pitchFamily="34" charset="0"/>
              </a:rPr>
              <a:t>查核</a:t>
            </a:r>
            <a:r>
              <a:rPr lang="zh-TW" altLang="en-US" dirty="0">
                <a:latin typeface="標楷體" pitchFamily="65" charset="-120"/>
                <a:ea typeface="標楷體" pitchFamily="65" charset="-120"/>
                <a:cs typeface="Arial" pitchFamily="34" charset="0"/>
              </a:rPr>
              <a:t>團隊與受查機構意見</a:t>
            </a:r>
            <a:r>
              <a:rPr lang="zh-TW" altLang="en-US" dirty="0" smtClean="0">
                <a:latin typeface="標楷體" pitchFamily="65" charset="-120"/>
                <a:ea typeface="標楷體" pitchFamily="65" charset="-120"/>
                <a:cs typeface="Arial" pitchFamily="34" charset="0"/>
              </a:rPr>
              <a:t>交流</a:t>
            </a:r>
            <a:endParaRPr lang="en-US" altLang="zh-TW" dirty="0" smtClean="0">
              <a:latin typeface="標楷體" pitchFamily="65" charset="-120"/>
              <a:ea typeface="標楷體" pitchFamily="65" charset="-120"/>
              <a:cs typeface="Arial" pitchFamily="34" charset="0"/>
            </a:endParaRPr>
          </a:p>
          <a:p>
            <a:pPr lvl="1"/>
            <a:r>
              <a:rPr lang="zh-TW" altLang="zh-TW" dirty="0" smtClean="0">
                <a:latin typeface="標楷體" pitchFamily="65" charset="-120"/>
                <a:ea typeface="標楷體" pitchFamily="65" charset="-120"/>
              </a:rPr>
              <a:t>查核</a:t>
            </a:r>
            <a:r>
              <a:rPr lang="zh-TW" altLang="zh-TW" dirty="0">
                <a:latin typeface="標楷體" pitchFamily="65" charset="-120"/>
                <a:ea typeface="標楷體" pitchFamily="65" charset="-120"/>
              </a:rPr>
              <a:t>團隊說明查核</a:t>
            </a:r>
            <a:r>
              <a:rPr lang="zh-TW" altLang="zh-TW" dirty="0" smtClean="0">
                <a:latin typeface="標楷體" pitchFamily="65" charset="-120"/>
                <a:ea typeface="標楷體" pitchFamily="65" charset="-120"/>
              </a:rPr>
              <a:t>結果</a:t>
            </a:r>
            <a:r>
              <a:rPr lang="zh-TW" altLang="en-US" dirty="0" smtClean="0">
                <a:latin typeface="標楷體" pitchFamily="65" charset="-120"/>
                <a:ea typeface="標楷體" pitchFamily="65" charset="-120"/>
              </a:rPr>
              <a:t>、</a:t>
            </a:r>
            <a:r>
              <a:rPr lang="zh-TW" altLang="zh-TW" dirty="0" smtClean="0">
                <a:latin typeface="標楷體" pitchFamily="65" charset="-120"/>
                <a:ea typeface="標楷體" pitchFamily="65" charset="-120"/>
              </a:rPr>
              <a:t>與</a:t>
            </a:r>
            <a:r>
              <a:rPr lang="zh-TW" altLang="zh-TW" dirty="0">
                <a:latin typeface="標楷體" pitchFamily="65" charset="-120"/>
                <a:ea typeface="標楷體" pitchFamily="65" charset="-120"/>
              </a:rPr>
              <a:t>受查機構進行意見交流與</a:t>
            </a:r>
            <a:r>
              <a:rPr lang="zh-TW" altLang="zh-TW" dirty="0" smtClean="0">
                <a:latin typeface="標楷體" pitchFamily="65" charset="-120"/>
                <a:ea typeface="標楷體" pitchFamily="65" charset="-120"/>
              </a:rPr>
              <a:t>確認</a:t>
            </a:r>
            <a:endParaRPr lang="en-US" altLang="zh-TW" dirty="0" smtClean="0">
              <a:latin typeface="標楷體" pitchFamily="65" charset="-120"/>
              <a:ea typeface="標楷體" pitchFamily="65" charset="-120"/>
            </a:endParaRPr>
          </a:p>
          <a:p>
            <a:pPr lvl="1"/>
            <a:r>
              <a:rPr lang="zh-TW" altLang="zh-TW" dirty="0" smtClean="0">
                <a:latin typeface="標楷體" pitchFamily="65" charset="-120"/>
                <a:ea typeface="標楷體" pitchFamily="65" charset="-120"/>
              </a:rPr>
              <a:t>說明</a:t>
            </a:r>
            <a:r>
              <a:rPr lang="zh-TW" altLang="zh-TW" dirty="0">
                <a:latin typeface="標楷體" pitchFamily="65" charset="-120"/>
                <a:ea typeface="標楷體" pitchFamily="65" charset="-120"/>
              </a:rPr>
              <a:t>內容應與查核表上建議內容</a:t>
            </a:r>
            <a:r>
              <a:rPr lang="zh-TW" altLang="zh-TW" dirty="0" smtClean="0">
                <a:latin typeface="標楷體" pitchFamily="65" charset="-120"/>
                <a:ea typeface="標楷體" pitchFamily="65" charset="-120"/>
              </a:rPr>
              <a:t>一致</a:t>
            </a:r>
            <a:endParaRPr lang="zh-TW" altLang="zh-TW" dirty="0">
              <a:latin typeface="標楷體" pitchFamily="65" charset="-120"/>
              <a:ea typeface="標楷體" pitchFamily="65" charset="-120"/>
            </a:endParaRPr>
          </a:p>
          <a:p>
            <a:pPr lvl="0"/>
            <a:r>
              <a:rPr lang="zh-TW" altLang="zh-TW" sz="3200" dirty="0">
                <a:latin typeface="標楷體" pitchFamily="65" charset="-120"/>
                <a:ea typeface="標楷體" pitchFamily="65" charset="-120"/>
              </a:rPr>
              <a:t>受查機構可針對查核結果有意見之部分，提出補正資料；經查核團隊成員討論後，當場進行決議。</a:t>
            </a:r>
          </a:p>
          <a:p>
            <a:pPr lvl="0"/>
            <a:r>
              <a:rPr lang="zh-TW" altLang="zh-TW" sz="3200" dirty="0">
                <a:latin typeface="標楷體" pitchFamily="65" charset="-120"/>
                <a:ea typeface="標楷體" pitchFamily="65" charset="-120"/>
              </a:rPr>
              <a:t>若受查機構對部分基準之查核結果未能與查核成員達成共識，則請列舉於查核表之「受查機構回饋意見」欄位。</a:t>
            </a:r>
          </a:p>
          <a:p>
            <a:pPr marL="0" indent="0">
              <a:buNone/>
            </a:pPr>
            <a:endParaRPr lang="zh-TW" altLang="en-US" dirty="0"/>
          </a:p>
          <a:p>
            <a:pPr>
              <a:defRPr/>
            </a:pPr>
            <a:endParaRPr lang="en-US" altLang="zh-TW" dirty="0" smtClean="0">
              <a:latin typeface="Arial" pitchFamily="34" charset="0"/>
              <a:ea typeface="標楷體" pitchFamily="65" charset="-120"/>
              <a:cs typeface="Arial" pitchFamily="34" charset="0"/>
            </a:endParaRPr>
          </a:p>
        </p:txBody>
      </p:sp>
      <p:sp>
        <p:nvSpPr>
          <p:cNvPr id="5" name="投影片編號版面配置區 4"/>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28</a:t>
            </a:fld>
            <a:endParaRPr lang="zh-TW" altLang="en-US" dirty="0">
              <a:solidFill>
                <a:prstClr val="black">
                  <a:tint val="75000"/>
                </a:prstClr>
              </a:solidFill>
            </a:endParaRPr>
          </a:p>
        </p:txBody>
      </p:sp>
    </p:spTree>
    <p:extLst>
      <p:ext uri="{BB962C8B-B14F-4D97-AF65-F5344CB8AC3E}">
        <p14:creationId xmlns:p14="http://schemas.microsoft.com/office/powerpoint/2010/main" val="4748346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87239" y="476672"/>
            <a:ext cx="8640762" cy="927100"/>
          </a:xfrm>
        </p:spPr>
        <p:txBody>
          <a:bodyPr rtlCol="0">
            <a:normAutofit/>
          </a:bodyPr>
          <a:lstStyle/>
          <a:p>
            <a:pPr eaLnBrk="1" fontAlgn="auto" hangingPunct="1">
              <a:spcAft>
                <a:spcPts val="0"/>
              </a:spcAft>
              <a:defRPr/>
            </a:pPr>
            <a:r>
              <a:rPr lang="zh-TW" altLang="zh-TW" sz="3600" b="1" dirty="0">
                <a:latin typeface="Arial" pitchFamily="34" charset="0"/>
                <a:ea typeface="標楷體" pitchFamily="65" charset="-120"/>
                <a:cs typeface="Arial" pitchFamily="34" charset="0"/>
              </a:rPr>
              <a:t>查核結果</a:t>
            </a:r>
            <a:r>
              <a:rPr lang="zh-TW" altLang="zh-TW" sz="3600" b="1" dirty="0" smtClean="0">
                <a:latin typeface="Arial" pitchFamily="34" charset="0"/>
                <a:ea typeface="標楷體" pitchFamily="65" charset="-120"/>
                <a:cs typeface="Arial" pitchFamily="34" charset="0"/>
              </a:rPr>
              <a:t>處理</a:t>
            </a:r>
            <a:endParaRPr lang="zh-TW" altLang="en-US" sz="3600" b="1" dirty="0">
              <a:latin typeface="標楷體" pitchFamily="65" charset="-120"/>
              <a:ea typeface="標楷體" pitchFamily="65" charset="-120"/>
            </a:endParaRPr>
          </a:p>
        </p:txBody>
      </p:sp>
      <p:sp>
        <p:nvSpPr>
          <p:cNvPr id="3" name="內容版面配置區 2"/>
          <p:cNvSpPr>
            <a:spLocks noGrp="1"/>
          </p:cNvSpPr>
          <p:nvPr>
            <p:ph sz="quarter" idx="1"/>
          </p:nvPr>
        </p:nvSpPr>
        <p:spPr>
          <a:xfrm>
            <a:off x="395288" y="1628775"/>
            <a:ext cx="8229600" cy="4248150"/>
          </a:xfrm>
        </p:spPr>
        <p:txBody>
          <a:bodyPr rtlCol="0">
            <a:normAutofit fontScale="92500"/>
          </a:bodyPr>
          <a:lstStyle/>
          <a:p>
            <a:pPr eaLnBrk="1" fontAlgn="auto" hangingPunct="1">
              <a:spcAft>
                <a:spcPts val="0"/>
              </a:spcAft>
              <a:defRPr/>
            </a:pPr>
            <a:r>
              <a:rPr lang="zh-TW" altLang="en-US" dirty="0" smtClean="0">
                <a:latin typeface="Arial" pitchFamily="34" charset="0"/>
                <a:ea typeface="標楷體" pitchFamily="65" charset="-120"/>
                <a:cs typeface="Arial" pitchFamily="34" charset="0"/>
              </a:rPr>
              <a:t>衛生局最遲應於</a:t>
            </a:r>
            <a:r>
              <a:rPr lang="zh-TW" altLang="zh-TW" dirty="0">
                <a:latin typeface="Arial" pitchFamily="34" charset="0"/>
                <a:ea typeface="標楷體" pitchFamily="65" charset="-120"/>
                <a:cs typeface="Arial" pitchFamily="34" charset="0"/>
              </a:rPr>
              <a:t>實地查核作業</a:t>
            </a:r>
            <a:r>
              <a:rPr lang="zh-TW" altLang="zh-TW" dirty="0" smtClean="0">
                <a:latin typeface="Arial" pitchFamily="34" charset="0"/>
                <a:ea typeface="標楷體" pitchFamily="65" charset="-120"/>
                <a:cs typeface="Arial" pitchFamily="34" charset="0"/>
              </a:rPr>
              <a:t>完成</a:t>
            </a:r>
            <a:r>
              <a:rPr lang="zh-TW" altLang="en-US" b="1" dirty="0">
                <a:solidFill>
                  <a:srgbClr val="C00000"/>
                </a:solidFill>
                <a:latin typeface="Arial" pitchFamily="34" charset="0"/>
                <a:ea typeface="標楷體" pitchFamily="65" charset="-120"/>
                <a:cs typeface="Arial" pitchFamily="34" charset="0"/>
              </a:rPr>
              <a:t>二</a:t>
            </a:r>
            <a:r>
              <a:rPr lang="zh-TW" altLang="zh-TW" b="1" dirty="0" smtClean="0">
                <a:solidFill>
                  <a:srgbClr val="C00000"/>
                </a:solidFill>
                <a:latin typeface="Arial" pitchFamily="34" charset="0"/>
                <a:ea typeface="標楷體" pitchFamily="65" charset="-120"/>
                <a:cs typeface="Arial" pitchFamily="34" charset="0"/>
              </a:rPr>
              <a:t>週</a:t>
            </a:r>
            <a:r>
              <a:rPr lang="zh-TW" altLang="zh-TW" b="1" dirty="0">
                <a:solidFill>
                  <a:srgbClr val="C00000"/>
                </a:solidFill>
                <a:latin typeface="Arial" pitchFamily="34" charset="0"/>
                <a:ea typeface="標楷體" pitchFamily="65" charset="-120"/>
                <a:cs typeface="Arial" pitchFamily="34" charset="0"/>
              </a:rPr>
              <a:t>內</a:t>
            </a:r>
            <a:r>
              <a:rPr lang="zh-TW" altLang="zh-TW" dirty="0" smtClean="0">
                <a:latin typeface="Arial" pitchFamily="34" charset="0"/>
                <a:ea typeface="標楷體" pitchFamily="65" charset="-120"/>
                <a:cs typeface="Arial" pitchFamily="34" charset="0"/>
              </a:rPr>
              <a:t>將</a:t>
            </a:r>
            <a:r>
              <a:rPr lang="zh-TW" altLang="en-US" dirty="0" smtClean="0">
                <a:latin typeface="Arial" pitchFamily="34" charset="0"/>
                <a:ea typeface="標楷體" pitchFamily="65" charset="-120"/>
                <a:cs typeface="Arial" pitchFamily="34" charset="0"/>
              </a:rPr>
              <a:t>「</a:t>
            </a:r>
            <a:r>
              <a:rPr lang="zh-TW" altLang="zh-TW" dirty="0" smtClean="0">
                <a:latin typeface="Arial" pitchFamily="34" charset="0"/>
                <a:ea typeface="標楷體" pitchFamily="65" charset="-120"/>
                <a:cs typeface="Arial" pitchFamily="34" charset="0"/>
              </a:rPr>
              <a:t>查核結果</a:t>
            </a:r>
            <a:r>
              <a:rPr lang="zh-TW" altLang="en-US" dirty="0" smtClean="0">
                <a:latin typeface="Arial" pitchFamily="34" charset="0"/>
                <a:ea typeface="標楷體" pitchFamily="65" charset="-120"/>
                <a:cs typeface="Arial" pitchFamily="34" charset="0"/>
              </a:rPr>
              <a:t>」</a:t>
            </a:r>
            <a:r>
              <a:rPr lang="zh-TW"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a:t>
            </a:r>
            <a:r>
              <a:rPr lang="zh-TW" altLang="zh-TW" dirty="0" smtClean="0">
                <a:latin typeface="Arial" pitchFamily="34" charset="0"/>
                <a:ea typeface="標楷體" pitchFamily="65" charset="-120"/>
                <a:cs typeface="Arial" pitchFamily="34" charset="0"/>
              </a:rPr>
              <a:t>缺失</a:t>
            </a:r>
            <a:r>
              <a:rPr lang="zh-TW" altLang="zh-TW" dirty="0">
                <a:latin typeface="Arial" pitchFamily="34" charset="0"/>
                <a:ea typeface="標楷體" pitchFamily="65" charset="-120"/>
                <a:cs typeface="Arial" pitchFamily="34" charset="0"/>
              </a:rPr>
              <a:t>及建議</a:t>
            </a:r>
            <a:r>
              <a:rPr lang="zh-TW" altLang="zh-TW" dirty="0" smtClean="0">
                <a:latin typeface="Arial" pitchFamily="34" charset="0"/>
                <a:ea typeface="標楷體" pitchFamily="65" charset="-120"/>
                <a:cs typeface="Arial" pitchFamily="34" charset="0"/>
              </a:rPr>
              <a:t>事項</a:t>
            </a:r>
            <a:r>
              <a:rPr lang="zh-TW" altLang="en-US" dirty="0" smtClean="0">
                <a:latin typeface="Arial" pitchFamily="34" charset="0"/>
                <a:ea typeface="標楷體" pitchFamily="65" charset="-120"/>
                <a:cs typeface="Arial" pitchFamily="34" charset="0"/>
              </a:rPr>
              <a:t>執行成果一覽表」</a:t>
            </a:r>
            <a:r>
              <a:rPr lang="zh-TW" altLang="zh-TW" b="1" dirty="0" smtClean="0">
                <a:solidFill>
                  <a:srgbClr val="C00000"/>
                </a:solidFill>
                <a:latin typeface="Arial" pitchFamily="34" charset="0"/>
                <a:ea typeface="標楷體" pitchFamily="65" charset="-120"/>
                <a:cs typeface="Arial" pitchFamily="34" charset="0"/>
              </a:rPr>
              <a:t>函</a:t>
            </a:r>
            <a:r>
              <a:rPr lang="zh-TW" altLang="zh-TW" b="1" dirty="0">
                <a:solidFill>
                  <a:srgbClr val="C00000"/>
                </a:solidFill>
                <a:latin typeface="Arial" pitchFamily="34" charset="0"/>
                <a:ea typeface="標楷體" pitchFamily="65" charset="-120"/>
                <a:cs typeface="Arial" pitchFamily="34" charset="0"/>
              </a:rPr>
              <a:t>知受</a:t>
            </a:r>
            <a:r>
              <a:rPr lang="zh-TW" altLang="zh-TW" b="1" dirty="0" smtClean="0">
                <a:solidFill>
                  <a:srgbClr val="C00000"/>
                </a:solidFill>
                <a:latin typeface="Arial" pitchFamily="34" charset="0"/>
                <a:ea typeface="標楷體" pitchFamily="65" charset="-120"/>
                <a:cs typeface="Arial" pitchFamily="34" charset="0"/>
              </a:rPr>
              <a:t>查機構</a:t>
            </a:r>
            <a:r>
              <a:rPr lang="zh-TW" altLang="zh-TW" dirty="0">
                <a:latin typeface="Arial" pitchFamily="34" charset="0"/>
                <a:ea typeface="標楷體" pitchFamily="65" charset="-120"/>
                <a:cs typeface="Arial" pitchFamily="34" charset="0"/>
              </a:rPr>
              <a:t>，</a:t>
            </a:r>
            <a:r>
              <a:rPr lang="zh-TW" altLang="zh-TW" dirty="0">
                <a:solidFill>
                  <a:srgbClr val="0000FF"/>
                </a:solidFill>
                <a:latin typeface="Arial" pitchFamily="34" charset="0"/>
                <a:ea typeface="標楷體" pitchFamily="65" charset="-120"/>
                <a:cs typeface="Arial" pitchFamily="34" charset="0"/>
              </a:rPr>
              <a:t>「缺失事項」請受查機構限期改善</a:t>
            </a:r>
            <a:r>
              <a:rPr lang="zh-TW" altLang="zh-TW" dirty="0">
                <a:latin typeface="Arial" pitchFamily="34" charset="0"/>
                <a:ea typeface="標楷體" pitchFamily="65" charset="-120"/>
                <a:cs typeface="Arial" pitchFamily="34" charset="0"/>
              </a:rPr>
              <a:t>；而</a:t>
            </a:r>
            <a:r>
              <a:rPr lang="zh-TW" altLang="zh-TW" dirty="0">
                <a:solidFill>
                  <a:srgbClr val="0000FF"/>
                </a:solidFill>
                <a:latin typeface="Arial" pitchFamily="34" charset="0"/>
                <a:ea typeface="標楷體" pitchFamily="65" charset="-120"/>
                <a:cs typeface="Arial" pitchFamily="34" charset="0"/>
              </a:rPr>
              <a:t>「建議事項」請受查機構參酌辦理</a:t>
            </a:r>
            <a:r>
              <a:rPr lang="zh-TW" altLang="zh-TW" dirty="0">
                <a:latin typeface="Arial" pitchFamily="34" charset="0"/>
                <a:ea typeface="標楷體" pitchFamily="65" charset="-120"/>
                <a:cs typeface="Arial" pitchFamily="34" charset="0"/>
              </a:rPr>
              <a:t>。</a:t>
            </a:r>
          </a:p>
          <a:p>
            <a:pPr eaLnBrk="1" fontAlgn="auto" hangingPunct="1">
              <a:spcAft>
                <a:spcPts val="0"/>
              </a:spcAft>
              <a:defRPr/>
            </a:pPr>
            <a:r>
              <a:rPr lang="zh-TW" altLang="en-US" dirty="0" smtClean="0">
                <a:latin typeface="Arial" pitchFamily="34" charset="0"/>
                <a:ea typeface="標楷體" pitchFamily="65" charset="-120"/>
                <a:cs typeface="Arial" pitchFamily="34" charset="0"/>
              </a:rPr>
              <a:t>缺失事項</a:t>
            </a:r>
            <a:endParaRPr lang="en-US" altLang="zh-TW" dirty="0" smtClean="0">
              <a:latin typeface="Arial" pitchFamily="34" charset="0"/>
              <a:ea typeface="標楷體" pitchFamily="65" charset="-120"/>
              <a:cs typeface="Arial" pitchFamily="34" charset="0"/>
            </a:endParaRPr>
          </a:p>
          <a:p>
            <a:pPr lvl="1" eaLnBrk="1" fontAlgn="auto" hangingPunct="1">
              <a:spcAft>
                <a:spcPts val="0"/>
              </a:spcAft>
              <a:defRPr/>
            </a:pPr>
            <a:r>
              <a:rPr lang="zh-TW" altLang="en-US" dirty="0" smtClean="0">
                <a:latin typeface="Arial" pitchFamily="34" charset="0"/>
                <a:ea typeface="標楷體" pitchFamily="65" charset="-120"/>
                <a:cs typeface="Arial" pitchFamily="34" charset="0"/>
              </a:rPr>
              <a:t>評分等級</a:t>
            </a:r>
            <a:r>
              <a:rPr lang="zh-TW" altLang="zh-TW" dirty="0" smtClean="0">
                <a:latin typeface="Arial" pitchFamily="34" charset="0"/>
                <a:ea typeface="標楷體" pitchFamily="65" charset="-120"/>
                <a:cs typeface="Arial" pitchFamily="34" charset="0"/>
              </a:rPr>
              <a:t>勾</a:t>
            </a:r>
            <a:r>
              <a:rPr lang="zh-TW" altLang="zh-TW" dirty="0">
                <a:latin typeface="Arial" pitchFamily="34" charset="0"/>
                <a:ea typeface="標楷體" pitchFamily="65" charset="-120"/>
                <a:cs typeface="Arial" pitchFamily="34" charset="0"/>
              </a:rPr>
              <a:t>選為「</a:t>
            </a:r>
            <a:r>
              <a:rPr lang="en-US" altLang="zh-TW" dirty="0">
                <a:latin typeface="Arial" pitchFamily="34" charset="0"/>
                <a:ea typeface="標楷體" pitchFamily="65" charset="-120"/>
                <a:cs typeface="Arial" pitchFamily="34" charset="0"/>
              </a:rPr>
              <a:t>D</a:t>
            </a:r>
            <a:r>
              <a:rPr lang="zh-TW" altLang="zh-TW" dirty="0">
                <a:latin typeface="Arial" pitchFamily="34" charset="0"/>
                <a:ea typeface="標楷體" pitchFamily="65" charset="-120"/>
                <a:cs typeface="Arial" pitchFamily="34" charset="0"/>
              </a:rPr>
              <a:t>」、「</a:t>
            </a:r>
            <a:r>
              <a:rPr lang="en-US" altLang="zh-TW" dirty="0">
                <a:latin typeface="Arial" pitchFamily="34" charset="0"/>
                <a:ea typeface="標楷體" pitchFamily="65" charset="-120"/>
                <a:cs typeface="Arial" pitchFamily="34" charset="0"/>
              </a:rPr>
              <a:t>E</a:t>
            </a:r>
            <a:r>
              <a:rPr lang="zh-TW" altLang="zh-TW" dirty="0" smtClean="0">
                <a:latin typeface="Arial" pitchFamily="34" charset="0"/>
                <a:ea typeface="標楷體" pitchFamily="65" charset="-120"/>
                <a:cs typeface="Arial" pitchFamily="34" charset="0"/>
              </a:rPr>
              <a:t>」項目之意見</a:t>
            </a:r>
            <a:endParaRPr lang="en-US" altLang="zh-TW" dirty="0" smtClean="0">
              <a:latin typeface="Arial" pitchFamily="34" charset="0"/>
              <a:ea typeface="標楷體" pitchFamily="65" charset="-120"/>
              <a:cs typeface="Arial" pitchFamily="34" charset="0"/>
            </a:endParaRPr>
          </a:p>
          <a:p>
            <a:pPr eaLnBrk="1" fontAlgn="auto" hangingPunct="1">
              <a:spcAft>
                <a:spcPts val="0"/>
              </a:spcAft>
              <a:defRPr/>
            </a:pPr>
            <a:r>
              <a:rPr lang="zh-TW" altLang="en-US" dirty="0" smtClean="0">
                <a:latin typeface="Arial" pitchFamily="34" charset="0"/>
                <a:ea typeface="標楷體" pitchFamily="65" charset="-120"/>
                <a:cs typeface="Arial" pitchFamily="34" charset="0"/>
              </a:rPr>
              <a:t>建議事項</a:t>
            </a:r>
            <a:endParaRPr lang="en-US" altLang="zh-TW" dirty="0" smtClean="0">
              <a:latin typeface="Arial" pitchFamily="34" charset="0"/>
              <a:ea typeface="標楷體" pitchFamily="65" charset="-120"/>
              <a:cs typeface="Arial" pitchFamily="34" charset="0"/>
            </a:endParaRPr>
          </a:p>
          <a:p>
            <a:pPr lvl="1" eaLnBrk="1" fontAlgn="auto" hangingPunct="1">
              <a:spcAft>
                <a:spcPts val="0"/>
              </a:spcAft>
              <a:defRPr/>
            </a:pPr>
            <a:r>
              <a:rPr lang="zh-TW" altLang="en-US" dirty="0">
                <a:latin typeface="Arial" pitchFamily="34" charset="0"/>
                <a:ea typeface="標楷體" pitchFamily="65" charset="-120"/>
                <a:cs typeface="Arial" pitchFamily="34" charset="0"/>
              </a:rPr>
              <a:t>評分等級</a:t>
            </a:r>
            <a:r>
              <a:rPr lang="zh-TW" altLang="zh-TW" dirty="0" smtClean="0">
                <a:latin typeface="Arial" pitchFamily="34" charset="0"/>
                <a:ea typeface="標楷體" pitchFamily="65" charset="-120"/>
                <a:cs typeface="Arial" pitchFamily="34" charset="0"/>
              </a:rPr>
              <a:t>勾</a:t>
            </a:r>
            <a:r>
              <a:rPr lang="zh-TW" altLang="zh-TW" dirty="0">
                <a:latin typeface="Arial" pitchFamily="34" charset="0"/>
                <a:ea typeface="標楷體" pitchFamily="65" charset="-120"/>
                <a:cs typeface="Arial" pitchFamily="34" charset="0"/>
              </a:rPr>
              <a:t>選為「</a:t>
            </a:r>
            <a:r>
              <a:rPr lang="en-US" altLang="zh-TW" dirty="0">
                <a:latin typeface="Arial" pitchFamily="34" charset="0"/>
                <a:ea typeface="標楷體" pitchFamily="65" charset="-120"/>
                <a:cs typeface="Arial" pitchFamily="34" charset="0"/>
              </a:rPr>
              <a:t>B</a:t>
            </a:r>
            <a:r>
              <a:rPr lang="zh-TW" altLang="zh-TW" dirty="0">
                <a:latin typeface="Arial" pitchFamily="34" charset="0"/>
                <a:ea typeface="標楷體" pitchFamily="65" charset="-120"/>
                <a:cs typeface="Arial" pitchFamily="34" charset="0"/>
              </a:rPr>
              <a:t>」、「</a:t>
            </a:r>
            <a:r>
              <a:rPr lang="en-US" altLang="zh-TW" dirty="0">
                <a:latin typeface="Arial" pitchFamily="34" charset="0"/>
                <a:ea typeface="標楷體" pitchFamily="65" charset="-120"/>
                <a:cs typeface="Arial" pitchFamily="34" charset="0"/>
              </a:rPr>
              <a:t>C</a:t>
            </a:r>
            <a:r>
              <a:rPr lang="zh-TW" altLang="zh-TW" dirty="0" smtClean="0">
                <a:latin typeface="Arial" pitchFamily="34" charset="0"/>
                <a:ea typeface="標楷體" pitchFamily="65" charset="-120"/>
                <a:cs typeface="Arial" pitchFamily="34" charset="0"/>
              </a:rPr>
              <a:t>」項目之意見</a:t>
            </a:r>
            <a:r>
              <a:rPr lang="zh-TW" altLang="zh-TW" dirty="0">
                <a:latin typeface="Arial" pitchFamily="34" charset="0"/>
                <a:ea typeface="標楷體" pitchFamily="65" charset="-120"/>
                <a:cs typeface="Arial" pitchFamily="34" charset="0"/>
              </a:rPr>
              <a:t>及</a:t>
            </a:r>
            <a:r>
              <a:rPr lang="zh-TW"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其他建議</a:t>
            </a:r>
            <a:r>
              <a:rPr lang="zh-TW" altLang="zh-TW" dirty="0" smtClean="0">
                <a:latin typeface="Arial" pitchFamily="34" charset="0"/>
                <a:ea typeface="標楷體" pitchFamily="65" charset="-120"/>
                <a:cs typeface="Arial" pitchFamily="34" charset="0"/>
              </a:rPr>
              <a:t>」</a:t>
            </a:r>
            <a:endParaRPr lang="en-US" altLang="zh-TW" dirty="0" smtClean="0">
              <a:latin typeface="Arial" pitchFamily="34" charset="0"/>
              <a:ea typeface="標楷體" pitchFamily="65" charset="-120"/>
              <a:cs typeface="Arial" pitchFamily="34" charset="0"/>
            </a:endParaRPr>
          </a:p>
          <a:p>
            <a:pPr lvl="1" eaLnBrk="1" fontAlgn="auto" hangingPunct="1">
              <a:spcAft>
                <a:spcPts val="0"/>
              </a:spcAft>
              <a:defRPr/>
            </a:pPr>
            <a:endParaRPr lang="en-US" altLang="zh-TW" dirty="0" smtClean="0">
              <a:latin typeface="Arial" pitchFamily="34" charset="0"/>
              <a:ea typeface="標楷體" pitchFamily="65" charset="-120"/>
              <a:cs typeface="Arial" pitchFamily="34" charset="0"/>
            </a:endParaRPr>
          </a:p>
          <a:p>
            <a:pPr lvl="1" eaLnBrk="1" fontAlgn="auto" hangingPunct="1">
              <a:spcAft>
                <a:spcPts val="0"/>
              </a:spcAft>
              <a:defRPr/>
            </a:pPr>
            <a:endParaRPr lang="zh-TW" altLang="en-US" dirty="0">
              <a:latin typeface="Arial" pitchFamily="34" charset="0"/>
              <a:cs typeface="Arial" pitchFamily="34" charset="0"/>
            </a:endParaRPr>
          </a:p>
        </p:txBody>
      </p:sp>
      <p:sp>
        <p:nvSpPr>
          <p:cNvPr id="5" name="投影片編號版面配置區 4"/>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29</a:t>
            </a:fld>
            <a:endParaRPr lang="zh-TW" altLang="en-US" dirty="0">
              <a:solidFill>
                <a:prstClr val="black">
                  <a:tint val="75000"/>
                </a:prstClr>
              </a:solidFill>
            </a:endParaRPr>
          </a:p>
        </p:txBody>
      </p:sp>
    </p:spTree>
    <p:extLst>
      <p:ext uri="{BB962C8B-B14F-4D97-AF65-F5344CB8AC3E}">
        <p14:creationId xmlns:p14="http://schemas.microsoft.com/office/powerpoint/2010/main" val="33232266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sz="4000" dirty="0" smtClean="0">
                <a:latin typeface="標楷體" pitchFamily="65" charset="-120"/>
                <a:ea typeface="標楷體" pitchFamily="65" charset="-120"/>
              </a:rPr>
              <a:t>查核結果疑義處理</a:t>
            </a:r>
            <a:endParaRPr lang="zh-TW" altLang="en-US" sz="4000" dirty="0">
              <a:latin typeface="標楷體" pitchFamily="65" charset="-120"/>
              <a:ea typeface="標楷體" pitchFamily="65" charset="-120"/>
            </a:endParaRPr>
          </a:p>
        </p:txBody>
      </p:sp>
      <p:graphicFrame>
        <p:nvGraphicFramePr>
          <p:cNvPr id="7" name="內容版面配置區 6"/>
          <p:cNvGraphicFramePr>
            <a:graphicFrameLocks noGrp="1"/>
          </p:cNvGraphicFramePr>
          <p:nvPr>
            <p:ph sz="quarter" idx="1"/>
            <p:extLst>
              <p:ext uri="{D42A27DB-BD31-4B8C-83A1-F6EECF244321}">
                <p14:modId xmlns:p14="http://schemas.microsoft.com/office/powerpoint/2010/main" val="3385803761"/>
              </p:ext>
            </p:extLst>
          </p:nvPr>
        </p:nvGraphicFramePr>
        <p:xfrm>
          <a:off x="107504" y="2708920"/>
          <a:ext cx="8784976"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資料庫圖表 8"/>
          <p:cNvGraphicFramePr/>
          <p:nvPr>
            <p:extLst>
              <p:ext uri="{D42A27DB-BD31-4B8C-83A1-F6EECF244321}">
                <p14:modId xmlns:p14="http://schemas.microsoft.com/office/powerpoint/2010/main" val="2742664293"/>
              </p:ext>
            </p:extLst>
          </p:nvPr>
        </p:nvGraphicFramePr>
        <p:xfrm>
          <a:off x="143508" y="980728"/>
          <a:ext cx="6984776" cy="345638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30</a:t>
            </a:fld>
            <a:endParaRPr lang="zh-TW" altLang="en-US" dirty="0">
              <a:solidFill>
                <a:prstClr val="black">
                  <a:tint val="75000"/>
                </a:prstClr>
              </a:solidFill>
            </a:endParaRPr>
          </a:p>
        </p:txBody>
      </p:sp>
      <p:sp>
        <p:nvSpPr>
          <p:cNvPr id="6" name="上彎箭號 5"/>
          <p:cNvSpPr/>
          <p:nvPr/>
        </p:nvSpPr>
        <p:spPr>
          <a:xfrm flipV="1">
            <a:off x="7308304" y="2780928"/>
            <a:ext cx="792087" cy="864096"/>
          </a:xfrm>
          <a:prstGeom prst="bentUpArrow">
            <a:avLst>
              <a:gd name="adj1" fmla="val 38357"/>
              <a:gd name="adj2" fmla="val 39206"/>
              <a:gd name="adj3" fmla="val 37503"/>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n>
                <a:solidFill>
                  <a:schemeClr val="accent1"/>
                </a:solidFill>
              </a:ln>
            </a:endParaRPr>
          </a:p>
        </p:txBody>
      </p:sp>
    </p:spTree>
    <p:extLst>
      <p:ext uri="{BB962C8B-B14F-4D97-AF65-F5344CB8AC3E}">
        <p14:creationId xmlns:p14="http://schemas.microsoft.com/office/powerpoint/2010/main" val="13676845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標題 1"/>
          <p:cNvSpPr>
            <a:spLocks noGrp="1"/>
          </p:cNvSpPr>
          <p:nvPr>
            <p:ph type="title"/>
          </p:nvPr>
        </p:nvSpPr>
        <p:spPr>
          <a:xfrm>
            <a:off x="467544" y="404664"/>
            <a:ext cx="8229600" cy="1143000"/>
          </a:xfrm>
        </p:spPr>
        <p:txBody>
          <a:bodyPr/>
          <a:lstStyle/>
          <a:p>
            <a:pPr eaLnBrk="1" hangingPunct="1"/>
            <a:r>
              <a:rPr lang="zh-TW" altLang="en-US" sz="3600" b="1" dirty="0" smtClean="0">
                <a:latin typeface="標楷體" pitchFamily="65" charset="-120"/>
                <a:ea typeface="標楷體" pitchFamily="65" charset="-120"/>
              </a:rPr>
              <a:t>追蹤輔導及複查</a:t>
            </a:r>
          </a:p>
        </p:txBody>
      </p:sp>
      <p:sp>
        <p:nvSpPr>
          <p:cNvPr id="3" name="內容版面配置區 2"/>
          <p:cNvSpPr>
            <a:spLocks noGrp="1"/>
          </p:cNvSpPr>
          <p:nvPr>
            <p:ph sz="quarter" idx="1"/>
          </p:nvPr>
        </p:nvSpPr>
        <p:spPr>
          <a:xfrm>
            <a:off x="468313" y="1484313"/>
            <a:ext cx="8229600" cy="4525962"/>
          </a:xfrm>
        </p:spPr>
        <p:txBody>
          <a:bodyPr rtlCol="0">
            <a:normAutofit/>
          </a:bodyPr>
          <a:lstStyle/>
          <a:p>
            <a:pPr eaLnBrk="1" fontAlgn="auto" hangingPunct="1">
              <a:spcAft>
                <a:spcPts val="0"/>
              </a:spcAft>
              <a:defRPr/>
            </a:pPr>
            <a:r>
              <a:rPr lang="zh-TW" altLang="en-US" dirty="0">
                <a:latin typeface="Arial" pitchFamily="34" charset="0"/>
                <a:ea typeface="標楷體" pitchFamily="65" charset="-120"/>
                <a:cs typeface="Arial" pitchFamily="34" charset="0"/>
              </a:rPr>
              <a:t>追蹤</a:t>
            </a:r>
            <a:r>
              <a:rPr lang="zh-TW" altLang="en-US" dirty="0" smtClean="0">
                <a:latin typeface="Arial" pitchFamily="34" charset="0"/>
                <a:ea typeface="標楷體" pitchFamily="65" charset="-120"/>
                <a:cs typeface="Arial" pitchFamily="34" charset="0"/>
              </a:rPr>
              <a:t>輔導</a:t>
            </a:r>
            <a:endParaRPr lang="en-US" altLang="zh-TW" dirty="0" smtClean="0">
              <a:latin typeface="Arial" pitchFamily="34" charset="0"/>
              <a:ea typeface="標楷體" pitchFamily="65" charset="-120"/>
              <a:cs typeface="Arial" pitchFamily="34" charset="0"/>
            </a:endParaRPr>
          </a:p>
          <a:p>
            <a:pPr lvl="1" eaLnBrk="1" fontAlgn="auto" hangingPunct="1">
              <a:spcAft>
                <a:spcPts val="0"/>
              </a:spcAft>
              <a:defRPr/>
            </a:pPr>
            <a:r>
              <a:rPr lang="zh-TW" altLang="en-US" dirty="0" smtClean="0">
                <a:latin typeface="Arial" pitchFamily="34" charset="0"/>
                <a:ea typeface="標楷體" pitchFamily="65" charset="-120"/>
                <a:cs typeface="Arial" pitchFamily="34" charset="0"/>
              </a:rPr>
              <a:t>各</a:t>
            </a:r>
            <a:r>
              <a:rPr lang="zh-TW" altLang="en-US" dirty="0">
                <a:latin typeface="Arial" pitchFamily="34" charset="0"/>
                <a:ea typeface="標楷體" pitchFamily="65" charset="-120"/>
                <a:cs typeface="Arial" pitchFamily="34" charset="0"/>
              </a:rPr>
              <a:t>縣市衛生局</a:t>
            </a:r>
            <a:r>
              <a:rPr lang="zh-TW" altLang="en-US" dirty="0" smtClean="0">
                <a:latin typeface="Arial" pitchFamily="34" charset="0"/>
                <a:ea typeface="標楷體" pitchFamily="65" charset="-120"/>
                <a:cs typeface="Arial" pitchFamily="34" charset="0"/>
              </a:rPr>
              <a:t>應要求</a:t>
            </a:r>
            <a:r>
              <a:rPr lang="zh-TW" altLang="en-US" dirty="0">
                <a:latin typeface="Arial" pitchFamily="34" charset="0"/>
                <a:ea typeface="標楷體" pitchFamily="65" charset="-120"/>
                <a:cs typeface="Arial" pitchFamily="34" charset="0"/>
              </a:rPr>
              <a:t>轄區內受查</a:t>
            </a:r>
            <a:r>
              <a:rPr lang="zh-TW" altLang="en-US" dirty="0" smtClean="0">
                <a:latin typeface="Arial" pitchFamily="34" charset="0"/>
                <a:ea typeface="標楷體" pitchFamily="65" charset="-120"/>
                <a:cs typeface="Arial" pitchFamily="34" charset="0"/>
              </a:rPr>
              <a:t>機構限期回復</a:t>
            </a:r>
            <a:r>
              <a:rPr lang="zh-TW" altLang="en-US" dirty="0">
                <a:latin typeface="Arial" pitchFamily="34" charset="0"/>
                <a:ea typeface="標楷體" pitchFamily="65" charset="-120"/>
                <a:cs typeface="Arial" pitchFamily="34" charset="0"/>
              </a:rPr>
              <a:t>改善</a:t>
            </a:r>
            <a:r>
              <a:rPr lang="zh-TW" altLang="en-US" dirty="0" smtClean="0">
                <a:latin typeface="Arial" pitchFamily="34" charset="0"/>
                <a:ea typeface="標楷體" pitchFamily="65" charset="-120"/>
                <a:cs typeface="Arial" pitchFamily="34" charset="0"/>
              </a:rPr>
              <a:t>情形</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填寫「缺失及建議事項執行成果一覽表」</a:t>
            </a:r>
            <a:r>
              <a:rPr lang="en-US" altLang="zh-TW" dirty="0" smtClean="0">
                <a:latin typeface="Arial" pitchFamily="34" charset="0"/>
                <a:ea typeface="標楷體" pitchFamily="65" charset="-120"/>
                <a:cs typeface="Arial" pitchFamily="34" charset="0"/>
              </a:rPr>
              <a:t>step2</a:t>
            </a:r>
            <a:r>
              <a:rPr lang="zh-TW" altLang="en-US" dirty="0" smtClean="0">
                <a:latin typeface="Arial" pitchFamily="34" charset="0"/>
                <a:ea typeface="標楷體" pitchFamily="65" charset="-120"/>
                <a:cs typeface="Arial" pitchFamily="34" charset="0"/>
              </a:rPr>
              <a:t>機構填寫欄位</a:t>
            </a:r>
            <a:r>
              <a:rPr lang="en-US"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，並進行後續追蹤輔導。</a:t>
            </a:r>
            <a:endParaRPr lang="en-US" altLang="zh-TW" dirty="0" smtClean="0">
              <a:latin typeface="Arial" pitchFamily="34" charset="0"/>
              <a:ea typeface="標楷體" pitchFamily="65" charset="-120"/>
              <a:cs typeface="Arial" pitchFamily="34" charset="0"/>
            </a:endParaRPr>
          </a:p>
          <a:p>
            <a:pPr eaLnBrk="1" fontAlgn="auto" hangingPunct="1">
              <a:spcAft>
                <a:spcPts val="0"/>
              </a:spcAft>
              <a:defRPr/>
            </a:pPr>
            <a:r>
              <a:rPr lang="zh-TW" altLang="en-US" dirty="0" smtClean="0">
                <a:latin typeface="Arial" pitchFamily="34" charset="0"/>
                <a:ea typeface="標楷體" pitchFamily="65" charset="-120"/>
                <a:cs typeface="Arial" pitchFamily="34" charset="0"/>
              </a:rPr>
              <a:t>複查</a:t>
            </a:r>
            <a:endParaRPr lang="en-US" altLang="zh-TW" dirty="0" smtClean="0">
              <a:latin typeface="Arial" pitchFamily="34" charset="0"/>
              <a:ea typeface="標楷體" pitchFamily="65" charset="-120"/>
              <a:cs typeface="Arial" pitchFamily="34" charset="0"/>
            </a:endParaRPr>
          </a:p>
          <a:p>
            <a:pPr lvl="1" eaLnBrk="1" fontAlgn="auto" hangingPunct="1">
              <a:spcAft>
                <a:spcPts val="0"/>
              </a:spcAft>
              <a:defRPr/>
            </a:pPr>
            <a:r>
              <a:rPr lang="zh-TW" altLang="en-US" dirty="0" smtClean="0">
                <a:latin typeface="Arial" pitchFamily="34" charset="0"/>
                <a:ea typeface="標楷體" pitchFamily="65" charset="-120"/>
                <a:cs typeface="Arial" pitchFamily="34" charset="0"/>
              </a:rPr>
              <a:t>受查</a:t>
            </a:r>
            <a:r>
              <a:rPr lang="zh-TW" altLang="zh-TW" dirty="0" smtClean="0">
                <a:latin typeface="Arial" pitchFamily="34" charset="0"/>
                <a:ea typeface="標楷體" pitchFamily="65" charset="-120"/>
                <a:cs typeface="Arial" pitchFamily="34" charset="0"/>
              </a:rPr>
              <a:t>機構查核成績</a:t>
            </a:r>
            <a:r>
              <a:rPr lang="zh-TW" altLang="zh-TW" dirty="0" smtClean="0">
                <a:solidFill>
                  <a:srgbClr val="FF0000"/>
                </a:solidFill>
                <a:latin typeface="Arial" pitchFamily="34" charset="0"/>
                <a:ea typeface="標楷體" pitchFamily="65" charset="-120"/>
                <a:cs typeface="Arial" pitchFamily="34" charset="0"/>
              </a:rPr>
              <a:t>「</a:t>
            </a:r>
            <a:r>
              <a:rPr lang="zh-TW" altLang="zh-TW" dirty="0">
                <a:solidFill>
                  <a:srgbClr val="FF0000"/>
                </a:solidFill>
                <a:latin typeface="Arial" pitchFamily="34" charset="0"/>
                <a:ea typeface="標楷體" pitchFamily="65" charset="-120"/>
                <a:cs typeface="Arial" pitchFamily="34" charset="0"/>
              </a:rPr>
              <a:t>達</a:t>
            </a:r>
            <a:r>
              <a:rPr lang="en-US" altLang="zh-TW" dirty="0">
                <a:solidFill>
                  <a:srgbClr val="FF0000"/>
                </a:solidFill>
                <a:latin typeface="Arial" pitchFamily="34" charset="0"/>
                <a:ea typeface="標楷體" pitchFamily="65" charset="-120"/>
                <a:cs typeface="Arial" pitchFamily="34" charset="0"/>
              </a:rPr>
              <a:t>C</a:t>
            </a:r>
            <a:r>
              <a:rPr lang="zh-TW" altLang="zh-TW" dirty="0">
                <a:solidFill>
                  <a:srgbClr val="FF0000"/>
                </a:solidFill>
                <a:latin typeface="Arial" pitchFamily="34" charset="0"/>
                <a:ea typeface="標楷體" pitchFamily="65" charset="-120"/>
                <a:cs typeface="Arial" pitchFamily="34" charset="0"/>
              </a:rPr>
              <a:t>以上比率</a:t>
            </a:r>
            <a:r>
              <a:rPr lang="zh-TW" altLang="zh-TW" dirty="0" smtClean="0">
                <a:solidFill>
                  <a:srgbClr val="FF0000"/>
                </a:solidFill>
                <a:latin typeface="Arial" pitchFamily="34" charset="0"/>
                <a:ea typeface="標楷體" pitchFamily="65" charset="-120"/>
                <a:cs typeface="Arial" pitchFamily="34" charset="0"/>
              </a:rPr>
              <a:t>」</a:t>
            </a:r>
            <a:r>
              <a:rPr lang="zh-TW" altLang="zh-TW" b="1" dirty="0" smtClean="0">
                <a:solidFill>
                  <a:srgbClr val="FF0000"/>
                </a:solidFill>
                <a:latin typeface="Arial" pitchFamily="34" charset="0"/>
                <a:ea typeface="標楷體" pitchFamily="65" charset="-120"/>
                <a:cs typeface="Arial" pitchFamily="34" charset="0"/>
              </a:rPr>
              <a:t>未達</a:t>
            </a:r>
            <a:r>
              <a:rPr lang="en-US" altLang="zh-TW" b="1" dirty="0" smtClean="0">
                <a:solidFill>
                  <a:srgbClr val="FF0000"/>
                </a:solidFill>
                <a:latin typeface="Arial" pitchFamily="34" charset="0"/>
                <a:ea typeface="標楷體" pitchFamily="65" charset="-120"/>
                <a:cs typeface="Arial" pitchFamily="34" charset="0"/>
              </a:rPr>
              <a:t>60%</a:t>
            </a:r>
            <a:r>
              <a:rPr lang="zh-TW" altLang="zh-TW" b="1" dirty="0" smtClean="0">
                <a:solidFill>
                  <a:srgbClr val="FF0000"/>
                </a:solidFill>
                <a:latin typeface="Arial" pitchFamily="34" charset="0"/>
                <a:ea typeface="標楷體" pitchFamily="65" charset="-120"/>
                <a:cs typeface="Arial" pitchFamily="34" charset="0"/>
              </a:rPr>
              <a:t>者</a:t>
            </a:r>
            <a:r>
              <a:rPr lang="zh-TW" altLang="zh-TW" dirty="0" smtClean="0">
                <a:latin typeface="Arial" pitchFamily="34" charset="0"/>
                <a:ea typeface="標楷體" pitchFamily="65" charset="-120"/>
                <a:cs typeface="Arial" pitchFamily="34" charset="0"/>
              </a:rPr>
              <a:t>，</a:t>
            </a:r>
            <a:r>
              <a:rPr lang="zh-TW" altLang="en-US" dirty="0" smtClean="0">
                <a:latin typeface="Arial" pitchFamily="34" charset="0"/>
                <a:ea typeface="標楷體" pitchFamily="65" charset="-120"/>
                <a:cs typeface="Arial" pitchFamily="34" charset="0"/>
              </a:rPr>
              <a:t>須由各縣市衛生局加強追蹤輔導及</a:t>
            </a:r>
            <a:r>
              <a:rPr lang="zh-TW" altLang="zh-TW" b="1" dirty="0" smtClean="0">
                <a:solidFill>
                  <a:srgbClr val="FF0000"/>
                </a:solidFill>
                <a:latin typeface="Arial" pitchFamily="34" charset="0"/>
                <a:ea typeface="標楷體" pitchFamily="65" charset="-120"/>
                <a:cs typeface="Arial" pitchFamily="34" charset="0"/>
              </a:rPr>
              <a:t>複查</a:t>
            </a:r>
            <a:r>
              <a:rPr lang="zh-TW" altLang="zh-TW" dirty="0" smtClean="0">
                <a:latin typeface="Arial" pitchFamily="34" charset="0"/>
                <a:ea typeface="標楷體" pitchFamily="65" charset="-120"/>
                <a:cs typeface="Arial" pitchFamily="34" charset="0"/>
              </a:rPr>
              <a:t>。</a:t>
            </a:r>
            <a:endParaRPr lang="en-US" altLang="zh-TW" dirty="0" smtClean="0">
              <a:latin typeface="Arial" pitchFamily="34" charset="0"/>
              <a:ea typeface="標楷體" pitchFamily="65" charset="-120"/>
              <a:cs typeface="Arial" pitchFamily="34" charset="0"/>
            </a:endParaRPr>
          </a:p>
        </p:txBody>
      </p:sp>
      <p:sp>
        <p:nvSpPr>
          <p:cNvPr id="4" name="投影片編號版面配置區 3"/>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31</a:t>
            </a:fld>
            <a:endParaRPr lang="zh-TW" altLang="en-US" dirty="0">
              <a:solidFill>
                <a:prstClr val="black">
                  <a:tint val="75000"/>
                </a:prstClr>
              </a:solidFill>
            </a:endParaRPr>
          </a:p>
        </p:txBody>
      </p:sp>
    </p:spTree>
    <p:extLst>
      <p:ext uri="{BB962C8B-B14F-4D97-AF65-F5344CB8AC3E}">
        <p14:creationId xmlns:p14="http://schemas.microsoft.com/office/powerpoint/2010/main" val="40011807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2"/>
          <p:cNvSpPr>
            <a:spLocks noChangeArrowheads="1"/>
          </p:cNvSpPr>
          <p:nvPr/>
        </p:nvSpPr>
        <p:spPr bwMode="auto">
          <a:xfrm>
            <a:off x="1331913" y="654050"/>
            <a:ext cx="71278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en-US" altLang="zh-TW" sz="2400" b="1" dirty="0" smtClean="0">
                <a:solidFill>
                  <a:prstClr val="black"/>
                </a:solidFill>
                <a:latin typeface="Arial" pitchFamily="34" charset="0"/>
                <a:ea typeface="標楷體" pitchFamily="65" charset="-120"/>
                <a:cs typeface="Arial" pitchFamily="34" charset="0"/>
              </a:rPr>
              <a:t>104</a:t>
            </a:r>
            <a:r>
              <a:rPr lang="zh-TW" altLang="zh-TW" sz="2400" b="1" dirty="0" smtClean="0">
                <a:solidFill>
                  <a:prstClr val="black"/>
                </a:solidFill>
                <a:latin typeface="Arial" pitchFamily="34" charset="0"/>
                <a:ea typeface="標楷體" pitchFamily="65" charset="-120"/>
                <a:cs typeface="Arial" pitchFamily="34" charset="0"/>
              </a:rPr>
              <a:t>年度</a:t>
            </a:r>
            <a:r>
              <a:rPr lang="zh-TW" altLang="zh-TW" sz="2400" b="1" dirty="0">
                <a:solidFill>
                  <a:srgbClr val="0000FF"/>
                </a:solidFill>
                <a:latin typeface="Arial" pitchFamily="34" charset="0"/>
                <a:ea typeface="標楷體" pitchFamily="65" charset="-120"/>
                <a:cs typeface="Arial" pitchFamily="34" charset="0"/>
              </a:rPr>
              <a:t>一般</a:t>
            </a:r>
            <a:r>
              <a:rPr lang="en-US" altLang="zh-TW" sz="2400" b="1" dirty="0">
                <a:solidFill>
                  <a:srgbClr val="0000FF"/>
                </a:solidFill>
                <a:latin typeface="Arial" pitchFamily="34" charset="0"/>
                <a:ea typeface="標楷體" pitchFamily="65" charset="-120"/>
                <a:cs typeface="Arial" pitchFamily="34" charset="0"/>
              </a:rPr>
              <a:t>/</a:t>
            </a:r>
            <a:r>
              <a:rPr lang="zh-TW" altLang="en-US" sz="2400" b="1" dirty="0">
                <a:solidFill>
                  <a:srgbClr val="0000FF"/>
                </a:solidFill>
                <a:latin typeface="Arial" pitchFamily="34" charset="0"/>
                <a:ea typeface="標楷體" pitchFamily="65" charset="-120"/>
                <a:cs typeface="Arial" pitchFamily="34" charset="0"/>
              </a:rPr>
              <a:t>產後</a:t>
            </a:r>
            <a:r>
              <a:rPr lang="en-US" altLang="zh-TW" sz="2400" b="1" dirty="0">
                <a:solidFill>
                  <a:srgbClr val="0000FF"/>
                </a:solidFill>
                <a:latin typeface="Arial" pitchFamily="34" charset="0"/>
                <a:ea typeface="標楷體" pitchFamily="65" charset="-120"/>
                <a:cs typeface="Arial" pitchFamily="34" charset="0"/>
              </a:rPr>
              <a:t>/</a:t>
            </a:r>
            <a:r>
              <a:rPr lang="zh-TW" altLang="en-US" sz="2400" b="1" dirty="0">
                <a:solidFill>
                  <a:srgbClr val="0000FF"/>
                </a:solidFill>
                <a:latin typeface="Arial" pitchFamily="34" charset="0"/>
                <a:ea typeface="標楷體" pitchFamily="65" charset="-120"/>
                <a:cs typeface="Arial" pitchFamily="34" charset="0"/>
              </a:rPr>
              <a:t>精神</a:t>
            </a:r>
            <a:r>
              <a:rPr lang="zh-TW" altLang="zh-TW" sz="2400" b="1" dirty="0">
                <a:solidFill>
                  <a:srgbClr val="0000FF"/>
                </a:solidFill>
                <a:latin typeface="Arial" pitchFamily="34" charset="0"/>
                <a:ea typeface="標楷體" pitchFamily="65" charset="-120"/>
                <a:cs typeface="Arial" pitchFamily="34" charset="0"/>
              </a:rPr>
              <a:t>護理之家</a:t>
            </a:r>
            <a:r>
              <a:rPr lang="zh-TW" altLang="zh-TW" sz="2400" b="1" dirty="0">
                <a:solidFill>
                  <a:prstClr val="black"/>
                </a:solidFill>
                <a:latin typeface="Arial" pitchFamily="34" charset="0"/>
                <a:ea typeface="標楷體" pitchFamily="65" charset="-120"/>
                <a:cs typeface="Arial" pitchFamily="34" charset="0"/>
              </a:rPr>
              <a:t>感染管制查核作業</a:t>
            </a:r>
            <a:r>
              <a:rPr lang="en-US" altLang="zh-TW" sz="2400" b="1" dirty="0">
                <a:solidFill>
                  <a:prstClr val="black"/>
                </a:solidFill>
                <a:latin typeface="Arial" pitchFamily="34" charset="0"/>
                <a:ea typeface="標楷體" pitchFamily="65" charset="-120"/>
                <a:cs typeface="Arial" pitchFamily="34" charset="0"/>
              </a:rPr>
              <a:t>-</a:t>
            </a:r>
            <a:r>
              <a:rPr lang="zh-TW" altLang="zh-TW" sz="2400" b="1" dirty="0">
                <a:solidFill>
                  <a:prstClr val="black"/>
                </a:solidFill>
                <a:latin typeface="Arial" pitchFamily="34" charset="0"/>
                <a:ea typeface="標楷體" pitchFamily="65" charset="-120"/>
                <a:cs typeface="Arial" pitchFamily="34" charset="0"/>
              </a:rPr>
              <a:t>缺失及建議事項執行成果一覽表</a:t>
            </a:r>
            <a:r>
              <a:rPr lang="en-US" altLang="zh-TW" sz="2400" b="1" dirty="0">
                <a:solidFill>
                  <a:prstClr val="black"/>
                </a:solidFill>
                <a:latin typeface="Arial" pitchFamily="34" charset="0"/>
                <a:ea typeface="標楷體" pitchFamily="65" charset="-120"/>
                <a:cs typeface="Arial" pitchFamily="34" charset="0"/>
              </a:rPr>
              <a:t>(1/2)</a:t>
            </a:r>
            <a:endParaRPr lang="zh-TW" altLang="en-US" sz="2400" dirty="0">
              <a:solidFill>
                <a:prstClr val="black"/>
              </a:solidFill>
              <a:latin typeface="Arial" pitchFamily="34" charset="0"/>
              <a:ea typeface="標楷體" pitchFamily="65" charset="-120"/>
              <a:cs typeface="Arial" pitchFamily="34" charset="0"/>
            </a:endParaRPr>
          </a:p>
        </p:txBody>
      </p:sp>
      <p:sp>
        <p:nvSpPr>
          <p:cNvPr id="27651" name="文字方塊 3"/>
          <p:cNvSpPr txBox="1">
            <a:spLocks noChangeArrowheads="1"/>
          </p:cNvSpPr>
          <p:nvPr/>
        </p:nvSpPr>
        <p:spPr bwMode="auto">
          <a:xfrm>
            <a:off x="3276600" y="31416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endParaRPr kumimoji="0" lang="zh-TW" altLang="en-US">
              <a:solidFill>
                <a:prstClr val="black"/>
              </a:solidFill>
            </a:endParaRPr>
          </a:p>
        </p:txBody>
      </p:sp>
      <p:sp>
        <p:nvSpPr>
          <p:cNvPr id="27652" name="文字方塊 8"/>
          <p:cNvSpPr txBox="1">
            <a:spLocks noChangeArrowheads="1"/>
          </p:cNvSpPr>
          <p:nvPr/>
        </p:nvSpPr>
        <p:spPr bwMode="auto">
          <a:xfrm>
            <a:off x="5292725" y="2859088"/>
            <a:ext cx="1190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endParaRPr kumimoji="0" lang="zh-TW" altLang="en-US">
              <a:solidFill>
                <a:prstClr val="black"/>
              </a:solidFill>
            </a:endParaRPr>
          </a:p>
        </p:txBody>
      </p:sp>
      <p:sp>
        <p:nvSpPr>
          <p:cNvPr id="27653" name="文字方塊 4"/>
          <p:cNvSpPr txBox="1">
            <a:spLocks noChangeArrowheads="1"/>
          </p:cNvSpPr>
          <p:nvPr/>
        </p:nvSpPr>
        <p:spPr bwMode="auto">
          <a:xfrm>
            <a:off x="395288" y="4868863"/>
            <a:ext cx="504825"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endParaRPr kumimoji="0" lang="zh-TW" altLang="en-US">
              <a:solidFill>
                <a:prstClr val="black"/>
              </a:solidFill>
            </a:endParaRPr>
          </a:p>
        </p:txBody>
      </p:sp>
      <p:pic>
        <p:nvPicPr>
          <p:cNvPr id="276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50" y="4833938"/>
            <a:ext cx="1846263"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2850" y="4725988"/>
            <a:ext cx="2446338" cy="563562"/>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7657" name="投影片編號版面配置區 5"/>
          <p:cNvSpPr txBox="1">
            <a:spLocks/>
          </p:cNvSpPr>
          <p:nvPr/>
        </p:nvSpPr>
        <p:spPr bwMode="auto">
          <a:xfrm>
            <a:off x="8316913" y="6021388"/>
            <a:ext cx="5556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algn="r" eaLnBrk="1" fontAlgn="base" hangingPunct="1">
              <a:spcBef>
                <a:spcPct val="0"/>
              </a:spcBef>
              <a:spcAft>
                <a:spcPct val="0"/>
              </a:spcAft>
            </a:pPr>
            <a:fld id="{E3BEEB74-AD9F-4210-B54E-B8F98A720498}" type="slidenum">
              <a:rPr kumimoji="0" lang="en-US" altLang="zh-TW" sz="1200">
                <a:solidFill>
                  <a:prstClr val="black"/>
                </a:solidFill>
              </a:rPr>
              <a:pPr algn="r" eaLnBrk="1" fontAlgn="base" hangingPunct="1">
                <a:spcBef>
                  <a:spcPct val="0"/>
                </a:spcBef>
                <a:spcAft>
                  <a:spcPct val="0"/>
                </a:spcAft>
              </a:pPr>
              <a:t>32</a:t>
            </a:fld>
            <a:endParaRPr kumimoji="0" lang="en-US" altLang="zh-TW" sz="1200">
              <a:solidFill>
                <a:prstClr val="black"/>
              </a:solidFill>
            </a:endParaRPr>
          </a:p>
        </p:txBody>
      </p:sp>
      <p:sp>
        <p:nvSpPr>
          <p:cNvPr id="27658" name="文字方塊 1"/>
          <p:cNvSpPr txBox="1">
            <a:spLocks noChangeArrowheads="1"/>
          </p:cNvSpPr>
          <p:nvPr/>
        </p:nvSpPr>
        <p:spPr bwMode="auto">
          <a:xfrm>
            <a:off x="250825" y="5961063"/>
            <a:ext cx="7921625"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fontAlgn="base" hangingPunct="1">
              <a:spcBef>
                <a:spcPct val="0"/>
              </a:spcBef>
              <a:spcAft>
                <a:spcPct val="0"/>
              </a:spcAft>
            </a:pPr>
            <a:endParaRPr kumimoji="0" lang="zh-TW" altLang="en-US">
              <a:solidFill>
                <a:prstClr val="black"/>
              </a:solidFill>
            </a:endParaRPr>
          </a:p>
        </p:txBody>
      </p:sp>
      <p:pic>
        <p:nvPicPr>
          <p:cNvPr id="11265"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10078" t="25586" r="10469" b="14063"/>
          <a:stretch/>
        </p:blipFill>
        <p:spPr bwMode="auto">
          <a:xfrm>
            <a:off x="363711" y="1455763"/>
            <a:ext cx="8490943" cy="5159688"/>
          </a:xfrm>
          <a:prstGeom prst="rect">
            <a:avLst/>
          </a:prstGeom>
          <a:solidFill>
            <a:schemeClr val="bg1"/>
          </a:solidFill>
          <a:ln>
            <a:noFill/>
          </a:ln>
          <a:effectLst/>
          <a:extLst/>
        </p:spPr>
      </p:pic>
      <p:sp>
        <p:nvSpPr>
          <p:cNvPr id="2" name="矩形 1"/>
          <p:cNvSpPr/>
          <p:nvPr/>
        </p:nvSpPr>
        <p:spPr>
          <a:xfrm>
            <a:off x="511881" y="2249078"/>
            <a:ext cx="8136904" cy="79416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p:cNvSpPr/>
          <p:nvPr/>
        </p:nvSpPr>
        <p:spPr>
          <a:xfrm>
            <a:off x="2980705" y="3429001"/>
            <a:ext cx="3175471" cy="302433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027"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4237" r="90480" b="24476"/>
          <a:stretch/>
        </p:blipFill>
        <p:spPr bwMode="auto">
          <a:xfrm>
            <a:off x="4895850" y="2369510"/>
            <a:ext cx="581242" cy="253284"/>
          </a:xfrm>
          <a:prstGeom prst="rect">
            <a:avLst/>
          </a:prstGeom>
          <a:solidFill>
            <a:schemeClr val="bg1"/>
          </a:solidFill>
          <a:ln>
            <a:noFill/>
          </a:ln>
          <a:effectLst/>
        </p:spPr>
      </p:pic>
      <p:sp>
        <p:nvSpPr>
          <p:cNvPr id="4" name="投影片編號版面配置區 3"/>
          <p:cNvSpPr>
            <a:spLocks noGrp="1"/>
          </p:cNvSpPr>
          <p:nvPr>
            <p:ph type="sldNum" sz="quarter" idx="12"/>
          </p:nvPr>
        </p:nvSpPr>
        <p:spPr/>
        <p:txBody>
          <a:bodyPr/>
          <a:lstStyle/>
          <a:p>
            <a:pPr>
              <a:defRPr/>
            </a:pPr>
            <a:fld id="{3E370140-A817-4EE9-89CA-5B88146D9C77}" type="slidenum">
              <a:rPr lang="zh-TW" altLang="en-US" smtClean="0">
                <a:solidFill>
                  <a:prstClr val="black">
                    <a:tint val="75000"/>
                  </a:prstClr>
                </a:solidFill>
              </a:rPr>
              <a:pPr>
                <a:defRPr/>
              </a:pPr>
              <a:t>32</a:t>
            </a:fld>
            <a:endParaRPr lang="zh-TW" altLang="en-US">
              <a:solidFill>
                <a:prstClr val="black">
                  <a:tint val="75000"/>
                </a:prstClr>
              </a:solidFill>
            </a:endParaRPr>
          </a:p>
        </p:txBody>
      </p:sp>
    </p:spTree>
    <p:extLst>
      <p:ext uri="{BB962C8B-B14F-4D97-AF65-F5344CB8AC3E}">
        <p14:creationId xmlns:p14="http://schemas.microsoft.com/office/powerpoint/2010/main" val="10457835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2"/>
          <p:cNvSpPr>
            <a:spLocks noChangeArrowheads="1"/>
          </p:cNvSpPr>
          <p:nvPr/>
        </p:nvSpPr>
        <p:spPr bwMode="auto">
          <a:xfrm>
            <a:off x="1187450" y="654050"/>
            <a:ext cx="71294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en-US" altLang="zh-TW" sz="2400" b="1" dirty="0" smtClean="0">
                <a:solidFill>
                  <a:prstClr val="black"/>
                </a:solidFill>
                <a:latin typeface="Arial" pitchFamily="34" charset="0"/>
                <a:ea typeface="標楷體" pitchFamily="65" charset="-120"/>
                <a:cs typeface="Arial" pitchFamily="34" charset="0"/>
              </a:rPr>
              <a:t>104</a:t>
            </a:r>
            <a:r>
              <a:rPr lang="zh-TW" altLang="zh-TW" sz="2400" b="1" dirty="0" smtClean="0">
                <a:solidFill>
                  <a:prstClr val="black"/>
                </a:solidFill>
                <a:latin typeface="Arial" pitchFamily="34" charset="0"/>
                <a:ea typeface="標楷體" pitchFamily="65" charset="-120"/>
                <a:cs typeface="Arial" pitchFamily="34" charset="0"/>
              </a:rPr>
              <a:t>年度</a:t>
            </a:r>
            <a:r>
              <a:rPr lang="zh-TW" altLang="zh-TW" sz="2400" b="1" dirty="0">
                <a:solidFill>
                  <a:srgbClr val="0000FF"/>
                </a:solidFill>
                <a:latin typeface="Arial" pitchFamily="34" charset="0"/>
                <a:ea typeface="標楷體" pitchFamily="65" charset="-120"/>
                <a:cs typeface="Arial" pitchFamily="34" charset="0"/>
              </a:rPr>
              <a:t>一般</a:t>
            </a:r>
            <a:r>
              <a:rPr lang="en-US" altLang="zh-TW" sz="2400" b="1" dirty="0">
                <a:solidFill>
                  <a:srgbClr val="0000FF"/>
                </a:solidFill>
                <a:latin typeface="Arial" pitchFamily="34" charset="0"/>
                <a:ea typeface="標楷體" pitchFamily="65" charset="-120"/>
                <a:cs typeface="Arial" pitchFamily="34" charset="0"/>
              </a:rPr>
              <a:t>/</a:t>
            </a:r>
            <a:r>
              <a:rPr lang="zh-TW" altLang="en-US" sz="2400" b="1" dirty="0">
                <a:solidFill>
                  <a:srgbClr val="0000FF"/>
                </a:solidFill>
                <a:latin typeface="Arial" pitchFamily="34" charset="0"/>
                <a:ea typeface="標楷體" pitchFamily="65" charset="-120"/>
                <a:cs typeface="Arial" pitchFamily="34" charset="0"/>
              </a:rPr>
              <a:t>產後</a:t>
            </a:r>
            <a:r>
              <a:rPr lang="en-US" altLang="zh-TW" sz="2400" b="1" dirty="0">
                <a:solidFill>
                  <a:srgbClr val="0000FF"/>
                </a:solidFill>
                <a:latin typeface="Arial" pitchFamily="34" charset="0"/>
                <a:ea typeface="標楷體" pitchFamily="65" charset="-120"/>
                <a:cs typeface="Arial" pitchFamily="34" charset="0"/>
              </a:rPr>
              <a:t>/</a:t>
            </a:r>
            <a:r>
              <a:rPr lang="zh-TW" altLang="en-US" sz="2400" b="1" dirty="0">
                <a:solidFill>
                  <a:srgbClr val="0000FF"/>
                </a:solidFill>
                <a:latin typeface="Arial" pitchFamily="34" charset="0"/>
                <a:ea typeface="標楷體" pitchFamily="65" charset="-120"/>
                <a:cs typeface="Arial" pitchFamily="34" charset="0"/>
              </a:rPr>
              <a:t>精神</a:t>
            </a:r>
            <a:r>
              <a:rPr lang="zh-TW" altLang="zh-TW" sz="2400" b="1" dirty="0">
                <a:solidFill>
                  <a:srgbClr val="0000FF"/>
                </a:solidFill>
                <a:latin typeface="Arial" pitchFamily="34" charset="0"/>
                <a:ea typeface="標楷體" pitchFamily="65" charset="-120"/>
                <a:cs typeface="Arial" pitchFamily="34" charset="0"/>
              </a:rPr>
              <a:t>護理之家</a:t>
            </a:r>
            <a:r>
              <a:rPr lang="zh-TW" altLang="zh-TW" sz="2400" b="1" dirty="0">
                <a:solidFill>
                  <a:prstClr val="black"/>
                </a:solidFill>
                <a:latin typeface="Arial" pitchFamily="34" charset="0"/>
                <a:ea typeface="標楷體" pitchFamily="65" charset="-120"/>
                <a:cs typeface="Arial" pitchFamily="34" charset="0"/>
              </a:rPr>
              <a:t>感染管制查核作業缺失及建議事項執行成果一覽表</a:t>
            </a:r>
            <a:r>
              <a:rPr lang="en-US" altLang="zh-TW" sz="2400" b="1" dirty="0">
                <a:solidFill>
                  <a:prstClr val="black"/>
                </a:solidFill>
                <a:latin typeface="Arial" pitchFamily="34" charset="0"/>
                <a:ea typeface="標楷體" pitchFamily="65" charset="-120"/>
                <a:cs typeface="Arial" pitchFamily="34" charset="0"/>
              </a:rPr>
              <a:t>(2/2)</a:t>
            </a:r>
            <a:endParaRPr lang="zh-TW" altLang="en-US" sz="2400" dirty="0">
              <a:solidFill>
                <a:prstClr val="black"/>
              </a:solidFill>
              <a:latin typeface="Arial" pitchFamily="34" charset="0"/>
              <a:ea typeface="標楷體" pitchFamily="65" charset="-120"/>
              <a:cs typeface="Arial" pitchFamily="34" charset="0"/>
            </a:endParaRPr>
          </a:p>
        </p:txBody>
      </p:sp>
      <p:pic>
        <p:nvPicPr>
          <p:cNvPr id="10241"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l="7602" t="25166" r="7644" b="20653"/>
          <a:stretch/>
        </p:blipFill>
        <p:spPr bwMode="auto">
          <a:xfrm>
            <a:off x="247582" y="1498798"/>
            <a:ext cx="8871688" cy="4537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5724128" y="1726163"/>
            <a:ext cx="2952328" cy="3744416"/>
          </a:xfrm>
          <a:prstGeom prst="rect">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4" name="投影片編號版面配置區 3"/>
          <p:cNvSpPr>
            <a:spLocks noGrp="1"/>
          </p:cNvSpPr>
          <p:nvPr>
            <p:ph type="sldNum" sz="quarter" idx="12"/>
          </p:nvPr>
        </p:nvSpPr>
        <p:spPr/>
        <p:txBody>
          <a:bodyPr/>
          <a:lstStyle/>
          <a:p>
            <a:pPr>
              <a:defRPr/>
            </a:pPr>
            <a:fld id="{3E370140-A817-4EE9-89CA-5B88146D9C77}" type="slidenum">
              <a:rPr lang="zh-TW" altLang="en-US" smtClean="0">
                <a:solidFill>
                  <a:prstClr val="black">
                    <a:tint val="75000"/>
                  </a:prstClr>
                </a:solidFill>
              </a:rPr>
              <a:pPr>
                <a:defRPr/>
              </a:pPr>
              <a:t>33</a:t>
            </a:fld>
            <a:endParaRPr lang="zh-TW" altLang="en-US">
              <a:solidFill>
                <a:prstClr val="black">
                  <a:tint val="75000"/>
                </a:prstClr>
              </a:solidFill>
            </a:endParaRPr>
          </a:p>
        </p:txBody>
      </p:sp>
    </p:spTree>
    <p:extLst>
      <p:ext uri="{BB962C8B-B14F-4D97-AF65-F5344CB8AC3E}">
        <p14:creationId xmlns:p14="http://schemas.microsoft.com/office/powerpoint/2010/main" val="4661614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971600" y="1988840"/>
            <a:ext cx="7772400" cy="1500188"/>
          </a:xfrm>
        </p:spPr>
        <p:txBody>
          <a:bodyPr rtlCol="0">
            <a:normAutofit/>
          </a:bodyPr>
          <a:lstStyle/>
          <a:p>
            <a:pPr algn="ctr" eaLnBrk="1" fontAlgn="auto" hangingPunct="1">
              <a:spcAft>
                <a:spcPts val="0"/>
              </a:spcAft>
              <a:defRPr/>
            </a:pPr>
            <a:r>
              <a:rPr lang="en-US" altLang="zh-TW" sz="4000" b="1" dirty="0">
                <a:solidFill>
                  <a:schemeClr val="tx1"/>
                </a:solidFill>
                <a:latin typeface="標楷體" pitchFamily="65" charset="-120"/>
                <a:ea typeface="標楷體" pitchFamily="65" charset="-120"/>
              </a:rPr>
              <a:t>104</a:t>
            </a:r>
            <a:r>
              <a:rPr lang="zh-TW" altLang="en-US" sz="4000" b="1" dirty="0">
                <a:solidFill>
                  <a:schemeClr val="tx1"/>
                </a:solidFill>
                <a:latin typeface="標楷體" pitchFamily="65" charset="-120"/>
                <a:ea typeface="標楷體" pitchFamily="65" charset="-120"/>
              </a:rPr>
              <a:t>年度護理機構感染管制查核</a:t>
            </a:r>
            <a:endParaRPr lang="en-US" altLang="zh-TW" sz="4000" b="1" dirty="0">
              <a:solidFill>
                <a:schemeClr val="tx1"/>
              </a:solidFill>
              <a:latin typeface="標楷體" pitchFamily="65" charset="-120"/>
              <a:ea typeface="標楷體" pitchFamily="65" charset="-120"/>
            </a:endParaRPr>
          </a:p>
          <a:p>
            <a:pPr algn="ctr" eaLnBrk="1" fontAlgn="auto" hangingPunct="1">
              <a:spcAft>
                <a:spcPts val="0"/>
              </a:spcAft>
              <a:defRPr/>
            </a:pPr>
            <a:r>
              <a:rPr lang="zh-TW" altLang="en-US" sz="4000" b="1" dirty="0" smtClean="0">
                <a:solidFill>
                  <a:schemeClr val="tx1"/>
                </a:solidFill>
                <a:latin typeface="標楷體" panose="03000509000000000000" pitchFamily="65" charset="-120"/>
                <a:ea typeface="標楷體" panose="03000509000000000000" pitchFamily="65" charset="-120"/>
              </a:rPr>
              <a:t>基準評量共識</a:t>
            </a:r>
            <a:r>
              <a:rPr lang="zh-TW" altLang="en-US" sz="4000" b="1" dirty="0">
                <a:solidFill>
                  <a:schemeClr val="tx1"/>
                </a:solidFill>
                <a:latin typeface="標楷體" panose="03000509000000000000" pitchFamily="65" charset="-120"/>
                <a:ea typeface="標楷體" panose="03000509000000000000" pitchFamily="65" charset="-120"/>
              </a:rPr>
              <a:t>說明</a:t>
            </a:r>
          </a:p>
          <a:p>
            <a:pPr eaLnBrk="1" fontAlgn="auto" hangingPunct="1">
              <a:spcAft>
                <a:spcPts val="0"/>
              </a:spcAft>
              <a:defRPr/>
            </a:pPr>
            <a:endParaRPr lang="zh-TW" altLang="en-US" dirty="0"/>
          </a:p>
        </p:txBody>
      </p:sp>
      <p:sp>
        <p:nvSpPr>
          <p:cNvPr id="4" name="投影片編號版面配置區 3"/>
          <p:cNvSpPr>
            <a:spLocks noGrp="1"/>
          </p:cNvSpPr>
          <p:nvPr>
            <p:ph type="sldNum" sz="quarter" idx="11"/>
          </p:nvPr>
        </p:nvSpPr>
        <p:spPr/>
        <p:txBody>
          <a:bodyPr/>
          <a:lstStyle/>
          <a:p>
            <a:pPr>
              <a:defRPr/>
            </a:pPr>
            <a:fld id="{46DBAE64-40DC-40F7-A500-C1D091C52E7E}" type="slidenum">
              <a:rPr lang="zh-TW" altLang="en-US" smtClean="0">
                <a:solidFill>
                  <a:prstClr val="black">
                    <a:tint val="75000"/>
                  </a:prstClr>
                </a:solidFill>
              </a:rPr>
              <a:pPr>
                <a:defRPr/>
              </a:pPr>
              <a:t>34</a:t>
            </a:fld>
            <a:endParaRPr lang="zh-TW" altLang="en-US">
              <a:solidFill>
                <a:prstClr val="black">
                  <a:tint val="75000"/>
                </a:prstClr>
              </a:solidFill>
            </a:endParaRPr>
          </a:p>
        </p:txBody>
      </p:sp>
    </p:spTree>
    <p:extLst>
      <p:ext uri="{BB962C8B-B14F-4D97-AF65-F5344CB8AC3E}">
        <p14:creationId xmlns:p14="http://schemas.microsoft.com/office/powerpoint/2010/main" val="7700101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文字版面配置區 2"/>
          <p:cNvSpPr>
            <a:spLocks noGrp="1"/>
          </p:cNvSpPr>
          <p:nvPr>
            <p:ph type="body" idx="1"/>
          </p:nvPr>
        </p:nvSpPr>
        <p:spPr>
          <a:xfrm>
            <a:off x="683568" y="1844824"/>
            <a:ext cx="7772400" cy="1049337"/>
          </a:xfrm>
        </p:spPr>
        <p:txBody>
          <a:bodyPr/>
          <a:lstStyle/>
          <a:p>
            <a:pPr algn="ctr" eaLnBrk="1" hangingPunct="1"/>
            <a:r>
              <a:rPr lang="zh-TW" altLang="en-US" sz="4000" b="1" dirty="0" smtClean="0">
                <a:solidFill>
                  <a:schemeClr val="tx1"/>
                </a:solidFill>
                <a:latin typeface="標楷體" pitchFamily="65" charset="-120"/>
                <a:ea typeface="標楷體" pitchFamily="65" charset="-120"/>
              </a:rPr>
              <a:t>一般護理之家</a:t>
            </a:r>
          </a:p>
        </p:txBody>
      </p:sp>
      <p:sp>
        <p:nvSpPr>
          <p:cNvPr id="3" name="投影片編號版面配置區 2"/>
          <p:cNvSpPr>
            <a:spLocks noGrp="1"/>
          </p:cNvSpPr>
          <p:nvPr>
            <p:ph type="sldNum" sz="quarter" idx="11"/>
          </p:nvPr>
        </p:nvSpPr>
        <p:spPr/>
        <p:txBody>
          <a:bodyPr/>
          <a:lstStyle/>
          <a:p>
            <a:pPr>
              <a:defRPr/>
            </a:pPr>
            <a:fld id="{46DBAE64-40DC-40F7-A500-C1D091C52E7E}" type="slidenum">
              <a:rPr lang="zh-TW" altLang="en-US" smtClean="0">
                <a:solidFill>
                  <a:prstClr val="black">
                    <a:tint val="75000"/>
                  </a:prstClr>
                </a:solidFill>
              </a:rPr>
              <a:pPr>
                <a:defRPr/>
              </a:pPr>
              <a:t>35</a:t>
            </a:fld>
            <a:endParaRPr lang="zh-TW" altLang="en-US">
              <a:solidFill>
                <a:prstClr val="black">
                  <a:tint val="75000"/>
                </a:prstClr>
              </a:solidFill>
            </a:endParaRPr>
          </a:p>
        </p:txBody>
      </p:sp>
    </p:spTree>
    <p:extLst>
      <p:ext uri="{BB962C8B-B14F-4D97-AF65-F5344CB8AC3E}">
        <p14:creationId xmlns:p14="http://schemas.microsoft.com/office/powerpoint/2010/main" val="224231293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p:cNvSpPr>
          <p:nvPr>
            <p:ph type="title"/>
          </p:nvPr>
        </p:nvSpPr>
        <p:spPr>
          <a:xfrm>
            <a:off x="468313" y="620713"/>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smtClean="0">
                <a:latin typeface="Arial" pitchFamily="34" charset="0"/>
                <a:ea typeface="標楷體" pitchFamily="65" charset="-120"/>
                <a:cs typeface="Arial" pitchFamily="34" charset="0"/>
              </a:rPr>
              <a:t>(</a:t>
            </a:r>
            <a:r>
              <a:rPr lang="en-US" altLang="zh-TW" sz="4000" dirty="0">
                <a:latin typeface="Arial" pitchFamily="34" charset="0"/>
                <a:ea typeface="標楷體" pitchFamily="65" charset="-120"/>
                <a:cs typeface="Arial" pitchFamily="34" charset="0"/>
              </a:rPr>
              <a:t>1/12)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3609081843"/>
              </p:ext>
            </p:extLst>
          </p:nvPr>
        </p:nvGraphicFramePr>
        <p:xfrm>
          <a:off x="179512" y="2045480"/>
          <a:ext cx="8856984" cy="4695888"/>
        </p:xfrm>
        <a:graphic>
          <a:graphicData uri="http://schemas.openxmlformats.org/drawingml/2006/table">
            <a:tbl>
              <a:tblPr firstRow="1" bandRow="1">
                <a:tableStyleId>{5C22544A-7EE6-4342-B048-85BDC9FD1C3A}</a:tableStyleId>
              </a:tblPr>
              <a:tblGrid>
                <a:gridCol w="574307"/>
                <a:gridCol w="711398"/>
                <a:gridCol w="1522607"/>
                <a:gridCol w="2414325"/>
                <a:gridCol w="1588225"/>
                <a:gridCol w="2046122"/>
              </a:tblGrid>
              <a:tr h="559091">
                <a:tc>
                  <a:txBody>
                    <a:bodyPr/>
                    <a:lstStyle/>
                    <a:p>
                      <a:pPr algn="ctr">
                        <a:lnSpc>
                          <a:spcPts val="2000"/>
                        </a:lnSpc>
                        <a:spcAft>
                          <a:spcPts val="0"/>
                        </a:spcAft>
                      </a:pPr>
                      <a:r>
                        <a:rPr lang="zh-TW" sz="1400" b="1" kern="100" dirty="0">
                          <a:effectLst/>
                          <a:latin typeface="Arial"/>
                          <a:ea typeface="標楷體"/>
                          <a:cs typeface="Arial"/>
                        </a:rPr>
                        <a:t>查核項目</a:t>
                      </a:r>
                      <a:endParaRPr lang="zh-TW" sz="1400" kern="100" dirty="0">
                        <a:effectLst/>
                        <a:latin typeface="Times New Roman"/>
                        <a:ea typeface="新細明體"/>
                        <a:cs typeface="Times New Roman"/>
                      </a:endParaRPr>
                    </a:p>
                  </a:txBody>
                  <a:tcPr marL="68580" marR="68580" marT="0" marB="0"/>
                </a:tc>
                <a:tc>
                  <a:txBody>
                    <a:bodyPr/>
                    <a:lstStyle/>
                    <a:p>
                      <a:pPr algn="ctr">
                        <a:lnSpc>
                          <a:spcPts val="2000"/>
                        </a:lnSpc>
                        <a:spcAft>
                          <a:spcPts val="0"/>
                        </a:spcAft>
                      </a:pPr>
                      <a:r>
                        <a:rPr lang="zh-TW" sz="1400" b="1" kern="100" dirty="0">
                          <a:effectLst/>
                          <a:latin typeface="Arial"/>
                          <a:ea typeface="標楷體"/>
                          <a:cs typeface="Arial"/>
                        </a:rPr>
                        <a:t>查核基準</a:t>
                      </a:r>
                      <a:endParaRPr lang="zh-TW" sz="1400" kern="100" dirty="0">
                        <a:effectLst/>
                        <a:latin typeface="Times New Roman"/>
                        <a:ea typeface="新細明體"/>
                        <a:cs typeface="Times New Roman"/>
                      </a:endParaRPr>
                    </a:p>
                  </a:txBody>
                  <a:tcPr marL="68580" marR="68580" marT="0" marB="0"/>
                </a:tc>
                <a:tc>
                  <a:txBody>
                    <a:bodyPr/>
                    <a:lstStyle/>
                    <a:p>
                      <a:pPr algn="ctr">
                        <a:lnSpc>
                          <a:spcPts val="2000"/>
                        </a:lnSpc>
                        <a:spcAft>
                          <a:spcPts val="0"/>
                        </a:spcAft>
                      </a:pPr>
                      <a:r>
                        <a:rPr lang="zh-TW" sz="1400" b="1" kern="100" dirty="0">
                          <a:effectLst/>
                          <a:latin typeface="Arial"/>
                          <a:ea typeface="標楷體"/>
                          <a:cs typeface="Arial"/>
                        </a:rPr>
                        <a:t>基準說明</a:t>
                      </a:r>
                      <a:endParaRPr lang="zh-TW" sz="1400" kern="100" dirty="0">
                        <a:effectLst/>
                        <a:latin typeface="Times New Roman"/>
                        <a:ea typeface="新細明體"/>
                        <a:cs typeface="Times New Roman"/>
                      </a:endParaRPr>
                    </a:p>
                  </a:txBody>
                  <a:tcPr marL="68580" marR="68580" marT="0" marB="0"/>
                </a:tc>
                <a:tc>
                  <a:txBody>
                    <a:bodyPr/>
                    <a:lstStyle/>
                    <a:p>
                      <a:pPr algn="ctr">
                        <a:lnSpc>
                          <a:spcPts val="2000"/>
                        </a:lnSpc>
                        <a:spcAft>
                          <a:spcPts val="0"/>
                        </a:spcAft>
                      </a:pPr>
                      <a:r>
                        <a:rPr lang="zh-TW" sz="1400" b="1" kern="100" dirty="0">
                          <a:effectLst/>
                          <a:latin typeface="Arial"/>
                          <a:ea typeface="標楷體"/>
                          <a:cs typeface="Arial"/>
                        </a:rPr>
                        <a:t>評核方式</a:t>
                      </a:r>
                      <a:r>
                        <a:rPr lang="en-US" sz="1400" b="1" kern="100" dirty="0">
                          <a:effectLst/>
                          <a:latin typeface="Arial"/>
                          <a:ea typeface="標楷體"/>
                          <a:cs typeface="Times New Roman"/>
                        </a:rPr>
                        <a:t>/</a:t>
                      </a:r>
                      <a:endParaRPr lang="zh-TW" sz="1400" kern="100" dirty="0">
                        <a:effectLst/>
                        <a:latin typeface="Times New Roman"/>
                        <a:ea typeface="新細明體"/>
                        <a:cs typeface="Times New Roman"/>
                      </a:endParaRPr>
                    </a:p>
                    <a:p>
                      <a:pPr algn="ctr">
                        <a:lnSpc>
                          <a:spcPts val="2000"/>
                        </a:lnSpc>
                        <a:spcAft>
                          <a:spcPts val="0"/>
                        </a:spcAft>
                      </a:pPr>
                      <a:r>
                        <a:rPr lang="zh-TW" sz="1400" b="1" kern="100" dirty="0">
                          <a:effectLst/>
                          <a:latin typeface="Arial"/>
                          <a:ea typeface="標楷體"/>
                          <a:cs typeface="Arial"/>
                        </a:rPr>
                        <a:t>操作說明</a:t>
                      </a:r>
                      <a:endParaRPr lang="zh-TW" sz="1400" kern="100" dirty="0">
                        <a:effectLst/>
                        <a:latin typeface="Times New Roman"/>
                        <a:ea typeface="新細明體"/>
                        <a:cs typeface="Times New Roman"/>
                      </a:endParaRPr>
                    </a:p>
                  </a:txBody>
                  <a:tcPr marL="68580" marR="68580" marT="0" marB="0"/>
                </a:tc>
                <a:tc>
                  <a:txBody>
                    <a:bodyPr/>
                    <a:lstStyle/>
                    <a:p>
                      <a:pPr algn="ctr">
                        <a:lnSpc>
                          <a:spcPts val="2000"/>
                        </a:lnSpc>
                        <a:spcAft>
                          <a:spcPts val="0"/>
                        </a:spcAft>
                      </a:pPr>
                      <a:r>
                        <a:rPr lang="zh-TW" sz="1400" b="1" kern="100" dirty="0" smtClean="0">
                          <a:effectLst/>
                          <a:latin typeface="Arial"/>
                          <a:ea typeface="標楷體"/>
                          <a:cs typeface="Arial"/>
                        </a:rPr>
                        <a:t>評分標準</a:t>
                      </a:r>
                      <a:endParaRPr lang="zh-TW" sz="1400" kern="100" dirty="0">
                        <a:effectLst/>
                        <a:latin typeface="Times New Roman"/>
                        <a:ea typeface="新細明體"/>
                        <a:cs typeface="Times New Roman"/>
                      </a:endParaRPr>
                    </a:p>
                  </a:txBody>
                  <a:tcPr marL="68580" marR="68580" marT="0" marB="0" anchor="ctr"/>
                </a:tc>
                <a:tc>
                  <a:txBody>
                    <a:bodyPr/>
                    <a:lstStyle/>
                    <a:p>
                      <a:pPr indent="132715" algn="ctr">
                        <a:lnSpc>
                          <a:spcPts val="2000"/>
                        </a:lnSpc>
                        <a:spcAft>
                          <a:spcPts val="0"/>
                        </a:spcAft>
                      </a:pPr>
                      <a:r>
                        <a:rPr lang="zh-TW" sz="1400" b="1" kern="100" dirty="0">
                          <a:effectLst/>
                          <a:latin typeface="Arial"/>
                          <a:ea typeface="標楷體"/>
                          <a:cs typeface="Arial"/>
                        </a:rPr>
                        <a:t>評量共識</a:t>
                      </a:r>
                      <a:endParaRPr lang="zh-TW" sz="1400" kern="100" dirty="0">
                        <a:effectLst/>
                        <a:latin typeface="Times New Roman"/>
                        <a:ea typeface="新細明體"/>
                        <a:cs typeface="Times New Roman"/>
                      </a:endParaRPr>
                    </a:p>
                  </a:txBody>
                  <a:tcPr marL="68580" marR="68580" marT="0" marB="0"/>
                </a:tc>
              </a:tr>
              <a:tr h="306082">
                <a:tc gridSpan="6">
                  <a:txBody>
                    <a:bodyPr/>
                    <a:lstStyle/>
                    <a:p>
                      <a:pPr>
                        <a:lnSpc>
                          <a:spcPts val="2000"/>
                        </a:lnSpc>
                        <a:spcAft>
                          <a:spcPts val="0"/>
                        </a:spcAft>
                      </a:pPr>
                      <a:r>
                        <a:rPr lang="en-US" sz="1400" kern="0" dirty="0">
                          <a:effectLst/>
                          <a:latin typeface="Arial"/>
                          <a:ea typeface="標楷體"/>
                          <a:cs typeface="Times New Roman"/>
                        </a:rPr>
                        <a:t>1.</a:t>
                      </a:r>
                      <a:r>
                        <a:rPr lang="zh-TW" sz="1400" kern="0" dirty="0">
                          <a:effectLst/>
                          <a:latin typeface="Arial"/>
                          <a:ea typeface="標楷體"/>
                          <a:cs typeface="Arial"/>
                        </a:rPr>
                        <a:t>感染管制品質改善</a:t>
                      </a:r>
                      <a:endParaRPr lang="zh-TW" sz="1400" kern="100" dirty="0">
                        <a:effectLst/>
                        <a:latin typeface="Times New Roman"/>
                        <a:ea typeface="新細明體"/>
                        <a:cs typeface="Times New Roman"/>
                      </a:endParaRPr>
                    </a:p>
                  </a:txBody>
                  <a:tcPr marL="68580" marR="68580" marT="0" marB="0"/>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830715">
                <a:tc>
                  <a:txBody>
                    <a:bodyPr/>
                    <a:lstStyle/>
                    <a:p>
                      <a:pPr>
                        <a:lnSpc>
                          <a:spcPts val="1600"/>
                        </a:lnSpc>
                        <a:spcAft>
                          <a:spcPts val="0"/>
                        </a:spcAft>
                      </a:pPr>
                      <a:r>
                        <a:rPr lang="en-US" sz="1600" kern="100">
                          <a:effectLst/>
                          <a:latin typeface="Arial"/>
                          <a:ea typeface="標楷體"/>
                          <a:cs typeface="Times New Roman"/>
                        </a:rPr>
                        <a:t>1.1</a:t>
                      </a:r>
                      <a:endParaRPr lang="zh-TW" sz="1600" kern="10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dirty="0">
                          <a:effectLst/>
                          <a:latin typeface="Arial"/>
                          <a:ea typeface="標楷體"/>
                          <a:cs typeface="Arial"/>
                        </a:rPr>
                        <a:t>前次查核建議事項改善情形</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l">
                        <a:lnSpc>
                          <a:spcPts val="1600"/>
                        </a:lnSpc>
                        <a:spcAft>
                          <a:spcPts val="0"/>
                        </a:spcAft>
                        <a:buFont typeface="+mj-lt"/>
                        <a:buAutoNum type="arabicPeriod"/>
                      </a:pPr>
                      <a:r>
                        <a:rPr lang="zh-TW" sz="1600" kern="100" dirty="0">
                          <a:effectLst/>
                          <a:latin typeface="Arial"/>
                          <a:ea typeface="標楷體"/>
                          <a:cs typeface="Arial"/>
                        </a:rPr>
                        <a:t>針對前次查核之改進事項擬訂具體改進措施。</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確實執行，並有成效或說明無法達成改善目標之原因。</a:t>
                      </a:r>
                      <a:endParaRPr lang="zh-TW" sz="1600" kern="100" dirty="0">
                        <a:effectLst/>
                        <a:latin typeface="Times New Roman"/>
                        <a:ea typeface="新細明體"/>
                        <a:cs typeface="Times New Roman"/>
                      </a:endParaRPr>
                    </a:p>
                    <a:p>
                      <a:pPr marL="107950" indent="-107950">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90170" indent="-82550" algn="just">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marL="90170" indent="-82550" algn="just">
                        <a:lnSpc>
                          <a:spcPts val="1600"/>
                        </a:lnSpc>
                        <a:spcAft>
                          <a:spcPts val="0"/>
                        </a:spcAft>
                      </a:pPr>
                      <a:r>
                        <a:rPr lang="zh-TW" sz="1600" kern="100" dirty="0">
                          <a:effectLst/>
                          <a:latin typeface="Arial"/>
                          <a:ea typeface="標楷體"/>
                          <a:cs typeface="Arial"/>
                        </a:rPr>
                        <a:t>現場訪談</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與負責人員現場會談。</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檢閱改善情形之相關文件。</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檢視各相關建議是否依建議改善。</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請機構負責人說明改進內容及成效。</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第</a:t>
                      </a:r>
                      <a:r>
                        <a:rPr lang="en-US" sz="1600" kern="100" dirty="0">
                          <a:effectLst/>
                          <a:latin typeface="Arial"/>
                          <a:ea typeface="標楷體"/>
                          <a:cs typeface="Times New Roman"/>
                        </a:rPr>
                        <a:t>1</a:t>
                      </a:r>
                      <a:r>
                        <a:rPr lang="zh-TW" sz="1600" kern="100" dirty="0">
                          <a:effectLst/>
                          <a:latin typeface="Arial"/>
                          <a:ea typeface="標楷體"/>
                          <a:cs typeface="Arial"/>
                        </a:rPr>
                        <a:t>次參加查核之機構，本項得為不適用項目。</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查核前</a:t>
                      </a:r>
                      <a:r>
                        <a:rPr lang="en-US" sz="1600" kern="100" dirty="0">
                          <a:effectLst/>
                          <a:latin typeface="Arial"/>
                          <a:ea typeface="標楷體"/>
                          <a:cs typeface="Times New Roman"/>
                        </a:rPr>
                        <a:t>1</a:t>
                      </a:r>
                      <a:r>
                        <a:rPr lang="zh-TW" sz="1600" kern="100" dirty="0">
                          <a:effectLst/>
                          <a:latin typeface="Arial"/>
                          <a:ea typeface="標楷體"/>
                          <a:cs typeface="Arial"/>
                        </a:rPr>
                        <a:t>年接受評鑑而未接受查核之機構，應說明評鑑之感染管制相關建議事項改善情形。</a:t>
                      </a:r>
                      <a:endParaRPr lang="zh-TW" sz="1600" kern="100" dirty="0">
                        <a:effectLst/>
                        <a:latin typeface="Times New Roman"/>
                        <a:ea typeface="新細明體"/>
                        <a:cs typeface="Times New Roman"/>
                      </a:endParaRPr>
                    </a:p>
                  </a:txBody>
                  <a:tcPr marL="68580" marR="68580" marT="0" marB="0"/>
                </a:tc>
                <a:tc>
                  <a:txBody>
                    <a:bodyPr/>
                    <a:lstStyle/>
                    <a:p>
                      <a:pPr marL="152400" indent="-152400">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第</a:t>
                      </a:r>
                      <a:r>
                        <a:rPr lang="en-US" sz="1600" kern="100" dirty="0">
                          <a:effectLst/>
                          <a:latin typeface="Arial"/>
                          <a:ea typeface="標楷體"/>
                          <a:cs typeface="Times New Roman"/>
                        </a:rPr>
                        <a:t>1</a:t>
                      </a:r>
                      <a:r>
                        <a:rPr lang="zh-TW" sz="1600" kern="100" dirty="0">
                          <a:effectLst/>
                          <a:latin typeface="Arial"/>
                          <a:ea typeface="標楷體"/>
                          <a:cs typeface="Arial"/>
                        </a:rPr>
                        <a:t>項部分符合</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項，且第</a:t>
                      </a:r>
                      <a:r>
                        <a:rPr lang="en-US" sz="1600" kern="100" dirty="0">
                          <a:effectLst/>
                          <a:latin typeface="Arial"/>
                          <a:ea typeface="標楷體"/>
                          <a:cs typeface="Times New Roman"/>
                        </a:rPr>
                        <a:t>2</a:t>
                      </a:r>
                      <a:r>
                        <a:rPr lang="zh-TW" sz="1600" kern="100" dirty="0">
                          <a:effectLst/>
                          <a:latin typeface="Arial"/>
                          <a:ea typeface="標楷體"/>
                          <a:cs typeface="Arial"/>
                        </a:rPr>
                        <a:t>項部分符合</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effectLst/>
                          <a:latin typeface="Arial"/>
                          <a:ea typeface="標楷體"/>
                          <a:cs typeface="Arial"/>
                        </a:rPr>
                        <a:t>第</a:t>
                      </a:r>
                      <a:r>
                        <a:rPr lang="en-US" sz="1600" kern="100" dirty="0">
                          <a:effectLst/>
                          <a:latin typeface="Arial"/>
                          <a:ea typeface="標楷體"/>
                          <a:cs typeface="Times New Roman"/>
                        </a:rPr>
                        <a:t>1</a:t>
                      </a:r>
                      <a:r>
                        <a:rPr lang="zh-TW" sz="1600" kern="100" dirty="0">
                          <a:effectLst/>
                          <a:latin typeface="Arial"/>
                          <a:ea typeface="標楷體"/>
                          <a:cs typeface="Arial"/>
                        </a:rPr>
                        <a:t>次參加查核且查核前一年未接受評鑑之機構，本項不適用。</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solidFill>
                            <a:srgbClr val="0000FF"/>
                          </a:solidFill>
                          <a:effectLst/>
                          <a:latin typeface="Arial"/>
                          <a:ea typeface="標楷體"/>
                          <a:cs typeface="Arial"/>
                        </a:rPr>
                        <a:t>第</a:t>
                      </a:r>
                      <a:r>
                        <a:rPr lang="en-US" sz="1600" kern="100" dirty="0">
                          <a:solidFill>
                            <a:srgbClr val="0000FF"/>
                          </a:solidFill>
                          <a:effectLst/>
                          <a:latin typeface="Arial"/>
                          <a:ea typeface="標楷體"/>
                          <a:cs typeface="Times New Roman"/>
                        </a:rPr>
                        <a:t>1</a:t>
                      </a:r>
                      <a:r>
                        <a:rPr lang="zh-TW" sz="1600" kern="100" dirty="0">
                          <a:solidFill>
                            <a:srgbClr val="0000FF"/>
                          </a:solidFill>
                          <a:effectLst/>
                          <a:latin typeface="Arial"/>
                          <a:ea typeface="標楷體"/>
                          <a:cs typeface="Arial"/>
                        </a:rPr>
                        <a:t>次參加查核且查核前一年有接受評鑑之機構，得於自評時自行決定是否要適用本項。</a:t>
                      </a:r>
                      <a:endParaRPr lang="zh-TW" sz="1600" kern="100" dirty="0">
                        <a:solidFill>
                          <a:srgbClr val="0000FF"/>
                        </a:solidFill>
                        <a:effectLst/>
                        <a:latin typeface="Times New Roman"/>
                        <a:ea typeface="新細明體"/>
                        <a:cs typeface="Times New Roman"/>
                      </a:endParaRPr>
                    </a:p>
                  </a:txBody>
                  <a:tcPr marL="68580" marR="68580" marT="0" marB="0"/>
                </a:tc>
              </a:tr>
            </a:tbl>
          </a:graphicData>
        </a:graphic>
      </p:graphicFrame>
      <p:sp>
        <p:nvSpPr>
          <p:cNvPr id="3" name="矩形 2"/>
          <p:cNvSpPr/>
          <p:nvPr/>
        </p:nvSpPr>
        <p:spPr>
          <a:xfrm>
            <a:off x="400606" y="1652509"/>
            <a:ext cx="4756430" cy="369332"/>
          </a:xfrm>
          <a:prstGeom prst="rect">
            <a:avLst/>
          </a:prstGeom>
        </p:spPr>
        <p:txBody>
          <a:bodyPr wrap="none">
            <a:spAutoFit/>
          </a:bodyPr>
          <a:lstStyle/>
          <a:p>
            <a:pPr marL="285750" indent="-285750">
              <a:buFont typeface="Arial" pitchFamily="34" charset="0"/>
              <a:buChar char="•"/>
            </a:pPr>
            <a:r>
              <a:rPr lang="zh-TW" altLang="zh-TW" dirty="0">
                <a:latin typeface="Arial"/>
                <a:ea typeface="標楷體"/>
                <a:cs typeface="Arial"/>
              </a:rPr>
              <a:t>檢閱文件以查核年及查核前</a:t>
            </a:r>
            <a:r>
              <a:rPr lang="en-US" altLang="zh-TW" dirty="0">
                <a:latin typeface="Arial"/>
                <a:ea typeface="標楷體"/>
              </a:rPr>
              <a:t>1</a:t>
            </a:r>
            <a:r>
              <a:rPr lang="zh-TW" altLang="zh-TW" dirty="0">
                <a:latin typeface="Arial"/>
                <a:ea typeface="標楷體"/>
                <a:cs typeface="Arial"/>
              </a:rPr>
              <a:t>年資料為準。</a:t>
            </a:r>
            <a:endParaRPr lang="zh-TW" altLang="en-US" dirty="0"/>
          </a:p>
        </p:txBody>
      </p:sp>
      <p:sp>
        <p:nvSpPr>
          <p:cNvPr id="5" name="投影片編號版面配置區 4"/>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36</a:t>
            </a:fld>
            <a:endParaRPr lang="zh-TW" altLang="en-US">
              <a:solidFill>
                <a:prstClr val="black">
                  <a:tint val="75000"/>
                </a:prstClr>
              </a:solidFill>
            </a:endParaRPr>
          </a:p>
        </p:txBody>
      </p:sp>
    </p:spTree>
    <p:extLst>
      <p:ext uri="{BB962C8B-B14F-4D97-AF65-F5344CB8AC3E}">
        <p14:creationId xmlns:p14="http://schemas.microsoft.com/office/powerpoint/2010/main" val="215220275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p:cNvSpPr>
          <p:nvPr>
            <p:ph type="title"/>
          </p:nvPr>
        </p:nvSpPr>
        <p:spPr>
          <a:xfrm>
            <a:off x="467544" y="332656"/>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smtClean="0">
                <a:latin typeface="Arial" pitchFamily="34" charset="0"/>
                <a:ea typeface="標楷體" pitchFamily="65" charset="-120"/>
                <a:cs typeface="Arial" pitchFamily="34" charset="0"/>
              </a:rPr>
              <a:t>(</a:t>
            </a:r>
            <a:r>
              <a:rPr lang="en-US" altLang="zh-TW" sz="4000" dirty="0">
                <a:latin typeface="Arial" pitchFamily="34" charset="0"/>
                <a:ea typeface="標楷體" pitchFamily="65" charset="-120"/>
                <a:cs typeface="Arial" pitchFamily="34" charset="0"/>
              </a:rPr>
              <a:t>2/12)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3629144631"/>
              </p:ext>
            </p:extLst>
          </p:nvPr>
        </p:nvGraphicFramePr>
        <p:xfrm>
          <a:off x="179512" y="1052736"/>
          <a:ext cx="8856985" cy="5693858"/>
        </p:xfrm>
        <a:graphic>
          <a:graphicData uri="http://schemas.openxmlformats.org/drawingml/2006/table">
            <a:tbl>
              <a:tblPr firstRow="1" bandRow="1">
                <a:tableStyleId>{5C22544A-7EE6-4342-B048-85BDC9FD1C3A}</a:tableStyleId>
              </a:tblPr>
              <a:tblGrid>
                <a:gridCol w="576064"/>
                <a:gridCol w="639599"/>
                <a:gridCol w="2240721"/>
                <a:gridCol w="2160240"/>
                <a:gridCol w="1296144"/>
                <a:gridCol w="1944217"/>
              </a:tblGrid>
              <a:tr h="512264">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9" marR="68579"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79" marR="68579"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9" marR="68579" marT="0" marB="0" anchor="ctr"/>
                </a:tc>
              </a:tr>
              <a:tr h="207816">
                <a:tc gridSpan="6">
                  <a:txBody>
                    <a:bodyPr/>
                    <a:lstStyle/>
                    <a:p>
                      <a:r>
                        <a:rPr lang="en-US" altLang="zh-TW" sz="1400" kern="100" dirty="0" smtClean="0">
                          <a:solidFill>
                            <a:schemeClr val="dk1"/>
                          </a:solidFill>
                          <a:effectLst/>
                          <a:latin typeface="Arial" pitchFamily="34" charset="0"/>
                          <a:ea typeface="標楷體" pitchFamily="65" charset="-120"/>
                          <a:cs typeface="Arial" pitchFamily="34" charset="0"/>
                        </a:rPr>
                        <a:t>2.</a:t>
                      </a:r>
                      <a:r>
                        <a:rPr lang="zh-TW" altLang="zh-TW" sz="1400" kern="100" dirty="0" smtClean="0">
                          <a:solidFill>
                            <a:schemeClr val="dk1"/>
                          </a:solidFill>
                          <a:effectLst/>
                          <a:latin typeface="Arial" pitchFamily="34" charset="0"/>
                          <a:ea typeface="標楷體" pitchFamily="65" charset="-120"/>
                          <a:cs typeface="Arial" pitchFamily="34" charset="0"/>
                        </a:rPr>
                        <a:t>人員管理</a:t>
                      </a:r>
                      <a:r>
                        <a:rPr lang="en-US" altLang="zh-TW" sz="1400" kern="100" dirty="0" smtClean="0">
                          <a:solidFill>
                            <a:schemeClr val="dk1"/>
                          </a:solidFill>
                          <a:effectLst/>
                          <a:latin typeface="Arial" pitchFamily="34" charset="0"/>
                          <a:ea typeface="標楷體" pitchFamily="65" charset="-120"/>
                          <a:cs typeface="Arial" pitchFamily="34" charset="0"/>
                        </a:rPr>
                        <a:t> </a:t>
                      </a:r>
                      <a:endParaRPr lang="zh-TW" altLang="en-US" sz="1400" kern="100" dirty="0">
                        <a:solidFill>
                          <a:schemeClr val="dk1"/>
                        </a:solidFill>
                        <a:effectLst/>
                        <a:latin typeface="Arial" pitchFamily="34" charset="0"/>
                        <a:ea typeface="標楷體" pitchFamily="65" charset="-120"/>
                        <a:cs typeface="Arial" pitchFamily="34" charset="0"/>
                      </a:endParaRPr>
                    </a:p>
                  </a:txBody>
                  <a:tcPr marL="91439" marR="91439" marT="45717" marB="45717"/>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4355447">
                <a:tc>
                  <a:txBody>
                    <a:bodyPr/>
                    <a:lstStyle/>
                    <a:p>
                      <a:pPr algn="l">
                        <a:lnSpc>
                          <a:spcPts val="1600"/>
                        </a:lnSpc>
                        <a:spcAft>
                          <a:spcPts val="0"/>
                        </a:spcAft>
                      </a:pPr>
                      <a:r>
                        <a:rPr lang="en-US" sz="1600" kern="100" dirty="0">
                          <a:effectLst/>
                          <a:latin typeface="Arial"/>
                          <a:ea typeface="標楷體"/>
                          <a:cs typeface="Times New Roman"/>
                        </a:rPr>
                        <a:t>2.1</a:t>
                      </a:r>
                      <a:endParaRPr lang="zh-TW" sz="1600" kern="100" dirty="0">
                        <a:effectLst/>
                        <a:latin typeface="Times New Roman"/>
                        <a:ea typeface="新細明體"/>
                        <a:cs typeface="Times New Roman"/>
                      </a:endParaRPr>
                    </a:p>
                  </a:txBody>
                  <a:tcPr marL="68580" marR="68580" marT="0" marB="0"/>
                </a:tc>
                <a:tc>
                  <a:txBody>
                    <a:bodyPr/>
                    <a:lstStyle/>
                    <a:p>
                      <a:pPr algn="l">
                        <a:lnSpc>
                          <a:spcPts val="1600"/>
                        </a:lnSpc>
                        <a:spcAft>
                          <a:spcPts val="0"/>
                        </a:spcAft>
                      </a:pPr>
                      <a:r>
                        <a:rPr lang="zh-TW" sz="1600" kern="100" dirty="0">
                          <a:effectLst/>
                          <a:latin typeface="Arial"/>
                          <a:ea typeface="標楷體"/>
                          <a:cs typeface="Arial"/>
                        </a:rPr>
                        <a:t>工作人員定期接受健康檢查情形</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l">
                        <a:lnSpc>
                          <a:spcPts val="1600"/>
                        </a:lnSpc>
                        <a:spcAft>
                          <a:spcPts val="0"/>
                        </a:spcAft>
                        <a:buFont typeface="+mj-lt"/>
                        <a:buAutoNum type="arabicPeriod"/>
                      </a:pPr>
                      <a:r>
                        <a:rPr lang="zh-TW" sz="1600" kern="100" dirty="0">
                          <a:effectLst/>
                          <a:latin typeface="Arial"/>
                          <a:ea typeface="標楷體"/>
                          <a:cs typeface="Arial"/>
                        </a:rPr>
                        <a:t>新進工作人員健康檢查項目包含：胸部</a:t>
                      </a:r>
                      <a:r>
                        <a:rPr lang="en-US" sz="1600" kern="100" dirty="0">
                          <a:effectLst/>
                          <a:latin typeface="Arial"/>
                          <a:ea typeface="標楷體"/>
                          <a:cs typeface="Times New Roman"/>
                        </a:rPr>
                        <a:t>X</a:t>
                      </a:r>
                      <a:r>
                        <a:rPr lang="zh-TW" sz="1600" kern="100" dirty="0">
                          <a:effectLst/>
                          <a:latin typeface="Arial"/>
                          <a:ea typeface="標楷體"/>
                          <a:cs typeface="Arial"/>
                        </a:rPr>
                        <a:t>光、血液常規及生化、尿液、糞便檢查</a:t>
                      </a:r>
                      <a:r>
                        <a:rPr lang="en-US" sz="1600" kern="100" dirty="0">
                          <a:effectLst/>
                          <a:latin typeface="Arial"/>
                          <a:ea typeface="標楷體"/>
                          <a:cs typeface="Times New Roman"/>
                        </a:rPr>
                        <a:t>(</a:t>
                      </a:r>
                      <a:r>
                        <a:rPr lang="zh-TW" sz="1600" kern="100" dirty="0">
                          <a:effectLst/>
                          <a:latin typeface="Arial"/>
                          <a:ea typeface="標楷體"/>
                          <a:cs typeface="Arial"/>
                        </a:rPr>
                        <a:t>阿米巴痢疾、桿菌性痢疾、寄生蟲</a:t>
                      </a:r>
                      <a:r>
                        <a:rPr lang="en-US" sz="1600" kern="100" dirty="0">
                          <a:effectLst/>
                          <a:latin typeface="Arial"/>
                          <a:ea typeface="標楷體"/>
                          <a:cs typeface="Times New Roman"/>
                        </a:rPr>
                        <a:t>)</a:t>
                      </a:r>
                      <a:r>
                        <a:rPr lang="zh-TW" sz="1600" kern="100" dirty="0">
                          <a:effectLst/>
                          <a:latin typeface="Arial"/>
                          <a:ea typeface="標楷體"/>
                          <a:cs typeface="Arial"/>
                        </a:rPr>
                        <a:t>且有紀錄，及</a:t>
                      </a:r>
                      <a:r>
                        <a:rPr lang="en-US" sz="1600" kern="100" dirty="0">
                          <a:effectLst/>
                          <a:latin typeface="Arial"/>
                          <a:ea typeface="標楷體"/>
                          <a:cs typeface="Times New Roman"/>
                        </a:rPr>
                        <a:t>B</a:t>
                      </a:r>
                      <a:r>
                        <a:rPr lang="zh-TW" sz="1600" kern="100" dirty="0">
                          <a:effectLst/>
                          <a:latin typeface="Arial"/>
                          <a:ea typeface="標楷體"/>
                          <a:cs typeface="Arial"/>
                        </a:rPr>
                        <a:t>型肝炎抗原抗體報告。</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在職工作人員每年接受健康檢查，檢查項目應包含：胸部</a:t>
                      </a:r>
                      <a:r>
                        <a:rPr lang="en-US" sz="1600" kern="100" dirty="0">
                          <a:effectLst/>
                          <a:latin typeface="Arial"/>
                          <a:ea typeface="標楷體"/>
                          <a:cs typeface="Times New Roman"/>
                        </a:rPr>
                        <a:t>X</a:t>
                      </a:r>
                      <a:r>
                        <a:rPr lang="zh-TW" sz="1600" kern="100" dirty="0">
                          <a:effectLst/>
                          <a:latin typeface="Arial"/>
                          <a:ea typeface="標楷體"/>
                          <a:cs typeface="Arial"/>
                        </a:rPr>
                        <a:t>光、血液常規及生化、尿液檢查，且有紀錄。</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廚工及供膳人員除上述檢查項目外，另須增加</a:t>
                      </a:r>
                      <a:r>
                        <a:rPr lang="en-US" sz="1600" kern="100" dirty="0">
                          <a:effectLst/>
                          <a:latin typeface="Arial"/>
                          <a:ea typeface="標楷體"/>
                          <a:cs typeface="Times New Roman"/>
                        </a:rPr>
                        <a:t>A</a:t>
                      </a:r>
                      <a:r>
                        <a:rPr lang="zh-TW" sz="1600" kern="100" dirty="0">
                          <a:effectLst/>
                          <a:latin typeface="Arial"/>
                          <a:ea typeface="標楷體"/>
                          <a:cs typeface="Arial"/>
                        </a:rPr>
                        <a:t>型肝炎、傷寒（糞便）及寄生蟲檢查。</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了解健康檢查報告並對於檢查異常值之項目，有追蹤輔導計畫。</a:t>
                      </a:r>
                      <a:endParaRPr lang="zh-TW" sz="1600" kern="100" dirty="0">
                        <a:effectLst/>
                        <a:latin typeface="Times New Roman"/>
                        <a:ea typeface="新細明體"/>
                        <a:cs typeface="Times New Roman"/>
                      </a:endParaRPr>
                    </a:p>
                  </a:txBody>
                  <a:tcPr marL="68580" marR="68580" marT="0" marB="0"/>
                </a:tc>
                <a:tc>
                  <a:txBody>
                    <a:bodyPr/>
                    <a:lstStyle/>
                    <a:p>
                      <a:pPr algn="l">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檢閱健康檢查報告書及相關處理紀錄。</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新進工作人員、在職工作人員廚工及供膳人員之健康檢查項目應與基準說明內容相符。</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工作人員包括自行聘用及外包之人力。</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依據疾病管制署公告之人口密集機構感染管制措施指引。</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100" dirty="0">
                          <a:effectLst/>
                          <a:latin typeface="Arial"/>
                          <a:ea typeface="標楷體"/>
                          <a:cs typeface="Arial"/>
                        </a:rPr>
                        <a:t>新進人員健檢日期應於到職前完成。</a:t>
                      </a:r>
                      <a:endParaRPr lang="zh-TW" sz="1600" kern="100" dirty="0">
                        <a:effectLst/>
                        <a:latin typeface="Times New Roman"/>
                        <a:ea typeface="新細明體"/>
                        <a:cs typeface="Times New Roman"/>
                      </a:endParaRPr>
                    </a:p>
                  </a:txBody>
                  <a:tcPr marL="68580" marR="68580" marT="0" marB="0"/>
                </a:tc>
                <a:tc>
                  <a:txBody>
                    <a:bodyPr/>
                    <a:lstStyle/>
                    <a:p>
                      <a:pPr marL="152400" indent="-152400" algn="l">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gn="l">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gn="l">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1,2</a:t>
                      </a:r>
                      <a:r>
                        <a:rPr lang="zh-TW" sz="1600" kern="100" dirty="0" smtClean="0">
                          <a:effectLst/>
                          <a:latin typeface="Arial"/>
                          <a:ea typeface="標楷體"/>
                          <a:cs typeface="Arial"/>
                        </a:rPr>
                        <a:t>項</a:t>
                      </a:r>
                      <a:endParaRPr lang="zh-TW" sz="1600" kern="100" dirty="0">
                        <a:effectLst/>
                        <a:latin typeface="Times New Roman"/>
                        <a:ea typeface="新細明體"/>
                        <a:cs typeface="Times New Roman"/>
                      </a:endParaRPr>
                    </a:p>
                    <a:p>
                      <a:pPr marL="152400" indent="-152400" algn="l">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1,2,3</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270" algn="l">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p>
                      <a:pPr algn="l">
                        <a:lnSpc>
                          <a:spcPts val="1600"/>
                        </a:lnSpc>
                        <a:spcAft>
                          <a:spcPts val="0"/>
                        </a:spcAft>
                      </a:pPr>
                      <a:r>
                        <a:rPr lang="en-US" sz="1600" kern="0" spc="-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l">
                        <a:lnSpc>
                          <a:spcPts val="1600"/>
                        </a:lnSpc>
                        <a:spcAft>
                          <a:spcPts val="0"/>
                        </a:spcAft>
                        <a:buFont typeface="+mj-lt"/>
                        <a:buAutoNum type="arabicPeriod"/>
                      </a:pPr>
                      <a:r>
                        <a:rPr lang="zh-TW" sz="1600" kern="0" dirty="0">
                          <a:effectLst/>
                          <a:latin typeface="Arial"/>
                          <a:ea typeface="標楷體"/>
                          <a:cs typeface="Arial"/>
                        </a:rPr>
                        <a:t>資料應依照個資法保密</a:t>
                      </a:r>
                      <a:r>
                        <a:rPr lang="zh-TW" sz="1600" kern="0" dirty="0">
                          <a:effectLst/>
                          <a:latin typeface="Times New Roman"/>
                          <a:ea typeface="標楷體"/>
                          <a:cs typeface="Arial"/>
                        </a:rPr>
                        <a:t>。</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0" dirty="0">
                          <a:effectLst/>
                          <a:latin typeface="Arial"/>
                          <a:ea typeface="標楷體"/>
                          <a:cs typeface="Arial"/>
                        </a:rPr>
                        <a:t>請機構協助列冊註明人員之到職日及健檢日。</a:t>
                      </a:r>
                      <a:endParaRPr lang="zh-TW" sz="1600" kern="100" dirty="0">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0" dirty="0">
                          <a:solidFill>
                            <a:srgbClr val="0000FF"/>
                          </a:solidFill>
                          <a:effectLst/>
                          <a:latin typeface="Arial"/>
                          <a:ea typeface="標楷體"/>
                          <a:cs typeface="Arial"/>
                        </a:rPr>
                        <a:t>新進工作人員健康檢查以到職日前</a:t>
                      </a:r>
                      <a:r>
                        <a:rPr lang="en-US" sz="1600" kern="0" dirty="0">
                          <a:solidFill>
                            <a:srgbClr val="0000FF"/>
                          </a:solidFill>
                          <a:effectLst/>
                          <a:latin typeface="Arial"/>
                          <a:ea typeface="標楷體"/>
                          <a:cs typeface="Times New Roman"/>
                        </a:rPr>
                        <a:t>3</a:t>
                      </a:r>
                      <a:r>
                        <a:rPr lang="zh-TW" sz="1600" kern="0" dirty="0">
                          <a:solidFill>
                            <a:srgbClr val="0000FF"/>
                          </a:solidFill>
                          <a:effectLst/>
                          <a:latin typeface="Arial"/>
                          <a:ea typeface="標楷體"/>
                          <a:cs typeface="Arial"/>
                        </a:rPr>
                        <a:t>個月之檢查報告為主</a:t>
                      </a:r>
                      <a:r>
                        <a:rPr lang="zh-TW" sz="1600" kern="0" dirty="0">
                          <a:solidFill>
                            <a:srgbClr val="0000FF"/>
                          </a:solidFill>
                          <a:effectLst/>
                          <a:latin typeface="Times New Roman"/>
                          <a:ea typeface="新細明體"/>
                          <a:cs typeface="Arial"/>
                        </a:rPr>
                        <a:t>。</a:t>
                      </a:r>
                      <a:endParaRPr lang="zh-TW" sz="1600" kern="100" dirty="0">
                        <a:solidFill>
                          <a:srgbClr val="0000FF"/>
                        </a:solidFill>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0" dirty="0">
                          <a:solidFill>
                            <a:srgbClr val="0000FF"/>
                          </a:solidFill>
                          <a:effectLst/>
                          <a:latin typeface="Arial"/>
                          <a:ea typeface="標楷體"/>
                          <a:cs typeface="Arial"/>
                        </a:rPr>
                        <a:t>在職人員在同一負責人的機構轉換執業地點，視為新進工作人員。</a:t>
                      </a:r>
                      <a:endParaRPr lang="zh-TW" sz="1600" kern="100" dirty="0">
                        <a:solidFill>
                          <a:srgbClr val="0000FF"/>
                        </a:solidFill>
                        <a:effectLst/>
                        <a:latin typeface="Times New Roman"/>
                        <a:ea typeface="新細明體"/>
                        <a:cs typeface="Times New Roman"/>
                      </a:endParaRPr>
                    </a:p>
                    <a:p>
                      <a:pPr marL="342900" lvl="0" indent="-342900" algn="l">
                        <a:lnSpc>
                          <a:spcPts val="1600"/>
                        </a:lnSpc>
                        <a:spcAft>
                          <a:spcPts val="0"/>
                        </a:spcAft>
                        <a:buFont typeface="+mj-lt"/>
                        <a:buAutoNum type="arabicPeriod"/>
                      </a:pPr>
                      <a:r>
                        <a:rPr lang="zh-TW" sz="1600" kern="0" dirty="0">
                          <a:solidFill>
                            <a:srgbClr val="0000FF"/>
                          </a:solidFill>
                          <a:effectLst/>
                          <a:latin typeface="Arial"/>
                          <a:ea typeface="標楷體"/>
                          <a:cs typeface="Arial"/>
                        </a:rPr>
                        <a:t>健康檢查應於可核發合法檢驗報告的機構辦理</a:t>
                      </a:r>
                      <a:r>
                        <a:rPr lang="zh-TW" sz="1600" kern="0" dirty="0">
                          <a:solidFill>
                            <a:srgbClr val="0000FF"/>
                          </a:solidFill>
                          <a:effectLst/>
                          <a:latin typeface="Times New Roman"/>
                          <a:ea typeface="新細明體"/>
                          <a:cs typeface="Arial"/>
                        </a:rPr>
                        <a:t>。</a:t>
                      </a:r>
                      <a:endParaRPr lang="zh-TW" sz="1600" kern="100" dirty="0">
                        <a:solidFill>
                          <a:srgbClr val="0000FF"/>
                        </a:solidFill>
                        <a:effectLst/>
                        <a:latin typeface="Times New Roman"/>
                        <a:ea typeface="新細明體"/>
                        <a:cs typeface="Times New Roman"/>
                      </a:endParaRPr>
                    </a:p>
                    <a:p>
                      <a:pPr algn="l">
                        <a:lnSpc>
                          <a:spcPts val="1600"/>
                        </a:lnSpc>
                        <a:spcAft>
                          <a:spcPts val="0"/>
                        </a:spcAft>
                      </a:pPr>
                      <a:r>
                        <a:rPr lang="en-US" sz="1600" kern="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37</a:t>
            </a:fld>
            <a:endParaRPr lang="zh-TW" altLang="en-US">
              <a:solidFill>
                <a:prstClr val="black">
                  <a:tint val="75000"/>
                </a:prstClr>
              </a:solidFill>
            </a:endParaRPr>
          </a:p>
        </p:txBody>
      </p:sp>
    </p:spTree>
    <p:extLst>
      <p:ext uri="{BB962C8B-B14F-4D97-AF65-F5344CB8AC3E}">
        <p14:creationId xmlns:p14="http://schemas.microsoft.com/office/powerpoint/2010/main" val="166786853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p:cNvSpPr>
          <p:nvPr>
            <p:ph type="title"/>
          </p:nvPr>
        </p:nvSpPr>
        <p:spPr>
          <a:xfrm>
            <a:off x="468313" y="549275"/>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smtClean="0">
                <a:latin typeface="Arial" pitchFamily="34" charset="0"/>
                <a:ea typeface="標楷體" pitchFamily="65" charset="-120"/>
                <a:cs typeface="Arial" pitchFamily="34" charset="0"/>
              </a:rPr>
              <a:t>(</a:t>
            </a:r>
            <a:r>
              <a:rPr lang="en-US" altLang="zh-TW" sz="4000" dirty="0">
                <a:latin typeface="Arial" pitchFamily="34" charset="0"/>
                <a:ea typeface="標楷體" pitchFamily="65" charset="-120"/>
                <a:cs typeface="Arial" pitchFamily="34" charset="0"/>
              </a:rPr>
              <a:t>3/12)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2066335315"/>
              </p:ext>
            </p:extLst>
          </p:nvPr>
        </p:nvGraphicFramePr>
        <p:xfrm>
          <a:off x="179512" y="1247762"/>
          <a:ext cx="8856985" cy="5574335"/>
        </p:xfrm>
        <a:graphic>
          <a:graphicData uri="http://schemas.openxmlformats.org/drawingml/2006/table">
            <a:tbl>
              <a:tblPr firstRow="1" bandRow="1">
                <a:tableStyleId>{5C22544A-7EE6-4342-B048-85BDC9FD1C3A}</a:tableStyleId>
              </a:tblPr>
              <a:tblGrid>
                <a:gridCol w="576064"/>
                <a:gridCol w="639599"/>
                <a:gridCol w="2240721"/>
                <a:gridCol w="2520280"/>
                <a:gridCol w="1368152"/>
                <a:gridCol w="1512169"/>
              </a:tblGrid>
              <a:tr h="494335">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9" marR="68579"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79" marR="68579"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9" marR="68579" marT="0" marB="0" anchor="ctr"/>
                </a:tc>
              </a:tr>
              <a:tr h="4054444">
                <a:tc>
                  <a:txBody>
                    <a:bodyPr/>
                    <a:lstStyle/>
                    <a:p>
                      <a:pPr>
                        <a:lnSpc>
                          <a:spcPts val="1600"/>
                        </a:lnSpc>
                        <a:spcAft>
                          <a:spcPts val="0"/>
                        </a:spcAft>
                      </a:pPr>
                      <a:r>
                        <a:rPr lang="en-US" sz="1600" kern="100">
                          <a:effectLst/>
                          <a:latin typeface="Arial"/>
                          <a:ea typeface="標楷體"/>
                          <a:cs typeface="Times New Roman"/>
                        </a:rPr>
                        <a:t>2.2</a:t>
                      </a:r>
                      <a:endParaRPr lang="zh-TW" sz="1600" kern="10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dirty="0">
                          <a:effectLst/>
                          <a:latin typeface="Arial"/>
                          <a:ea typeface="標楷體"/>
                          <a:cs typeface="Arial"/>
                        </a:rPr>
                        <a:t>服務對象</a:t>
                      </a:r>
                      <a:r>
                        <a:rPr lang="zh-TW" sz="1600" kern="0" dirty="0">
                          <a:effectLst/>
                          <a:latin typeface="Arial"/>
                          <a:ea typeface="標楷體"/>
                          <a:cs typeface="Arial"/>
                        </a:rPr>
                        <a:t>健康檢查及健康管理情形</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just">
                        <a:lnSpc>
                          <a:spcPts val="1600"/>
                        </a:lnSpc>
                        <a:spcAft>
                          <a:spcPts val="0"/>
                        </a:spcAft>
                        <a:buFont typeface="+mj-lt"/>
                        <a:buAutoNum type="arabicPeriod"/>
                      </a:pPr>
                      <a:r>
                        <a:rPr lang="zh-TW" sz="1600" kern="100" dirty="0">
                          <a:effectLst/>
                          <a:latin typeface="Arial"/>
                          <a:ea typeface="標楷體"/>
                          <a:cs typeface="Arial"/>
                        </a:rPr>
                        <a:t>服務對象入住前應提供體檢文件，體檢項目包括胸部</a:t>
                      </a:r>
                      <a:r>
                        <a:rPr lang="zh-TW" sz="1600" kern="100" dirty="0">
                          <a:effectLst/>
                          <a:latin typeface="Times New Roman"/>
                          <a:ea typeface="細明體"/>
                          <a:cs typeface="細明體"/>
                        </a:rPr>
                        <a:t>Ⅹ</a:t>
                      </a:r>
                      <a:r>
                        <a:rPr lang="zh-TW" sz="1600" kern="100" dirty="0">
                          <a:effectLst/>
                          <a:latin typeface="Arial"/>
                          <a:ea typeface="標楷體"/>
                          <a:cs typeface="Arial"/>
                        </a:rPr>
                        <a:t>光、糞便</a:t>
                      </a:r>
                      <a:r>
                        <a:rPr lang="en-US" sz="1600" kern="100" dirty="0">
                          <a:effectLst/>
                          <a:latin typeface="Arial"/>
                          <a:ea typeface="標楷體"/>
                          <a:cs typeface="Times New Roman"/>
                        </a:rPr>
                        <a:t>(</a:t>
                      </a:r>
                      <a:r>
                        <a:rPr lang="zh-TW" sz="1600" kern="100" dirty="0">
                          <a:effectLst/>
                          <a:latin typeface="Arial"/>
                          <a:ea typeface="標楷體"/>
                          <a:cs typeface="Arial"/>
                        </a:rPr>
                        <a:t>阿米巴痢疾、桿菌性痢疾及寄生蟲感染檢驗陰性）、血液常規及生化、尿液檢查，並有完整紀錄。</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服務對象每年接受</a:t>
                      </a:r>
                      <a:r>
                        <a:rPr lang="en-US" sz="1600" kern="100" dirty="0">
                          <a:effectLst/>
                          <a:latin typeface="Arial"/>
                          <a:ea typeface="標楷體"/>
                          <a:cs typeface="Times New Roman"/>
                        </a:rPr>
                        <a:t>1</a:t>
                      </a:r>
                      <a:r>
                        <a:rPr lang="zh-TW" sz="1600" kern="100" dirty="0">
                          <a:effectLst/>
                          <a:latin typeface="Arial"/>
                          <a:ea typeface="標楷體"/>
                          <a:cs typeface="Arial"/>
                        </a:rPr>
                        <a:t>次健康檢查，至少包括胸部</a:t>
                      </a:r>
                      <a:r>
                        <a:rPr lang="zh-TW" sz="1600" kern="100" dirty="0">
                          <a:effectLst/>
                          <a:latin typeface="Times New Roman"/>
                          <a:ea typeface="細明體"/>
                          <a:cs typeface="細明體"/>
                        </a:rPr>
                        <a:t>Ⅹ</a:t>
                      </a:r>
                      <a:r>
                        <a:rPr lang="zh-TW" sz="1600" kern="100" dirty="0">
                          <a:effectLst/>
                          <a:latin typeface="Arial"/>
                          <a:ea typeface="標楷體"/>
                          <a:cs typeface="Arial"/>
                        </a:rPr>
                        <a:t>光、血液常規及生化、尿液檢查，並有完整紀錄。</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針對個別檢查結果進行追蹤處理與個案管理。</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160020" indent="-160020" algn="just">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marL="18415" algn="just">
                        <a:lnSpc>
                          <a:spcPts val="1600"/>
                        </a:lnSpc>
                        <a:spcAft>
                          <a:spcPts val="0"/>
                        </a:spcAft>
                      </a:pPr>
                      <a:r>
                        <a:rPr lang="zh-TW" sz="1600" kern="100" dirty="0">
                          <a:effectLst/>
                          <a:latin typeface="Arial"/>
                          <a:ea typeface="標楷體"/>
                          <a:cs typeface="Arial"/>
                        </a:rPr>
                        <a:t>以疾病管制署公告之人口密集機構感染管制措施指引為原則：</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入住時應有最近三個月內</a:t>
                      </a:r>
                      <a:r>
                        <a:rPr lang="en-US" sz="1600" kern="100" dirty="0">
                          <a:effectLst/>
                          <a:latin typeface="Arial"/>
                          <a:ea typeface="標楷體"/>
                          <a:cs typeface="Times New Roman"/>
                        </a:rPr>
                        <a:t>X</a:t>
                      </a:r>
                      <a:r>
                        <a:rPr lang="zh-TW" sz="1600" kern="100" dirty="0">
                          <a:effectLst/>
                          <a:latin typeface="Arial"/>
                          <a:ea typeface="標楷體"/>
                          <a:cs typeface="Arial"/>
                        </a:rPr>
                        <a:t>光檢驗報告，阿米巴痢疾及桿菌性痢疾須在入住前一星期內檢查，或安排區隔一週，觀察有無腸道傳染病疑似症狀，經確認無虞後，才入住一般住房。</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服務對象每年接受體檢，可配合成人健檢或老人健檢，若無腸道症狀，體檢項目不包括阿米巴痢疾、桿菌性痢疾。</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由醫院入住之服務對象，直接從醫院過來的，已做過體檢，而阿米巴痢疾及桿菌性痢疾醫院未驗，若為緊急入住，應先將服務對象隔離，並在病歷內載明原因及補驗日期。</a:t>
                      </a:r>
                      <a:endParaRPr lang="zh-TW" sz="1600" kern="100" dirty="0">
                        <a:effectLst/>
                        <a:latin typeface="Times New Roman"/>
                        <a:ea typeface="新細明體"/>
                        <a:cs typeface="Times New Roman"/>
                      </a:endParaRPr>
                    </a:p>
                  </a:txBody>
                  <a:tcPr marL="68580" marR="68580" marT="0" marB="0"/>
                </a:tc>
                <a:tc>
                  <a:txBody>
                    <a:bodyPr/>
                    <a:lstStyle/>
                    <a:p>
                      <a:pPr marL="152400" indent="-152400">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1,2</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1,2</a:t>
                      </a:r>
                      <a:r>
                        <a:rPr lang="zh-TW" sz="1600" kern="100" dirty="0">
                          <a:effectLst/>
                          <a:latin typeface="Arial"/>
                          <a:ea typeface="標楷體"/>
                          <a:cs typeface="Arial"/>
                        </a:rPr>
                        <a:t>項，且第</a:t>
                      </a:r>
                      <a:r>
                        <a:rPr lang="en-US" sz="1600" kern="100" dirty="0">
                          <a:effectLst/>
                          <a:latin typeface="Arial"/>
                          <a:ea typeface="標楷體"/>
                          <a:cs typeface="Times New Roman"/>
                        </a:rPr>
                        <a:t>3</a:t>
                      </a:r>
                      <a:r>
                        <a:rPr lang="zh-TW" sz="1600" kern="100" dirty="0">
                          <a:effectLst/>
                          <a:latin typeface="Arial"/>
                          <a:ea typeface="標楷體"/>
                          <a:cs typeface="Arial"/>
                        </a:rPr>
                        <a:t>項部分符合。</a:t>
                      </a:r>
                      <a:endParaRPr lang="zh-TW" sz="1600" kern="100" dirty="0">
                        <a:effectLst/>
                        <a:latin typeface="Times New Roman"/>
                        <a:ea typeface="新細明體"/>
                        <a:cs typeface="Times New Roman"/>
                      </a:endParaRPr>
                    </a:p>
                    <a:p>
                      <a:pPr marL="1270">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p>
                      <a:pPr marL="1270">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solidFill>
                            <a:srgbClr val="0000FF"/>
                          </a:solidFill>
                          <a:effectLst/>
                          <a:latin typeface="Arial"/>
                          <a:ea typeface="標楷體"/>
                          <a:cs typeface="Arial"/>
                        </a:rPr>
                        <a:t>服務對象入住前體檢項目若有任一項未完成，則評分評為「</a:t>
                      </a:r>
                      <a:r>
                        <a:rPr lang="en-US" sz="1600" kern="100" dirty="0">
                          <a:solidFill>
                            <a:srgbClr val="0000FF"/>
                          </a:solidFill>
                          <a:effectLst/>
                          <a:latin typeface="Arial"/>
                          <a:ea typeface="標楷體"/>
                          <a:cs typeface="Times New Roman"/>
                        </a:rPr>
                        <a:t>E</a:t>
                      </a:r>
                      <a:r>
                        <a:rPr lang="zh-TW" sz="1600" kern="100" dirty="0">
                          <a:solidFill>
                            <a:srgbClr val="0000FF"/>
                          </a:solidFill>
                          <a:effectLst/>
                          <a:latin typeface="Arial"/>
                          <a:ea typeface="標楷體"/>
                          <a:cs typeface="Arial"/>
                        </a:rPr>
                        <a:t>」。</a:t>
                      </a:r>
                      <a:endParaRPr lang="zh-TW" sz="1600" kern="100" dirty="0">
                        <a:solidFill>
                          <a:srgbClr val="0000FF"/>
                        </a:solidFill>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solidFill>
                            <a:srgbClr val="0000FF"/>
                          </a:solidFill>
                          <a:effectLst/>
                          <a:latin typeface="Arial"/>
                          <a:ea typeface="標楷體"/>
                          <a:cs typeface="Arial"/>
                        </a:rPr>
                        <a:t>服務對象若由其他類似機構轉入</a:t>
                      </a:r>
                      <a:r>
                        <a:rPr lang="zh-TW" sz="1600" kern="100" dirty="0">
                          <a:solidFill>
                            <a:srgbClr val="0000FF"/>
                          </a:solidFill>
                          <a:effectLst/>
                          <a:latin typeface="Times New Roman"/>
                          <a:ea typeface="新細明體"/>
                          <a:cs typeface="Arial"/>
                        </a:rPr>
                        <a:t>，</a:t>
                      </a:r>
                      <a:r>
                        <a:rPr lang="zh-TW" sz="1600" kern="100" dirty="0">
                          <a:solidFill>
                            <a:srgbClr val="0000FF"/>
                          </a:solidFill>
                          <a:effectLst/>
                          <a:latin typeface="Arial"/>
                          <a:ea typeface="標楷體"/>
                          <a:cs typeface="Arial"/>
                        </a:rPr>
                        <a:t>亦須有合於效期內的入住前體檢文件</a:t>
                      </a:r>
                      <a:r>
                        <a:rPr lang="zh-TW" sz="1600" kern="100" dirty="0">
                          <a:solidFill>
                            <a:srgbClr val="0000FF"/>
                          </a:solidFill>
                          <a:effectLst/>
                          <a:latin typeface="Times New Roman"/>
                          <a:ea typeface="新細明體"/>
                          <a:cs typeface="Arial"/>
                        </a:rPr>
                        <a:t>。</a:t>
                      </a:r>
                      <a:endParaRPr lang="zh-TW" sz="1600" kern="100" dirty="0">
                        <a:solidFill>
                          <a:srgbClr val="0000FF"/>
                        </a:solidFill>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38</a:t>
            </a:fld>
            <a:endParaRPr lang="zh-TW" altLang="en-US">
              <a:solidFill>
                <a:prstClr val="black">
                  <a:tint val="75000"/>
                </a:prstClr>
              </a:solidFill>
            </a:endParaRPr>
          </a:p>
        </p:txBody>
      </p:sp>
    </p:spTree>
    <p:extLst>
      <p:ext uri="{BB962C8B-B14F-4D97-AF65-F5344CB8AC3E}">
        <p14:creationId xmlns:p14="http://schemas.microsoft.com/office/powerpoint/2010/main" val="13060893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p:cNvSpPr>
          <p:nvPr>
            <p:ph type="title"/>
          </p:nvPr>
        </p:nvSpPr>
        <p:spPr>
          <a:xfrm>
            <a:off x="468313" y="549275"/>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smtClean="0">
                <a:latin typeface="Arial" pitchFamily="34" charset="0"/>
                <a:ea typeface="標楷體" pitchFamily="65" charset="-120"/>
                <a:cs typeface="Arial" pitchFamily="34" charset="0"/>
              </a:rPr>
              <a:t>(</a:t>
            </a:r>
            <a:r>
              <a:rPr lang="en-US" altLang="zh-TW" sz="4000" dirty="0">
                <a:latin typeface="Arial" pitchFamily="34" charset="0"/>
                <a:ea typeface="標楷體" pitchFamily="65" charset="-120"/>
                <a:cs typeface="Arial" pitchFamily="34" charset="0"/>
              </a:rPr>
              <a:t>4/12)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575562070"/>
              </p:ext>
            </p:extLst>
          </p:nvPr>
        </p:nvGraphicFramePr>
        <p:xfrm>
          <a:off x="179512" y="1772816"/>
          <a:ext cx="8856985" cy="3312368"/>
        </p:xfrm>
        <a:graphic>
          <a:graphicData uri="http://schemas.openxmlformats.org/drawingml/2006/table">
            <a:tbl>
              <a:tblPr firstRow="1" bandRow="1">
                <a:tableStyleId>{5C22544A-7EE6-4342-B048-85BDC9FD1C3A}</a:tableStyleId>
              </a:tblPr>
              <a:tblGrid>
                <a:gridCol w="576064"/>
                <a:gridCol w="639599"/>
                <a:gridCol w="2240721"/>
                <a:gridCol w="1800200"/>
                <a:gridCol w="1152128"/>
                <a:gridCol w="2448273"/>
              </a:tblGrid>
              <a:tr h="697341">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9" marR="68579"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p>
                      <a:endParaRPr lang="zh-TW" altLang="en-US" dirty="0"/>
                    </a:p>
                  </a:txBody>
                  <a:tcPr marL="68579" marR="68579"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9" marR="68579" marT="0" marB="0" anchor="ctr"/>
                </a:tc>
              </a:tr>
              <a:tr h="2615027">
                <a:tc>
                  <a:txBody>
                    <a:bodyPr/>
                    <a:lstStyle/>
                    <a:p>
                      <a:pPr>
                        <a:lnSpc>
                          <a:spcPts val="1600"/>
                        </a:lnSpc>
                        <a:spcAft>
                          <a:spcPts val="0"/>
                        </a:spcAft>
                      </a:pPr>
                      <a:r>
                        <a:rPr lang="en-US" sz="1600" kern="100" dirty="0">
                          <a:effectLst/>
                          <a:latin typeface="Arial"/>
                          <a:ea typeface="標楷體"/>
                          <a:cs typeface="Times New Roman"/>
                        </a:rPr>
                        <a:t>2.3</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dirty="0">
                          <a:effectLst/>
                          <a:latin typeface="Arial"/>
                          <a:ea typeface="標楷體"/>
                          <a:cs typeface="Arial"/>
                        </a:rPr>
                        <a:t>服務對象及工作人員接受疫苗注射情形</a:t>
                      </a:r>
                      <a:endParaRPr lang="zh-TW" sz="16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effectLst/>
                          <a:latin typeface="Arial"/>
                          <a:ea typeface="標楷體"/>
                          <a:cs typeface="Arial"/>
                        </a:rPr>
                        <a:t>依規定繕造、提報流感疫苗等預防接種名冊，並配合政策施打疫苗。未施打疫苗者之原因，留有紀錄。</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具有鼓勵服務對象與工作人員接種疫苗之策略。</a:t>
                      </a:r>
                      <a:endParaRPr lang="zh-TW" sz="1600" kern="100" dirty="0">
                        <a:effectLst/>
                        <a:latin typeface="Times New Roman"/>
                        <a:ea typeface="新細明體"/>
                        <a:cs typeface="Times New Roman"/>
                      </a:endParaRPr>
                    </a:p>
                  </a:txBody>
                  <a:tcPr marL="68580" marR="68580" marT="0" marB="0"/>
                </a:tc>
                <a:tc>
                  <a:txBody>
                    <a:bodyPr/>
                    <a:lstStyle/>
                    <a:p>
                      <a:pPr marL="90170" indent="-82550" algn="just">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檢閱預防性疫苗接種紀錄（接種清冊）。</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工作人員預防接種疫苗可參考疾病管制署「醫療照護人員預防接種建議」。</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tabLst>
                          <a:tab pos="201295" algn="l"/>
                        </a:tabLst>
                      </a:pPr>
                      <a:r>
                        <a:rPr lang="zh-TW" sz="1600" kern="100" dirty="0">
                          <a:effectLst/>
                          <a:latin typeface="Arial"/>
                          <a:ea typeface="標楷體"/>
                          <a:cs typeface="Arial"/>
                        </a:rPr>
                        <a:t>未施打疫苗的原因</a:t>
                      </a:r>
                      <a:r>
                        <a:rPr lang="zh-TW" sz="1600" kern="100" dirty="0">
                          <a:effectLst/>
                          <a:latin typeface="Times New Roman"/>
                          <a:ea typeface="新細明體"/>
                          <a:cs typeface="Arial"/>
                        </a:rPr>
                        <a:t>，</a:t>
                      </a:r>
                      <a:r>
                        <a:rPr lang="zh-TW" sz="1600" kern="100" dirty="0">
                          <a:effectLst/>
                          <a:latin typeface="Arial"/>
                          <a:ea typeface="標楷體"/>
                          <a:cs typeface="Arial"/>
                        </a:rPr>
                        <a:t>包括經醫師評估不適合接種者</a:t>
                      </a:r>
                      <a:r>
                        <a:rPr lang="en-US" sz="1600" kern="100" dirty="0">
                          <a:effectLst/>
                          <a:latin typeface="Arial"/>
                          <a:ea typeface="標楷體"/>
                          <a:cs typeface="Times New Roman"/>
                        </a:rPr>
                        <a:t>(</a:t>
                      </a:r>
                      <a:r>
                        <a:rPr lang="zh-TW" sz="1600" kern="100" dirty="0">
                          <a:effectLst/>
                          <a:latin typeface="Arial"/>
                          <a:ea typeface="標楷體"/>
                          <a:cs typeface="Arial"/>
                        </a:rPr>
                        <a:t>如對蛋白質或疫苗其他成份過敏者、懷孕等</a:t>
                      </a:r>
                      <a:r>
                        <a:rPr lang="en-US" sz="1600" kern="100" dirty="0">
                          <a:effectLst/>
                          <a:latin typeface="Arial"/>
                          <a:ea typeface="標楷體"/>
                          <a:cs typeface="Times New Roman"/>
                        </a:rPr>
                        <a:t>)</a:t>
                      </a:r>
                      <a:r>
                        <a:rPr lang="zh-TW" sz="1600" kern="100" dirty="0">
                          <a:effectLst/>
                          <a:latin typeface="Arial"/>
                          <a:ea typeface="標楷體"/>
                          <a:cs typeface="Arial"/>
                        </a:rPr>
                        <a:t>。</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tabLst>
                          <a:tab pos="111125" algn="l"/>
                        </a:tabLst>
                      </a:pPr>
                      <a:r>
                        <a:rPr lang="zh-TW" sz="1600" kern="100" dirty="0">
                          <a:effectLst/>
                          <a:latin typeface="Arial"/>
                          <a:ea typeface="標楷體"/>
                          <a:cs typeface="Arial"/>
                        </a:rPr>
                        <a:t>機構需有宣導活動且有實際與具體之鼓勵策略，如教育訓練、提供宣傳文宣等。</a:t>
                      </a:r>
                      <a:endParaRPr lang="zh-TW" sz="1600" kern="100" dirty="0">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39</a:t>
            </a:fld>
            <a:endParaRPr lang="zh-TW" altLang="en-US">
              <a:solidFill>
                <a:prstClr val="black">
                  <a:tint val="75000"/>
                </a:prstClr>
              </a:solidFill>
            </a:endParaRPr>
          </a:p>
        </p:txBody>
      </p:sp>
    </p:spTree>
    <p:extLst>
      <p:ext uri="{BB962C8B-B14F-4D97-AF65-F5344CB8AC3E}">
        <p14:creationId xmlns:p14="http://schemas.microsoft.com/office/powerpoint/2010/main" val="130608937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p:cNvSpPr>
          <p:nvPr>
            <p:ph type="title"/>
          </p:nvPr>
        </p:nvSpPr>
        <p:spPr>
          <a:xfrm>
            <a:off x="468313" y="549275"/>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a:latin typeface="Arial" pitchFamily="34" charset="0"/>
                <a:ea typeface="標楷體" pitchFamily="65" charset="-120"/>
                <a:cs typeface="Arial" pitchFamily="34" charset="0"/>
              </a:rPr>
              <a:t>(5/12)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3228581441"/>
              </p:ext>
            </p:extLst>
          </p:nvPr>
        </p:nvGraphicFramePr>
        <p:xfrm>
          <a:off x="179512" y="1844824"/>
          <a:ext cx="8856985" cy="4033977"/>
        </p:xfrm>
        <a:graphic>
          <a:graphicData uri="http://schemas.openxmlformats.org/drawingml/2006/table">
            <a:tbl>
              <a:tblPr firstRow="1" bandRow="1">
                <a:tableStyleId>{5C22544A-7EE6-4342-B048-85BDC9FD1C3A}</a:tableStyleId>
              </a:tblPr>
              <a:tblGrid>
                <a:gridCol w="576064"/>
                <a:gridCol w="639599"/>
                <a:gridCol w="2240721"/>
                <a:gridCol w="1800200"/>
                <a:gridCol w="1152128"/>
                <a:gridCol w="2448273"/>
              </a:tblGrid>
              <a:tr h="579577">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9" marR="68579"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p>
                      <a:endParaRPr lang="zh-TW" altLang="en-US" dirty="0"/>
                    </a:p>
                  </a:txBody>
                  <a:tcPr marL="68579" marR="68579"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9" marR="68579" marT="0" marB="0" anchor="ctr"/>
                </a:tc>
              </a:tr>
              <a:tr h="3380863">
                <a:tc>
                  <a:txBody>
                    <a:bodyPr/>
                    <a:lstStyle/>
                    <a:p>
                      <a:pPr>
                        <a:lnSpc>
                          <a:spcPts val="1600"/>
                        </a:lnSpc>
                        <a:spcAft>
                          <a:spcPts val="0"/>
                        </a:spcAft>
                      </a:pPr>
                      <a:r>
                        <a:rPr lang="en-US" sz="1600" kern="100" dirty="0">
                          <a:effectLst/>
                          <a:latin typeface="Arial"/>
                          <a:ea typeface="標楷體"/>
                          <a:cs typeface="Times New Roman"/>
                        </a:rPr>
                        <a:t>2.4</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a:effectLst/>
                          <a:latin typeface="Arial"/>
                          <a:ea typeface="標楷體"/>
                          <a:cs typeface="Arial"/>
                        </a:rPr>
                        <a:t>新進工作人員職前及在職教育訓練計畫及辦理情形</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effectLst/>
                          <a:latin typeface="Arial"/>
                          <a:ea typeface="標楷體"/>
                          <a:cs typeface="Arial"/>
                        </a:rPr>
                        <a:t>新進工作人員至少接受</a:t>
                      </a:r>
                      <a:r>
                        <a:rPr lang="en-US" sz="1600" kern="100" dirty="0">
                          <a:effectLst/>
                          <a:latin typeface="Arial"/>
                          <a:ea typeface="標楷體"/>
                          <a:cs typeface="Times New Roman"/>
                        </a:rPr>
                        <a:t>4</a:t>
                      </a:r>
                      <a:r>
                        <a:rPr lang="zh-TW" sz="1600" kern="100" dirty="0">
                          <a:effectLst/>
                          <a:latin typeface="Arial"/>
                          <a:ea typeface="標楷體"/>
                          <a:cs typeface="Arial"/>
                        </a:rPr>
                        <a:t>小時感染管制職前訓練、傳染病緊急事件處理及實地操作等，應於到職後</a:t>
                      </a:r>
                      <a:r>
                        <a:rPr lang="en-US" sz="1600" kern="100" dirty="0">
                          <a:effectLst/>
                          <a:latin typeface="Arial"/>
                          <a:ea typeface="標楷體"/>
                          <a:cs typeface="Times New Roman"/>
                        </a:rPr>
                        <a:t>1</a:t>
                      </a:r>
                      <a:r>
                        <a:rPr lang="zh-TW" sz="1600" kern="100" dirty="0">
                          <a:effectLst/>
                          <a:latin typeface="Arial"/>
                          <a:ea typeface="標楷體"/>
                          <a:cs typeface="Arial"/>
                        </a:rPr>
                        <a:t>個月內完成。</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在職教育訓練每年應至少接受</a:t>
                      </a:r>
                      <a:r>
                        <a:rPr lang="en-US" sz="1600" kern="100" dirty="0">
                          <a:effectLst/>
                          <a:latin typeface="Arial"/>
                          <a:ea typeface="標楷體"/>
                          <a:cs typeface="Times New Roman"/>
                        </a:rPr>
                        <a:t>4</a:t>
                      </a:r>
                      <a:r>
                        <a:rPr lang="zh-TW" sz="1600" kern="100" dirty="0">
                          <a:effectLst/>
                          <a:latin typeface="Arial"/>
                          <a:ea typeface="標楷體"/>
                          <a:cs typeface="Arial"/>
                        </a:rPr>
                        <a:t>小時之感染管制相關課程。</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機構內辦理教育訓練應有評值。</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訂有工作人員參與機構外各類教育訓練辦法。</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檢閱辦理新進工作人員職前訓練及在職教育之項目、內容及紀錄。</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工作人員係醫師、護理人員、物理治療師</a:t>
                      </a:r>
                      <a:r>
                        <a:rPr lang="en-US" sz="1600" kern="100" dirty="0">
                          <a:effectLst/>
                          <a:latin typeface="Arial"/>
                          <a:ea typeface="標楷體"/>
                          <a:cs typeface="Times New Roman"/>
                        </a:rPr>
                        <a:t>(</a:t>
                      </a:r>
                      <a:r>
                        <a:rPr lang="zh-TW" sz="1600" kern="100" dirty="0">
                          <a:effectLst/>
                          <a:latin typeface="Arial"/>
                          <a:ea typeface="標楷體"/>
                          <a:cs typeface="Arial"/>
                        </a:rPr>
                        <a:t>生</a:t>
                      </a:r>
                      <a:r>
                        <a:rPr lang="en-US" sz="1600" kern="100" dirty="0">
                          <a:effectLst/>
                          <a:latin typeface="Arial"/>
                          <a:ea typeface="標楷體"/>
                          <a:cs typeface="Times New Roman"/>
                        </a:rPr>
                        <a:t>)</a:t>
                      </a:r>
                      <a:r>
                        <a:rPr lang="zh-TW" sz="1600" kern="100" dirty="0">
                          <a:effectLst/>
                          <a:latin typeface="Arial"/>
                          <a:ea typeface="標楷體"/>
                          <a:cs typeface="Arial"/>
                        </a:rPr>
                        <a:t>、職能治療師</a:t>
                      </a:r>
                      <a:r>
                        <a:rPr lang="en-US" sz="1600" kern="100" dirty="0">
                          <a:effectLst/>
                          <a:latin typeface="Arial"/>
                          <a:ea typeface="標楷體"/>
                          <a:cs typeface="Times New Roman"/>
                        </a:rPr>
                        <a:t>(</a:t>
                      </a:r>
                      <a:r>
                        <a:rPr lang="zh-TW" sz="1600" kern="100" dirty="0">
                          <a:effectLst/>
                          <a:latin typeface="Arial"/>
                          <a:ea typeface="標楷體"/>
                          <a:cs typeface="Arial"/>
                        </a:rPr>
                        <a:t>生</a:t>
                      </a:r>
                      <a:r>
                        <a:rPr lang="en-US" sz="1600" kern="100" dirty="0">
                          <a:effectLst/>
                          <a:latin typeface="Arial"/>
                          <a:ea typeface="標楷體"/>
                          <a:cs typeface="Times New Roman"/>
                        </a:rPr>
                        <a:t>)</a:t>
                      </a:r>
                      <a:r>
                        <a:rPr lang="zh-TW" sz="1600" kern="100" dirty="0">
                          <a:effectLst/>
                          <a:latin typeface="Arial"/>
                          <a:ea typeface="標楷體"/>
                          <a:cs typeface="Arial"/>
                        </a:rPr>
                        <a:t>、營養師、藥師</a:t>
                      </a:r>
                      <a:r>
                        <a:rPr lang="en-US" sz="1600" kern="100" dirty="0">
                          <a:effectLst/>
                          <a:latin typeface="Arial"/>
                          <a:ea typeface="標楷體"/>
                          <a:cs typeface="Times New Roman"/>
                        </a:rPr>
                        <a:t>(</a:t>
                      </a:r>
                      <a:r>
                        <a:rPr lang="zh-TW" sz="1600" kern="100" dirty="0">
                          <a:effectLst/>
                          <a:latin typeface="Arial"/>
                          <a:ea typeface="標楷體"/>
                          <a:cs typeface="Arial"/>
                        </a:rPr>
                        <a:t>生</a:t>
                      </a:r>
                      <a:r>
                        <a:rPr lang="en-US" sz="1600" kern="100" dirty="0">
                          <a:effectLst/>
                          <a:latin typeface="Arial"/>
                          <a:ea typeface="標楷體"/>
                          <a:cs typeface="Times New Roman"/>
                        </a:rPr>
                        <a:t>)</a:t>
                      </a:r>
                      <a:r>
                        <a:rPr lang="zh-TW" sz="1600" kern="100" dirty="0">
                          <a:effectLst/>
                          <a:latin typeface="Arial"/>
                          <a:ea typeface="標楷體"/>
                          <a:cs typeface="Arial"/>
                        </a:rPr>
                        <a:t>、社工師</a:t>
                      </a:r>
                      <a:r>
                        <a:rPr lang="en-US" sz="1600" kern="100" dirty="0">
                          <a:effectLst/>
                          <a:latin typeface="Arial"/>
                          <a:ea typeface="標楷體"/>
                          <a:cs typeface="Times New Roman"/>
                        </a:rPr>
                        <a:t>(</a:t>
                      </a:r>
                      <a:r>
                        <a:rPr lang="zh-TW" sz="1600" kern="100" dirty="0">
                          <a:effectLst/>
                          <a:latin typeface="Arial"/>
                          <a:ea typeface="標楷體"/>
                          <a:cs typeface="Arial"/>
                        </a:rPr>
                        <a:t>員</a:t>
                      </a:r>
                      <a:r>
                        <a:rPr lang="en-US" sz="1600" kern="100" dirty="0">
                          <a:effectLst/>
                          <a:latin typeface="Arial"/>
                          <a:ea typeface="標楷體"/>
                          <a:cs typeface="Times New Roman"/>
                        </a:rPr>
                        <a:t>)</a:t>
                      </a:r>
                      <a:r>
                        <a:rPr lang="zh-TW" sz="1600" kern="100" dirty="0">
                          <a:effectLst/>
                          <a:latin typeface="Arial"/>
                          <a:ea typeface="標楷體"/>
                          <a:cs typeface="Arial"/>
                        </a:rPr>
                        <a:t>、照顧服務員等。</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152400" indent="-152400">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1,2</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1,2,3</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270">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p>
                      <a:pPr>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tabLst>
                          <a:tab pos="457200" algn="l"/>
                        </a:tabLst>
                      </a:pPr>
                      <a:r>
                        <a:rPr lang="zh-TW" sz="1600" kern="100" dirty="0">
                          <a:solidFill>
                            <a:srgbClr val="0000FF"/>
                          </a:solidFill>
                          <a:effectLst/>
                          <a:latin typeface="Arial"/>
                          <a:ea typeface="標楷體"/>
                          <a:cs typeface="Arial"/>
                        </a:rPr>
                        <a:t>工作人員接受感染管制教育訓練可包含機構內及機構外訓練</a:t>
                      </a:r>
                      <a:r>
                        <a:rPr lang="zh-TW" sz="1600" kern="100" dirty="0">
                          <a:solidFill>
                            <a:srgbClr val="0000FF"/>
                          </a:solidFill>
                          <a:effectLst/>
                          <a:latin typeface="Times New Roman"/>
                          <a:ea typeface="新細明體"/>
                          <a:cs typeface="Arial"/>
                        </a:rPr>
                        <a:t>，</a:t>
                      </a:r>
                      <a:r>
                        <a:rPr lang="zh-TW" sz="1600" kern="100" dirty="0">
                          <a:effectLst/>
                          <a:latin typeface="Arial"/>
                          <a:ea typeface="標楷體"/>
                          <a:cs typeface="Arial"/>
                        </a:rPr>
                        <a:t>課程只要與感染管制相關即可</a:t>
                      </a:r>
                      <a:r>
                        <a:rPr lang="zh-TW" sz="1600" kern="100" dirty="0">
                          <a:effectLst/>
                          <a:latin typeface="Times New Roman"/>
                          <a:ea typeface="標楷體"/>
                          <a:cs typeface="Arial"/>
                        </a:rPr>
                        <a:t>。</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tabLst>
                          <a:tab pos="457200" algn="l"/>
                        </a:tabLst>
                      </a:pPr>
                      <a:r>
                        <a:rPr lang="zh-TW" sz="1600" kern="100" dirty="0">
                          <a:solidFill>
                            <a:srgbClr val="0000FF"/>
                          </a:solidFill>
                          <a:effectLst/>
                          <a:latin typeface="Arial"/>
                          <a:ea typeface="標楷體"/>
                          <a:cs typeface="Arial"/>
                        </a:rPr>
                        <a:t>政府部門及衛生單位數位學習網</a:t>
                      </a:r>
                      <a:r>
                        <a:rPr lang="en-US" sz="1600" kern="100" dirty="0">
                          <a:solidFill>
                            <a:srgbClr val="0000FF"/>
                          </a:solidFill>
                          <a:effectLst/>
                          <a:latin typeface="Arial"/>
                          <a:ea typeface="標楷體"/>
                          <a:cs typeface="Times New Roman"/>
                        </a:rPr>
                        <a:t>(</a:t>
                      </a:r>
                      <a:r>
                        <a:rPr lang="zh-TW" sz="1600" kern="100" dirty="0">
                          <a:solidFill>
                            <a:srgbClr val="0000FF"/>
                          </a:solidFill>
                          <a:effectLst/>
                          <a:latin typeface="Arial"/>
                          <a:ea typeface="標楷體"/>
                          <a:cs typeface="Arial"/>
                        </a:rPr>
                        <a:t>如疾管署傳染病數位學習網等</a:t>
                      </a:r>
                      <a:r>
                        <a:rPr lang="en-US" sz="1600" kern="100" dirty="0">
                          <a:solidFill>
                            <a:srgbClr val="0000FF"/>
                          </a:solidFill>
                          <a:effectLst/>
                          <a:latin typeface="Arial"/>
                          <a:ea typeface="標楷體"/>
                          <a:cs typeface="Times New Roman"/>
                        </a:rPr>
                        <a:t>)</a:t>
                      </a:r>
                      <a:r>
                        <a:rPr lang="zh-TW" sz="1600" kern="100" dirty="0">
                          <a:solidFill>
                            <a:srgbClr val="0000FF"/>
                          </a:solidFill>
                          <a:effectLst/>
                          <a:latin typeface="Arial"/>
                          <a:ea typeface="標楷體"/>
                          <a:cs typeface="Arial"/>
                        </a:rPr>
                        <a:t>錄製之感染管制相關課程亦可列計，但須提出證明文件。</a:t>
                      </a:r>
                      <a:endParaRPr lang="zh-TW" sz="1600" kern="100" dirty="0">
                        <a:solidFill>
                          <a:srgbClr val="0000FF"/>
                        </a:solidFill>
                        <a:effectLst/>
                        <a:latin typeface="Times New Roman"/>
                        <a:ea typeface="新細明體"/>
                        <a:cs typeface="Times New Roman"/>
                      </a:endParaRPr>
                    </a:p>
                    <a:p>
                      <a:pPr marL="342900" lvl="0" indent="-342900">
                        <a:lnSpc>
                          <a:spcPts val="1600"/>
                        </a:lnSpc>
                        <a:spcAft>
                          <a:spcPts val="0"/>
                        </a:spcAft>
                        <a:buFont typeface="+mj-lt"/>
                        <a:buAutoNum type="arabicPeriod"/>
                        <a:tabLst>
                          <a:tab pos="457200" algn="l"/>
                        </a:tabLst>
                      </a:pPr>
                      <a:r>
                        <a:rPr lang="zh-TW" sz="1600" kern="100" dirty="0">
                          <a:solidFill>
                            <a:srgbClr val="0000FF"/>
                          </a:solidFill>
                          <a:effectLst/>
                          <a:latin typeface="Arial"/>
                          <a:ea typeface="標楷體"/>
                          <a:cs typeface="Arial"/>
                        </a:rPr>
                        <a:t>兼職人員亦須接受訓練，以保障服務對象。</a:t>
                      </a:r>
                      <a:endParaRPr lang="zh-TW" sz="1600" kern="100" dirty="0">
                        <a:solidFill>
                          <a:srgbClr val="0000FF"/>
                        </a:solidFill>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為利外籍員工學習</a:t>
                      </a:r>
                      <a:r>
                        <a:rPr lang="zh-TW" sz="1600" kern="100" dirty="0">
                          <a:effectLst/>
                          <a:latin typeface="Times New Roman"/>
                          <a:ea typeface="新細明體"/>
                          <a:cs typeface="Arial"/>
                        </a:rPr>
                        <a:t>，</a:t>
                      </a:r>
                      <a:r>
                        <a:rPr lang="zh-TW" sz="1600" kern="100" dirty="0">
                          <a:effectLst/>
                          <a:latin typeface="Arial"/>
                          <a:ea typeface="標楷體"/>
                          <a:cs typeface="Arial"/>
                        </a:rPr>
                        <a:t>應考慮將相關課程或訓練資料翻譯成適當語言</a:t>
                      </a:r>
                      <a:r>
                        <a:rPr lang="zh-TW" sz="1600" kern="100" dirty="0">
                          <a:effectLst/>
                          <a:latin typeface="Times New Roman"/>
                          <a:ea typeface="新細明體"/>
                          <a:cs typeface="Arial"/>
                        </a:rPr>
                        <a:t>。</a:t>
                      </a:r>
                      <a:endParaRPr lang="zh-TW" sz="1600" kern="100" dirty="0">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40</a:t>
            </a:fld>
            <a:endParaRPr lang="zh-TW" altLang="en-US">
              <a:solidFill>
                <a:prstClr val="black">
                  <a:tint val="75000"/>
                </a:prstClr>
              </a:solidFill>
            </a:endParaRPr>
          </a:p>
        </p:txBody>
      </p:sp>
    </p:spTree>
    <p:extLst>
      <p:ext uri="{BB962C8B-B14F-4D97-AF65-F5344CB8AC3E}">
        <p14:creationId xmlns:p14="http://schemas.microsoft.com/office/powerpoint/2010/main" val="422936198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a:latin typeface="Arial" pitchFamily="34" charset="0"/>
                <a:ea typeface="標楷體" pitchFamily="65" charset="-120"/>
                <a:cs typeface="Arial" pitchFamily="34" charset="0"/>
              </a:rPr>
              <a:t>相關數位學習課程</a:t>
            </a:r>
            <a:endParaRPr lang="zh-TW" altLang="en-US" dirty="0"/>
          </a:p>
        </p:txBody>
      </p:sp>
      <p:sp>
        <p:nvSpPr>
          <p:cNvPr id="3" name="投影片編號版面配置區 2"/>
          <p:cNvSpPr>
            <a:spLocks noGrp="1"/>
          </p:cNvSpPr>
          <p:nvPr>
            <p:ph type="sldNum" sz="quarter" idx="12"/>
          </p:nvPr>
        </p:nvSpPr>
        <p:spPr/>
        <p:txBody>
          <a:bodyPr>
            <a:normAutofit fontScale="85000" lnSpcReduction="20000"/>
          </a:bodyPr>
          <a:lstStyle/>
          <a:p>
            <a:pPr>
              <a:defRPr/>
            </a:pPr>
            <a:fld id="{DC840D98-70D1-4285-ABC6-CACB0AA1D80C}" type="slidenum">
              <a:rPr lang="zh-TW" altLang="en-US" smtClean="0">
                <a:solidFill>
                  <a:prstClr val="black">
                    <a:tint val="75000"/>
                  </a:prstClr>
                </a:solidFill>
              </a:rPr>
              <a:pPr>
                <a:defRPr/>
              </a:pPr>
              <a:t>41</a:t>
            </a:fld>
            <a:endParaRPr lang="zh-TW" altLang="en-US" dirty="0">
              <a:solidFill>
                <a:prstClr val="black">
                  <a:tint val="75000"/>
                </a:prstClr>
              </a:solidFill>
            </a:endParaRPr>
          </a:p>
        </p:txBody>
      </p:sp>
      <p:sp>
        <p:nvSpPr>
          <p:cNvPr id="4" name="內容版面配置區 3"/>
          <p:cNvSpPr>
            <a:spLocks noGrp="1"/>
          </p:cNvSpPr>
          <p:nvPr>
            <p:ph sz="quarter" idx="1"/>
          </p:nvPr>
        </p:nvSpPr>
        <p:spPr>
          <a:xfrm>
            <a:off x="395536" y="1484784"/>
            <a:ext cx="8640960" cy="4495800"/>
          </a:xfrm>
        </p:spPr>
        <p:txBody>
          <a:bodyPr/>
          <a:lstStyle/>
          <a:p>
            <a:pPr marL="422910" indent="-285750">
              <a:buFont typeface="Wingdings" pitchFamily="2" charset="2"/>
              <a:buChar char="p"/>
            </a:pPr>
            <a:r>
              <a:rPr lang="zh-TW" altLang="zh-TW" dirty="0">
                <a:latin typeface="Arial" pitchFamily="34" charset="0"/>
                <a:ea typeface="標楷體" pitchFamily="65" charset="-120"/>
                <a:cs typeface="Arial" pitchFamily="34" charset="0"/>
              </a:rPr>
              <a:t>全球資訊網（</a:t>
            </a:r>
            <a:r>
              <a:rPr lang="en-US" altLang="zh-TW" dirty="0">
                <a:latin typeface="Arial" pitchFamily="34" charset="0"/>
                <a:ea typeface="標楷體" pitchFamily="65" charset="-120"/>
                <a:cs typeface="Arial" pitchFamily="34" charset="0"/>
                <a:hlinkClick r:id="rId2"/>
              </a:rPr>
              <a:t>http://www.cdc.gov.tw</a:t>
            </a:r>
            <a:r>
              <a:rPr lang="zh-TW" altLang="zh-TW" dirty="0" smtClean="0">
                <a:latin typeface="Arial" pitchFamily="34" charset="0"/>
                <a:ea typeface="標楷體" pitchFamily="65" charset="-120"/>
                <a:cs typeface="Arial" pitchFamily="34" charset="0"/>
              </a:rPr>
              <a:t>）</a:t>
            </a:r>
            <a:endParaRPr lang="en-US" altLang="zh-TW" dirty="0">
              <a:latin typeface="Arial" pitchFamily="34" charset="0"/>
              <a:ea typeface="標楷體" pitchFamily="65" charset="-120"/>
              <a:cs typeface="Arial" pitchFamily="34" charset="0"/>
            </a:endParaRPr>
          </a:p>
          <a:p>
            <a:pPr marL="422275" indent="-285750">
              <a:buFont typeface="Wingdings" pitchFamily="2" charset="2"/>
              <a:buChar char="p"/>
            </a:pPr>
            <a:r>
              <a:rPr lang="zh-TW" altLang="zh-TW" dirty="0" smtClean="0">
                <a:latin typeface="Arial" pitchFamily="34" charset="0"/>
                <a:ea typeface="標楷體" pitchFamily="65" charset="-120"/>
                <a:cs typeface="Arial" pitchFamily="34" charset="0"/>
              </a:rPr>
              <a:t>傳染病</a:t>
            </a:r>
            <a:r>
              <a:rPr lang="zh-TW" altLang="zh-TW" dirty="0">
                <a:latin typeface="Arial" pitchFamily="34" charset="0"/>
                <a:ea typeface="標楷體" pitchFamily="65" charset="-120"/>
                <a:cs typeface="Arial" pitchFamily="34" charset="0"/>
              </a:rPr>
              <a:t>數位學習網（</a:t>
            </a:r>
            <a:r>
              <a:rPr lang="en-US" altLang="zh-TW" dirty="0">
                <a:latin typeface="Arial" pitchFamily="34" charset="0"/>
                <a:ea typeface="標楷體" pitchFamily="65" charset="-120"/>
                <a:cs typeface="Arial" pitchFamily="34" charset="0"/>
                <a:hlinkClick r:id="rId3"/>
              </a:rPr>
              <a:t>http://</a:t>
            </a:r>
            <a:r>
              <a:rPr lang="en-US" altLang="zh-TW" dirty="0" smtClean="0">
                <a:latin typeface="Arial" pitchFamily="34" charset="0"/>
                <a:ea typeface="標楷體" pitchFamily="65" charset="-120"/>
                <a:cs typeface="Arial" pitchFamily="34" charset="0"/>
                <a:hlinkClick r:id="rId3"/>
              </a:rPr>
              <a:t>e-learning.cdc.gov.tw</a:t>
            </a:r>
            <a:r>
              <a:rPr lang="zh-TW" altLang="zh-TW" dirty="0">
                <a:latin typeface="Arial" pitchFamily="34" charset="0"/>
                <a:ea typeface="標楷體" pitchFamily="65" charset="-120"/>
                <a:cs typeface="Arial" pitchFamily="34" charset="0"/>
              </a:rPr>
              <a:t>）</a:t>
            </a:r>
            <a:endParaRPr lang="en-US" altLang="zh-TW" dirty="0">
              <a:latin typeface="Arial" pitchFamily="34" charset="0"/>
              <a:ea typeface="標楷體" pitchFamily="65" charset="-120"/>
              <a:cs typeface="Arial" pitchFamily="34" charset="0"/>
            </a:endParaRPr>
          </a:p>
          <a:p>
            <a:pPr lvl="1"/>
            <a:r>
              <a:rPr lang="zh-TW" altLang="en-US" b="1" dirty="0">
                <a:solidFill>
                  <a:srgbClr val="C00000"/>
                </a:solidFill>
                <a:latin typeface="標楷體" pitchFamily="65" charset="-120"/>
                <a:ea typeface="標楷體" pitchFamily="65" charset="-120"/>
              </a:rPr>
              <a:t>路徑</a:t>
            </a:r>
            <a:r>
              <a:rPr lang="en-US" altLang="zh-TW" b="1" dirty="0">
                <a:solidFill>
                  <a:srgbClr val="C00000"/>
                </a:solidFill>
                <a:latin typeface="標楷體" pitchFamily="65" charset="-120"/>
                <a:ea typeface="標楷體" pitchFamily="65" charset="-120"/>
              </a:rPr>
              <a:t>:</a:t>
            </a:r>
            <a:r>
              <a:rPr lang="zh-TW" altLang="zh-TW" b="1" dirty="0">
                <a:solidFill>
                  <a:srgbClr val="C00000"/>
                </a:solidFill>
                <a:latin typeface="標楷體" pitchFamily="65" charset="-120"/>
                <a:ea typeface="標楷體" pitchFamily="65" charset="-120"/>
              </a:rPr>
              <a:t>本署</a:t>
            </a:r>
            <a:r>
              <a:rPr lang="zh-TW" altLang="en-US" b="1" dirty="0">
                <a:solidFill>
                  <a:srgbClr val="C00000"/>
                </a:solidFill>
                <a:latin typeface="標楷體" pitchFamily="65" charset="-120"/>
                <a:ea typeface="標楷體" pitchFamily="65" charset="-120"/>
              </a:rPr>
              <a:t>全球資訊</a:t>
            </a:r>
            <a:r>
              <a:rPr lang="zh-TW" altLang="zh-TW" b="1" dirty="0">
                <a:solidFill>
                  <a:srgbClr val="C00000"/>
                </a:solidFill>
                <a:latin typeface="標楷體" pitchFamily="65" charset="-120"/>
                <a:ea typeface="標楷體" pitchFamily="65" charset="-120"/>
              </a:rPr>
              <a:t>網</a:t>
            </a:r>
            <a:r>
              <a:rPr lang="en-US" altLang="zh-TW" b="1" dirty="0">
                <a:solidFill>
                  <a:srgbClr val="C00000"/>
                </a:solidFill>
                <a:latin typeface="標楷體" pitchFamily="65" charset="-120"/>
                <a:ea typeface="標楷體" pitchFamily="65" charset="-120"/>
              </a:rPr>
              <a:t>/</a:t>
            </a:r>
            <a:r>
              <a:rPr lang="zh-TW" altLang="en-US" b="1" dirty="0">
                <a:solidFill>
                  <a:srgbClr val="C00000"/>
                </a:solidFill>
                <a:latin typeface="標楷體" pitchFamily="65" charset="-120"/>
                <a:ea typeface="標楷體" pitchFamily="65" charset="-120"/>
              </a:rPr>
              <a:t>專業版</a:t>
            </a:r>
            <a:r>
              <a:rPr lang="en-US" altLang="zh-TW" b="1" dirty="0">
                <a:solidFill>
                  <a:srgbClr val="C00000"/>
                </a:solidFill>
                <a:latin typeface="標楷體" pitchFamily="65" charset="-120"/>
                <a:ea typeface="標楷體" pitchFamily="65" charset="-120"/>
              </a:rPr>
              <a:t>/</a:t>
            </a:r>
            <a:r>
              <a:rPr lang="zh-TW" altLang="en-US" b="1" dirty="0">
                <a:solidFill>
                  <a:srgbClr val="C00000"/>
                </a:solidFill>
                <a:latin typeface="標楷體" pitchFamily="65" charset="-120"/>
                <a:ea typeface="標楷體" pitchFamily="65" charset="-120"/>
              </a:rPr>
              <a:t>衛教與教材</a:t>
            </a:r>
            <a:r>
              <a:rPr lang="en-US" altLang="zh-TW" b="1" dirty="0">
                <a:solidFill>
                  <a:srgbClr val="C00000"/>
                </a:solidFill>
                <a:latin typeface="標楷體" pitchFamily="65" charset="-120"/>
                <a:ea typeface="標楷體" pitchFamily="65" charset="-120"/>
              </a:rPr>
              <a:t>/</a:t>
            </a:r>
            <a:r>
              <a:rPr lang="zh-TW" altLang="en-US" b="1" dirty="0">
                <a:solidFill>
                  <a:srgbClr val="C00000"/>
                </a:solidFill>
                <a:latin typeface="標楷體" pitchFamily="65" charset="-120"/>
                <a:ea typeface="標楷體" pitchFamily="65" charset="-120"/>
              </a:rPr>
              <a:t>傳染病數位學習</a:t>
            </a:r>
            <a:r>
              <a:rPr lang="zh-TW" altLang="en-US" b="1" dirty="0" smtClean="0">
                <a:solidFill>
                  <a:srgbClr val="C00000"/>
                </a:solidFill>
                <a:latin typeface="標楷體" pitchFamily="65" charset="-120"/>
                <a:ea typeface="標楷體" pitchFamily="65" charset="-120"/>
              </a:rPr>
              <a:t>網</a:t>
            </a:r>
            <a:endParaRPr lang="en-US" altLang="zh-TW" b="1" dirty="0">
              <a:solidFill>
                <a:srgbClr val="C00000"/>
              </a:solidFill>
              <a:latin typeface="標楷體" pitchFamily="65" charset="-120"/>
              <a:ea typeface="標楷體" pitchFamily="65" charset="-120"/>
            </a:endParaRPr>
          </a:p>
        </p:txBody>
      </p:sp>
    </p:spTree>
    <p:extLst>
      <p:ext uri="{BB962C8B-B14F-4D97-AF65-F5344CB8AC3E}">
        <p14:creationId xmlns:p14="http://schemas.microsoft.com/office/powerpoint/2010/main" val="399949202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2"/>
          </p:nvPr>
        </p:nvSpPr>
        <p:spPr/>
        <p:txBody>
          <a:bodyPr>
            <a:normAutofit/>
          </a:bodyPr>
          <a:lstStyle/>
          <a:p>
            <a:pPr>
              <a:defRPr/>
            </a:pPr>
            <a:fld id="{DC840D98-70D1-4285-ABC6-CACB0AA1D80C}" type="slidenum">
              <a:rPr lang="zh-TW" altLang="en-US" smtClean="0">
                <a:solidFill>
                  <a:prstClr val="black">
                    <a:tint val="75000"/>
                  </a:prstClr>
                </a:solidFill>
              </a:rPr>
              <a:pPr>
                <a:defRPr/>
              </a:pPr>
              <a:t>42</a:t>
            </a:fld>
            <a:endParaRPr lang="zh-TW" altLang="en-US" dirty="0">
              <a:solidFill>
                <a:prstClr val="black">
                  <a:tint val="75000"/>
                </a:prstClr>
              </a:solidFill>
            </a:endParaRPr>
          </a:p>
        </p:txBody>
      </p:sp>
      <p:grpSp>
        <p:nvGrpSpPr>
          <p:cNvPr id="5" name="群組 4"/>
          <p:cNvGrpSpPr/>
          <p:nvPr/>
        </p:nvGrpSpPr>
        <p:grpSpPr>
          <a:xfrm>
            <a:off x="251520" y="671798"/>
            <a:ext cx="8520676" cy="5533842"/>
            <a:chOff x="236454" y="1509087"/>
            <a:chExt cx="8114954" cy="4827082"/>
          </a:xfrm>
        </p:grpSpPr>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2188" r="2047" b="8437"/>
            <a:stretch/>
          </p:blipFill>
          <p:spPr bwMode="auto">
            <a:xfrm>
              <a:off x="905304" y="1509087"/>
              <a:ext cx="7446104" cy="482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文字方塊 6"/>
            <p:cNvSpPr txBox="1">
              <a:spLocks noChangeArrowheads="1"/>
            </p:cNvSpPr>
            <p:nvPr/>
          </p:nvSpPr>
          <p:spPr bwMode="auto">
            <a:xfrm>
              <a:off x="286544" y="2493714"/>
              <a:ext cx="649288" cy="32216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kumimoji="0" lang="zh-TW" altLang="en-US" dirty="0">
                  <a:solidFill>
                    <a:srgbClr val="FF0000"/>
                  </a:solidFill>
                  <a:latin typeface="標楷體" pitchFamily="65" charset="-120"/>
                  <a:ea typeface="標楷體" pitchFamily="65" charset="-120"/>
                </a:rPr>
                <a:t>帳號</a:t>
              </a:r>
            </a:p>
          </p:txBody>
        </p:sp>
        <p:sp>
          <p:nvSpPr>
            <p:cNvPr id="8" name="文字方塊 9"/>
            <p:cNvSpPr txBox="1">
              <a:spLocks noChangeArrowheads="1"/>
            </p:cNvSpPr>
            <p:nvPr/>
          </p:nvSpPr>
          <p:spPr bwMode="auto">
            <a:xfrm>
              <a:off x="286544" y="3089819"/>
              <a:ext cx="649288" cy="32216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kumimoji="0" lang="zh-TW" altLang="en-US" dirty="0">
                  <a:solidFill>
                    <a:srgbClr val="FF0000"/>
                  </a:solidFill>
                  <a:latin typeface="標楷體" pitchFamily="65" charset="-120"/>
                  <a:ea typeface="標楷體" pitchFamily="65" charset="-120"/>
                </a:rPr>
                <a:t>密碼</a:t>
              </a:r>
            </a:p>
          </p:txBody>
        </p:sp>
        <p:cxnSp>
          <p:nvCxnSpPr>
            <p:cNvPr id="9" name="直線單箭頭接點 8"/>
            <p:cNvCxnSpPr/>
            <p:nvPr/>
          </p:nvCxnSpPr>
          <p:spPr>
            <a:xfrm>
              <a:off x="935832" y="2709049"/>
              <a:ext cx="490537" cy="18415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直線單箭頭接點 9"/>
            <p:cNvCxnSpPr/>
            <p:nvPr/>
          </p:nvCxnSpPr>
          <p:spPr>
            <a:xfrm flipV="1">
              <a:off x="935832" y="3059021"/>
              <a:ext cx="490537" cy="185737"/>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文字方塊 9"/>
            <p:cNvSpPr txBox="1">
              <a:spLocks noChangeArrowheads="1"/>
            </p:cNvSpPr>
            <p:nvPr/>
          </p:nvSpPr>
          <p:spPr bwMode="auto">
            <a:xfrm>
              <a:off x="236454" y="4004697"/>
              <a:ext cx="649288" cy="32216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a:solidFill>
                    <a:schemeClr val="tx1"/>
                  </a:solidFill>
                  <a:latin typeface="Calibri" pitchFamily="34" charset="0"/>
                  <a:ea typeface="新細明體" pitchFamily="18" charset="-120"/>
                </a:defRPr>
              </a:lvl1pPr>
              <a:lvl2pPr marL="742950" indent="-285750" eaLnBrk="0" hangingPunct="0">
                <a:defRPr kumimoji="1">
                  <a:solidFill>
                    <a:schemeClr val="tx1"/>
                  </a:solidFill>
                  <a:latin typeface="Calibri" pitchFamily="34" charset="0"/>
                  <a:ea typeface="新細明體" pitchFamily="18" charset="-120"/>
                </a:defRPr>
              </a:lvl2pPr>
              <a:lvl3pPr marL="1143000" indent="-228600" eaLnBrk="0" hangingPunct="0">
                <a:defRPr kumimoji="1">
                  <a:solidFill>
                    <a:schemeClr val="tx1"/>
                  </a:solidFill>
                  <a:latin typeface="Calibri" pitchFamily="34" charset="0"/>
                  <a:ea typeface="新細明體" pitchFamily="18" charset="-120"/>
                </a:defRPr>
              </a:lvl3pPr>
              <a:lvl4pPr marL="1600200" indent="-228600" eaLnBrk="0" hangingPunct="0">
                <a:defRPr kumimoji="1">
                  <a:solidFill>
                    <a:schemeClr val="tx1"/>
                  </a:solidFill>
                  <a:latin typeface="Calibri" pitchFamily="34" charset="0"/>
                  <a:ea typeface="新細明體" pitchFamily="18" charset="-120"/>
                </a:defRPr>
              </a:lvl4pPr>
              <a:lvl5pPr marL="2057400" indent="-228600" eaLnBrk="0" hangingPunct="0">
                <a:defRPr kumimoji="1">
                  <a:solidFill>
                    <a:schemeClr val="tx1"/>
                  </a:solidFill>
                  <a:latin typeface="Calibri"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r>
                <a:rPr kumimoji="0" lang="zh-TW" altLang="en-US" dirty="0" smtClean="0">
                  <a:solidFill>
                    <a:srgbClr val="FF0000"/>
                  </a:solidFill>
                  <a:latin typeface="標楷體" pitchFamily="65" charset="-120"/>
                  <a:ea typeface="標楷體" pitchFamily="65" charset="-120"/>
                </a:rPr>
                <a:t>註冊</a:t>
              </a:r>
              <a:endParaRPr kumimoji="0" lang="zh-TW" altLang="en-US" dirty="0">
                <a:solidFill>
                  <a:srgbClr val="FF0000"/>
                </a:solidFill>
                <a:latin typeface="標楷體" pitchFamily="65" charset="-120"/>
                <a:ea typeface="標楷體" pitchFamily="65" charset="-120"/>
              </a:endParaRPr>
            </a:p>
          </p:txBody>
        </p:sp>
        <p:cxnSp>
          <p:nvCxnSpPr>
            <p:cNvPr id="12" name="直線單箭頭接點 11"/>
            <p:cNvCxnSpPr/>
            <p:nvPr/>
          </p:nvCxnSpPr>
          <p:spPr>
            <a:xfrm flipV="1">
              <a:off x="895596" y="3957711"/>
              <a:ext cx="323800" cy="19509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6015487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p:cNvSpPr>
          <p:nvPr>
            <p:ph type="title"/>
          </p:nvPr>
        </p:nvSpPr>
        <p:spPr>
          <a:xfrm>
            <a:off x="468313" y="549275"/>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a:latin typeface="Arial" pitchFamily="34" charset="0"/>
                <a:ea typeface="標楷體" pitchFamily="65" charset="-120"/>
                <a:cs typeface="Arial" pitchFamily="34" charset="0"/>
              </a:rPr>
              <a:t>(6/12)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1447090150"/>
              </p:ext>
            </p:extLst>
          </p:nvPr>
        </p:nvGraphicFramePr>
        <p:xfrm>
          <a:off x="447677" y="1778472"/>
          <a:ext cx="8424861" cy="4424362"/>
        </p:xfrm>
        <a:graphic>
          <a:graphicData uri="http://schemas.openxmlformats.org/drawingml/2006/table">
            <a:tbl>
              <a:tblPr firstRow="1" bandRow="1">
                <a:tableStyleId>{5C22544A-7EE6-4342-B048-85BDC9FD1C3A}</a:tableStyleId>
              </a:tblPr>
              <a:tblGrid>
                <a:gridCol w="604975"/>
                <a:gridCol w="1127797"/>
                <a:gridCol w="1792524"/>
                <a:gridCol w="2031527"/>
                <a:gridCol w="1434019"/>
                <a:gridCol w="1434019"/>
              </a:tblGrid>
              <a:tr h="426846">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9" marR="68579"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9" marR="68579"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9" marR="68579" marT="0" marB="0"/>
                </a:tc>
                <a:tc>
                  <a:txBody>
                    <a:bodyPr/>
                    <a:lstStyle/>
                    <a:p>
                      <a:pPr marL="0" marR="0" indent="132715"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79" marR="68579"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9" marR="68579" marT="0" marB="0" anchor="ctr"/>
                </a:tc>
              </a:tr>
              <a:tr h="304890">
                <a:tc gridSpan="6">
                  <a:txBody>
                    <a:bodyPr/>
                    <a:lstStyle/>
                    <a:p>
                      <a:r>
                        <a:rPr lang="en-US" altLang="zh-TW" sz="1400" kern="100" dirty="0" smtClean="0">
                          <a:solidFill>
                            <a:schemeClr val="dk1"/>
                          </a:solidFill>
                          <a:effectLst/>
                          <a:latin typeface="Arial" pitchFamily="34" charset="0"/>
                          <a:ea typeface="標楷體" pitchFamily="65" charset="-120"/>
                          <a:cs typeface="Arial" pitchFamily="34" charset="0"/>
                        </a:rPr>
                        <a:t>3.</a:t>
                      </a:r>
                      <a:r>
                        <a:rPr lang="zh-TW" altLang="en-US" sz="1400" kern="100" dirty="0" smtClean="0">
                          <a:solidFill>
                            <a:schemeClr val="dk1"/>
                          </a:solidFill>
                          <a:effectLst/>
                          <a:latin typeface="Arial" pitchFamily="34" charset="0"/>
                          <a:ea typeface="標楷體" pitchFamily="65" charset="-120"/>
                          <a:cs typeface="Arial" pitchFamily="34" charset="0"/>
                        </a:rPr>
                        <a:t>環境</a:t>
                      </a:r>
                      <a:r>
                        <a:rPr lang="zh-TW" altLang="zh-TW" sz="1400" kern="100" dirty="0" smtClean="0">
                          <a:solidFill>
                            <a:schemeClr val="dk1"/>
                          </a:solidFill>
                          <a:effectLst/>
                          <a:latin typeface="Arial" pitchFamily="34" charset="0"/>
                          <a:ea typeface="標楷體" pitchFamily="65" charset="-120"/>
                          <a:cs typeface="Arial" pitchFamily="34" charset="0"/>
                        </a:rPr>
                        <a:t>管理</a:t>
                      </a:r>
                      <a:r>
                        <a:rPr lang="en-US" altLang="zh-TW" sz="1400" kern="100" dirty="0" smtClean="0">
                          <a:solidFill>
                            <a:schemeClr val="dk1"/>
                          </a:solidFill>
                          <a:effectLst/>
                          <a:latin typeface="Arial" pitchFamily="34" charset="0"/>
                          <a:ea typeface="標楷體" pitchFamily="65" charset="-120"/>
                          <a:cs typeface="Arial" pitchFamily="34" charset="0"/>
                        </a:rPr>
                        <a:t> </a:t>
                      </a:r>
                      <a:endParaRPr lang="zh-TW" altLang="en-US" sz="1400" kern="100" dirty="0">
                        <a:solidFill>
                          <a:schemeClr val="dk1"/>
                        </a:solidFill>
                        <a:effectLst/>
                        <a:latin typeface="Arial" pitchFamily="34" charset="0"/>
                        <a:ea typeface="標楷體" pitchFamily="65" charset="-120"/>
                        <a:cs typeface="Arial" pitchFamily="34" charset="0"/>
                      </a:endParaRPr>
                    </a:p>
                  </a:txBody>
                  <a:tcPr marL="91439" marR="91439" marT="45733" marB="45733"/>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692626">
                <a:tc>
                  <a:txBody>
                    <a:bodyPr/>
                    <a:lstStyle/>
                    <a:p>
                      <a:pPr algn="ctr">
                        <a:lnSpc>
                          <a:spcPts val="1600"/>
                        </a:lnSpc>
                        <a:spcAft>
                          <a:spcPts val="0"/>
                        </a:spcAft>
                      </a:pPr>
                      <a:r>
                        <a:rPr lang="en-US" sz="1600" kern="100">
                          <a:effectLst/>
                          <a:latin typeface="Arial"/>
                          <a:ea typeface="標楷體"/>
                          <a:cs typeface="Times New Roman"/>
                        </a:rPr>
                        <a:t>3.1</a:t>
                      </a:r>
                      <a:endParaRPr lang="zh-TW" sz="1600" kern="10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a:effectLst/>
                          <a:latin typeface="Arial"/>
                          <a:ea typeface="標楷體"/>
                          <a:cs typeface="Arial"/>
                        </a:rPr>
                        <a:t>機構環境清潔及病媒防治措施情形</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a:effectLst/>
                          <a:latin typeface="Arial"/>
                          <a:ea typeface="標楷體"/>
                          <a:cs typeface="Arial"/>
                        </a:rPr>
                        <a:t>每日清掃機構內外環境且無異味，並有紀錄。</a:t>
                      </a:r>
                      <a:endParaRPr lang="zh-TW" sz="1600" kern="10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a:effectLst/>
                          <a:latin typeface="Arial"/>
                          <a:ea typeface="標楷體"/>
                          <a:cs typeface="Arial"/>
                        </a:rPr>
                        <a:t>每</a:t>
                      </a:r>
                      <a:r>
                        <a:rPr lang="en-US" sz="1600" kern="100">
                          <a:effectLst/>
                          <a:latin typeface="Arial"/>
                          <a:ea typeface="標楷體"/>
                          <a:cs typeface="Times New Roman"/>
                        </a:rPr>
                        <a:t>3</a:t>
                      </a:r>
                      <a:r>
                        <a:rPr lang="zh-TW" sz="1600" kern="100">
                          <a:effectLst/>
                          <a:latin typeface="Arial"/>
                          <a:ea typeface="標楷體"/>
                          <a:cs typeface="Arial"/>
                        </a:rPr>
                        <a:t>個月機構內外環境消毒</a:t>
                      </a:r>
                      <a:r>
                        <a:rPr lang="en-US" sz="1600" kern="100">
                          <a:effectLst/>
                          <a:latin typeface="Arial"/>
                          <a:ea typeface="標楷體"/>
                          <a:cs typeface="Times New Roman"/>
                        </a:rPr>
                        <a:t>1</a:t>
                      </a:r>
                      <a:r>
                        <a:rPr lang="zh-TW" sz="1600" kern="100">
                          <a:effectLst/>
                          <a:latin typeface="Arial"/>
                          <a:ea typeface="標楷體"/>
                          <a:cs typeface="Arial"/>
                        </a:rPr>
                        <a:t>次並有紀錄。</a:t>
                      </a:r>
                      <a:endParaRPr lang="zh-TW" sz="1600" kern="10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a:effectLst/>
                          <a:latin typeface="Arial"/>
                          <a:ea typeface="標楷體"/>
                          <a:cs typeface="Arial"/>
                        </a:rPr>
                        <a:t>有具體杜絕蚊蟲害之防治措施及設施，如紗窗、紗門等。</a:t>
                      </a:r>
                      <a:endParaRPr lang="zh-TW" sz="1600" kern="10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a:effectLst/>
                          <a:latin typeface="Arial"/>
                          <a:ea typeface="標楷體"/>
                          <a:cs typeface="Arial"/>
                        </a:rPr>
                        <a:t>委外清潔公司作蚊蟲害防治，應有佐證文件。</a:t>
                      </a:r>
                      <a:endParaRPr lang="zh-TW" sz="1600" kern="100">
                        <a:effectLst/>
                        <a:latin typeface="Times New Roman"/>
                        <a:ea typeface="新細明體"/>
                        <a:cs typeface="Times New Roman"/>
                      </a:endParaRPr>
                    </a:p>
                  </a:txBody>
                  <a:tcPr marL="68580" marR="68580" marT="0" marB="0"/>
                </a:tc>
                <a:tc>
                  <a:txBody>
                    <a:bodyPr/>
                    <a:lstStyle/>
                    <a:p>
                      <a:pPr marL="107950" indent="-107950">
                        <a:lnSpc>
                          <a:spcPts val="1600"/>
                        </a:lnSpc>
                        <a:spcAft>
                          <a:spcPts val="0"/>
                        </a:spcAft>
                      </a:pPr>
                      <a:r>
                        <a:rPr lang="zh-TW" sz="1600" kern="100">
                          <a:effectLst/>
                          <a:latin typeface="Arial"/>
                          <a:ea typeface="標楷體"/>
                          <a:cs typeface="Arial"/>
                        </a:rPr>
                        <a:t>文件檢閱</a:t>
                      </a:r>
                      <a:endParaRPr lang="zh-TW" sz="1600" kern="100">
                        <a:effectLst/>
                        <a:latin typeface="Times New Roman"/>
                        <a:ea typeface="新細明體"/>
                        <a:cs typeface="Times New Roman"/>
                      </a:endParaRPr>
                    </a:p>
                    <a:p>
                      <a:pPr marL="107950" indent="-107950">
                        <a:lnSpc>
                          <a:spcPts val="1600"/>
                        </a:lnSpc>
                        <a:spcAft>
                          <a:spcPts val="0"/>
                        </a:spcAft>
                      </a:pPr>
                      <a:r>
                        <a:rPr lang="zh-TW" sz="1600" kern="100">
                          <a:effectLst/>
                          <a:latin typeface="Arial"/>
                          <a:ea typeface="標楷體"/>
                          <a:cs typeface="Arial"/>
                        </a:rPr>
                        <a:t>實地察看</a:t>
                      </a:r>
                      <a:endParaRPr lang="zh-TW" sz="1600" kern="100">
                        <a:effectLst/>
                        <a:latin typeface="Times New Roman"/>
                        <a:ea typeface="新細明體"/>
                        <a:cs typeface="Times New Roman"/>
                      </a:endParaRPr>
                    </a:p>
                    <a:p>
                      <a:pPr marL="20955" indent="-20955">
                        <a:lnSpc>
                          <a:spcPts val="1600"/>
                        </a:lnSpc>
                        <a:spcAft>
                          <a:spcPts val="0"/>
                        </a:spcAft>
                      </a:pPr>
                      <a:r>
                        <a:rPr lang="zh-TW" sz="1600" kern="100">
                          <a:effectLst/>
                          <a:latin typeface="Arial"/>
                          <a:ea typeface="標楷體"/>
                          <a:cs typeface="Arial"/>
                        </a:rPr>
                        <a:t>以疾病管制署公告之人口密集機構感染管制措施指引為原則：</a:t>
                      </a:r>
                      <a:endParaRPr lang="zh-TW" sz="1600" kern="10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a:effectLst/>
                          <a:latin typeface="Arial"/>
                          <a:ea typeface="標楷體"/>
                          <a:cs typeface="Arial"/>
                        </a:rPr>
                        <a:t>檢閱清掃、消毒、害蟲防治、檢討改進等相關紀錄。若工作外包，請提供合約。</a:t>
                      </a:r>
                      <a:endParaRPr lang="zh-TW" sz="1600" kern="10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a:effectLst/>
                          <a:latin typeface="Arial"/>
                          <a:ea typeface="標楷體"/>
                          <a:cs typeface="Arial"/>
                        </a:rPr>
                        <a:t>實地察看內外環境及設施。</a:t>
                      </a:r>
                      <a:endParaRPr lang="zh-TW" sz="1600" kern="10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a:effectLst/>
                          <a:latin typeface="Arial"/>
                          <a:ea typeface="標楷體"/>
                          <a:cs typeface="Arial"/>
                        </a:rPr>
                        <a:t>環境消毒作業可自行進行，亦可委外進行，惟均需有消毒紀錄資料可查證。</a:t>
                      </a:r>
                      <a:endParaRPr lang="zh-TW" sz="1600" kern="100">
                        <a:effectLst/>
                        <a:latin typeface="Times New Roman"/>
                        <a:ea typeface="新細明體"/>
                        <a:cs typeface="Times New Roman"/>
                      </a:endParaRPr>
                    </a:p>
                  </a:txBody>
                  <a:tcPr marL="68580" marR="68580" marT="0" marB="0"/>
                </a:tc>
                <a:tc>
                  <a:txBody>
                    <a:bodyPr/>
                    <a:lstStyle/>
                    <a:p>
                      <a:pPr marL="107950" indent="-107950">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07950" indent="-107950">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07950" indent="-107950">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1, 2</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1,2,3</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07950" indent="-107950" algn="just">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完全符合（無委外機構僅需符合第</a:t>
                      </a:r>
                      <a:r>
                        <a:rPr lang="en-US" sz="1600" kern="100" dirty="0">
                          <a:effectLst/>
                          <a:latin typeface="Arial"/>
                          <a:ea typeface="標楷體"/>
                          <a:cs typeface="Times New Roman"/>
                        </a:rPr>
                        <a:t>1,2,3</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7620" indent="-7620" algn="just">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p>
                      <a:pPr marL="152400" indent="-152400">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endParaRPr lang="zh-TW" altLang="en-US" sz="2000" dirty="0"/>
                    </a:p>
                  </a:txBody>
                  <a:tcPr marL="68579" marR="68579"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43</a:t>
            </a:fld>
            <a:endParaRPr lang="zh-TW" altLang="en-US">
              <a:solidFill>
                <a:prstClr val="black">
                  <a:tint val="75000"/>
                </a:prstClr>
              </a:solidFill>
            </a:endParaRPr>
          </a:p>
        </p:txBody>
      </p:sp>
    </p:spTree>
    <p:extLst>
      <p:ext uri="{BB962C8B-B14F-4D97-AF65-F5344CB8AC3E}">
        <p14:creationId xmlns:p14="http://schemas.microsoft.com/office/powerpoint/2010/main" val="21763331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p:cNvSpPr>
            <a:spLocks noGrp="1"/>
          </p:cNvSpPr>
          <p:nvPr>
            <p:ph type="title"/>
          </p:nvPr>
        </p:nvSpPr>
        <p:spPr>
          <a:xfrm>
            <a:off x="467544" y="188640"/>
            <a:ext cx="8229600" cy="719138"/>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a:latin typeface="Arial" pitchFamily="34" charset="0"/>
                <a:ea typeface="標楷體" pitchFamily="65" charset="-120"/>
                <a:cs typeface="Arial" pitchFamily="34" charset="0"/>
              </a:rPr>
              <a:t>(7/12)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3005639464"/>
              </p:ext>
            </p:extLst>
          </p:nvPr>
        </p:nvGraphicFramePr>
        <p:xfrm>
          <a:off x="179512" y="836712"/>
          <a:ext cx="8786955" cy="5838446"/>
        </p:xfrm>
        <a:graphic>
          <a:graphicData uri="http://schemas.openxmlformats.org/drawingml/2006/table">
            <a:tbl>
              <a:tblPr firstRow="1" bandRow="1">
                <a:tableStyleId>{5C22544A-7EE6-4342-B048-85BDC9FD1C3A}</a:tableStyleId>
              </a:tblPr>
              <a:tblGrid>
                <a:gridCol w="570186"/>
                <a:gridCol w="581943"/>
                <a:gridCol w="2160240"/>
                <a:gridCol w="2088231"/>
                <a:gridCol w="1296144"/>
                <a:gridCol w="2090211"/>
              </a:tblGrid>
              <a:tr h="453638">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8" marR="68578"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8" marR="68578"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8" marR="68578"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8" marR="68578" marT="0" marB="0" anchor="ctr"/>
                </a:tc>
                <a:tc>
                  <a:txBody>
                    <a:bodyPr/>
                    <a:lstStyle/>
                    <a:p>
                      <a:pPr marL="0" marR="0" indent="132715"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p>
                      <a:pPr indent="132715" algn="ctr">
                        <a:spcAft>
                          <a:spcPts val="0"/>
                        </a:spcAft>
                      </a:pPr>
                      <a:endParaRPr lang="zh-TW" sz="1400" kern="100" dirty="0">
                        <a:effectLst/>
                        <a:latin typeface="Arial" pitchFamily="34" charset="0"/>
                        <a:ea typeface="標楷體" pitchFamily="65" charset="-120"/>
                        <a:cs typeface="Arial" pitchFamily="34" charset="0"/>
                      </a:endParaRPr>
                    </a:p>
                  </a:txBody>
                  <a:tcPr marL="68578" marR="68578"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8" marR="68578" marT="0" marB="0" anchor="ctr"/>
                </a:tc>
              </a:tr>
              <a:tr h="266442">
                <a:tc gridSpan="6">
                  <a:txBody>
                    <a:bodyPr/>
                    <a:lstStyle/>
                    <a:p>
                      <a:r>
                        <a:rPr lang="en-US" altLang="zh-TW" sz="1400" kern="100" dirty="0" smtClean="0">
                          <a:solidFill>
                            <a:schemeClr val="dk1"/>
                          </a:solidFill>
                          <a:effectLst/>
                          <a:latin typeface="Arial" pitchFamily="34" charset="0"/>
                          <a:ea typeface="標楷體" pitchFamily="65" charset="-120"/>
                          <a:cs typeface="Arial" pitchFamily="34" charset="0"/>
                        </a:rPr>
                        <a:t>4.</a:t>
                      </a:r>
                      <a:r>
                        <a:rPr lang="zh-TW" altLang="en-US" sz="1400" kern="100" dirty="0" smtClean="0">
                          <a:solidFill>
                            <a:schemeClr val="dk1"/>
                          </a:solidFill>
                          <a:effectLst/>
                          <a:latin typeface="Arial" pitchFamily="34" charset="0"/>
                          <a:ea typeface="標楷體" pitchFamily="65" charset="-120"/>
                          <a:cs typeface="Arial" pitchFamily="34" charset="0"/>
                        </a:rPr>
                        <a:t>防疫機制</a:t>
                      </a:r>
                      <a:endParaRPr lang="zh-TW" altLang="en-US" sz="1400" kern="100" dirty="0">
                        <a:solidFill>
                          <a:schemeClr val="dk1"/>
                        </a:solidFill>
                        <a:effectLst/>
                        <a:latin typeface="Arial" pitchFamily="34" charset="0"/>
                        <a:ea typeface="標楷體" pitchFamily="65" charset="-120"/>
                        <a:cs typeface="Arial" pitchFamily="34" charset="0"/>
                      </a:endParaRPr>
                    </a:p>
                  </a:txBody>
                  <a:tcPr marL="91438" marR="91438" marT="45724" marB="45724"/>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4267561">
                <a:tc>
                  <a:txBody>
                    <a:bodyPr/>
                    <a:lstStyle/>
                    <a:p>
                      <a:pPr algn="ctr">
                        <a:lnSpc>
                          <a:spcPts val="1600"/>
                        </a:lnSpc>
                        <a:spcAft>
                          <a:spcPts val="0"/>
                        </a:spcAft>
                      </a:pPr>
                      <a:r>
                        <a:rPr lang="en-US" sz="1500" kern="100">
                          <a:effectLst/>
                          <a:latin typeface="Arial"/>
                          <a:ea typeface="標楷體"/>
                          <a:cs typeface="Times New Roman"/>
                        </a:rPr>
                        <a:t>4.1</a:t>
                      </a:r>
                      <a:endParaRPr lang="zh-TW" sz="1500" kern="10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500" kern="100" dirty="0">
                          <a:effectLst/>
                          <a:latin typeface="Arial"/>
                          <a:ea typeface="標楷體"/>
                          <a:cs typeface="Arial"/>
                        </a:rPr>
                        <a:t>防疫機制建置情形</a:t>
                      </a:r>
                      <a:r>
                        <a:rPr lang="zh-TW" sz="1500" kern="100" dirty="0">
                          <a:effectLst/>
                          <a:latin typeface="Times New Roman"/>
                          <a:ea typeface="Arial"/>
                          <a:cs typeface="Times New Roman"/>
                        </a:rPr>
                        <a:t> </a:t>
                      </a:r>
                      <a:endParaRPr lang="zh-TW" sz="15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500" kern="100" dirty="0">
                          <a:effectLst/>
                          <a:latin typeface="Arial"/>
                          <a:ea typeface="標楷體"/>
                          <a:cs typeface="Arial"/>
                        </a:rPr>
                        <a:t>服務對象體溫每日至少測量</a:t>
                      </a:r>
                      <a:r>
                        <a:rPr lang="en-US" sz="1500" kern="100" dirty="0">
                          <a:effectLst/>
                          <a:latin typeface="Arial"/>
                          <a:ea typeface="標楷體"/>
                          <a:cs typeface="Times New Roman"/>
                        </a:rPr>
                        <a:t>1</a:t>
                      </a:r>
                      <a:r>
                        <a:rPr lang="zh-TW" sz="1500" kern="100" dirty="0">
                          <a:effectLst/>
                          <a:latin typeface="Arial"/>
                          <a:ea typeface="標楷體"/>
                          <a:cs typeface="Arial"/>
                        </a:rPr>
                        <a:t>次，工作人員體溫每週至少測量</a:t>
                      </a:r>
                      <a:r>
                        <a:rPr lang="en-US" sz="1500" kern="100" dirty="0">
                          <a:effectLst/>
                          <a:latin typeface="Arial"/>
                          <a:ea typeface="標楷體"/>
                          <a:cs typeface="Times New Roman"/>
                        </a:rPr>
                        <a:t>1</a:t>
                      </a:r>
                      <a:r>
                        <a:rPr lang="zh-TW" sz="1500" kern="100" dirty="0">
                          <a:effectLst/>
                          <a:latin typeface="Arial"/>
                          <a:ea typeface="標楷體"/>
                          <a:cs typeface="Arial"/>
                        </a:rPr>
                        <a:t>次，且有完整紀錄。</a:t>
                      </a:r>
                      <a:endParaRPr lang="zh-TW" sz="15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500" kern="100" dirty="0">
                          <a:effectLst/>
                          <a:latin typeface="Arial"/>
                          <a:ea typeface="標楷體"/>
                          <a:cs typeface="Arial"/>
                        </a:rPr>
                        <a:t>呼吸道傳染病、腸道傳染病、不明原因發燒及群聚感染事件應訂有作業流程及通報辦法且依規定按時通報</a:t>
                      </a:r>
                      <a:r>
                        <a:rPr lang="en-US" sz="1500" kern="100" dirty="0">
                          <a:effectLst/>
                          <a:latin typeface="Arial"/>
                          <a:ea typeface="標楷體"/>
                          <a:cs typeface="Times New Roman"/>
                        </a:rPr>
                        <a:t>(</a:t>
                      </a:r>
                      <a:r>
                        <a:rPr lang="zh-TW" sz="1500" kern="100" dirty="0">
                          <a:effectLst/>
                          <a:latin typeface="Arial"/>
                          <a:ea typeface="標楷體"/>
                          <a:cs typeface="Arial"/>
                        </a:rPr>
                        <a:t>即依「人口密集機構傳染病監視作業注意事項」規定按時上網登載</a:t>
                      </a:r>
                      <a:r>
                        <a:rPr lang="en-US" sz="1500" kern="100" dirty="0">
                          <a:effectLst/>
                          <a:latin typeface="Arial"/>
                          <a:ea typeface="標楷體"/>
                          <a:cs typeface="Times New Roman"/>
                        </a:rPr>
                        <a:t>)</a:t>
                      </a:r>
                      <a:r>
                        <a:rPr lang="zh-TW" sz="1500" kern="100" dirty="0">
                          <a:effectLst/>
                          <a:latin typeface="Arial"/>
                          <a:ea typeface="標楷體"/>
                          <a:cs typeface="Arial"/>
                        </a:rPr>
                        <a:t>。</a:t>
                      </a:r>
                      <a:endParaRPr lang="zh-TW" sz="15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500" kern="0" dirty="0">
                          <a:effectLst/>
                          <a:latin typeface="Arial"/>
                          <a:ea typeface="標楷體"/>
                          <a:cs typeface="Arial"/>
                        </a:rPr>
                        <a:t>配置洗手設施及實施手部衛生作業</a:t>
                      </a:r>
                      <a:r>
                        <a:rPr lang="zh-TW" sz="1500" kern="0" dirty="0" smtClean="0">
                          <a:effectLst/>
                          <a:latin typeface="Arial"/>
                          <a:ea typeface="標楷體"/>
                          <a:cs typeface="Arial"/>
                        </a:rPr>
                        <a:t>。</a:t>
                      </a:r>
                      <a:endParaRPr lang="zh-TW" sz="1500" kern="100" dirty="0">
                        <a:effectLst/>
                        <a:latin typeface="Times New Roman"/>
                        <a:ea typeface="新細明體"/>
                        <a:cs typeface="Times New Roman"/>
                      </a:endParaRPr>
                    </a:p>
                  </a:txBody>
                  <a:tcPr marL="68580" marR="68580" marT="0" marB="0"/>
                </a:tc>
                <a:tc>
                  <a:txBody>
                    <a:bodyPr/>
                    <a:lstStyle/>
                    <a:p>
                      <a:pPr marL="90170" indent="-82550" algn="just">
                        <a:lnSpc>
                          <a:spcPts val="1600"/>
                        </a:lnSpc>
                        <a:spcAft>
                          <a:spcPts val="0"/>
                        </a:spcAft>
                      </a:pPr>
                      <a:r>
                        <a:rPr lang="zh-TW" sz="1500" kern="100" dirty="0">
                          <a:effectLst/>
                          <a:latin typeface="Arial"/>
                          <a:ea typeface="標楷體"/>
                          <a:cs typeface="Arial"/>
                        </a:rPr>
                        <a:t>文件檢閱</a:t>
                      </a:r>
                      <a:endParaRPr lang="zh-TW" sz="1500" kern="100" dirty="0">
                        <a:effectLst/>
                        <a:latin typeface="Times New Roman"/>
                        <a:ea typeface="新細明體"/>
                        <a:cs typeface="Times New Roman"/>
                      </a:endParaRPr>
                    </a:p>
                    <a:p>
                      <a:pPr marL="90170" indent="-82550" algn="just">
                        <a:lnSpc>
                          <a:spcPts val="1600"/>
                        </a:lnSpc>
                        <a:spcAft>
                          <a:spcPts val="0"/>
                        </a:spcAft>
                      </a:pPr>
                      <a:r>
                        <a:rPr lang="zh-TW" sz="1500" kern="100" dirty="0">
                          <a:effectLst/>
                          <a:latin typeface="Arial"/>
                          <a:ea typeface="標楷體"/>
                          <a:cs typeface="Arial"/>
                        </a:rPr>
                        <a:t>現場訪談</a:t>
                      </a:r>
                      <a:endParaRPr lang="zh-TW" sz="1500" kern="100" dirty="0">
                        <a:effectLst/>
                        <a:latin typeface="Times New Roman"/>
                        <a:ea typeface="新細明體"/>
                        <a:cs typeface="Times New Roman"/>
                      </a:endParaRPr>
                    </a:p>
                    <a:p>
                      <a:pPr marL="342900" lvl="0" indent="-342900" algn="just">
                        <a:lnSpc>
                          <a:spcPts val="1600"/>
                        </a:lnSpc>
                        <a:spcAft>
                          <a:spcPts val="0"/>
                        </a:spcAft>
                        <a:buFont typeface="Arial"/>
                        <a:buAutoNum type="arabicPeriod"/>
                      </a:pPr>
                      <a:r>
                        <a:rPr lang="zh-TW" sz="1500" kern="100" dirty="0">
                          <a:effectLst/>
                          <a:latin typeface="Arial"/>
                          <a:ea typeface="標楷體"/>
                          <a:cs typeface="Arial"/>
                        </a:rPr>
                        <a:t>檢閱服務對象體溫紀錄表，是否每日量測服務對象體溫至少</a:t>
                      </a:r>
                      <a:r>
                        <a:rPr lang="en-US" sz="1500" kern="100" dirty="0">
                          <a:effectLst/>
                          <a:latin typeface="Arial"/>
                          <a:ea typeface="標楷體"/>
                          <a:cs typeface="Times New Roman"/>
                        </a:rPr>
                        <a:t>1</a:t>
                      </a:r>
                      <a:r>
                        <a:rPr lang="zh-TW" sz="1500" kern="100" dirty="0">
                          <a:effectLst/>
                          <a:latin typeface="Arial"/>
                          <a:ea typeface="標楷體"/>
                          <a:cs typeface="Arial"/>
                        </a:rPr>
                        <a:t>次及有否異常。</a:t>
                      </a:r>
                      <a:endParaRPr lang="zh-TW" sz="1500" kern="100" dirty="0">
                        <a:effectLst/>
                        <a:latin typeface="Times New Roman"/>
                        <a:ea typeface="新細明體"/>
                        <a:cs typeface="Times New Roman"/>
                      </a:endParaRPr>
                    </a:p>
                    <a:p>
                      <a:pPr marL="342900" lvl="0" indent="-342900" algn="just">
                        <a:lnSpc>
                          <a:spcPts val="1600"/>
                        </a:lnSpc>
                        <a:spcAft>
                          <a:spcPts val="0"/>
                        </a:spcAft>
                        <a:buFont typeface="Arial"/>
                        <a:buAutoNum type="arabicPeriod"/>
                      </a:pPr>
                      <a:r>
                        <a:rPr lang="zh-TW" sz="1500" kern="100" dirty="0">
                          <a:effectLst/>
                          <a:latin typeface="Arial"/>
                          <a:ea typeface="標楷體"/>
                          <a:cs typeface="Arial"/>
                        </a:rPr>
                        <a:t>檢閱服務對象體溫通報資料，口述或實際操作電腦。</a:t>
                      </a:r>
                      <a:r>
                        <a:rPr lang="en-US" sz="1500" kern="100" dirty="0">
                          <a:effectLst/>
                          <a:latin typeface="Arial"/>
                          <a:ea typeface="標楷體"/>
                          <a:cs typeface="Times New Roman"/>
                        </a:rPr>
                        <a:t>.</a:t>
                      </a:r>
                      <a:endParaRPr lang="zh-TW" sz="1500" kern="100" dirty="0">
                        <a:effectLst/>
                        <a:latin typeface="Times New Roman"/>
                        <a:ea typeface="新細明體"/>
                        <a:cs typeface="Times New Roman"/>
                      </a:endParaRPr>
                    </a:p>
                    <a:p>
                      <a:pPr marL="342900" lvl="0" indent="-342900" algn="just">
                        <a:lnSpc>
                          <a:spcPts val="1600"/>
                        </a:lnSpc>
                        <a:spcAft>
                          <a:spcPts val="0"/>
                        </a:spcAft>
                        <a:buFont typeface="Arial"/>
                        <a:buAutoNum type="arabicPeriod"/>
                      </a:pPr>
                      <a:r>
                        <a:rPr lang="zh-TW" sz="1500" kern="100" dirty="0">
                          <a:effectLst/>
                          <a:latin typeface="Arial"/>
                          <a:ea typeface="標楷體"/>
                          <a:cs typeface="Arial"/>
                        </a:rPr>
                        <a:t>檢閱通報作業流程。</a:t>
                      </a:r>
                      <a:endParaRPr lang="zh-TW" sz="1500" kern="100" dirty="0">
                        <a:effectLst/>
                        <a:latin typeface="Times New Roman"/>
                        <a:ea typeface="新細明體"/>
                        <a:cs typeface="Times New Roman"/>
                      </a:endParaRPr>
                    </a:p>
                    <a:p>
                      <a:pPr marL="342900" lvl="0" indent="-342900" algn="just">
                        <a:lnSpc>
                          <a:spcPts val="1600"/>
                        </a:lnSpc>
                        <a:spcAft>
                          <a:spcPts val="0"/>
                        </a:spcAft>
                        <a:buFont typeface="Arial"/>
                        <a:buAutoNum type="arabicPeriod"/>
                      </a:pPr>
                      <a:r>
                        <a:rPr lang="zh-TW" sz="1500" kern="100" dirty="0">
                          <a:effectLst/>
                          <a:latin typeface="Arial"/>
                          <a:ea typeface="標楷體"/>
                          <a:cs typeface="Arial"/>
                        </a:rPr>
                        <a:t>訪談工作人員是否熟悉。</a:t>
                      </a:r>
                      <a:endParaRPr lang="zh-TW" sz="1500" kern="100" dirty="0">
                        <a:effectLst/>
                        <a:latin typeface="Times New Roman"/>
                        <a:ea typeface="新細明體"/>
                        <a:cs typeface="Times New Roman"/>
                      </a:endParaRPr>
                    </a:p>
                    <a:p>
                      <a:pPr marL="342900" lvl="0" indent="-342900" algn="just">
                        <a:lnSpc>
                          <a:spcPts val="1600"/>
                        </a:lnSpc>
                        <a:spcAft>
                          <a:spcPts val="0"/>
                        </a:spcAft>
                        <a:buFont typeface="Arial"/>
                        <a:buAutoNum type="arabicPeriod"/>
                      </a:pPr>
                      <a:r>
                        <a:rPr lang="zh-TW" sz="1500" kern="100" dirty="0">
                          <a:effectLst/>
                          <a:latin typeface="Arial"/>
                          <a:ea typeface="標楷體"/>
                          <a:cs typeface="Arial"/>
                        </a:rPr>
                        <a:t>每間寢室有洗手設施包含</a:t>
                      </a:r>
                      <a:r>
                        <a:rPr lang="en-US" sz="1500" kern="100" dirty="0">
                          <a:effectLst/>
                          <a:latin typeface="Arial"/>
                          <a:ea typeface="標楷體"/>
                          <a:cs typeface="Times New Roman"/>
                        </a:rPr>
                        <a:t>(</a:t>
                      </a:r>
                      <a:r>
                        <a:rPr lang="zh-TW" sz="1500" kern="100" dirty="0">
                          <a:effectLst/>
                          <a:latin typeface="Arial"/>
                          <a:ea typeface="標楷體"/>
                          <a:cs typeface="Arial"/>
                        </a:rPr>
                        <a:t>乾</a:t>
                      </a:r>
                      <a:r>
                        <a:rPr lang="en-US" sz="1500" kern="100" dirty="0">
                          <a:effectLst/>
                          <a:latin typeface="Arial"/>
                          <a:ea typeface="標楷體"/>
                          <a:cs typeface="Times New Roman"/>
                        </a:rPr>
                        <a:t>)</a:t>
                      </a:r>
                      <a:r>
                        <a:rPr lang="zh-TW" sz="1500" kern="100" dirty="0">
                          <a:effectLst/>
                          <a:latin typeface="Arial"/>
                          <a:ea typeface="標楷體"/>
                          <a:cs typeface="Arial"/>
                        </a:rPr>
                        <a:t>洗手液或酒精性消毒液且在效期內，並實地察看其設施。</a:t>
                      </a:r>
                      <a:endParaRPr lang="zh-TW" sz="1500" kern="100" dirty="0">
                        <a:effectLst/>
                        <a:latin typeface="Times New Roman"/>
                        <a:ea typeface="新細明體"/>
                        <a:cs typeface="Times New Roman"/>
                      </a:endParaRPr>
                    </a:p>
                    <a:p>
                      <a:pPr marL="342900" lvl="0" indent="-342900" algn="just">
                        <a:lnSpc>
                          <a:spcPts val="1600"/>
                        </a:lnSpc>
                        <a:spcAft>
                          <a:spcPts val="0"/>
                        </a:spcAft>
                        <a:buFont typeface="Arial"/>
                        <a:buAutoNum type="arabicPeriod"/>
                      </a:pPr>
                      <a:r>
                        <a:rPr lang="zh-TW" sz="1500" kern="100" dirty="0">
                          <a:effectLst/>
                          <a:latin typeface="Arial"/>
                          <a:ea typeface="標楷體"/>
                          <a:cs typeface="Arial"/>
                        </a:rPr>
                        <a:t>公共區域</a:t>
                      </a:r>
                      <a:r>
                        <a:rPr lang="en-US" sz="1500" kern="100" dirty="0">
                          <a:effectLst/>
                          <a:latin typeface="Arial"/>
                          <a:ea typeface="標楷體"/>
                          <a:cs typeface="Times New Roman"/>
                        </a:rPr>
                        <a:t>(</a:t>
                      </a:r>
                      <a:r>
                        <a:rPr lang="zh-TW" sz="1500" kern="100" dirty="0">
                          <a:effectLst/>
                          <a:latin typeface="Arial"/>
                          <a:ea typeface="標楷體"/>
                          <a:cs typeface="Arial"/>
                        </a:rPr>
                        <a:t>如：餐廳、廁所等</a:t>
                      </a:r>
                      <a:r>
                        <a:rPr lang="en-US" sz="1500" kern="100" dirty="0">
                          <a:effectLst/>
                          <a:latin typeface="Arial"/>
                          <a:ea typeface="標楷體"/>
                          <a:cs typeface="Times New Roman"/>
                        </a:rPr>
                        <a:t>)</a:t>
                      </a:r>
                      <a:r>
                        <a:rPr lang="zh-TW" sz="1500" kern="100" dirty="0">
                          <a:effectLst/>
                          <a:latin typeface="Arial"/>
                          <a:ea typeface="標楷體"/>
                          <a:cs typeface="Arial"/>
                        </a:rPr>
                        <a:t>張貼衛生宣導品或警語，並設置洗手設施</a:t>
                      </a:r>
                      <a:r>
                        <a:rPr lang="zh-TW" sz="1500" kern="100" dirty="0" smtClean="0">
                          <a:effectLst/>
                          <a:latin typeface="Arial"/>
                          <a:ea typeface="標楷體"/>
                          <a:cs typeface="Arial"/>
                        </a:rPr>
                        <a:t>。</a:t>
                      </a:r>
                      <a:endParaRPr lang="en-US" altLang="zh-TW" sz="1500" kern="100" dirty="0" smtClean="0">
                        <a:effectLst/>
                        <a:latin typeface="Arial"/>
                        <a:ea typeface="標楷體"/>
                        <a:cs typeface="Arial"/>
                      </a:endParaRPr>
                    </a:p>
                    <a:p>
                      <a:pPr marL="342900" lvl="0" indent="-342900" algn="just">
                        <a:lnSpc>
                          <a:spcPts val="1600"/>
                        </a:lnSpc>
                        <a:spcAft>
                          <a:spcPts val="0"/>
                        </a:spcAft>
                        <a:buFont typeface="Arial"/>
                        <a:buAutoNum type="arabicPeriod"/>
                      </a:pPr>
                      <a:r>
                        <a:rPr lang="zh-TW" altLang="zh-TW" sz="1500" kern="100" dirty="0" smtClean="0">
                          <a:effectLst/>
                          <a:latin typeface="Arial" pitchFamily="34" charset="0"/>
                          <a:ea typeface="標楷體"/>
                          <a:cs typeface="Arial" pitchFamily="34" charset="0"/>
                        </a:rPr>
                        <a:t>抽測工作人員是否正確執行洗手步驟</a:t>
                      </a:r>
                      <a:endParaRPr lang="zh-TW" sz="1500" kern="100" dirty="0">
                        <a:effectLst/>
                        <a:latin typeface="Times New Roman"/>
                        <a:ea typeface="新細明體"/>
                        <a:cs typeface="Times New Roman"/>
                      </a:endParaRPr>
                    </a:p>
                    <a:p>
                      <a:pPr marL="0" lvl="0" indent="0" algn="just">
                        <a:lnSpc>
                          <a:spcPts val="1600"/>
                        </a:lnSpc>
                        <a:spcAft>
                          <a:spcPts val="0"/>
                        </a:spcAft>
                        <a:buFont typeface="Arial"/>
                        <a:buNone/>
                      </a:pPr>
                      <a:endParaRPr lang="zh-TW" sz="1500" kern="100" dirty="0">
                        <a:effectLst/>
                        <a:latin typeface="Times New Roman"/>
                        <a:ea typeface="新細明體"/>
                        <a:cs typeface="Times New Roman"/>
                      </a:endParaRPr>
                    </a:p>
                  </a:txBody>
                  <a:tcPr marL="68580" marR="68580" marT="0" marB="0"/>
                </a:tc>
                <a:tc>
                  <a:txBody>
                    <a:bodyPr/>
                    <a:lstStyle/>
                    <a:p>
                      <a:pPr marL="90170" indent="-82550">
                        <a:lnSpc>
                          <a:spcPts val="1600"/>
                        </a:lnSpc>
                        <a:spcAft>
                          <a:spcPts val="0"/>
                        </a:spcAft>
                      </a:pPr>
                      <a:r>
                        <a:rPr lang="en-US" sz="1500" kern="100" dirty="0">
                          <a:effectLst/>
                          <a:latin typeface="Arial"/>
                          <a:ea typeface="標楷體"/>
                          <a:cs typeface="Times New Roman"/>
                        </a:rPr>
                        <a:t>E.</a:t>
                      </a:r>
                      <a:r>
                        <a:rPr lang="zh-TW" sz="1500" kern="100" dirty="0">
                          <a:effectLst/>
                          <a:latin typeface="Arial"/>
                          <a:ea typeface="標楷體"/>
                          <a:cs typeface="Arial"/>
                        </a:rPr>
                        <a:t>未符合</a:t>
                      </a:r>
                      <a:r>
                        <a:rPr lang="en-US" sz="1500" kern="100" dirty="0">
                          <a:effectLst/>
                          <a:latin typeface="Arial"/>
                          <a:ea typeface="標楷體"/>
                          <a:cs typeface="Times New Roman"/>
                        </a:rPr>
                        <a:t>D</a:t>
                      </a:r>
                      <a:r>
                        <a:rPr lang="zh-TW" sz="1500" kern="100" dirty="0">
                          <a:effectLst/>
                          <a:latin typeface="Arial"/>
                          <a:ea typeface="標楷體"/>
                          <a:cs typeface="Arial"/>
                        </a:rPr>
                        <a:t>者。</a:t>
                      </a:r>
                      <a:endParaRPr lang="zh-TW" sz="1500" kern="100" dirty="0">
                        <a:effectLst/>
                        <a:latin typeface="Times New Roman"/>
                        <a:ea typeface="新細明體"/>
                        <a:cs typeface="Times New Roman"/>
                      </a:endParaRPr>
                    </a:p>
                    <a:p>
                      <a:pPr marL="90170" indent="-82550">
                        <a:lnSpc>
                          <a:spcPts val="1600"/>
                        </a:lnSpc>
                        <a:spcAft>
                          <a:spcPts val="0"/>
                        </a:spcAft>
                      </a:pPr>
                      <a:r>
                        <a:rPr lang="en-US" sz="1500" kern="100" dirty="0">
                          <a:effectLst/>
                          <a:latin typeface="Arial"/>
                          <a:ea typeface="標楷體"/>
                          <a:cs typeface="Times New Roman"/>
                        </a:rPr>
                        <a:t>D.</a:t>
                      </a:r>
                      <a:r>
                        <a:rPr lang="zh-TW" sz="1500" kern="100" dirty="0">
                          <a:effectLst/>
                          <a:latin typeface="Arial"/>
                          <a:ea typeface="標楷體"/>
                          <a:cs typeface="Arial"/>
                        </a:rPr>
                        <a:t>符合第</a:t>
                      </a:r>
                      <a:r>
                        <a:rPr lang="en-US" sz="1500" kern="100" dirty="0">
                          <a:effectLst/>
                          <a:latin typeface="Arial"/>
                          <a:ea typeface="標楷體"/>
                          <a:cs typeface="Times New Roman"/>
                        </a:rPr>
                        <a:t>1, 2, 3, 4, 5</a:t>
                      </a:r>
                      <a:r>
                        <a:rPr lang="zh-TW" sz="1500" kern="100" dirty="0">
                          <a:effectLst/>
                          <a:latin typeface="Arial"/>
                          <a:ea typeface="標楷體"/>
                          <a:cs typeface="Arial"/>
                        </a:rPr>
                        <a:t>項。</a:t>
                      </a:r>
                      <a:endParaRPr lang="zh-TW" sz="1500" kern="100" dirty="0">
                        <a:effectLst/>
                        <a:latin typeface="Times New Roman"/>
                        <a:ea typeface="新細明體"/>
                        <a:cs typeface="Times New Roman"/>
                      </a:endParaRPr>
                    </a:p>
                    <a:p>
                      <a:pPr marL="90170" indent="-82550">
                        <a:lnSpc>
                          <a:spcPts val="1600"/>
                        </a:lnSpc>
                        <a:spcAft>
                          <a:spcPts val="0"/>
                        </a:spcAft>
                      </a:pPr>
                      <a:r>
                        <a:rPr lang="en-US" sz="1500" kern="100" dirty="0">
                          <a:effectLst/>
                          <a:latin typeface="Arial"/>
                          <a:ea typeface="標楷體"/>
                          <a:cs typeface="Times New Roman"/>
                        </a:rPr>
                        <a:t>C.</a:t>
                      </a:r>
                      <a:r>
                        <a:rPr lang="zh-TW" sz="1500" kern="100" dirty="0">
                          <a:effectLst/>
                          <a:latin typeface="Arial"/>
                          <a:ea typeface="標楷體"/>
                          <a:cs typeface="Arial"/>
                        </a:rPr>
                        <a:t>符合第</a:t>
                      </a:r>
                      <a:r>
                        <a:rPr lang="en-US" sz="1500" kern="100" dirty="0">
                          <a:effectLst/>
                          <a:latin typeface="Arial"/>
                          <a:ea typeface="標楷體"/>
                          <a:cs typeface="Times New Roman"/>
                        </a:rPr>
                        <a:t>1, 2, 3, 4, 5, 6</a:t>
                      </a:r>
                      <a:r>
                        <a:rPr lang="zh-TW" sz="1500" kern="100" dirty="0">
                          <a:effectLst/>
                          <a:latin typeface="Arial"/>
                          <a:ea typeface="標楷體"/>
                          <a:cs typeface="Arial"/>
                        </a:rPr>
                        <a:t>項。</a:t>
                      </a:r>
                      <a:endParaRPr lang="zh-TW" sz="1500" kern="100" dirty="0">
                        <a:effectLst/>
                        <a:latin typeface="Times New Roman"/>
                        <a:ea typeface="新細明體"/>
                        <a:cs typeface="Times New Roman"/>
                      </a:endParaRPr>
                    </a:p>
                    <a:p>
                      <a:pPr marL="90170" indent="-82550">
                        <a:lnSpc>
                          <a:spcPts val="1600"/>
                        </a:lnSpc>
                        <a:spcAft>
                          <a:spcPts val="0"/>
                        </a:spcAft>
                      </a:pPr>
                      <a:r>
                        <a:rPr lang="en-US" sz="1500" kern="100" dirty="0">
                          <a:effectLst/>
                          <a:latin typeface="Arial"/>
                          <a:ea typeface="標楷體"/>
                          <a:cs typeface="Times New Roman"/>
                        </a:rPr>
                        <a:t>B.</a:t>
                      </a:r>
                      <a:r>
                        <a:rPr lang="zh-TW" sz="1500" kern="100" dirty="0">
                          <a:effectLst/>
                          <a:latin typeface="Arial"/>
                          <a:ea typeface="標楷體"/>
                          <a:cs typeface="Arial"/>
                        </a:rPr>
                        <a:t>符合第</a:t>
                      </a:r>
                      <a:r>
                        <a:rPr lang="en-US" sz="1500" kern="100" dirty="0">
                          <a:effectLst/>
                          <a:latin typeface="Arial"/>
                          <a:ea typeface="標楷體"/>
                          <a:cs typeface="Times New Roman"/>
                        </a:rPr>
                        <a:t>1, 2, 3, 4, 5, 6, 7</a:t>
                      </a:r>
                      <a:r>
                        <a:rPr lang="zh-TW" sz="1500" kern="100" dirty="0">
                          <a:effectLst/>
                          <a:latin typeface="Arial"/>
                          <a:ea typeface="標楷體"/>
                          <a:cs typeface="Arial"/>
                        </a:rPr>
                        <a:t>項。</a:t>
                      </a:r>
                      <a:endParaRPr lang="zh-TW" sz="1500" kern="100" dirty="0">
                        <a:effectLst/>
                        <a:latin typeface="Times New Roman"/>
                        <a:ea typeface="新細明體"/>
                        <a:cs typeface="Times New Roman"/>
                      </a:endParaRPr>
                    </a:p>
                    <a:p>
                      <a:pPr marL="90170" indent="-82550">
                        <a:lnSpc>
                          <a:spcPts val="1600"/>
                        </a:lnSpc>
                        <a:spcAft>
                          <a:spcPts val="0"/>
                        </a:spcAft>
                      </a:pPr>
                      <a:r>
                        <a:rPr lang="en-US" sz="1500" kern="100" dirty="0">
                          <a:effectLst/>
                          <a:latin typeface="Arial"/>
                          <a:ea typeface="標楷體"/>
                          <a:cs typeface="Times New Roman"/>
                        </a:rPr>
                        <a:t>A.</a:t>
                      </a:r>
                      <a:r>
                        <a:rPr lang="zh-TW" sz="1500" kern="100" dirty="0">
                          <a:effectLst/>
                          <a:latin typeface="Arial"/>
                          <a:ea typeface="標楷體"/>
                          <a:cs typeface="Arial"/>
                        </a:rPr>
                        <a:t>完全符合。</a:t>
                      </a:r>
                      <a:endParaRPr lang="zh-TW" sz="1500" kern="100" dirty="0">
                        <a:effectLst/>
                        <a:latin typeface="Times New Roman"/>
                        <a:ea typeface="新細明體"/>
                        <a:cs typeface="Times New Roman"/>
                      </a:endParaRPr>
                    </a:p>
                    <a:p>
                      <a:pPr marL="107950" indent="-107950" algn="just">
                        <a:lnSpc>
                          <a:spcPts val="1600"/>
                        </a:lnSpc>
                        <a:spcAft>
                          <a:spcPts val="0"/>
                        </a:spcAft>
                      </a:pPr>
                      <a:r>
                        <a:rPr lang="en-US" sz="1500" kern="100" dirty="0">
                          <a:effectLst/>
                          <a:latin typeface="Arial"/>
                          <a:ea typeface="標楷體"/>
                          <a:cs typeface="Times New Roman"/>
                        </a:rPr>
                        <a:t> </a:t>
                      </a:r>
                      <a:endParaRPr lang="zh-TW" sz="15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500" kern="100" dirty="0">
                          <a:effectLst/>
                          <a:latin typeface="Arial"/>
                          <a:ea typeface="標楷體"/>
                          <a:cs typeface="Arial"/>
                        </a:rPr>
                        <a:t>洗手設施及實施手部衛生作業</a:t>
                      </a:r>
                      <a:endParaRPr lang="zh-TW" sz="1500" kern="100" dirty="0">
                        <a:effectLst/>
                        <a:latin typeface="Times New Roman"/>
                        <a:ea typeface="新細明體"/>
                        <a:cs typeface="Times New Roman"/>
                      </a:endParaRPr>
                    </a:p>
                    <a:p>
                      <a:pPr marL="342900" lvl="0" indent="-342900">
                        <a:lnSpc>
                          <a:spcPts val="1600"/>
                        </a:lnSpc>
                        <a:spcAft>
                          <a:spcPts val="0"/>
                        </a:spcAft>
                        <a:buFont typeface="+mj-lt"/>
                        <a:buAutoNum type="arabicParenBoth"/>
                      </a:pPr>
                      <a:r>
                        <a:rPr lang="zh-TW" sz="1500" kern="100" dirty="0">
                          <a:solidFill>
                            <a:srgbClr val="0000FF"/>
                          </a:solidFill>
                          <a:effectLst/>
                          <a:latin typeface="Arial"/>
                          <a:ea typeface="標楷體"/>
                          <a:cs typeface="Arial"/>
                        </a:rPr>
                        <a:t>乾洗手液若分裝使用</a:t>
                      </a:r>
                      <a:r>
                        <a:rPr lang="zh-TW" sz="1500" kern="100" dirty="0">
                          <a:solidFill>
                            <a:srgbClr val="0000FF"/>
                          </a:solidFill>
                          <a:effectLst/>
                          <a:latin typeface="Times New Roman"/>
                          <a:ea typeface="新細明體"/>
                          <a:cs typeface="Arial"/>
                        </a:rPr>
                        <a:t>，</a:t>
                      </a:r>
                      <a:r>
                        <a:rPr lang="zh-TW" sz="1500" kern="100" dirty="0">
                          <a:solidFill>
                            <a:srgbClr val="0000FF"/>
                          </a:solidFill>
                          <a:effectLst/>
                          <a:latin typeface="Arial"/>
                          <a:ea typeface="標楷體"/>
                          <a:cs typeface="Arial"/>
                        </a:rPr>
                        <a:t>原則上效期以</a:t>
                      </a:r>
                      <a:r>
                        <a:rPr lang="en-US" sz="1500" kern="100" dirty="0">
                          <a:solidFill>
                            <a:srgbClr val="0000FF"/>
                          </a:solidFill>
                          <a:effectLst/>
                          <a:latin typeface="Arial"/>
                          <a:ea typeface="標楷體"/>
                          <a:cs typeface="Times New Roman"/>
                        </a:rPr>
                        <a:t>1</a:t>
                      </a:r>
                      <a:r>
                        <a:rPr lang="zh-TW" sz="1500" kern="100" dirty="0">
                          <a:solidFill>
                            <a:srgbClr val="0000FF"/>
                          </a:solidFill>
                          <a:effectLst/>
                          <a:latin typeface="Arial"/>
                          <a:ea typeface="標楷體"/>
                          <a:cs typeface="Arial"/>
                        </a:rPr>
                        <a:t>個月為限。</a:t>
                      </a:r>
                      <a:endParaRPr lang="zh-TW" sz="1500" kern="100" dirty="0">
                        <a:solidFill>
                          <a:srgbClr val="0000FF"/>
                        </a:solidFill>
                        <a:effectLst/>
                        <a:latin typeface="Times New Roman"/>
                        <a:ea typeface="新細明體"/>
                        <a:cs typeface="Times New Roman"/>
                      </a:endParaRPr>
                    </a:p>
                    <a:p>
                      <a:pPr marL="342900" lvl="0" indent="-342900">
                        <a:lnSpc>
                          <a:spcPts val="1600"/>
                        </a:lnSpc>
                        <a:spcAft>
                          <a:spcPts val="0"/>
                        </a:spcAft>
                        <a:buFont typeface="+mj-lt"/>
                        <a:buAutoNum type="arabicParenBoth"/>
                      </a:pPr>
                      <a:r>
                        <a:rPr lang="zh-TW" sz="1500" kern="100" dirty="0">
                          <a:effectLst/>
                          <a:latin typeface="Arial"/>
                          <a:ea typeface="標楷體"/>
                          <a:cs typeface="Arial"/>
                        </a:rPr>
                        <a:t>須檢核人員於洗手五時機：接觸服務對象前、執行清潔或無菌操作技術前、暴露服務對象體液及黏液風險後、接觸服務對象後、接觸服務對象周遭環境後的洗手正確性</a:t>
                      </a:r>
                      <a:r>
                        <a:rPr lang="zh-TW" sz="1500" kern="100" dirty="0" smtClean="0">
                          <a:effectLst/>
                          <a:latin typeface="Arial"/>
                          <a:ea typeface="標楷體"/>
                          <a:cs typeface="Arial"/>
                        </a:rPr>
                        <a:t>。</a:t>
                      </a:r>
                      <a:endParaRPr lang="zh-TW" sz="1500" kern="100" dirty="0">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44</a:t>
            </a:fld>
            <a:endParaRPr lang="zh-TW" altLang="en-US">
              <a:solidFill>
                <a:prstClr val="black">
                  <a:tint val="75000"/>
                </a:prstClr>
              </a:solidFill>
            </a:endParaRPr>
          </a:p>
        </p:txBody>
      </p:sp>
    </p:spTree>
    <p:extLst>
      <p:ext uri="{BB962C8B-B14F-4D97-AF65-F5344CB8AC3E}">
        <p14:creationId xmlns:p14="http://schemas.microsoft.com/office/powerpoint/2010/main" val="8167963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Grp="1"/>
          </p:cNvSpPr>
          <p:nvPr>
            <p:ph type="title"/>
          </p:nvPr>
        </p:nvSpPr>
        <p:spPr>
          <a:xfrm>
            <a:off x="468313" y="419100"/>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a:latin typeface="Arial" pitchFamily="34" charset="0"/>
                <a:ea typeface="標楷體" pitchFamily="65" charset="-120"/>
                <a:cs typeface="Arial" pitchFamily="34" charset="0"/>
              </a:rPr>
              <a:t>(8/12)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3003305125"/>
              </p:ext>
            </p:extLst>
          </p:nvPr>
        </p:nvGraphicFramePr>
        <p:xfrm>
          <a:off x="467544" y="1800002"/>
          <a:ext cx="8207378" cy="4797350"/>
        </p:xfrm>
        <a:graphic>
          <a:graphicData uri="http://schemas.openxmlformats.org/drawingml/2006/table">
            <a:tbl>
              <a:tblPr firstRow="1" bandRow="1">
                <a:tableStyleId>{5C22544A-7EE6-4342-B048-85BDC9FD1C3A}</a:tableStyleId>
              </a:tblPr>
              <a:tblGrid>
                <a:gridCol w="542869"/>
                <a:gridCol w="797549"/>
                <a:gridCol w="1168844"/>
                <a:gridCol w="2242497"/>
                <a:gridCol w="720080"/>
                <a:gridCol w="2735539"/>
              </a:tblGrid>
              <a:tr h="676140">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67" marR="68567"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67" marR="68567"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67" marR="68567"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67" marR="68567" marT="0" marB="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67" marR="68567"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67" marR="68567" marT="0" marB="0" anchor="ctr"/>
                </a:tc>
              </a:tr>
              <a:tr h="4121210">
                <a:tc>
                  <a:txBody>
                    <a:bodyPr/>
                    <a:lstStyle/>
                    <a:p>
                      <a:pPr algn="ctr">
                        <a:lnSpc>
                          <a:spcPct val="100000"/>
                        </a:lnSpc>
                        <a:spcAft>
                          <a:spcPts val="0"/>
                        </a:spcAft>
                      </a:pPr>
                      <a:r>
                        <a:rPr lang="en-US" sz="1600" kern="100" dirty="0">
                          <a:effectLst/>
                          <a:latin typeface="Arial" pitchFamily="34" charset="0"/>
                          <a:ea typeface="標楷體" pitchFamily="65" charset="-120"/>
                          <a:cs typeface="Arial" pitchFamily="34" charset="0"/>
                        </a:rPr>
                        <a:t>4.1</a:t>
                      </a:r>
                      <a:endParaRPr lang="zh-TW" sz="1600" kern="100" dirty="0">
                        <a:effectLst/>
                        <a:latin typeface="Arial" pitchFamily="34" charset="0"/>
                        <a:ea typeface="標楷體" pitchFamily="65" charset="-120"/>
                        <a:cs typeface="Arial" pitchFamily="34" charset="0"/>
                      </a:endParaRPr>
                    </a:p>
                  </a:txBody>
                  <a:tcPr marL="68567" marR="68567" marT="0" marB="0"/>
                </a:tc>
                <a:tc>
                  <a:txBody>
                    <a:bodyPr/>
                    <a:lstStyle/>
                    <a:p>
                      <a:pPr>
                        <a:lnSpc>
                          <a:spcPct val="100000"/>
                        </a:lnSpc>
                        <a:spcAft>
                          <a:spcPts val="0"/>
                        </a:spcAft>
                      </a:pPr>
                      <a:r>
                        <a:rPr lang="zh-TW" sz="1600" kern="100" dirty="0">
                          <a:solidFill>
                            <a:schemeClr val="tx1"/>
                          </a:solidFill>
                          <a:effectLst/>
                          <a:latin typeface="Arial" pitchFamily="34" charset="0"/>
                          <a:ea typeface="標楷體" pitchFamily="65" charset="-120"/>
                          <a:cs typeface="Arial" pitchFamily="34" charset="0"/>
                        </a:rPr>
                        <a:t>防疫機制建置情形 </a:t>
                      </a:r>
                    </a:p>
                  </a:txBody>
                  <a:tcPr marL="68567" marR="68567" marT="0" marB="0"/>
                </a:tc>
                <a:tc>
                  <a:txBody>
                    <a:bodyPr/>
                    <a:lstStyle/>
                    <a:p>
                      <a:pPr marL="342900" lvl="0" indent="-342900">
                        <a:lnSpc>
                          <a:spcPts val="1600"/>
                        </a:lnSpc>
                        <a:spcAft>
                          <a:spcPts val="0"/>
                        </a:spcAft>
                        <a:buFont typeface="+mj-lt"/>
                        <a:buAutoNum type="arabicPeriod" startAt="4"/>
                      </a:pPr>
                      <a:r>
                        <a:rPr lang="zh-TW" altLang="zh-TW" sz="1600" kern="0" dirty="0" smtClean="0">
                          <a:effectLst/>
                          <a:latin typeface="Arial"/>
                          <a:ea typeface="標楷體"/>
                          <a:cs typeface="Arial"/>
                        </a:rPr>
                        <a:t>訪客管理機制。</a:t>
                      </a:r>
                      <a:endParaRPr lang="zh-TW" altLang="zh-TW" sz="1600" kern="100" dirty="0" smtClean="0">
                        <a:effectLst/>
                        <a:latin typeface="Times New Roman"/>
                        <a:ea typeface="新細明體"/>
                        <a:cs typeface="Times New Roman"/>
                      </a:endParaRPr>
                    </a:p>
                    <a:p>
                      <a:pPr marL="342900" lvl="0" indent="-342900">
                        <a:lnSpc>
                          <a:spcPts val="1600"/>
                        </a:lnSpc>
                        <a:spcAft>
                          <a:spcPts val="0"/>
                        </a:spcAft>
                        <a:buFont typeface="+mj-lt"/>
                        <a:buAutoNum type="arabicPeriod" startAt="4"/>
                      </a:pPr>
                      <a:r>
                        <a:rPr lang="zh-TW" altLang="zh-TW" sz="1600" kern="0" dirty="0" smtClean="0">
                          <a:effectLst/>
                          <a:latin typeface="Arial"/>
                          <a:ea typeface="標楷體"/>
                          <a:cs typeface="Arial"/>
                        </a:rPr>
                        <a:t>器材及醫療用品管理。</a:t>
                      </a:r>
                      <a:endParaRPr lang="zh-TW" altLang="zh-TW" sz="1600" kern="100" dirty="0" smtClean="0">
                        <a:effectLst/>
                        <a:latin typeface="Times New Roman"/>
                        <a:ea typeface="新細明體"/>
                        <a:cs typeface="Times New Roman"/>
                      </a:endParaRPr>
                    </a:p>
                    <a:p>
                      <a:pPr marL="138430" indent="-138430">
                        <a:lnSpc>
                          <a:spcPct val="100000"/>
                        </a:lnSpc>
                        <a:spcAft>
                          <a:spcPts val="0"/>
                        </a:spcAft>
                      </a:pPr>
                      <a:endParaRPr lang="zh-TW" sz="1600" kern="100" dirty="0">
                        <a:effectLst/>
                        <a:latin typeface="Arial" pitchFamily="34" charset="0"/>
                        <a:ea typeface="標楷體" pitchFamily="65" charset="-120"/>
                        <a:cs typeface="Arial" pitchFamily="34" charset="0"/>
                      </a:endParaRPr>
                    </a:p>
                  </a:txBody>
                  <a:tcPr marL="68567" marR="68567" marT="0" marB="0"/>
                </a:tc>
                <a:tc>
                  <a:txBody>
                    <a:bodyPr/>
                    <a:lstStyle/>
                    <a:p>
                      <a:pPr marL="342900" lvl="0" indent="-342900" algn="just">
                        <a:lnSpc>
                          <a:spcPts val="1600"/>
                        </a:lnSpc>
                        <a:spcAft>
                          <a:spcPts val="0"/>
                        </a:spcAft>
                        <a:buFont typeface="+mj-lt"/>
                        <a:buAutoNum type="arabicPeriod" startAt="8"/>
                      </a:pPr>
                      <a:r>
                        <a:rPr lang="zh-TW" altLang="zh-TW" sz="1600" kern="100" dirty="0" smtClean="0">
                          <a:effectLst/>
                          <a:latin typeface="Arial" pitchFamily="34" charset="0"/>
                          <a:ea typeface="標楷體"/>
                          <a:cs typeface="Arial" pitchFamily="34" charset="0"/>
                        </a:rPr>
                        <a:t>訂有家屬或訪客的防疫機制，並提供手部衛生設備，包括管理規範、填寫訪客紀錄單並有保存記錄，探訪前後均應洗手，必要時戴口罩。</a:t>
                      </a:r>
                      <a:endParaRPr lang="zh-TW" altLang="zh-TW" sz="1600" kern="100" dirty="0" smtClean="0">
                        <a:effectLst/>
                        <a:latin typeface="Arial" pitchFamily="34" charset="0"/>
                        <a:ea typeface="+mn-ea"/>
                        <a:cs typeface="Arial" pitchFamily="34" charset="0"/>
                      </a:endParaRPr>
                    </a:p>
                    <a:p>
                      <a:pPr marL="342900" lvl="0" indent="-342900" algn="just">
                        <a:lnSpc>
                          <a:spcPts val="1600"/>
                        </a:lnSpc>
                        <a:spcAft>
                          <a:spcPts val="0"/>
                        </a:spcAft>
                        <a:buFont typeface="Arial"/>
                        <a:buAutoNum type="arabicPeriod" startAt="8"/>
                      </a:pPr>
                      <a:r>
                        <a:rPr lang="zh-TW" altLang="zh-TW" sz="1600" kern="100" dirty="0" smtClean="0">
                          <a:effectLst/>
                          <a:latin typeface="Arial" pitchFamily="34" charset="0"/>
                          <a:ea typeface="標楷體"/>
                          <a:cs typeface="Arial" pitchFamily="34" charset="0"/>
                        </a:rPr>
                        <a:t>換藥車上應備有蓋之感染性垃圾桶並定期清理。</a:t>
                      </a:r>
                      <a:endParaRPr lang="zh-TW" altLang="zh-TW" sz="1600" kern="100" dirty="0" smtClean="0">
                        <a:effectLst/>
                        <a:latin typeface="Arial" pitchFamily="34" charset="0"/>
                        <a:ea typeface="+mn-ea"/>
                        <a:cs typeface="Arial" pitchFamily="34" charset="0"/>
                      </a:endParaRPr>
                    </a:p>
                    <a:p>
                      <a:pPr marL="342900" lvl="0" indent="-342900" algn="just">
                        <a:lnSpc>
                          <a:spcPts val="1600"/>
                        </a:lnSpc>
                        <a:spcAft>
                          <a:spcPts val="0"/>
                        </a:spcAft>
                        <a:buFont typeface="Arial"/>
                        <a:buAutoNum type="arabicPeriod" startAt="8"/>
                      </a:pPr>
                      <a:r>
                        <a:rPr lang="zh-TW" altLang="zh-TW" sz="1600" kern="100" dirty="0" smtClean="0">
                          <a:effectLst/>
                          <a:latin typeface="Arial" pitchFamily="34" charset="0"/>
                          <a:ea typeface="標楷體"/>
                          <a:cs typeface="Arial" pitchFamily="34" charset="0"/>
                        </a:rPr>
                        <a:t>對於沾有血液、引流液，體液之環境及儀器，應以</a:t>
                      </a:r>
                      <a:r>
                        <a:rPr lang="en-US" altLang="zh-TW" sz="1600" kern="100" dirty="0" smtClean="0">
                          <a:effectLst/>
                          <a:latin typeface="Arial" pitchFamily="34" charset="0"/>
                          <a:ea typeface="標楷體"/>
                          <a:cs typeface="Arial" pitchFamily="34" charset="0"/>
                        </a:rPr>
                        <a:t>500ppm</a:t>
                      </a:r>
                      <a:r>
                        <a:rPr lang="zh-TW" altLang="zh-TW" sz="1600" kern="100" dirty="0" smtClean="0">
                          <a:effectLst/>
                          <a:latin typeface="Arial" pitchFamily="34" charset="0"/>
                          <a:ea typeface="標楷體"/>
                          <a:cs typeface="Arial" pitchFamily="34" charset="0"/>
                        </a:rPr>
                        <a:t>之漂白水擦拭，並能正確調配稀釋濃度。</a:t>
                      </a:r>
                      <a:endParaRPr lang="zh-TW" altLang="zh-TW" sz="1600" kern="100" dirty="0" smtClean="0">
                        <a:effectLst/>
                        <a:latin typeface="Arial" pitchFamily="34" charset="0"/>
                        <a:ea typeface="+mn-ea"/>
                        <a:cs typeface="Arial" pitchFamily="34" charset="0"/>
                      </a:endParaRPr>
                    </a:p>
                  </a:txBody>
                  <a:tcPr marL="68567" marR="68567" marT="0" marB="0"/>
                </a:tc>
                <a:tc>
                  <a:txBody>
                    <a:bodyPr/>
                    <a:lstStyle/>
                    <a:p>
                      <a:pPr>
                        <a:lnSpc>
                          <a:spcPts val="1600"/>
                        </a:lnSpc>
                      </a:pPr>
                      <a:endParaRPr lang="zh-TW" altLang="en-US" sz="1600" dirty="0">
                        <a:solidFill>
                          <a:srgbClr val="00B050"/>
                        </a:solidFill>
                        <a:latin typeface="Arial" pitchFamily="34" charset="0"/>
                        <a:ea typeface="標楷體" pitchFamily="65" charset="-120"/>
                        <a:cs typeface="Arial" pitchFamily="34" charset="0"/>
                      </a:endParaRPr>
                    </a:p>
                  </a:txBody>
                  <a:tcPr marL="68567" marR="68567" marT="0" marB="0"/>
                </a:tc>
                <a:tc>
                  <a:txBody>
                    <a:bodyPr/>
                    <a:lstStyle/>
                    <a:p>
                      <a:pPr marL="342900" lvl="0" indent="-342900">
                        <a:lnSpc>
                          <a:spcPts val="1600"/>
                        </a:lnSpc>
                        <a:spcAft>
                          <a:spcPts val="0"/>
                        </a:spcAft>
                        <a:buFont typeface="+mj-lt"/>
                        <a:buAutoNum type="arabicPeriod" startAt="2"/>
                      </a:pPr>
                      <a:r>
                        <a:rPr lang="zh-TW" altLang="zh-TW" sz="1600" kern="100" dirty="0" smtClean="0">
                          <a:effectLst/>
                          <a:latin typeface="Arial"/>
                          <a:ea typeface="標楷體"/>
                          <a:cs typeface="Arial"/>
                        </a:rPr>
                        <a:t>訪客管理機制</a:t>
                      </a:r>
                      <a:endParaRPr lang="zh-TW" altLang="zh-TW" sz="1600" kern="100" dirty="0" smtClean="0">
                        <a:effectLst/>
                        <a:latin typeface="Times New Roman"/>
                        <a:ea typeface="+mn-ea"/>
                        <a:cs typeface="Times New Roman"/>
                      </a:endParaRPr>
                    </a:p>
                    <a:p>
                      <a:pPr marL="342900" lvl="0" indent="-342900">
                        <a:lnSpc>
                          <a:spcPts val="1600"/>
                        </a:lnSpc>
                        <a:spcAft>
                          <a:spcPts val="0"/>
                        </a:spcAft>
                        <a:buFont typeface="+mj-lt"/>
                        <a:buAutoNum type="arabicParenBoth"/>
                      </a:pPr>
                      <a:r>
                        <a:rPr lang="zh-TW" altLang="zh-TW" sz="1600" kern="100" dirty="0" smtClean="0">
                          <a:effectLst/>
                          <a:latin typeface="Arial"/>
                          <a:ea typeface="標楷體"/>
                          <a:cs typeface="Arial"/>
                        </a:rPr>
                        <a:t>能依據不同疫情</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機構內發生疫情或配合政府發布疫情警示等</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訂定規範，如訪客時間、體溫監測及注意事項等。</a:t>
                      </a:r>
                      <a:endParaRPr lang="zh-TW" altLang="zh-TW" sz="1600" kern="100" dirty="0" smtClean="0">
                        <a:effectLst/>
                        <a:latin typeface="Times New Roman"/>
                        <a:ea typeface="+mn-ea"/>
                        <a:cs typeface="Times New Roman"/>
                      </a:endParaRPr>
                    </a:p>
                    <a:p>
                      <a:pPr marL="342900" lvl="0" indent="-342900">
                        <a:lnSpc>
                          <a:spcPts val="1600"/>
                        </a:lnSpc>
                        <a:spcAft>
                          <a:spcPts val="0"/>
                        </a:spcAft>
                        <a:buFont typeface="+mj-lt"/>
                        <a:buAutoNum type="arabicParenBoth"/>
                      </a:pPr>
                      <a:r>
                        <a:rPr lang="zh-TW" altLang="zh-TW" sz="1600" kern="100" dirty="0" smtClean="0">
                          <a:effectLst/>
                          <a:latin typeface="Arial"/>
                          <a:ea typeface="標楷體"/>
                          <a:cs typeface="Arial"/>
                        </a:rPr>
                        <a:t>訪客紀錄單建議登記探訪日期</a:t>
                      </a:r>
                      <a:r>
                        <a:rPr lang="zh-TW" altLang="zh-TW" sz="1600" kern="100" dirty="0" smtClean="0">
                          <a:effectLst/>
                          <a:latin typeface="Times New Roman"/>
                          <a:ea typeface="標楷體"/>
                          <a:cs typeface="Arial"/>
                        </a:rPr>
                        <a:t>、</a:t>
                      </a:r>
                      <a:r>
                        <a:rPr lang="zh-TW" altLang="zh-TW" sz="1600" kern="100" dirty="0" smtClean="0">
                          <a:effectLst/>
                          <a:latin typeface="Arial"/>
                          <a:ea typeface="標楷體"/>
                          <a:cs typeface="Arial"/>
                        </a:rPr>
                        <a:t>訪客姓名</a:t>
                      </a:r>
                      <a:r>
                        <a:rPr lang="zh-TW" altLang="zh-TW" sz="1600" kern="100" dirty="0" smtClean="0">
                          <a:effectLst/>
                          <a:latin typeface="Times New Roman"/>
                          <a:ea typeface="標楷體"/>
                          <a:cs typeface="Arial"/>
                        </a:rPr>
                        <a:t>、</a:t>
                      </a:r>
                      <a:r>
                        <a:rPr lang="zh-TW" altLang="zh-TW" sz="1600" kern="100" dirty="0" smtClean="0">
                          <a:effectLst/>
                          <a:latin typeface="Arial"/>
                          <a:ea typeface="標楷體"/>
                          <a:cs typeface="Arial"/>
                        </a:rPr>
                        <a:t>被探訪者</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服務對象</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之姓名</a:t>
                      </a:r>
                      <a:r>
                        <a:rPr lang="zh-TW" altLang="zh-TW" sz="1600" kern="100" dirty="0" smtClean="0">
                          <a:effectLst/>
                          <a:latin typeface="Times New Roman"/>
                          <a:ea typeface="標楷體"/>
                          <a:cs typeface="Arial"/>
                        </a:rPr>
                        <a:t>、</a:t>
                      </a:r>
                      <a:r>
                        <a:rPr lang="zh-TW" altLang="zh-TW" sz="1600" kern="100" dirty="0" smtClean="0">
                          <a:effectLst/>
                          <a:latin typeface="Arial"/>
                          <a:ea typeface="標楷體"/>
                          <a:cs typeface="Arial"/>
                        </a:rPr>
                        <a:t>房號或床號和雙方關係等</a:t>
                      </a:r>
                      <a:r>
                        <a:rPr lang="zh-TW" altLang="zh-TW" sz="1600" kern="100" dirty="0" smtClean="0">
                          <a:effectLst/>
                          <a:latin typeface="Times New Roman"/>
                          <a:ea typeface="+mn-ea"/>
                          <a:cs typeface="Arial"/>
                        </a:rPr>
                        <a:t>，</a:t>
                      </a:r>
                      <a:r>
                        <a:rPr lang="zh-TW" altLang="zh-TW" sz="1600" kern="100" dirty="0" smtClean="0">
                          <a:effectLst/>
                          <a:latin typeface="Arial"/>
                          <a:ea typeface="標楷體"/>
                          <a:cs typeface="Arial"/>
                        </a:rPr>
                        <a:t>以利發生疫情時追蹤查詢。</a:t>
                      </a:r>
                      <a:endParaRPr lang="en-US" altLang="zh-TW" sz="1600" kern="100" dirty="0" smtClean="0">
                        <a:effectLst/>
                        <a:latin typeface="Arial"/>
                        <a:ea typeface="標楷體"/>
                        <a:cs typeface="Arial"/>
                      </a:endParaRPr>
                    </a:p>
                    <a:p>
                      <a:pPr marL="342900" lvl="0" indent="-342900">
                        <a:lnSpc>
                          <a:spcPts val="1600"/>
                        </a:lnSpc>
                        <a:spcAft>
                          <a:spcPts val="0"/>
                        </a:spcAft>
                        <a:buFont typeface="+mj-lt"/>
                        <a:buAutoNum type="arabicPeriod" startAt="3"/>
                      </a:pPr>
                      <a:r>
                        <a:rPr lang="zh-TW" altLang="zh-TW" sz="1600" kern="100" dirty="0" smtClean="0">
                          <a:effectLst/>
                          <a:latin typeface="Arial"/>
                          <a:ea typeface="標楷體"/>
                          <a:cs typeface="Arial"/>
                        </a:rPr>
                        <a:t>器材及醫療用品管理：物品</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如無菌敷料、器械等</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應經消毒，藥品應在效期內。</a:t>
                      </a:r>
                      <a:endParaRPr lang="zh-TW" altLang="zh-TW" sz="1600" kern="100" dirty="0" smtClean="0">
                        <a:effectLst/>
                        <a:latin typeface="Times New Roman"/>
                        <a:ea typeface="+mn-ea"/>
                        <a:cs typeface="Times New Roman"/>
                      </a:endParaRPr>
                    </a:p>
                    <a:p>
                      <a:pPr>
                        <a:lnSpc>
                          <a:spcPts val="1600"/>
                        </a:lnSpc>
                      </a:pPr>
                      <a:endParaRPr lang="zh-TW" altLang="en-US" sz="1600" dirty="0">
                        <a:solidFill>
                          <a:srgbClr val="00B050"/>
                        </a:solidFill>
                        <a:latin typeface="Arial" pitchFamily="34" charset="0"/>
                        <a:ea typeface="標楷體" pitchFamily="65" charset="-120"/>
                        <a:cs typeface="Arial" pitchFamily="34" charset="0"/>
                      </a:endParaRPr>
                    </a:p>
                  </a:txBody>
                  <a:tcPr marL="68567" marR="68567"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45</a:t>
            </a:fld>
            <a:endParaRPr lang="zh-TW" altLang="en-US">
              <a:solidFill>
                <a:prstClr val="black">
                  <a:tint val="75000"/>
                </a:prstClr>
              </a:solidFill>
            </a:endParaRPr>
          </a:p>
        </p:txBody>
      </p:sp>
    </p:spTree>
    <p:extLst>
      <p:ext uri="{BB962C8B-B14F-4D97-AF65-F5344CB8AC3E}">
        <p14:creationId xmlns:p14="http://schemas.microsoft.com/office/powerpoint/2010/main" val="35934734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Grp="1"/>
          </p:cNvSpPr>
          <p:nvPr>
            <p:ph type="title"/>
          </p:nvPr>
        </p:nvSpPr>
        <p:spPr>
          <a:xfrm>
            <a:off x="468313" y="549275"/>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a:latin typeface="Arial" pitchFamily="34" charset="0"/>
                <a:ea typeface="標楷體" pitchFamily="65" charset="-120"/>
                <a:cs typeface="Arial" pitchFamily="34" charset="0"/>
              </a:rPr>
              <a:t>(9/12)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3865984712"/>
              </p:ext>
            </p:extLst>
          </p:nvPr>
        </p:nvGraphicFramePr>
        <p:xfrm>
          <a:off x="251521" y="1556793"/>
          <a:ext cx="8621018" cy="5112568"/>
        </p:xfrm>
        <a:graphic>
          <a:graphicData uri="http://schemas.openxmlformats.org/drawingml/2006/table">
            <a:tbl>
              <a:tblPr firstRow="1" bandRow="1">
                <a:tableStyleId>{5C22544A-7EE6-4342-B048-85BDC9FD1C3A}</a:tableStyleId>
              </a:tblPr>
              <a:tblGrid>
                <a:gridCol w="570228"/>
                <a:gridCol w="837745"/>
                <a:gridCol w="1227753"/>
                <a:gridCol w="2640826"/>
                <a:gridCol w="1263590"/>
                <a:gridCol w="2080876"/>
              </a:tblGrid>
              <a:tr h="437237">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71" marR="68571"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71" marR="68571" marT="0" marB="0"/>
                </a:tc>
                <a:tc>
                  <a:txBody>
                    <a:bodyPr/>
                    <a:lstStyle/>
                    <a:p>
                      <a:pPr marL="0" marR="0" indent="132715"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71" marR="68571"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71" marR="68571" marT="0" marB="0" anchor="ctr"/>
                </a:tc>
              </a:tr>
              <a:tr h="4675331">
                <a:tc>
                  <a:txBody>
                    <a:bodyPr/>
                    <a:lstStyle/>
                    <a:p>
                      <a:pPr algn="ctr">
                        <a:lnSpc>
                          <a:spcPct val="100000"/>
                        </a:lnSpc>
                        <a:spcAft>
                          <a:spcPts val="0"/>
                        </a:spcAft>
                      </a:pPr>
                      <a:r>
                        <a:rPr lang="en-US" sz="1600" kern="100" dirty="0">
                          <a:effectLst/>
                          <a:latin typeface="Arial" pitchFamily="34" charset="0"/>
                          <a:ea typeface="標楷體" pitchFamily="65" charset="-120"/>
                          <a:cs typeface="Arial" pitchFamily="34" charset="0"/>
                        </a:rPr>
                        <a:t>4.1</a:t>
                      </a:r>
                      <a:endParaRPr lang="zh-TW" sz="1600" kern="100" dirty="0">
                        <a:effectLst/>
                        <a:latin typeface="Arial" pitchFamily="34" charset="0"/>
                        <a:ea typeface="標楷體" pitchFamily="65" charset="-120"/>
                        <a:cs typeface="Arial" pitchFamily="34" charset="0"/>
                      </a:endParaRPr>
                    </a:p>
                  </a:txBody>
                  <a:tcPr marL="68571" marR="68571" marT="0" marB="0"/>
                </a:tc>
                <a:tc>
                  <a:txBody>
                    <a:bodyPr/>
                    <a:lstStyle/>
                    <a:p>
                      <a:pPr>
                        <a:lnSpc>
                          <a:spcPct val="100000"/>
                        </a:lnSpc>
                        <a:spcAft>
                          <a:spcPts val="0"/>
                        </a:spcAft>
                      </a:pPr>
                      <a:r>
                        <a:rPr lang="zh-TW" sz="1600" kern="100" dirty="0">
                          <a:solidFill>
                            <a:schemeClr val="tx1"/>
                          </a:solidFill>
                          <a:effectLst/>
                          <a:latin typeface="Arial" pitchFamily="34" charset="0"/>
                          <a:ea typeface="標楷體" pitchFamily="65" charset="-120"/>
                          <a:cs typeface="Arial" pitchFamily="34" charset="0"/>
                        </a:rPr>
                        <a:t>防疫機制建置情形 </a:t>
                      </a:r>
                    </a:p>
                  </a:txBody>
                  <a:tcPr marL="68571" marR="68571" marT="0" marB="0"/>
                </a:tc>
                <a:tc>
                  <a:txBody>
                    <a:bodyPr/>
                    <a:lstStyle/>
                    <a:p>
                      <a:pPr marL="342900" lvl="0" indent="-342900">
                        <a:lnSpc>
                          <a:spcPts val="1600"/>
                        </a:lnSpc>
                        <a:spcAft>
                          <a:spcPts val="0"/>
                        </a:spcAft>
                        <a:buFont typeface="+mj-lt"/>
                        <a:buAutoNum type="arabicPeriod" startAt="6"/>
                      </a:pPr>
                      <a:r>
                        <a:rPr lang="zh-TW" altLang="zh-TW" sz="1600" kern="0" dirty="0" smtClean="0">
                          <a:effectLst/>
                          <a:latin typeface="Arial"/>
                          <a:ea typeface="標楷體"/>
                          <a:cs typeface="Arial"/>
                        </a:rPr>
                        <a:t>防疫物資管理</a:t>
                      </a:r>
                      <a:endParaRPr lang="zh-TW" altLang="zh-TW" sz="1600" kern="100" dirty="0" smtClean="0">
                        <a:effectLst/>
                        <a:latin typeface="Times New Roman"/>
                        <a:ea typeface="新細明體"/>
                        <a:cs typeface="Times New Roman"/>
                      </a:endParaRPr>
                    </a:p>
                    <a:p>
                      <a:pPr marL="342900" lvl="0" indent="-342900">
                        <a:lnSpc>
                          <a:spcPts val="1600"/>
                        </a:lnSpc>
                        <a:spcAft>
                          <a:spcPts val="0"/>
                        </a:spcAft>
                        <a:buFont typeface="+mj-lt"/>
                        <a:buAutoNum type="arabicPeriod" startAt="6"/>
                      </a:pPr>
                      <a:r>
                        <a:rPr lang="zh-TW" altLang="zh-TW" sz="1600" kern="100" dirty="0" smtClean="0">
                          <a:effectLst/>
                          <a:latin typeface="Arial"/>
                          <a:ea typeface="標楷體"/>
                          <a:cs typeface="Arial"/>
                        </a:rPr>
                        <a:t>服務對象轉介送醫流程。</a:t>
                      </a:r>
                      <a:endParaRPr lang="zh-TW" altLang="zh-TW" sz="1600" kern="100" dirty="0" smtClean="0">
                        <a:effectLst/>
                        <a:latin typeface="Times New Roman"/>
                        <a:ea typeface="新細明體"/>
                        <a:cs typeface="Times New Roman"/>
                      </a:endParaRPr>
                    </a:p>
                    <a:p>
                      <a:pPr marL="342900" lvl="0" indent="-342900">
                        <a:lnSpc>
                          <a:spcPts val="1600"/>
                        </a:lnSpc>
                        <a:spcAft>
                          <a:spcPts val="0"/>
                        </a:spcAft>
                        <a:buFont typeface="+mj-lt"/>
                        <a:buAutoNum type="arabicPeriod" startAt="6"/>
                      </a:pPr>
                      <a:r>
                        <a:rPr lang="zh-TW" altLang="zh-TW" sz="1600" kern="100" dirty="0" smtClean="0">
                          <a:effectLst/>
                          <a:latin typeface="Arial"/>
                          <a:ea typeface="標楷體"/>
                          <a:cs typeface="Arial"/>
                        </a:rPr>
                        <a:t>制</a:t>
                      </a:r>
                      <a:r>
                        <a:rPr lang="zh-TW" altLang="zh-TW" sz="1600" kern="0" dirty="0" smtClean="0">
                          <a:effectLst/>
                          <a:latin typeface="Arial"/>
                          <a:ea typeface="標楷體"/>
                          <a:cs typeface="Arial"/>
                        </a:rPr>
                        <a:t>定感染管制手冊確實執行並定期更新。</a:t>
                      </a:r>
                      <a:r>
                        <a:rPr lang="zh-TW" altLang="zh-TW" sz="1600" kern="0" dirty="0" smtClean="0">
                          <a:effectLst/>
                          <a:latin typeface="Times New Roman"/>
                          <a:ea typeface="Arial"/>
                          <a:cs typeface="Times New Roman"/>
                        </a:rPr>
                        <a:t> </a:t>
                      </a:r>
                      <a:endParaRPr lang="zh-TW" altLang="zh-TW" sz="1600" kern="100" dirty="0" smtClean="0">
                        <a:effectLst/>
                        <a:latin typeface="Times New Roman"/>
                        <a:ea typeface="新細明體"/>
                        <a:cs typeface="Times New Roman"/>
                      </a:endParaRPr>
                    </a:p>
                    <a:p>
                      <a:pPr marL="138430" indent="-138430">
                        <a:lnSpc>
                          <a:spcPct val="100000"/>
                        </a:lnSpc>
                        <a:spcAft>
                          <a:spcPts val="0"/>
                        </a:spcAft>
                      </a:pPr>
                      <a:endParaRPr lang="zh-TW" sz="1600" kern="100" dirty="0">
                        <a:effectLst/>
                        <a:latin typeface="Arial" pitchFamily="34" charset="0"/>
                        <a:ea typeface="標楷體" pitchFamily="65" charset="-120"/>
                        <a:cs typeface="Arial" pitchFamily="34" charset="0"/>
                      </a:endParaRPr>
                    </a:p>
                  </a:txBody>
                  <a:tcPr marL="68571" marR="68571" marT="0" marB="0"/>
                </a:tc>
                <a:tc>
                  <a:txBody>
                    <a:bodyPr/>
                    <a:lstStyle/>
                    <a:p>
                      <a:pPr marL="342900" lvl="0" indent="-342900" algn="just">
                        <a:lnSpc>
                          <a:spcPts val="1600"/>
                        </a:lnSpc>
                        <a:spcAft>
                          <a:spcPts val="0"/>
                        </a:spcAft>
                        <a:buFont typeface="+mj-lt"/>
                        <a:buAutoNum type="arabicPeriod" startAt="11"/>
                      </a:pPr>
                      <a:r>
                        <a:rPr lang="zh-TW" altLang="zh-TW" sz="1600" kern="100" dirty="0" smtClean="0">
                          <a:effectLst/>
                          <a:latin typeface="Arial"/>
                          <a:ea typeface="標楷體"/>
                          <a:cs typeface="Arial"/>
                        </a:rPr>
                        <a:t>防疫物資管理包括：防護裝備物資</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如：口罩、手套等</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應定期檢視有效期限並有紀錄、應儲放於通風場所，外科口罩及手套等防護物資應有適當儲備量</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即至少為該機構所有住民及工作人員一星期之使用量為安全用量</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，並應製作庫存量報表。</a:t>
                      </a:r>
                      <a:endParaRPr lang="zh-TW" altLang="zh-TW" sz="1600" kern="100" dirty="0" smtClean="0">
                        <a:effectLst/>
                        <a:latin typeface="Times New Roman"/>
                        <a:ea typeface="+mn-ea"/>
                        <a:cs typeface="Times New Roman"/>
                      </a:endParaRPr>
                    </a:p>
                    <a:p>
                      <a:pPr marL="342900" lvl="0" indent="-342900" algn="just">
                        <a:lnSpc>
                          <a:spcPts val="1600"/>
                        </a:lnSpc>
                        <a:spcAft>
                          <a:spcPts val="0"/>
                        </a:spcAft>
                        <a:buFont typeface="+mj-lt"/>
                        <a:buAutoNum type="arabicPeriod" startAt="12"/>
                      </a:pPr>
                      <a:r>
                        <a:rPr lang="zh-TW" altLang="zh-TW" sz="1600" kern="100" dirty="0" smtClean="0">
                          <a:effectLst/>
                          <a:latin typeface="Arial"/>
                          <a:ea typeface="標楷體"/>
                          <a:cs typeface="Arial"/>
                        </a:rPr>
                        <a:t>訂定疑似感染傳染病者之轉介送醫流程</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包含安全防護、病患隔離、動線清消等</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，及送醫過程紀錄</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含症狀描述、防護措施、送醫院名稱及護送人等</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，並有文件備查。</a:t>
                      </a:r>
                      <a:endParaRPr lang="en-US" altLang="zh-TW" sz="1600" kern="100" dirty="0" smtClean="0">
                        <a:effectLst/>
                        <a:latin typeface="Arial"/>
                        <a:ea typeface="標楷體"/>
                        <a:cs typeface="Arial"/>
                      </a:endParaRPr>
                    </a:p>
                    <a:p>
                      <a:pPr marL="342900" lvl="0" indent="-342900" algn="just">
                        <a:lnSpc>
                          <a:spcPts val="1600"/>
                        </a:lnSpc>
                        <a:spcAft>
                          <a:spcPts val="0"/>
                        </a:spcAft>
                        <a:buFont typeface="+mj-lt"/>
                        <a:buAutoNum type="arabicPeriod" startAt="12"/>
                      </a:pPr>
                      <a:r>
                        <a:rPr lang="zh-TW" altLang="zh-TW" sz="1600" kern="100" dirty="0" smtClean="0">
                          <a:effectLst/>
                          <a:latin typeface="Arial"/>
                          <a:ea typeface="標楷體"/>
                          <a:cs typeface="Arial"/>
                        </a:rPr>
                        <a:t>轉送疑似感染傳染病者就醫或進行相關個人照護時，應配帶口罩、手套及隔離衣</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視需要</a:t>
                      </a:r>
                      <a:r>
                        <a:rPr lang="en-US" altLang="zh-TW" sz="1600" kern="100" dirty="0" smtClean="0">
                          <a:effectLst/>
                          <a:latin typeface="Arial"/>
                          <a:ea typeface="標楷體"/>
                          <a:cs typeface="Times New Roman"/>
                        </a:rPr>
                        <a:t>)</a:t>
                      </a:r>
                      <a:r>
                        <a:rPr lang="zh-TW" altLang="zh-TW" sz="1600" kern="100" dirty="0" smtClean="0">
                          <a:effectLst/>
                          <a:latin typeface="Arial"/>
                          <a:ea typeface="標楷體"/>
                          <a:cs typeface="Arial"/>
                        </a:rPr>
                        <a:t>，做好個人衛生</a:t>
                      </a:r>
                      <a:r>
                        <a:rPr lang="zh-TW" altLang="en-US" sz="1600" kern="100" dirty="0" smtClean="0">
                          <a:effectLst/>
                          <a:latin typeface="Arial"/>
                          <a:ea typeface="標楷體"/>
                          <a:cs typeface="Arial"/>
                        </a:rPr>
                        <a:t>。</a:t>
                      </a:r>
                      <a:endParaRPr lang="zh-TW" altLang="en-US" sz="1600" kern="100" dirty="0" smtClean="0">
                        <a:effectLst/>
                        <a:latin typeface="Arial" pitchFamily="34" charset="0"/>
                        <a:ea typeface="標楷體" pitchFamily="65" charset="-120"/>
                        <a:cs typeface="Arial" pitchFamily="34" charset="0"/>
                      </a:endParaRPr>
                    </a:p>
                  </a:txBody>
                  <a:tcPr marL="68571" marR="68571" marT="0" marB="0"/>
                </a:tc>
                <a:tc>
                  <a:txBody>
                    <a:bodyPr/>
                    <a:lstStyle/>
                    <a:p>
                      <a:endParaRPr lang="zh-TW" altLang="en-US" sz="1600" dirty="0">
                        <a:latin typeface="Arial" pitchFamily="34" charset="0"/>
                        <a:ea typeface="標楷體" pitchFamily="65" charset="-120"/>
                        <a:cs typeface="Arial" pitchFamily="34" charset="0"/>
                      </a:endParaRPr>
                    </a:p>
                  </a:txBody>
                  <a:tcPr marL="68571" marR="68571" marT="0" marB="0"/>
                </a:tc>
                <a:tc>
                  <a:txBody>
                    <a:bodyPr/>
                    <a:lstStyle/>
                    <a:p>
                      <a:pPr marL="342900" lvl="0" indent="-342900">
                        <a:lnSpc>
                          <a:spcPts val="1600"/>
                        </a:lnSpc>
                        <a:spcAft>
                          <a:spcPts val="0"/>
                        </a:spcAft>
                        <a:buFont typeface="+mj-lt"/>
                        <a:buAutoNum type="arabicPeriod" startAt="4"/>
                      </a:pPr>
                      <a:r>
                        <a:rPr lang="zh-TW" altLang="zh-TW" sz="1600" kern="100" dirty="0" smtClean="0">
                          <a:effectLst/>
                          <a:latin typeface="Arial"/>
                          <a:ea typeface="標楷體"/>
                          <a:cs typeface="Arial"/>
                        </a:rPr>
                        <a:t>感染管制手冊</a:t>
                      </a:r>
                      <a:endParaRPr lang="zh-TW" altLang="zh-TW" sz="1600" kern="100" dirty="0" smtClean="0">
                        <a:effectLst/>
                        <a:latin typeface="Times New Roman"/>
                        <a:ea typeface="+mn-ea"/>
                        <a:cs typeface="Times New Roman"/>
                      </a:endParaRPr>
                    </a:p>
                    <a:p>
                      <a:pPr marL="342900" lvl="0" indent="-342900">
                        <a:lnSpc>
                          <a:spcPts val="1600"/>
                        </a:lnSpc>
                        <a:spcAft>
                          <a:spcPts val="0"/>
                        </a:spcAft>
                        <a:buFont typeface="+mj-lt"/>
                        <a:buAutoNum type="arabicParenBoth"/>
                      </a:pPr>
                      <a:r>
                        <a:rPr lang="zh-TW" altLang="zh-TW" sz="1600" kern="100" dirty="0" smtClean="0">
                          <a:effectLst/>
                          <a:latin typeface="Arial"/>
                          <a:ea typeface="標楷體"/>
                          <a:cs typeface="Arial"/>
                        </a:rPr>
                        <a:t>各機構應依機構特性制定手冊內容，相關資訊可至疾管署網站查詢。</a:t>
                      </a:r>
                      <a:endParaRPr lang="zh-TW" altLang="zh-TW" sz="1600" kern="100" dirty="0" smtClean="0">
                        <a:effectLst/>
                        <a:latin typeface="Times New Roman"/>
                        <a:ea typeface="+mn-ea"/>
                        <a:cs typeface="Times New Roman"/>
                      </a:endParaRPr>
                    </a:p>
                    <a:p>
                      <a:pPr marL="342900" lvl="0" indent="-342900">
                        <a:lnSpc>
                          <a:spcPts val="1600"/>
                        </a:lnSpc>
                        <a:spcAft>
                          <a:spcPts val="0"/>
                        </a:spcAft>
                        <a:buFont typeface="+mj-lt"/>
                        <a:buAutoNum type="arabicParenBoth"/>
                      </a:pPr>
                      <a:r>
                        <a:rPr lang="zh-TW" altLang="zh-TW" sz="1600" kern="100" dirty="0" smtClean="0">
                          <a:solidFill>
                            <a:srgbClr val="0000FF"/>
                          </a:solidFill>
                          <a:effectLst/>
                          <a:latin typeface="Arial"/>
                          <a:ea typeface="標楷體"/>
                          <a:cs typeface="Arial"/>
                        </a:rPr>
                        <a:t>定期更新的期限由機構自訂，至少每年檢視或更新</a:t>
                      </a:r>
                      <a:r>
                        <a:rPr lang="en-US" altLang="zh-TW" sz="1600" kern="100" dirty="0" smtClean="0">
                          <a:solidFill>
                            <a:srgbClr val="0000FF"/>
                          </a:solidFill>
                          <a:effectLst/>
                          <a:latin typeface="Arial"/>
                          <a:ea typeface="標楷體"/>
                          <a:cs typeface="Times New Roman"/>
                        </a:rPr>
                        <a:t>1</a:t>
                      </a:r>
                      <a:r>
                        <a:rPr lang="zh-TW" altLang="zh-TW" sz="1600" kern="100" dirty="0" smtClean="0">
                          <a:solidFill>
                            <a:srgbClr val="0000FF"/>
                          </a:solidFill>
                          <a:effectLst/>
                          <a:latin typeface="Arial"/>
                          <a:ea typeface="標楷體"/>
                          <a:cs typeface="Arial"/>
                        </a:rPr>
                        <a:t>次</a:t>
                      </a:r>
                      <a:r>
                        <a:rPr lang="en-US" altLang="zh-TW" sz="1600" kern="100" dirty="0" smtClean="0">
                          <a:solidFill>
                            <a:srgbClr val="0000FF"/>
                          </a:solidFill>
                          <a:effectLst/>
                          <a:latin typeface="Arial"/>
                          <a:ea typeface="標楷體"/>
                          <a:cs typeface="Times New Roman"/>
                        </a:rPr>
                        <a:t>(</a:t>
                      </a:r>
                      <a:r>
                        <a:rPr lang="zh-TW" altLang="zh-TW" sz="1600" kern="100" dirty="0" smtClean="0">
                          <a:solidFill>
                            <a:srgbClr val="0000FF"/>
                          </a:solidFill>
                          <a:effectLst/>
                          <a:latin typeface="Arial"/>
                          <a:ea typeface="標楷體"/>
                          <a:cs typeface="Arial"/>
                        </a:rPr>
                        <a:t>須紀錄日期</a:t>
                      </a:r>
                      <a:r>
                        <a:rPr lang="en-US" altLang="zh-TW" sz="1600" kern="100" dirty="0" smtClean="0">
                          <a:solidFill>
                            <a:srgbClr val="0000FF"/>
                          </a:solidFill>
                          <a:effectLst/>
                          <a:latin typeface="Arial"/>
                          <a:ea typeface="標楷體"/>
                          <a:cs typeface="Times New Roman"/>
                        </a:rPr>
                        <a:t>)</a:t>
                      </a:r>
                      <a:r>
                        <a:rPr lang="zh-TW" altLang="zh-TW" sz="1600" kern="100" dirty="0" smtClean="0">
                          <a:effectLst/>
                          <a:latin typeface="Arial"/>
                          <a:ea typeface="標楷體"/>
                          <a:cs typeface="Arial"/>
                        </a:rPr>
                        <a:t>，但若遇有緊急疫情，如</a:t>
                      </a:r>
                      <a:r>
                        <a:rPr lang="en-US" altLang="zh-TW" sz="1600" kern="100" dirty="0" smtClean="0">
                          <a:effectLst/>
                          <a:latin typeface="Arial"/>
                          <a:ea typeface="標楷體"/>
                          <a:cs typeface="Times New Roman"/>
                        </a:rPr>
                        <a:t>H7N9</a:t>
                      </a:r>
                      <a:r>
                        <a:rPr lang="zh-TW" altLang="zh-TW" sz="1600" kern="100" dirty="0" smtClean="0">
                          <a:effectLst/>
                          <a:latin typeface="Arial"/>
                          <a:ea typeface="標楷體"/>
                          <a:cs typeface="Arial"/>
                        </a:rPr>
                        <a:t>流感等，則需及時檢視防疫機制是否足以因應</a:t>
                      </a:r>
                      <a:r>
                        <a:rPr lang="zh-TW" altLang="zh-TW" sz="1600" kern="100" dirty="0" smtClean="0">
                          <a:effectLst/>
                          <a:latin typeface="Times New Roman"/>
                          <a:ea typeface="+mn-ea"/>
                          <a:cs typeface="Arial"/>
                        </a:rPr>
                        <a:t>，</a:t>
                      </a:r>
                      <a:r>
                        <a:rPr lang="zh-TW" altLang="zh-TW" sz="1600" kern="100" dirty="0" smtClean="0">
                          <a:effectLst/>
                          <a:latin typeface="Arial"/>
                          <a:ea typeface="標楷體"/>
                          <a:cs typeface="Arial"/>
                        </a:rPr>
                        <a:t>並做必要的更新。</a:t>
                      </a:r>
                      <a:endParaRPr lang="zh-TW" altLang="zh-TW" sz="1600" kern="100" dirty="0" smtClean="0">
                        <a:effectLst/>
                        <a:latin typeface="Times New Roman"/>
                        <a:ea typeface="+mn-ea"/>
                        <a:cs typeface="Times New Roman"/>
                      </a:endParaRPr>
                    </a:p>
                    <a:p>
                      <a:endParaRPr lang="en-US" altLang="zh-TW" sz="1600" dirty="0" smtClean="0">
                        <a:latin typeface="Arial" pitchFamily="34" charset="0"/>
                        <a:ea typeface="標楷體" pitchFamily="65" charset="-120"/>
                        <a:cs typeface="Arial" pitchFamily="34" charset="0"/>
                      </a:endParaRPr>
                    </a:p>
                    <a:p>
                      <a:r>
                        <a:rPr lang="en-US" altLang="zh-TW" sz="1600" dirty="0" smtClean="0">
                          <a:latin typeface="Arial" pitchFamily="34" charset="0"/>
                          <a:ea typeface="標楷體" pitchFamily="65" charset="-120"/>
                          <a:cs typeface="Arial" pitchFamily="34" charset="0"/>
                        </a:rPr>
                        <a:t>	</a:t>
                      </a:r>
                      <a:endParaRPr lang="zh-TW" altLang="en-US" sz="1600" dirty="0">
                        <a:latin typeface="Arial" pitchFamily="34" charset="0"/>
                        <a:ea typeface="標楷體" pitchFamily="65" charset="-120"/>
                        <a:cs typeface="Arial" pitchFamily="34" charset="0"/>
                      </a:endParaRPr>
                    </a:p>
                  </a:txBody>
                  <a:tcPr marL="68571" marR="68571"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46</a:t>
            </a:fld>
            <a:endParaRPr lang="zh-TW" altLang="en-US">
              <a:solidFill>
                <a:prstClr val="black">
                  <a:tint val="75000"/>
                </a:prstClr>
              </a:solidFill>
            </a:endParaRPr>
          </a:p>
        </p:txBody>
      </p:sp>
    </p:spTree>
    <p:extLst>
      <p:ext uri="{BB962C8B-B14F-4D97-AF65-F5344CB8AC3E}">
        <p14:creationId xmlns:p14="http://schemas.microsoft.com/office/powerpoint/2010/main" val="403851772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p:cNvSpPr>
          <p:nvPr>
            <p:ph type="title"/>
          </p:nvPr>
        </p:nvSpPr>
        <p:spPr>
          <a:xfrm>
            <a:off x="468313" y="549275"/>
            <a:ext cx="8229600" cy="777875"/>
          </a:xfrm>
        </p:spPr>
        <p:txBody>
          <a:bodyPr/>
          <a:lstStyle/>
          <a:p>
            <a:r>
              <a:rPr lang="zh-TW" altLang="en-US" sz="4000" dirty="0" smtClean="0">
                <a:latin typeface="Arial" pitchFamily="34" charset="0"/>
                <a:ea typeface="標楷體" pitchFamily="65" charset="-120"/>
                <a:cs typeface="Arial" pitchFamily="34" charset="0"/>
              </a:rPr>
              <a:t>一般護理之家</a:t>
            </a:r>
            <a:r>
              <a:rPr lang="en-US" altLang="zh-TW" sz="4000" dirty="0">
                <a:latin typeface="Arial" pitchFamily="34" charset="0"/>
                <a:ea typeface="標楷體" pitchFamily="65" charset="-120"/>
                <a:cs typeface="Arial" pitchFamily="34" charset="0"/>
              </a:rPr>
              <a:t>(10/12)</a:t>
            </a:r>
            <a:endParaRPr lang="en-US" altLang="zh-TW" sz="4000" dirty="0" smtClean="0">
              <a:latin typeface="Arial" pitchFamily="34" charset="0"/>
              <a:ea typeface="標楷體" pitchFamily="65" charset="-120"/>
              <a:cs typeface="Arial" pitchFamily="34" charset="0"/>
            </a:endParaRPr>
          </a:p>
        </p:txBody>
      </p:sp>
      <p:graphicFrame>
        <p:nvGraphicFramePr>
          <p:cNvPr id="2" name="表格 1"/>
          <p:cNvGraphicFramePr>
            <a:graphicFrameLocks noGrp="1"/>
          </p:cNvGraphicFramePr>
          <p:nvPr>
            <p:extLst>
              <p:ext uri="{D42A27DB-BD31-4B8C-83A1-F6EECF244321}">
                <p14:modId xmlns:p14="http://schemas.microsoft.com/office/powerpoint/2010/main" val="1083831832"/>
              </p:ext>
            </p:extLst>
          </p:nvPr>
        </p:nvGraphicFramePr>
        <p:xfrm>
          <a:off x="107503" y="1700808"/>
          <a:ext cx="8949630" cy="5112568"/>
        </p:xfrm>
        <a:graphic>
          <a:graphicData uri="http://schemas.openxmlformats.org/drawingml/2006/table">
            <a:tbl>
              <a:tblPr firstRow="1" bandRow="1">
                <a:tableStyleId>{5C22544A-7EE6-4342-B048-85BDC9FD1C3A}</a:tableStyleId>
              </a:tblPr>
              <a:tblGrid>
                <a:gridCol w="676808"/>
                <a:gridCol w="676808"/>
                <a:gridCol w="1880022"/>
                <a:gridCol w="1935025"/>
                <a:gridCol w="1528082"/>
                <a:gridCol w="2252885"/>
              </a:tblGrid>
              <a:tr h="584796">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84" marR="68584"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marL="0" marR="0" indent="132715"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84" marR="68584"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84" marR="68584" marT="0" marB="0" anchor="ctr"/>
                </a:tc>
              </a:tr>
              <a:tr h="4527772">
                <a:tc>
                  <a:txBody>
                    <a:bodyPr/>
                    <a:lstStyle/>
                    <a:p>
                      <a:pPr marL="90488" indent="0" algn="ctr">
                        <a:lnSpc>
                          <a:spcPts val="1600"/>
                        </a:lnSpc>
                        <a:spcAft>
                          <a:spcPts val="0"/>
                        </a:spcAft>
                      </a:pPr>
                      <a:r>
                        <a:rPr lang="en-US" altLang="zh-TW" sz="1600" kern="100" dirty="0" smtClean="0">
                          <a:effectLst/>
                          <a:latin typeface="Arial" pitchFamily="34" charset="0"/>
                          <a:ea typeface="新細明體"/>
                          <a:cs typeface="Arial" pitchFamily="34" charset="0"/>
                        </a:rPr>
                        <a:t>4.2</a:t>
                      </a:r>
                      <a:endParaRPr lang="zh-TW" sz="1600" kern="100" dirty="0">
                        <a:effectLst/>
                        <a:latin typeface="Arial" pitchFamily="34" charset="0"/>
                        <a:ea typeface="新細明體"/>
                        <a:cs typeface="Arial" pitchFamily="34" charset="0"/>
                      </a:endParaRPr>
                    </a:p>
                  </a:txBody>
                  <a:tcPr marL="68580" marR="68580" marT="0" marB="0"/>
                </a:tc>
                <a:tc>
                  <a:txBody>
                    <a:bodyPr/>
                    <a:lstStyle/>
                    <a:p>
                      <a:pPr marL="3175" indent="0" algn="l">
                        <a:lnSpc>
                          <a:spcPts val="1600"/>
                        </a:lnSpc>
                        <a:spcAft>
                          <a:spcPts val="0"/>
                        </a:spcAft>
                        <a:tabLst>
                          <a:tab pos="0" algn="l"/>
                        </a:tabLst>
                      </a:pPr>
                      <a:r>
                        <a:rPr lang="zh-TW" sz="1600" kern="100" dirty="0">
                          <a:effectLst/>
                          <a:latin typeface="Arial"/>
                          <a:ea typeface="標楷體"/>
                          <a:cs typeface="Arial"/>
                        </a:rPr>
                        <a:t>隔離空間設置及使用情形</a:t>
                      </a:r>
                      <a:r>
                        <a:rPr lang="zh-TW" sz="1600" kern="100" dirty="0">
                          <a:effectLst/>
                          <a:latin typeface="Times New Roman"/>
                          <a:ea typeface="Arial"/>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effectLst/>
                          <a:latin typeface="Arial"/>
                          <a:ea typeface="標楷體"/>
                          <a:cs typeface="Arial"/>
                        </a:rPr>
                        <a:t>設有隔離空間且在立案面積內，並具獨立空調、衛浴設備。</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隔離空間、位置符合感染管制相關規定。</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明確規範隔離空間使用對象。</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訂有各類</a:t>
                      </a:r>
                      <a:r>
                        <a:rPr lang="en-US" sz="1600" kern="100" dirty="0">
                          <a:effectLst/>
                          <a:latin typeface="Arial"/>
                          <a:ea typeface="標楷體"/>
                          <a:cs typeface="Times New Roman"/>
                        </a:rPr>
                        <a:t> (</a:t>
                      </a:r>
                      <a:r>
                        <a:rPr lang="zh-TW" sz="1600" kern="100" dirty="0">
                          <a:effectLst/>
                          <a:latin typeface="Arial"/>
                          <a:ea typeface="標楷體"/>
                          <a:cs typeface="Arial"/>
                        </a:rPr>
                        <a:t>應包含呼吸道、泌尿道、腸胃道、皮膚性感染、住民轉換之消毒等項目</a:t>
                      </a:r>
                      <a:r>
                        <a:rPr lang="en-US" sz="1600" kern="100" dirty="0">
                          <a:effectLst/>
                          <a:latin typeface="Arial"/>
                          <a:ea typeface="標楷體"/>
                          <a:cs typeface="Times New Roman"/>
                        </a:rPr>
                        <a:t>)</a:t>
                      </a:r>
                      <a:r>
                        <a:rPr lang="zh-TW" sz="1600" kern="100" dirty="0">
                          <a:effectLst/>
                          <a:latin typeface="Arial"/>
                          <a:ea typeface="標楷體"/>
                          <a:cs typeface="Arial"/>
                        </a:rPr>
                        <a:t>隔離措施標準作業流程，並依個案需求提供合宜的隔離照護技術。</a:t>
                      </a:r>
                      <a:endParaRPr lang="zh-TW" sz="1600" kern="100" dirty="0">
                        <a:effectLst/>
                        <a:latin typeface="Times New Roman"/>
                        <a:ea typeface="新細明體"/>
                        <a:cs typeface="Times New Roman"/>
                      </a:endParaRPr>
                    </a:p>
                  </a:txBody>
                  <a:tcPr marL="68580" marR="68580" marT="0" marB="0"/>
                </a:tc>
                <a:tc>
                  <a:txBody>
                    <a:bodyPr/>
                    <a:lstStyle/>
                    <a:p>
                      <a:pPr marL="114300" indent="-114300">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marL="114300" indent="-114300">
                        <a:lnSpc>
                          <a:spcPts val="1600"/>
                        </a:lnSpc>
                        <a:spcAft>
                          <a:spcPts val="0"/>
                        </a:spcAft>
                      </a:pPr>
                      <a:r>
                        <a:rPr lang="zh-TW" sz="1600" kern="100" dirty="0">
                          <a:effectLst/>
                          <a:latin typeface="Arial"/>
                          <a:ea typeface="標楷體"/>
                          <a:cs typeface="Arial"/>
                        </a:rPr>
                        <a:t>實地察看</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檢閱隔離室使用規定。</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察看是否設置隔離室及其動線。</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隔離室含在申請的床數中。</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隔離室適用對象為新入住或疑似感染個案。</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機構建築物內設有內化之隔離室。</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隔離室具有獨立的空調及衛浴設備，</a:t>
                      </a:r>
                      <a:r>
                        <a:rPr lang="zh-TW" sz="1600" kern="100" dirty="0">
                          <a:effectLst/>
                          <a:latin typeface="Times New Roman"/>
                          <a:ea typeface="標楷體"/>
                          <a:cs typeface="Times New Roman"/>
                        </a:rPr>
                        <a:t>隔離室區域應具有良好動線管制</a:t>
                      </a:r>
                      <a:r>
                        <a:rPr lang="zh-TW" sz="1600" kern="100" dirty="0">
                          <a:effectLst/>
                          <a:latin typeface="Arial"/>
                          <a:ea typeface="標楷體"/>
                          <a:cs typeface="Arial"/>
                        </a:rPr>
                        <a:t>。</a:t>
                      </a:r>
                      <a:endParaRPr lang="zh-TW" sz="1600" kern="100" dirty="0">
                        <a:effectLst/>
                        <a:latin typeface="Times New Roman"/>
                        <a:ea typeface="新細明體"/>
                        <a:cs typeface="Times New Roman"/>
                      </a:endParaRPr>
                    </a:p>
                  </a:txBody>
                  <a:tcPr marL="68580" marR="68580" marT="0" marB="0"/>
                </a:tc>
                <a:tc>
                  <a:txBody>
                    <a:bodyPr/>
                    <a:lstStyle/>
                    <a:p>
                      <a:pPr marL="152400" indent="-152400" algn="just">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1,2</a:t>
                      </a:r>
                      <a:r>
                        <a:rPr lang="zh-TW" sz="1600" kern="100" dirty="0">
                          <a:effectLst/>
                          <a:latin typeface="Arial"/>
                          <a:ea typeface="標楷體"/>
                          <a:cs typeface="Arial"/>
                        </a:rPr>
                        <a:t>項。</a:t>
                      </a:r>
                      <a:r>
                        <a:rPr lang="zh-TW" sz="1600" kern="100" dirty="0">
                          <a:effectLst/>
                          <a:latin typeface="Times New Roman"/>
                          <a:ea typeface="Arial"/>
                          <a:cs typeface="Times New Roman"/>
                        </a:rPr>
                        <a:t> </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1,2,3</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p>
                      <a:pPr marL="107950" indent="-107950">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just">
                        <a:lnSpc>
                          <a:spcPts val="1600"/>
                        </a:lnSpc>
                        <a:spcAft>
                          <a:spcPts val="0"/>
                        </a:spcAft>
                        <a:buFont typeface="+mj-lt"/>
                        <a:buAutoNum type="arabicPeriod"/>
                      </a:pPr>
                      <a:r>
                        <a:rPr lang="zh-TW" sz="1600" kern="100" dirty="0">
                          <a:effectLst/>
                          <a:latin typeface="Arial"/>
                          <a:ea typeface="標楷體"/>
                          <a:cs typeface="Arial"/>
                        </a:rPr>
                        <a:t>若礙於空間及硬體設備限制，對於疑似感染症之服務對象，可請醫師先研判造成感染的風險，再採取符合感染管制原則的隔離措施。</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隔離空間應以單人床為主，若礙於空間限制，可將疑似相同感染症狀之住民集中照護，但須採取符合感染管制原則的隔離措施。</a:t>
                      </a:r>
                      <a:endParaRPr lang="zh-TW" sz="1600" kern="100" dirty="0">
                        <a:effectLst/>
                        <a:latin typeface="Times New Roman"/>
                        <a:ea typeface="新細明體"/>
                        <a:cs typeface="Times New Roman"/>
                      </a:endParaRPr>
                    </a:p>
                    <a:p>
                      <a:pPr marL="342900" lvl="0" indent="-342900" algn="just">
                        <a:lnSpc>
                          <a:spcPts val="1600"/>
                        </a:lnSpc>
                        <a:spcAft>
                          <a:spcPts val="0"/>
                        </a:spcAft>
                        <a:buFont typeface="+mj-lt"/>
                        <a:buAutoNum type="arabicPeriod"/>
                      </a:pPr>
                      <a:r>
                        <a:rPr lang="zh-TW" sz="1600" kern="100" dirty="0">
                          <a:effectLst/>
                          <a:latin typeface="Arial"/>
                          <a:ea typeface="標楷體"/>
                          <a:cs typeface="Arial"/>
                        </a:rPr>
                        <a:t>若礙於硬體設備不易變動，機構在規劃移動疑似傳染病個案之動線時，仍須符合感染管制原則。</a:t>
                      </a:r>
                      <a:endParaRPr lang="zh-TW" sz="1600" kern="100" dirty="0">
                        <a:effectLst/>
                        <a:latin typeface="Times New Roman"/>
                        <a:ea typeface="新細明體"/>
                        <a:cs typeface="Times New Roman"/>
                      </a:endParaRPr>
                    </a:p>
                  </a:txBody>
                  <a:tcPr marL="68580" marR="68580"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47</a:t>
            </a:fld>
            <a:endParaRPr lang="zh-TW" altLang="en-US">
              <a:solidFill>
                <a:prstClr val="black">
                  <a:tint val="75000"/>
                </a:prstClr>
              </a:solidFill>
            </a:endParaRPr>
          </a:p>
        </p:txBody>
      </p:sp>
    </p:spTree>
    <p:extLst>
      <p:ext uri="{BB962C8B-B14F-4D97-AF65-F5344CB8AC3E}">
        <p14:creationId xmlns:p14="http://schemas.microsoft.com/office/powerpoint/2010/main" val="302492401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a:spLocks noGrp="1"/>
          </p:cNvSpPr>
          <p:nvPr>
            <p:ph type="title"/>
          </p:nvPr>
        </p:nvSpPr>
        <p:spPr>
          <a:xfrm>
            <a:off x="468313" y="549275"/>
            <a:ext cx="8229600" cy="777875"/>
          </a:xfrm>
        </p:spPr>
        <p:txBody>
          <a:bodyPr/>
          <a:lstStyle/>
          <a:p>
            <a:pPr eaLnBrk="1" hangingPunct="1"/>
            <a:r>
              <a:rPr lang="zh-TW" altLang="en-US" sz="4000" dirty="0" smtClean="0">
                <a:latin typeface="Arial" pitchFamily="34" charset="0"/>
                <a:ea typeface="標楷體" pitchFamily="65" charset="-120"/>
                <a:cs typeface="Arial" pitchFamily="34" charset="0"/>
              </a:rPr>
              <a:t>一般護理之家</a:t>
            </a:r>
            <a:r>
              <a:rPr lang="en-US" altLang="zh-TW" sz="4000" dirty="0" smtClean="0">
                <a:latin typeface="Arial" pitchFamily="34" charset="0"/>
                <a:ea typeface="標楷體" pitchFamily="65" charset="-120"/>
                <a:cs typeface="Arial" pitchFamily="34" charset="0"/>
              </a:rPr>
              <a:t>(11/12)</a:t>
            </a:r>
          </a:p>
        </p:txBody>
      </p:sp>
      <p:graphicFrame>
        <p:nvGraphicFramePr>
          <p:cNvPr id="2" name="表格 1"/>
          <p:cNvGraphicFramePr>
            <a:graphicFrameLocks noGrp="1"/>
          </p:cNvGraphicFramePr>
          <p:nvPr>
            <p:extLst>
              <p:ext uri="{D42A27DB-BD31-4B8C-83A1-F6EECF244321}">
                <p14:modId xmlns:p14="http://schemas.microsoft.com/office/powerpoint/2010/main" val="9235174"/>
              </p:ext>
            </p:extLst>
          </p:nvPr>
        </p:nvGraphicFramePr>
        <p:xfrm>
          <a:off x="177399" y="1844824"/>
          <a:ext cx="8931104" cy="4032448"/>
        </p:xfrm>
        <a:graphic>
          <a:graphicData uri="http://schemas.openxmlformats.org/drawingml/2006/table">
            <a:tbl>
              <a:tblPr firstRow="1" bandRow="1">
                <a:tableStyleId>{5C22544A-7EE6-4342-B048-85BDC9FD1C3A}</a:tableStyleId>
              </a:tblPr>
              <a:tblGrid>
                <a:gridCol w="663190"/>
                <a:gridCol w="853038"/>
                <a:gridCol w="2236031"/>
                <a:gridCol w="1876130"/>
                <a:gridCol w="1726039"/>
                <a:gridCol w="1576676"/>
              </a:tblGrid>
              <a:tr h="602187">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84" marR="68584"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marL="0" marR="0" indent="132715"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84" marR="68584"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84" marR="68584" marT="0" marB="0" anchor="ctr"/>
                </a:tc>
              </a:tr>
              <a:tr h="3430261">
                <a:tc>
                  <a:txBody>
                    <a:bodyPr/>
                    <a:lstStyle/>
                    <a:p>
                      <a:pPr marL="3175" indent="0" algn="ctr">
                        <a:lnSpc>
                          <a:spcPts val="1600"/>
                        </a:lnSpc>
                        <a:spcAft>
                          <a:spcPts val="0"/>
                        </a:spcAft>
                      </a:pPr>
                      <a:r>
                        <a:rPr lang="en-US" sz="1600" kern="100" dirty="0">
                          <a:effectLst/>
                          <a:latin typeface="Arial"/>
                          <a:ea typeface="標楷體"/>
                          <a:cs typeface="Times New Roman"/>
                        </a:rPr>
                        <a:t>4.3</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a:effectLst/>
                          <a:latin typeface="Arial"/>
                          <a:ea typeface="標楷體"/>
                          <a:cs typeface="Arial"/>
                        </a:rPr>
                        <a:t>侵入性照護之執行情形</a:t>
                      </a:r>
                      <a:endParaRPr lang="zh-TW" sz="1600" kern="10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effectLst/>
                          <a:latin typeface="Arial"/>
                          <a:ea typeface="標楷體"/>
                          <a:cs typeface="Arial"/>
                        </a:rPr>
                        <a:t>訂有抽痰、換藥、換管路等侵入性技術之照護標準作業流程，並由護理人員執行。</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護理人員依標準作業流程執行且技術正確。</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定期稽核侵入性照護技術之正確性</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依稽核結果，有檢討及改善措施。</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dirty="0">
                          <a:effectLst/>
                          <a:latin typeface="Arial"/>
                          <a:ea typeface="標楷體"/>
                          <a:cs typeface="Arial"/>
                        </a:rPr>
                        <a:t>現場抽測</a:t>
                      </a:r>
                      <a:endParaRPr lang="zh-TW" sz="1600" kern="100" dirty="0">
                        <a:effectLst/>
                        <a:latin typeface="Times New Roman"/>
                        <a:ea typeface="新細明體"/>
                        <a:cs typeface="Times New Roman"/>
                      </a:endParaRPr>
                    </a:p>
                    <a:p>
                      <a:pPr>
                        <a:lnSpc>
                          <a:spcPts val="1600"/>
                        </a:lnSpc>
                        <a:spcAft>
                          <a:spcPts val="0"/>
                        </a:spcAft>
                      </a:pPr>
                      <a:r>
                        <a:rPr lang="zh-TW" sz="1600" kern="100" dirty="0">
                          <a:effectLst/>
                          <a:latin typeface="Arial"/>
                          <a:ea typeface="標楷體"/>
                          <a:cs typeface="Arial"/>
                        </a:rPr>
                        <a:t>現場訪談</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檢閱相關技術之標準流程及稽核制度。</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抽測護理人員正確執行抽痰、換藥、換管路等侵入性照護。（其中一樣即可）</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訪談服務對象該機構之侵入性照護由誰執行。</a:t>
                      </a:r>
                      <a:endParaRPr lang="zh-TW" sz="1600" kern="100" dirty="0">
                        <a:effectLst/>
                        <a:latin typeface="Times New Roman"/>
                        <a:ea typeface="新細明體"/>
                        <a:cs typeface="Times New Roman"/>
                      </a:endParaRPr>
                    </a:p>
                  </a:txBody>
                  <a:tcPr marL="68580" marR="68580" marT="0" marB="0"/>
                </a:tc>
                <a:tc>
                  <a:txBody>
                    <a:bodyPr/>
                    <a:lstStyle/>
                    <a:p>
                      <a:pPr marL="152400" indent="-152400" algn="just">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符合第</a:t>
                      </a:r>
                      <a:r>
                        <a:rPr lang="en-US" sz="1600" kern="100" dirty="0">
                          <a:effectLst/>
                          <a:latin typeface="Arial"/>
                          <a:ea typeface="標楷體"/>
                          <a:cs typeface="Times New Roman"/>
                        </a:rPr>
                        <a:t>1,2</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1,2,3</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1,2,3</a:t>
                      </a:r>
                      <a:r>
                        <a:rPr lang="zh-TW" sz="1600" kern="100" dirty="0">
                          <a:effectLst/>
                          <a:latin typeface="Arial"/>
                          <a:ea typeface="標楷體"/>
                          <a:cs typeface="Arial"/>
                        </a:rPr>
                        <a:t>項，且第</a:t>
                      </a:r>
                      <a:r>
                        <a:rPr lang="en-US" sz="1600" kern="100" dirty="0">
                          <a:effectLst/>
                          <a:latin typeface="Arial"/>
                          <a:ea typeface="標楷體"/>
                          <a:cs typeface="Times New Roman"/>
                        </a:rPr>
                        <a:t>4</a:t>
                      </a:r>
                      <a:r>
                        <a:rPr lang="zh-TW" sz="1600" kern="100" dirty="0">
                          <a:effectLst/>
                          <a:latin typeface="Arial"/>
                          <a:ea typeface="標楷體"/>
                          <a:cs typeface="Arial"/>
                        </a:rPr>
                        <a:t>項部分符合。</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just">
                        <a:lnSpc>
                          <a:spcPts val="1600"/>
                        </a:lnSpc>
                        <a:spcAft>
                          <a:spcPts val="0"/>
                        </a:spcAft>
                        <a:buFont typeface="+mj-lt"/>
                        <a:buAutoNum type="arabicPeriod"/>
                      </a:pPr>
                      <a:endParaRPr lang="zh-TW" sz="1600" kern="100" dirty="0">
                        <a:effectLst/>
                        <a:latin typeface="Arial" pitchFamily="34" charset="0"/>
                        <a:ea typeface="標楷體" pitchFamily="65" charset="-120"/>
                        <a:cs typeface="Arial" pitchFamily="34" charset="0"/>
                      </a:endParaRPr>
                    </a:p>
                  </a:txBody>
                  <a:tcPr marL="68584" marR="68584"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48</a:t>
            </a:fld>
            <a:endParaRPr lang="zh-TW" altLang="en-US">
              <a:solidFill>
                <a:prstClr val="black">
                  <a:tint val="75000"/>
                </a:prstClr>
              </a:solidFill>
            </a:endParaRPr>
          </a:p>
        </p:txBody>
      </p:sp>
    </p:spTree>
    <p:extLst>
      <p:ext uri="{BB962C8B-B14F-4D97-AF65-F5344CB8AC3E}">
        <p14:creationId xmlns:p14="http://schemas.microsoft.com/office/powerpoint/2010/main" val="19778320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a:spLocks noGrp="1"/>
          </p:cNvSpPr>
          <p:nvPr>
            <p:ph type="title"/>
          </p:nvPr>
        </p:nvSpPr>
        <p:spPr>
          <a:xfrm>
            <a:off x="468313" y="549275"/>
            <a:ext cx="8229600" cy="777875"/>
          </a:xfrm>
        </p:spPr>
        <p:txBody>
          <a:bodyPr/>
          <a:lstStyle/>
          <a:p>
            <a:pPr eaLnBrk="1" hangingPunct="1"/>
            <a:r>
              <a:rPr lang="zh-TW" altLang="en-US" sz="4000" dirty="0" smtClean="0">
                <a:latin typeface="Arial" pitchFamily="34" charset="0"/>
                <a:ea typeface="標楷體" pitchFamily="65" charset="-120"/>
                <a:cs typeface="Arial" pitchFamily="34" charset="0"/>
              </a:rPr>
              <a:t>一般護理之家</a:t>
            </a:r>
            <a:r>
              <a:rPr lang="en-US" altLang="zh-TW" sz="4000" dirty="0" smtClean="0">
                <a:latin typeface="Arial" pitchFamily="34" charset="0"/>
                <a:ea typeface="標楷體" pitchFamily="65" charset="-120"/>
                <a:cs typeface="Arial" pitchFamily="34" charset="0"/>
              </a:rPr>
              <a:t>(12/12)</a:t>
            </a:r>
          </a:p>
        </p:txBody>
      </p:sp>
      <p:graphicFrame>
        <p:nvGraphicFramePr>
          <p:cNvPr id="2" name="表格 1"/>
          <p:cNvGraphicFramePr>
            <a:graphicFrameLocks noGrp="1"/>
          </p:cNvGraphicFramePr>
          <p:nvPr>
            <p:extLst>
              <p:ext uri="{D42A27DB-BD31-4B8C-83A1-F6EECF244321}">
                <p14:modId xmlns:p14="http://schemas.microsoft.com/office/powerpoint/2010/main" val="2761159559"/>
              </p:ext>
            </p:extLst>
          </p:nvPr>
        </p:nvGraphicFramePr>
        <p:xfrm>
          <a:off x="151503" y="1772816"/>
          <a:ext cx="8884993" cy="3384376"/>
        </p:xfrm>
        <a:graphic>
          <a:graphicData uri="http://schemas.openxmlformats.org/drawingml/2006/table">
            <a:tbl>
              <a:tblPr firstRow="1" bandRow="1">
                <a:tableStyleId>{5C22544A-7EE6-4342-B048-85BDC9FD1C3A}</a:tableStyleId>
              </a:tblPr>
              <a:tblGrid>
                <a:gridCol w="659766"/>
                <a:gridCol w="848634"/>
                <a:gridCol w="2224486"/>
                <a:gridCol w="1866443"/>
                <a:gridCol w="1717128"/>
                <a:gridCol w="1568536"/>
              </a:tblGrid>
              <a:tr h="598213">
                <a:tc>
                  <a:txBody>
                    <a:bodyPr/>
                    <a:lstStyle/>
                    <a:p>
                      <a:pPr algn="ctr">
                        <a:spcAft>
                          <a:spcPts val="0"/>
                        </a:spcAft>
                      </a:pPr>
                      <a:r>
                        <a:rPr lang="zh-TW" sz="1400" b="1" kern="100" dirty="0" smtClean="0">
                          <a:effectLst/>
                          <a:latin typeface="Arial" pitchFamily="34" charset="0"/>
                          <a:ea typeface="標楷體" pitchFamily="65" charset="-120"/>
                          <a:cs typeface="Arial" pitchFamily="34" charset="0"/>
                        </a:rPr>
                        <a:t>查核</a:t>
                      </a:r>
                      <a:endParaRPr lang="en-US" altLang="zh-TW" sz="1400" b="1" kern="100" dirty="0" smtClean="0">
                        <a:effectLst/>
                        <a:latin typeface="Arial" pitchFamily="34" charset="0"/>
                        <a:ea typeface="標楷體" pitchFamily="65" charset="-120"/>
                        <a:cs typeface="Arial" pitchFamily="34" charset="0"/>
                      </a:endParaRPr>
                    </a:p>
                    <a:p>
                      <a:pPr algn="ctr">
                        <a:spcAft>
                          <a:spcPts val="0"/>
                        </a:spcAft>
                      </a:pPr>
                      <a:r>
                        <a:rPr lang="zh-TW" sz="1400" b="1" kern="100" dirty="0" smtClean="0">
                          <a:effectLst/>
                          <a:latin typeface="Arial" pitchFamily="34" charset="0"/>
                          <a:ea typeface="標楷體" pitchFamily="65" charset="-120"/>
                          <a:cs typeface="Arial" pitchFamily="34" charset="0"/>
                        </a:rPr>
                        <a:t>項目</a:t>
                      </a:r>
                      <a:endParaRPr lang="zh-TW" sz="1400" kern="100" dirty="0">
                        <a:effectLst/>
                        <a:latin typeface="Arial" pitchFamily="34" charset="0"/>
                        <a:ea typeface="標楷體" pitchFamily="65" charset="-120"/>
                        <a:cs typeface="Arial" pitchFamily="34" charset="0"/>
                      </a:endParaRPr>
                    </a:p>
                  </a:txBody>
                  <a:tcPr marL="68584" marR="68584" marT="0" marB="0"/>
                </a:tc>
                <a:tc>
                  <a:txBody>
                    <a:bodyPr/>
                    <a:lstStyle/>
                    <a:p>
                      <a:pPr algn="ctr">
                        <a:spcAft>
                          <a:spcPts val="0"/>
                        </a:spcAft>
                      </a:pPr>
                      <a:r>
                        <a:rPr lang="zh-TW" sz="1400" b="1" kern="100" dirty="0">
                          <a:effectLst/>
                          <a:latin typeface="Arial" pitchFamily="34" charset="0"/>
                          <a:ea typeface="標楷體" pitchFamily="65" charset="-120"/>
                          <a:cs typeface="Arial" pitchFamily="34" charset="0"/>
                        </a:rPr>
                        <a:t>查核基準</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基準說明</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algn="ctr">
                        <a:spcAft>
                          <a:spcPts val="0"/>
                        </a:spcAft>
                      </a:pPr>
                      <a:r>
                        <a:rPr lang="zh-TW" sz="1400" b="1" kern="100" dirty="0">
                          <a:effectLst/>
                          <a:latin typeface="Arial" pitchFamily="34" charset="0"/>
                          <a:ea typeface="標楷體" pitchFamily="65" charset="-120"/>
                          <a:cs typeface="Arial" pitchFamily="34" charset="0"/>
                        </a:rPr>
                        <a:t>評核方式</a:t>
                      </a:r>
                      <a:r>
                        <a:rPr lang="en-US" sz="1400" b="1" kern="100" dirty="0">
                          <a:effectLst/>
                          <a:latin typeface="Arial" pitchFamily="34" charset="0"/>
                          <a:ea typeface="標楷體" pitchFamily="65" charset="-120"/>
                          <a:cs typeface="Arial" pitchFamily="34" charset="0"/>
                        </a:rPr>
                        <a:t>/</a:t>
                      </a:r>
                      <a:endParaRPr lang="zh-TW" sz="1400" kern="100" dirty="0">
                        <a:effectLst/>
                        <a:latin typeface="Arial" pitchFamily="34" charset="0"/>
                        <a:ea typeface="標楷體" pitchFamily="65" charset="-120"/>
                        <a:cs typeface="Arial" pitchFamily="34" charset="0"/>
                      </a:endParaRPr>
                    </a:p>
                    <a:p>
                      <a:pPr algn="ctr">
                        <a:spcAft>
                          <a:spcPts val="0"/>
                        </a:spcAft>
                      </a:pPr>
                      <a:r>
                        <a:rPr lang="zh-TW" sz="1400" b="1" kern="100" dirty="0">
                          <a:effectLst/>
                          <a:latin typeface="Arial" pitchFamily="34" charset="0"/>
                          <a:ea typeface="標楷體" pitchFamily="65" charset="-120"/>
                          <a:cs typeface="Arial" pitchFamily="34" charset="0"/>
                        </a:rPr>
                        <a:t>操作說明</a:t>
                      </a:r>
                      <a:endParaRPr lang="zh-TW" sz="1400" kern="100" dirty="0">
                        <a:effectLst/>
                        <a:latin typeface="Arial" pitchFamily="34" charset="0"/>
                        <a:ea typeface="標楷體" pitchFamily="65" charset="-120"/>
                        <a:cs typeface="Arial" pitchFamily="34" charset="0"/>
                      </a:endParaRPr>
                    </a:p>
                  </a:txBody>
                  <a:tcPr marL="68584" marR="68584" marT="0" marB="0" anchor="ctr"/>
                </a:tc>
                <a:tc>
                  <a:txBody>
                    <a:bodyPr/>
                    <a:lstStyle/>
                    <a:p>
                      <a:pPr marL="0" marR="0" indent="132715" algn="ctr" defTabSz="914400" rtl="0" eaLnBrk="1" fontAlgn="auto" latinLnBrk="0" hangingPunct="1">
                        <a:lnSpc>
                          <a:spcPct val="100000"/>
                        </a:lnSpc>
                        <a:spcBef>
                          <a:spcPts val="0"/>
                        </a:spcBef>
                        <a:spcAft>
                          <a:spcPts val="0"/>
                        </a:spcAft>
                        <a:buClrTx/>
                        <a:buSzTx/>
                        <a:buFontTx/>
                        <a:buNone/>
                        <a:tabLst/>
                        <a:defRPr/>
                      </a:pPr>
                      <a:r>
                        <a:rPr lang="zh-TW" altLang="zh-TW" sz="1400" b="1" kern="100" dirty="0" smtClean="0">
                          <a:effectLst/>
                          <a:latin typeface="Arial"/>
                          <a:ea typeface="標楷體"/>
                          <a:cs typeface="Arial"/>
                        </a:rPr>
                        <a:t>評分標準</a:t>
                      </a:r>
                      <a:endParaRPr lang="zh-TW" altLang="zh-TW" sz="1400" kern="100" dirty="0" smtClean="0">
                        <a:effectLst/>
                        <a:latin typeface="Times New Roman"/>
                        <a:ea typeface="+mn-ea"/>
                        <a:cs typeface="Times New Roman"/>
                      </a:endParaRPr>
                    </a:p>
                  </a:txBody>
                  <a:tcPr marL="68584" marR="68584" marT="0" marB="0" anchor="ctr"/>
                </a:tc>
                <a:tc>
                  <a:txBody>
                    <a:bodyPr/>
                    <a:lstStyle/>
                    <a:p>
                      <a:pPr indent="132715" algn="ctr">
                        <a:spcAft>
                          <a:spcPts val="0"/>
                        </a:spcAft>
                      </a:pPr>
                      <a:r>
                        <a:rPr lang="zh-TW" sz="1400" b="1" kern="100" dirty="0">
                          <a:effectLst/>
                          <a:latin typeface="Arial" pitchFamily="34" charset="0"/>
                          <a:ea typeface="標楷體" pitchFamily="65" charset="-120"/>
                          <a:cs typeface="Arial" pitchFamily="34" charset="0"/>
                        </a:rPr>
                        <a:t>評量共識</a:t>
                      </a:r>
                      <a:endParaRPr lang="zh-TW" sz="1400" kern="100" dirty="0">
                        <a:effectLst/>
                        <a:latin typeface="Arial" pitchFamily="34" charset="0"/>
                        <a:ea typeface="標楷體" pitchFamily="65" charset="-120"/>
                        <a:cs typeface="Arial" pitchFamily="34" charset="0"/>
                      </a:endParaRPr>
                    </a:p>
                  </a:txBody>
                  <a:tcPr marL="68584" marR="68584" marT="0" marB="0" anchor="ctr"/>
                </a:tc>
              </a:tr>
              <a:tr h="2786163">
                <a:tc>
                  <a:txBody>
                    <a:bodyPr/>
                    <a:lstStyle/>
                    <a:p>
                      <a:pPr marL="3175" indent="0" algn="ctr">
                        <a:lnSpc>
                          <a:spcPts val="1600"/>
                        </a:lnSpc>
                        <a:spcAft>
                          <a:spcPts val="0"/>
                        </a:spcAft>
                      </a:pPr>
                      <a:r>
                        <a:rPr lang="en-US" sz="1600" kern="100" dirty="0">
                          <a:effectLst/>
                          <a:latin typeface="Arial"/>
                          <a:ea typeface="標楷體"/>
                          <a:cs typeface="Times New Roman"/>
                        </a:rPr>
                        <a:t>4.4</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a:effectLst/>
                          <a:latin typeface="Arial"/>
                          <a:ea typeface="標楷體"/>
                          <a:cs typeface="Arial"/>
                        </a:rPr>
                        <a:t>服務對象感染預防、處理及監測情形</a:t>
                      </a:r>
                      <a:endParaRPr lang="zh-TW" sz="1600" kern="100">
                        <a:effectLst/>
                        <a:latin typeface="Times New Roman"/>
                        <a:ea typeface="新細明體"/>
                        <a:cs typeface="Times New Roman"/>
                      </a:endParaRPr>
                    </a:p>
                    <a:p>
                      <a:pPr>
                        <a:lnSpc>
                          <a:spcPts val="1600"/>
                        </a:lnSpc>
                        <a:spcAft>
                          <a:spcPts val="0"/>
                        </a:spcAft>
                      </a:pPr>
                      <a:r>
                        <a:rPr lang="en-US" sz="1600" u="none" strike="noStrike" kern="100">
                          <a:effectLst/>
                          <a:latin typeface="Arial"/>
                          <a:ea typeface="標楷體"/>
                          <a:cs typeface="Times New Roman"/>
                        </a:rPr>
                        <a:t> </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p>
                      <a:pPr>
                        <a:lnSpc>
                          <a:spcPts val="1600"/>
                        </a:lnSpc>
                        <a:spcAft>
                          <a:spcPts val="0"/>
                        </a:spcAft>
                      </a:pPr>
                      <a:r>
                        <a:rPr lang="en-US" sz="1600" kern="100">
                          <a:effectLst/>
                          <a:latin typeface="Arial"/>
                          <a:ea typeface="標楷體"/>
                          <a:cs typeface="Times New Roman"/>
                        </a:rPr>
                        <a:t> </a:t>
                      </a:r>
                      <a:endParaRPr lang="zh-TW" sz="1600" kern="100">
                        <a:effectLst/>
                        <a:latin typeface="Times New Roman"/>
                        <a:ea typeface="新細明體"/>
                        <a:cs typeface="Times New Roman"/>
                      </a:endParaRPr>
                    </a:p>
                  </a:txBody>
                  <a:tcPr marL="68580" marR="68580" marT="0" marB="0"/>
                </a:tc>
                <a:tc>
                  <a:txBody>
                    <a:bodyPr/>
                    <a:lstStyle/>
                    <a:p>
                      <a:pPr marL="342900" lvl="0" indent="-342900">
                        <a:lnSpc>
                          <a:spcPts val="1600"/>
                        </a:lnSpc>
                        <a:spcAft>
                          <a:spcPts val="0"/>
                        </a:spcAft>
                        <a:buFont typeface="+mj-lt"/>
                        <a:buAutoNum type="arabicPeriod"/>
                      </a:pPr>
                      <a:r>
                        <a:rPr lang="zh-TW" sz="1600" kern="100" dirty="0">
                          <a:effectLst/>
                          <a:latin typeface="Arial"/>
                          <a:ea typeface="標楷體"/>
                          <a:cs typeface="Arial"/>
                        </a:rPr>
                        <a:t>訂有服務對象感染預防評估措施、處理辦法及流程並確實執行，如有發生感染案件應逐案及定期</a:t>
                      </a:r>
                      <a:r>
                        <a:rPr lang="en-US" sz="1600" kern="100" dirty="0">
                          <a:effectLst/>
                          <a:latin typeface="Arial"/>
                          <a:ea typeface="標楷體"/>
                          <a:cs typeface="Times New Roman"/>
                        </a:rPr>
                        <a:t>(</a:t>
                      </a:r>
                      <a:r>
                        <a:rPr lang="zh-TW" sz="1600" kern="100" dirty="0">
                          <a:effectLst/>
                          <a:latin typeface="Arial"/>
                          <a:ea typeface="標楷體"/>
                          <a:cs typeface="Arial"/>
                        </a:rPr>
                        <a:t>至少每半年</a:t>
                      </a:r>
                      <a:r>
                        <a:rPr lang="en-US" sz="1600" kern="100" dirty="0">
                          <a:effectLst/>
                          <a:latin typeface="Arial"/>
                          <a:ea typeface="標楷體"/>
                          <a:cs typeface="Times New Roman"/>
                        </a:rPr>
                        <a:t>)</a:t>
                      </a:r>
                      <a:r>
                        <a:rPr lang="zh-TW" sz="1600" kern="100" dirty="0">
                          <a:effectLst/>
                          <a:latin typeface="Arial"/>
                          <a:ea typeface="標楷體"/>
                          <a:cs typeface="Arial"/>
                        </a:rPr>
                        <a:t>，檢討並有改善方案。</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針對服務對象感染有監測紀錄，且紀錄完整。</a:t>
                      </a:r>
                      <a:endParaRPr lang="zh-TW" sz="1600" kern="100" dirty="0">
                        <a:effectLst/>
                        <a:latin typeface="Times New Roman"/>
                        <a:ea typeface="新細明體"/>
                        <a:cs typeface="Times New Roman"/>
                      </a:endParaRPr>
                    </a:p>
                  </a:txBody>
                  <a:tcPr marL="68580" marR="68580" marT="0" marB="0"/>
                </a:tc>
                <a:tc>
                  <a:txBody>
                    <a:bodyPr/>
                    <a:lstStyle/>
                    <a:p>
                      <a:pPr>
                        <a:lnSpc>
                          <a:spcPts val="1600"/>
                        </a:lnSpc>
                        <a:spcAft>
                          <a:spcPts val="0"/>
                        </a:spcAft>
                      </a:pPr>
                      <a:r>
                        <a:rPr lang="zh-TW" sz="1600" kern="100" dirty="0">
                          <a:effectLst/>
                          <a:latin typeface="Arial"/>
                          <a:ea typeface="標楷體"/>
                          <a:cs typeface="Arial"/>
                        </a:rPr>
                        <a:t>文件檢閱</a:t>
                      </a:r>
                      <a:endParaRPr lang="zh-TW" sz="1600" kern="100" dirty="0">
                        <a:effectLst/>
                        <a:latin typeface="Times New Roman"/>
                        <a:ea typeface="新細明體"/>
                        <a:cs typeface="Times New Roman"/>
                      </a:endParaRPr>
                    </a:p>
                    <a:p>
                      <a:pPr>
                        <a:lnSpc>
                          <a:spcPts val="1600"/>
                        </a:lnSpc>
                        <a:spcAft>
                          <a:spcPts val="0"/>
                        </a:spcAft>
                      </a:pPr>
                      <a:r>
                        <a:rPr lang="zh-TW" sz="1600" kern="100" dirty="0">
                          <a:effectLst/>
                          <a:latin typeface="Arial"/>
                          <a:ea typeface="標楷體"/>
                          <a:cs typeface="Arial"/>
                        </a:rPr>
                        <a:t>現場訪談</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檢視資料。</a:t>
                      </a:r>
                      <a:endParaRPr lang="zh-TW" sz="1600" kern="100" dirty="0">
                        <a:effectLst/>
                        <a:latin typeface="Times New Roman"/>
                        <a:ea typeface="新細明體"/>
                        <a:cs typeface="Times New Roman"/>
                      </a:endParaRPr>
                    </a:p>
                    <a:p>
                      <a:pPr marL="342900" lvl="0" indent="-342900">
                        <a:lnSpc>
                          <a:spcPts val="1600"/>
                        </a:lnSpc>
                        <a:spcAft>
                          <a:spcPts val="0"/>
                        </a:spcAft>
                        <a:buFont typeface="+mj-lt"/>
                        <a:buAutoNum type="arabicPeriod"/>
                      </a:pPr>
                      <a:r>
                        <a:rPr lang="zh-TW" sz="1600" kern="100" dirty="0">
                          <a:effectLst/>
                          <a:latin typeface="Arial"/>
                          <a:ea typeface="標楷體"/>
                          <a:cs typeface="Arial"/>
                        </a:rPr>
                        <a:t>請教工作人員，如何執行。</a:t>
                      </a:r>
                      <a:endParaRPr lang="zh-TW" sz="1600" kern="100" dirty="0">
                        <a:effectLst/>
                        <a:latin typeface="Times New Roman"/>
                        <a:ea typeface="新細明體"/>
                        <a:cs typeface="Times New Roman"/>
                      </a:endParaRPr>
                    </a:p>
                    <a:p>
                      <a:pPr marL="91440" indent="-91440">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152400" indent="-152400" algn="just">
                        <a:lnSpc>
                          <a:spcPts val="1600"/>
                        </a:lnSpc>
                        <a:spcAft>
                          <a:spcPts val="0"/>
                        </a:spcAft>
                      </a:pPr>
                      <a:r>
                        <a:rPr lang="en-US" sz="1600" kern="100" dirty="0">
                          <a:effectLst/>
                          <a:latin typeface="Arial"/>
                          <a:ea typeface="標楷體"/>
                          <a:cs typeface="Times New Roman"/>
                        </a:rPr>
                        <a:t>E.</a:t>
                      </a:r>
                      <a:r>
                        <a:rPr lang="zh-TW" sz="1600" kern="100" dirty="0">
                          <a:effectLst/>
                          <a:latin typeface="Arial"/>
                          <a:ea typeface="標楷體"/>
                          <a:cs typeface="Arial"/>
                        </a:rPr>
                        <a:t>完全不符合。</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D.</a:t>
                      </a:r>
                      <a:r>
                        <a:rPr lang="zh-TW" sz="1600" kern="100" dirty="0">
                          <a:effectLst/>
                          <a:latin typeface="Arial"/>
                          <a:ea typeface="標楷體"/>
                          <a:cs typeface="Arial"/>
                        </a:rPr>
                        <a:t>第</a:t>
                      </a:r>
                      <a:r>
                        <a:rPr lang="en-US" sz="1600" kern="100" dirty="0">
                          <a:effectLst/>
                          <a:latin typeface="Arial"/>
                          <a:ea typeface="標楷體"/>
                          <a:cs typeface="Times New Roman"/>
                        </a:rPr>
                        <a:t>1</a:t>
                      </a:r>
                      <a:r>
                        <a:rPr lang="zh-TW" sz="1600" kern="100" dirty="0">
                          <a:effectLst/>
                          <a:latin typeface="Arial"/>
                          <a:ea typeface="標楷體"/>
                          <a:cs typeface="Arial"/>
                        </a:rPr>
                        <a:t>項部分符合。</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C.</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B.</a:t>
                      </a:r>
                      <a:r>
                        <a:rPr lang="zh-TW" sz="1600" kern="100" dirty="0">
                          <a:effectLst/>
                          <a:latin typeface="Arial"/>
                          <a:ea typeface="標楷體"/>
                          <a:cs typeface="Arial"/>
                        </a:rPr>
                        <a:t>符合第</a:t>
                      </a:r>
                      <a:r>
                        <a:rPr lang="en-US" sz="1600" kern="100" dirty="0">
                          <a:effectLst/>
                          <a:latin typeface="Arial"/>
                          <a:ea typeface="標楷體"/>
                          <a:cs typeface="Times New Roman"/>
                        </a:rPr>
                        <a:t>1</a:t>
                      </a:r>
                      <a:r>
                        <a:rPr lang="zh-TW" sz="1600" kern="100" dirty="0">
                          <a:effectLst/>
                          <a:latin typeface="Arial"/>
                          <a:ea typeface="標楷體"/>
                          <a:cs typeface="Arial"/>
                        </a:rPr>
                        <a:t>項且第</a:t>
                      </a:r>
                      <a:r>
                        <a:rPr lang="en-US" sz="1600" kern="100" dirty="0">
                          <a:effectLst/>
                          <a:latin typeface="Arial"/>
                          <a:ea typeface="標楷體"/>
                          <a:cs typeface="Times New Roman"/>
                        </a:rPr>
                        <a:t>2</a:t>
                      </a:r>
                      <a:r>
                        <a:rPr lang="zh-TW" sz="1600" kern="100" dirty="0">
                          <a:effectLst/>
                          <a:latin typeface="Arial"/>
                          <a:ea typeface="標楷體"/>
                          <a:cs typeface="Arial"/>
                        </a:rPr>
                        <a:t>項部分符合。</a:t>
                      </a:r>
                      <a:endParaRPr lang="zh-TW" sz="1600" kern="100" dirty="0">
                        <a:effectLst/>
                        <a:latin typeface="Times New Roman"/>
                        <a:ea typeface="新細明體"/>
                        <a:cs typeface="Times New Roman"/>
                      </a:endParaRPr>
                    </a:p>
                    <a:p>
                      <a:pPr marL="152400" indent="-152400" algn="just">
                        <a:lnSpc>
                          <a:spcPts val="1600"/>
                        </a:lnSpc>
                        <a:spcAft>
                          <a:spcPts val="0"/>
                        </a:spcAft>
                      </a:pPr>
                      <a:r>
                        <a:rPr lang="en-US" sz="1600" kern="100" dirty="0">
                          <a:effectLst/>
                          <a:latin typeface="Arial"/>
                          <a:ea typeface="標楷體"/>
                          <a:cs typeface="Times New Roman"/>
                        </a:rPr>
                        <a:t>A.</a:t>
                      </a:r>
                      <a:r>
                        <a:rPr lang="zh-TW" sz="1600" kern="100" dirty="0">
                          <a:effectLst/>
                          <a:latin typeface="Arial"/>
                          <a:ea typeface="標楷體"/>
                          <a:cs typeface="Arial"/>
                        </a:rPr>
                        <a:t>完全符合。</a:t>
                      </a:r>
                      <a:endParaRPr lang="zh-TW" sz="1600" kern="100" dirty="0">
                        <a:effectLst/>
                        <a:latin typeface="Times New Roman"/>
                        <a:ea typeface="新細明體"/>
                        <a:cs typeface="Times New Roman"/>
                      </a:endParaRPr>
                    </a:p>
                    <a:p>
                      <a:pPr marL="107950" indent="-107950" algn="just">
                        <a:lnSpc>
                          <a:spcPts val="1600"/>
                        </a:lnSpc>
                        <a:spcAft>
                          <a:spcPts val="0"/>
                        </a:spcAft>
                      </a:pPr>
                      <a:r>
                        <a:rPr lang="en-US" sz="1600" kern="100" dirty="0">
                          <a:effectLst/>
                          <a:latin typeface="Arial"/>
                          <a:ea typeface="標楷體"/>
                          <a:cs typeface="Times New Roman"/>
                        </a:rPr>
                        <a:t> </a:t>
                      </a:r>
                      <a:endParaRPr lang="zh-TW" sz="1600" kern="100" dirty="0">
                        <a:effectLst/>
                        <a:latin typeface="Times New Roman"/>
                        <a:ea typeface="新細明體"/>
                        <a:cs typeface="Times New Roman"/>
                      </a:endParaRPr>
                    </a:p>
                  </a:txBody>
                  <a:tcPr marL="68580" marR="68580" marT="0" marB="0"/>
                </a:tc>
                <a:tc>
                  <a:txBody>
                    <a:bodyPr/>
                    <a:lstStyle/>
                    <a:p>
                      <a:pPr marL="342900" lvl="0" indent="-342900" algn="just">
                        <a:lnSpc>
                          <a:spcPts val="1600"/>
                        </a:lnSpc>
                        <a:spcAft>
                          <a:spcPts val="0"/>
                        </a:spcAft>
                        <a:buFont typeface="+mj-lt"/>
                        <a:buAutoNum type="arabicPeriod"/>
                      </a:pPr>
                      <a:endParaRPr lang="zh-TW" sz="1600" kern="100" dirty="0">
                        <a:effectLst/>
                        <a:latin typeface="Arial" pitchFamily="34" charset="0"/>
                        <a:ea typeface="標楷體" pitchFamily="65" charset="-120"/>
                        <a:cs typeface="Arial" pitchFamily="34" charset="0"/>
                      </a:endParaRPr>
                    </a:p>
                  </a:txBody>
                  <a:tcPr marL="68584" marR="68584" marT="0" marB="0"/>
                </a:tc>
              </a:tr>
            </a:tbl>
          </a:graphicData>
        </a:graphic>
      </p:graphicFrame>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49</a:t>
            </a:fld>
            <a:endParaRPr lang="zh-TW" altLang="en-US">
              <a:solidFill>
                <a:prstClr val="black">
                  <a:tint val="75000"/>
                </a:prstClr>
              </a:solidFill>
            </a:endParaRPr>
          </a:p>
        </p:txBody>
      </p:sp>
    </p:spTree>
    <p:extLst>
      <p:ext uri="{BB962C8B-B14F-4D97-AF65-F5344CB8AC3E}">
        <p14:creationId xmlns:p14="http://schemas.microsoft.com/office/powerpoint/2010/main" val="195443461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文字版面配置區 2"/>
          <p:cNvSpPr>
            <a:spLocks noGrp="1"/>
          </p:cNvSpPr>
          <p:nvPr>
            <p:ph type="body" idx="1"/>
          </p:nvPr>
        </p:nvSpPr>
        <p:spPr>
          <a:xfrm>
            <a:off x="539552" y="1844824"/>
            <a:ext cx="8135938" cy="762000"/>
          </a:xfrm>
        </p:spPr>
        <p:txBody>
          <a:bodyPr/>
          <a:lstStyle/>
          <a:p>
            <a:pPr algn="ctr" eaLnBrk="1" hangingPunct="1"/>
            <a:r>
              <a:rPr lang="zh-TW" altLang="en-US" sz="3600" b="1" dirty="0" smtClean="0">
                <a:solidFill>
                  <a:schemeClr val="tx1"/>
                </a:solidFill>
                <a:latin typeface="標楷體" pitchFamily="65" charset="-120"/>
                <a:ea typeface="標楷體" pitchFamily="65" charset="-120"/>
              </a:rPr>
              <a:t>產後護理之家</a:t>
            </a:r>
          </a:p>
        </p:txBody>
      </p:sp>
      <p:sp>
        <p:nvSpPr>
          <p:cNvPr id="3" name="投影片編號版面配置區 2"/>
          <p:cNvSpPr>
            <a:spLocks noGrp="1"/>
          </p:cNvSpPr>
          <p:nvPr>
            <p:ph type="sldNum" sz="quarter" idx="11"/>
          </p:nvPr>
        </p:nvSpPr>
        <p:spPr/>
        <p:txBody>
          <a:bodyPr/>
          <a:lstStyle/>
          <a:p>
            <a:pPr>
              <a:defRPr/>
            </a:pPr>
            <a:fld id="{46DBAE64-40DC-40F7-A500-C1D091C52E7E}" type="slidenum">
              <a:rPr lang="zh-TW" altLang="en-US" smtClean="0">
                <a:solidFill>
                  <a:prstClr val="black">
                    <a:tint val="75000"/>
                  </a:prstClr>
                </a:solidFill>
              </a:rPr>
              <a:pPr>
                <a:defRPr/>
              </a:pPr>
              <a:t>50</a:t>
            </a:fld>
            <a:endParaRPr lang="zh-TW" altLang="en-US">
              <a:solidFill>
                <a:prstClr val="black">
                  <a:tint val="75000"/>
                </a:prstClr>
              </a:solidFill>
            </a:endParaRPr>
          </a:p>
        </p:txBody>
      </p:sp>
    </p:spTree>
    <p:extLst>
      <p:ext uri="{BB962C8B-B14F-4D97-AF65-F5344CB8AC3E}">
        <p14:creationId xmlns:p14="http://schemas.microsoft.com/office/powerpoint/2010/main" val="258386279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標題 1"/>
          <p:cNvSpPr>
            <a:spLocks noGrp="1"/>
          </p:cNvSpPr>
          <p:nvPr>
            <p:ph type="title"/>
          </p:nvPr>
        </p:nvSpPr>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(1/10)</a:t>
            </a:r>
            <a:endParaRPr lang="zh-TW" altLang="en-US" sz="4000" dirty="0" smtClean="0">
              <a:latin typeface="Arial" pitchFamily="34" charset="0"/>
              <a:ea typeface="標楷體" pitchFamily="65" charset="-120"/>
              <a:cs typeface="Arial" pitchFamily="34"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267448195"/>
              </p:ext>
            </p:extLst>
          </p:nvPr>
        </p:nvGraphicFramePr>
        <p:xfrm>
          <a:off x="528514" y="2420888"/>
          <a:ext cx="8280400" cy="3240360"/>
        </p:xfrm>
        <a:graphic>
          <a:graphicData uri="http://schemas.openxmlformats.org/drawingml/2006/table">
            <a:tbl>
              <a:tblPr firstRow="1" bandRow="1">
                <a:tableStyleId>{21E4AEA4-8DFA-4A89-87EB-49C32662AFE0}</a:tableStyleId>
              </a:tblPr>
              <a:tblGrid>
                <a:gridCol w="1028285"/>
                <a:gridCol w="2571346"/>
                <a:gridCol w="1296144"/>
                <a:gridCol w="1224136"/>
                <a:gridCol w="2160489"/>
              </a:tblGrid>
              <a:tr h="377296">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6" marR="68576"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76" marR="68576" marT="0" marB="0" anchor="ctr"/>
                </a:tc>
                <a:tc>
                  <a:txBody>
                    <a:bodyPr/>
                    <a:lstStyle/>
                    <a:p>
                      <a:pPr algn="ctr">
                        <a:spcAft>
                          <a:spcPts val="0"/>
                        </a:spcAft>
                      </a:pPr>
                      <a:r>
                        <a:rPr 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sz="1600" kern="100" dirty="0" smtClean="0">
                          <a:effectLst/>
                          <a:latin typeface="Arial" pitchFamily="34" charset="0"/>
                          <a:ea typeface="標楷體" pitchFamily="65" charset="-120"/>
                          <a:cs typeface="Arial" pitchFamily="34" charset="0"/>
                        </a:rPr>
                        <a:t>方式</a:t>
                      </a:r>
                      <a:endParaRPr lang="zh-TW" sz="1600" kern="100" dirty="0">
                        <a:effectLst/>
                        <a:latin typeface="Arial" pitchFamily="34" charset="0"/>
                        <a:ea typeface="標楷體" pitchFamily="65" charset="-120"/>
                        <a:cs typeface="Arial" pitchFamily="34" charset="0"/>
                      </a:endParaRPr>
                    </a:p>
                  </a:txBody>
                  <a:tcPr marL="68576" marR="68576" marT="0" marB="0" anchor="ctr"/>
                </a:tc>
                <a:tc>
                  <a:txBody>
                    <a:bodyPr/>
                    <a:lstStyle/>
                    <a:p>
                      <a:pPr algn="ctr">
                        <a:spcAft>
                          <a:spcPts val="0"/>
                        </a:spcAft>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sz="1400" kern="100" dirty="0">
                        <a:effectLst/>
                        <a:latin typeface="標楷體" pitchFamily="65" charset="-120"/>
                        <a:ea typeface="標楷體" pitchFamily="65" charset="-120"/>
                        <a:cs typeface="Arial" pitchFamily="34" charset="0"/>
                      </a:endParaRPr>
                    </a:p>
                  </a:txBody>
                  <a:tcPr marL="68576" marR="68576"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6" marR="68576" marT="0" marB="0" anchor="ctr"/>
                </a:tc>
              </a:tr>
              <a:tr h="2863064">
                <a:tc>
                  <a:txBody>
                    <a:bodyPr/>
                    <a:lstStyle/>
                    <a:p>
                      <a:pPr>
                        <a:lnSpc>
                          <a:spcPts val="1800"/>
                        </a:lnSpc>
                        <a:spcAft>
                          <a:spcPts val="0"/>
                        </a:spcAft>
                      </a:pPr>
                      <a:r>
                        <a:rPr lang="en-US" sz="1600" kern="100" dirty="0">
                          <a:effectLst/>
                          <a:latin typeface="Arial"/>
                          <a:ea typeface="標楷體"/>
                        </a:rPr>
                        <a:t>1.</a:t>
                      </a:r>
                      <a:r>
                        <a:rPr lang="zh-TW" sz="1600" kern="100" dirty="0">
                          <a:effectLst/>
                          <a:latin typeface="Arial"/>
                          <a:ea typeface="標楷體"/>
                          <a:cs typeface="Arial"/>
                        </a:rPr>
                        <a:t>前次查核應改善事項改善情形</a:t>
                      </a:r>
                      <a:endParaRPr lang="zh-TW" sz="1600" kern="100" dirty="0">
                        <a:effectLst/>
                        <a:latin typeface="Times New Roman"/>
                        <a:ea typeface="新細明體"/>
                      </a:endParaRPr>
                    </a:p>
                  </a:txBody>
                  <a:tcPr marL="68580" marR="68580" marT="0" marB="0"/>
                </a:tc>
                <a:tc>
                  <a:txBody>
                    <a:bodyPr/>
                    <a:lstStyle/>
                    <a:p>
                      <a:pPr>
                        <a:lnSpc>
                          <a:spcPts val="1800"/>
                        </a:lnSpc>
                        <a:spcAft>
                          <a:spcPts val="0"/>
                        </a:spcAft>
                      </a:pPr>
                      <a:r>
                        <a:rPr lang="zh-TW" sz="1600" kern="100" dirty="0">
                          <a:effectLst/>
                          <a:latin typeface="Arial"/>
                          <a:ea typeface="標楷體"/>
                          <a:cs typeface="Arial"/>
                        </a:rPr>
                        <a:t>前次查核應改善事項有具體改善措施，並有相關佐證資料。</a:t>
                      </a:r>
                      <a:endParaRPr lang="zh-TW" sz="1600" kern="100" dirty="0">
                        <a:effectLst/>
                        <a:latin typeface="Times New Roman"/>
                        <a:ea typeface="新細明體"/>
                      </a:endParaRPr>
                    </a:p>
                    <a:p>
                      <a:pPr>
                        <a:lnSpc>
                          <a:spcPts val="1800"/>
                        </a:lnSpc>
                        <a:spcAft>
                          <a:spcPts val="0"/>
                        </a:spcAft>
                      </a:pPr>
                      <a:r>
                        <a:rPr lang="en-US" sz="1600" kern="100" dirty="0">
                          <a:effectLst/>
                          <a:latin typeface="Arial"/>
                          <a:ea typeface="標楷體"/>
                        </a:rPr>
                        <a:t>[</a:t>
                      </a:r>
                      <a:r>
                        <a:rPr lang="zh-TW" sz="1600" kern="100" dirty="0">
                          <a:effectLst/>
                          <a:latin typeface="Arial"/>
                          <a:ea typeface="標楷體"/>
                          <a:cs typeface="Arial"/>
                        </a:rPr>
                        <a:t>註</a:t>
                      </a:r>
                      <a:r>
                        <a:rPr lang="en-US" sz="1600" kern="100" dirty="0">
                          <a:effectLst/>
                          <a:latin typeface="Arial"/>
                          <a:ea typeface="標楷體"/>
                        </a:rPr>
                        <a:t>]</a:t>
                      </a:r>
                      <a:endParaRPr lang="zh-TW" sz="1600" kern="100" dirty="0">
                        <a:effectLst/>
                        <a:latin typeface="Times New Roman"/>
                        <a:ea typeface="新細明體"/>
                      </a:endParaRPr>
                    </a:p>
                    <a:p>
                      <a:pPr marL="342900" lvl="0" indent="-342900" algn="just">
                        <a:lnSpc>
                          <a:spcPts val="1800"/>
                        </a:lnSpc>
                        <a:spcAft>
                          <a:spcPts val="0"/>
                        </a:spcAft>
                        <a:buFont typeface="+mj-lt"/>
                        <a:buAutoNum type="arabicPeriod"/>
                      </a:pPr>
                      <a:r>
                        <a:rPr lang="zh-TW" sz="1600" kern="100" dirty="0">
                          <a:effectLst/>
                          <a:latin typeface="Arial"/>
                          <a:ea typeface="標楷體"/>
                          <a:cs typeface="Arial"/>
                        </a:rPr>
                        <a:t>新設立機構或第一次接受查核者不適用</a:t>
                      </a:r>
                      <a:endParaRPr lang="zh-TW" sz="1600" kern="100" dirty="0">
                        <a:effectLst/>
                        <a:latin typeface="Calibri"/>
                        <a:ea typeface="新細明體"/>
                        <a:cs typeface="Times New Roman"/>
                      </a:endParaRPr>
                    </a:p>
                    <a:p>
                      <a:pPr marL="342900" lvl="0" indent="-342900" algn="just">
                        <a:lnSpc>
                          <a:spcPts val="1800"/>
                        </a:lnSpc>
                        <a:spcAft>
                          <a:spcPts val="0"/>
                        </a:spcAft>
                        <a:buFont typeface="+mj-lt"/>
                        <a:buAutoNum type="arabicPeriod"/>
                      </a:pPr>
                      <a:r>
                        <a:rPr lang="zh-TW" sz="1600" kern="100" dirty="0">
                          <a:effectLst/>
                          <a:latin typeface="Arial"/>
                          <a:ea typeface="標楷體"/>
                          <a:cs typeface="Arial"/>
                        </a:rPr>
                        <a:t>查核前</a:t>
                      </a:r>
                      <a:r>
                        <a:rPr lang="en-US" sz="1600" kern="100" dirty="0">
                          <a:effectLst/>
                          <a:latin typeface="Arial"/>
                          <a:ea typeface="標楷體"/>
                          <a:cs typeface="Times New Roman"/>
                        </a:rPr>
                        <a:t>1</a:t>
                      </a:r>
                      <a:r>
                        <a:rPr lang="zh-TW" sz="1600" kern="100" dirty="0">
                          <a:effectLst/>
                          <a:latin typeface="Arial"/>
                          <a:ea typeface="標楷體"/>
                          <a:cs typeface="Arial"/>
                        </a:rPr>
                        <a:t>年接受評鑑而未接受查核之機構，應說明評鑑之感染管制相關建議事項改善情形。</a:t>
                      </a:r>
                      <a:endParaRPr lang="zh-TW" sz="1600" kern="100" dirty="0">
                        <a:effectLst/>
                        <a:latin typeface="Calibri"/>
                        <a:ea typeface="新細明體"/>
                        <a:cs typeface="Times New Roman"/>
                      </a:endParaRPr>
                    </a:p>
                  </a:txBody>
                  <a:tcPr marL="68580" marR="68580" marT="0" marB="0"/>
                </a:tc>
                <a:tc>
                  <a:txBody>
                    <a:bodyPr/>
                    <a:lstStyle/>
                    <a:p>
                      <a:pPr marL="273050" lvl="0" indent="-273050" algn="l">
                        <a:lnSpc>
                          <a:spcPts val="18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p>
                      <a:pPr marL="273050" lvl="0" indent="-273050" algn="l">
                        <a:lnSpc>
                          <a:spcPts val="1800"/>
                        </a:lnSpc>
                        <a:spcAft>
                          <a:spcPts val="0"/>
                        </a:spcAft>
                        <a:buFont typeface="+mj-lt"/>
                        <a:buAutoNum type="arabicPeriod"/>
                      </a:pPr>
                      <a:r>
                        <a:rPr lang="zh-TW" sz="1600" kern="100" dirty="0">
                          <a:effectLst/>
                          <a:latin typeface="Arial"/>
                          <a:ea typeface="標楷體"/>
                          <a:cs typeface="Arial"/>
                        </a:rPr>
                        <a:t>訪談工作人員</a:t>
                      </a:r>
                      <a:endParaRPr lang="zh-TW" sz="1600" kern="100" dirty="0">
                        <a:effectLst/>
                        <a:latin typeface="Calibri"/>
                        <a:ea typeface="新細明體"/>
                        <a:cs typeface="Times New Roman"/>
                      </a:endParaRPr>
                    </a:p>
                    <a:p>
                      <a:pPr algn="just">
                        <a:lnSpc>
                          <a:spcPts val="1800"/>
                        </a:lnSpc>
                        <a:spcAft>
                          <a:spcPts val="0"/>
                        </a:spcAft>
                      </a:pPr>
                      <a:r>
                        <a:rPr lang="en-US" sz="1600" kern="100" dirty="0">
                          <a:effectLst/>
                          <a:latin typeface="Arial"/>
                          <a:ea typeface="標楷體"/>
                        </a:rPr>
                        <a:t> </a:t>
                      </a:r>
                      <a:endParaRPr lang="zh-TW" sz="1600" kern="100" dirty="0">
                        <a:effectLst/>
                        <a:latin typeface="Times New Roman"/>
                        <a:ea typeface="新細明體"/>
                      </a:endParaRPr>
                    </a:p>
                  </a:txBody>
                  <a:tcPr marL="68580" marR="68580" marT="0" marB="0"/>
                </a:tc>
                <a:tc>
                  <a:txBody>
                    <a:bodyPr/>
                    <a:lstStyle/>
                    <a:p>
                      <a:pPr>
                        <a:lnSpc>
                          <a:spcPts val="1800"/>
                        </a:lnSpc>
                        <a:spcAft>
                          <a:spcPts val="0"/>
                        </a:spcAft>
                      </a:pPr>
                      <a:r>
                        <a:rPr lang="en-US" sz="1600" kern="100" dirty="0">
                          <a:effectLst/>
                          <a:latin typeface="Arial"/>
                          <a:ea typeface="標楷體"/>
                        </a:rPr>
                        <a:t>D.</a:t>
                      </a:r>
                      <a:r>
                        <a:rPr lang="zh-TW" sz="1600" kern="100" dirty="0">
                          <a:effectLst/>
                          <a:latin typeface="Arial"/>
                          <a:ea typeface="標楷體"/>
                          <a:cs typeface="Arial"/>
                        </a:rPr>
                        <a:t>完全不符合</a:t>
                      </a:r>
                      <a:endParaRPr lang="zh-TW" sz="1600" kern="100" dirty="0">
                        <a:effectLst/>
                        <a:latin typeface="Times New Roman"/>
                        <a:ea typeface="新細明體"/>
                      </a:endParaRPr>
                    </a:p>
                    <a:p>
                      <a:pPr>
                        <a:lnSpc>
                          <a:spcPts val="1800"/>
                        </a:lnSpc>
                        <a:spcAft>
                          <a:spcPts val="0"/>
                        </a:spcAft>
                      </a:pPr>
                      <a:r>
                        <a:rPr lang="en-US" sz="1600" kern="100" dirty="0">
                          <a:effectLst/>
                          <a:latin typeface="Arial"/>
                          <a:ea typeface="標楷體"/>
                        </a:rPr>
                        <a:t>C.</a:t>
                      </a:r>
                      <a:r>
                        <a:rPr lang="zh-TW" sz="1600" kern="100" dirty="0">
                          <a:effectLst/>
                          <a:latin typeface="Arial"/>
                          <a:ea typeface="標楷體"/>
                          <a:cs typeface="Arial"/>
                        </a:rPr>
                        <a:t>部分符合</a:t>
                      </a:r>
                      <a:endParaRPr lang="zh-TW" sz="1600" kern="100" dirty="0">
                        <a:effectLst/>
                        <a:latin typeface="Times New Roman"/>
                        <a:ea typeface="新細明體"/>
                      </a:endParaRPr>
                    </a:p>
                    <a:p>
                      <a:pPr>
                        <a:lnSpc>
                          <a:spcPts val="18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45720">
                        <a:lnSpc>
                          <a:spcPts val="1800"/>
                        </a:lnSpc>
                        <a:spcAft>
                          <a:spcPts val="0"/>
                        </a:spcAft>
                      </a:pPr>
                      <a:r>
                        <a:rPr lang="zh-TW" sz="1600" kern="100" dirty="0">
                          <a:effectLst/>
                          <a:latin typeface="Arial"/>
                          <a:ea typeface="標楷體"/>
                          <a:cs typeface="Arial"/>
                        </a:rPr>
                        <a:t>第</a:t>
                      </a:r>
                      <a:r>
                        <a:rPr lang="en-US" sz="1600" kern="100" dirty="0">
                          <a:effectLst/>
                          <a:latin typeface="Arial"/>
                          <a:ea typeface="標楷體"/>
                          <a:cs typeface="Times New Roman"/>
                        </a:rPr>
                        <a:t>1</a:t>
                      </a:r>
                      <a:r>
                        <a:rPr lang="zh-TW" sz="1600" kern="100" dirty="0">
                          <a:effectLst/>
                          <a:latin typeface="Arial"/>
                          <a:ea typeface="標楷體"/>
                          <a:cs typeface="Arial"/>
                        </a:rPr>
                        <a:t>次接受查核而查核前</a:t>
                      </a:r>
                      <a:r>
                        <a:rPr lang="en-US" sz="1600" kern="100" dirty="0">
                          <a:effectLst/>
                          <a:latin typeface="Arial"/>
                          <a:ea typeface="標楷體"/>
                          <a:cs typeface="Times New Roman"/>
                        </a:rPr>
                        <a:t>1</a:t>
                      </a:r>
                      <a:r>
                        <a:rPr lang="zh-TW" sz="1600" kern="100" dirty="0">
                          <a:effectLst/>
                          <a:latin typeface="Arial"/>
                          <a:ea typeface="標楷體"/>
                          <a:cs typeface="Arial"/>
                        </a:rPr>
                        <a:t>年有接受評鑑之機構，本項亦不適用。</a:t>
                      </a:r>
                      <a:endParaRPr lang="zh-TW" sz="1600" kern="100" dirty="0">
                        <a:effectLst/>
                        <a:latin typeface="Calibri"/>
                        <a:ea typeface="新細明體"/>
                        <a:cs typeface="Times New Roman"/>
                      </a:endParaRPr>
                    </a:p>
                  </a:txBody>
                  <a:tcPr marL="68580" marR="68580" marT="0" marB="0"/>
                </a:tc>
              </a:tr>
            </a:tbl>
          </a:graphicData>
        </a:graphic>
      </p:graphicFrame>
      <p:sp>
        <p:nvSpPr>
          <p:cNvPr id="5" name="矩形 4"/>
          <p:cNvSpPr/>
          <p:nvPr/>
        </p:nvSpPr>
        <p:spPr>
          <a:xfrm>
            <a:off x="548333" y="1772816"/>
            <a:ext cx="4756430" cy="369332"/>
          </a:xfrm>
          <a:prstGeom prst="rect">
            <a:avLst/>
          </a:prstGeom>
        </p:spPr>
        <p:txBody>
          <a:bodyPr wrap="none">
            <a:spAutoFit/>
          </a:bodyPr>
          <a:lstStyle/>
          <a:p>
            <a:pPr marL="285750" indent="-285750">
              <a:buFont typeface="Arial" pitchFamily="34" charset="0"/>
              <a:buChar char="•"/>
            </a:pPr>
            <a:r>
              <a:rPr lang="zh-TW" altLang="zh-TW" dirty="0">
                <a:latin typeface="Arial"/>
                <a:ea typeface="標楷體"/>
                <a:cs typeface="Arial"/>
              </a:rPr>
              <a:t>檢閱文件以查核年及查核前</a:t>
            </a:r>
            <a:r>
              <a:rPr lang="en-US" altLang="zh-TW" dirty="0">
                <a:latin typeface="Arial"/>
                <a:ea typeface="標楷體"/>
              </a:rPr>
              <a:t>1</a:t>
            </a:r>
            <a:r>
              <a:rPr lang="zh-TW" altLang="zh-TW" dirty="0">
                <a:latin typeface="Arial"/>
                <a:ea typeface="標楷體"/>
                <a:cs typeface="Arial"/>
              </a:rPr>
              <a:t>年資料為準。</a:t>
            </a:r>
            <a:endParaRPr lang="zh-TW" altLang="en-US" dirty="0"/>
          </a:p>
        </p:txBody>
      </p:sp>
      <p:sp>
        <p:nvSpPr>
          <p:cNvPr id="4" name="投影片編號版面配置區 3"/>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51</a:t>
            </a:fld>
            <a:endParaRPr lang="zh-TW" altLang="en-US">
              <a:solidFill>
                <a:prstClr val="black">
                  <a:tint val="75000"/>
                </a:prstClr>
              </a:solidFill>
            </a:endParaRPr>
          </a:p>
        </p:txBody>
      </p:sp>
    </p:spTree>
    <p:extLst>
      <p:ext uri="{BB962C8B-B14F-4D97-AF65-F5344CB8AC3E}">
        <p14:creationId xmlns:p14="http://schemas.microsoft.com/office/powerpoint/2010/main" val="150963853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標題 1"/>
          <p:cNvSpPr>
            <a:spLocks noGrp="1"/>
          </p:cNvSpPr>
          <p:nvPr>
            <p:ph type="title"/>
          </p:nvPr>
        </p:nvSpPr>
        <p:spPr>
          <a:xfrm>
            <a:off x="457200" y="341313"/>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(2/10)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665737131"/>
              </p:ext>
            </p:extLst>
          </p:nvPr>
        </p:nvGraphicFramePr>
        <p:xfrm>
          <a:off x="375917" y="1638665"/>
          <a:ext cx="8496299" cy="4747848"/>
        </p:xfrm>
        <a:graphic>
          <a:graphicData uri="http://schemas.openxmlformats.org/drawingml/2006/table">
            <a:tbl>
              <a:tblPr firstRow="1" bandRow="1">
                <a:tableStyleId>{21E4AEA4-8DFA-4A89-87EB-49C32662AFE0}</a:tableStyleId>
              </a:tblPr>
              <a:tblGrid>
                <a:gridCol w="1062037"/>
                <a:gridCol w="2394025"/>
                <a:gridCol w="1656184"/>
                <a:gridCol w="1483565"/>
                <a:gridCol w="1900488"/>
              </a:tblGrid>
              <a:tr h="404448">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75" marR="68575"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75" marR="6857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5" marR="68575" marT="0" marB="0" anchor="ctr"/>
                </a:tc>
              </a:tr>
              <a:tr h="2173142">
                <a:tc>
                  <a:txBody>
                    <a:bodyPr/>
                    <a:lstStyle/>
                    <a:p>
                      <a:pPr>
                        <a:lnSpc>
                          <a:spcPts val="1800"/>
                        </a:lnSpc>
                        <a:spcAft>
                          <a:spcPts val="0"/>
                        </a:spcAft>
                      </a:pPr>
                      <a:r>
                        <a:rPr lang="en-US" sz="1600" kern="100" dirty="0">
                          <a:effectLst/>
                          <a:latin typeface="Arial"/>
                          <a:ea typeface="標楷體"/>
                        </a:rPr>
                        <a:t>2.</a:t>
                      </a:r>
                      <a:r>
                        <a:rPr lang="zh-TW" sz="1600" kern="100" dirty="0">
                          <a:solidFill>
                            <a:srgbClr val="FF0000"/>
                          </a:solidFill>
                          <a:effectLst/>
                          <a:latin typeface="Arial"/>
                          <a:ea typeface="標楷體"/>
                          <a:cs typeface="Arial"/>
                        </a:rPr>
                        <a:t>工作人員定期健康檢查</a:t>
                      </a:r>
                      <a:endParaRPr lang="zh-TW" sz="1600" kern="100" dirty="0">
                        <a:solidFill>
                          <a:srgbClr val="FF0000"/>
                        </a:solidFill>
                        <a:effectLst/>
                        <a:latin typeface="Times New Roman"/>
                        <a:ea typeface="新細明體"/>
                      </a:endParaRPr>
                    </a:p>
                  </a:txBody>
                  <a:tcPr marL="68580" marR="68580" marT="0" marB="0"/>
                </a:tc>
                <a:tc>
                  <a:txBody>
                    <a:bodyPr/>
                    <a:lstStyle/>
                    <a:p>
                      <a:pPr marL="342900" lvl="0" indent="-342900">
                        <a:lnSpc>
                          <a:spcPts val="1800"/>
                        </a:lnSpc>
                        <a:spcAft>
                          <a:spcPts val="0"/>
                        </a:spcAft>
                        <a:buFont typeface="+mj-lt"/>
                        <a:buAutoNum type="arabicPeriod"/>
                      </a:pPr>
                      <a:r>
                        <a:rPr lang="zh-TW" sz="1600" dirty="0">
                          <a:solidFill>
                            <a:srgbClr val="000000"/>
                          </a:solidFill>
                          <a:effectLst/>
                          <a:latin typeface="Arial"/>
                          <a:ea typeface="標楷體"/>
                          <a:cs typeface="Arial"/>
                        </a:rPr>
                        <a:t>機構有工作人員最近一年內健康檢查結果，其中肺結核檢查報告值（胸部</a:t>
                      </a:r>
                      <a:r>
                        <a:rPr lang="en-US" sz="1600" dirty="0">
                          <a:solidFill>
                            <a:srgbClr val="000000"/>
                          </a:solidFill>
                          <a:effectLst/>
                          <a:latin typeface="Arial"/>
                          <a:ea typeface="標楷體"/>
                        </a:rPr>
                        <a:t>X</a:t>
                      </a:r>
                      <a:r>
                        <a:rPr lang="zh-TW" sz="1600" dirty="0">
                          <a:solidFill>
                            <a:srgbClr val="000000"/>
                          </a:solidFill>
                          <a:effectLst/>
                          <a:latin typeface="Arial"/>
                          <a:ea typeface="標楷體"/>
                          <a:cs typeface="Arial"/>
                        </a:rPr>
                        <a:t>光）必須為正常。</a:t>
                      </a:r>
                      <a:r>
                        <a:rPr lang="zh-TW" sz="1600" dirty="0">
                          <a:solidFill>
                            <a:srgbClr val="000000"/>
                          </a:solidFill>
                          <a:effectLst/>
                          <a:latin typeface="Times New Roman"/>
                          <a:ea typeface="Arial"/>
                        </a:rPr>
                        <a:t> </a:t>
                      </a:r>
                      <a:endParaRPr lang="zh-TW" sz="1600" dirty="0">
                        <a:solidFill>
                          <a:srgbClr val="000000"/>
                        </a:solidFill>
                        <a:effectLst/>
                        <a:latin typeface="Times New Roman"/>
                        <a:ea typeface="新細明體"/>
                      </a:endParaRPr>
                    </a:p>
                    <a:p>
                      <a:pPr marL="342900" lvl="0" indent="-342900">
                        <a:lnSpc>
                          <a:spcPts val="1800"/>
                        </a:lnSpc>
                        <a:spcAft>
                          <a:spcPts val="0"/>
                        </a:spcAft>
                        <a:buFont typeface="+mj-lt"/>
                        <a:buAutoNum type="arabicPeriod"/>
                      </a:pPr>
                      <a:r>
                        <a:rPr lang="zh-TW" sz="1600" dirty="0">
                          <a:solidFill>
                            <a:srgbClr val="000000"/>
                          </a:solidFill>
                          <a:effectLst/>
                          <a:latin typeface="Arial"/>
                          <a:ea typeface="標楷體"/>
                          <a:cs typeface="Arial"/>
                        </a:rPr>
                        <a:t>其他檢查項目如有異常者，應有追蹤輔導紀錄。</a:t>
                      </a:r>
                      <a:endParaRPr lang="zh-TW" sz="1600" dirty="0">
                        <a:solidFill>
                          <a:srgbClr val="000000"/>
                        </a:solidFill>
                        <a:effectLst/>
                        <a:latin typeface="Times New Roman"/>
                        <a:ea typeface="新細明體"/>
                      </a:endParaRPr>
                    </a:p>
                    <a:p>
                      <a:pPr marL="342900" lvl="0" indent="-342900">
                        <a:lnSpc>
                          <a:spcPts val="1800"/>
                        </a:lnSpc>
                        <a:spcAft>
                          <a:spcPts val="0"/>
                        </a:spcAft>
                        <a:buFont typeface="+mj-lt"/>
                        <a:buAutoNum type="arabicPeriod"/>
                      </a:pPr>
                      <a:r>
                        <a:rPr lang="zh-TW" sz="1600" dirty="0">
                          <a:solidFill>
                            <a:srgbClr val="000000"/>
                          </a:solidFill>
                          <a:effectLst/>
                          <a:latin typeface="Arial"/>
                          <a:ea typeface="標楷體"/>
                          <a:cs typeface="Arial"/>
                        </a:rPr>
                        <a:t>到職未滿一個月之新進人員，已完成健檢（尚未有檢驗結果，視同已辦理）。</a:t>
                      </a:r>
                      <a:endParaRPr lang="zh-TW" sz="1600" dirty="0">
                        <a:solidFill>
                          <a:srgbClr val="000000"/>
                        </a:solidFill>
                        <a:effectLst/>
                        <a:latin typeface="Times New Roman"/>
                        <a:ea typeface="新細明體"/>
                      </a:endParaRPr>
                    </a:p>
                    <a:p>
                      <a:pPr marL="342900" lvl="0" indent="-342900">
                        <a:lnSpc>
                          <a:spcPts val="1800"/>
                        </a:lnSpc>
                        <a:spcAft>
                          <a:spcPts val="0"/>
                        </a:spcAft>
                        <a:buFont typeface="+mj-lt"/>
                        <a:buAutoNum type="arabicPeriod"/>
                      </a:pPr>
                      <a:r>
                        <a:rPr lang="zh-TW" sz="1600" dirty="0">
                          <a:solidFill>
                            <a:srgbClr val="000000"/>
                          </a:solidFill>
                          <a:effectLst/>
                          <a:latin typeface="Arial"/>
                          <a:ea typeface="標楷體"/>
                          <a:cs typeface="Arial"/>
                        </a:rPr>
                        <a:t>廚工</a:t>
                      </a:r>
                      <a:r>
                        <a:rPr lang="en-US" sz="1600" dirty="0">
                          <a:solidFill>
                            <a:srgbClr val="000000"/>
                          </a:solidFill>
                          <a:effectLst/>
                          <a:latin typeface="Arial"/>
                          <a:ea typeface="標楷體"/>
                        </a:rPr>
                        <a:t>/</a:t>
                      </a:r>
                      <a:r>
                        <a:rPr lang="zh-TW" sz="1600" dirty="0">
                          <a:solidFill>
                            <a:srgbClr val="000000"/>
                          </a:solidFill>
                          <a:effectLst/>
                          <a:latin typeface="Arial"/>
                          <a:ea typeface="標楷體"/>
                          <a:cs typeface="Arial"/>
                        </a:rPr>
                        <a:t>廚師健康檢查另需包含</a:t>
                      </a:r>
                      <a:r>
                        <a:rPr lang="en-US" sz="1600" dirty="0">
                          <a:solidFill>
                            <a:srgbClr val="000000"/>
                          </a:solidFill>
                          <a:effectLst/>
                          <a:latin typeface="Arial"/>
                          <a:ea typeface="標楷體"/>
                        </a:rPr>
                        <a:t>A</a:t>
                      </a:r>
                      <a:r>
                        <a:rPr lang="zh-TW" sz="1600" dirty="0">
                          <a:solidFill>
                            <a:srgbClr val="000000"/>
                          </a:solidFill>
                          <a:effectLst/>
                          <a:latin typeface="Arial"/>
                          <a:ea typeface="標楷體"/>
                          <a:cs typeface="Arial"/>
                        </a:rPr>
                        <a:t>型肝炎、傷寒、桿菌痢疾及阿米巴痢疾。</a:t>
                      </a:r>
                      <a:endParaRPr lang="zh-TW" sz="1600" dirty="0">
                        <a:solidFill>
                          <a:srgbClr val="000000"/>
                        </a:solidFill>
                        <a:effectLst/>
                        <a:latin typeface="Times New Roman"/>
                        <a:ea typeface="新細明體"/>
                      </a:endParaRPr>
                    </a:p>
                  </a:txBody>
                  <a:tcPr marL="68580" marR="68580" marT="0" marB="0"/>
                </a:tc>
                <a:tc>
                  <a:txBody>
                    <a:bodyPr/>
                    <a:lstStyle/>
                    <a:p>
                      <a:pPr marL="285750" lvl="1" indent="-285750" algn="just">
                        <a:lnSpc>
                          <a:spcPts val="18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p>
                      <a:pPr marL="268288" lvl="2" indent="-228600" algn="just">
                        <a:lnSpc>
                          <a:spcPts val="1800"/>
                        </a:lnSpc>
                        <a:spcAft>
                          <a:spcPts val="0"/>
                        </a:spcAft>
                        <a:buClr>
                          <a:srgbClr val="000000"/>
                        </a:buClr>
                        <a:buFont typeface="+mj-lt"/>
                        <a:buAutoNum type="arabicParenBoth"/>
                      </a:pPr>
                      <a:r>
                        <a:rPr lang="zh-TW" sz="1600" kern="100" dirty="0">
                          <a:effectLst/>
                          <a:latin typeface="Arial"/>
                          <a:ea typeface="標楷體"/>
                          <a:cs typeface="Arial"/>
                        </a:rPr>
                        <a:t>工作人員健康檢查結果有醫師核章</a:t>
                      </a:r>
                      <a:endParaRPr lang="zh-TW" sz="1600" kern="100" dirty="0">
                        <a:effectLst/>
                        <a:latin typeface="Calibri"/>
                        <a:ea typeface="新細明體"/>
                        <a:cs typeface="Times New Roman"/>
                      </a:endParaRPr>
                    </a:p>
                    <a:p>
                      <a:pPr marL="268288" lvl="2" indent="-228600" algn="just">
                        <a:lnSpc>
                          <a:spcPts val="1800"/>
                        </a:lnSpc>
                        <a:spcAft>
                          <a:spcPts val="0"/>
                        </a:spcAft>
                        <a:buClr>
                          <a:srgbClr val="000000"/>
                        </a:buClr>
                        <a:buFont typeface="+mj-lt"/>
                        <a:buAutoNum type="arabicParenBoth"/>
                      </a:pPr>
                      <a:r>
                        <a:rPr lang="zh-TW" sz="1600" kern="100" dirty="0">
                          <a:effectLst/>
                          <a:latin typeface="Arial"/>
                          <a:ea typeface="標楷體"/>
                          <a:cs typeface="Arial"/>
                        </a:rPr>
                        <a:t>異常處理資料</a:t>
                      </a:r>
                      <a:endParaRPr lang="zh-TW" sz="1600" kern="100" dirty="0">
                        <a:effectLst/>
                        <a:latin typeface="Calibri"/>
                        <a:ea typeface="新細明體"/>
                        <a:cs typeface="Times New Roman"/>
                      </a:endParaRPr>
                    </a:p>
                    <a:p>
                      <a:pPr marL="285750" lvl="1" indent="-285750">
                        <a:lnSpc>
                          <a:spcPts val="1800"/>
                        </a:lnSpc>
                        <a:spcAft>
                          <a:spcPts val="0"/>
                        </a:spcAft>
                        <a:buFont typeface="+mj-lt"/>
                        <a:buAutoNum type="arabicPeriod"/>
                      </a:pPr>
                      <a:r>
                        <a:rPr lang="zh-TW" sz="1600" kern="100" dirty="0">
                          <a:effectLst/>
                          <a:latin typeface="Arial"/>
                          <a:ea typeface="標楷體"/>
                          <a:cs typeface="Arial"/>
                        </a:rPr>
                        <a:t>訪談負責人及工作人員</a:t>
                      </a:r>
                      <a:endParaRPr lang="zh-TW" sz="1600" kern="100" dirty="0">
                        <a:effectLst/>
                        <a:latin typeface="Calibri"/>
                        <a:ea typeface="新細明體"/>
                        <a:cs typeface="Times New Roman"/>
                      </a:endParaRPr>
                    </a:p>
                    <a:p>
                      <a:pPr>
                        <a:lnSpc>
                          <a:spcPts val="1800"/>
                        </a:lnSpc>
                        <a:spcAft>
                          <a:spcPts val="0"/>
                        </a:spcAft>
                      </a:pPr>
                      <a:r>
                        <a:rPr lang="en-US" sz="1600" u="none" strike="noStrike" kern="100" dirty="0">
                          <a:effectLst/>
                          <a:latin typeface="Arial"/>
                          <a:ea typeface="標楷體"/>
                        </a:rPr>
                        <a:t> </a:t>
                      </a:r>
                      <a:endParaRPr lang="zh-TW" sz="1600" kern="100" dirty="0">
                        <a:effectLst/>
                        <a:latin typeface="Times New Roman"/>
                        <a:ea typeface="新細明體"/>
                      </a:endParaRPr>
                    </a:p>
                  </a:txBody>
                  <a:tcPr marL="68580" marR="68580" marT="0" marB="0"/>
                </a:tc>
                <a:tc>
                  <a:txBody>
                    <a:bodyPr/>
                    <a:lstStyle/>
                    <a:p>
                      <a:pPr marL="170815" indent="-170815">
                        <a:lnSpc>
                          <a:spcPts val="180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完全不符合，或未達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a:lnSpc>
                          <a:spcPts val="1800"/>
                        </a:lnSpc>
                        <a:spcAft>
                          <a:spcPts val="0"/>
                        </a:spcAft>
                      </a:pP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符合第</a:t>
                      </a:r>
                      <a:r>
                        <a:rPr lang="en-US" sz="1600" dirty="0">
                          <a:solidFill>
                            <a:srgbClr val="000000"/>
                          </a:solidFill>
                          <a:effectLst/>
                          <a:latin typeface="Arial"/>
                          <a:ea typeface="標楷體"/>
                        </a:rPr>
                        <a:t>1,2</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marL="170815" indent="-170815">
                        <a:lnSpc>
                          <a:spcPts val="1800"/>
                        </a:lnSpc>
                        <a:spcAft>
                          <a:spcPts val="0"/>
                        </a:spcAft>
                      </a:pPr>
                      <a:r>
                        <a:rPr lang="en-US" sz="1600" dirty="0">
                          <a:solidFill>
                            <a:srgbClr val="000000"/>
                          </a:solidFill>
                          <a:effectLst/>
                          <a:latin typeface="Arial"/>
                          <a:ea typeface="標楷體"/>
                        </a:rPr>
                        <a:t>B.</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，且符合</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3</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a:lnSpc>
                          <a:spcPts val="18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342900" lvl="0" indent="-342900">
                        <a:lnSpc>
                          <a:spcPts val="1800"/>
                        </a:lnSpc>
                        <a:spcAft>
                          <a:spcPts val="0"/>
                        </a:spcAft>
                        <a:buFont typeface="+mj-lt"/>
                        <a:buAutoNum type="arabicPeriod"/>
                      </a:pPr>
                      <a:r>
                        <a:rPr lang="zh-TW" sz="1600" kern="0" dirty="0">
                          <a:effectLst/>
                          <a:latin typeface="Arial"/>
                          <a:ea typeface="標楷體"/>
                          <a:cs typeface="Arial"/>
                        </a:rPr>
                        <a:t>資料應依照個資法保密</a:t>
                      </a:r>
                      <a:r>
                        <a:rPr lang="zh-TW" sz="1600" kern="0" dirty="0">
                          <a:effectLst/>
                          <a:latin typeface="Calibri"/>
                          <a:ea typeface="標楷體"/>
                          <a:cs typeface="Arial"/>
                        </a:rPr>
                        <a:t>。</a:t>
                      </a:r>
                      <a:endParaRPr lang="zh-TW" sz="1600" kern="100" dirty="0">
                        <a:effectLst/>
                        <a:latin typeface="Calibri"/>
                        <a:ea typeface="新細明體"/>
                        <a:cs typeface="Times New Roman"/>
                      </a:endParaRPr>
                    </a:p>
                    <a:p>
                      <a:pPr marL="342900" lvl="0" indent="-342900">
                        <a:lnSpc>
                          <a:spcPts val="1800"/>
                        </a:lnSpc>
                        <a:spcAft>
                          <a:spcPts val="0"/>
                        </a:spcAft>
                        <a:buFont typeface="+mj-lt"/>
                        <a:buAutoNum type="arabicPeriod"/>
                      </a:pPr>
                      <a:r>
                        <a:rPr lang="zh-TW" sz="1600" kern="0" dirty="0">
                          <a:effectLst/>
                          <a:latin typeface="Arial"/>
                          <a:ea typeface="標楷體"/>
                          <a:cs typeface="Arial"/>
                        </a:rPr>
                        <a:t>請機構協助列冊註明工作</a:t>
                      </a:r>
                      <a:r>
                        <a:rPr lang="en-US" sz="1600" kern="0" dirty="0">
                          <a:effectLst/>
                          <a:latin typeface="Arial"/>
                          <a:ea typeface="標楷體"/>
                          <a:cs typeface="Times New Roman"/>
                        </a:rPr>
                        <a:t>/</a:t>
                      </a:r>
                      <a:r>
                        <a:rPr lang="zh-TW" sz="1600" kern="0" dirty="0">
                          <a:effectLst/>
                          <a:latin typeface="Arial"/>
                          <a:ea typeface="標楷體"/>
                          <a:cs typeface="Arial"/>
                        </a:rPr>
                        <a:t>新進人員之到職日及健檢日。</a:t>
                      </a:r>
                      <a:endParaRPr lang="zh-TW" sz="1600" kern="100" dirty="0">
                        <a:effectLst/>
                        <a:latin typeface="Calibri"/>
                        <a:ea typeface="新細明體"/>
                        <a:cs typeface="Times New Roman"/>
                      </a:endParaRPr>
                    </a:p>
                    <a:p>
                      <a:pPr marL="342900" lvl="0" indent="-342900">
                        <a:lnSpc>
                          <a:spcPts val="1800"/>
                        </a:lnSpc>
                        <a:spcAft>
                          <a:spcPts val="0"/>
                        </a:spcAft>
                        <a:buFont typeface="+mj-lt"/>
                        <a:buAutoNum type="arabicPeriod"/>
                      </a:pPr>
                      <a:r>
                        <a:rPr lang="zh-TW" sz="1600" kern="0" dirty="0">
                          <a:solidFill>
                            <a:srgbClr val="0000FF"/>
                          </a:solidFill>
                          <a:effectLst/>
                          <a:latin typeface="Arial"/>
                          <a:ea typeface="標楷體"/>
                          <a:cs typeface="Arial"/>
                        </a:rPr>
                        <a:t>新進人員健康檢查以到職日前</a:t>
                      </a:r>
                      <a:r>
                        <a:rPr lang="en-US" sz="1600" kern="0" dirty="0">
                          <a:solidFill>
                            <a:srgbClr val="0000FF"/>
                          </a:solidFill>
                          <a:effectLst/>
                          <a:latin typeface="Arial"/>
                          <a:ea typeface="標楷體"/>
                          <a:cs typeface="Times New Roman"/>
                        </a:rPr>
                        <a:t>3</a:t>
                      </a:r>
                      <a:r>
                        <a:rPr lang="zh-TW" sz="1600" kern="0" dirty="0">
                          <a:solidFill>
                            <a:srgbClr val="0000FF"/>
                          </a:solidFill>
                          <a:effectLst/>
                          <a:latin typeface="Arial"/>
                          <a:ea typeface="標楷體"/>
                          <a:cs typeface="Arial"/>
                        </a:rPr>
                        <a:t>個月之檢查報告為主</a:t>
                      </a:r>
                      <a:r>
                        <a:rPr lang="zh-TW" sz="1600" kern="0" dirty="0">
                          <a:solidFill>
                            <a:srgbClr val="0000FF"/>
                          </a:solidFill>
                          <a:effectLst/>
                          <a:latin typeface="Calibri"/>
                          <a:ea typeface="新細明體"/>
                          <a:cs typeface="Arial"/>
                        </a:rPr>
                        <a:t>。</a:t>
                      </a:r>
                      <a:endParaRPr lang="zh-TW" sz="1600" kern="100" dirty="0">
                        <a:solidFill>
                          <a:srgbClr val="0000FF"/>
                        </a:solidFill>
                        <a:effectLst/>
                        <a:latin typeface="Calibri"/>
                        <a:ea typeface="新細明體"/>
                        <a:cs typeface="Times New Roman"/>
                      </a:endParaRPr>
                    </a:p>
                    <a:p>
                      <a:pPr marL="342900" lvl="0" indent="-342900">
                        <a:lnSpc>
                          <a:spcPts val="1800"/>
                        </a:lnSpc>
                        <a:spcAft>
                          <a:spcPts val="0"/>
                        </a:spcAft>
                        <a:buFont typeface="+mj-lt"/>
                        <a:buAutoNum type="arabicPeriod"/>
                      </a:pPr>
                      <a:r>
                        <a:rPr lang="zh-TW" sz="1600" kern="0" dirty="0">
                          <a:solidFill>
                            <a:srgbClr val="0000FF"/>
                          </a:solidFill>
                          <a:effectLst/>
                          <a:latin typeface="Arial"/>
                          <a:ea typeface="標楷體"/>
                          <a:cs typeface="Arial"/>
                        </a:rPr>
                        <a:t>工作人員在同一負責人的機構轉換執業地點，視為新進人員。</a:t>
                      </a:r>
                      <a:endParaRPr lang="zh-TW" sz="1600" kern="100" dirty="0">
                        <a:solidFill>
                          <a:srgbClr val="0000FF"/>
                        </a:solidFill>
                        <a:effectLst/>
                        <a:latin typeface="Calibri"/>
                        <a:ea typeface="新細明體"/>
                        <a:cs typeface="Times New Roman"/>
                      </a:endParaRPr>
                    </a:p>
                    <a:p>
                      <a:pPr marL="342900" lvl="0" indent="-342900">
                        <a:lnSpc>
                          <a:spcPts val="1800"/>
                        </a:lnSpc>
                        <a:spcAft>
                          <a:spcPts val="0"/>
                        </a:spcAft>
                        <a:buFont typeface="+mj-lt"/>
                        <a:buAutoNum type="arabicPeriod"/>
                      </a:pPr>
                      <a:r>
                        <a:rPr lang="zh-TW" sz="1600" kern="0" dirty="0">
                          <a:solidFill>
                            <a:srgbClr val="0000FF"/>
                          </a:solidFill>
                          <a:effectLst/>
                          <a:latin typeface="Arial"/>
                          <a:ea typeface="標楷體"/>
                          <a:cs typeface="Arial"/>
                        </a:rPr>
                        <a:t>健康檢查應於可核發合法檢驗報告的機構辦理</a:t>
                      </a:r>
                      <a:r>
                        <a:rPr lang="zh-TW" sz="1600" kern="0" dirty="0">
                          <a:solidFill>
                            <a:srgbClr val="0000FF"/>
                          </a:solidFill>
                          <a:effectLst/>
                          <a:latin typeface="Calibri"/>
                          <a:ea typeface="新細明體"/>
                          <a:cs typeface="Arial"/>
                        </a:rPr>
                        <a:t>。</a:t>
                      </a:r>
                      <a:endParaRPr lang="zh-TW" sz="1600" kern="100" dirty="0">
                        <a:solidFill>
                          <a:srgbClr val="0000FF"/>
                        </a:solidFill>
                        <a:effectLst/>
                        <a:latin typeface="Calibri"/>
                        <a:ea typeface="新細明體"/>
                        <a:cs typeface="Times New Roman"/>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52</a:t>
            </a:fld>
            <a:endParaRPr lang="zh-TW" altLang="en-US">
              <a:solidFill>
                <a:prstClr val="black">
                  <a:tint val="75000"/>
                </a:prstClr>
              </a:solidFill>
            </a:endParaRPr>
          </a:p>
        </p:txBody>
      </p:sp>
    </p:spTree>
    <p:extLst>
      <p:ext uri="{BB962C8B-B14F-4D97-AF65-F5344CB8AC3E}">
        <p14:creationId xmlns:p14="http://schemas.microsoft.com/office/powerpoint/2010/main" val="2698495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標題 1"/>
          <p:cNvSpPr>
            <a:spLocks noGrp="1"/>
          </p:cNvSpPr>
          <p:nvPr>
            <p:ph type="title"/>
          </p:nvPr>
        </p:nvSpPr>
        <p:spPr>
          <a:xfrm>
            <a:off x="457200" y="341313"/>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(3/10)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751808056"/>
              </p:ext>
            </p:extLst>
          </p:nvPr>
        </p:nvGraphicFramePr>
        <p:xfrm>
          <a:off x="323528" y="1772816"/>
          <a:ext cx="8496299" cy="4023948"/>
        </p:xfrm>
        <a:graphic>
          <a:graphicData uri="http://schemas.openxmlformats.org/drawingml/2006/table">
            <a:tbl>
              <a:tblPr firstRow="1" bandRow="1">
                <a:tableStyleId>{21E4AEA4-8DFA-4A89-87EB-49C32662AFE0}</a:tableStyleId>
              </a:tblPr>
              <a:tblGrid>
                <a:gridCol w="1062037"/>
                <a:gridCol w="2394025"/>
                <a:gridCol w="1656184"/>
                <a:gridCol w="1483565"/>
                <a:gridCol w="1900488"/>
              </a:tblGrid>
              <a:tr h="404448">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75" marR="68575"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75" marR="6857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5" marR="68575" marT="0" marB="0" anchor="ctr"/>
                </a:tc>
              </a:tr>
              <a:tr h="2173142">
                <a:tc>
                  <a:txBody>
                    <a:bodyPr/>
                    <a:lstStyle/>
                    <a:p>
                      <a:pPr>
                        <a:lnSpc>
                          <a:spcPts val="1920"/>
                        </a:lnSpc>
                        <a:spcAft>
                          <a:spcPts val="0"/>
                        </a:spcAft>
                      </a:pPr>
                      <a:r>
                        <a:rPr lang="en-US" sz="1600" kern="100" dirty="0">
                          <a:effectLst/>
                          <a:latin typeface="Arial"/>
                          <a:ea typeface="標楷體"/>
                        </a:rPr>
                        <a:t>3.</a:t>
                      </a:r>
                      <a:r>
                        <a:rPr lang="zh-TW" sz="1600" kern="100" dirty="0">
                          <a:solidFill>
                            <a:srgbClr val="FF0000"/>
                          </a:solidFill>
                          <a:effectLst/>
                          <a:latin typeface="Arial"/>
                          <a:ea typeface="標楷體"/>
                          <a:cs typeface="Arial"/>
                        </a:rPr>
                        <a:t>配合政府政策施打疫苗</a:t>
                      </a:r>
                      <a:endParaRPr lang="zh-TW" sz="1600" kern="100" dirty="0">
                        <a:solidFill>
                          <a:srgbClr val="FF0000"/>
                        </a:solidFill>
                        <a:effectLst/>
                        <a:latin typeface="Times New Roman"/>
                        <a:ea typeface="新細明體"/>
                      </a:endParaRPr>
                    </a:p>
                  </a:txBody>
                  <a:tcPr marL="68580" marR="68580" marT="0" marB="0"/>
                </a:tc>
                <a:tc>
                  <a:txBody>
                    <a:bodyPr/>
                    <a:lstStyle/>
                    <a:p>
                      <a:pPr marL="342900" lvl="0" indent="-342900">
                        <a:lnSpc>
                          <a:spcPts val="1920"/>
                        </a:lnSpc>
                        <a:spcAft>
                          <a:spcPts val="0"/>
                        </a:spcAft>
                        <a:buFont typeface="+mj-lt"/>
                        <a:buAutoNum type="arabicPeriod"/>
                      </a:pPr>
                      <a:r>
                        <a:rPr lang="zh-TW" sz="1600" kern="100" dirty="0">
                          <a:effectLst/>
                          <a:latin typeface="Arial"/>
                          <a:ea typeface="標楷體"/>
                          <a:cs typeface="Arial"/>
                        </a:rPr>
                        <a:t>鼓勵工作人員及服務對象接種疫苗，並有接種情形紀錄。</a:t>
                      </a:r>
                      <a:endParaRPr lang="zh-TW" sz="1600" kern="100" dirty="0">
                        <a:effectLst/>
                        <a:latin typeface="Calibri"/>
                        <a:ea typeface="新細明體"/>
                        <a:cs typeface="Times New Roman"/>
                      </a:endParaRPr>
                    </a:p>
                    <a:p>
                      <a:pPr marL="342900" lvl="0" indent="-342900">
                        <a:lnSpc>
                          <a:spcPts val="1920"/>
                        </a:lnSpc>
                        <a:spcAft>
                          <a:spcPts val="0"/>
                        </a:spcAft>
                        <a:buFont typeface="+mj-lt"/>
                        <a:buAutoNum type="arabicPeriod"/>
                      </a:pPr>
                      <a:r>
                        <a:rPr lang="zh-TW" sz="1600" kern="100" dirty="0">
                          <a:effectLst/>
                          <a:latin typeface="Arial"/>
                          <a:ea typeface="標楷體"/>
                          <a:cs typeface="Arial"/>
                        </a:rPr>
                        <a:t>具有鼓勵工作人員與服務對象接種疫苗之策略。</a:t>
                      </a:r>
                      <a:endParaRPr lang="zh-TW" sz="1600" kern="100" dirty="0">
                        <a:effectLst/>
                        <a:latin typeface="Calibri"/>
                        <a:ea typeface="新細明體"/>
                        <a:cs typeface="Times New Roman"/>
                      </a:endParaRPr>
                    </a:p>
                    <a:p>
                      <a:pPr>
                        <a:lnSpc>
                          <a:spcPts val="1920"/>
                        </a:lnSpc>
                        <a:spcAft>
                          <a:spcPts val="0"/>
                        </a:spcAft>
                      </a:pPr>
                      <a:r>
                        <a:rPr lang="en-US" sz="1600" kern="100" dirty="0">
                          <a:effectLst/>
                          <a:latin typeface="Arial"/>
                          <a:ea typeface="標楷體"/>
                        </a:rPr>
                        <a:t>[</a:t>
                      </a:r>
                      <a:r>
                        <a:rPr lang="zh-TW" sz="1600" kern="100" dirty="0">
                          <a:effectLst/>
                          <a:latin typeface="Arial"/>
                          <a:ea typeface="標楷體"/>
                          <a:cs typeface="Arial"/>
                        </a:rPr>
                        <a:t>註</a:t>
                      </a:r>
                      <a:r>
                        <a:rPr lang="en-US" sz="1600" kern="100" dirty="0">
                          <a:effectLst/>
                          <a:latin typeface="Arial"/>
                          <a:ea typeface="標楷體"/>
                        </a:rPr>
                        <a:t>]</a:t>
                      </a:r>
                      <a:endParaRPr lang="zh-TW" sz="1600" kern="100" dirty="0">
                        <a:effectLst/>
                        <a:latin typeface="Times New Roman"/>
                        <a:ea typeface="新細明體"/>
                      </a:endParaRPr>
                    </a:p>
                    <a:p>
                      <a:pPr>
                        <a:lnSpc>
                          <a:spcPts val="1920"/>
                        </a:lnSpc>
                        <a:spcAft>
                          <a:spcPts val="0"/>
                        </a:spcAft>
                      </a:pPr>
                      <a:r>
                        <a:rPr lang="zh-TW" sz="1600" kern="100" dirty="0">
                          <a:effectLst/>
                          <a:latin typeface="Arial"/>
                          <a:ea typeface="標楷體"/>
                          <a:cs typeface="Arial"/>
                        </a:rPr>
                        <a:t>工作人員預防接種疫苗可參考疾病管制署「醫療照護人員預防接種建議」。服務對象</a:t>
                      </a:r>
                      <a:r>
                        <a:rPr lang="en-US" sz="1600" kern="100" dirty="0">
                          <a:effectLst/>
                          <a:latin typeface="Arial"/>
                          <a:ea typeface="標楷體"/>
                        </a:rPr>
                        <a:t>(</a:t>
                      </a:r>
                      <a:r>
                        <a:rPr lang="zh-TW" sz="1600" kern="100" dirty="0">
                          <a:effectLst/>
                          <a:latin typeface="Arial"/>
                          <a:ea typeface="標楷體"/>
                          <a:cs typeface="Arial"/>
                        </a:rPr>
                        <a:t>包括嬰兒及產婦</a:t>
                      </a:r>
                      <a:r>
                        <a:rPr lang="en-US" sz="1600" kern="100" dirty="0">
                          <a:effectLst/>
                          <a:latin typeface="Arial"/>
                          <a:ea typeface="標楷體"/>
                        </a:rPr>
                        <a:t>)</a:t>
                      </a:r>
                      <a:r>
                        <a:rPr lang="zh-TW" sz="1600" kern="100" dirty="0">
                          <a:effectLst/>
                          <a:latin typeface="Arial"/>
                          <a:ea typeface="標楷體"/>
                          <a:cs typeface="Arial"/>
                        </a:rPr>
                        <a:t>預防接種疫苗可參考疾病管制署「我國現行預防接種時程」及「成人預防接種時程」所列項目。</a:t>
                      </a:r>
                      <a:endParaRPr lang="zh-TW" sz="1600" kern="100" dirty="0">
                        <a:effectLst/>
                        <a:latin typeface="Times New Roman"/>
                        <a:ea typeface="新細明體"/>
                      </a:endParaRPr>
                    </a:p>
                  </a:txBody>
                  <a:tcPr marL="68580" marR="68580" marT="0" marB="0"/>
                </a:tc>
                <a:tc>
                  <a:txBody>
                    <a:bodyPr/>
                    <a:lstStyle/>
                    <a:p>
                      <a:pPr marL="342900" lvl="0" indent="-342900">
                        <a:lnSpc>
                          <a:spcPts val="192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p>
                      <a:pPr>
                        <a:lnSpc>
                          <a:spcPts val="1920"/>
                        </a:lnSpc>
                        <a:spcAft>
                          <a:spcPts val="0"/>
                        </a:spcAft>
                      </a:pPr>
                      <a:r>
                        <a:rPr lang="en-US" sz="1600" kern="100" dirty="0">
                          <a:effectLst/>
                          <a:latin typeface="Arial"/>
                          <a:ea typeface="標楷體"/>
                        </a:rPr>
                        <a:t> </a:t>
                      </a:r>
                      <a:endParaRPr lang="zh-TW" sz="1600" kern="100" dirty="0">
                        <a:effectLst/>
                        <a:latin typeface="Times New Roman"/>
                        <a:ea typeface="新細明體"/>
                      </a:endParaRPr>
                    </a:p>
                    <a:p>
                      <a:pPr>
                        <a:lnSpc>
                          <a:spcPts val="1920"/>
                        </a:lnSpc>
                        <a:spcAft>
                          <a:spcPts val="0"/>
                        </a:spcAft>
                      </a:pPr>
                      <a:r>
                        <a:rPr lang="en-US" sz="1600" kern="100" dirty="0">
                          <a:effectLst/>
                          <a:latin typeface="Arial"/>
                          <a:ea typeface="標楷體"/>
                        </a:rPr>
                        <a:t> </a:t>
                      </a:r>
                      <a:endParaRPr lang="zh-TW" sz="1600" kern="100" dirty="0">
                        <a:effectLst/>
                        <a:latin typeface="Times New Roman"/>
                        <a:ea typeface="新細明體"/>
                      </a:endParaRPr>
                    </a:p>
                  </a:txBody>
                  <a:tcPr marL="68580" marR="68580" marT="0" marB="0"/>
                </a:tc>
                <a:tc>
                  <a:txBody>
                    <a:bodyPr/>
                    <a:lstStyle/>
                    <a:p>
                      <a:pPr marL="170815" indent="-170815">
                        <a:lnSpc>
                          <a:spcPts val="192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完全不符合，或未達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a:lnSpc>
                          <a:spcPts val="1920"/>
                        </a:lnSpc>
                        <a:spcAft>
                          <a:spcPts val="0"/>
                        </a:spcAft>
                      </a:pPr>
                      <a:r>
                        <a:rPr lang="en-US" sz="1600" kern="100" dirty="0">
                          <a:effectLst/>
                          <a:latin typeface="Arial"/>
                          <a:ea typeface="標楷體"/>
                        </a:rPr>
                        <a:t>C.</a:t>
                      </a:r>
                      <a:r>
                        <a:rPr lang="zh-TW" sz="1600" kern="100" dirty="0">
                          <a:effectLst/>
                          <a:latin typeface="Arial"/>
                          <a:ea typeface="標楷體"/>
                          <a:cs typeface="Arial"/>
                        </a:rPr>
                        <a:t>符合第</a:t>
                      </a:r>
                      <a:r>
                        <a:rPr lang="en-US" sz="1600" kern="100" dirty="0">
                          <a:effectLst/>
                          <a:latin typeface="Arial"/>
                          <a:ea typeface="標楷體"/>
                        </a:rPr>
                        <a:t>1</a:t>
                      </a:r>
                      <a:r>
                        <a:rPr lang="zh-TW" sz="1600" kern="100" dirty="0">
                          <a:effectLst/>
                          <a:latin typeface="Arial"/>
                          <a:ea typeface="標楷體"/>
                          <a:cs typeface="Arial"/>
                        </a:rPr>
                        <a:t>項</a:t>
                      </a:r>
                      <a:endParaRPr lang="zh-TW" sz="1600" kern="100" dirty="0">
                        <a:effectLst/>
                        <a:latin typeface="Times New Roman"/>
                        <a:ea typeface="新細明體"/>
                      </a:endParaRPr>
                    </a:p>
                    <a:p>
                      <a:pPr>
                        <a:lnSpc>
                          <a:spcPts val="192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a:lnSpc>
                          <a:spcPts val="1920"/>
                        </a:lnSpc>
                        <a:spcAft>
                          <a:spcPts val="0"/>
                        </a:spcAft>
                      </a:pPr>
                      <a:r>
                        <a:rPr lang="zh-TW" sz="1600" kern="100" dirty="0">
                          <a:solidFill>
                            <a:srgbClr val="0000FF"/>
                          </a:solidFill>
                          <a:effectLst/>
                          <a:latin typeface="Arial"/>
                          <a:ea typeface="標楷體"/>
                          <a:cs typeface="Arial"/>
                        </a:rPr>
                        <a:t>機構需有宣導活動且有實際與具體之鼓勵接種疫苗策略</a:t>
                      </a:r>
                      <a:r>
                        <a:rPr lang="zh-TW" sz="1600" kern="100" dirty="0">
                          <a:effectLst/>
                          <a:latin typeface="Arial"/>
                          <a:ea typeface="標楷體"/>
                          <a:cs typeface="Arial"/>
                        </a:rPr>
                        <a:t>，如教育訓練、提供宣傳文宣等。</a:t>
                      </a:r>
                      <a:endParaRPr lang="zh-TW" sz="1600" kern="100" dirty="0">
                        <a:effectLst/>
                        <a:latin typeface="Times New Roman"/>
                        <a:ea typeface="新細明體"/>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53</a:t>
            </a:fld>
            <a:endParaRPr lang="zh-TW" altLang="en-US">
              <a:solidFill>
                <a:prstClr val="black">
                  <a:tint val="75000"/>
                </a:prstClr>
              </a:solidFill>
            </a:endParaRPr>
          </a:p>
        </p:txBody>
      </p:sp>
    </p:spTree>
    <p:extLst>
      <p:ext uri="{BB962C8B-B14F-4D97-AF65-F5344CB8AC3E}">
        <p14:creationId xmlns:p14="http://schemas.microsoft.com/office/powerpoint/2010/main" val="306626480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標題 1"/>
          <p:cNvSpPr>
            <a:spLocks noGrp="1"/>
          </p:cNvSpPr>
          <p:nvPr>
            <p:ph type="title"/>
          </p:nvPr>
        </p:nvSpPr>
        <p:spPr>
          <a:xfrm>
            <a:off x="457200" y="341313"/>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(4/10)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820868088"/>
              </p:ext>
            </p:extLst>
          </p:nvPr>
        </p:nvGraphicFramePr>
        <p:xfrm>
          <a:off x="251520" y="1644456"/>
          <a:ext cx="8496301" cy="4537046"/>
        </p:xfrm>
        <a:graphic>
          <a:graphicData uri="http://schemas.openxmlformats.org/drawingml/2006/table">
            <a:tbl>
              <a:tblPr firstRow="1" bandRow="1">
                <a:tableStyleId>{21E4AEA4-8DFA-4A89-87EB-49C32662AFE0}</a:tableStyleId>
              </a:tblPr>
              <a:tblGrid>
                <a:gridCol w="1080120"/>
                <a:gridCol w="2304256"/>
                <a:gridCol w="1368152"/>
                <a:gridCol w="1512168"/>
                <a:gridCol w="2231605"/>
              </a:tblGrid>
              <a:tr h="434946">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75" marR="68575"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75" marR="6857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5" marR="68575" marT="0" marB="0" anchor="ctr"/>
                </a:tc>
              </a:tr>
              <a:tr h="4068462">
                <a:tc>
                  <a:txBody>
                    <a:bodyPr/>
                    <a:lstStyle/>
                    <a:p>
                      <a:pPr>
                        <a:lnSpc>
                          <a:spcPts val="2000"/>
                        </a:lnSpc>
                        <a:spcAft>
                          <a:spcPts val="0"/>
                        </a:spcAft>
                      </a:pPr>
                      <a:r>
                        <a:rPr lang="en-US" sz="1600" dirty="0">
                          <a:solidFill>
                            <a:srgbClr val="000000"/>
                          </a:solidFill>
                          <a:effectLst/>
                          <a:latin typeface="Arial"/>
                          <a:ea typeface="標楷體"/>
                        </a:rPr>
                        <a:t>4.</a:t>
                      </a:r>
                      <a:r>
                        <a:rPr lang="zh-TW" sz="1600" dirty="0">
                          <a:solidFill>
                            <a:srgbClr val="FF0000"/>
                          </a:solidFill>
                          <a:effectLst/>
                          <a:latin typeface="Arial"/>
                          <a:ea typeface="標楷體"/>
                          <a:cs typeface="Arial"/>
                        </a:rPr>
                        <a:t>感染管制在職教育</a:t>
                      </a:r>
                      <a:endParaRPr lang="zh-TW" sz="1600" dirty="0">
                        <a:solidFill>
                          <a:srgbClr val="FF0000"/>
                        </a:solidFill>
                        <a:effectLst/>
                        <a:latin typeface="Times New Roman"/>
                        <a:ea typeface="新細明體"/>
                      </a:endParaRPr>
                    </a:p>
                    <a:p>
                      <a:pPr>
                        <a:lnSpc>
                          <a:spcPts val="2000"/>
                        </a:lnSpc>
                        <a:spcAft>
                          <a:spcPts val="0"/>
                        </a:spcAft>
                        <a:tabLst>
                          <a:tab pos="342900" algn="l"/>
                        </a:tabLst>
                      </a:pPr>
                      <a:r>
                        <a:rPr lang="en-US" sz="1600" kern="100" dirty="0">
                          <a:effectLst/>
                          <a:latin typeface="Arial"/>
                          <a:ea typeface="標楷體"/>
                        </a:rPr>
                        <a:t> </a:t>
                      </a:r>
                      <a:endParaRPr lang="zh-TW" sz="1600" kern="100" dirty="0">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護理人員每年內接受</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小時感染管制教育訓練（新進護理人員應於半年內完成）。</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訂有護理人員感染管制教育訓練計畫，內容包括標準防護措施、感染途徑別防護措施、群突發之偵測與處理等。</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其他工作人員</a:t>
                      </a:r>
                      <a:r>
                        <a:rPr lang="en-US" sz="1600" dirty="0">
                          <a:solidFill>
                            <a:srgbClr val="000000"/>
                          </a:solidFill>
                          <a:effectLst/>
                          <a:latin typeface="Arial"/>
                          <a:ea typeface="標楷體"/>
                        </a:rPr>
                        <a:t>50%</a:t>
                      </a:r>
                      <a:r>
                        <a:rPr lang="zh-TW" sz="1600" dirty="0">
                          <a:solidFill>
                            <a:srgbClr val="000000"/>
                          </a:solidFill>
                          <a:effectLst/>
                          <a:latin typeface="Arial"/>
                          <a:ea typeface="標楷體"/>
                          <a:cs typeface="Arial"/>
                        </a:rPr>
                        <a:t>以上，每年至少接受</a:t>
                      </a:r>
                      <a:r>
                        <a:rPr lang="en-US" sz="1600" dirty="0">
                          <a:solidFill>
                            <a:srgbClr val="000000"/>
                          </a:solidFill>
                          <a:effectLst/>
                          <a:latin typeface="Arial"/>
                          <a:ea typeface="標楷體"/>
                        </a:rPr>
                        <a:t>2</a:t>
                      </a:r>
                      <a:r>
                        <a:rPr lang="zh-TW" sz="1600" dirty="0">
                          <a:solidFill>
                            <a:srgbClr val="000000"/>
                          </a:solidFill>
                          <a:effectLst/>
                          <a:latin typeface="Arial"/>
                          <a:ea typeface="標楷體"/>
                          <a:cs typeface="Arial"/>
                        </a:rPr>
                        <a:t>小時感染管制教育訓練。</a:t>
                      </a:r>
                      <a:endParaRPr lang="zh-TW" sz="1600" dirty="0">
                        <a:solidFill>
                          <a:srgbClr val="00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訪談護理人員與工作人員</a:t>
                      </a:r>
                      <a:endParaRPr lang="zh-TW" sz="1600" kern="100" dirty="0">
                        <a:effectLst/>
                        <a:latin typeface="Calibri"/>
                        <a:ea typeface="新細明體"/>
                        <a:cs typeface="Times New Roman"/>
                      </a:endParaRPr>
                    </a:p>
                    <a:p>
                      <a:pPr marL="228600">
                        <a:lnSpc>
                          <a:spcPts val="2000"/>
                        </a:lnSpc>
                        <a:spcAft>
                          <a:spcPts val="0"/>
                        </a:spcAft>
                      </a:pPr>
                      <a:r>
                        <a:rPr lang="en-US" sz="1600" kern="100" dirty="0">
                          <a:effectLst/>
                          <a:latin typeface="Arial"/>
                          <a:ea typeface="標楷體"/>
                          <a:cs typeface="Times New Roman"/>
                        </a:rPr>
                        <a:t> </a:t>
                      </a:r>
                      <a:endParaRPr lang="zh-TW" sz="1600" kern="100" dirty="0">
                        <a:effectLst/>
                        <a:latin typeface="Calibri"/>
                        <a:ea typeface="新細明體"/>
                        <a:cs typeface="Times New Roman"/>
                      </a:endParaRPr>
                    </a:p>
                  </a:txBody>
                  <a:tcPr marL="68580" marR="68580" marT="0" marB="0"/>
                </a:tc>
                <a:tc>
                  <a:txBody>
                    <a:bodyPr/>
                    <a:lstStyle/>
                    <a:p>
                      <a:pPr marL="170815" indent="-170815">
                        <a:lnSpc>
                          <a:spcPts val="200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完全不符合，或未達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a:lnSpc>
                          <a:spcPts val="2000"/>
                        </a:lnSpc>
                        <a:spcAft>
                          <a:spcPts val="0"/>
                        </a:spcAft>
                      </a:pP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符合第</a:t>
                      </a:r>
                      <a:r>
                        <a:rPr lang="en-US" sz="1600" dirty="0">
                          <a:solidFill>
                            <a:srgbClr val="000000"/>
                          </a:solidFill>
                          <a:effectLst/>
                          <a:latin typeface="Arial"/>
                          <a:ea typeface="標楷體"/>
                        </a:rPr>
                        <a:t>1</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B.</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，且符合</a:t>
                      </a:r>
                      <a:r>
                        <a:rPr lang="en-US" sz="1600" dirty="0">
                          <a:solidFill>
                            <a:srgbClr val="000000"/>
                          </a:solidFill>
                          <a:effectLst/>
                          <a:latin typeface="Arial"/>
                          <a:ea typeface="標楷體"/>
                        </a:rPr>
                        <a:t>3</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2</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342900" lvl="0" indent="-342900">
                        <a:lnSpc>
                          <a:spcPts val="1700"/>
                        </a:lnSpc>
                        <a:spcAft>
                          <a:spcPts val="0"/>
                        </a:spcAft>
                        <a:buFont typeface="+mj-lt"/>
                        <a:buAutoNum type="arabicPeriod"/>
                        <a:tabLst>
                          <a:tab pos="457200" algn="l"/>
                        </a:tabLst>
                      </a:pPr>
                      <a:r>
                        <a:rPr lang="zh-TW" sz="1600" kern="100" dirty="0">
                          <a:solidFill>
                            <a:srgbClr val="0000FF"/>
                          </a:solidFill>
                          <a:effectLst/>
                          <a:latin typeface="Arial"/>
                          <a:ea typeface="標楷體"/>
                          <a:cs typeface="Arial"/>
                        </a:rPr>
                        <a:t>護理</a:t>
                      </a:r>
                      <a:r>
                        <a:rPr lang="en-US" sz="1600" kern="100" dirty="0">
                          <a:solidFill>
                            <a:srgbClr val="0000FF"/>
                          </a:solidFill>
                          <a:effectLst/>
                          <a:latin typeface="Arial"/>
                          <a:ea typeface="標楷體"/>
                          <a:cs typeface="Times New Roman"/>
                        </a:rPr>
                        <a:t>/</a:t>
                      </a:r>
                      <a:r>
                        <a:rPr lang="zh-TW" sz="1600" kern="100" dirty="0">
                          <a:solidFill>
                            <a:srgbClr val="0000FF"/>
                          </a:solidFill>
                          <a:effectLst/>
                          <a:latin typeface="Arial"/>
                          <a:ea typeface="標楷體"/>
                          <a:cs typeface="Arial"/>
                        </a:rPr>
                        <a:t>工作人員接受感染管制教育訓練可包含機構內及機構外訓練</a:t>
                      </a:r>
                      <a:r>
                        <a:rPr lang="zh-TW" sz="1600" kern="100" dirty="0">
                          <a:effectLst/>
                          <a:latin typeface="Calibri"/>
                          <a:ea typeface="新細明體"/>
                          <a:cs typeface="Arial"/>
                        </a:rPr>
                        <a:t>，</a:t>
                      </a:r>
                      <a:r>
                        <a:rPr lang="zh-TW" sz="1600" kern="100" dirty="0">
                          <a:effectLst/>
                          <a:latin typeface="Arial"/>
                          <a:ea typeface="標楷體"/>
                          <a:cs typeface="Arial"/>
                        </a:rPr>
                        <a:t>課程只要與感染管制相關即可</a:t>
                      </a:r>
                      <a:r>
                        <a:rPr lang="zh-TW" sz="1600" kern="100" dirty="0">
                          <a:effectLst/>
                          <a:latin typeface="Calibri"/>
                          <a:ea typeface="標楷體"/>
                          <a:cs typeface="Arial"/>
                        </a:rPr>
                        <a:t>。</a:t>
                      </a:r>
                      <a:endParaRPr lang="zh-TW" sz="1600" kern="100" dirty="0">
                        <a:effectLst/>
                        <a:latin typeface="Calibri"/>
                        <a:ea typeface="新細明體"/>
                        <a:cs typeface="Times New Roman"/>
                      </a:endParaRPr>
                    </a:p>
                    <a:p>
                      <a:pPr marL="342900" lvl="0" indent="-342900">
                        <a:lnSpc>
                          <a:spcPts val="1700"/>
                        </a:lnSpc>
                        <a:spcAft>
                          <a:spcPts val="0"/>
                        </a:spcAft>
                        <a:buFont typeface="+mj-lt"/>
                        <a:buAutoNum type="arabicPeriod"/>
                        <a:tabLst>
                          <a:tab pos="457200" algn="l"/>
                        </a:tabLst>
                      </a:pPr>
                      <a:r>
                        <a:rPr lang="zh-TW" sz="1600" kern="100" dirty="0">
                          <a:solidFill>
                            <a:srgbClr val="0000FF"/>
                          </a:solidFill>
                          <a:effectLst/>
                          <a:latin typeface="Arial"/>
                          <a:ea typeface="標楷體"/>
                          <a:cs typeface="Arial"/>
                        </a:rPr>
                        <a:t>政府部門及衛生單位數位學習網</a:t>
                      </a:r>
                      <a:r>
                        <a:rPr lang="en-US" sz="1600" kern="100" dirty="0">
                          <a:solidFill>
                            <a:srgbClr val="0000FF"/>
                          </a:solidFill>
                          <a:effectLst/>
                          <a:latin typeface="Arial"/>
                          <a:ea typeface="標楷體"/>
                          <a:cs typeface="Times New Roman"/>
                        </a:rPr>
                        <a:t>(</a:t>
                      </a:r>
                      <a:r>
                        <a:rPr lang="zh-TW" sz="1600" kern="100" dirty="0">
                          <a:solidFill>
                            <a:srgbClr val="0000FF"/>
                          </a:solidFill>
                          <a:effectLst/>
                          <a:latin typeface="Arial"/>
                          <a:ea typeface="標楷體"/>
                          <a:cs typeface="Arial"/>
                        </a:rPr>
                        <a:t>如疾管署傳染病數位學習網等</a:t>
                      </a:r>
                      <a:r>
                        <a:rPr lang="en-US" sz="1600" kern="100" dirty="0">
                          <a:solidFill>
                            <a:srgbClr val="0000FF"/>
                          </a:solidFill>
                          <a:effectLst/>
                          <a:latin typeface="Arial"/>
                          <a:ea typeface="標楷體"/>
                          <a:cs typeface="Times New Roman"/>
                        </a:rPr>
                        <a:t>)</a:t>
                      </a:r>
                      <a:r>
                        <a:rPr lang="zh-TW" sz="1600" kern="100" dirty="0">
                          <a:solidFill>
                            <a:srgbClr val="0000FF"/>
                          </a:solidFill>
                          <a:effectLst/>
                          <a:latin typeface="Arial"/>
                          <a:ea typeface="標楷體"/>
                          <a:cs typeface="Arial"/>
                        </a:rPr>
                        <a:t>錄製之感染管制相關課程亦可列計，但須提出證明文件。</a:t>
                      </a:r>
                      <a:endParaRPr lang="zh-TW" sz="1600" kern="100" dirty="0">
                        <a:solidFill>
                          <a:srgbClr val="0000FF"/>
                        </a:solidFill>
                        <a:effectLst/>
                        <a:latin typeface="Calibri"/>
                        <a:ea typeface="新細明體"/>
                        <a:cs typeface="Times New Roman"/>
                      </a:endParaRPr>
                    </a:p>
                    <a:p>
                      <a:pPr marL="342900" lvl="0" indent="-342900">
                        <a:lnSpc>
                          <a:spcPts val="1700"/>
                        </a:lnSpc>
                        <a:spcAft>
                          <a:spcPts val="0"/>
                        </a:spcAft>
                        <a:buFont typeface="+mj-lt"/>
                        <a:buAutoNum type="arabicPeriod"/>
                        <a:tabLst>
                          <a:tab pos="457200" algn="l"/>
                        </a:tabLst>
                      </a:pPr>
                      <a:r>
                        <a:rPr lang="zh-TW" sz="1600" kern="100" dirty="0">
                          <a:solidFill>
                            <a:srgbClr val="0000FF"/>
                          </a:solidFill>
                          <a:effectLst/>
                          <a:latin typeface="Arial"/>
                          <a:ea typeface="標楷體"/>
                          <a:cs typeface="Arial"/>
                        </a:rPr>
                        <a:t>含兼職護理</a:t>
                      </a:r>
                      <a:r>
                        <a:rPr lang="en-US" sz="1600" kern="100" dirty="0">
                          <a:solidFill>
                            <a:srgbClr val="0000FF"/>
                          </a:solidFill>
                          <a:effectLst/>
                          <a:latin typeface="Arial"/>
                          <a:ea typeface="標楷體"/>
                          <a:cs typeface="Times New Roman"/>
                        </a:rPr>
                        <a:t>/</a:t>
                      </a:r>
                      <a:r>
                        <a:rPr lang="zh-TW" sz="1600" kern="100" dirty="0">
                          <a:solidFill>
                            <a:srgbClr val="0000FF"/>
                          </a:solidFill>
                          <a:effectLst/>
                          <a:latin typeface="Arial"/>
                          <a:ea typeface="標楷體"/>
                          <a:cs typeface="Arial"/>
                        </a:rPr>
                        <a:t>工作人員</a:t>
                      </a:r>
                      <a:r>
                        <a:rPr lang="zh-TW" sz="1600" kern="100" dirty="0">
                          <a:solidFill>
                            <a:srgbClr val="0000FF"/>
                          </a:solidFill>
                          <a:effectLst/>
                          <a:latin typeface="Calibri"/>
                          <a:ea typeface="標楷體"/>
                          <a:cs typeface="Arial"/>
                        </a:rPr>
                        <a:t>。</a:t>
                      </a:r>
                      <a:endParaRPr lang="zh-TW" sz="1600" kern="100" dirty="0">
                        <a:solidFill>
                          <a:srgbClr val="0000FF"/>
                        </a:solidFill>
                        <a:effectLst/>
                        <a:latin typeface="Calibri"/>
                        <a:ea typeface="新細明體"/>
                        <a:cs typeface="Times New Roman"/>
                      </a:endParaRPr>
                    </a:p>
                    <a:p>
                      <a:pPr marL="342900" lvl="0" indent="-342900">
                        <a:lnSpc>
                          <a:spcPts val="1700"/>
                        </a:lnSpc>
                        <a:spcAft>
                          <a:spcPts val="0"/>
                        </a:spcAft>
                        <a:buFont typeface="+mj-lt"/>
                        <a:buAutoNum type="arabicPeriod"/>
                        <a:tabLst>
                          <a:tab pos="457200" algn="l"/>
                        </a:tabLst>
                      </a:pPr>
                      <a:r>
                        <a:rPr lang="zh-TW" sz="1600" kern="100" dirty="0">
                          <a:effectLst/>
                          <a:latin typeface="Arial"/>
                          <a:ea typeface="標楷體"/>
                          <a:cs typeface="Arial"/>
                        </a:rPr>
                        <a:t>為利外籍員工學習</a:t>
                      </a:r>
                      <a:r>
                        <a:rPr lang="zh-TW" sz="1600" kern="100" dirty="0">
                          <a:effectLst/>
                          <a:latin typeface="Calibri"/>
                          <a:ea typeface="新細明體"/>
                          <a:cs typeface="Arial"/>
                        </a:rPr>
                        <a:t>，</a:t>
                      </a:r>
                      <a:r>
                        <a:rPr lang="zh-TW" sz="1600" kern="100" dirty="0">
                          <a:effectLst/>
                          <a:latin typeface="Arial"/>
                          <a:ea typeface="標楷體"/>
                          <a:cs typeface="Arial"/>
                        </a:rPr>
                        <a:t>應考慮將相關課程或訓練資料翻譯成適當語言</a:t>
                      </a:r>
                      <a:r>
                        <a:rPr lang="zh-TW" sz="1600" kern="100" dirty="0">
                          <a:effectLst/>
                          <a:latin typeface="Calibri"/>
                          <a:ea typeface="新細明體"/>
                          <a:cs typeface="Arial"/>
                        </a:rPr>
                        <a:t>。</a:t>
                      </a:r>
                      <a:endParaRPr lang="zh-TW" sz="1600" kern="100" dirty="0">
                        <a:effectLst/>
                        <a:latin typeface="Calibri"/>
                        <a:ea typeface="新細明體"/>
                        <a:cs typeface="Times New Roman"/>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54</a:t>
            </a:fld>
            <a:endParaRPr lang="zh-TW" altLang="en-US">
              <a:solidFill>
                <a:prstClr val="black">
                  <a:tint val="75000"/>
                </a:prstClr>
              </a:solidFill>
            </a:endParaRPr>
          </a:p>
        </p:txBody>
      </p:sp>
    </p:spTree>
    <p:extLst>
      <p:ext uri="{BB962C8B-B14F-4D97-AF65-F5344CB8AC3E}">
        <p14:creationId xmlns:p14="http://schemas.microsoft.com/office/powerpoint/2010/main" val="33536768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標題 1"/>
          <p:cNvSpPr>
            <a:spLocks noGrp="1"/>
          </p:cNvSpPr>
          <p:nvPr>
            <p:ph type="title"/>
          </p:nvPr>
        </p:nvSpPr>
        <p:spPr>
          <a:xfrm>
            <a:off x="468313" y="260350"/>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(5/10)</a:t>
            </a:r>
            <a:endParaRPr lang="zh-TW" altLang="en-US" sz="4000" dirty="0" smtClean="0">
              <a:latin typeface="Arial" pitchFamily="34" charset="0"/>
              <a:ea typeface="標楷體" pitchFamily="65" charset="-120"/>
              <a:cs typeface="Arial" pitchFamily="34"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1111664837"/>
              </p:ext>
            </p:extLst>
          </p:nvPr>
        </p:nvGraphicFramePr>
        <p:xfrm>
          <a:off x="179512" y="1637265"/>
          <a:ext cx="8785670" cy="4552621"/>
        </p:xfrm>
        <a:graphic>
          <a:graphicData uri="http://schemas.openxmlformats.org/drawingml/2006/table">
            <a:tbl>
              <a:tblPr firstRow="1" bandRow="1">
                <a:tableStyleId>{21E4AEA4-8DFA-4A89-87EB-49C32662AFE0}</a:tableStyleId>
              </a:tblPr>
              <a:tblGrid>
                <a:gridCol w="1152127"/>
                <a:gridCol w="2520280"/>
                <a:gridCol w="1440160"/>
                <a:gridCol w="1512168"/>
                <a:gridCol w="2160935"/>
              </a:tblGrid>
              <a:tr h="407341">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91" marR="68591"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91" marR="68591"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91" marR="68591"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91" marR="68591"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91" marR="68591" marT="0" marB="0" anchor="ctr"/>
                </a:tc>
              </a:tr>
              <a:tr h="3696322">
                <a:tc>
                  <a:txBody>
                    <a:bodyPr/>
                    <a:lstStyle/>
                    <a:p>
                      <a:pPr>
                        <a:lnSpc>
                          <a:spcPct val="100000"/>
                        </a:lnSpc>
                        <a:spcAft>
                          <a:spcPts val="0"/>
                        </a:spcAft>
                      </a:pPr>
                      <a:r>
                        <a:rPr lang="en-US" sz="1600" kern="100" dirty="0">
                          <a:effectLst/>
                          <a:latin typeface="Arial"/>
                          <a:ea typeface="標楷體"/>
                        </a:rPr>
                        <a:t>5.</a:t>
                      </a:r>
                      <a:r>
                        <a:rPr lang="zh-TW" sz="1600" kern="100" dirty="0">
                          <a:solidFill>
                            <a:srgbClr val="FF0000"/>
                          </a:solidFill>
                          <a:effectLst/>
                          <a:latin typeface="Arial"/>
                          <a:ea typeface="標楷體"/>
                          <a:cs typeface="Arial"/>
                        </a:rPr>
                        <a:t>訪客管理機制</a:t>
                      </a:r>
                      <a:endParaRPr lang="zh-TW" sz="1600" kern="100" dirty="0">
                        <a:solidFill>
                          <a:srgbClr val="FF0000"/>
                        </a:solidFill>
                        <a:effectLst/>
                        <a:latin typeface="Times New Roman"/>
                        <a:ea typeface="新細明體"/>
                      </a:endParaRPr>
                    </a:p>
                  </a:txBody>
                  <a:tcPr marL="68580" marR="68580" marT="0" marB="0"/>
                </a:tc>
                <a:tc>
                  <a:txBody>
                    <a:bodyPr/>
                    <a:lstStyle/>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機構訂有訪客、陪客作業管理規範，並張貼於機構明顯之處。</a:t>
                      </a:r>
                      <a:endParaRPr lang="zh-TW" sz="1600" dirty="0">
                        <a:solidFill>
                          <a:srgbClr val="000000"/>
                        </a:solidFill>
                        <a:effectLst/>
                        <a:latin typeface="Times New Roman"/>
                        <a:ea typeface="新細明體"/>
                      </a:endParaRPr>
                    </a:p>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機構訂有出入嬰兒室之流程管控。</a:t>
                      </a:r>
                      <a:endParaRPr lang="zh-TW" sz="1600" dirty="0">
                        <a:solidFill>
                          <a:srgbClr val="000000"/>
                        </a:solidFill>
                        <a:effectLst/>
                        <a:latin typeface="Times New Roman"/>
                        <a:ea typeface="新細明體"/>
                      </a:endParaRPr>
                    </a:p>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提供訪客維持手部衛生所需設施。</a:t>
                      </a:r>
                      <a:endParaRPr lang="zh-TW" sz="1600" dirty="0">
                        <a:solidFill>
                          <a:srgbClr val="000000"/>
                        </a:solidFill>
                        <a:effectLst/>
                        <a:latin typeface="Times New Roman"/>
                        <a:ea typeface="新細明體"/>
                      </a:endParaRPr>
                    </a:p>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產婦有被告知訪客、陪客作業管理規範及感染管制預防辦法等。</a:t>
                      </a:r>
                      <a:endParaRPr lang="zh-TW" sz="1600" dirty="0">
                        <a:solidFill>
                          <a:srgbClr val="000000"/>
                        </a:solidFill>
                        <a:effectLst/>
                        <a:latin typeface="Times New Roman"/>
                        <a:ea typeface="新細明體"/>
                      </a:endParaRPr>
                    </a:p>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工作人員知道如何執行訪客、陪客作業管理規範。</a:t>
                      </a:r>
                      <a:endParaRPr lang="zh-TW" sz="1600" dirty="0">
                        <a:solidFill>
                          <a:srgbClr val="000000"/>
                        </a:solidFill>
                        <a:effectLst/>
                        <a:latin typeface="Times New Roman"/>
                        <a:ea typeface="新細明體"/>
                      </a:endParaRPr>
                    </a:p>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定期檢討必要時予以修正。</a:t>
                      </a:r>
                      <a:endParaRPr lang="zh-TW" sz="1600" dirty="0">
                        <a:solidFill>
                          <a:srgbClr val="000000"/>
                        </a:solidFill>
                        <a:effectLst/>
                        <a:latin typeface="Times New Roman"/>
                        <a:ea typeface="新細明體"/>
                      </a:endParaRPr>
                    </a:p>
                    <a:p>
                      <a:pPr marL="342900" lvl="0" indent="-342900">
                        <a:lnSpc>
                          <a:spcPct val="100000"/>
                        </a:lnSpc>
                        <a:spcAft>
                          <a:spcPts val="0"/>
                        </a:spcAft>
                        <a:buFont typeface="+mj-lt"/>
                        <a:buAutoNum type="arabicPeriod"/>
                      </a:pPr>
                      <a:r>
                        <a:rPr lang="zh-TW" sz="1600" dirty="0">
                          <a:solidFill>
                            <a:srgbClr val="000000"/>
                          </a:solidFill>
                          <a:effectLst/>
                          <a:latin typeface="Arial"/>
                          <a:ea typeface="標楷體"/>
                          <a:cs typeface="Arial"/>
                        </a:rPr>
                        <a:t>配合政府疫情需要進行訪客體溫監測。</a:t>
                      </a:r>
                      <a:endParaRPr lang="zh-TW" sz="1600" dirty="0">
                        <a:solidFill>
                          <a:srgbClr val="000000"/>
                        </a:solidFill>
                        <a:effectLst/>
                        <a:latin typeface="Times New Roman"/>
                        <a:ea typeface="新細明體"/>
                      </a:endParaRPr>
                    </a:p>
                  </a:txBody>
                  <a:tcPr marL="68580" marR="68580" marT="0" marB="0"/>
                </a:tc>
                <a:tc>
                  <a:txBody>
                    <a:bodyPr/>
                    <a:lstStyle/>
                    <a:p>
                      <a:pPr marL="342900" lvl="0" indent="-342900">
                        <a:lnSpc>
                          <a:spcPct val="1000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p>
                      <a:pPr marL="342900" lvl="0" indent="-342900">
                        <a:lnSpc>
                          <a:spcPct val="100000"/>
                        </a:lnSpc>
                        <a:spcAft>
                          <a:spcPts val="0"/>
                        </a:spcAft>
                        <a:buFont typeface="+mj-lt"/>
                        <a:buAutoNum type="arabicPeriod"/>
                      </a:pPr>
                      <a:r>
                        <a:rPr lang="zh-TW" sz="1600" kern="100" dirty="0">
                          <a:effectLst/>
                          <a:latin typeface="Arial"/>
                          <a:ea typeface="標楷體"/>
                          <a:cs typeface="Arial"/>
                        </a:rPr>
                        <a:t>觀察現場</a:t>
                      </a:r>
                      <a:endParaRPr lang="zh-TW" sz="1600" kern="100" dirty="0">
                        <a:effectLst/>
                        <a:latin typeface="Calibri"/>
                        <a:ea typeface="新細明體"/>
                        <a:cs typeface="Times New Roman"/>
                      </a:endParaRPr>
                    </a:p>
                    <a:p>
                      <a:pPr marL="342900" lvl="0" indent="-342900">
                        <a:lnSpc>
                          <a:spcPct val="100000"/>
                        </a:lnSpc>
                        <a:spcAft>
                          <a:spcPts val="0"/>
                        </a:spcAft>
                        <a:buFont typeface="+mj-lt"/>
                        <a:buAutoNum type="arabicPeriod"/>
                      </a:pPr>
                      <a:r>
                        <a:rPr lang="zh-TW" sz="1600" kern="100" dirty="0">
                          <a:effectLst/>
                          <a:latin typeface="Arial"/>
                          <a:ea typeface="標楷體"/>
                          <a:cs typeface="Arial"/>
                        </a:rPr>
                        <a:t>訪談產婦及工作人員</a:t>
                      </a:r>
                      <a:endParaRPr lang="zh-TW" sz="1600" kern="100" dirty="0">
                        <a:effectLst/>
                        <a:latin typeface="Calibri"/>
                        <a:ea typeface="新細明體"/>
                        <a:cs typeface="Times New Roman"/>
                      </a:endParaRPr>
                    </a:p>
                    <a:p>
                      <a:pPr marL="228600">
                        <a:lnSpc>
                          <a:spcPct val="100000"/>
                        </a:lnSpc>
                        <a:spcAft>
                          <a:spcPts val="0"/>
                        </a:spcAft>
                      </a:pPr>
                      <a:r>
                        <a:rPr lang="en-US" sz="1600" kern="100" dirty="0">
                          <a:effectLst/>
                          <a:latin typeface="Arial"/>
                          <a:ea typeface="標楷體"/>
                          <a:cs typeface="Times New Roman"/>
                        </a:rPr>
                        <a:t> </a:t>
                      </a:r>
                      <a:endParaRPr lang="zh-TW" sz="1600" kern="100" dirty="0">
                        <a:effectLst/>
                        <a:latin typeface="Calibri"/>
                        <a:ea typeface="新細明體"/>
                        <a:cs typeface="Times New Roman"/>
                      </a:endParaRPr>
                    </a:p>
                  </a:txBody>
                  <a:tcPr marL="68580" marR="68580" marT="0" marB="0"/>
                </a:tc>
                <a:tc>
                  <a:txBody>
                    <a:bodyPr/>
                    <a:lstStyle/>
                    <a:p>
                      <a:pPr marL="170815" indent="-170815">
                        <a:lnSpc>
                          <a:spcPct val="100000"/>
                        </a:lnSpc>
                        <a:spcAft>
                          <a:spcPts val="0"/>
                        </a:spcAft>
                      </a:pPr>
                      <a:r>
                        <a:rPr lang="en-US" sz="1600" kern="100" dirty="0">
                          <a:effectLst/>
                          <a:latin typeface="Arial"/>
                          <a:ea typeface="標楷體"/>
                        </a:rPr>
                        <a:t>D.</a:t>
                      </a:r>
                      <a:r>
                        <a:rPr lang="zh-TW" sz="1600" kern="100" dirty="0">
                          <a:effectLst/>
                          <a:latin typeface="Arial"/>
                          <a:ea typeface="標楷體"/>
                          <a:cs typeface="Arial"/>
                        </a:rPr>
                        <a:t>完全不符合，或未達</a:t>
                      </a:r>
                      <a:r>
                        <a:rPr lang="en-US" sz="1600" kern="100" dirty="0">
                          <a:effectLst/>
                          <a:latin typeface="Arial"/>
                          <a:ea typeface="標楷體"/>
                        </a:rPr>
                        <a:t>C</a:t>
                      </a:r>
                      <a:endParaRPr lang="zh-TW" sz="1600" kern="100" dirty="0">
                        <a:effectLst/>
                        <a:latin typeface="Times New Roman"/>
                        <a:ea typeface="新細明體"/>
                      </a:endParaRPr>
                    </a:p>
                    <a:p>
                      <a:pPr marL="170815" indent="-170815">
                        <a:lnSpc>
                          <a:spcPct val="100000"/>
                        </a:lnSpc>
                        <a:spcAft>
                          <a:spcPts val="0"/>
                        </a:spcAft>
                      </a:pPr>
                      <a:r>
                        <a:rPr lang="en-US" sz="1600" kern="100" dirty="0">
                          <a:effectLst/>
                          <a:latin typeface="Arial"/>
                          <a:ea typeface="標楷體"/>
                        </a:rPr>
                        <a:t>C.</a:t>
                      </a:r>
                      <a:r>
                        <a:rPr lang="zh-TW" sz="1600" kern="100" dirty="0">
                          <a:effectLst/>
                          <a:latin typeface="Arial"/>
                          <a:ea typeface="標楷體"/>
                          <a:cs typeface="Arial"/>
                        </a:rPr>
                        <a:t>符合第</a:t>
                      </a:r>
                      <a:r>
                        <a:rPr lang="en-US" sz="1600" kern="100" dirty="0">
                          <a:effectLst/>
                          <a:latin typeface="Arial"/>
                          <a:ea typeface="標楷體"/>
                        </a:rPr>
                        <a:t>1,2,3,4</a:t>
                      </a:r>
                      <a:r>
                        <a:rPr lang="zh-TW" sz="1600" kern="100" dirty="0">
                          <a:effectLst/>
                          <a:latin typeface="Arial"/>
                          <a:ea typeface="標楷體"/>
                          <a:cs typeface="Arial"/>
                        </a:rPr>
                        <a:t>項</a:t>
                      </a:r>
                      <a:endParaRPr lang="zh-TW" sz="1600" kern="100" dirty="0">
                        <a:effectLst/>
                        <a:latin typeface="Times New Roman"/>
                        <a:ea typeface="新細明體"/>
                      </a:endParaRPr>
                    </a:p>
                    <a:p>
                      <a:pPr marL="170815" indent="-170815">
                        <a:lnSpc>
                          <a:spcPct val="100000"/>
                        </a:lnSpc>
                        <a:spcAft>
                          <a:spcPts val="0"/>
                        </a:spcAft>
                      </a:pPr>
                      <a:r>
                        <a:rPr lang="en-US" sz="1600" kern="100" dirty="0">
                          <a:effectLst/>
                          <a:latin typeface="Arial"/>
                          <a:ea typeface="標楷體"/>
                        </a:rPr>
                        <a:t>B.</a:t>
                      </a:r>
                      <a:r>
                        <a:rPr lang="zh-TW" sz="1600" kern="100" dirty="0">
                          <a:effectLst/>
                          <a:latin typeface="Arial"/>
                          <a:ea typeface="標楷體"/>
                          <a:cs typeface="Arial"/>
                        </a:rPr>
                        <a:t>符合第</a:t>
                      </a:r>
                      <a:r>
                        <a:rPr lang="en-US" sz="1600" kern="100" dirty="0">
                          <a:effectLst/>
                          <a:latin typeface="Arial"/>
                          <a:ea typeface="標楷體"/>
                        </a:rPr>
                        <a:t>1,2,3,4,5</a:t>
                      </a:r>
                      <a:r>
                        <a:rPr lang="zh-TW" sz="1600" kern="100" dirty="0">
                          <a:effectLst/>
                          <a:latin typeface="Arial"/>
                          <a:ea typeface="標楷體"/>
                          <a:cs typeface="Arial"/>
                        </a:rPr>
                        <a:t>項</a:t>
                      </a:r>
                      <a:endParaRPr lang="zh-TW" sz="1600" kern="100" dirty="0">
                        <a:effectLst/>
                        <a:latin typeface="Times New Roman"/>
                        <a:ea typeface="新細明體"/>
                      </a:endParaRPr>
                    </a:p>
                    <a:p>
                      <a:pPr>
                        <a:lnSpc>
                          <a:spcPct val="100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342900" lvl="0" indent="-342900">
                        <a:lnSpc>
                          <a:spcPct val="100000"/>
                        </a:lnSpc>
                        <a:spcAft>
                          <a:spcPts val="0"/>
                        </a:spcAft>
                        <a:buFont typeface="+mj-lt"/>
                        <a:buAutoNum type="arabicPeriod"/>
                      </a:pPr>
                      <a:r>
                        <a:rPr lang="zh-TW" sz="1600" u="none" strike="noStrike" kern="100" dirty="0">
                          <a:effectLst/>
                          <a:latin typeface="Arial"/>
                          <a:ea typeface="標楷體"/>
                          <a:cs typeface="Arial"/>
                        </a:rPr>
                        <a:t>能依據不同疫情</a:t>
                      </a:r>
                      <a:r>
                        <a:rPr lang="en-US" sz="1600" u="none" strike="noStrike" kern="100" dirty="0">
                          <a:effectLst/>
                          <a:latin typeface="Arial"/>
                          <a:ea typeface="標楷體"/>
                          <a:cs typeface="Times New Roman"/>
                        </a:rPr>
                        <a:t>(</a:t>
                      </a:r>
                      <a:r>
                        <a:rPr lang="zh-TW" sz="1600" u="none" strike="noStrike" kern="100" dirty="0">
                          <a:effectLst/>
                          <a:latin typeface="Arial"/>
                          <a:ea typeface="標楷體"/>
                          <a:cs typeface="Arial"/>
                        </a:rPr>
                        <a:t>機構內發生疫情或配合政府發布疫情警示等</a:t>
                      </a:r>
                      <a:r>
                        <a:rPr lang="en-US" sz="1600" u="none" strike="noStrike" kern="100" dirty="0">
                          <a:effectLst/>
                          <a:latin typeface="Arial"/>
                          <a:ea typeface="標楷體"/>
                          <a:cs typeface="Times New Roman"/>
                        </a:rPr>
                        <a:t>)</a:t>
                      </a:r>
                      <a:r>
                        <a:rPr lang="zh-TW" sz="1600" u="none" strike="noStrike" kern="100" dirty="0">
                          <a:effectLst/>
                          <a:latin typeface="Arial"/>
                          <a:ea typeface="標楷體"/>
                          <a:cs typeface="Arial"/>
                        </a:rPr>
                        <a:t>訂定規範</a:t>
                      </a:r>
                      <a:r>
                        <a:rPr lang="zh-TW" sz="1600" u="none" strike="noStrike" kern="100" dirty="0">
                          <a:effectLst/>
                          <a:latin typeface="Calibri"/>
                          <a:ea typeface="標楷體"/>
                          <a:cs typeface="Arial"/>
                        </a:rPr>
                        <a:t>。</a:t>
                      </a:r>
                      <a:endParaRPr lang="zh-TW" sz="1600" u="none" strike="noStrike" kern="100" dirty="0">
                        <a:effectLst/>
                        <a:latin typeface="Calibri"/>
                        <a:ea typeface="新細明體"/>
                        <a:cs typeface="Times New Roman"/>
                      </a:endParaRPr>
                    </a:p>
                    <a:p>
                      <a:pPr marL="342900" lvl="0" indent="-342900">
                        <a:lnSpc>
                          <a:spcPct val="100000"/>
                        </a:lnSpc>
                        <a:spcAft>
                          <a:spcPts val="0"/>
                        </a:spcAft>
                        <a:buFont typeface="+mj-lt"/>
                        <a:buAutoNum type="arabicPeriod"/>
                      </a:pPr>
                      <a:r>
                        <a:rPr lang="zh-TW" sz="1600" u="none" strike="noStrike" kern="100" dirty="0">
                          <a:effectLst/>
                          <a:latin typeface="Arial"/>
                          <a:ea typeface="標楷體"/>
                          <a:cs typeface="Arial"/>
                        </a:rPr>
                        <a:t>建議登記探訪日期</a:t>
                      </a:r>
                      <a:r>
                        <a:rPr lang="zh-TW" sz="1600" u="none" strike="noStrike" kern="100" dirty="0">
                          <a:effectLst/>
                          <a:latin typeface="Calibri"/>
                          <a:ea typeface="標楷體"/>
                          <a:cs typeface="Arial"/>
                        </a:rPr>
                        <a:t>、</a:t>
                      </a:r>
                      <a:r>
                        <a:rPr lang="zh-TW" sz="1600" u="none" strike="noStrike" kern="100" dirty="0">
                          <a:effectLst/>
                          <a:latin typeface="Arial"/>
                          <a:ea typeface="標楷體"/>
                          <a:cs typeface="Arial"/>
                        </a:rPr>
                        <a:t>訪客姓名</a:t>
                      </a:r>
                      <a:r>
                        <a:rPr lang="zh-TW" sz="1600" u="none" strike="noStrike" kern="100" dirty="0">
                          <a:effectLst/>
                          <a:latin typeface="Calibri"/>
                          <a:ea typeface="標楷體"/>
                          <a:cs typeface="Arial"/>
                        </a:rPr>
                        <a:t>、</a:t>
                      </a:r>
                      <a:r>
                        <a:rPr lang="zh-TW" sz="1600" u="none" strike="noStrike" kern="100" dirty="0">
                          <a:effectLst/>
                          <a:latin typeface="Arial"/>
                          <a:ea typeface="標楷體"/>
                          <a:cs typeface="Arial"/>
                        </a:rPr>
                        <a:t>被探訪者</a:t>
                      </a:r>
                      <a:r>
                        <a:rPr lang="en-US" sz="1600" u="none" strike="noStrike" kern="100" dirty="0">
                          <a:effectLst/>
                          <a:latin typeface="Arial"/>
                          <a:ea typeface="標楷體"/>
                          <a:cs typeface="Times New Roman"/>
                        </a:rPr>
                        <a:t>(</a:t>
                      </a:r>
                      <a:r>
                        <a:rPr lang="zh-TW" sz="1600" u="none" strike="noStrike" kern="100" dirty="0">
                          <a:effectLst/>
                          <a:latin typeface="Arial"/>
                          <a:ea typeface="標楷體"/>
                          <a:cs typeface="Arial"/>
                        </a:rPr>
                        <a:t>服務對象</a:t>
                      </a:r>
                      <a:r>
                        <a:rPr lang="en-US" sz="1600" u="none" strike="noStrike" kern="100" dirty="0">
                          <a:effectLst/>
                          <a:latin typeface="Arial"/>
                          <a:ea typeface="標楷體"/>
                          <a:cs typeface="Times New Roman"/>
                        </a:rPr>
                        <a:t>)</a:t>
                      </a:r>
                      <a:r>
                        <a:rPr lang="zh-TW" sz="1600" u="none" strike="noStrike" kern="100" dirty="0">
                          <a:effectLst/>
                          <a:latin typeface="Arial"/>
                          <a:ea typeface="標楷體"/>
                          <a:cs typeface="Arial"/>
                        </a:rPr>
                        <a:t>之姓名</a:t>
                      </a:r>
                      <a:r>
                        <a:rPr lang="zh-TW" sz="1600" u="none" strike="noStrike" kern="100" dirty="0">
                          <a:effectLst/>
                          <a:latin typeface="Calibri"/>
                          <a:ea typeface="標楷體"/>
                          <a:cs typeface="Arial"/>
                        </a:rPr>
                        <a:t>、</a:t>
                      </a:r>
                      <a:r>
                        <a:rPr lang="zh-TW" sz="1600" u="none" strike="noStrike" kern="100" dirty="0">
                          <a:effectLst/>
                          <a:latin typeface="Arial"/>
                          <a:ea typeface="標楷體"/>
                          <a:cs typeface="Arial"/>
                        </a:rPr>
                        <a:t>房號或床號和雙方關係等</a:t>
                      </a:r>
                      <a:r>
                        <a:rPr lang="zh-TW" sz="1600" u="none" strike="noStrike" kern="100" dirty="0">
                          <a:effectLst/>
                          <a:latin typeface="Calibri"/>
                          <a:ea typeface="新細明體"/>
                          <a:cs typeface="Arial"/>
                        </a:rPr>
                        <a:t>，</a:t>
                      </a:r>
                      <a:r>
                        <a:rPr lang="zh-TW" sz="1600" u="none" strike="noStrike" kern="100" dirty="0">
                          <a:effectLst/>
                          <a:latin typeface="Arial"/>
                          <a:ea typeface="標楷體"/>
                          <a:cs typeface="Arial"/>
                        </a:rPr>
                        <a:t>以利發生疫情時追蹤查詢。</a:t>
                      </a:r>
                      <a:endParaRPr lang="zh-TW" sz="1600" u="none" strike="noStrike" kern="100" dirty="0">
                        <a:effectLst/>
                        <a:latin typeface="Calibri"/>
                        <a:ea typeface="新細明體"/>
                        <a:cs typeface="Times New Roman"/>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55</a:t>
            </a:fld>
            <a:endParaRPr lang="zh-TW" altLang="en-US">
              <a:solidFill>
                <a:prstClr val="black">
                  <a:tint val="75000"/>
                </a:prstClr>
              </a:solidFill>
            </a:endParaRPr>
          </a:p>
        </p:txBody>
      </p:sp>
    </p:spTree>
    <p:extLst>
      <p:ext uri="{BB962C8B-B14F-4D97-AF65-F5344CB8AC3E}">
        <p14:creationId xmlns:p14="http://schemas.microsoft.com/office/powerpoint/2010/main" val="4414980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標題 1"/>
          <p:cNvSpPr>
            <a:spLocks noGrp="1"/>
          </p:cNvSpPr>
          <p:nvPr>
            <p:ph type="title"/>
          </p:nvPr>
        </p:nvSpPr>
        <p:spPr>
          <a:xfrm>
            <a:off x="395288" y="404813"/>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(6/10)</a:t>
            </a:r>
            <a:endParaRPr lang="zh-TW" altLang="en-US" sz="4000" dirty="0" smtClean="0">
              <a:latin typeface="Arial" pitchFamily="34" charset="0"/>
              <a:ea typeface="標楷體" pitchFamily="65" charset="-120"/>
              <a:cs typeface="Arial" pitchFamily="34" charset="0"/>
            </a:endParaRPr>
          </a:p>
        </p:txBody>
      </p:sp>
      <p:graphicFrame>
        <p:nvGraphicFramePr>
          <p:cNvPr id="6" name="表格 5"/>
          <p:cNvGraphicFramePr>
            <a:graphicFrameLocks noGrp="1"/>
          </p:cNvGraphicFramePr>
          <p:nvPr>
            <p:extLst>
              <p:ext uri="{D42A27DB-BD31-4B8C-83A1-F6EECF244321}">
                <p14:modId xmlns:p14="http://schemas.microsoft.com/office/powerpoint/2010/main" val="3185582051"/>
              </p:ext>
            </p:extLst>
          </p:nvPr>
        </p:nvGraphicFramePr>
        <p:xfrm>
          <a:off x="539552" y="1772816"/>
          <a:ext cx="8208962" cy="3935958"/>
        </p:xfrm>
        <a:graphic>
          <a:graphicData uri="http://schemas.openxmlformats.org/drawingml/2006/table">
            <a:tbl>
              <a:tblPr firstRow="1" bandRow="1">
                <a:tableStyleId>{21E4AEA4-8DFA-4A89-87EB-49C32662AFE0}</a:tableStyleId>
              </a:tblPr>
              <a:tblGrid>
                <a:gridCol w="1368160"/>
                <a:gridCol w="2438894"/>
                <a:gridCol w="1546616"/>
                <a:gridCol w="1427646"/>
                <a:gridCol w="1427646"/>
              </a:tblGrid>
              <a:tr h="449751">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80" marR="68580"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80" marR="68580"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80" marR="68580"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80" marR="68580" marT="0" marB="0" anchor="ctr"/>
                </a:tc>
              </a:tr>
              <a:tr h="3486207">
                <a:tc>
                  <a:txBody>
                    <a:bodyPr/>
                    <a:lstStyle/>
                    <a:p>
                      <a:pPr>
                        <a:lnSpc>
                          <a:spcPts val="2000"/>
                        </a:lnSpc>
                        <a:spcAft>
                          <a:spcPts val="0"/>
                        </a:spcAft>
                      </a:pPr>
                      <a:r>
                        <a:rPr lang="en-US" sz="1600" kern="100" dirty="0">
                          <a:effectLst/>
                          <a:latin typeface="Arial"/>
                          <a:ea typeface="標楷體"/>
                        </a:rPr>
                        <a:t>6.</a:t>
                      </a:r>
                      <a:r>
                        <a:rPr lang="zh-TW" sz="1600" kern="100" dirty="0">
                          <a:solidFill>
                            <a:srgbClr val="FF0000"/>
                          </a:solidFill>
                          <a:effectLst/>
                          <a:latin typeface="Arial"/>
                          <a:ea typeface="標楷體"/>
                          <a:cs typeface="Arial"/>
                        </a:rPr>
                        <a:t>內外環境清潔及病媒防治</a:t>
                      </a:r>
                      <a:endParaRPr lang="zh-TW" sz="1600" kern="100" dirty="0">
                        <a:solidFill>
                          <a:srgbClr val="FF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機構內外環境整潔、地面乾燥，且無障礙物品。</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設有產婦退住後房間（含嬰兒床）清潔與消毒之紀錄。</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機構每半年至少實施一次環境消毒及病蟲害防治措施且有紀錄。</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訂有機構環境清潔維護及病媒防治辦法。</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定期檢討必要時予以修正。</a:t>
                      </a:r>
                      <a:endParaRPr lang="zh-TW" sz="1600" dirty="0">
                        <a:solidFill>
                          <a:srgbClr val="00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觀察現場</a:t>
                      </a:r>
                      <a:r>
                        <a:rPr lang="en-US" sz="1600" kern="100" dirty="0">
                          <a:effectLst/>
                          <a:latin typeface="Arial"/>
                          <a:ea typeface="標楷體"/>
                          <a:cs typeface="Times New Roman"/>
                        </a:rPr>
                        <a:t>(</a:t>
                      </a:r>
                      <a:r>
                        <a:rPr lang="zh-TW" sz="1600" kern="100" dirty="0">
                          <a:effectLst/>
                          <a:latin typeface="Arial"/>
                          <a:ea typeface="標楷體"/>
                          <a:cs typeface="Arial"/>
                        </a:rPr>
                        <a:t>觀察住房及嬰兒室的清潔及機構內環境整潔</a:t>
                      </a:r>
                      <a:r>
                        <a:rPr lang="en-US" sz="1600" kern="100" dirty="0">
                          <a:effectLst/>
                          <a:latin typeface="Arial"/>
                          <a:ea typeface="標楷體"/>
                          <a:cs typeface="Times New Roman"/>
                        </a:rPr>
                        <a:t>)</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txBody>
                  <a:tcPr marL="68580" marR="68580" marT="0" marB="0"/>
                </a:tc>
                <a:tc>
                  <a:txBody>
                    <a:bodyPr/>
                    <a:lstStyle/>
                    <a:p>
                      <a:pPr marL="170815" indent="-170815">
                        <a:lnSpc>
                          <a:spcPts val="200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完全不符合，或未達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5</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3</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B.</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5</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342900" indent="-342900">
                        <a:buFont typeface="+mj-lt"/>
                        <a:buAutoNum type="arabicPeriod"/>
                      </a:pPr>
                      <a:endParaRPr lang="zh-TW" sz="2400" kern="100" dirty="0">
                        <a:effectLst/>
                        <a:latin typeface="Arial" panose="020B0604020202020204" pitchFamily="34" charset="0"/>
                        <a:ea typeface="標楷體" panose="03000509000000000000" pitchFamily="65" charset="-120"/>
                        <a:cs typeface="Arial" panose="020B0604020202020204"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56</a:t>
            </a:fld>
            <a:endParaRPr lang="zh-TW" altLang="en-US">
              <a:solidFill>
                <a:prstClr val="black">
                  <a:tint val="75000"/>
                </a:prstClr>
              </a:solidFill>
            </a:endParaRPr>
          </a:p>
        </p:txBody>
      </p:sp>
    </p:spTree>
    <p:extLst>
      <p:ext uri="{BB962C8B-B14F-4D97-AF65-F5344CB8AC3E}">
        <p14:creationId xmlns:p14="http://schemas.microsoft.com/office/powerpoint/2010/main" val="207334051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(7/10)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4024607695"/>
              </p:ext>
            </p:extLst>
          </p:nvPr>
        </p:nvGraphicFramePr>
        <p:xfrm>
          <a:off x="376237" y="1916832"/>
          <a:ext cx="8496301" cy="3515672"/>
        </p:xfrm>
        <a:graphic>
          <a:graphicData uri="http://schemas.openxmlformats.org/drawingml/2006/table">
            <a:tbl>
              <a:tblPr firstRow="1" bandRow="1">
                <a:tableStyleId>{21E4AEA4-8DFA-4A89-87EB-49C32662AFE0}</a:tableStyleId>
              </a:tblPr>
              <a:tblGrid>
                <a:gridCol w="1151806"/>
                <a:gridCol w="2952328"/>
                <a:gridCol w="1512168"/>
                <a:gridCol w="1440160"/>
                <a:gridCol w="1439839"/>
              </a:tblGrid>
              <a:tr h="467672">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75" marR="68575"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75" marR="6857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5" marR="68575" marT="0" marB="0" anchor="ctr"/>
                </a:tc>
              </a:tr>
              <a:tr h="2123384">
                <a:tc>
                  <a:txBody>
                    <a:bodyPr/>
                    <a:lstStyle/>
                    <a:p>
                      <a:pPr>
                        <a:lnSpc>
                          <a:spcPts val="2000"/>
                        </a:lnSpc>
                        <a:spcAft>
                          <a:spcPts val="0"/>
                        </a:spcAft>
                      </a:pPr>
                      <a:r>
                        <a:rPr lang="en-US" sz="1600" kern="100" dirty="0">
                          <a:effectLst/>
                          <a:latin typeface="Arial"/>
                          <a:ea typeface="標楷體"/>
                        </a:rPr>
                        <a:t>7.</a:t>
                      </a:r>
                      <a:r>
                        <a:rPr lang="zh-TW" sz="1600" kern="100" dirty="0">
                          <a:effectLst/>
                          <a:latin typeface="Arial"/>
                          <a:ea typeface="標楷體"/>
                          <a:cs typeface="Arial"/>
                        </a:rPr>
                        <a:t>防疫物資設置及儲放</a:t>
                      </a:r>
                      <a:endParaRPr lang="zh-TW" sz="1600" kern="100" dirty="0">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防疫物資放置通風場所，且有適當安全量。</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防疫物資定期檢視有效日期並紀錄。</a:t>
                      </a:r>
                      <a:endParaRPr lang="zh-TW" sz="1600" kern="100" dirty="0">
                        <a:effectLst/>
                        <a:latin typeface="Calibri"/>
                        <a:ea typeface="新細明體"/>
                        <a:cs typeface="Times New Roman"/>
                      </a:endParaRPr>
                    </a:p>
                    <a:p>
                      <a:pPr>
                        <a:lnSpc>
                          <a:spcPts val="2000"/>
                        </a:lnSpc>
                        <a:spcAft>
                          <a:spcPts val="0"/>
                        </a:spcAft>
                      </a:pPr>
                      <a:r>
                        <a:rPr lang="en-US" sz="1600" kern="100" dirty="0">
                          <a:effectLst/>
                          <a:latin typeface="Arial"/>
                          <a:ea typeface="標楷體"/>
                        </a:rPr>
                        <a:t>[</a:t>
                      </a:r>
                      <a:r>
                        <a:rPr lang="zh-TW" sz="1600" kern="100" dirty="0">
                          <a:effectLst/>
                          <a:latin typeface="Arial"/>
                          <a:ea typeface="標楷體"/>
                          <a:cs typeface="Arial"/>
                        </a:rPr>
                        <a:t>註</a:t>
                      </a:r>
                      <a:r>
                        <a:rPr lang="en-US" sz="1600" kern="100" dirty="0">
                          <a:effectLst/>
                          <a:latin typeface="Arial"/>
                          <a:ea typeface="標楷體"/>
                        </a:rPr>
                        <a:t>]</a:t>
                      </a:r>
                      <a:endParaRPr lang="zh-TW" sz="1600" kern="100" dirty="0">
                        <a:effectLst/>
                        <a:latin typeface="Times New Roman"/>
                        <a:ea typeface="新細明體"/>
                      </a:endParaRPr>
                    </a:p>
                    <a:p>
                      <a:pPr>
                        <a:lnSpc>
                          <a:spcPts val="2000"/>
                        </a:lnSpc>
                        <a:spcAft>
                          <a:spcPts val="0"/>
                        </a:spcAft>
                      </a:pPr>
                      <a:r>
                        <a:rPr lang="zh-TW" sz="1600" kern="100" dirty="0">
                          <a:effectLst/>
                          <a:latin typeface="Times New Roman"/>
                          <a:ea typeface="標楷體"/>
                        </a:rPr>
                        <a:t>安全量為當機構疫情發生時，需儲備足夠機構維持一星期緊急應變之使用量（如：口罩、手套、隔離衣及護目鏡等，可由機構依實際管理作業自行評估其需求量），以保障服務對象及工作人員之安全及健康。</a:t>
                      </a:r>
                      <a:endParaRPr lang="zh-TW" sz="1600" kern="100" dirty="0">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觀察現場</a:t>
                      </a:r>
                      <a:endParaRPr lang="zh-TW" sz="1600" kern="100" dirty="0">
                        <a:effectLst/>
                        <a:latin typeface="Calibri"/>
                        <a:ea typeface="新細明體"/>
                        <a:cs typeface="Times New Roman"/>
                      </a:endParaRPr>
                    </a:p>
                    <a:p>
                      <a:pPr>
                        <a:lnSpc>
                          <a:spcPts val="2000"/>
                        </a:lnSpc>
                        <a:spcAft>
                          <a:spcPts val="0"/>
                        </a:spcAft>
                      </a:pPr>
                      <a:r>
                        <a:rPr lang="en-US" sz="1600" kern="100" dirty="0">
                          <a:effectLst/>
                          <a:latin typeface="Arial"/>
                          <a:ea typeface="標楷體"/>
                        </a:rPr>
                        <a:t> </a:t>
                      </a:r>
                      <a:endParaRPr lang="zh-TW" sz="1600" kern="100" dirty="0">
                        <a:effectLst/>
                        <a:latin typeface="Times New Roman"/>
                        <a:ea typeface="新細明體"/>
                      </a:endParaRPr>
                    </a:p>
                  </a:txBody>
                  <a:tcPr marL="68580" marR="68580" marT="0" marB="0"/>
                </a:tc>
                <a:tc>
                  <a:txBody>
                    <a:bodyPr/>
                    <a:lstStyle/>
                    <a:p>
                      <a:pPr>
                        <a:lnSpc>
                          <a:spcPts val="2000"/>
                        </a:lnSpc>
                        <a:spcAft>
                          <a:spcPts val="0"/>
                        </a:spcAft>
                      </a:pPr>
                      <a:r>
                        <a:rPr lang="en-US" sz="1600" kern="100" dirty="0">
                          <a:effectLst/>
                          <a:latin typeface="Arial"/>
                          <a:ea typeface="標楷體"/>
                        </a:rPr>
                        <a:t>D.</a:t>
                      </a:r>
                      <a:r>
                        <a:rPr lang="zh-TW" sz="1600" kern="100" dirty="0">
                          <a:effectLst/>
                          <a:latin typeface="Arial"/>
                          <a:ea typeface="標楷體"/>
                          <a:cs typeface="Arial"/>
                        </a:rPr>
                        <a:t>任一項不符合</a:t>
                      </a:r>
                      <a:endParaRPr lang="zh-TW" sz="1600" kern="100" dirty="0">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endParaRPr lang="zh-TW" sz="1600" kern="100" dirty="0">
                        <a:effectLst/>
                        <a:latin typeface="Arial" panose="020B0604020202020204" pitchFamily="34" charset="0"/>
                        <a:ea typeface="標楷體" panose="03000509000000000000" pitchFamily="65" charset="-120"/>
                        <a:cs typeface="Arial" panose="020B0604020202020204"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57</a:t>
            </a:fld>
            <a:endParaRPr lang="zh-TW" altLang="en-US">
              <a:solidFill>
                <a:prstClr val="black">
                  <a:tint val="75000"/>
                </a:prstClr>
              </a:solidFill>
            </a:endParaRPr>
          </a:p>
        </p:txBody>
      </p:sp>
    </p:spTree>
    <p:extLst>
      <p:ext uri="{BB962C8B-B14F-4D97-AF65-F5344CB8AC3E}">
        <p14:creationId xmlns:p14="http://schemas.microsoft.com/office/powerpoint/2010/main" val="28353410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(8/10)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950041273"/>
              </p:ext>
            </p:extLst>
          </p:nvPr>
        </p:nvGraphicFramePr>
        <p:xfrm>
          <a:off x="345355" y="2060848"/>
          <a:ext cx="8496301" cy="3769672"/>
        </p:xfrm>
        <a:graphic>
          <a:graphicData uri="http://schemas.openxmlformats.org/drawingml/2006/table">
            <a:tbl>
              <a:tblPr firstRow="1" bandRow="1">
                <a:tableStyleId>{21E4AEA4-8DFA-4A89-87EB-49C32662AFE0}</a:tableStyleId>
              </a:tblPr>
              <a:tblGrid>
                <a:gridCol w="1034807"/>
                <a:gridCol w="3069327"/>
                <a:gridCol w="1512168"/>
                <a:gridCol w="1440160"/>
                <a:gridCol w="1439839"/>
              </a:tblGrid>
              <a:tr h="467672">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75" marR="68575"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75" marR="6857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75" marR="68575"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5" marR="68575" marT="0" marB="0" anchor="ctr"/>
                </a:tc>
              </a:tr>
              <a:tr h="2123384">
                <a:tc>
                  <a:txBody>
                    <a:bodyPr/>
                    <a:lstStyle/>
                    <a:p>
                      <a:pPr>
                        <a:lnSpc>
                          <a:spcPts val="2000"/>
                        </a:lnSpc>
                        <a:spcAft>
                          <a:spcPts val="0"/>
                        </a:spcAft>
                      </a:pPr>
                      <a:r>
                        <a:rPr lang="en-US" sz="1600" dirty="0">
                          <a:solidFill>
                            <a:srgbClr val="000000"/>
                          </a:solidFill>
                          <a:effectLst/>
                          <a:latin typeface="Arial"/>
                          <a:ea typeface="標楷體"/>
                        </a:rPr>
                        <a:t>8.</a:t>
                      </a:r>
                      <a:r>
                        <a:rPr lang="zh-TW" sz="1600" dirty="0">
                          <a:solidFill>
                            <a:srgbClr val="FF0000"/>
                          </a:solidFill>
                          <a:effectLst/>
                          <a:latin typeface="Arial"/>
                          <a:ea typeface="標楷體"/>
                          <a:cs typeface="Arial"/>
                        </a:rPr>
                        <a:t>感染管制機制</a:t>
                      </a:r>
                      <a:endParaRPr lang="zh-TW" sz="1600" dirty="0">
                        <a:solidFill>
                          <a:srgbClr val="FF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訂有感染管制預防、突發事件處理、洗手標準作業、工作人員及住民體溫監測作業（含外包工作人員）及不明原因發燒人員之處理辦法</a:t>
                      </a:r>
                      <a:r>
                        <a:rPr lang="en-US" sz="1600" dirty="0">
                          <a:solidFill>
                            <a:srgbClr val="000000"/>
                          </a:solidFill>
                          <a:effectLst/>
                          <a:latin typeface="Arial"/>
                          <a:ea typeface="標楷體"/>
                        </a:rPr>
                        <a:t>(</a:t>
                      </a:r>
                      <a:r>
                        <a:rPr lang="zh-TW" sz="1600" dirty="0">
                          <a:solidFill>
                            <a:srgbClr val="000000"/>
                          </a:solidFill>
                          <a:effectLst/>
                          <a:latin typeface="Arial"/>
                          <a:ea typeface="標楷體"/>
                          <a:cs typeface="Arial"/>
                        </a:rPr>
                        <a:t>含作業流程</a:t>
                      </a:r>
                      <a:r>
                        <a:rPr lang="en-US" sz="1600" dirty="0">
                          <a:solidFill>
                            <a:srgbClr val="000000"/>
                          </a:solidFill>
                          <a:effectLst/>
                          <a:latin typeface="Arial"/>
                          <a:ea typeface="標楷體"/>
                        </a:rPr>
                        <a:t>)</a:t>
                      </a:r>
                      <a:r>
                        <a:rPr lang="zh-TW" sz="1600" dirty="0">
                          <a:solidFill>
                            <a:srgbClr val="000000"/>
                          </a:solidFill>
                          <a:effectLst/>
                          <a:latin typeface="Arial"/>
                          <a:ea typeface="標楷體"/>
                          <a:cs typeface="Arial"/>
                        </a:rPr>
                        <a:t>。</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配合疾病管制署人口密集機構傳染病監視作業之登錄</a:t>
                      </a:r>
                      <a:r>
                        <a:rPr lang="zh-TW" sz="1600" b="1" dirty="0">
                          <a:solidFill>
                            <a:srgbClr val="000000"/>
                          </a:solidFill>
                          <a:effectLst/>
                          <a:latin typeface="Arial"/>
                          <a:ea typeface="標楷體"/>
                          <a:cs typeface="Arial"/>
                        </a:rPr>
                        <a:t>及通報</a:t>
                      </a:r>
                      <a:r>
                        <a:rPr lang="zh-TW" sz="1600" dirty="0">
                          <a:solidFill>
                            <a:srgbClr val="000000"/>
                          </a:solidFill>
                          <a:effectLst/>
                          <a:latin typeface="Arial"/>
                          <a:ea typeface="標楷體"/>
                          <a:cs typeface="Arial"/>
                        </a:rPr>
                        <a:t>。</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每季進行感染事件之分析檢討。</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對異常狀況有完善的處理措施及追蹤改善紀錄。</a:t>
                      </a:r>
                      <a:r>
                        <a:rPr lang="zh-TW" sz="1600" dirty="0">
                          <a:solidFill>
                            <a:srgbClr val="000000"/>
                          </a:solidFill>
                          <a:effectLst/>
                          <a:latin typeface="Times New Roman"/>
                          <a:ea typeface="Arial"/>
                        </a:rPr>
                        <a:t> </a:t>
                      </a:r>
                      <a:endParaRPr lang="zh-TW" sz="1600" dirty="0">
                        <a:solidFill>
                          <a:srgbClr val="00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檢視文件、紀錄或檢討報告</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訪談負責人及工作人員</a:t>
                      </a:r>
                      <a:endParaRPr lang="zh-TW" sz="1600" kern="100" dirty="0">
                        <a:effectLst/>
                        <a:latin typeface="Calibri"/>
                        <a:ea typeface="新細明體"/>
                        <a:cs typeface="Times New Roman"/>
                      </a:endParaRPr>
                    </a:p>
                    <a:p>
                      <a:pPr>
                        <a:lnSpc>
                          <a:spcPts val="2000"/>
                        </a:lnSpc>
                        <a:spcAft>
                          <a:spcPts val="0"/>
                        </a:spcAft>
                      </a:pPr>
                      <a:r>
                        <a:rPr lang="en-US" sz="1600" kern="100" dirty="0">
                          <a:effectLst/>
                          <a:latin typeface="Arial"/>
                          <a:ea typeface="標楷體"/>
                        </a:rPr>
                        <a:t> </a:t>
                      </a:r>
                      <a:endParaRPr lang="zh-TW" sz="1600" kern="100" dirty="0">
                        <a:effectLst/>
                        <a:latin typeface="Times New Roman"/>
                        <a:ea typeface="新細明體"/>
                      </a:endParaRPr>
                    </a:p>
                  </a:txBody>
                  <a:tcPr marL="68580" marR="68580" marT="0" marB="0"/>
                </a:tc>
                <a:tc>
                  <a:txBody>
                    <a:bodyPr/>
                    <a:lstStyle/>
                    <a:p>
                      <a:pPr marL="170815" indent="-170815">
                        <a:lnSpc>
                          <a:spcPts val="200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完全不符合，或未達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2</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B.</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3</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0" lvl="0" indent="0">
                        <a:lnSpc>
                          <a:spcPct val="100000"/>
                        </a:lnSpc>
                        <a:spcAft>
                          <a:spcPts val="0"/>
                        </a:spcAft>
                        <a:buFont typeface="+mj-lt"/>
                        <a:buNone/>
                      </a:pPr>
                      <a:endParaRPr lang="zh-TW" sz="1600" kern="100" dirty="0">
                        <a:effectLst/>
                        <a:latin typeface="Arial" panose="020B0604020202020204" pitchFamily="34" charset="0"/>
                        <a:ea typeface="標楷體" panose="03000509000000000000" pitchFamily="65" charset="-120"/>
                        <a:cs typeface="Arial" panose="020B0604020202020204" pitchFamily="34" charset="0"/>
                      </a:endParaRPr>
                    </a:p>
                  </a:txBody>
                  <a:tcPr marL="68575" marR="68575"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58</a:t>
            </a:fld>
            <a:endParaRPr lang="zh-TW" altLang="en-US">
              <a:solidFill>
                <a:prstClr val="black">
                  <a:tint val="75000"/>
                </a:prstClr>
              </a:solidFill>
            </a:endParaRPr>
          </a:p>
        </p:txBody>
      </p:sp>
    </p:spTree>
    <p:extLst>
      <p:ext uri="{BB962C8B-B14F-4D97-AF65-F5344CB8AC3E}">
        <p14:creationId xmlns:p14="http://schemas.microsoft.com/office/powerpoint/2010/main" val="404517372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標題 1"/>
          <p:cNvSpPr>
            <a:spLocks noGrp="1"/>
          </p:cNvSpPr>
          <p:nvPr>
            <p:ph type="title"/>
          </p:nvPr>
        </p:nvSpPr>
        <p:spPr>
          <a:xfrm>
            <a:off x="395288" y="260350"/>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(9/10)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816540586"/>
              </p:ext>
            </p:extLst>
          </p:nvPr>
        </p:nvGraphicFramePr>
        <p:xfrm>
          <a:off x="251519" y="1772816"/>
          <a:ext cx="8621019" cy="4568056"/>
        </p:xfrm>
        <a:graphic>
          <a:graphicData uri="http://schemas.openxmlformats.org/drawingml/2006/table">
            <a:tbl>
              <a:tblPr firstRow="1" bandRow="1">
                <a:tableStyleId>{21E4AEA4-8DFA-4A89-87EB-49C32662AFE0}</a:tableStyleId>
              </a:tblPr>
              <a:tblGrid>
                <a:gridCol w="1152130"/>
                <a:gridCol w="2952328"/>
                <a:gridCol w="1512168"/>
                <a:gridCol w="1584176"/>
                <a:gridCol w="1420217"/>
              </a:tblGrid>
              <a:tr h="504056">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84" marR="68584"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基準說明</a:t>
                      </a:r>
                    </a:p>
                  </a:txBody>
                  <a:tcPr marL="68584" marR="68584"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84" marR="68584"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84" marR="68584"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84" marR="68584" marT="0" marB="0" anchor="ctr"/>
                </a:tc>
              </a:tr>
              <a:tr h="1621810">
                <a:tc>
                  <a:txBody>
                    <a:bodyPr/>
                    <a:lstStyle/>
                    <a:p>
                      <a:pPr>
                        <a:lnSpc>
                          <a:spcPts val="2000"/>
                        </a:lnSpc>
                        <a:spcAft>
                          <a:spcPts val="0"/>
                        </a:spcAft>
                      </a:pPr>
                      <a:r>
                        <a:rPr lang="en-US" sz="1600" kern="100" dirty="0">
                          <a:effectLst/>
                          <a:latin typeface="Arial"/>
                          <a:ea typeface="標楷體"/>
                        </a:rPr>
                        <a:t>9.</a:t>
                      </a:r>
                      <a:r>
                        <a:rPr lang="zh-TW" sz="1600" kern="100" dirty="0">
                          <a:solidFill>
                            <a:srgbClr val="FF0000"/>
                          </a:solidFill>
                          <a:effectLst/>
                          <a:latin typeface="Arial"/>
                          <a:ea typeface="標楷體"/>
                          <a:cs typeface="Arial"/>
                        </a:rPr>
                        <a:t>手部衛生之遵從性</a:t>
                      </a:r>
                      <a:endParaRPr lang="zh-TW" sz="1600" kern="100" dirty="0">
                        <a:solidFill>
                          <a:srgbClr val="FF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洗手設備之位置（包括酒精性乾洗手液）及數量（每</a:t>
                      </a:r>
                      <a:r>
                        <a:rPr lang="en-US" sz="1600" dirty="0">
                          <a:solidFill>
                            <a:srgbClr val="000000"/>
                          </a:solidFill>
                          <a:effectLst/>
                          <a:latin typeface="Arial"/>
                          <a:ea typeface="標楷體"/>
                        </a:rPr>
                        <a:t>6-8</a:t>
                      </a:r>
                      <a:r>
                        <a:rPr lang="zh-TW" sz="1600" dirty="0">
                          <a:solidFill>
                            <a:srgbClr val="000000"/>
                          </a:solidFill>
                          <a:effectLst/>
                          <a:latin typeface="Arial"/>
                          <a:ea typeface="標楷體"/>
                          <a:cs typeface="Arial"/>
                        </a:rPr>
                        <a:t>床應設置一個）符合實際需要。</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護理人員及照顧人員確實執行洗手技術，包括</a:t>
                      </a:r>
                      <a:r>
                        <a:rPr lang="en-US" sz="1600" dirty="0">
                          <a:solidFill>
                            <a:srgbClr val="000000"/>
                          </a:solidFill>
                          <a:effectLst/>
                          <a:latin typeface="Arial"/>
                          <a:ea typeface="標楷體"/>
                        </a:rPr>
                        <a:t>:(1)</a:t>
                      </a:r>
                      <a:r>
                        <a:rPr lang="zh-TW" sz="1600" dirty="0">
                          <a:solidFill>
                            <a:srgbClr val="000000"/>
                          </a:solidFill>
                          <a:effectLst/>
                          <a:latin typeface="Arial"/>
                          <a:ea typeface="標楷體"/>
                          <a:cs typeface="Arial"/>
                        </a:rPr>
                        <a:t>接觸產婦之前；</a:t>
                      </a:r>
                      <a:r>
                        <a:rPr lang="en-US" sz="1600" dirty="0">
                          <a:solidFill>
                            <a:srgbClr val="000000"/>
                          </a:solidFill>
                          <a:effectLst/>
                          <a:latin typeface="Arial"/>
                          <a:ea typeface="標楷體"/>
                        </a:rPr>
                        <a:t>(2)</a:t>
                      </a:r>
                      <a:r>
                        <a:rPr lang="zh-TW" sz="1600" dirty="0">
                          <a:solidFill>
                            <a:srgbClr val="000000"/>
                          </a:solidFill>
                          <a:effectLst/>
                          <a:latin typeface="Arial"/>
                          <a:ea typeface="標楷體"/>
                          <a:cs typeface="Arial"/>
                        </a:rPr>
                        <a:t>執行無菌技術操作之前；</a:t>
                      </a:r>
                      <a:r>
                        <a:rPr lang="en-US" sz="1600" dirty="0">
                          <a:solidFill>
                            <a:srgbClr val="000000"/>
                          </a:solidFill>
                          <a:effectLst/>
                          <a:latin typeface="Arial"/>
                          <a:ea typeface="標楷體"/>
                        </a:rPr>
                        <a:t>(3)</a:t>
                      </a:r>
                      <a:r>
                        <a:rPr lang="zh-TW" sz="1600" dirty="0">
                          <a:solidFill>
                            <a:srgbClr val="000000"/>
                          </a:solidFill>
                          <a:effectLst/>
                          <a:latin typeface="Arial"/>
                          <a:ea typeface="標楷體"/>
                          <a:cs typeface="Arial"/>
                        </a:rPr>
                        <a:t>有接觸產婦體液風險之後；</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接觸產婦之後；</a:t>
                      </a:r>
                      <a:r>
                        <a:rPr lang="en-US" sz="1600" dirty="0">
                          <a:solidFill>
                            <a:srgbClr val="000000"/>
                          </a:solidFill>
                          <a:effectLst/>
                          <a:latin typeface="Arial"/>
                          <a:ea typeface="標楷體"/>
                        </a:rPr>
                        <a:t>(5)</a:t>
                      </a:r>
                      <a:r>
                        <a:rPr lang="zh-TW" sz="1600" dirty="0">
                          <a:solidFill>
                            <a:srgbClr val="000000"/>
                          </a:solidFill>
                          <a:effectLst/>
                          <a:latin typeface="Arial"/>
                          <a:ea typeface="標楷體"/>
                          <a:cs typeface="Arial"/>
                        </a:rPr>
                        <a:t>接觸產婦周遭環境之後；</a:t>
                      </a:r>
                      <a:r>
                        <a:rPr lang="en-US" sz="1600" dirty="0">
                          <a:solidFill>
                            <a:srgbClr val="000000"/>
                          </a:solidFill>
                          <a:effectLst/>
                          <a:latin typeface="Arial"/>
                          <a:ea typeface="標楷體"/>
                        </a:rPr>
                        <a:t>(6)</a:t>
                      </a:r>
                      <a:r>
                        <a:rPr lang="zh-TW" sz="1600" dirty="0">
                          <a:solidFill>
                            <a:srgbClr val="000000"/>
                          </a:solidFill>
                          <a:effectLst/>
                          <a:latin typeface="Arial"/>
                          <a:ea typeface="標楷體"/>
                          <a:cs typeface="Arial"/>
                        </a:rPr>
                        <a:t>接觸嬰兒前；</a:t>
                      </a:r>
                      <a:r>
                        <a:rPr lang="en-US" sz="1600" dirty="0">
                          <a:solidFill>
                            <a:srgbClr val="000000"/>
                          </a:solidFill>
                          <a:effectLst/>
                          <a:latin typeface="Arial"/>
                          <a:ea typeface="標楷體"/>
                        </a:rPr>
                        <a:t>(7)</a:t>
                      </a:r>
                      <a:r>
                        <a:rPr lang="zh-TW" sz="1600" dirty="0">
                          <a:solidFill>
                            <a:srgbClr val="000000"/>
                          </a:solidFill>
                          <a:effectLst/>
                          <a:latin typeface="Arial"/>
                          <a:ea typeface="標楷體"/>
                          <a:cs typeface="Arial"/>
                        </a:rPr>
                        <a:t>接觸嬰兒後。</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設有手部衛生遵從性有管控與查核辦法。</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確實執行手部衛生遵從性管控與查核並有紀錄。</a:t>
                      </a:r>
                      <a:endParaRPr lang="zh-TW" sz="1600" dirty="0">
                        <a:solidFill>
                          <a:srgbClr val="00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觀察現場</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a:t>
                      </a:r>
                      <a:r>
                        <a:rPr lang="en-US" sz="1600" kern="100" dirty="0">
                          <a:effectLst/>
                          <a:latin typeface="Arial"/>
                          <a:ea typeface="標楷體"/>
                          <a:cs typeface="Times New Roman"/>
                        </a:rPr>
                        <a:t>(</a:t>
                      </a:r>
                      <a:r>
                        <a:rPr lang="zh-TW" sz="1600" kern="100" dirty="0">
                          <a:effectLst/>
                          <a:latin typeface="Arial"/>
                          <a:ea typeface="標楷體"/>
                          <a:cs typeface="Arial"/>
                        </a:rPr>
                        <a:t>監測時間</a:t>
                      </a:r>
                      <a:r>
                        <a:rPr lang="en-US" sz="1600" kern="100" dirty="0">
                          <a:effectLst/>
                          <a:latin typeface="Arial"/>
                          <a:ea typeface="標楷體"/>
                          <a:cs typeface="Times New Roman"/>
                        </a:rPr>
                        <a:t>/</a:t>
                      </a:r>
                      <a:r>
                        <a:rPr lang="zh-TW" sz="1600" kern="100" dirty="0">
                          <a:effectLst/>
                          <a:latin typeface="Arial"/>
                          <a:ea typeface="標楷體"/>
                          <a:cs typeface="Arial"/>
                        </a:rPr>
                        <a:t>頻率由機構依情況自訂。建議包括：</a:t>
                      </a:r>
                      <a:r>
                        <a:rPr lang="en-US" sz="1600" kern="100" dirty="0">
                          <a:effectLst/>
                          <a:latin typeface="Arial"/>
                          <a:ea typeface="標楷體"/>
                          <a:cs typeface="Times New Roman"/>
                        </a:rPr>
                        <a:t>(1)</a:t>
                      </a:r>
                      <a:r>
                        <a:rPr lang="zh-TW" sz="1600" kern="100" dirty="0">
                          <a:effectLst/>
                          <a:latin typeface="Arial"/>
                          <a:ea typeface="標楷體"/>
                          <a:cs typeface="Arial"/>
                        </a:rPr>
                        <a:t>洗手技術正確率；</a:t>
                      </a:r>
                      <a:r>
                        <a:rPr lang="en-US" sz="1600" kern="100" dirty="0">
                          <a:effectLst/>
                          <a:latin typeface="Arial"/>
                          <a:ea typeface="標楷體"/>
                          <a:cs typeface="Times New Roman"/>
                        </a:rPr>
                        <a:t>(2)</a:t>
                      </a:r>
                      <a:r>
                        <a:rPr lang="zh-TW" sz="1600" kern="100" dirty="0">
                          <a:effectLst/>
                          <a:latin typeface="Arial"/>
                          <a:ea typeface="標楷體"/>
                          <a:cs typeface="Arial"/>
                        </a:rPr>
                        <a:t>洗手時機正確率監控</a:t>
                      </a:r>
                      <a:r>
                        <a:rPr lang="en-US" sz="1600" kern="100" dirty="0">
                          <a:effectLst/>
                          <a:latin typeface="Arial"/>
                          <a:ea typeface="標楷體"/>
                          <a:cs typeface="Times New Roman"/>
                        </a:rPr>
                        <a:t>)</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訪談護理人員</a:t>
                      </a:r>
                      <a:endParaRPr lang="zh-TW" sz="1600" kern="100" dirty="0">
                        <a:effectLst/>
                        <a:latin typeface="Calibri"/>
                        <a:ea typeface="新細明體"/>
                        <a:cs typeface="Times New Roman"/>
                      </a:endParaRPr>
                    </a:p>
                  </a:txBody>
                  <a:tcPr marL="68580" marR="68580" marT="0" marB="0"/>
                </a:tc>
                <a:tc>
                  <a:txBody>
                    <a:bodyPr/>
                    <a:lstStyle/>
                    <a:p>
                      <a:pPr marL="170815" indent="-170815">
                        <a:lnSpc>
                          <a:spcPts val="200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完全不符合，或未達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2</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B.</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3</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a:spcAft>
                          <a:spcPts val="0"/>
                        </a:spcAft>
                      </a:pPr>
                      <a:endParaRPr lang="zh-TW" sz="1600" kern="100" dirty="0">
                        <a:effectLst/>
                        <a:latin typeface="Arial" panose="020B0604020202020204" pitchFamily="34" charset="0"/>
                        <a:ea typeface="標楷體" panose="03000509000000000000" pitchFamily="65" charset="-120"/>
                        <a:cs typeface="Arial" panose="020B0604020202020204" pitchFamily="34" charset="0"/>
                      </a:endParaRPr>
                    </a:p>
                  </a:txBody>
                  <a:tcPr marL="68584" marR="68584"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59</a:t>
            </a:fld>
            <a:endParaRPr lang="zh-TW" altLang="en-US">
              <a:solidFill>
                <a:prstClr val="black">
                  <a:tint val="75000"/>
                </a:prstClr>
              </a:solidFill>
            </a:endParaRPr>
          </a:p>
        </p:txBody>
      </p:sp>
    </p:spTree>
    <p:extLst>
      <p:ext uri="{BB962C8B-B14F-4D97-AF65-F5344CB8AC3E}">
        <p14:creationId xmlns:p14="http://schemas.microsoft.com/office/powerpoint/2010/main" val="291403977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產後護理之家</a:t>
            </a:r>
            <a:r>
              <a:rPr lang="en-US" altLang="zh-TW" sz="4000" dirty="0" smtClean="0">
                <a:latin typeface="Arial" pitchFamily="34" charset="0"/>
                <a:ea typeface="標楷體" pitchFamily="65" charset="-120"/>
                <a:cs typeface="Arial" pitchFamily="34" charset="0"/>
              </a:rPr>
              <a:t>(10/10)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888795283"/>
              </p:ext>
            </p:extLst>
          </p:nvPr>
        </p:nvGraphicFramePr>
        <p:xfrm>
          <a:off x="230187" y="1809071"/>
          <a:ext cx="8642351" cy="4577442"/>
        </p:xfrm>
        <a:graphic>
          <a:graphicData uri="http://schemas.openxmlformats.org/drawingml/2006/table">
            <a:tbl>
              <a:tblPr firstRow="1" bandRow="1">
                <a:tableStyleId>{21E4AEA4-8DFA-4A89-87EB-49C32662AFE0}</a:tableStyleId>
              </a:tblPr>
              <a:tblGrid>
                <a:gridCol w="1013609"/>
                <a:gridCol w="3019534"/>
                <a:gridCol w="1584176"/>
                <a:gridCol w="1656184"/>
                <a:gridCol w="1368848"/>
              </a:tblGrid>
              <a:tr h="362829">
                <a:tc>
                  <a:txBody>
                    <a:bodyPr/>
                    <a:lstStyle/>
                    <a:p>
                      <a:pPr algn="ctr">
                        <a:spcAft>
                          <a:spcPts val="0"/>
                        </a:spcAft>
                      </a:pPr>
                      <a:r>
                        <a:rPr lang="zh-TW" sz="1600" kern="100" dirty="0">
                          <a:effectLst/>
                          <a:latin typeface="Arial" panose="020B0604020202020204" pitchFamily="34" charset="0"/>
                          <a:ea typeface="標楷體" panose="03000509000000000000" pitchFamily="65" charset="-120"/>
                          <a:cs typeface="Arial" panose="020B0604020202020204" pitchFamily="34" charset="0"/>
                        </a:rPr>
                        <a:t>查核基準</a:t>
                      </a:r>
                    </a:p>
                  </a:txBody>
                  <a:tcPr marL="68591" marR="68591" marT="0" marB="0" anchor="ctr"/>
                </a:tc>
                <a:tc>
                  <a:txBody>
                    <a:bodyPr/>
                    <a:lstStyle/>
                    <a:p>
                      <a:pPr algn="ctr">
                        <a:spcAft>
                          <a:spcPts val="0"/>
                        </a:spcAft>
                      </a:pPr>
                      <a:r>
                        <a:rPr lang="zh-TW" sz="1600" kern="100" dirty="0">
                          <a:effectLst/>
                          <a:latin typeface="Arial" panose="020B0604020202020204" pitchFamily="34" charset="0"/>
                          <a:ea typeface="標楷體" panose="03000509000000000000" pitchFamily="65" charset="-120"/>
                          <a:cs typeface="Arial" panose="020B0604020202020204" pitchFamily="34" charset="0"/>
                        </a:rPr>
                        <a:t>基準說明</a:t>
                      </a:r>
                    </a:p>
                  </a:txBody>
                  <a:tcPr marL="68591" marR="68591" marT="0" marB="0" anchor="ctr"/>
                </a:tc>
                <a:tc>
                  <a:txBody>
                    <a:bodyPr/>
                    <a:lstStyle/>
                    <a:p>
                      <a:pPr algn="ctr">
                        <a:spcAft>
                          <a:spcPts val="0"/>
                        </a:spcAft>
                      </a:pPr>
                      <a:r>
                        <a:rPr lang="zh-TW" altLang="zh-TW" sz="1600" kern="100" dirty="0" smtClean="0">
                          <a:effectLst/>
                          <a:latin typeface="Arial" pitchFamily="34" charset="0"/>
                          <a:ea typeface="標楷體" pitchFamily="65" charset="-120"/>
                          <a:cs typeface="Arial" pitchFamily="34" charset="0"/>
                        </a:rPr>
                        <a:t>評</a:t>
                      </a:r>
                      <a:r>
                        <a:rPr lang="zh-TW" altLang="en-US" sz="1600" kern="100" dirty="0" smtClean="0">
                          <a:effectLst/>
                          <a:latin typeface="Arial" pitchFamily="34" charset="0"/>
                          <a:ea typeface="標楷體" pitchFamily="65" charset="-120"/>
                          <a:cs typeface="Arial" pitchFamily="34" charset="0"/>
                        </a:rPr>
                        <a:t>量</a:t>
                      </a:r>
                      <a:r>
                        <a:rPr lang="zh-TW" altLang="zh-TW" sz="1600" kern="100" dirty="0" smtClean="0">
                          <a:effectLst/>
                          <a:latin typeface="Arial" pitchFamily="34" charset="0"/>
                          <a:ea typeface="標楷體" pitchFamily="65" charset="-120"/>
                          <a:cs typeface="Arial" pitchFamily="34" charset="0"/>
                        </a:rPr>
                        <a:t>方式</a:t>
                      </a:r>
                      <a:endParaRPr lang="zh-TW" altLang="zh-TW" sz="1600" kern="100" dirty="0">
                        <a:effectLst/>
                        <a:latin typeface="Arial" pitchFamily="34" charset="0"/>
                        <a:ea typeface="標楷體" pitchFamily="65" charset="-120"/>
                        <a:cs typeface="Arial" pitchFamily="34" charset="0"/>
                      </a:endParaRPr>
                    </a:p>
                  </a:txBody>
                  <a:tcPr marL="68591" marR="68591"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zh-TW" sz="1600" b="1" kern="1200" dirty="0" smtClean="0">
                          <a:solidFill>
                            <a:schemeClr val="lt1"/>
                          </a:solidFill>
                          <a:effectLst/>
                          <a:latin typeface="標楷體" pitchFamily="65" charset="-120"/>
                          <a:ea typeface="標楷體" pitchFamily="65" charset="-120"/>
                          <a:cs typeface="+mn-cs"/>
                        </a:rPr>
                        <a:t>評分標準</a:t>
                      </a:r>
                      <a:endParaRPr lang="zh-TW" altLang="zh-TW" sz="1400" kern="100" dirty="0" smtClean="0">
                        <a:effectLst/>
                        <a:latin typeface="標楷體" pitchFamily="65" charset="-120"/>
                        <a:ea typeface="標楷體" pitchFamily="65" charset="-120"/>
                        <a:cs typeface="Arial" pitchFamily="34" charset="0"/>
                      </a:endParaRPr>
                    </a:p>
                  </a:txBody>
                  <a:tcPr marL="68591" marR="68591" marT="0" marB="0" anchor="ctr"/>
                </a:tc>
                <a:tc>
                  <a:txBody>
                    <a:bodyPr/>
                    <a:lstStyle/>
                    <a:p>
                      <a:pPr algn="ctr">
                        <a:spcAft>
                          <a:spcPts val="0"/>
                        </a:spcAft>
                      </a:pPr>
                      <a:r>
                        <a:rPr lang="zh-TW" sz="1600" kern="100" dirty="0">
                          <a:effectLst/>
                          <a:latin typeface="Arial" panose="020B0604020202020204" pitchFamily="34" charset="0"/>
                          <a:ea typeface="標楷體" panose="03000509000000000000" pitchFamily="65" charset="-120"/>
                          <a:cs typeface="Arial" panose="020B0604020202020204" pitchFamily="34" charset="0"/>
                        </a:rPr>
                        <a:t>評量</a:t>
                      </a:r>
                      <a:r>
                        <a:rPr lang="zh-TW" sz="1600" kern="100" dirty="0" smtClean="0">
                          <a:effectLst/>
                          <a:latin typeface="Arial" panose="020B0604020202020204" pitchFamily="34" charset="0"/>
                          <a:ea typeface="標楷體" panose="03000509000000000000" pitchFamily="65" charset="-120"/>
                          <a:cs typeface="Arial" panose="020B0604020202020204" pitchFamily="34" charset="0"/>
                        </a:rPr>
                        <a:t>共識</a:t>
                      </a:r>
                      <a:r>
                        <a:rPr lang="en-US" sz="1600" kern="100" dirty="0">
                          <a:effectLst/>
                          <a:latin typeface="Arial" panose="020B0604020202020204" pitchFamily="34" charset="0"/>
                          <a:ea typeface="標楷體" panose="03000509000000000000" pitchFamily="65" charset="-120"/>
                          <a:cs typeface="Arial" panose="020B0604020202020204" pitchFamily="34" charset="0"/>
                        </a:rPr>
                        <a:t> </a:t>
                      </a:r>
                      <a:endParaRPr lang="zh-TW" sz="1600" kern="100" dirty="0">
                        <a:effectLst/>
                        <a:latin typeface="Arial" panose="020B0604020202020204" pitchFamily="34" charset="0"/>
                        <a:ea typeface="標楷體" panose="03000509000000000000" pitchFamily="65" charset="-120"/>
                        <a:cs typeface="Arial" panose="020B0604020202020204" pitchFamily="34" charset="0"/>
                      </a:endParaRPr>
                    </a:p>
                  </a:txBody>
                  <a:tcPr marL="68591" marR="68591" marT="0" marB="0" anchor="ctr"/>
                </a:tc>
              </a:tr>
              <a:tr h="2029508">
                <a:tc>
                  <a:txBody>
                    <a:bodyPr/>
                    <a:lstStyle/>
                    <a:p>
                      <a:pPr>
                        <a:lnSpc>
                          <a:spcPts val="2000"/>
                        </a:lnSpc>
                        <a:spcAft>
                          <a:spcPts val="0"/>
                        </a:spcAft>
                      </a:pPr>
                      <a:r>
                        <a:rPr lang="en-US" sz="1600" kern="100" dirty="0">
                          <a:effectLst/>
                          <a:latin typeface="Arial"/>
                          <a:ea typeface="標楷體"/>
                        </a:rPr>
                        <a:t>10.</a:t>
                      </a:r>
                      <a:r>
                        <a:rPr lang="zh-TW" sz="1600" kern="100" dirty="0">
                          <a:solidFill>
                            <a:srgbClr val="FF0000"/>
                          </a:solidFill>
                          <a:effectLst/>
                          <a:latin typeface="Arial"/>
                          <a:ea typeface="標楷體"/>
                          <a:cs typeface="Arial"/>
                        </a:rPr>
                        <a:t>設置嬰兒隔離觀察室及使用情形</a:t>
                      </a:r>
                      <a:endParaRPr lang="zh-TW" sz="1600" kern="100" dirty="0">
                        <a:solidFill>
                          <a:srgbClr val="FF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設有獨立空間之隔離觀察室，並有洗手台或乾洗手液。</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隔離觀察室有獨立空調及獨立出入口。</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有隔離觀察室使用規定。</a:t>
                      </a:r>
                      <a:endParaRPr lang="zh-TW" sz="1600" dirty="0">
                        <a:solidFill>
                          <a:srgbClr val="000000"/>
                        </a:solidFill>
                        <a:effectLst/>
                        <a:latin typeface="Times New Roman"/>
                        <a:ea typeface="新細明體"/>
                      </a:endParaRPr>
                    </a:p>
                    <a:p>
                      <a:pPr marL="342900" lvl="0" indent="-342900">
                        <a:lnSpc>
                          <a:spcPts val="2000"/>
                        </a:lnSpc>
                        <a:spcAft>
                          <a:spcPts val="0"/>
                        </a:spcAft>
                        <a:buFont typeface="+mj-lt"/>
                        <a:buAutoNum type="arabicPeriod"/>
                      </a:pPr>
                      <a:r>
                        <a:rPr lang="zh-TW" sz="1600" dirty="0">
                          <a:solidFill>
                            <a:srgbClr val="000000"/>
                          </a:solidFill>
                          <a:effectLst/>
                          <a:latin typeface="Arial"/>
                          <a:ea typeface="標楷體"/>
                          <a:cs typeface="Arial"/>
                        </a:rPr>
                        <a:t>訂有呼吸道、腸胃道、皮膚性感染等項目的隔離辦法</a:t>
                      </a:r>
                      <a:r>
                        <a:rPr lang="en-US" sz="1600" dirty="0">
                          <a:solidFill>
                            <a:srgbClr val="000000"/>
                          </a:solidFill>
                          <a:effectLst/>
                          <a:latin typeface="Arial"/>
                          <a:ea typeface="標楷體"/>
                        </a:rPr>
                        <a:t>(</a:t>
                      </a:r>
                      <a:r>
                        <a:rPr lang="zh-TW" sz="1600" dirty="0">
                          <a:solidFill>
                            <a:srgbClr val="000000"/>
                          </a:solidFill>
                          <a:effectLst/>
                          <a:latin typeface="Arial"/>
                          <a:ea typeface="標楷體"/>
                          <a:cs typeface="Arial"/>
                        </a:rPr>
                        <a:t>含作業流程</a:t>
                      </a:r>
                      <a:r>
                        <a:rPr lang="en-US" sz="1600" dirty="0">
                          <a:solidFill>
                            <a:srgbClr val="000000"/>
                          </a:solidFill>
                          <a:effectLst/>
                          <a:latin typeface="Arial"/>
                          <a:ea typeface="標楷體"/>
                        </a:rPr>
                        <a:t>)</a:t>
                      </a:r>
                      <a:r>
                        <a:rPr lang="zh-TW" sz="1600" dirty="0">
                          <a:solidFill>
                            <a:srgbClr val="000000"/>
                          </a:solidFill>
                          <a:effectLst/>
                          <a:latin typeface="Arial"/>
                          <a:ea typeface="標楷體"/>
                          <a:cs typeface="Arial"/>
                        </a:rPr>
                        <a:t>，並依個案需求，提供合宜的照護技術。</a:t>
                      </a:r>
                      <a:r>
                        <a:rPr lang="zh-TW" sz="1600" dirty="0">
                          <a:solidFill>
                            <a:srgbClr val="000000"/>
                          </a:solidFill>
                          <a:effectLst/>
                          <a:latin typeface="Times New Roman"/>
                          <a:ea typeface="Arial"/>
                        </a:rPr>
                        <a:t> </a:t>
                      </a:r>
                      <a:endParaRPr lang="zh-TW" sz="1600" dirty="0">
                        <a:solidFill>
                          <a:srgbClr val="000000"/>
                        </a:solidFill>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觀察現場</a:t>
                      </a:r>
                      <a:endParaRPr lang="zh-TW" sz="1600" kern="100" dirty="0">
                        <a:effectLst/>
                        <a:latin typeface="Calibri"/>
                        <a:ea typeface="新細明體"/>
                        <a:cs typeface="Times New Roman"/>
                      </a:endParaRPr>
                    </a:p>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txBody>
                  <a:tcPr marL="68580" marR="68580" marT="0" marB="0"/>
                </a:tc>
                <a:tc>
                  <a:txBody>
                    <a:bodyPr/>
                    <a:lstStyle/>
                    <a:p>
                      <a:pPr marL="168910" indent="-187325">
                        <a:lnSpc>
                          <a:spcPts val="2000"/>
                        </a:lnSpc>
                        <a:spcAft>
                          <a:spcPts val="0"/>
                        </a:spcAft>
                      </a:pPr>
                      <a:r>
                        <a:rPr lang="en-US" sz="1600" dirty="0">
                          <a:solidFill>
                            <a:srgbClr val="000000"/>
                          </a:solidFill>
                          <a:effectLst/>
                          <a:latin typeface="Arial"/>
                          <a:ea typeface="標楷體"/>
                        </a:rPr>
                        <a:t>D.</a:t>
                      </a:r>
                      <a:r>
                        <a:rPr lang="zh-TW" sz="1600" dirty="0">
                          <a:solidFill>
                            <a:srgbClr val="000000"/>
                          </a:solidFill>
                          <a:effectLst/>
                          <a:latin typeface="Arial"/>
                          <a:ea typeface="標楷體"/>
                          <a:cs typeface="Arial"/>
                        </a:rPr>
                        <a:t>完全不符合，或未達</a:t>
                      </a:r>
                      <a:r>
                        <a:rPr lang="en-US" sz="1600" dirty="0">
                          <a:solidFill>
                            <a:srgbClr val="000000"/>
                          </a:solidFill>
                          <a:effectLst/>
                          <a:latin typeface="Arial"/>
                          <a:ea typeface="標楷體"/>
                        </a:rPr>
                        <a:t>C</a:t>
                      </a:r>
                      <a:endParaRPr lang="zh-TW" sz="1600" dirty="0">
                        <a:solidFill>
                          <a:srgbClr val="000000"/>
                        </a:solidFill>
                        <a:effectLst/>
                        <a:latin typeface="Times New Roman"/>
                        <a:ea typeface="新細明體"/>
                      </a:endParaRPr>
                    </a:p>
                    <a:p>
                      <a:pPr>
                        <a:lnSpc>
                          <a:spcPts val="2000"/>
                        </a:lnSpc>
                        <a:spcAft>
                          <a:spcPts val="0"/>
                        </a:spcAft>
                      </a:pP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符合第</a:t>
                      </a:r>
                      <a:r>
                        <a:rPr lang="en-US" sz="1600" dirty="0">
                          <a:solidFill>
                            <a:srgbClr val="000000"/>
                          </a:solidFill>
                          <a:effectLst/>
                          <a:latin typeface="Arial"/>
                          <a:ea typeface="標楷體"/>
                        </a:rPr>
                        <a:t>1</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marL="170815" indent="-170815">
                        <a:lnSpc>
                          <a:spcPts val="2000"/>
                        </a:lnSpc>
                        <a:spcAft>
                          <a:spcPts val="0"/>
                        </a:spcAft>
                      </a:pPr>
                      <a:r>
                        <a:rPr lang="en-US" sz="1600" dirty="0">
                          <a:solidFill>
                            <a:srgbClr val="000000"/>
                          </a:solidFill>
                          <a:effectLst/>
                          <a:latin typeface="Arial"/>
                          <a:ea typeface="標楷體"/>
                        </a:rPr>
                        <a:t>B.</a:t>
                      </a:r>
                      <a:r>
                        <a:rPr lang="zh-TW" sz="1600" dirty="0">
                          <a:solidFill>
                            <a:srgbClr val="000000"/>
                          </a:solidFill>
                          <a:effectLst/>
                          <a:latin typeface="Arial"/>
                          <a:ea typeface="標楷體"/>
                          <a:cs typeface="Arial"/>
                        </a:rPr>
                        <a:t>符合</a:t>
                      </a:r>
                      <a:r>
                        <a:rPr lang="en-US" sz="1600" dirty="0">
                          <a:solidFill>
                            <a:srgbClr val="000000"/>
                          </a:solidFill>
                          <a:effectLst/>
                          <a:latin typeface="Arial"/>
                          <a:ea typeface="標楷體"/>
                        </a:rPr>
                        <a:t>C</a:t>
                      </a:r>
                      <a:r>
                        <a:rPr lang="zh-TW" sz="1600" dirty="0">
                          <a:solidFill>
                            <a:srgbClr val="000000"/>
                          </a:solidFill>
                          <a:effectLst/>
                          <a:latin typeface="Arial"/>
                          <a:ea typeface="標楷體"/>
                          <a:cs typeface="Arial"/>
                        </a:rPr>
                        <a:t>，且符合</a:t>
                      </a:r>
                      <a:r>
                        <a:rPr lang="en-US" sz="1600" dirty="0">
                          <a:solidFill>
                            <a:srgbClr val="000000"/>
                          </a:solidFill>
                          <a:effectLst/>
                          <a:latin typeface="Arial"/>
                          <a:ea typeface="標楷體"/>
                        </a:rPr>
                        <a:t>4</a:t>
                      </a:r>
                      <a:r>
                        <a:rPr lang="zh-TW" sz="1600" dirty="0">
                          <a:solidFill>
                            <a:srgbClr val="000000"/>
                          </a:solidFill>
                          <a:effectLst/>
                          <a:latin typeface="Arial"/>
                          <a:ea typeface="標楷體"/>
                          <a:cs typeface="Arial"/>
                        </a:rPr>
                        <a:t>項中共</a:t>
                      </a:r>
                      <a:r>
                        <a:rPr lang="en-US" sz="1600" dirty="0">
                          <a:solidFill>
                            <a:srgbClr val="000000"/>
                          </a:solidFill>
                          <a:effectLst/>
                          <a:latin typeface="Arial"/>
                          <a:ea typeface="標楷體"/>
                        </a:rPr>
                        <a:t>2-3</a:t>
                      </a:r>
                      <a:r>
                        <a:rPr lang="zh-TW" sz="1600" dirty="0">
                          <a:solidFill>
                            <a:srgbClr val="000000"/>
                          </a:solidFill>
                          <a:effectLst/>
                          <a:latin typeface="Arial"/>
                          <a:ea typeface="標楷體"/>
                          <a:cs typeface="Arial"/>
                        </a:rPr>
                        <a:t>項</a:t>
                      </a:r>
                      <a:endParaRPr lang="zh-TW" sz="1600" dirty="0">
                        <a:solidFill>
                          <a:srgbClr val="000000"/>
                        </a:solidFill>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0" lvl="0" indent="0">
                        <a:buFont typeface="+mj-lt"/>
                        <a:buNone/>
                      </a:pPr>
                      <a:endParaRPr lang="zh-TW" sz="1600" kern="100" dirty="0">
                        <a:effectLst/>
                        <a:latin typeface="Arial" panose="020B0604020202020204" pitchFamily="34" charset="0"/>
                        <a:ea typeface="標楷體" panose="03000509000000000000" pitchFamily="65" charset="-120"/>
                        <a:cs typeface="Arial" panose="020B0604020202020204" pitchFamily="34" charset="0"/>
                      </a:endParaRPr>
                    </a:p>
                  </a:txBody>
                  <a:tcPr marL="68591" marR="68591" marT="0" marB="0"/>
                </a:tc>
              </a:tr>
              <a:tr h="1928613">
                <a:tc>
                  <a:txBody>
                    <a:bodyPr/>
                    <a:lstStyle/>
                    <a:p>
                      <a:pPr>
                        <a:lnSpc>
                          <a:spcPts val="2000"/>
                        </a:lnSpc>
                        <a:spcAft>
                          <a:spcPts val="0"/>
                        </a:spcAft>
                        <a:tabLst>
                          <a:tab pos="489585" algn="l"/>
                        </a:tabLst>
                      </a:pPr>
                      <a:r>
                        <a:rPr lang="en-US" sz="1600" kern="100">
                          <a:effectLst/>
                          <a:latin typeface="Arial"/>
                          <a:ea typeface="標楷體"/>
                        </a:rPr>
                        <a:t>11.</a:t>
                      </a:r>
                      <a:r>
                        <a:rPr lang="zh-TW" sz="1600" kern="100">
                          <a:effectLst/>
                          <a:latin typeface="Arial"/>
                          <a:ea typeface="標楷體"/>
                          <a:cs typeface="Arial"/>
                        </a:rPr>
                        <a:t>訂有疑似感染傳染病者之處理流程</a:t>
                      </a:r>
                      <a:endParaRPr lang="zh-TW" sz="1600" kern="100">
                        <a:effectLst/>
                        <a:latin typeface="Times New Roman"/>
                        <a:ea typeface="新細明體"/>
                      </a:endParaRPr>
                    </a:p>
                  </a:txBody>
                  <a:tcPr marL="68580" marR="68580" marT="0" marB="0"/>
                </a:tc>
                <a:tc>
                  <a:txBody>
                    <a:bodyPr/>
                    <a:lstStyle/>
                    <a:p>
                      <a:pPr>
                        <a:lnSpc>
                          <a:spcPts val="2000"/>
                        </a:lnSpc>
                        <a:spcAft>
                          <a:spcPts val="0"/>
                        </a:spcAft>
                      </a:pPr>
                      <a:r>
                        <a:rPr lang="zh-TW" sz="1600" kern="100" dirty="0">
                          <a:effectLst/>
                          <a:latin typeface="Arial"/>
                          <a:ea typeface="標楷體"/>
                          <a:cs typeface="Arial"/>
                        </a:rPr>
                        <a:t>轉送疑似感染傳染病者就醫或進行相關個人照護時，應配帶口罩、手套及隔離衣</a:t>
                      </a:r>
                      <a:r>
                        <a:rPr lang="en-US" sz="1600" kern="100" dirty="0">
                          <a:effectLst/>
                          <a:latin typeface="Arial"/>
                          <a:ea typeface="標楷體"/>
                        </a:rPr>
                        <a:t>(</a:t>
                      </a:r>
                      <a:r>
                        <a:rPr lang="zh-TW" sz="1600" kern="100" dirty="0">
                          <a:effectLst/>
                          <a:latin typeface="Arial"/>
                          <a:ea typeface="標楷體"/>
                          <a:cs typeface="Arial"/>
                        </a:rPr>
                        <a:t>視需要</a:t>
                      </a:r>
                      <a:r>
                        <a:rPr lang="en-US" sz="1600" kern="100" dirty="0">
                          <a:effectLst/>
                          <a:latin typeface="Arial"/>
                          <a:ea typeface="標楷體"/>
                        </a:rPr>
                        <a:t>)</a:t>
                      </a:r>
                      <a:r>
                        <a:rPr lang="zh-TW" sz="1600" kern="100" dirty="0">
                          <a:effectLst/>
                          <a:latin typeface="Arial"/>
                          <a:ea typeface="標楷體"/>
                          <a:cs typeface="Arial"/>
                        </a:rPr>
                        <a:t>，做好個人衛生，並有紀錄。</a:t>
                      </a:r>
                      <a:endParaRPr lang="zh-TW" sz="1600" kern="100" dirty="0">
                        <a:effectLst/>
                        <a:latin typeface="Times New Roman"/>
                        <a:ea typeface="新細明體"/>
                      </a:endParaRPr>
                    </a:p>
                  </a:txBody>
                  <a:tcPr marL="68580" marR="68580" marT="0" marB="0"/>
                </a:tc>
                <a:tc>
                  <a:txBody>
                    <a:bodyPr/>
                    <a:lstStyle/>
                    <a:p>
                      <a:pPr marL="342900" lvl="0" indent="-342900">
                        <a:lnSpc>
                          <a:spcPts val="2000"/>
                        </a:lnSpc>
                        <a:spcAft>
                          <a:spcPts val="0"/>
                        </a:spcAft>
                        <a:buFont typeface="+mj-lt"/>
                        <a:buAutoNum type="arabicPeriod"/>
                      </a:pPr>
                      <a:r>
                        <a:rPr lang="zh-TW" sz="1600" kern="100" dirty="0">
                          <a:effectLst/>
                          <a:latin typeface="Arial"/>
                          <a:ea typeface="標楷體"/>
                          <a:cs typeface="Arial"/>
                        </a:rPr>
                        <a:t>檢視文件</a:t>
                      </a:r>
                      <a:endParaRPr lang="zh-TW" sz="1600" kern="100" dirty="0">
                        <a:effectLst/>
                        <a:latin typeface="Calibri"/>
                        <a:ea typeface="新細明體"/>
                        <a:cs typeface="Times New Roman"/>
                      </a:endParaRPr>
                    </a:p>
                  </a:txBody>
                  <a:tcPr marL="68580" marR="68580" marT="0" marB="0"/>
                </a:tc>
                <a:tc>
                  <a:txBody>
                    <a:bodyPr/>
                    <a:lstStyle/>
                    <a:p>
                      <a:pPr>
                        <a:lnSpc>
                          <a:spcPts val="2000"/>
                        </a:lnSpc>
                        <a:spcAft>
                          <a:spcPts val="0"/>
                        </a:spcAft>
                      </a:pPr>
                      <a:r>
                        <a:rPr lang="en-US" sz="1600" kern="100" dirty="0">
                          <a:effectLst/>
                          <a:latin typeface="Arial"/>
                          <a:ea typeface="標楷體"/>
                        </a:rPr>
                        <a:t>D.</a:t>
                      </a:r>
                      <a:r>
                        <a:rPr lang="zh-TW" sz="1600" kern="100" dirty="0">
                          <a:effectLst/>
                          <a:latin typeface="Arial"/>
                          <a:ea typeface="標楷體"/>
                          <a:cs typeface="Arial"/>
                        </a:rPr>
                        <a:t>完全不符合</a:t>
                      </a:r>
                      <a:endParaRPr lang="zh-TW" sz="1600" kern="100" dirty="0">
                        <a:effectLst/>
                        <a:latin typeface="Times New Roman"/>
                        <a:ea typeface="新細明體"/>
                      </a:endParaRPr>
                    </a:p>
                    <a:p>
                      <a:pPr>
                        <a:lnSpc>
                          <a:spcPts val="2000"/>
                        </a:lnSpc>
                        <a:spcAft>
                          <a:spcPts val="0"/>
                        </a:spcAft>
                      </a:pPr>
                      <a:r>
                        <a:rPr lang="en-US" sz="1600" kern="100" dirty="0">
                          <a:effectLst/>
                          <a:latin typeface="Arial"/>
                          <a:ea typeface="標楷體"/>
                        </a:rPr>
                        <a:t>C</a:t>
                      </a:r>
                      <a:r>
                        <a:rPr lang="zh-TW" sz="1600" kern="100" dirty="0">
                          <a:effectLst/>
                          <a:latin typeface="Arial"/>
                          <a:ea typeface="標楷體"/>
                          <a:cs typeface="Arial"/>
                        </a:rPr>
                        <a:t>部分符合</a:t>
                      </a:r>
                      <a:endParaRPr lang="zh-TW" sz="1600" kern="100" dirty="0">
                        <a:effectLst/>
                        <a:latin typeface="Times New Roman"/>
                        <a:ea typeface="新細明體"/>
                      </a:endParaRPr>
                    </a:p>
                    <a:p>
                      <a:pPr>
                        <a:lnSpc>
                          <a:spcPts val="2000"/>
                        </a:lnSpc>
                        <a:spcAft>
                          <a:spcPts val="0"/>
                        </a:spcAft>
                      </a:pPr>
                      <a:r>
                        <a:rPr lang="en-US" sz="1600" kern="100" dirty="0">
                          <a:effectLst/>
                          <a:latin typeface="Arial"/>
                          <a:ea typeface="標楷體"/>
                        </a:rPr>
                        <a:t>A.</a:t>
                      </a:r>
                      <a:r>
                        <a:rPr lang="zh-TW" sz="1600" kern="100" dirty="0">
                          <a:effectLst/>
                          <a:latin typeface="Arial"/>
                          <a:ea typeface="標楷體"/>
                          <a:cs typeface="Arial"/>
                        </a:rPr>
                        <a:t>完全符合</a:t>
                      </a:r>
                      <a:endParaRPr lang="zh-TW" sz="1600" kern="100" dirty="0">
                        <a:effectLst/>
                        <a:latin typeface="Times New Roman"/>
                        <a:ea typeface="新細明體"/>
                      </a:endParaRPr>
                    </a:p>
                  </a:txBody>
                  <a:tcPr marL="68580" marR="68580" marT="0" marB="0"/>
                </a:tc>
                <a:tc>
                  <a:txBody>
                    <a:bodyPr/>
                    <a:lstStyle/>
                    <a:p>
                      <a:pPr marL="0" lvl="0" indent="0">
                        <a:buFont typeface="+mj-lt"/>
                        <a:buNone/>
                      </a:pPr>
                      <a:endParaRPr lang="zh-TW" sz="1600" kern="100" dirty="0">
                        <a:effectLst/>
                        <a:latin typeface="Arial" panose="020B0604020202020204" pitchFamily="34" charset="0"/>
                        <a:ea typeface="標楷體" panose="03000509000000000000" pitchFamily="65" charset="-120"/>
                        <a:cs typeface="Arial" panose="020B0604020202020204" pitchFamily="34" charset="0"/>
                      </a:endParaRPr>
                    </a:p>
                  </a:txBody>
                  <a:tcPr marL="68591" marR="68591"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60</a:t>
            </a:fld>
            <a:endParaRPr lang="zh-TW" altLang="en-US">
              <a:solidFill>
                <a:prstClr val="black">
                  <a:tint val="75000"/>
                </a:prstClr>
              </a:solidFill>
            </a:endParaRPr>
          </a:p>
        </p:txBody>
      </p:sp>
    </p:spTree>
    <p:extLst>
      <p:ext uri="{BB962C8B-B14F-4D97-AF65-F5344CB8AC3E}">
        <p14:creationId xmlns:p14="http://schemas.microsoft.com/office/powerpoint/2010/main" val="42478787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文字版面配置區 2"/>
          <p:cNvSpPr>
            <a:spLocks noGrp="1"/>
          </p:cNvSpPr>
          <p:nvPr>
            <p:ph type="body" idx="1"/>
          </p:nvPr>
        </p:nvSpPr>
        <p:spPr>
          <a:xfrm>
            <a:off x="478606" y="1916832"/>
            <a:ext cx="8135938" cy="762000"/>
          </a:xfrm>
        </p:spPr>
        <p:txBody>
          <a:bodyPr/>
          <a:lstStyle/>
          <a:p>
            <a:pPr algn="ctr" eaLnBrk="1" hangingPunct="1"/>
            <a:r>
              <a:rPr lang="zh-TW" altLang="en-US" sz="3600" b="1" dirty="0" smtClean="0">
                <a:solidFill>
                  <a:schemeClr val="tx1"/>
                </a:solidFill>
                <a:latin typeface="標楷體" pitchFamily="65" charset="-120"/>
                <a:ea typeface="標楷體" pitchFamily="65" charset="-120"/>
              </a:rPr>
              <a:t>精神護理之家</a:t>
            </a:r>
          </a:p>
        </p:txBody>
      </p:sp>
      <p:sp>
        <p:nvSpPr>
          <p:cNvPr id="3" name="投影片編號版面配置區 2"/>
          <p:cNvSpPr>
            <a:spLocks noGrp="1"/>
          </p:cNvSpPr>
          <p:nvPr>
            <p:ph type="sldNum" sz="quarter" idx="11"/>
          </p:nvPr>
        </p:nvSpPr>
        <p:spPr/>
        <p:txBody>
          <a:bodyPr/>
          <a:lstStyle/>
          <a:p>
            <a:pPr>
              <a:defRPr/>
            </a:pPr>
            <a:fld id="{46DBAE64-40DC-40F7-A500-C1D091C52E7E}" type="slidenum">
              <a:rPr lang="zh-TW" altLang="en-US" smtClean="0">
                <a:solidFill>
                  <a:prstClr val="black">
                    <a:tint val="75000"/>
                  </a:prstClr>
                </a:solidFill>
              </a:rPr>
              <a:pPr>
                <a:defRPr/>
              </a:pPr>
              <a:t>61</a:t>
            </a:fld>
            <a:endParaRPr lang="zh-TW" altLang="en-US">
              <a:solidFill>
                <a:prstClr val="black">
                  <a:tint val="75000"/>
                </a:prstClr>
              </a:solidFill>
            </a:endParaRPr>
          </a:p>
        </p:txBody>
      </p:sp>
    </p:spTree>
    <p:extLst>
      <p:ext uri="{BB962C8B-B14F-4D97-AF65-F5344CB8AC3E}">
        <p14:creationId xmlns:p14="http://schemas.microsoft.com/office/powerpoint/2010/main" val="2660056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標題 1"/>
          <p:cNvSpPr>
            <a:spLocks noGrp="1"/>
          </p:cNvSpPr>
          <p:nvPr>
            <p:ph type="title"/>
          </p:nvPr>
        </p:nvSpPr>
        <p:spPr>
          <a:xfrm>
            <a:off x="475798" y="332656"/>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(1/10)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388411211"/>
              </p:ext>
            </p:extLst>
          </p:nvPr>
        </p:nvGraphicFramePr>
        <p:xfrm>
          <a:off x="268685" y="2431930"/>
          <a:ext cx="8621018" cy="3738459"/>
        </p:xfrm>
        <a:graphic>
          <a:graphicData uri="http://schemas.openxmlformats.org/drawingml/2006/table">
            <a:tbl>
              <a:tblPr firstRow="1" bandRow="1">
                <a:tableStyleId>{F5AB1C69-6EDB-4FF4-983F-18BD219EF322}</a:tableStyleId>
              </a:tblPr>
              <a:tblGrid>
                <a:gridCol w="1733734"/>
                <a:gridCol w="3882890"/>
                <a:gridCol w="3004394"/>
              </a:tblGrid>
              <a:tr h="324699">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87" marR="68587" marT="0" marB="0" anchor="ctr"/>
                </a:tc>
                <a:tc>
                  <a:txBody>
                    <a:bodyPr/>
                    <a:lstStyle/>
                    <a:p>
                      <a:pPr algn="ctr">
                        <a:spcAft>
                          <a:spcPts val="0"/>
                        </a:spcAft>
                      </a:pPr>
                      <a:r>
                        <a:rPr lang="zh-TW" altLang="en-US" sz="1600" kern="100" dirty="0" smtClean="0">
                          <a:effectLst/>
                          <a:latin typeface="Arial" pitchFamily="34" charset="0"/>
                          <a:ea typeface="標楷體" pitchFamily="65" charset="-120"/>
                          <a:cs typeface="Arial" pitchFamily="34" charset="0"/>
                        </a:rPr>
                        <a:t>評分</a:t>
                      </a:r>
                      <a:r>
                        <a:rPr lang="zh-TW" sz="1600" kern="100" dirty="0" smtClean="0">
                          <a:effectLst/>
                          <a:latin typeface="Arial" pitchFamily="34" charset="0"/>
                          <a:ea typeface="標楷體" pitchFamily="65" charset="-120"/>
                          <a:cs typeface="Arial" pitchFamily="34" charset="0"/>
                        </a:rPr>
                        <a:t>說明</a:t>
                      </a:r>
                      <a:endParaRPr lang="zh-TW" sz="1600" kern="100" dirty="0">
                        <a:effectLst/>
                        <a:latin typeface="Arial" pitchFamily="34" charset="0"/>
                        <a:ea typeface="標楷體" pitchFamily="65" charset="-120"/>
                        <a:cs typeface="Arial" pitchFamily="34" charset="0"/>
                      </a:endParaRPr>
                    </a:p>
                  </a:txBody>
                  <a:tcPr marL="68587" marR="68587"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endParaRPr lang="zh-TW" sz="1600" kern="100" dirty="0">
                        <a:effectLst/>
                        <a:latin typeface="Arial" pitchFamily="34" charset="0"/>
                        <a:ea typeface="標楷體" pitchFamily="65" charset="-120"/>
                        <a:cs typeface="Arial" pitchFamily="34" charset="0"/>
                      </a:endParaRPr>
                    </a:p>
                  </a:txBody>
                  <a:tcPr marL="68587" marR="68587" marT="0" marB="0" anchor="ctr"/>
                </a:tc>
              </a:tr>
              <a:tr h="3201312">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1.</a:t>
                      </a:r>
                      <a:r>
                        <a:rPr lang="zh-TW" sz="1600" kern="100" dirty="0">
                          <a:solidFill>
                            <a:srgbClr val="FF0000"/>
                          </a:solidFill>
                          <a:effectLst/>
                          <a:latin typeface="Arial" pitchFamily="34" charset="0"/>
                          <a:ea typeface="標楷體" pitchFamily="65" charset="-120"/>
                          <a:cs typeface="Arial" pitchFamily="34" charset="0"/>
                        </a:rPr>
                        <a:t>前次查核建議改善事項辦理情形確實且具成效</a:t>
                      </a:r>
                    </a:p>
                  </a:txBody>
                  <a:tcPr marL="68580" marR="68580" marT="0" marB="0"/>
                </a:tc>
                <a:tc>
                  <a:txBody>
                    <a:bodyPr/>
                    <a:lstStyle/>
                    <a:p>
                      <a:pPr marL="280670" indent="-289560">
                        <a:lnSpc>
                          <a:spcPct val="100000"/>
                        </a:lnSpc>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：對上次查核建議改善事項有具體改進措施，並有相關佐證資料；無法改進事項有確實說明，經查證屬實，且不影響住民之照顧安全。</a:t>
                      </a:r>
                    </a:p>
                    <a:p>
                      <a:pPr marL="289560" indent="-289560">
                        <a:lnSpc>
                          <a:spcPct val="100000"/>
                        </a:lnSpc>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，且改善措施確能改善對住民之照護成效。</a:t>
                      </a:r>
                    </a:p>
                    <a:p>
                      <a:pPr marL="289560" indent="-289560">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，且上次查核所有建議事項皆完全改進。</a:t>
                      </a:r>
                    </a:p>
                    <a:p>
                      <a:pPr marL="289560" indent="-289560">
                        <a:lnSpc>
                          <a:spcPct val="100000"/>
                        </a:lnSpc>
                        <a:spcAft>
                          <a:spcPts val="0"/>
                        </a:spcAft>
                      </a:pPr>
                      <a:r>
                        <a:rPr lang="zh-TW" sz="1600" kern="100" dirty="0">
                          <a:effectLst/>
                          <a:latin typeface="Arial" pitchFamily="34" charset="0"/>
                          <a:ea typeface="標楷體" pitchFamily="65" charset="-120"/>
                          <a:cs typeface="Arial" pitchFamily="34" charset="0"/>
                        </a:rPr>
                        <a:t>[註] </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新設立、首次接受查核或上次查核未有建議事項之機構，本條免評。</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查核年前</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年接受評鑑而未接受查核之機構，應說明評鑑之感染管制相關建議事項改善情形。</a:t>
                      </a:r>
                    </a:p>
                  </a:txBody>
                  <a:tcPr marL="68580" marR="68580" marT="0" marB="0"/>
                </a:tc>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首次接受查核而查核前</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年有接受評鑑之機構，本條亦免評。</a:t>
                      </a:r>
                    </a:p>
                  </a:txBody>
                  <a:tcPr marL="68580" marR="68580" marT="0" marB="0"/>
                </a:tc>
              </a:tr>
            </a:tbl>
          </a:graphicData>
        </a:graphic>
      </p:graphicFrame>
      <p:sp>
        <p:nvSpPr>
          <p:cNvPr id="2" name="矩形 1"/>
          <p:cNvSpPr/>
          <p:nvPr/>
        </p:nvSpPr>
        <p:spPr>
          <a:xfrm>
            <a:off x="470914" y="1591925"/>
            <a:ext cx="7992888" cy="646331"/>
          </a:xfrm>
          <a:prstGeom prst="rect">
            <a:avLst/>
          </a:prstGeom>
        </p:spPr>
        <p:txBody>
          <a:bodyPr wrap="square">
            <a:spAutoFit/>
          </a:bodyPr>
          <a:lstStyle/>
          <a:p>
            <a:pPr marL="285750" indent="-285750">
              <a:buFont typeface="Arial" pitchFamily="34" charset="0"/>
              <a:buChar char="•"/>
            </a:pPr>
            <a:r>
              <a:rPr lang="en-US" altLang="zh-TW" dirty="0" smtClean="0">
                <a:latin typeface="Arial" pitchFamily="34" charset="0"/>
                <a:ea typeface="標楷體" pitchFamily="65" charset="-120"/>
                <a:cs typeface="Arial" pitchFamily="34" charset="0"/>
              </a:rPr>
              <a:t>C</a:t>
            </a:r>
            <a:r>
              <a:rPr lang="zh-TW" altLang="zh-TW" dirty="0">
                <a:latin typeface="Arial" pitchFamily="34" charset="0"/>
                <a:ea typeface="標楷體" pitchFamily="65" charset="-120"/>
                <a:cs typeface="Arial" pitchFamily="34" charset="0"/>
              </a:rPr>
              <a:t>等級為一般標準，</a:t>
            </a:r>
            <a:r>
              <a:rPr lang="zh-TW" altLang="zh-TW" b="1" dirty="0">
                <a:latin typeface="Arial" pitchFamily="34" charset="0"/>
                <a:ea typeface="標楷體" pitchFamily="65" charset="-120"/>
                <a:cs typeface="Arial" pitchFamily="34" charset="0"/>
              </a:rPr>
              <a:t>若不符合</a:t>
            </a:r>
            <a:r>
              <a:rPr lang="en-US" altLang="zh-TW" b="1" dirty="0">
                <a:latin typeface="Arial" pitchFamily="34" charset="0"/>
                <a:ea typeface="標楷體" pitchFamily="65" charset="-120"/>
                <a:cs typeface="Arial" pitchFamily="34" charset="0"/>
              </a:rPr>
              <a:t>C</a:t>
            </a:r>
            <a:r>
              <a:rPr lang="zh-TW" altLang="zh-TW" b="1" dirty="0">
                <a:latin typeface="Arial" pitchFamily="34" charset="0"/>
                <a:ea typeface="標楷體" pitchFamily="65" charset="-120"/>
                <a:cs typeface="Arial" pitchFamily="34" charset="0"/>
              </a:rPr>
              <a:t>或不符合該項基準最低評分等級者為</a:t>
            </a:r>
            <a:r>
              <a:rPr lang="en-US" altLang="zh-TW" b="1" dirty="0">
                <a:latin typeface="Arial" pitchFamily="34" charset="0"/>
                <a:ea typeface="標楷體" pitchFamily="65" charset="-120"/>
                <a:cs typeface="Arial" pitchFamily="34" charset="0"/>
              </a:rPr>
              <a:t>D</a:t>
            </a:r>
            <a:r>
              <a:rPr lang="zh-TW" altLang="zh-TW" dirty="0" smtClean="0">
                <a:latin typeface="Arial" pitchFamily="34" charset="0"/>
                <a:ea typeface="標楷體" pitchFamily="65" charset="-120"/>
                <a:cs typeface="Arial" pitchFamily="34" charset="0"/>
              </a:rPr>
              <a:t>。</a:t>
            </a:r>
            <a:endParaRPr lang="en-US" altLang="zh-TW" dirty="0" smtClean="0">
              <a:latin typeface="Arial" pitchFamily="34" charset="0"/>
              <a:ea typeface="標楷體" pitchFamily="65" charset="-120"/>
              <a:cs typeface="Arial" pitchFamily="34" charset="0"/>
            </a:endParaRPr>
          </a:p>
          <a:p>
            <a:pPr marL="285750" indent="-285750">
              <a:buFont typeface="Arial" pitchFamily="34" charset="0"/>
              <a:buChar char="•"/>
            </a:pPr>
            <a:r>
              <a:rPr lang="zh-TW" altLang="zh-TW" dirty="0">
                <a:latin typeface="Arial" pitchFamily="34" charset="0"/>
                <a:ea typeface="標楷體" pitchFamily="65" charset="-120"/>
                <a:cs typeface="Arial" pitchFamily="34" charset="0"/>
              </a:rPr>
              <a:t>檢閱文件以查核年及查核前</a:t>
            </a:r>
            <a:r>
              <a:rPr lang="en-US" altLang="zh-TW" dirty="0">
                <a:latin typeface="Arial" pitchFamily="34" charset="0"/>
                <a:ea typeface="標楷體" pitchFamily="65" charset="-120"/>
                <a:cs typeface="Arial" pitchFamily="34" charset="0"/>
              </a:rPr>
              <a:t>1</a:t>
            </a:r>
            <a:r>
              <a:rPr lang="zh-TW" altLang="zh-TW" dirty="0">
                <a:latin typeface="Arial" pitchFamily="34" charset="0"/>
                <a:ea typeface="標楷體" pitchFamily="65" charset="-120"/>
                <a:cs typeface="Arial" pitchFamily="34" charset="0"/>
              </a:rPr>
              <a:t>年資料為準</a:t>
            </a:r>
            <a:r>
              <a:rPr lang="zh-TW" altLang="zh-TW" dirty="0" smtClean="0">
                <a:latin typeface="Arial" pitchFamily="34" charset="0"/>
                <a:ea typeface="標楷體" pitchFamily="65" charset="-120"/>
                <a:cs typeface="Arial" pitchFamily="34" charset="0"/>
              </a:rPr>
              <a:t>。</a:t>
            </a:r>
            <a:endParaRPr lang="zh-TW" altLang="en-US" dirty="0">
              <a:latin typeface="Arial" pitchFamily="34" charset="0"/>
              <a:ea typeface="標楷體" pitchFamily="65" charset="-120"/>
              <a:cs typeface="Arial" pitchFamily="34" charset="0"/>
            </a:endParaRPr>
          </a:p>
        </p:txBody>
      </p:sp>
      <p:sp>
        <p:nvSpPr>
          <p:cNvPr id="5" name="投影片編號版面配置區 4"/>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62</a:t>
            </a:fld>
            <a:endParaRPr lang="zh-TW" altLang="en-US">
              <a:solidFill>
                <a:prstClr val="black">
                  <a:tint val="75000"/>
                </a:prstClr>
              </a:solidFill>
            </a:endParaRPr>
          </a:p>
        </p:txBody>
      </p:sp>
    </p:spTree>
    <p:extLst>
      <p:ext uri="{BB962C8B-B14F-4D97-AF65-F5344CB8AC3E}">
        <p14:creationId xmlns:p14="http://schemas.microsoft.com/office/powerpoint/2010/main" val="20125994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(2/10)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105083744"/>
              </p:ext>
            </p:extLst>
          </p:nvPr>
        </p:nvGraphicFramePr>
        <p:xfrm>
          <a:off x="251519" y="1844824"/>
          <a:ext cx="8621019" cy="3456384"/>
        </p:xfrm>
        <a:graphic>
          <a:graphicData uri="http://schemas.openxmlformats.org/drawingml/2006/table">
            <a:tbl>
              <a:tblPr firstRow="1" bandRow="1">
                <a:tableStyleId>{F5AB1C69-6EDB-4FF4-983F-18BD219EF322}</a:tableStyleId>
              </a:tblPr>
              <a:tblGrid>
                <a:gridCol w="1535881"/>
                <a:gridCol w="4451397"/>
                <a:gridCol w="2633741"/>
              </a:tblGrid>
              <a:tr h="546783">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91" marR="6859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91" marR="6859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91" marR="68591" marT="0" marB="0" anchor="ctr"/>
                </a:tc>
              </a:tr>
              <a:tr h="2909601">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2.</a:t>
                      </a:r>
                      <a:r>
                        <a:rPr lang="zh-TW" sz="1600" kern="100" dirty="0">
                          <a:solidFill>
                            <a:srgbClr val="FF0000"/>
                          </a:solidFill>
                          <a:effectLst/>
                          <a:latin typeface="Arial" pitchFamily="34" charset="0"/>
                          <a:ea typeface="標楷體" pitchFamily="65" charset="-120"/>
                          <a:cs typeface="Arial" pitchFamily="34" charset="0"/>
                        </a:rPr>
                        <a:t>提供員工定期健康檢查</a:t>
                      </a:r>
                    </a:p>
                  </a:txBody>
                  <a:tcPr marL="68580" marR="68580" marT="0" marB="0"/>
                </a:tc>
                <a:tc>
                  <a:txBody>
                    <a:bodyPr/>
                    <a:lstStyle/>
                    <a:p>
                      <a:pPr marL="177800" indent="-177800">
                        <a:lnSpc>
                          <a:spcPct val="100000"/>
                        </a:lnSpc>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依「勞工健康保護規則」辦理新進員工及在職員工健康檢查，並有體檢合格證明。</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聘有廚工者，廚工應符合食品良好衛生規範規定。</a:t>
                      </a:r>
                    </a:p>
                    <a:p>
                      <a:pPr marL="240665" indent="-229870">
                        <a:lnSpc>
                          <a:spcPct val="100000"/>
                        </a:lnSpc>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，且設置專責人員，負責健康檢查結果異常員工提供追蹤或健康管理之服務。</a:t>
                      </a:r>
                    </a:p>
                    <a:p>
                      <a:pPr marL="266700" indent="-266700">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對員工健康檢查及體檢結果異常者之後續治療有合宜之補助措施。</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設有員工健康促進的機制</a:t>
                      </a:r>
                      <a:r>
                        <a:rPr lang="zh-TW" sz="1600" kern="100" dirty="0" smtClean="0">
                          <a:effectLst/>
                          <a:latin typeface="Arial" pitchFamily="34" charset="0"/>
                          <a:ea typeface="標楷體" pitchFamily="65" charset="-120"/>
                          <a:cs typeface="Arial" pitchFamily="34" charset="0"/>
                        </a:rPr>
                        <a:t>。</a:t>
                      </a:r>
                      <a:endParaRPr lang="zh-TW" sz="1600" kern="100" dirty="0">
                        <a:effectLst/>
                        <a:latin typeface="Arial" pitchFamily="34" charset="0"/>
                        <a:ea typeface="標楷體" pitchFamily="65" charset="-120"/>
                        <a:cs typeface="Arial" pitchFamily="34" charset="0"/>
                      </a:endParaRPr>
                    </a:p>
                  </a:txBody>
                  <a:tcPr marL="68580" marR="68580" marT="0" marB="0"/>
                </a:tc>
                <a:tc>
                  <a:txBody>
                    <a:bodyPr/>
                    <a:lstStyle/>
                    <a:p>
                      <a:pPr marL="342900" lvl="0" indent="-342900">
                        <a:lnSpc>
                          <a:spcPct val="100000"/>
                        </a:lnSpc>
                        <a:spcAft>
                          <a:spcPts val="0"/>
                        </a:spcAft>
                        <a:buSzPct val="100000"/>
                        <a:buFont typeface="+mj-lt"/>
                        <a:buAutoNum type="arabicPeriod"/>
                      </a:pPr>
                      <a:r>
                        <a:rPr lang="zh-TW" sz="1600" kern="0" dirty="0">
                          <a:effectLst/>
                          <a:latin typeface="Arial" pitchFamily="34" charset="0"/>
                          <a:ea typeface="標楷體" pitchFamily="65" charset="-120"/>
                          <a:cs typeface="Arial" pitchFamily="34" charset="0"/>
                        </a:rPr>
                        <a:t>資料應依照個資法保密。</a:t>
                      </a:r>
                      <a:endParaRPr lang="zh-TW" sz="1600" kern="100" dirty="0">
                        <a:effectLst/>
                        <a:latin typeface="Arial" pitchFamily="34" charset="0"/>
                        <a:ea typeface="標楷體" pitchFamily="65" charset="-120"/>
                        <a:cs typeface="Arial" pitchFamily="34" charset="0"/>
                      </a:endParaRPr>
                    </a:p>
                    <a:p>
                      <a:pPr marL="342900" lvl="0" indent="-342900">
                        <a:lnSpc>
                          <a:spcPct val="100000"/>
                        </a:lnSpc>
                        <a:spcAft>
                          <a:spcPts val="0"/>
                        </a:spcAft>
                        <a:buSzPct val="100000"/>
                        <a:buFont typeface="Arial"/>
                        <a:buAutoNum type="arabicPeriod"/>
                      </a:pPr>
                      <a:r>
                        <a:rPr lang="zh-TW" sz="1600" kern="0" dirty="0">
                          <a:effectLst/>
                          <a:latin typeface="Arial" pitchFamily="34" charset="0"/>
                          <a:ea typeface="標楷體" pitchFamily="65" charset="-120"/>
                          <a:cs typeface="Arial" pitchFamily="34" charset="0"/>
                        </a:rPr>
                        <a:t>請機構協助列冊註明員工之到職日及健檢日。</a:t>
                      </a:r>
                      <a:endParaRPr lang="zh-TW" sz="1600" kern="100" dirty="0">
                        <a:effectLst/>
                        <a:latin typeface="Arial" pitchFamily="34" charset="0"/>
                        <a:ea typeface="標楷體" pitchFamily="65" charset="-120"/>
                        <a:cs typeface="Arial" pitchFamily="34" charset="0"/>
                      </a:endParaRPr>
                    </a:p>
                    <a:p>
                      <a:pPr marL="342900" lvl="0" indent="-342900">
                        <a:lnSpc>
                          <a:spcPct val="100000"/>
                        </a:lnSpc>
                        <a:spcAft>
                          <a:spcPts val="0"/>
                        </a:spcAft>
                        <a:buSzPct val="100000"/>
                        <a:buFont typeface="Arial"/>
                        <a:buAutoNum type="arabicPeriod"/>
                      </a:pPr>
                      <a:r>
                        <a:rPr lang="zh-TW" sz="1600" kern="0" dirty="0">
                          <a:solidFill>
                            <a:srgbClr val="0000FF"/>
                          </a:solidFill>
                          <a:effectLst/>
                          <a:latin typeface="Arial" pitchFamily="34" charset="0"/>
                          <a:ea typeface="標楷體" pitchFamily="65" charset="-120"/>
                          <a:cs typeface="Arial" pitchFamily="34" charset="0"/>
                        </a:rPr>
                        <a:t>新進員工健康檢查以到職日前</a:t>
                      </a:r>
                      <a:r>
                        <a:rPr lang="en-US" sz="1600" kern="0" dirty="0">
                          <a:solidFill>
                            <a:srgbClr val="0000FF"/>
                          </a:solidFill>
                          <a:effectLst/>
                          <a:latin typeface="Arial" pitchFamily="34" charset="0"/>
                          <a:ea typeface="標楷體" pitchFamily="65" charset="-120"/>
                          <a:cs typeface="Arial" pitchFamily="34" charset="0"/>
                        </a:rPr>
                        <a:t>3</a:t>
                      </a:r>
                      <a:r>
                        <a:rPr lang="zh-TW" sz="1600" kern="0" dirty="0">
                          <a:solidFill>
                            <a:srgbClr val="0000FF"/>
                          </a:solidFill>
                          <a:effectLst/>
                          <a:latin typeface="Arial" pitchFamily="34" charset="0"/>
                          <a:ea typeface="標楷體" pitchFamily="65" charset="-120"/>
                          <a:cs typeface="Arial" pitchFamily="34" charset="0"/>
                        </a:rPr>
                        <a:t>個月之檢查報告為主。</a:t>
                      </a:r>
                      <a:endParaRPr lang="zh-TW" sz="1600" kern="100" dirty="0">
                        <a:solidFill>
                          <a:srgbClr val="0000FF"/>
                        </a:solidFill>
                        <a:effectLst/>
                        <a:latin typeface="Arial" pitchFamily="34" charset="0"/>
                        <a:ea typeface="標楷體" pitchFamily="65" charset="-120"/>
                        <a:cs typeface="Arial" pitchFamily="34" charset="0"/>
                      </a:endParaRPr>
                    </a:p>
                    <a:p>
                      <a:pPr marL="342900" lvl="0" indent="-342900">
                        <a:lnSpc>
                          <a:spcPct val="100000"/>
                        </a:lnSpc>
                        <a:spcAft>
                          <a:spcPts val="0"/>
                        </a:spcAft>
                        <a:buSzPct val="100000"/>
                        <a:buFont typeface="Arial"/>
                        <a:buAutoNum type="arabicPeriod"/>
                      </a:pPr>
                      <a:r>
                        <a:rPr lang="zh-TW" sz="1600" kern="0" dirty="0">
                          <a:solidFill>
                            <a:srgbClr val="0000FF"/>
                          </a:solidFill>
                          <a:effectLst/>
                          <a:latin typeface="Arial" pitchFamily="34" charset="0"/>
                          <a:ea typeface="標楷體" pitchFamily="65" charset="-120"/>
                          <a:cs typeface="Arial" pitchFamily="34" charset="0"/>
                        </a:rPr>
                        <a:t>員工在同一負責人的機構轉換執業地點，視為新進員工。</a:t>
                      </a:r>
                      <a:endParaRPr lang="zh-TW" sz="1600" kern="100" dirty="0">
                        <a:solidFill>
                          <a:srgbClr val="0000FF"/>
                        </a:solidFill>
                        <a:effectLst/>
                        <a:latin typeface="Arial" pitchFamily="34" charset="0"/>
                        <a:ea typeface="標楷體" pitchFamily="65" charset="-120"/>
                        <a:cs typeface="Arial" pitchFamily="34" charset="0"/>
                      </a:endParaRPr>
                    </a:p>
                    <a:p>
                      <a:pPr marL="342900" lvl="0" indent="-342900">
                        <a:lnSpc>
                          <a:spcPct val="100000"/>
                        </a:lnSpc>
                        <a:spcAft>
                          <a:spcPts val="0"/>
                        </a:spcAft>
                        <a:buSzPct val="100000"/>
                        <a:buFont typeface="Arial"/>
                        <a:buAutoNum type="arabicPeriod"/>
                      </a:pPr>
                      <a:r>
                        <a:rPr lang="zh-TW" sz="1600" kern="0" dirty="0">
                          <a:solidFill>
                            <a:srgbClr val="0000FF"/>
                          </a:solidFill>
                          <a:effectLst/>
                          <a:latin typeface="Arial" pitchFamily="34" charset="0"/>
                          <a:ea typeface="標楷體" pitchFamily="65" charset="-120"/>
                          <a:cs typeface="Arial" pitchFamily="34" charset="0"/>
                        </a:rPr>
                        <a:t>健康檢查應於可核發合法檢驗報告的機構辦理</a:t>
                      </a:r>
                      <a:r>
                        <a:rPr lang="zh-TW" sz="1600" kern="0" dirty="0" smtClean="0">
                          <a:solidFill>
                            <a:srgbClr val="0000FF"/>
                          </a:solidFill>
                          <a:effectLst/>
                          <a:latin typeface="Arial" pitchFamily="34" charset="0"/>
                          <a:ea typeface="標楷體" pitchFamily="65" charset="-120"/>
                          <a:cs typeface="Arial" pitchFamily="34" charset="0"/>
                        </a:rPr>
                        <a:t>。</a:t>
                      </a:r>
                      <a:endParaRPr lang="zh-TW" sz="1600" kern="100" dirty="0">
                        <a:solidFill>
                          <a:srgbClr val="0000FF"/>
                        </a:solidFill>
                        <a:effectLst/>
                        <a:latin typeface="Arial" pitchFamily="34" charset="0"/>
                        <a:ea typeface="標楷體" pitchFamily="65" charset="-120"/>
                        <a:cs typeface="Arial"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63</a:t>
            </a:fld>
            <a:endParaRPr lang="zh-TW" altLang="en-US">
              <a:solidFill>
                <a:prstClr val="black">
                  <a:tint val="75000"/>
                </a:prstClr>
              </a:solidFill>
            </a:endParaRPr>
          </a:p>
        </p:txBody>
      </p:sp>
    </p:spTree>
    <p:extLst>
      <p:ext uri="{BB962C8B-B14F-4D97-AF65-F5344CB8AC3E}">
        <p14:creationId xmlns:p14="http://schemas.microsoft.com/office/powerpoint/2010/main" val="136752047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標題 1"/>
          <p:cNvSpPr>
            <a:spLocks noGrp="1"/>
          </p:cNvSpPr>
          <p:nvPr>
            <p:ph type="title"/>
          </p:nvPr>
        </p:nvSpPr>
        <p:spPr>
          <a:xfrm>
            <a:off x="467544" y="332656"/>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(3/10)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428829832"/>
              </p:ext>
            </p:extLst>
          </p:nvPr>
        </p:nvGraphicFramePr>
        <p:xfrm>
          <a:off x="179511" y="1681773"/>
          <a:ext cx="8693027" cy="4522177"/>
        </p:xfrm>
        <a:graphic>
          <a:graphicData uri="http://schemas.openxmlformats.org/drawingml/2006/table">
            <a:tbl>
              <a:tblPr firstRow="1" bandRow="1">
                <a:tableStyleId>{F5AB1C69-6EDB-4FF4-983F-18BD219EF322}</a:tableStyleId>
              </a:tblPr>
              <a:tblGrid>
                <a:gridCol w="1276080"/>
                <a:gridCol w="6140746"/>
                <a:gridCol w="1276201"/>
              </a:tblGrid>
              <a:tr h="315937">
                <a:tc>
                  <a:txBody>
                    <a:bodyPr/>
                    <a:lstStyle/>
                    <a:p>
                      <a:pPr algn="ctr">
                        <a:spcAft>
                          <a:spcPts val="0"/>
                        </a:spcAft>
                      </a:pPr>
                      <a:r>
                        <a:rPr lang="zh-TW" sz="1800" kern="100" dirty="0">
                          <a:effectLst/>
                          <a:latin typeface="Arial" pitchFamily="34" charset="0"/>
                          <a:ea typeface="標楷體" pitchFamily="65" charset="-120"/>
                          <a:cs typeface="Arial" pitchFamily="34" charset="0"/>
                        </a:rPr>
                        <a:t>查核基準</a:t>
                      </a:r>
                    </a:p>
                  </a:txBody>
                  <a:tcPr marL="68591" marR="68591" marT="0" marB="0" anchor="ctr"/>
                </a:tc>
                <a:tc>
                  <a:txBody>
                    <a:bodyPr/>
                    <a:lstStyle/>
                    <a:p>
                      <a:pPr algn="ctr">
                        <a:spcAft>
                          <a:spcPts val="0"/>
                        </a:spcAft>
                      </a:pPr>
                      <a:r>
                        <a:rPr lang="zh-TW" altLang="en-US" sz="1800" kern="100" dirty="0" smtClean="0">
                          <a:effectLst/>
                          <a:latin typeface="Arial" pitchFamily="34" charset="0"/>
                          <a:ea typeface="標楷體" pitchFamily="65" charset="-120"/>
                          <a:cs typeface="Arial" pitchFamily="34" charset="0"/>
                        </a:rPr>
                        <a:t>評分</a:t>
                      </a:r>
                      <a:r>
                        <a:rPr lang="zh-TW" altLang="zh-TW" sz="1800" kern="100" dirty="0" smtClean="0">
                          <a:effectLst/>
                          <a:latin typeface="Arial" pitchFamily="34" charset="0"/>
                          <a:ea typeface="標楷體" pitchFamily="65" charset="-120"/>
                          <a:cs typeface="Arial" pitchFamily="34" charset="0"/>
                        </a:rPr>
                        <a:t>說明</a:t>
                      </a:r>
                      <a:endParaRPr lang="zh-TW" altLang="zh-TW" sz="1800" kern="100" dirty="0">
                        <a:effectLst/>
                        <a:latin typeface="Arial" pitchFamily="34" charset="0"/>
                        <a:ea typeface="標楷體" pitchFamily="65" charset="-120"/>
                        <a:cs typeface="Arial" pitchFamily="34" charset="0"/>
                      </a:endParaRPr>
                    </a:p>
                  </a:txBody>
                  <a:tcPr marL="68591" marR="68591" marT="0" marB="0" anchor="ctr"/>
                </a:tc>
                <a:tc>
                  <a:txBody>
                    <a:bodyPr/>
                    <a:lstStyle/>
                    <a:p>
                      <a:pPr algn="ctr">
                        <a:spcAft>
                          <a:spcPts val="0"/>
                        </a:spcAft>
                      </a:pPr>
                      <a:r>
                        <a:rPr lang="zh-TW" sz="1800" kern="100" dirty="0">
                          <a:effectLst/>
                          <a:latin typeface="Arial" pitchFamily="34" charset="0"/>
                          <a:ea typeface="標楷體" pitchFamily="65" charset="-120"/>
                          <a:cs typeface="Arial" pitchFamily="34" charset="0"/>
                        </a:rPr>
                        <a:t>評量</a:t>
                      </a:r>
                      <a:r>
                        <a:rPr lang="zh-TW" sz="1800" kern="100" dirty="0" smtClean="0">
                          <a:effectLst/>
                          <a:latin typeface="Arial" pitchFamily="34" charset="0"/>
                          <a:ea typeface="標楷體" pitchFamily="65" charset="-120"/>
                          <a:cs typeface="Arial" pitchFamily="34" charset="0"/>
                        </a:rPr>
                        <a:t>共識</a:t>
                      </a:r>
                      <a:r>
                        <a:rPr lang="en-US" sz="1800" kern="100" dirty="0">
                          <a:effectLst/>
                          <a:latin typeface="Arial" pitchFamily="34" charset="0"/>
                          <a:ea typeface="標楷體" pitchFamily="65" charset="-120"/>
                          <a:cs typeface="Arial" pitchFamily="34" charset="0"/>
                        </a:rPr>
                        <a:t> </a:t>
                      </a:r>
                      <a:endParaRPr lang="zh-TW" sz="1800" kern="100" dirty="0">
                        <a:effectLst/>
                        <a:latin typeface="Arial" pitchFamily="34" charset="0"/>
                        <a:ea typeface="標楷體" pitchFamily="65" charset="-120"/>
                        <a:cs typeface="Arial" pitchFamily="34" charset="0"/>
                      </a:endParaRPr>
                    </a:p>
                  </a:txBody>
                  <a:tcPr marL="68591" marR="68591" marT="0" marB="0" anchor="ctr"/>
                </a:tc>
              </a:tr>
              <a:tr h="2099250">
                <a:tc>
                  <a:txBody>
                    <a:bodyPr/>
                    <a:lstStyle/>
                    <a:p>
                      <a:pPr>
                        <a:spcAft>
                          <a:spcPts val="0"/>
                        </a:spcAft>
                      </a:pPr>
                      <a:r>
                        <a:rPr lang="zh-TW" sz="1400" kern="100" dirty="0">
                          <a:effectLst/>
                          <a:latin typeface="Arial" pitchFamily="34" charset="0"/>
                          <a:ea typeface="標楷體" pitchFamily="65" charset="-120"/>
                          <a:cs typeface="Arial" pitchFamily="34" charset="0"/>
                        </a:rPr>
                        <a:t>2.提供員工定期健康檢查</a:t>
                      </a:r>
                    </a:p>
                  </a:txBody>
                  <a:tcPr marL="68580" marR="68580" marT="0" marB="0"/>
                </a:tc>
                <a:tc>
                  <a:txBody>
                    <a:bodyPr/>
                    <a:lstStyle/>
                    <a:p>
                      <a:pPr>
                        <a:spcAft>
                          <a:spcPts val="0"/>
                        </a:spcAft>
                      </a:pPr>
                      <a:r>
                        <a:rPr lang="zh-TW" sz="1200" kern="100" dirty="0" smtClean="0">
                          <a:effectLst/>
                          <a:latin typeface="Arial" pitchFamily="34" charset="0"/>
                          <a:ea typeface="標楷體" pitchFamily="65" charset="-120"/>
                          <a:cs typeface="Arial" pitchFamily="34" charset="0"/>
                        </a:rPr>
                        <a:t>[</a:t>
                      </a:r>
                      <a:r>
                        <a:rPr lang="zh-TW" sz="1200" kern="100" dirty="0">
                          <a:effectLst/>
                          <a:latin typeface="Arial" pitchFamily="34" charset="0"/>
                          <a:ea typeface="標楷體" pitchFamily="65" charset="-120"/>
                          <a:cs typeface="Arial" pitchFamily="34" charset="0"/>
                        </a:rPr>
                        <a:t>註]</a:t>
                      </a:r>
                    </a:p>
                    <a:p>
                      <a:pPr marL="85090" indent="-85090">
                        <a:spcAft>
                          <a:spcPts val="0"/>
                        </a:spcAft>
                      </a:pPr>
                      <a:r>
                        <a:rPr lang="zh-TW" sz="1200" kern="100" dirty="0">
                          <a:effectLst/>
                          <a:latin typeface="Arial" pitchFamily="34" charset="0"/>
                          <a:ea typeface="標楷體" pitchFamily="65" charset="-120"/>
                          <a:cs typeface="Arial" pitchFamily="34" charset="0"/>
                        </a:rPr>
                        <a:t>1.勞工健康保護規則（102年1月22日修正）-第11條：「雇主僱用勞工時，應就下列規定項目實施一般體格檢查」：</a:t>
                      </a:r>
                    </a:p>
                    <a:p>
                      <a:pPr marL="318770" indent="-307975">
                        <a:spcAft>
                          <a:spcPts val="0"/>
                        </a:spcAft>
                      </a:pPr>
                      <a:r>
                        <a:rPr lang="zh-TW" sz="1200" kern="100" dirty="0">
                          <a:effectLst/>
                          <a:latin typeface="Arial" pitchFamily="34" charset="0"/>
                          <a:ea typeface="標楷體" pitchFamily="65" charset="-120"/>
                          <a:cs typeface="Arial" pitchFamily="34" charset="0"/>
                        </a:rPr>
                        <a:t>一、作業經歷、既往病史、生活習慣及自覺症狀之調查。 </a:t>
                      </a:r>
                    </a:p>
                    <a:p>
                      <a:pPr marL="318770" indent="-307975">
                        <a:spcAft>
                          <a:spcPts val="0"/>
                        </a:spcAft>
                      </a:pPr>
                      <a:r>
                        <a:rPr lang="zh-TW" sz="1200" kern="100" dirty="0">
                          <a:effectLst/>
                          <a:latin typeface="Arial" pitchFamily="34" charset="0"/>
                          <a:ea typeface="標楷體" pitchFamily="65" charset="-120"/>
                          <a:cs typeface="Arial" pitchFamily="34" charset="0"/>
                        </a:rPr>
                        <a:t>二、身高、體重、腰圍、視力、辨色力、聽力、血壓及身體各系統或部位之理學檢查。</a:t>
                      </a:r>
                    </a:p>
                    <a:p>
                      <a:pPr marL="318770" indent="-307975">
                        <a:spcAft>
                          <a:spcPts val="0"/>
                        </a:spcAft>
                      </a:pPr>
                      <a:r>
                        <a:rPr lang="zh-TW" sz="1200" kern="100" dirty="0">
                          <a:effectLst/>
                          <a:latin typeface="Arial" pitchFamily="34" charset="0"/>
                          <a:ea typeface="標楷體" pitchFamily="65" charset="-120"/>
                          <a:cs typeface="Arial" pitchFamily="34" charset="0"/>
                        </a:rPr>
                        <a:t>三、胸部Ｘ光（大片）攝影檢查。 </a:t>
                      </a:r>
                    </a:p>
                    <a:p>
                      <a:pPr marL="318770" indent="-307975">
                        <a:spcAft>
                          <a:spcPts val="0"/>
                        </a:spcAft>
                      </a:pPr>
                      <a:r>
                        <a:rPr lang="zh-TW" sz="1200" kern="100" dirty="0">
                          <a:effectLst/>
                          <a:latin typeface="Arial" pitchFamily="34" charset="0"/>
                          <a:ea typeface="標楷體" pitchFamily="65" charset="-120"/>
                          <a:cs typeface="Arial" pitchFamily="34" charset="0"/>
                        </a:rPr>
                        <a:t>四、尿蛋白及尿潛血之檢查。 </a:t>
                      </a:r>
                    </a:p>
                    <a:p>
                      <a:pPr marL="318770" indent="-307975">
                        <a:spcAft>
                          <a:spcPts val="0"/>
                        </a:spcAft>
                      </a:pPr>
                      <a:r>
                        <a:rPr lang="zh-TW" sz="1200" kern="100" dirty="0">
                          <a:effectLst/>
                          <a:latin typeface="Arial" pitchFamily="34" charset="0"/>
                          <a:ea typeface="標楷體" pitchFamily="65" charset="-120"/>
                          <a:cs typeface="Arial" pitchFamily="34" charset="0"/>
                        </a:rPr>
                        <a:t>五、血色素及白血球數檢查。 </a:t>
                      </a:r>
                    </a:p>
                    <a:p>
                      <a:pPr marL="318770" indent="-307975">
                        <a:spcAft>
                          <a:spcPts val="0"/>
                        </a:spcAft>
                      </a:pPr>
                      <a:r>
                        <a:rPr lang="zh-TW" sz="1200" kern="100" dirty="0">
                          <a:effectLst/>
                          <a:latin typeface="Arial" pitchFamily="34" charset="0"/>
                          <a:ea typeface="標楷體" pitchFamily="65" charset="-120"/>
                          <a:cs typeface="Arial" pitchFamily="34" charset="0"/>
                        </a:rPr>
                        <a:t>六、血糖、血清丙胺酸轉胺（ALT）、肌酸酐（creatinine）、膽固醇、三酸甘油酯之檢查。</a:t>
                      </a:r>
                    </a:p>
                    <a:p>
                      <a:pPr marL="318770" indent="-307975">
                        <a:spcAft>
                          <a:spcPts val="0"/>
                        </a:spcAft>
                      </a:pPr>
                      <a:r>
                        <a:rPr lang="zh-TW" sz="1200" kern="100" dirty="0">
                          <a:effectLst/>
                          <a:latin typeface="Arial" pitchFamily="34" charset="0"/>
                          <a:ea typeface="標楷體" pitchFamily="65" charset="-120"/>
                          <a:cs typeface="Arial" pitchFamily="34" charset="0"/>
                        </a:rPr>
                        <a:t>七、其他經中央主管機關指定之檢查。 </a:t>
                      </a:r>
                    </a:p>
                    <a:p>
                      <a:pPr marL="10795">
                        <a:spcAft>
                          <a:spcPts val="0"/>
                        </a:spcAft>
                      </a:pPr>
                      <a:r>
                        <a:rPr lang="zh-TW" sz="1200" kern="100" dirty="0">
                          <a:effectLst/>
                          <a:latin typeface="Arial" pitchFamily="34" charset="0"/>
                          <a:ea typeface="標楷體" pitchFamily="65" charset="-120"/>
                          <a:cs typeface="Arial" pitchFamily="34" charset="0"/>
                        </a:rPr>
                        <a:t>前項檢查未逾第十二條規定之定期檢查期限，經勞工提出證明者得免實施一般體格檢查。</a:t>
                      </a:r>
                    </a:p>
                    <a:p>
                      <a:pPr marL="10795">
                        <a:spcAft>
                          <a:spcPts val="0"/>
                        </a:spcAft>
                      </a:pPr>
                      <a:r>
                        <a:rPr lang="zh-TW" sz="1200" kern="100" dirty="0">
                          <a:effectLst/>
                          <a:latin typeface="Arial" pitchFamily="34" charset="0"/>
                          <a:ea typeface="標楷體" pitchFamily="65" charset="-120"/>
                          <a:cs typeface="Arial" pitchFamily="34" charset="0"/>
                        </a:rPr>
                        <a:t>第一項體格檢查紀錄應參照附表十一為之，並至少保存七年。</a:t>
                      </a:r>
                    </a:p>
                    <a:p>
                      <a:pPr marL="86995" indent="-76200">
                        <a:spcAft>
                          <a:spcPts val="0"/>
                        </a:spcAft>
                      </a:pPr>
                      <a:r>
                        <a:rPr lang="zh-TW" sz="1200" kern="100" dirty="0">
                          <a:effectLst/>
                          <a:latin typeface="Arial" pitchFamily="34" charset="0"/>
                          <a:ea typeface="標楷體" pitchFamily="65" charset="-120"/>
                          <a:cs typeface="Arial" pitchFamily="34" charset="0"/>
                        </a:rPr>
                        <a:t>2.勞工健康保護規則（102年1月22日修正）-第12條：「雇主對在職勞工，應依下列規定，定期實施一般健康檢查」： </a:t>
                      </a:r>
                    </a:p>
                    <a:p>
                      <a:pPr marL="318770" indent="-307975">
                        <a:spcAft>
                          <a:spcPts val="0"/>
                        </a:spcAft>
                      </a:pPr>
                      <a:r>
                        <a:rPr lang="zh-TW" sz="1200" kern="100" dirty="0">
                          <a:effectLst/>
                          <a:latin typeface="Arial" pitchFamily="34" charset="0"/>
                          <a:ea typeface="標楷體" pitchFamily="65" charset="-120"/>
                          <a:cs typeface="Arial" pitchFamily="34" charset="0"/>
                        </a:rPr>
                        <a:t>一、年滿六十五歲以上者，每年檢查一次。</a:t>
                      </a:r>
                    </a:p>
                    <a:p>
                      <a:pPr marL="318770" indent="-307975">
                        <a:spcAft>
                          <a:spcPts val="0"/>
                        </a:spcAft>
                      </a:pPr>
                      <a:r>
                        <a:rPr lang="zh-TW" sz="1200" kern="100" dirty="0">
                          <a:effectLst/>
                          <a:latin typeface="Arial" pitchFamily="34" charset="0"/>
                          <a:ea typeface="標楷體" pitchFamily="65" charset="-120"/>
                          <a:cs typeface="Arial" pitchFamily="34" charset="0"/>
                        </a:rPr>
                        <a:t>二、年滿四十歲以上未滿六十五歲者，每三年檢查一次。</a:t>
                      </a:r>
                    </a:p>
                    <a:p>
                      <a:pPr marL="318770" indent="-307975">
                        <a:spcAft>
                          <a:spcPts val="0"/>
                        </a:spcAft>
                      </a:pPr>
                      <a:r>
                        <a:rPr lang="zh-TW" sz="1200" kern="100" dirty="0">
                          <a:effectLst/>
                          <a:latin typeface="Arial" pitchFamily="34" charset="0"/>
                          <a:ea typeface="標楷體" pitchFamily="65" charset="-120"/>
                          <a:cs typeface="Arial" pitchFamily="34" charset="0"/>
                        </a:rPr>
                        <a:t>三、未滿四十歲者，每五年檢查一次。 </a:t>
                      </a:r>
                    </a:p>
                    <a:p>
                      <a:pPr>
                        <a:spcAft>
                          <a:spcPts val="0"/>
                        </a:spcAft>
                      </a:pPr>
                      <a:r>
                        <a:rPr lang="zh-TW" sz="1200" kern="100" dirty="0">
                          <a:effectLst/>
                          <a:latin typeface="Arial" pitchFamily="34" charset="0"/>
                          <a:ea typeface="標楷體" pitchFamily="65" charset="-120"/>
                          <a:cs typeface="Arial" pitchFamily="34" charset="0"/>
                        </a:rPr>
                        <a:t>前項一般健康檢查項目及檢查紀錄，應依前條規定辦理。但經檢查為先天性辨色力異常者，得免再實施辨色力檢查。</a:t>
                      </a:r>
                    </a:p>
                    <a:p>
                      <a:pPr>
                        <a:spcAft>
                          <a:spcPts val="0"/>
                        </a:spcAft>
                      </a:pPr>
                      <a:r>
                        <a:rPr lang="zh-TW" sz="1200" kern="100" dirty="0">
                          <a:effectLst/>
                          <a:latin typeface="Arial" pitchFamily="34" charset="0"/>
                          <a:ea typeface="標楷體" pitchFamily="65" charset="-120"/>
                          <a:cs typeface="Arial" pitchFamily="34" charset="0"/>
                        </a:rPr>
                        <a:t>實施第一項健康檢查及前條體格檢查時，雇主得於勞工同意下，一併進行口腔癌、大腸癌、女性子宮頸癌及女性乳癌之篩檢，其檢查結果不列入一般體格（健康）檢查紀錄表。</a:t>
                      </a:r>
                    </a:p>
                    <a:p>
                      <a:pPr>
                        <a:spcAft>
                          <a:spcPts val="0"/>
                        </a:spcAft>
                      </a:pPr>
                      <a:r>
                        <a:rPr lang="zh-TW" sz="1200" kern="100" dirty="0">
                          <a:effectLst/>
                          <a:latin typeface="Arial" pitchFamily="34" charset="0"/>
                          <a:ea typeface="標楷體" pitchFamily="65" charset="-120"/>
                          <a:cs typeface="Arial" pitchFamily="34" charset="0"/>
                        </a:rPr>
                        <a:t>前項篩檢之對象、時程、資料申報、經費及其他規定事項，依中央衛生主管機關之規定辦理。</a:t>
                      </a:r>
                    </a:p>
                  </a:txBody>
                  <a:tcPr marL="68580" marR="68580" marT="0" marB="0"/>
                </a:tc>
                <a:tc>
                  <a:txBody>
                    <a:bodyPr/>
                    <a:lstStyle/>
                    <a:p>
                      <a:pPr marL="0" lvl="0" indent="0">
                        <a:lnSpc>
                          <a:spcPts val="1200"/>
                        </a:lnSpc>
                        <a:spcAft>
                          <a:spcPts val="0"/>
                        </a:spcAft>
                        <a:buSzPts val="1200"/>
                        <a:buFont typeface="Arial"/>
                        <a:buNone/>
                      </a:pPr>
                      <a:endParaRPr lang="zh-TW" sz="1200" kern="100" dirty="0">
                        <a:effectLst/>
                        <a:latin typeface="Arial" pitchFamily="34" charset="0"/>
                        <a:ea typeface="標楷體" pitchFamily="65" charset="-120"/>
                        <a:cs typeface="Arial" pitchFamily="34" charset="0"/>
                      </a:endParaRPr>
                    </a:p>
                    <a:p>
                      <a:pPr>
                        <a:lnSpc>
                          <a:spcPts val="2000"/>
                        </a:lnSpc>
                        <a:spcAft>
                          <a:spcPts val="0"/>
                        </a:spcAft>
                      </a:pPr>
                      <a:r>
                        <a:rPr lang="en-US" sz="1200" kern="100" dirty="0">
                          <a:effectLst/>
                          <a:latin typeface="Arial" pitchFamily="34" charset="0"/>
                          <a:ea typeface="標楷體" pitchFamily="65" charset="-120"/>
                          <a:cs typeface="Arial" pitchFamily="34" charset="0"/>
                        </a:rPr>
                        <a:t> </a:t>
                      </a:r>
                      <a:endParaRPr lang="zh-TW" sz="1200" kern="100" dirty="0">
                        <a:effectLst/>
                        <a:latin typeface="Arial" pitchFamily="34" charset="0"/>
                        <a:ea typeface="標楷體" pitchFamily="65" charset="-120"/>
                        <a:cs typeface="Arial"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64</a:t>
            </a:fld>
            <a:endParaRPr lang="zh-TW" altLang="en-US">
              <a:solidFill>
                <a:prstClr val="black">
                  <a:tint val="75000"/>
                </a:prstClr>
              </a:solidFill>
            </a:endParaRPr>
          </a:p>
        </p:txBody>
      </p:sp>
    </p:spTree>
    <p:extLst>
      <p:ext uri="{BB962C8B-B14F-4D97-AF65-F5344CB8AC3E}">
        <p14:creationId xmlns:p14="http://schemas.microsoft.com/office/powerpoint/2010/main" val="62389838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(4/10)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668105826"/>
              </p:ext>
            </p:extLst>
          </p:nvPr>
        </p:nvGraphicFramePr>
        <p:xfrm>
          <a:off x="179512" y="1700808"/>
          <a:ext cx="8765034" cy="4510485"/>
        </p:xfrm>
        <a:graphic>
          <a:graphicData uri="http://schemas.openxmlformats.org/drawingml/2006/table">
            <a:tbl>
              <a:tblPr firstRow="1" bandRow="1">
                <a:tableStyleId>{F5AB1C69-6EDB-4FF4-983F-18BD219EF322}</a:tableStyleId>
              </a:tblPr>
              <a:tblGrid>
                <a:gridCol w="1241839"/>
                <a:gridCol w="3728008"/>
                <a:gridCol w="3795187"/>
              </a:tblGrid>
              <a:tr h="546306">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3964179">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3.</a:t>
                      </a:r>
                      <a:r>
                        <a:rPr lang="zh-TW" sz="1600" kern="100" dirty="0">
                          <a:solidFill>
                            <a:srgbClr val="FF0000"/>
                          </a:solidFill>
                          <a:effectLst/>
                          <a:latin typeface="Arial" pitchFamily="34" charset="0"/>
                          <a:ea typeface="標楷體" pitchFamily="65" charset="-120"/>
                          <a:cs typeface="Arial" pitchFamily="34" charset="0"/>
                        </a:rPr>
                        <a:t>住民健康管理措施</a:t>
                      </a:r>
                    </a:p>
                  </a:txBody>
                  <a:tcPr marL="68580" marR="68580" marT="0" marB="0"/>
                </a:tc>
                <a:tc>
                  <a:txBody>
                    <a:bodyPr/>
                    <a:lstStyle/>
                    <a:p>
                      <a:pPr marL="290830" indent="-290830">
                        <a:lnSpc>
                          <a:spcPct val="100000"/>
                        </a:lnSpc>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：住民入住前應提供體檢文件，體檢項目包括胸部Ⅹ光、血液常規及生化、尿液及糞便檢查</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阿米巴痢疾、桿菌性痢疾及寄生蟲感染檢驗陰性），並完整有紀錄。</a:t>
                      </a:r>
                    </a:p>
                    <a:p>
                      <a:pPr marL="266700" indent="-266700">
                        <a:lnSpc>
                          <a:spcPct val="100000"/>
                        </a:lnSpc>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住民每年接受</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次健康檢查，至少包括胸部Ⅹ光、血液常規及生化、尿液檢查，並完整有紀錄。</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配合國家政策施打疫苗。未施打疫苗者之原因，留有紀錄。</a:t>
                      </a:r>
                    </a:p>
                    <a:p>
                      <a:pPr marL="266700" indent="-266700">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具有鼓勵住民接種疫苗之策略。</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針對個別檢查結果進行追蹤處理與個案管理。</a:t>
                      </a:r>
                    </a:p>
                  </a:txBody>
                  <a:tcPr marL="68580" marR="68580" marT="0" marB="0"/>
                </a:tc>
                <a:tc>
                  <a:txBody>
                    <a:bodyPr/>
                    <a:lstStyle/>
                    <a:p>
                      <a:pPr marL="342900" lvl="0" indent="-342900">
                        <a:lnSpc>
                          <a:spcPct val="100000"/>
                        </a:lnSpc>
                        <a:spcAft>
                          <a:spcPts val="0"/>
                        </a:spcAft>
                        <a:buFont typeface="+mj-lt"/>
                        <a:buAutoNum type="arabicPeriod"/>
                      </a:pPr>
                      <a:r>
                        <a:rPr lang="zh-TW" sz="1600" kern="100" dirty="0">
                          <a:solidFill>
                            <a:srgbClr val="0000FF"/>
                          </a:solidFill>
                          <a:effectLst/>
                          <a:latin typeface="Arial" pitchFamily="34" charset="0"/>
                          <a:ea typeface="標楷體" pitchFamily="65" charset="-120"/>
                          <a:cs typeface="Arial" pitchFamily="34" charset="0"/>
                        </a:rPr>
                        <a:t>依疾病管制署「人口密集機構感染管制措施指引」，入住時應有最近三個月內</a:t>
                      </a:r>
                      <a:r>
                        <a:rPr lang="en-US" sz="1600" kern="100" dirty="0">
                          <a:solidFill>
                            <a:srgbClr val="0000FF"/>
                          </a:solidFill>
                          <a:effectLst/>
                          <a:latin typeface="Arial" pitchFamily="34" charset="0"/>
                          <a:ea typeface="標楷體" pitchFamily="65" charset="-120"/>
                          <a:cs typeface="Arial" pitchFamily="34" charset="0"/>
                        </a:rPr>
                        <a:t>X</a:t>
                      </a:r>
                      <a:r>
                        <a:rPr lang="zh-TW" sz="1600" kern="100" dirty="0">
                          <a:solidFill>
                            <a:srgbClr val="0000FF"/>
                          </a:solidFill>
                          <a:effectLst/>
                          <a:latin typeface="Arial" pitchFamily="34" charset="0"/>
                          <a:ea typeface="標楷體" pitchFamily="65" charset="-120"/>
                          <a:cs typeface="Arial" pitchFamily="34" charset="0"/>
                        </a:rPr>
                        <a:t>光檢驗報告，和入住前一週內阿米巴痢疾、桿菌性痢疾及寄生蟲感染檢驗陰性書面報告，未提出書面報告者，應安排獨立或隔離空間區隔一週，觀察有無腸道傳染病疑似症狀，經確認無虞後，始能入住一般住房。</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未施打疫苗的原因，包括經醫師評估不適合接種者</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如對蛋白質或疫苗其他成份過敏者、懷孕等</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機構需有宣導活動且有實際與具體之鼓勵接種疫苗策略，如教育訓練、提供宣傳文宣等。</a:t>
                      </a: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65</a:t>
            </a:fld>
            <a:endParaRPr lang="zh-TW" altLang="en-US">
              <a:solidFill>
                <a:prstClr val="black">
                  <a:tint val="75000"/>
                </a:prstClr>
              </a:solidFill>
            </a:endParaRPr>
          </a:p>
        </p:txBody>
      </p:sp>
    </p:spTree>
    <p:extLst>
      <p:ext uri="{BB962C8B-B14F-4D97-AF65-F5344CB8AC3E}">
        <p14:creationId xmlns:p14="http://schemas.microsoft.com/office/powerpoint/2010/main" val="411674940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(5/10)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984866279"/>
              </p:ext>
            </p:extLst>
          </p:nvPr>
        </p:nvGraphicFramePr>
        <p:xfrm>
          <a:off x="251520" y="1628775"/>
          <a:ext cx="8568953" cy="3528417"/>
        </p:xfrm>
        <a:graphic>
          <a:graphicData uri="http://schemas.openxmlformats.org/drawingml/2006/table">
            <a:tbl>
              <a:tblPr firstRow="1" bandRow="1">
                <a:tableStyleId>{F5AB1C69-6EDB-4FF4-983F-18BD219EF322}</a:tableStyleId>
              </a:tblPr>
              <a:tblGrid>
                <a:gridCol w="1593705"/>
                <a:gridCol w="3720538"/>
                <a:gridCol w="3254710"/>
              </a:tblGrid>
              <a:tr h="621363">
                <a:tc>
                  <a:txBody>
                    <a:bodyPr/>
                    <a:lstStyle/>
                    <a:p>
                      <a:pPr algn="ctr">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2907054">
                <a:tc>
                  <a:txBody>
                    <a:bodyPr/>
                    <a:lstStyle/>
                    <a:p>
                      <a:pPr>
                        <a:spcAft>
                          <a:spcPts val="0"/>
                        </a:spcAft>
                      </a:pPr>
                      <a:r>
                        <a:rPr lang="en-US" sz="1600" kern="100" dirty="0">
                          <a:effectLst/>
                          <a:latin typeface="Arial" pitchFamily="34" charset="0"/>
                          <a:ea typeface="標楷體" pitchFamily="65" charset="-120"/>
                          <a:cs typeface="Arial" pitchFamily="34" charset="0"/>
                        </a:rPr>
                        <a:t>4.</a:t>
                      </a:r>
                      <a:r>
                        <a:rPr lang="zh-TW" sz="1600" kern="100" dirty="0">
                          <a:effectLst/>
                          <a:latin typeface="Arial" pitchFamily="34" charset="0"/>
                          <a:ea typeface="標楷體" pitchFamily="65" charset="-120"/>
                          <a:cs typeface="Arial" pitchFamily="34" charset="0"/>
                        </a:rPr>
                        <a:t>工作人員感染管制教育訓練</a:t>
                      </a:r>
                    </a:p>
                  </a:txBody>
                  <a:tcPr marL="68580" marR="68580" marT="0" marB="0"/>
                </a:tc>
                <a:tc>
                  <a:txBody>
                    <a:bodyPr/>
                    <a:lstStyle/>
                    <a:p>
                      <a:pPr marL="170815" indent="-170815" algn="just">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a:t>
                      </a:r>
                    </a:p>
                    <a:p>
                      <a:pPr marL="342900" lvl="0" indent="-342900" algn="just">
                        <a:spcAft>
                          <a:spcPts val="0"/>
                        </a:spcAft>
                        <a:buClr>
                          <a:srgbClr val="000000"/>
                        </a:buClr>
                        <a:buFont typeface="Arial"/>
                        <a:buAutoNum type="arabicPeriod"/>
                      </a:pPr>
                      <a:r>
                        <a:rPr lang="zh-TW" sz="1600" kern="100" dirty="0">
                          <a:effectLst/>
                          <a:latin typeface="Arial" pitchFamily="34" charset="0"/>
                          <a:ea typeface="標楷體" pitchFamily="65" charset="-120"/>
                          <a:cs typeface="Arial" pitchFamily="34" charset="0"/>
                        </a:rPr>
                        <a:t>工作人員每年接受至少</a:t>
                      </a:r>
                      <a:r>
                        <a:rPr lang="en-US" sz="1600" kern="100" dirty="0">
                          <a:effectLst/>
                          <a:latin typeface="Arial" pitchFamily="34" charset="0"/>
                          <a:ea typeface="標楷體" pitchFamily="65" charset="-120"/>
                          <a:cs typeface="Arial" pitchFamily="34" charset="0"/>
                        </a:rPr>
                        <a:t>4</a:t>
                      </a:r>
                      <a:r>
                        <a:rPr lang="zh-TW" sz="1600" kern="100" dirty="0">
                          <a:effectLst/>
                          <a:latin typeface="Arial" pitchFamily="34" charset="0"/>
                          <a:ea typeface="標楷體" pitchFamily="65" charset="-120"/>
                          <a:cs typeface="Arial" pitchFamily="34" charset="0"/>
                        </a:rPr>
                        <a:t>小時感染管制教育訓練課程。</a:t>
                      </a:r>
                    </a:p>
                    <a:p>
                      <a:pPr marL="342900" lvl="0" indent="-342900" algn="just">
                        <a:spcAft>
                          <a:spcPts val="0"/>
                        </a:spcAft>
                        <a:buClr>
                          <a:srgbClr val="000000"/>
                        </a:buClr>
                        <a:buFont typeface="Arial"/>
                        <a:buAutoNum type="arabicPeriod"/>
                      </a:pPr>
                      <a:r>
                        <a:rPr lang="zh-TW" sz="1600" kern="100" dirty="0">
                          <a:effectLst/>
                          <a:latin typeface="Arial" pitchFamily="34" charset="0"/>
                          <a:ea typeface="標楷體" pitchFamily="65" charset="-120"/>
                          <a:cs typeface="Arial" pitchFamily="34" charset="0"/>
                        </a:rPr>
                        <a:t>新進人員應於到職後</a:t>
                      </a:r>
                      <a:r>
                        <a:rPr lang="en-US" sz="1600" kern="100" dirty="0">
                          <a:effectLst/>
                          <a:latin typeface="Arial" pitchFamily="34" charset="0"/>
                          <a:ea typeface="標楷體" pitchFamily="65" charset="-120"/>
                          <a:cs typeface="Arial" pitchFamily="34" charset="0"/>
                        </a:rPr>
                        <a:t>6</a:t>
                      </a:r>
                      <a:r>
                        <a:rPr lang="zh-TW" sz="1600" kern="100" dirty="0">
                          <a:effectLst/>
                          <a:latin typeface="Arial" pitchFamily="34" charset="0"/>
                          <a:ea typeface="標楷體" pitchFamily="65" charset="-120"/>
                          <a:cs typeface="Arial" pitchFamily="34" charset="0"/>
                        </a:rPr>
                        <a:t>個月內完成感染管制教育訓練課程。</a:t>
                      </a:r>
                    </a:p>
                    <a:p>
                      <a:pPr marL="239395" indent="-239395" algn="just">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，且新進人員於到職後</a:t>
                      </a:r>
                      <a:r>
                        <a:rPr lang="en-US" sz="1600" kern="100" dirty="0">
                          <a:effectLst/>
                          <a:latin typeface="Arial" pitchFamily="34" charset="0"/>
                          <a:ea typeface="標楷體" pitchFamily="65" charset="-120"/>
                          <a:cs typeface="Arial" pitchFamily="34" charset="0"/>
                        </a:rPr>
                        <a:t>6</a:t>
                      </a:r>
                      <a:r>
                        <a:rPr lang="zh-TW" sz="1600" kern="100" dirty="0">
                          <a:effectLst/>
                          <a:latin typeface="Arial" pitchFamily="34" charset="0"/>
                          <a:ea typeface="標楷體" pitchFamily="65" charset="-120"/>
                          <a:cs typeface="Arial" pitchFamily="34" charset="0"/>
                        </a:rPr>
                        <a:t>個月內完成</a:t>
                      </a:r>
                      <a:r>
                        <a:rPr lang="en-US" sz="1600" kern="100" dirty="0">
                          <a:effectLst/>
                          <a:latin typeface="Arial" pitchFamily="34" charset="0"/>
                          <a:ea typeface="標楷體" pitchFamily="65" charset="-120"/>
                          <a:cs typeface="Arial" pitchFamily="34" charset="0"/>
                        </a:rPr>
                        <a:t>6</a:t>
                      </a:r>
                      <a:r>
                        <a:rPr lang="zh-TW" sz="1600" kern="100" dirty="0">
                          <a:effectLst/>
                          <a:latin typeface="Arial" pitchFamily="34" charset="0"/>
                          <a:ea typeface="標楷體" pitchFamily="65" charset="-120"/>
                          <a:cs typeface="Arial" pitchFamily="34" charset="0"/>
                        </a:rPr>
                        <a:t>小時感染管制教育訓練課程。</a:t>
                      </a:r>
                    </a:p>
                    <a:p>
                      <a:pPr marL="239395" indent="-239395" algn="just">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，且有完整紀錄。</a:t>
                      </a:r>
                    </a:p>
                    <a:p>
                      <a:pPr algn="just">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註</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p>
                      <a:pPr marL="635" algn="just">
                        <a:spcAft>
                          <a:spcPts val="0"/>
                        </a:spcAft>
                      </a:pPr>
                      <a:r>
                        <a:rPr lang="zh-TW" sz="1600" kern="100" dirty="0">
                          <a:effectLst/>
                          <a:latin typeface="Arial" pitchFamily="34" charset="0"/>
                          <a:ea typeface="標楷體" pitchFamily="65" charset="-120"/>
                          <a:cs typeface="Arial" pitchFamily="34" charset="0"/>
                        </a:rPr>
                        <a:t>各類工作人員係指護理機構分類設置標準中所規定的人員，含兼任人員。</a:t>
                      </a:r>
                    </a:p>
                  </a:txBody>
                  <a:tcPr marL="68580" marR="68580" marT="0" marB="0"/>
                </a:tc>
                <a:tc>
                  <a:txBody>
                    <a:bodyPr/>
                    <a:lstStyle/>
                    <a:p>
                      <a:pPr marL="342900" lvl="0" indent="-342900">
                        <a:spcAft>
                          <a:spcPts val="0"/>
                        </a:spcAft>
                        <a:buFont typeface="+mj-lt"/>
                        <a:buAutoNum type="arabicPeriod"/>
                      </a:pPr>
                      <a:r>
                        <a:rPr lang="zh-TW" sz="1600" kern="100" dirty="0">
                          <a:effectLst/>
                          <a:latin typeface="Arial" pitchFamily="34" charset="0"/>
                          <a:ea typeface="標楷體" pitchFamily="65" charset="-120"/>
                          <a:cs typeface="Arial" pitchFamily="34" charset="0"/>
                        </a:rPr>
                        <a:t>工作人員接受感染管制教育訓練可</a:t>
                      </a:r>
                      <a:r>
                        <a:rPr lang="zh-TW" sz="1600" kern="100" dirty="0">
                          <a:solidFill>
                            <a:srgbClr val="0000FF"/>
                          </a:solidFill>
                          <a:effectLst/>
                          <a:latin typeface="Arial" pitchFamily="34" charset="0"/>
                          <a:ea typeface="標楷體" pitchFamily="65" charset="-120"/>
                          <a:cs typeface="Arial" pitchFamily="34" charset="0"/>
                        </a:rPr>
                        <a:t>包含機構內及機構外訓練</a:t>
                      </a:r>
                      <a:r>
                        <a:rPr lang="zh-TW" sz="1600" kern="100" dirty="0">
                          <a:effectLst/>
                          <a:latin typeface="Arial" pitchFamily="34" charset="0"/>
                          <a:ea typeface="標楷體" pitchFamily="65" charset="-120"/>
                          <a:cs typeface="Arial" pitchFamily="34" charset="0"/>
                        </a:rPr>
                        <a:t>，課程只要與感染管制相關即可。</a:t>
                      </a:r>
                    </a:p>
                    <a:p>
                      <a:pPr marL="342900" lvl="0" indent="-342900">
                        <a:spcAft>
                          <a:spcPts val="0"/>
                        </a:spcAft>
                        <a:buFont typeface="+mj-lt"/>
                        <a:buAutoNum type="arabicPeriod"/>
                      </a:pPr>
                      <a:r>
                        <a:rPr lang="zh-TW" sz="1600" kern="100" dirty="0">
                          <a:solidFill>
                            <a:srgbClr val="0000FF"/>
                          </a:solidFill>
                          <a:effectLst/>
                          <a:latin typeface="Arial" pitchFamily="34" charset="0"/>
                          <a:ea typeface="標楷體" pitchFamily="65" charset="-120"/>
                          <a:cs typeface="Arial" pitchFamily="34" charset="0"/>
                        </a:rPr>
                        <a:t>政府部門及衛生單位數位學習網</a:t>
                      </a:r>
                      <a:r>
                        <a:rPr lang="en-US" sz="1600" kern="100" dirty="0">
                          <a:solidFill>
                            <a:srgbClr val="0000FF"/>
                          </a:solidFill>
                          <a:effectLst/>
                          <a:latin typeface="Arial" pitchFamily="34" charset="0"/>
                          <a:ea typeface="標楷體" pitchFamily="65" charset="-120"/>
                          <a:cs typeface="Arial" pitchFamily="34" charset="0"/>
                        </a:rPr>
                        <a:t>(</a:t>
                      </a:r>
                      <a:r>
                        <a:rPr lang="zh-TW" sz="1600" kern="100" dirty="0">
                          <a:solidFill>
                            <a:srgbClr val="0000FF"/>
                          </a:solidFill>
                          <a:effectLst/>
                          <a:latin typeface="Arial" pitchFamily="34" charset="0"/>
                          <a:ea typeface="標楷體" pitchFamily="65" charset="-120"/>
                          <a:cs typeface="Arial" pitchFamily="34" charset="0"/>
                        </a:rPr>
                        <a:t>如疾管署傳染病數位學習網等</a:t>
                      </a:r>
                      <a:r>
                        <a:rPr lang="en-US" sz="1600" kern="100" dirty="0">
                          <a:solidFill>
                            <a:srgbClr val="0000FF"/>
                          </a:solidFill>
                          <a:effectLst/>
                          <a:latin typeface="Arial" pitchFamily="34" charset="0"/>
                          <a:ea typeface="標楷體" pitchFamily="65" charset="-120"/>
                          <a:cs typeface="Arial" pitchFamily="34" charset="0"/>
                        </a:rPr>
                        <a:t>)</a:t>
                      </a:r>
                      <a:r>
                        <a:rPr lang="zh-TW" sz="1600" kern="100" dirty="0">
                          <a:solidFill>
                            <a:srgbClr val="0000FF"/>
                          </a:solidFill>
                          <a:effectLst/>
                          <a:latin typeface="Arial" pitchFamily="34" charset="0"/>
                          <a:ea typeface="標楷體" pitchFamily="65" charset="-120"/>
                          <a:cs typeface="Arial" pitchFamily="34" charset="0"/>
                        </a:rPr>
                        <a:t>錄製之感染管制相關課程亦可列計，但須提出證明文件。</a:t>
                      </a:r>
                    </a:p>
                    <a:p>
                      <a:pPr marL="342900" lvl="0" indent="-342900">
                        <a:spcAft>
                          <a:spcPts val="0"/>
                        </a:spcAft>
                        <a:buFont typeface="+mj-lt"/>
                        <a:buAutoNum type="arabicPeriod"/>
                      </a:pPr>
                      <a:r>
                        <a:rPr lang="zh-TW" sz="1600" kern="100" dirty="0">
                          <a:effectLst/>
                          <a:latin typeface="Arial" pitchFamily="34" charset="0"/>
                          <a:ea typeface="標楷體" pitchFamily="65" charset="-120"/>
                          <a:cs typeface="Arial" pitchFamily="34" charset="0"/>
                        </a:rPr>
                        <a:t>為利外籍員工學習，應考慮將相關課程或訓練資料翻譯成適當語言。</a:t>
                      </a: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66</a:t>
            </a:fld>
            <a:endParaRPr lang="zh-TW" altLang="en-US">
              <a:solidFill>
                <a:prstClr val="black">
                  <a:tint val="75000"/>
                </a:prstClr>
              </a:solidFill>
            </a:endParaRPr>
          </a:p>
        </p:txBody>
      </p:sp>
    </p:spTree>
    <p:extLst>
      <p:ext uri="{BB962C8B-B14F-4D97-AF65-F5344CB8AC3E}">
        <p14:creationId xmlns:p14="http://schemas.microsoft.com/office/powerpoint/2010/main" val="55745729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(6/10)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571218856"/>
              </p:ext>
            </p:extLst>
          </p:nvPr>
        </p:nvGraphicFramePr>
        <p:xfrm>
          <a:off x="251520" y="1844824"/>
          <a:ext cx="8496946" cy="4109338"/>
        </p:xfrm>
        <a:graphic>
          <a:graphicData uri="http://schemas.openxmlformats.org/drawingml/2006/table">
            <a:tbl>
              <a:tblPr firstRow="1" bandRow="1">
                <a:tableStyleId>{F5AB1C69-6EDB-4FF4-983F-18BD219EF322}</a:tableStyleId>
              </a:tblPr>
              <a:tblGrid>
                <a:gridCol w="1746509"/>
                <a:gridCol w="4518190"/>
                <a:gridCol w="2232247"/>
              </a:tblGrid>
              <a:tr h="641135">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1832082">
                <a:tc>
                  <a:txBody>
                    <a:bodyPr/>
                    <a:lstStyle/>
                    <a:p>
                      <a:pPr>
                        <a:lnSpc>
                          <a:spcPct val="100000"/>
                        </a:lnSpc>
                        <a:spcAft>
                          <a:spcPts val="0"/>
                        </a:spcAft>
                      </a:pPr>
                      <a:r>
                        <a:rPr lang="en-US" sz="1600" kern="100" dirty="0">
                          <a:effectLst/>
                          <a:latin typeface="Arial" pitchFamily="34" charset="0"/>
                          <a:ea typeface="標楷體" pitchFamily="65" charset="-120"/>
                          <a:cs typeface="Arial" pitchFamily="34" charset="0"/>
                        </a:rPr>
                        <a:t>5.</a:t>
                      </a:r>
                      <a:r>
                        <a:rPr lang="zh-TW" sz="1600" kern="100" dirty="0">
                          <a:effectLst/>
                          <a:latin typeface="Arial" pitchFamily="34" charset="0"/>
                          <a:ea typeface="標楷體" pitchFamily="65" charset="-120"/>
                          <a:cs typeface="Arial" pitchFamily="34" charset="0"/>
                        </a:rPr>
                        <a:t>訪客管理機制</a:t>
                      </a:r>
                    </a:p>
                  </a:txBody>
                  <a:tcPr marL="68580" marR="68580" marT="0" marB="0"/>
                </a:tc>
                <a:tc>
                  <a:txBody>
                    <a:bodyPr/>
                    <a:lstStyle/>
                    <a:p>
                      <a:pPr marL="250190" indent="-250190">
                        <a:lnSpc>
                          <a:spcPct val="100000"/>
                        </a:lnSpc>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：訂有訪客管理規範並張貼於入口處，並依疫情不同等級，分級管制訪客</a:t>
                      </a:r>
                    </a:p>
                    <a:p>
                      <a:pPr marL="250190" indent="-250190">
                        <a:lnSpc>
                          <a:spcPct val="100000"/>
                        </a:lnSpc>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，且提供訪客維持手部衛生所需設施</a:t>
                      </a:r>
                    </a:p>
                    <a:p>
                      <a:pPr marL="250190" indent="-250190">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，且配合政府疫情需要進行訪客體溫監測</a:t>
                      </a:r>
                    </a:p>
                  </a:txBody>
                  <a:tcPr marL="68580" marR="68580" marT="0" marB="0"/>
                </a:tc>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建議登記探訪日期、訪客姓名、被探訪者</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服務對象</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之姓名、房號或床號和雙方關係等，以利發生疫情時追蹤查詢。</a:t>
                      </a:r>
                    </a:p>
                  </a:txBody>
                  <a:tcPr marL="68580" marR="68580" marT="0" marB="0"/>
                </a:tc>
              </a:tr>
              <a:tr h="1636121">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6.</a:t>
                      </a:r>
                      <a:r>
                        <a:rPr lang="zh-TW" sz="1600" kern="100" dirty="0">
                          <a:solidFill>
                            <a:srgbClr val="FF0000"/>
                          </a:solidFill>
                          <a:effectLst/>
                          <a:latin typeface="Arial" pitchFamily="34" charset="0"/>
                          <a:ea typeface="標楷體" pitchFamily="65" charset="-120"/>
                          <a:cs typeface="Arial" pitchFamily="34" charset="0"/>
                        </a:rPr>
                        <a:t>環境清潔衛生</a:t>
                      </a:r>
                    </a:p>
                  </a:txBody>
                  <a:tcPr marL="68580" marR="68580" marT="0" marB="0"/>
                </a:tc>
                <a:tc>
                  <a:txBody>
                    <a:bodyPr/>
                    <a:lstStyle/>
                    <a:p>
                      <a:pPr>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清潔及定期消毒機構內外環境無異味，且裝置垃圾器具符合衛生原則</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機構應有防蚊、蠅、鼠、蟑措施，如：紗窗、捕蚊燈、殺蚊劑、滅鼠藥、殺蟲劑等。</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每半年至少</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次環境消毒，並有紀錄。</a:t>
                      </a:r>
                    </a:p>
                  </a:txBody>
                  <a:tcPr marL="68580" marR="68580" marT="0" marB="0"/>
                </a:tc>
                <a:tc>
                  <a:txBody>
                    <a:bodyPr/>
                    <a:lstStyle/>
                    <a:p>
                      <a:pPr>
                        <a:lnSpc>
                          <a:spcPct val="100000"/>
                        </a:lnSpc>
                        <a:spcAft>
                          <a:spcPts val="0"/>
                        </a:spcAft>
                      </a:pP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67</a:t>
            </a:fld>
            <a:endParaRPr lang="zh-TW" altLang="en-US">
              <a:solidFill>
                <a:prstClr val="black">
                  <a:tint val="75000"/>
                </a:prstClr>
              </a:solidFill>
            </a:endParaRPr>
          </a:p>
        </p:txBody>
      </p:sp>
    </p:spTree>
    <p:extLst>
      <p:ext uri="{BB962C8B-B14F-4D97-AF65-F5344CB8AC3E}">
        <p14:creationId xmlns:p14="http://schemas.microsoft.com/office/powerpoint/2010/main" val="328979233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(7/10)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493395442"/>
              </p:ext>
            </p:extLst>
          </p:nvPr>
        </p:nvGraphicFramePr>
        <p:xfrm>
          <a:off x="503015" y="1772816"/>
          <a:ext cx="8126412" cy="3456384"/>
        </p:xfrm>
        <a:graphic>
          <a:graphicData uri="http://schemas.openxmlformats.org/drawingml/2006/table">
            <a:tbl>
              <a:tblPr firstRow="1" bandRow="1">
                <a:tableStyleId>{F5AB1C69-6EDB-4FF4-983F-18BD219EF322}</a:tableStyleId>
              </a:tblPr>
              <a:tblGrid>
                <a:gridCol w="1670347"/>
                <a:gridCol w="4464496"/>
                <a:gridCol w="1991569"/>
              </a:tblGrid>
              <a:tr h="715923">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2740461">
                <a:tc>
                  <a:txBody>
                    <a:bodyPr/>
                    <a:lstStyle/>
                    <a:p>
                      <a:pPr marL="19050" indent="-19050">
                        <a:lnSpc>
                          <a:spcPct val="100000"/>
                        </a:lnSpc>
                        <a:spcAft>
                          <a:spcPts val="0"/>
                        </a:spcAft>
                      </a:pPr>
                      <a:r>
                        <a:rPr lang="en-US" sz="1600" kern="100" dirty="0">
                          <a:effectLst/>
                          <a:latin typeface="Arial" pitchFamily="34" charset="0"/>
                          <a:ea typeface="標楷體" pitchFamily="65" charset="-120"/>
                          <a:cs typeface="Arial" pitchFamily="34" charset="0"/>
                        </a:rPr>
                        <a:t>7.</a:t>
                      </a:r>
                      <a:r>
                        <a:rPr lang="zh-TW" sz="1600" kern="100" dirty="0">
                          <a:effectLst/>
                          <a:latin typeface="Arial" pitchFamily="34" charset="0"/>
                          <a:ea typeface="標楷體" pitchFamily="65" charset="-120"/>
                          <a:cs typeface="Arial" pitchFamily="34" charset="0"/>
                        </a:rPr>
                        <a:t>防疫物資設置及儲放</a:t>
                      </a:r>
                    </a:p>
                  </a:txBody>
                  <a:tcPr marL="68580" marR="68580" marT="0" marB="0"/>
                </a:tc>
                <a:tc>
                  <a:txBody>
                    <a:bodyPr/>
                    <a:lstStyle/>
                    <a:p>
                      <a:pPr>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防疫物資放置通風場所，且有適當安全量。</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防疫物資定期檢視有效日期並紀錄。</a:t>
                      </a:r>
                    </a:p>
                    <a:p>
                      <a:pPr marL="327660" indent="-327660">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註</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p>
                      <a:pPr marL="1270">
                        <a:lnSpc>
                          <a:spcPct val="100000"/>
                        </a:lnSpc>
                        <a:spcAft>
                          <a:spcPts val="0"/>
                        </a:spcAft>
                      </a:pPr>
                      <a:r>
                        <a:rPr lang="zh-TW" sz="1600" kern="100" dirty="0">
                          <a:effectLst/>
                          <a:latin typeface="Arial" pitchFamily="34" charset="0"/>
                          <a:ea typeface="標楷體" pitchFamily="65" charset="-120"/>
                          <a:cs typeface="Arial" pitchFamily="34" charset="0"/>
                        </a:rPr>
                        <a:t>安全量為當機構疫情發生時，需儲備足夠機構維持一星期緊急應變之使用量（如：口罩、手套、隔離衣及護目鏡等，可由機構依實際管理作業自行評估其需求量），以保障服務對象及工作人員之安全及健康。</a:t>
                      </a:r>
                    </a:p>
                  </a:txBody>
                  <a:tcPr marL="68580" marR="68580" marT="0" marB="0"/>
                </a:tc>
                <a:tc>
                  <a:txBody>
                    <a:bodyPr/>
                    <a:lstStyle/>
                    <a:p>
                      <a:pPr>
                        <a:lnSpc>
                          <a:spcPct val="100000"/>
                        </a:lnSpc>
                        <a:spcAft>
                          <a:spcPts val="0"/>
                        </a:spcAft>
                      </a:pPr>
                      <a:endParaRPr lang="zh-TW" sz="1600" kern="100" dirty="0">
                        <a:effectLst/>
                        <a:latin typeface="Arial" pitchFamily="34" charset="0"/>
                        <a:ea typeface="標楷體" pitchFamily="65" charset="-120"/>
                        <a:cs typeface="Arial"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68</a:t>
            </a:fld>
            <a:endParaRPr lang="zh-TW" altLang="en-US">
              <a:solidFill>
                <a:prstClr val="black">
                  <a:tint val="75000"/>
                </a:prstClr>
              </a:solidFill>
            </a:endParaRPr>
          </a:p>
        </p:txBody>
      </p:sp>
    </p:spTree>
    <p:extLst>
      <p:ext uri="{BB962C8B-B14F-4D97-AF65-F5344CB8AC3E}">
        <p14:creationId xmlns:p14="http://schemas.microsoft.com/office/powerpoint/2010/main" val="382824528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(8/10)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564060440"/>
              </p:ext>
            </p:extLst>
          </p:nvPr>
        </p:nvGraphicFramePr>
        <p:xfrm>
          <a:off x="251521" y="1988840"/>
          <a:ext cx="8621017" cy="3917841"/>
        </p:xfrm>
        <a:graphic>
          <a:graphicData uri="http://schemas.openxmlformats.org/drawingml/2006/table">
            <a:tbl>
              <a:tblPr firstRow="1" bandRow="1">
                <a:tableStyleId>{F5AB1C69-6EDB-4FF4-983F-18BD219EF322}</a:tableStyleId>
              </a:tblPr>
              <a:tblGrid>
                <a:gridCol w="1375032"/>
                <a:gridCol w="4048707"/>
                <a:gridCol w="3197278"/>
              </a:tblGrid>
              <a:tr h="504081">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1103368">
                <a:tc>
                  <a:txBody>
                    <a:bodyPr/>
                    <a:lstStyle/>
                    <a:p>
                      <a:pPr>
                        <a:lnSpc>
                          <a:spcPct val="100000"/>
                        </a:lnSpc>
                        <a:spcAft>
                          <a:spcPts val="0"/>
                        </a:spcAft>
                      </a:pPr>
                      <a:r>
                        <a:rPr lang="en-US" sz="1600" kern="100" dirty="0">
                          <a:effectLst/>
                          <a:latin typeface="Arial" pitchFamily="34" charset="0"/>
                          <a:ea typeface="標楷體" pitchFamily="65" charset="-120"/>
                          <a:cs typeface="Arial" pitchFamily="34" charset="0"/>
                        </a:rPr>
                        <a:t>8.</a:t>
                      </a:r>
                      <a:r>
                        <a:rPr lang="zh-TW" sz="1600" kern="100" dirty="0">
                          <a:solidFill>
                            <a:srgbClr val="FF0000"/>
                          </a:solidFill>
                          <a:effectLst/>
                          <a:latin typeface="Arial" pitchFamily="34" charset="0"/>
                          <a:ea typeface="標楷體" pitchFamily="65" charset="-120"/>
                          <a:cs typeface="Arial" pitchFamily="34" charset="0"/>
                        </a:rPr>
                        <a:t>建置防疫機制</a:t>
                      </a:r>
                    </a:p>
                  </a:txBody>
                  <a:tcPr marL="68580" marR="68580" marT="0" marB="0"/>
                </a:tc>
                <a:tc>
                  <a:txBody>
                    <a:bodyPr/>
                    <a:lstStyle/>
                    <a:p>
                      <a:pPr marL="280670" indent="-269875">
                        <a:lnSpc>
                          <a:spcPct val="100000"/>
                        </a:lnSpc>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住民體溫每日至少測量</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次，工作人員體溫每週至少測量</a:t>
                      </a:r>
                      <a:r>
                        <a:rPr lang="en-US" sz="1600" kern="100" dirty="0">
                          <a:effectLst/>
                          <a:latin typeface="Arial" pitchFamily="34" charset="0"/>
                          <a:ea typeface="標楷體" pitchFamily="65" charset="-120"/>
                          <a:cs typeface="Arial" pitchFamily="34" charset="0"/>
                        </a:rPr>
                        <a:t>1</a:t>
                      </a:r>
                      <a:r>
                        <a:rPr lang="zh-TW" sz="1600" kern="100" dirty="0">
                          <a:effectLst/>
                          <a:latin typeface="Arial" pitchFamily="34" charset="0"/>
                          <a:ea typeface="標楷體" pitchFamily="65" charset="-120"/>
                          <a:cs typeface="Arial" pitchFamily="34" charset="0"/>
                        </a:rPr>
                        <a:t>次，且有完整紀錄。</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依「人口密集機構傳染病監視作業注意事項」規定之監測傳染病按時上網通報。</a:t>
                      </a:r>
                    </a:p>
                    <a:p>
                      <a:pPr marL="280670" indent="-269875">
                        <a:lnSpc>
                          <a:spcPct val="100000"/>
                        </a:lnSpc>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依</a:t>
                      </a:r>
                      <a:r>
                        <a:rPr lang="en-US" sz="1600" kern="100" dirty="0">
                          <a:effectLst/>
                          <a:latin typeface="Arial" pitchFamily="34" charset="0"/>
                          <a:ea typeface="標楷體" pitchFamily="65" charset="-120"/>
                          <a:cs typeface="Arial" pitchFamily="34" charset="0"/>
                        </a:rPr>
                        <a:t>C-2</a:t>
                      </a:r>
                      <a:r>
                        <a:rPr lang="zh-TW" sz="1600" kern="100" dirty="0">
                          <a:effectLst/>
                          <a:latin typeface="Arial" pitchFamily="34" charset="0"/>
                          <a:ea typeface="標楷體" pitchFamily="65" charset="-120"/>
                          <a:cs typeface="Arial" pitchFamily="34" charset="0"/>
                        </a:rPr>
                        <a:t>監測之傳染病，應有住民處置過程紀錄。 </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配置洗手設施</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如各房室至少設有一個洗手台或乾式洗手液</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及實施正確洗手步驟。</a:t>
                      </a:r>
                    </a:p>
                    <a:p>
                      <a:pPr marL="280670" indent="-269875">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制定感染管制手冊確實執行並定期更新。</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設置隔離空間且符合感染控制相關規定，並明確規範隔離空間使用對象。</a:t>
                      </a:r>
                    </a:p>
                  </a:txBody>
                  <a:tcPr marL="68580" marR="68580" marT="0" marB="0"/>
                </a:tc>
                <a:tc>
                  <a:txBody>
                    <a:bodyPr/>
                    <a:lstStyle/>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感染管制手冊：</a:t>
                      </a:r>
                    </a:p>
                    <a:p>
                      <a:pPr marL="342900" lvl="0" indent="-342900">
                        <a:lnSpc>
                          <a:spcPct val="100000"/>
                        </a:lnSpc>
                        <a:spcAft>
                          <a:spcPts val="0"/>
                        </a:spcAft>
                        <a:buFont typeface="+mj-lt"/>
                        <a:buAutoNum type="arabicParenBoth"/>
                      </a:pPr>
                      <a:r>
                        <a:rPr lang="zh-TW" sz="1600" kern="100" dirty="0">
                          <a:effectLst/>
                          <a:latin typeface="Arial" pitchFamily="34" charset="0"/>
                          <a:ea typeface="標楷體" pitchFamily="65" charset="-120"/>
                          <a:cs typeface="Arial" pitchFamily="34" charset="0"/>
                        </a:rPr>
                        <a:t>各機構應依機構特性制定手冊內容，相關資訊可至疾管署網站查詢。</a:t>
                      </a:r>
                    </a:p>
                    <a:p>
                      <a:pPr marL="342900" lvl="0" indent="-342900">
                        <a:lnSpc>
                          <a:spcPct val="100000"/>
                        </a:lnSpc>
                        <a:spcAft>
                          <a:spcPts val="0"/>
                        </a:spcAft>
                        <a:buFont typeface="+mj-lt"/>
                        <a:buAutoNum type="arabicParenBoth"/>
                      </a:pPr>
                      <a:r>
                        <a:rPr lang="zh-TW" sz="1600" kern="100" dirty="0">
                          <a:solidFill>
                            <a:srgbClr val="0000FF"/>
                          </a:solidFill>
                          <a:effectLst/>
                          <a:latin typeface="Arial" pitchFamily="34" charset="0"/>
                          <a:ea typeface="標楷體" pitchFamily="65" charset="-120"/>
                          <a:cs typeface="Arial" pitchFamily="34" charset="0"/>
                        </a:rPr>
                        <a:t>定期更新的期限由機構自訂，至少每年檢視或更新</a:t>
                      </a:r>
                      <a:r>
                        <a:rPr lang="en-US" sz="1600" kern="100" dirty="0">
                          <a:solidFill>
                            <a:srgbClr val="0000FF"/>
                          </a:solidFill>
                          <a:effectLst/>
                          <a:latin typeface="Arial" pitchFamily="34" charset="0"/>
                          <a:ea typeface="標楷體" pitchFamily="65" charset="-120"/>
                          <a:cs typeface="Arial" pitchFamily="34" charset="0"/>
                        </a:rPr>
                        <a:t>1</a:t>
                      </a:r>
                      <a:r>
                        <a:rPr lang="zh-TW" sz="1600" kern="100" dirty="0">
                          <a:solidFill>
                            <a:srgbClr val="0000FF"/>
                          </a:solidFill>
                          <a:effectLst/>
                          <a:latin typeface="Arial" pitchFamily="34" charset="0"/>
                          <a:ea typeface="標楷體" pitchFamily="65" charset="-120"/>
                          <a:cs typeface="Arial" pitchFamily="34" charset="0"/>
                        </a:rPr>
                        <a:t>次</a:t>
                      </a:r>
                      <a:r>
                        <a:rPr lang="en-US" sz="1600" kern="100" dirty="0">
                          <a:solidFill>
                            <a:srgbClr val="0000FF"/>
                          </a:solidFill>
                          <a:effectLst/>
                          <a:latin typeface="Arial" pitchFamily="34" charset="0"/>
                          <a:ea typeface="標楷體" pitchFamily="65" charset="-120"/>
                          <a:cs typeface="Arial" pitchFamily="34" charset="0"/>
                        </a:rPr>
                        <a:t>(</a:t>
                      </a:r>
                      <a:r>
                        <a:rPr lang="zh-TW" sz="1600" kern="100" dirty="0">
                          <a:solidFill>
                            <a:srgbClr val="0000FF"/>
                          </a:solidFill>
                          <a:effectLst/>
                          <a:latin typeface="Arial" pitchFamily="34" charset="0"/>
                          <a:ea typeface="標楷體" pitchFamily="65" charset="-120"/>
                          <a:cs typeface="Arial" pitchFamily="34" charset="0"/>
                        </a:rPr>
                        <a:t>須紀錄日期</a:t>
                      </a:r>
                      <a:r>
                        <a:rPr lang="en-US" sz="1600" kern="100" dirty="0">
                          <a:solidFill>
                            <a:srgbClr val="0000FF"/>
                          </a:solidFill>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，但若遇有緊急疫情，如</a:t>
                      </a:r>
                      <a:r>
                        <a:rPr lang="en-US" sz="1600" kern="100" dirty="0">
                          <a:effectLst/>
                          <a:latin typeface="Arial" pitchFamily="34" charset="0"/>
                          <a:ea typeface="標楷體" pitchFamily="65" charset="-120"/>
                          <a:cs typeface="Arial" pitchFamily="34" charset="0"/>
                        </a:rPr>
                        <a:t>H7N9</a:t>
                      </a:r>
                      <a:r>
                        <a:rPr lang="zh-TW" sz="1600" kern="100" dirty="0">
                          <a:effectLst/>
                          <a:latin typeface="Arial" pitchFamily="34" charset="0"/>
                          <a:ea typeface="標楷體" pitchFamily="65" charset="-120"/>
                          <a:cs typeface="Arial" pitchFamily="34" charset="0"/>
                        </a:rPr>
                        <a:t>流感等，則需及時檢視防疫機制是否足以因應，並做必要的更新</a:t>
                      </a:r>
                      <a:r>
                        <a:rPr lang="zh-TW" sz="1600" kern="100" dirty="0" smtClean="0">
                          <a:effectLst/>
                          <a:latin typeface="Arial" pitchFamily="34" charset="0"/>
                          <a:ea typeface="標楷體" pitchFamily="65" charset="-120"/>
                          <a:cs typeface="Arial" pitchFamily="34" charset="0"/>
                        </a:rPr>
                        <a:t>。</a:t>
                      </a:r>
                      <a:endParaRPr lang="zh-TW" sz="1600" kern="100" dirty="0">
                        <a:effectLst/>
                        <a:latin typeface="Arial" pitchFamily="34" charset="0"/>
                        <a:ea typeface="標楷體" pitchFamily="65" charset="-120"/>
                        <a:cs typeface="Arial"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69</a:t>
            </a:fld>
            <a:endParaRPr lang="zh-TW" altLang="en-US">
              <a:solidFill>
                <a:prstClr val="black">
                  <a:tint val="75000"/>
                </a:prstClr>
              </a:solidFill>
            </a:endParaRPr>
          </a:p>
        </p:txBody>
      </p:sp>
    </p:spTree>
    <p:extLst>
      <p:ext uri="{BB962C8B-B14F-4D97-AF65-F5344CB8AC3E}">
        <p14:creationId xmlns:p14="http://schemas.microsoft.com/office/powerpoint/2010/main" val="349201989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(9/10)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946698652"/>
              </p:ext>
            </p:extLst>
          </p:nvPr>
        </p:nvGraphicFramePr>
        <p:xfrm>
          <a:off x="323528" y="1772816"/>
          <a:ext cx="8549010" cy="4104456"/>
        </p:xfrm>
        <a:graphic>
          <a:graphicData uri="http://schemas.openxmlformats.org/drawingml/2006/table">
            <a:tbl>
              <a:tblPr firstRow="1" bandRow="1">
                <a:tableStyleId>{F5AB1C69-6EDB-4FF4-983F-18BD219EF322}</a:tableStyleId>
              </a:tblPr>
              <a:tblGrid>
                <a:gridCol w="1363547"/>
                <a:gridCol w="3560374"/>
                <a:gridCol w="3625089"/>
              </a:tblGrid>
              <a:tr h="597126">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3507330">
                <a:tc>
                  <a:txBody>
                    <a:bodyPr/>
                    <a:lstStyle/>
                    <a:p>
                      <a:pPr>
                        <a:lnSpc>
                          <a:spcPct val="100000"/>
                        </a:lnSpc>
                        <a:spcAft>
                          <a:spcPts val="0"/>
                        </a:spcAft>
                      </a:pPr>
                      <a:r>
                        <a:rPr lang="en-US" sz="1600" kern="100" dirty="0">
                          <a:effectLst/>
                          <a:latin typeface="Arial" pitchFamily="34" charset="0"/>
                          <a:ea typeface="標楷體" pitchFamily="65" charset="-120"/>
                          <a:cs typeface="Arial" pitchFamily="34" charset="0"/>
                        </a:rPr>
                        <a:t>8.</a:t>
                      </a:r>
                      <a:r>
                        <a:rPr lang="zh-TW" sz="1600" kern="100" dirty="0">
                          <a:effectLst/>
                          <a:latin typeface="Arial" pitchFamily="34" charset="0"/>
                          <a:ea typeface="標楷體" pitchFamily="65" charset="-120"/>
                          <a:cs typeface="Arial" pitchFamily="34" charset="0"/>
                        </a:rPr>
                        <a:t>建置防疫機制</a:t>
                      </a:r>
                    </a:p>
                  </a:txBody>
                  <a:tcPr marL="68580" marR="68580" marT="0" marB="0"/>
                </a:tc>
                <a:tc>
                  <a:txBody>
                    <a:bodyPr/>
                    <a:lstStyle/>
                    <a:p>
                      <a:pPr marL="280670" indent="-269875">
                        <a:lnSpc>
                          <a:spcPct val="100000"/>
                        </a:lnSpc>
                        <a:spcAft>
                          <a:spcPts val="0"/>
                        </a:spcAft>
                      </a:pPr>
                      <a:endParaRPr lang="zh-TW" sz="1600" kern="100" dirty="0">
                        <a:effectLst/>
                        <a:latin typeface="Arial" pitchFamily="34" charset="0"/>
                        <a:ea typeface="標楷體" pitchFamily="65" charset="-120"/>
                        <a:cs typeface="Arial" pitchFamily="34" charset="0"/>
                      </a:endParaRPr>
                    </a:p>
                  </a:txBody>
                  <a:tcPr marL="68580" marR="68580" marT="0" marB="0"/>
                </a:tc>
                <a:tc>
                  <a:txBody>
                    <a:bodyPr/>
                    <a:lstStyle/>
                    <a:p>
                      <a:pPr marL="342900" lvl="0" indent="-342900">
                        <a:lnSpc>
                          <a:spcPct val="100000"/>
                        </a:lnSpc>
                        <a:spcAft>
                          <a:spcPts val="0"/>
                        </a:spcAft>
                        <a:buFont typeface="+mj-lt"/>
                        <a:buAutoNum type="arabicPeriod" startAt="2"/>
                      </a:pPr>
                      <a:r>
                        <a:rPr lang="zh-TW" sz="1600" kern="100" dirty="0" smtClean="0">
                          <a:effectLst/>
                          <a:latin typeface="Arial" pitchFamily="34" charset="0"/>
                          <a:ea typeface="標楷體" pitchFamily="65" charset="-120"/>
                          <a:cs typeface="Arial" pitchFamily="34" charset="0"/>
                        </a:rPr>
                        <a:t>隔離</a:t>
                      </a:r>
                      <a:r>
                        <a:rPr lang="zh-TW" sz="1600" kern="100" dirty="0">
                          <a:effectLst/>
                          <a:latin typeface="Arial" pitchFamily="34" charset="0"/>
                          <a:ea typeface="標楷體" pitchFamily="65" charset="-120"/>
                          <a:cs typeface="Arial" pitchFamily="34" charset="0"/>
                        </a:rPr>
                        <a:t>空間</a:t>
                      </a:r>
                    </a:p>
                    <a:p>
                      <a:pPr marL="342900" lvl="0" indent="-342900">
                        <a:lnSpc>
                          <a:spcPct val="100000"/>
                        </a:lnSpc>
                        <a:spcAft>
                          <a:spcPts val="0"/>
                        </a:spcAft>
                        <a:buFont typeface="+mj-lt"/>
                        <a:buAutoNum type="arabicParenBoth"/>
                      </a:pPr>
                      <a:r>
                        <a:rPr lang="zh-TW" sz="1600" kern="100" dirty="0">
                          <a:effectLst/>
                          <a:latin typeface="Arial" pitchFamily="34" charset="0"/>
                          <a:ea typeface="標楷體" pitchFamily="65" charset="-120"/>
                          <a:cs typeface="Arial" pitchFamily="34" charset="0"/>
                        </a:rPr>
                        <a:t>若礙於空間及硬體設備限制，對於疑似感染症之服務對象，可請醫師先研判造成感染的風險，再採取符合感染管制原則的隔離措施。</a:t>
                      </a:r>
                    </a:p>
                    <a:p>
                      <a:pPr marL="342900" lvl="0" indent="-342900">
                        <a:lnSpc>
                          <a:spcPct val="100000"/>
                        </a:lnSpc>
                        <a:spcAft>
                          <a:spcPts val="0"/>
                        </a:spcAft>
                        <a:buFont typeface="+mj-lt"/>
                        <a:buAutoNum type="arabicParenBoth"/>
                      </a:pPr>
                      <a:r>
                        <a:rPr lang="zh-TW" sz="1600" kern="100" dirty="0">
                          <a:effectLst/>
                          <a:latin typeface="Arial" pitchFamily="34" charset="0"/>
                          <a:ea typeface="標楷體" pitchFamily="65" charset="-120"/>
                          <a:cs typeface="Arial" pitchFamily="34" charset="0"/>
                        </a:rPr>
                        <a:t>隔離空間應以單人床為主，若礙於空間限制，可將疑似相同感染症狀之住民集中照護，但須採取符合感染管制原則的隔離措施。</a:t>
                      </a:r>
                    </a:p>
                    <a:p>
                      <a:pPr marL="342900" lvl="0" indent="-342900">
                        <a:lnSpc>
                          <a:spcPct val="100000"/>
                        </a:lnSpc>
                        <a:spcAft>
                          <a:spcPts val="0"/>
                        </a:spcAft>
                        <a:buFont typeface="+mj-lt"/>
                        <a:buAutoNum type="arabicParenBoth"/>
                      </a:pPr>
                      <a:r>
                        <a:rPr lang="zh-TW" sz="1600" kern="100" dirty="0">
                          <a:effectLst/>
                          <a:latin typeface="Arial" pitchFamily="34" charset="0"/>
                          <a:ea typeface="標楷體" pitchFamily="65" charset="-120"/>
                          <a:cs typeface="Arial" pitchFamily="34" charset="0"/>
                        </a:rPr>
                        <a:t>若礙於硬體設備不易變動，機構在規劃移動疑似傳染病個案之動線時，仍須符合感染管制原則。</a:t>
                      </a: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70</a:t>
            </a:fld>
            <a:endParaRPr lang="zh-TW" altLang="en-US">
              <a:solidFill>
                <a:prstClr val="black">
                  <a:tint val="75000"/>
                </a:prstClr>
              </a:solidFill>
            </a:endParaRPr>
          </a:p>
        </p:txBody>
      </p:sp>
    </p:spTree>
    <p:extLst>
      <p:ext uri="{BB962C8B-B14F-4D97-AF65-F5344CB8AC3E}">
        <p14:creationId xmlns:p14="http://schemas.microsoft.com/office/powerpoint/2010/main" val="15441946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標題 1"/>
          <p:cNvSpPr>
            <a:spLocks noGrp="1"/>
          </p:cNvSpPr>
          <p:nvPr>
            <p:ph type="title"/>
          </p:nvPr>
        </p:nvSpPr>
        <p:spPr>
          <a:xfrm>
            <a:off x="457200" y="414338"/>
            <a:ext cx="8229600" cy="1143000"/>
          </a:xfrm>
        </p:spPr>
        <p:txBody>
          <a:bodyPr/>
          <a:lstStyle/>
          <a:p>
            <a:pPr eaLnBrk="1" hangingPunct="1"/>
            <a:r>
              <a:rPr lang="zh-TW" altLang="en-US" sz="4000" dirty="0" smtClean="0">
                <a:latin typeface="Arial" pitchFamily="34" charset="0"/>
                <a:ea typeface="標楷體" pitchFamily="65" charset="-120"/>
                <a:cs typeface="Arial" pitchFamily="34" charset="0"/>
              </a:rPr>
              <a:t>精神護理之家</a:t>
            </a:r>
            <a:r>
              <a:rPr lang="en-US" altLang="zh-TW" sz="4000" dirty="0" smtClean="0">
                <a:latin typeface="Arial" pitchFamily="34" charset="0"/>
                <a:ea typeface="標楷體" pitchFamily="65" charset="-120"/>
                <a:cs typeface="Arial" pitchFamily="34" charset="0"/>
              </a:rPr>
              <a:t>(10/10)</a:t>
            </a:r>
            <a:endParaRPr lang="zh-TW" altLang="en-US" sz="4000" dirty="0" smtClean="0">
              <a:latin typeface="Arial" pitchFamily="34" charset="0"/>
              <a:ea typeface="標楷體" pitchFamily="65" charset="-120"/>
              <a:cs typeface="Arial"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187036521"/>
              </p:ext>
            </p:extLst>
          </p:nvPr>
        </p:nvGraphicFramePr>
        <p:xfrm>
          <a:off x="323529" y="1667922"/>
          <a:ext cx="8549009" cy="4718591"/>
        </p:xfrm>
        <a:graphic>
          <a:graphicData uri="http://schemas.openxmlformats.org/drawingml/2006/table">
            <a:tbl>
              <a:tblPr firstRow="1" bandRow="1">
                <a:tableStyleId>{F5AB1C69-6EDB-4FF4-983F-18BD219EF322}</a:tableStyleId>
              </a:tblPr>
              <a:tblGrid>
                <a:gridCol w="1757210"/>
                <a:gridCol w="5075426"/>
                <a:gridCol w="1716373"/>
              </a:tblGrid>
              <a:tr h="573311">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查核基準</a:t>
                      </a:r>
                    </a:p>
                  </a:txBody>
                  <a:tcPr marL="68571" marR="68571" marT="0" marB="0" anchor="ctr"/>
                </a:tc>
                <a:tc>
                  <a:txBody>
                    <a:bodyPr/>
                    <a:lstStyle/>
                    <a:p>
                      <a:pPr algn="ctr">
                        <a:lnSpc>
                          <a:spcPct val="100000"/>
                        </a:lnSpc>
                        <a:spcAft>
                          <a:spcPts val="0"/>
                        </a:spcAft>
                      </a:pPr>
                      <a:r>
                        <a:rPr lang="zh-TW" altLang="en-US" sz="1600" kern="100" dirty="0" smtClean="0">
                          <a:effectLst/>
                          <a:latin typeface="Arial" pitchFamily="34" charset="0"/>
                          <a:ea typeface="標楷體" pitchFamily="65" charset="-120"/>
                          <a:cs typeface="Arial" pitchFamily="34" charset="0"/>
                        </a:rPr>
                        <a:t>評分</a:t>
                      </a:r>
                      <a:r>
                        <a:rPr lang="zh-TW" altLang="zh-TW" sz="1600" kern="100" dirty="0" smtClean="0">
                          <a:effectLst/>
                          <a:latin typeface="Arial" pitchFamily="34" charset="0"/>
                          <a:ea typeface="標楷體" pitchFamily="65" charset="-120"/>
                          <a:cs typeface="Arial" pitchFamily="34" charset="0"/>
                        </a:rPr>
                        <a:t>說明</a:t>
                      </a:r>
                      <a:endParaRPr lang="zh-TW" altLang="zh-TW" sz="1600" kern="100" dirty="0">
                        <a:effectLst/>
                        <a:latin typeface="Arial" pitchFamily="34" charset="0"/>
                        <a:ea typeface="標楷體" pitchFamily="65" charset="-120"/>
                        <a:cs typeface="Arial" pitchFamily="34" charset="0"/>
                      </a:endParaRPr>
                    </a:p>
                  </a:txBody>
                  <a:tcPr marL="68571" marR="68571" marT="0" marB="0" anchor="ctr"/>
                </a:tc>
                <a:tc>
                  <a:txBody>
                    <a:bodyPr/>
                    <a:lstStyle/>
                    <a:p>
                      <a:pPr algn="ctr">
                        <a:lnSpc>
                          <a:spcPct val="100000"/>
                        </a:lnSpc>
                        <a:spcAft>
                          <a:spcPts val="0"/>
                        </a:spcAft>
                      </a:pPr>
                      <a:r>
                        <a:rPr lang="zh-TW" sz="1600" kern="100" dirty="0">
                          <a:effectLst/>
                          <a:latin typeface="Arial" pitchFamily="34" charset="0"/>
                          <a:ea typeface="標楷體" pitchFamily="65" charset="-120"/>
                          <a:cs typeface="Arial" pitchFamily="34" charset="0"/>
                        </a:rPr>
                        <a:t>評量</a:t>
                      </a:r>
                      <a:r>
                        <a:rPr lang="zh-TW" sz="1600" kern="100" dirty="0" smtClean="0">
                          <a:effectLst/>
                          <a:latin typeface="Arial" pitchFamily="34" charset="0"/>
                          <a:ea typeface="標楷體" pitchFamily="65" charset="-120"/>
                          <a:cs typeface="Arial" pitchFamily="34" charset="0"/>
                        </a:rPr>
                        <a:t>共識</a:t>
                      </a: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71" marR="68571" marT="0" marB="0" anchor="ctr"/>
                </a:tc>
              </a:tr>
              <a:tr h="1103368">
                <a:tc>
                  <a:txBody>
                    <a:bodyPr/>
                    <a:lstStyle/>
                    <a:p>
                      <a:pPr marL="19050" indent="-19050">
                        <a:lnSpc>
                          <a:spcPct val="100000"/>
                        </a:lnSpc>
                        <a:spcAft>
                          <a:spcPts val="0"/>
                        </a:spcAft>
                      </a:pPr>
                      <a:r>
                        <a:rPr lang="en-US" sz="1600" kern="100" dirty="0">
                          <a:effectLst/>
                          <a:latin typeface="Arial" pitchFamily="34" charset="0"/>
                          <a:ea typeface="標楷體" pitchFamily="65" charset="-120"/>
                          <a:cs typeface="Arial" pitchFamily="34" charset="0"/>
                        </a:rPr>
                        <a:t>9.</a:t>
                      </a:r>
                      <a:r>
                        <a:rPr lang="zh-TW" sz="1600" kern="100" dirty="0">
                          <a:effectLst/>
                          <a:latin typeface="Arial" pitchFamily="34" charset="0"/>
                          <a:ea typeface="標楷體" pitchFamily="65" charset="-120"/>
                          <a:cs typeface="Arial" pitchFamily="34" charset="0"/>
                        </a:rPr>
                        <a:t>訂有疑似感染傳染病者之處理流程</a:t>
                      </a:r>
                    </a:p>
                  </a:txBody>
                  <a:tcPr marL="68580" marR="68580" marT="0" marB="0"/>
                </a:tc>
                <a:tc>
                  <a:txBody>
                    <a:bodyPr/>
                    <a:lstStyle/>
                    <a:p>
                      <a:pPr marL="97155" indent="-97155">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a:t>
                      </a:r>
                    </a:p>
                    <a:p>
                      <a:pPr marL="342900" lvl="0" indent="-342900">
                        <a:lnSpc>
                          <a:spcPct val="100000"/>
                        </a:lnSpc>
                        <a:spcAft>
                          <a:spcPts val="0"/>
                        </a:spcAft>
                        <a:buClr>
                          <a:srgbClr val="000000"/>
                        </a:buClr>
                        <a:buFont typeface="Arial"/>
                        <a:buAutoNum type="arabicPeriod"/>
                      </a:pPr>
                      <a:r>
                        <a:rPr lang="zh-TW" sz="1600" kern="100" dirty="0">
                          <a:effectLst/>
                          <a:latin typeface="Arial" pitchFamily="34" charset="0"/>
                          <a:ea typeface="標楷體" pitchFamily="65" charset="-120"/>
                          <a:cs typeface="Arial" pitchFamily="34" charset="0"/>
                        </a:rPr>
                        <a:t>訂有呼吸道、腸道傳染病、不明原因發燒及群聚感染事件作業流程</a:t>
                      </a:r>
                    </a:p>
                    <a:p>
                      <a:pPr marL="342900" lvl="0" indent="-342900">
                        <a:lnSpc>
                          <a:spcPct val="100000"/>
                        </a:lnSpc>
                        <a:spcAft>
                          <a:spcPts val="0"/>
                        </a:spcAft>
                        <a:buClr>
                          <a:srgbClr val="000000"/>
                        </a:buClr>
                        <a:buFont typeface="Arial"/>
                        <a:buAutoNum type="arabicPeriod"/>
                      </a:pPr>
                      <a:r>
                        <a:rPr lang="zh-TW" sz="1600" kern="100" dirty="0">
                          <a:effectLst/>
                          <a:latin typeface="Arial" pitchFamily="34" charset="0"/>
                          <a:ea typeface="標楷體" pitchFamily="65" charset="-120"/>
                          <a:cs typeface="Arial" pitchFamily="34" charset="0"/>
                        </a:rPr>
                        <a:t>訂有疑似感染傳染病者之處理流程，轉送疑似感染傳染病者就醫或進行相關個人照護時，應配帶口罩、手套及隔離衣</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視需要</a:t>
                      </a: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，做好個人衛生。</a:t>
                      </a:r>
                    </a:p>
                    <a:p>
                      <a:pPr marL="342900" lvl="0" indent="-342900">
                        <a:lnSpc>
                          <a:spcPct val="100000"/>
                        </a:lnSpc>
                        <a:spcAft>
                          <a:spcPts val="0"/>
                        </a:spcAft>
                        <a:buClr>
                          <a:srgbClr val="000000"/>
                        </a:buClr>
                        <a:buFont typeface="Arial"/>
                        <a:buAutoNum type="arabicPeriod"/>
                      </a:pPr>
                      <a:r>
                        <a:rPr lang="zh-TW" sz="1600" kern="100" dirty="0">
                          <a:effectLst/>
                          <a:latin typeface="Arial" pitchFamily="34" charset="0"/>
                          <a:ea typeface="標楷體" pitchFamily="65" charset="-120"/>
                          <a:cs typeface="Arial" pitchFamily="34" charset="0"/>
                        </a:rPr>
                        <a:t>事件發生時依辦法確實執行，並有處理過程之紀錄。</a:t>
                      </a:r>
                    </a:p>
                    <a:p>
                      <a:pPr marL="342900" lvl="0" indent="-342900">
                        <a:lnSpc>
                          <a:spcPct val="100000"/>
                        </a:lnSpc>
                        <a:spcAft>
                          <a:spcPts val="0"/>
                        </a:spcAft>
                        <a:buClr>
                          <a:srgbClr val="000000"/>
                        </a:buClr>
                        <a:buFont typeface="Arial"/>
                        <a:buAutoNum type="arabicPeriod"/>
                      </a:pPr>
                      <a:r>
                        <a:rPr lang="zh-TW" sz="1600" kern="100" dirty="0">
                          <a:effectLst/>
                          <a:latin typeface="Arial" pitchFamily="34" charset="0"/>
                          <a:ea typeface="標楷體" pitchFamily="65" charset="-120"/>
                          <a:cs typeface="Arial" pitchFamily="34" charset="0"/>
                        </a:rPr>
                        <a:t>對發生之事件有定期檢討分析報告及預防改善機制。</a:t>
                      </a:r>
                    </a:p>
                  </a:txBody>
                  <a:tcPr marL="68580" marR="68580" marT="0" marB="0"/>
                </a:tc>
                <a:tc>
                  <a:txBody>
                    <a:bodyPr/>
                    <a:lstStyle/>
                    <a:p>
                      <a:pPr>
                        <a:lnSpc>
                          <a:spcPct val="100000"/>
                        </a:lnSpc>
                        <a:spcAft>
                          <a:spcPts val="0"/>
                        </a:spcAft>
                      </a:pPr>
                      <a:r>
                        <a:rPr lang="en-US" sz="1600" kern="100">
                          <a:effectLst/>
                          <a:latin typeface="Arial" pitchFamily="34" charset="0"/>
                          <a:ea typeface="標楷體" pitchFamily="65" charset="-120"/>
                          <a:cs typeface="Arial" pitchFamily="34" charset="0"/>
                        </a:rPr>
                        <a:t> </a:t>
                      </a:r>
                      <a:endParaRPr lang="zh-TW" sz="1600" kern="100">
                        <a:effectLst/>
                        <a:latin typeface="Arial" pitchFamily="34" charset="0"/>
                        <a:ea typeface="標楷體" pitchFamily="65" charset="-120"/>
                        <a:cs typeface="Arial" pitchFamily="34" charset="0"/>
                      </a:endParaRPr>
                    </a:p>
                  </a:txBody>
                  <a:tcPr marL="68580" marR="68580" marT="0" marB="0"/>
                </a:tc>
              </a:tr>
              <a:tr h="1103368">
                <a:tc>
                  <a:txBody>
                    <a:bodyPr/>
                    <a:lstStyle/>
                    <a:p>
                      <a:pPr marL="635" indent="-1905">
                        <a:lnSpc>
                          <a:spcPct val="100000"/>
                        </a:lnSpc>
                        <a:spcAft>
                          <a:spcPts val="0"/>
                        </a:spcAft>
                      </a:pPr>
                      <a:r>
                        <a:rPr lang="en-US" sz="1600" kern="100" dirty="0">
                          <a:effectLst/>
                          <a:latin typeface="Arial" pitchFamily="34" charset="0"/>
                          <a:ea typeface="標楷體" pitchFamily="65" charset="-120"/>
                          <a:cs typeface="Arial" pitchFamily="34" charset="0"/>
                        </a:rPr>
                        <a:t>10</a:t>
                      </a:r>
                      <a:r>
                        <a:rPr lang="en-US" sz="1600" kern="100" dirty="0">
                          <a:solidFill>
                            <a:schemeClr val="tx1"/>
                          </a:solidFill>
                          <a:effectLst/>
                          <a:latin typeface="Arial" pitchFamily="34" charset="0"/>
                          <a:ea typeface="標楷體" pitchFamily="65" charset="-120"/>
                          <a:cs typeface="Arial" pitchFamily="34" charset="0"/>
                        </a:rPr>
                        <a:t>.</a:t>
                      </a:r>
                      <a:r>
                        <a:rPr lang="zh-TW" sz="1600" kern="100" dirty="0">
                          <a:solidFill>
                            <a:srgbClr val="FF0000"/>
                          </a:solidFill>
                          <a:effectLst/>
                          <a:latin typeface="Arial" pitchFamily="34" charset="0"/>
                          <a:ea typeface="標楷體" pitchFamily="65" charset="-120"/>
                          <a:cs typeface="Arial" pitchFamily="34" charset="0"/>
                        </a:rPr>
                        <a:t>侵入性照護服務</a:t>
                      </a:r>
                    </a:p>
                  </a:txBody>
                  <a:tcPr marL="68580" marR="68580" marT="0" marB="0"/>
                </a:tc>
                <a:tc>
                  <a:txBody>
                    <a:bodyPr/>
                    <a:lstStyle/>
                    <a:p>
                      <a:pPr marL="266700" indent="-266700">
                        <a:lnSpc>
                          <a:spcPct val="100000"/>
                        </a:lnSpc>
                        <a:spcAft>
                          <a:spcPts val="0"/>
                        </a:spcAft>
                      </a:pP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 </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訂有侵入性技術之照護標準流程，如：抽痰、換藥、更換管路等。</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必須由已接受相關訓練之護理人員執行。</a:t>
                      </a:r>
                    </a:p>
                    <a:p>
                      <a:pPr marL="342900" lvl="0" indent="-342900">
                        <a:lnSpc>
                          <a:spcPct val="100000"/>
                        </a:lnSpc>
                        <a:spcAft>
                          <a:spcPts val="0"/>
                        </a:spcAft>
                        <a:buFont typeface="+mj-lt"/>
                        <a:buAutoNum type="arabicPeriod"/>
                      </a:pPr>
                      <a:r>
                        <a:rPr lang="zh-TW" sz="1600" kern="100" dirty="0">
                          <a:effectLst/>
                          <a:latin typeface="Arial" pitchFamily="34" charset="0"/>
                          <a:ea typeface="標楷體" pitchFamily="65" charset="-120"/>
                          <a:cs typeface="Arial" pitchFamily="34" charset="0"/>
                        </a:rPr>
                        <a:t>依標準流程正確執行技術。 </a:t>
                      </a:r>
                    </a:p>
                    <a:p>
                      <a:pPr marL="293370" indent="-309880">
                        <a:lnSpc>
                          <a:spcPct val="100000"/>
                        </a:lnSpc>
                        <a:spcAft>
                          <a:spcPts val="0"/>
                        </a:spcAft>
                      </a:pP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C</a:t>
                      </a:r>
                      <a:r>
                        <a:rPr lang="zh-TW" sz="1600" kern="100" dirty="0">
                          <a:effectLst/>
                          <a:latin typeface="Arial" pitchFamily="34" charset="0"/>
                          <a:ea typeface="標楷體" pitchFamily="65" charset="-120"/>
                          <a:cs typeface="Arial" pitchFamily="34" charset="0"/>
                        </a:rPr>
                        <a:t>，且定期</a:t>
                      </a:r>
                      <a:r>
                        <a:rPr lang="zh-TW" sz="1600" kern="0" dirty="0">
                          <a:effectLst/>
                          <a:latin typeface="Arial" pitchFamily="34" charset="0"/>
                          <a:ea typeface="標楷體" pitchFamily="65" charset="-120"/>
                          <a:cs typeface="Arial" pitchFamily="34" charset="0"/>
                        </a:rPr>
                        <a:t>稽核侵入性照護技術正確。</a:t>
                      </a:r>
                      <a:endParaRPr lang="zh-TW" sz="1600" kern="100" dirty="0">
                        <a:effectLst/>
                        <a:latin typeface="Arial" pitchFamily="34" charset="0"/>
                        <a:ea typeface="標楷體" pitchFamily="65" charset="-120"/>
                        <a:cs typeface="Arial" pitchFamily="34" charset="0"/>
                      </a:endParaRPr>
                    </a:p>
                    <a:p>
                      <a:pPr marL="293370" indent="-309880">
                        <a:lnSpc>
                          <a:spcPct val="100000"/>
                        </a:lnSpc>
                        <a:spcAft>
                          <a:spcPts val="0"/>
                        </a:spcAft>
                      </a:pPr>
                      <a:r>
                        <a:rPr lang="en-US" sz="1600" kern="100" dirty="0">
                          <a:effectLst/>
                          <a:latin typeface="Arial" pitchFamily="34" charset="0"/>
                          <a:ea typeface="標楷體" pitchFamily="65" charset="-120"/>
                          <a:cs typeface="Arial" pitchFamily="34" charset="0"/>
                        </a:rPr>
                        <a:t>A</a:t>
                      </a:r>
                      <a:r>
                        <a:rPr lang="zh-TW" sz="1600" kern="100" dirty="0">
                          <a:effectLst/>
                          <a:latin typeface="Arial" pitchFamily="34" charset="0"/>
                          <a:ea typeface="標楷體" pitchFamily="65" charset="-120"/>
                          <a:cs typeface="Arial" pitchFamily="34" charset="0"/>
                        </a:rPr>
                        <a:t>：符合</a:t>
                      </a:r>
                      <a:r>
                        <a:rPr lang="en-US" sz="1600" kern="100" dirty="0">
                          <a:effectLst/>
                          <a:latin typeface="Arial" pitchFamily="34" charset="0"/>
                          <a:ea typeface="標楷體" pitchFamily="65" charset="-120"/>
                          <a:cs typeface="Arial" pitchFamily="34" charset="0"/>
                        </a:rPr>
                        <a:t>B</a:t>
                      </a:r>
                      <a:r>
                        <a:rPr lang="zh-TW" sz="1600" kern="100" dirty="0">
                          <a:effectLst/>
                          <a:latin typeface="Arial" pitchFamily="34" charset="0"/>
                          <a:ea typeface="標楷體" pitchFamily="65" charset="-120"/>
                          <a:cs typeface="Arial" pitchFamily="34" charset="0"/>
                        </a:rPr>
                        <a:t>，且有定期追蹤檢討機制。</a:t>
                      </a:r>
                    </a:p>
                    <a:p>
                      <a:pPr marL="300355" indent="-300355">
                        <a:lnSpc>
                          <a:spcPct val="100000"/>
                        </a:lnSpc>
                        <a:spcAft>
                          <a:spcPts val="0"/>
                        </a:spcAft>
                      </a:pPr>
                      <a:r>
                        <a:rPr lang="en-US" sz="1600" kern="100" dirty="0">
                          <a:effectLst/>
                          <a:latin typeface="Arial" pitchFamily="34" charset="0"/>
                          <a:ea typeface="標楷體" pitchFamily="65" charset="-120"/>
                          <a:cs typeface="Arial" pitchFamily="34" charset="0"/>
                        </a:rPr>
                        <a:t>[</a:t>
                      </a:r>
                      <a:r>
                        <a:rPr lang="zh-TW" sz="1600" kern="100" dirty="0">
                          <a:effectLst/>
                          <a:latin typeface="Arial" pitchFamily="34" charset="0"/>
                          <a:ea typeface="標楷體" pitchFamily="65" charset="-120"/>
                          <a:cs typeface="Arial" pitchFamily="34" charset="0"/>
                        </a:rPr>
                        <a:t>註</a:t>
                      </a:r>
                      <a:r>
                        <a:rPr lang="en-US" sz="1600" kern="100" dirty="0">
                          <a:effectLst/>
                          <a:latin typeface="Arial" pitchFamily="34" charset="0"/>
                          <a:ea typeface="標楷體" pitchFamily="65" charset="-120"/>
                          <a:cs typeface="Arial" pitchFamily="34" charset="0"/>
                        </a:rPr>
                        <a:t>]</a:t>
                      </a:r>
                      <a:endParaRPr lang="zh-TW" sz="1600" kern="100" dirty="0">
                        <a:effectLst/>
                        <a:latin typeface="Arial" pitchFamily="34" charset="0"/>
                        <a:ea typeface="標楷體" pitchFamily="65" charset="-120"/>
                        <a:cs typeface="Arial" pitchFamily="34" charset="0"/>
                      </a:endParaRPr>
                    </a:p>
                    <a:p>
                      <a:pPr marL="293370" indent="-309880">
                        <a:lnSpc>
                          <a:spcPct val="100000"/>
                        </a:lnSpc>
                        <a:spcAft>
                          <a:spcPts val="0"/>
                        </a:spcAft>
                      </a:pPr>
                      <a:r>
                        <a:rPr lang="zh-TW" sz="1600" kern="100" dirty="0">
                          <a:effectLst/>
                          <a:latin typeface="Arial" pitchFamily="34" charset="0"/>
                          <a:ea typeface="標楷體" pitchFamily="65" charset="-120"/>
                          <a:cs typeface="Arial" pitchFamily="34" charset="0"/>
                        </a:rPr>
                        <a:t>住民有此項需求者，不得免評。</a:t>
                      </a:r>
                    </a:p>
                  </a:txBody>
                  <a:tcPr marL="68580" marR="68580" marT="0" marB="0"/>
                </a:tc>
                <a:tc>
                  <a:txBody>
                    <a:bodyPr/>
                    <a:lstStyle/>
                    <a:p>
                      <a:pPr>
                        <a:lnSpc>
                          <a:spcPct val="100000"/>
                        </a:lnSpc>
                        <a:spcAft>
                          <a:spcPts val="0"/>
                        </a:spcAft>
                      </a:pPr>
                      <a:r>
                        <a:rPr lang="zh-TW" sz="1600" kern="100" dirty="0">
                          <a:effectLst/>
                          <a:latin typeface="Arial" pitchFamily="34" charset="0"/>
                          <a:ea typeface="標楷體" pitchFamily="65" charset="-120"/>
                          <a:cs typeface="Arial" pitchFamily="34" charset="0"/>
                        </a:rPr>
                        <a:t>無侵入性照護之機構得免評</a:t>
                      </a:r>
                    </a:p>
                    <a:p>
                      <a:pPr>
                        <a:lnSpc>
                          <a:spcPct val="100000"/>
                        </a:lnSpc>
                        <a:spcAft>
                          <a:spcPts val="0"/>
                        </a:spcAft>
                      </a:pPr>
                      <a:r>
                        <a:rPr lang="en-US" sz="1600" kern="100" dirty="0">
                          <a:effectLst/>
                          <a:latin typeface="Arial" pitchFamily="34" charset="0"/>
                          <a:ea typeface="標楷體" pitchFamily="65" charset="-120"/>
                          <a:cs typeface="Arial" pitchFamily="34" charset="0"/>
                        </a:rPr>
                        <a:t> </a:t>
                      </a:r>
                      <a:endParaRPr lang="zh-TW" sz="1600" kern="100" dirty="0">
                        <a:effectLst/>
                        <a:latin typeface="Arial" pitchFamily="34" charset="0"/>
                        <a:ea typeface="標楷體" pitchFamily="65" charset="-120"/>
                        <a:cs typeface="Arial" pitchFamily="34" charset="0"/>
                      </a:endParaRPr>
                    </a:p>
                  </a:txBody>
                  <a:tcPr marL="68580" marR="68580" marT="0" marB="0"/>
                </a:tc>
              </a:tr>
            </a:tbl>
          </a:graphicData>
        </a:graphic>
      </p:graphicFrame>
      <p:sp>
        <p:nvSpPr>
          <p:cNvPr id="3" name="投影片編號版面配置區 2"/>
          <p:cNvSpPr>
            <a:spLocks noGrp="1"/>
          </p:cNvSpPr>
          <p:nvPr>
            <p:ph type="sldNum" sz="quarter" idx="12"/>
          </p:nvPr>
        </p:nvSpPr>
        <p:spPr/>
        <p:txBody>
          <a:bodyPr>
            <a:normAutofit fontScale="85000" lnSpcReduction="20000"/>
          </a:bodyPr>
          <a:lstStyle/>
          <a:p>
            <a:pPr>
              <a:defRPr/>
            </a:pPr>
            <a:fld id="{9B5FC3B3-224B-4AA8-8FE1-B7BBF3D02091}" type="slidenum">
              <a:rPr lang="zh-TW" altLang="en-US" smtClean="0">
                <a:solidFill>
                  <a:prstClr val="black">
                    <a:tint val="75000"/>
                  </a:prstClr>
                </a:solidFill>
              </a:rPr>
              <a:pPr>
                <a:defRPr/>
              </a:pPr>
              <a:t>71</a:t>
            </a:fld>
            <a:endParaRPr lang="zh-TW" altLang="en-US">
              <a:solidFill>
                <a:prstClr val="black">
                  <a:tint val="75000"/>
                </a:prstClr>
              </a:solidFill>
            </a:endParaRPr>
          </a:p>
        </p:txBody>
      </p:sp>
    </p:spTree>
    <p:extLst>
      <p:ext uri="{BB962C8B-B14F-4D97-AF65-F5344CB8AC3E}">
        <p14:creationId xmlns:p14="http://schemas.microsoft.com/office/powerpoint/2010/main" val="94807303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標楷體" pitchFamily="65" charset="-120"/>
                <a:ea typeface="標楷體" pitchFamily="65" charset="-120"/>
              </a:rPr>
              <a:t>感染管制專責人員</a:t>
            </a:r>
            <a:endParaRPr lang="zh-TW" altLang="en-US" dirty="0">
              <a:latin typeface="標楷體" pitchFamily="65" charset="-120"/>
              <a:ea typeface="標楷體" pitchFamily="65" charset="-120"/>
            </a:endParaRPr>
          </a:p>
        </p:txBody>
      </p:sp>
      <p:sp>
        <p:nvSpPr>
          <p:cNvPr id="3" name="投影片編號版面配置區 2"/>
          <p:cNvSpPr>
            <a:spLocks noGrp="1"/>
          </p:cNvSpPr>
          <p:nvPr>
            <p:ph type="sldNum" sz="quarter" idx="12"/>
          </p:nvPr>
        </p:nvSpPr>
        <p:spPr/>
        <p:txBody>
          <a:bodyPr>
            <a:normAutofit fontScale="85000" lnSpcReduction="20000"/>
          </a:bodyPr>
          <a:lstStyle/>
          <a:p>
            <a:fld id="{9B5FC3B3-224B-4AA8-8FE1-B7BBF3D02091}" type="slidenum">
              <a:rPr lang="zh-TW" altLang="en-US" smtClean="0"/>
              <a:pPr/>
              <a:t>72</a:t>
            </a:fld>
            <a:endParaRPr lang="zh-TW" altLang="en-US"/>
          </a:p>
        </p:txBody>
      </p:sp>
      <p:sp>
        <p:nvSpPr>
          <p:cNvPr id="6" name="內容版面配置區 5"/>
          <p:cNvSpPr>
            <a:spLocks noGrp="1"/>
          </p:cNvSpPr>
          <p:nvPr>
            <p:ph sz="quarter" idx="1"/>
          </p:nvPr>
        </p:nvSpPr>
        <p:spPr/>
        <p:txBody>
          <a:bodyPr/>
          <a:lstStyle/>
          <a:p>
            <a:r>
              <a:rPr lang="zh-TW" altLang="en-US" dirty="0">
                <a:latin typeface="標楷體" pitchFamily="65" charset="-120"/>
                <a:ea typeface="標楷體" pitchFamily="65" charset="-120"/>
              </a:rPr>
              <a:t>業已函請地方主管機關轉知</a:t>
            </a:r>
            <a:r>
              <a:rPr lang="zh-TW" altLang="en-US" dirty="0" smtClean="0">
                <a:latin typeface="標楷體" pitchFamily="65" charset="-120"/>
                <a:ea typeface="標楷體" pitchFamily="65" charset="-120"/>
              </a:rPr>
              <a:t>機構指派感染管制專責人員</a:t>
            </a:r>
            <a:r>
              <a:rPr lang="zh-TW" altLang="en-US" dirty="0">
                <a:latin typeface="標楷體" pitchFamily="65" charset="-120"/>
                <a:ea typeface="標楷體" pitchFamily="65" charset="-120"/>
              </a:rPr>
              <a:t>，</a:t>
            </a:r>
            <a:r>
              <a:rPr lang="zh-TW" altLang="en-US" dirty="0" smtClean="0">
                <a:latin typeface="標楷體" pitchFamily="65" charset="-120"/>
                <a:ea typeface="標楷體" pitchFamily="65" charset="-120"/>
              </a:rPr>
              <a:t>推動機構內感染</a:t>
            </a:r>
            <a:r>
              <a:rPr lang="zh-TW" altLang="en-US" dirty="0">
                <a:latin typeface="標楷體" pitchFamily="65" charset="-120"/>
                <a:ea typeface="標楷體" pitchFamily="65" charset="-120"/>
              </a:rPr>
              <a:t>管制相關工作</a:t>
            </a:r>
            <a:endParaRPr lang="en-US" altLang="zh-TW" dirty="0" smtClean="0">
              <a:latin typeface="標楷體" pitchFamily="65" charset="-120"/>
              <a:ea typeface="標楷體" pitchFamily="65" charset="-120"/>
            </a:endParaRPr>
          </a:p>
          <a:p>
            <a:r>
              <a:rPr lang="zh-TW" altLang="en-US" dirty="0">
                <a:latin typeface="Arial" pitchFamily="34" charset="0"/>
                <a:ea typeface="標楷體" pitchFamily="65" charset="-120"/>
                <a:cs typeface="Arial" pitchFamily="34" charset="0"/>
              </a:rPr>
              <a:t>每</a:t>
            </a:r>
            <a:r>
              <a:rPr lang="en-US" altLang="zh-TW" dirty="0">
                <a:latin typeface="Arial" pitchFamily="34" charset="0"/>
                <a:ea typeface="標楷體" pitchFamily="65" charset="-120"/>
                <a:cs typeface="Arial" pitchFamily="34" charset="0"/>
              </a:rPr>
              <a:t>300</a:t>
            </a:r>
            <a:r>
              <a:rPr lang="zh-TW" altLang="en-US" dirty="0">
                <a:latin typeface="Arial" pitchFamily="34" charset="0"/>
                <a:ea typeface="標楷體" pitchFamily="65" charset="-120"/>
                <a:cs typeface="Arial" pitchFamily="34" charset="0"/>
              </a:rPr>
              <a:t>名服務</a:t>
            </a:r>
            <a:r>
              <a:rPr lang="zh-TW" altLang="en-US" dirty="0" smtClean="0">
                <a:latin typeface="Arial" pitchFamily="34" charset="0"/>
                <a:ea typeface="標楷體" pitchFamily="65" charset="-120"/>
                <a:cs typeface="Arial" pitchFamily="34" charset="0"/>
              </a:rPr>
              <a:t>對象至少指派</a:t>
            </a:r>
            <a:r>
              <a:rPr lang="en-US" altLang="zh-TW" dirty="0" smtClean="0">
                <a:latin typeface="Arial" pitchFamily="34" charset="0"/>
                <a:ea typeface="標楷體" pitchFamily="65" charset="-120"/>
                <a:cs typeface="Arial" pitchFamily="34" charset="0"/>
              </a:rPr>
              <a:t>1</a:t>
            </a:r>
            <a:r>
              <a:rPr lang="zh-TW" altLang="en-US" dirty="0" smtClean="0">
                <a:latin typeface="Arial" pitchFamily="34" charset="0"/>
                <a:ea typeface="標楷體" pitchFamily="65" charset="-120"/>
                <a:cs typeface="Arial" pitchFamily="34" charset="0"/>
              </a:rPr>
              <a:t>名專責人員，服務對象不足</a:t>
            </a:r>
            <a:r>
              <a:rPr lang="en-US" altLang="zh-TW" dirty="0" smtClean="0">
                <a:latin typeface="Arial" pitchFamily="34" charset="0"/>
                <a:ea typeface="標楷體" pitchFamily="65" charset="-120"/>
                <a:cs typeface="Arial" pitchFamily="34" charset="0"/>
              </a:rPr>
              <a:t>300</a:t>
            </a:r>
            <a:r>
              <a:rPr lang="zh-TW" altLang="en-US" dirty="0" smtClean="0">
                <a:latin typeface="Arial" pitchFamily="34" charset="0"/>
                <a:ea typeface="標楷體" pitchFamily="65" charset="-120"/>
                <a:cs typeface="Arial" pitchFamily="34" charset="0"/>
              </a:rPr>
              <a:t>名時以</a:t>
            </a:r>
            <a:r>
              <a:rPr lang="en-US" altLang="zh-TW" dirty="0" smtClean="0">
                <a:latin typeface="Arial" pitchFamily="34" charset="0"/>
                <a:ea typeface="標楷體" pitchFamily="65" charset="-120"/>
                <a:cs typeface="Arial" pitchFamily="34" charset="0"/>
              </a:rPr>
              <a:t>300</a:t>
            </a:r>
            <a:r>
              <a:rPr lang="zh-TW" altLang="en-US" dirty="0" smtClean="0">
                <a:latin typeface="Arial" pitchFamily="34" charset="0"/>
                <a:ea typeface="標楷體" pitchFamily="65" charset="-120"/>
                <a:cs typeface="Arial" pitchFamily="34" charset="0"/>
              </a:rPr>
              <a:t>名計</a:t>
            </a:r>
            <a:endParaRPr lang="en-US" altLang="zh-TW" dirty="0" smtClean="0">
              <a:latin typeface="Arial" pitchFamily="34" charset="0"/>
              <a:ea typeface="標楷體" pitchFamily="65" charset="-120"/>
              <a:cs typeface="Arial" pitchFamily="34" charset="0"/>
            </a:endParaRPr>
          </a:p>
          <a:p>
            <a:r>
              <a:rPr lang="zh-TW" altLang="en-US" dirty="0" smtClean="0">
                <a:latin typeface="標楷體" pitchFamily="65" charset="-120"/>
                <a:ea typeface="標楷體" pitchFamily="65" charset="-120"/>
              </a:rPr>
              <a:t>衛生局於執行查核時，將了解各機構指派專責人員情形</a:t>
            </a:r>
            <a:endParaRPr lang="en-US" altLang="zh-TW" dirty="0" smtClean="0">
              <a:latin typeface="標楷體" pitchFamily="65" charset="-120"/>
              <a:ea typeface="標楷體" pitchFamily="65" charset="-120"/>
            </a:endParaRPr>
          </a:p>
          <a:p>
            <a:r>
              <a:rPr lang="zh-TW" altLang="en-US" dirty="0">
                <a:latin typeface="標楷體" pitchFamily="65" charset="-120"/>
                <a:ea typeface="標楷體" pitchFamily="65" charset="-120"/>
              </a:rPr>
              <a:t>明年將</a:t>
            </a:r>
            <a:r>
              <a:rPr lang="zh-TW" altLang="en-US" dirty="0" smtClean="0">
                <a:latin typeface="標楷體" pitchFamily="65" charset="-120"/>
                <a:ea typeface="標楷體" pitchFamily="65" charset="-120"/>
              </a:rPr>
              <a:t>列為感染</a:t>
            </a:r>
            <a:r>
              <a:rPr lang="zh-TW" altLang="en-US" dirty="0">
                <a:latin typeface="標楷體" pitchFamily="65" charset="-120"/>
                <a:ea typeface="標楷體" pitchFamily="65" charset="-120"/>
              </a:rPr>
              <a:t>管制查核基準說明項次之一</a:t>
            </a:r>
          </a:p>
        </p:txBody>
      </p:sp>
    </p:spTree>
    <p:extLst>
      <p:ext uri="{BB962C8B-B14F-4D97-AF65-F5344CB8AC3E}">
        <p14:creationId xmlns:p14="http://schemas.microsoft.com/office/powerpoint/2010/main" val="61004289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版面配置區 5"/>
          <p:cNvSpPr>
            <a:spLocks noGrp="1"/>
          </p:cNvSpPr>
          <p:nvPr>
            <p:ph type="body" idx="1"/>
          </p:nvPr>
        </p:nvSpPr>
        <p:spPr/>
        <p:txBody>
          <a:bodyPr/>
          <a:lstStyle/>
          <a:p>
            <a:endParaRPr lang="zh-TW" altLang="en-US" dirty="0"/>
          </a:p>
        </p:txBody>
      </p:sp>
      <p:sp>
        <p:nvSpPr>
          <p:cNvPr id="2" name="標題 1"/>
          <p:cNvSpPr>
            <a:spLocks noGrp="1"/>
          </p:cNvSpPr>
          <p:nvPr>
            <p:ph type="title"/>
          </p:nvPr>
        </p:nvSpPr>
        <p:spPr/>
        <p:txBody>
          <a:bodyPr/>
          <a:lstStyle/>
          <a:p>
            <a:r>
              <a:rPr lang="zh-TW" altLang="en-US" dirty="0" smtClean="0"/>
              <a:t>謝謝聆聽</a:t>
            </a:r>
            <a:endParaRPr lang="zh-TW" altLang="en-US" dirty="0"/>
          </a:p>
        </p:txBody>
      </p:sp>
      <p:sp>
        <p:nvSpPr>
          <p:cNvPr id="4" name="投影片編號版面配置區 3"/>
          <p:cNvSpPr>
            <a:spLocks noGrp="1"/>
          </p:cNvSpPr>
          <p:nvPr>
            <p:ph type="sldNum" sz="quarter" idx="11"/>
          </p:nvPr>
        </p:nvSpPr>
        <p:spPr/>
        <p:txBody>
          <a:bodyPr/>
          <a:lstStyle/>
          <a:p>
            <a:fld id="{46DBAE64-40DC-40F7-A500-C1D091C52E7E}" type="slidenum">
              <a:rPr lang="zh-TW" altLang="en-US" smtClean="0"/>
              <a:pPr/>
              <a:t>73</a:t>
            </a:fld>
            <a:endParaRPr lang="zh-TW" altLang="en-US"/>
          </a:p>
        </p:txBody>
      </p:sp>
    </p:spTree>
    <p:extLst>
      <p:ext uri="{BB962C8B-B14F-4D97-AF65-F5344CB8AC3E}">
        <p14:creationId xmlns:p14="http://schemas.microsoft.com/office/powerpoint/2010/main" val="17994228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中庸">
  <a:themeElements>
    <a:clrScheme name="中庸">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中庸">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中庸">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3957</TotalTime>
  <Words>9513</Words>
  <Application>Microsoft Office PowerPoint</Application>
  <PresentationFormat>如螢幕大小 (4:3)</PresentationFormat>
  <Paragraphs>1030</Paragraphs>
  <Slides>73</Slides>
  <Notes>17</Notes>
  <HiddenSlides>0</HiddenSlides>
  <MMClips>0</MMClips>
  <ScaleCrop>false</ScaleCrop>
  <HeadingPairs>
    <vt:vector size="4" baseType="variant">
      <vt:variant>
        <vt:lpstr>佈景主題</vt:lpstr>
      </vt:variant>
      <vt:variant>
        <vt:i4>1</vt:i4>
      </vt:variant>
      <vt:variant>
        <vt:lpstr>投影片標題</vt:lpstr>
      </vt:variant>
      <vt:variant>
        <vt:i4>73</vt:i4>
      </vt:variant>
    </vt:vector>
  </HeadingPairs>
  <TitlesOfParts>
    <vt:vector size="74" baseType="lpstr">
      <vt:lpstr>中庸</vt:lpstr>
      <vt:lpstr>104年護理機構感染管制查核作業說明會</vt:lpstr>
      <vt:lpstr>議程</vt:lpstr>
      <vt:lpstr>PowerPoint 簡報</vt:lpstr>
      <vt:lpstr>PowerPoint 簡報</vt:lpstr>
      <vt:lpstr>查核作業說明</vt:lpstr>
      <vt:lpstr>查核作業說明</vt:lpstr>
      <vt:lpstr>一般護理之家查核基準</vt:lpstr>
      <vt:lpstr>產後護理之家查核基準</vt:lpstr>
      <vt:lpstr>精神護理之家查核基準</vt:lpstr>
      <vt:lpstr>查核基準評分方式</vt:lpstr>
      <vt:lpstr>查核委員</vt:lpstr>
      <vt:lpstr>查核作業時程(1/4)</vt:lpstr>
      <vt:lpstr>查核作業時程(2/4)</vt:lpstr>
      <vt:lpstr>查核作業時程(3/4)</vt:lpstr>
      <vt:lpstr>查核作業時程(4/4)</vt:lpstr>
      <vt:lpstr>PowerPoint 簡報</vt:lpstr>
      <vt:lpstr>自評表填報</vt:lpstr>
      <vt:lpstr>自評表填報</vt:lpstr>
      <vt:lpstr>自評表填報注意事項(1/5)</vt:lpstr>
      <vt:lpstr>自評表填報注意事項(2/5)</vt:lpstr>
      <vt:lpstr>自評表填報注意事項(3/5)</vt:lpstr>
      <vt:lpstr>自評表填報注意事項(4/5)</vt:lpstr>
      <vt:lpstr>自評表填報注意事項(5/5)</vt:lpstr>
      <vt:lpstr>PowerPoint 簡報</vt:lpstr>
      <vt:lpstr>實地查核排程突發狀況因應方案</vt:lpstr>
      <vt:lpstr>進行程序</vt:lpstr>
      <vt:lpstr>干擾查核進行之情況處理</vt:lpstr>
      <vt:lpstr>查核團隊與受查機構意見交流</vt:lpstr>
      <vt:lpstr>查核結果處理</vt:lpstr>
      <vt:lpstr>查核結果疑義處理</vt:lpstr>
      <vt:lpstr>追蹤輔導及複查</vt:lpstr>
      <vt:lpstr>PowerPoint 簡報</vt:lpstr>
      <vt:lpstr>PowerPoint 簡報</vt:lpstr>
      <vt:lpstr>PowerPoint 簡報</vt:lpstr>
      <vt:lpstr>PowerPoint 簡報</vt:lpstr>
      <vt:lpstr>一般護理之家(1/12)</vt:lpstr>
      <vt:lpstr>一般護理之家(2/12)</vt:lpstr>
      <vt:lpstr>一般護理之家(3/12)</vt:lpstr>
      <vt:lpstr>一般護理之家(4/12)</vt:lpstr>
      <vt:lpstr>一般護理之家(5/12)</vt:lpstr>
      <vt:lpstr>相關數位學習課程</vt:lpstr>
      <vt:lpstr>PowerPoint 簡報</vt:lpstr>
      <vt:lpstr>一般護理之家(6/12)</vt:lpstr>
      <vt:lpstr>一般護理之家(7/12)</vt:lpstr>
      <vt:lpstr>一般護理之家(8/12)</vt:lpstr>
      <vt:lpstr>一般護理之家(9/12)</vt:lpstr>
      <vt:lpstr>一般護理之家(10/12)</vt:lpstr>
      <vt:lpstr>一般護理之家(11/12)</vt:lpstr>
      <vt:lpstr>一般護理之家(12/12)</vt:lpstr>
      <vt:lpstr>PowerPoint 簡報</vt:lpstr>
      <vt:lpstr>產後護理之家(1/10)</vt:lpstr>
      <vt:lpstr>產後護理之家(2/10)</vt:lpstr>
      <vt:lpstr>產後護理之家(3/10)</vt:lpstr>
      <vt:lpstr>產後護理之家(4/10)</vt:lpstr>
      <vt:lpstr>產後護理之家(5/10)</vt:lpstr>
      <vt:lpstr>產後護理之家(6/10)</vt:lpstr>
      <vt:lpstr>產後護理之家(7/10)</vt:lpstr>
      <vt:lpstr>產後護理之家(8/10)</vt:lpstr>
      <vt:lpstr>產後護理之家(9/10)</vt:lpstr>
      <vt:lpstr>產後護理之家(10/10)</vt:lpstr>
      <vt:lpstr>PowerPoint 簡報</vt:lpstr>
      <vt:lpstr>精神護理之家(1/10)</vt:lpstr>
      <vt:lpstr>精神護理之家(2/10)</vt:lpstr>
      <vt:lpstr>精神護理之家(3/10)</vt:lpstr>
      <vt:lpstr>精神護理之家(4/10)</vt:lpstr>
      <vt:lpstr>精神護理之家(5/10)</vt:lpstr>
      <vt:lpstr>精神護理之家(6/10)</vt:lpstr>
      <vt:lpstr>精神護理之家(7/10)</vt:lpstr>
      <vt:lpstr>精神護理之家(8/10)</vt:lpstr>
      <vt:lpstr>精神護理之家(9/10)</vt:lpstr>
      <vt:lpstr>精神護理之家(10/10)</vt:lpstr>
      <vt:lpstr>感染管制專責人員</vt:lpstr>
      <vt:lpstr>謝謝聆聽</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王思惠</dc:creator>
  <cp:lastModifiedBy>王思惠</cp:lastModifiedBy>
  <cp:revision>174</cp:revision>
  <dcterms:created xsi:type="dcterms:W3CDTF">2015-01-15T01:42:29Z</dcterms:created>
  <dcterms:modified xsi:type="dcterms:W3CDTF">2015-03-03T09:46:25Z</dcterms:modified>
</cp:coreProperties>
</file>