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8" r:id="rId2"/>
  </p:sldIdLst>
  <p:sldSz cx="9144000" cy="6858000" type="screen4x3"/>
  <p:notesSz cx="6735763" cy="98663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03B"/>
    <a:srgbClr val="FFDD71"/>
    <a:srgbClr val="66CC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深色樣式 1 - 輔色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深色樣式 1 - 輔色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深色樣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深色樣式 1 - 輔色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深色樣式 1 - 輔色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深色樣式 2 - 輔色 5/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中等深淺樣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5203" autoAdjust="0"/>
  </p:normalViewPr>
  <p:slideViewPr>
    <p:cSldViewPr>
      <p:cViewPr varScale="1">
        <p:scale>
          <a:sx n="107" d="100"/>
          <a:sy n="107" d="100"/>
        </p:scale>
        <p:origin x="109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3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1" cy="493316"/>
          </a:xfrm>
          <a:prstGeom prst="rect">
            <a:avLst/>
          </a:prstGeom>
        </p:spPr>
        <p:txBody>
          <a:bodyPr vert="horz" lIns="91426" tIns="45712" rIns="91426" bIns="45712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26" tIns="45712" rIns="91426" bIns="45712" rtlCol="0"/>
          <a:lstStyle>
            <a:lvl1pPr algn="r">
              <a:defRPr sz="1200"/>
            </a:lvl1pPr>
          </a:lstStyle>
          <a:p>
            <a:fld id="{14D605D0-A134-4998-8310-09F6EB79D2D2}" type="datetimeFigureOut">
              <a:rPr lang="zh-TW" altLang="en-US" smtClean="0"/>
              <a:t>2013/5/3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2" y="9371285"/>
            <a:ext cx="2918831" cy="493316"/>
          </a:xfrm>
          <a:prstGeom prst="rect">
            <a:avLst/>
          </a:prstGeom>
        </p:spPr>
        <p:txBody>
          <a:bodyPr vert="horz" lIns="91426" tIns="45712" rIns="91426" bIns="45712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26" tIns="45712" rIns="91426" bIns="45712" rtlCol="0" anchor="b"/>
          <a:lstStyle>
            <a:lvl1pPr algn="r">
              <a:defRPr sz="1200"/>
            </a:lvl1pPr>
          </a:lstStyle>
          <a:p>
            <a:fld id="{9505EE50-A1A3-487D-89C7-59DFCA0372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660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302" cy="493237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4890" y="0"/>
            <a:ext cx="2919302" cy="493237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r">
              <a:defRPr sz="1200"/>
            </a:lvl1pPr>
          </a:lstStyle>
          <a:p>
            <a:fld id="{027AD2B1-EC0B-472E-B9D9-E3C327D8950F}" type="datetimeFigureOut">
              <a:rPr lang="zh-TW" altLang="en-US" smtClean="0"/>
              <a:t>2013/5/3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741363"/>
            <a:ext cx="4927600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54" tIns="45327" rIns="90654" bIns="45327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4048" y="4686538"/>
            <a:ext cx="5387667" cy="4439132"/>
          </a:xfrm>
          <a:prstGeom prst="rect">
            <a:avLst/>
          </a:prstGeom>
        </p:spPr>
        <p:txBody>
          <a:bodyPr vert="horz" lIns="90654" tIns="45327" rIns="90654" bIns="45327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1501"/>
            <a:ext cx="2919302" cy="493236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4890" y="9371501"/>
            <a:ext cx="2919302" cy="493236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r">
              <a:defRPr sz="1200"/>
            </a:lvl1pPr>
          </a:lstStyle>
          <a:p>
            <a:fld id="{BB241492-8CC0-41DA-8812-77775CAFAD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9646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8115-C769-4A35-920C-CE4D6C2ADD1E}" type="datetimeFigureOut">
              <a:rPr lang="zh-TW" altLang="en-US" smtClean="0"/>
              <a:t>2013/5/3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2F873-86F1-4236-A81A-4C7207015F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3929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8115-C769-4A35-920C-CE4D6C2ADD1E}" type="datetimeFigureOut">
              <a:rPr lang="zh-TW" altLang="en-US" smtClean="0"/>
              <a:t>2013/5/3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2F873-86F1-4236-A81A-4C7207015F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2250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8115-C769-4A35-920C-CE4D6C2ADD1E}" type="datetimeFigureOut">
              <a:rPr lang="zh-TW" altLang="en-US" smtClean="0"/>
              <a:t>2013/5/3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2F873-86F1-4236-A81A-4C7207015F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027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8115-C769-4A35-920C-CE4D6C2ADD1E}" type="datetimeFigureOut">
              <a:rPr lang="zh-TW" altLang="en-US" smtClean="0"/>
              <a:t>2013/5/3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2F873-86F1-4236-A81A-4C7207015F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4134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8115-C769-4A35-920C-CE4D6C2ADD1E}" type="datetimeFigureOut">
              <a:rPr lang="zh-TW" altLang="en-US" smtClean="0"/>
              <a:t>2013/5/3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2F873-86F1-4236-A81A-4C7207015F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9821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8115-C769-4A35-920C-CE4D6C2ADD1E}" type="datetimeFigureOut">
              <a:rPr lang="zh-TW" altLang="en-US" smtClean="0"/>
              <a:t>2013/5/3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2F873-86F1-4236-A81A-4C7207015F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92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8115-C769-4A35-920C-CE4D6C2ADD1E}" type="datetimeFigureOut">
              <a:rPr lang="zh-TW" altLang="en-US" smtClean="0"/>
              <a:t>2013/5/3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2F873-86F1-4236-A81A-4C7207015F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307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8115-C769-4A35-920C-CE4D6C2ADD1E}" type="datetimeFigureOut">
              <a:rPr lang="zh-TW" altLang="en-US" smtClean="0"/>
              <a:t>2013/5/3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2F873-86F1-4236-A81A-4C7207015F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3029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8115-C769-4A35-920C-CE4D6C2ADD1E}" type="datetimeFigureOut">
              <a:rPr lang="zh-TW" altLang="en-US" smtClean="0"/>
              <a:t>2013/5/3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2F873-86F1-4236-A81A-4C7207015F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2795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8115-C769-4A35-920C-CE4D6C2ADD1E}" type="datetimeFigureOut">
              <a:rPr lang="zh-TW" altLang="en-US" smtClean="0"/>
              <a:t>2013/5/3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2F873-86F1-4236-A81A-4C7207015F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4925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8115-C769-4A35-920C-CE4D6C2ADD1E}" type="datetimeFigureOut">
              <a:rPr lang="zh-TW" altLang="en-US" smtClean="0"/>
              <a:t>2013/5/3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2F873-86F1-4236-A81A-4C7207015F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8564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F8115-C769-4A35-920C-CE4D6C2ADD1E}" type="datetimeFigureOut">
              <a:rPr lang="zh-TW" altLang="en-US" smtClean="0"/>
              <a:t>2013/5/3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2F873-86F1-4236-A81A-4C7207015FA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0352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標題 1"/>
          <p:cNvSpPr>
            <a:spLocks noGrp="1"/>
          </p:cNvSpPr>
          <p:nvPr>
            <p:ph type="title"/>
          </p:nvPr>
        </p:nvSpPr>
        <p:spPr>
          <a:xfrm>
            <a:off x="260125" y="116632"/>
            <a:ext cx="8571233" cy="864096"/>
          </a:xfrm>
        </p:spPr>
        <p:txBody>
          <a:bodyPr>
            <a:noAutofit/>
          </a:bodyPr>
          <a:lstStyle/>
          <a:p>
            <a:pPr eaLnBrk="1" hangingPunct="1"/>
            <a:r>
              <a:rPr lang="zh-TW" altLang="en-US" sz="3400" dirty="0" smtClean="0">
                <a:ea typeface="標楷體" pitchFamily="65" charset="-120"/>
              </a:rPr>
              <a:t>新型冠狀病毒旅遊疫情建議分級表及意涵</a:t>
            </a:r>
          </a:p>
        </p:txBody>
      </p:sp>
      <p:graphicFrame>
        <p:nvGraphicFramePr>
          <p:cNvPr id="13363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0097132"/>
              </p:ext>
            </p:extLst>
          </p:nvPr>
        </p:nvGraphicFramePr>
        <p:xfrm>
          <a:off x="367394" y="908720"/>
          <a:ext cx="8424863" cy="3743325"/>
        </p:xfrm>
        <a:graphic>
          <a:graphicData uri="http://schemas.openxmlformats.org/drawingml/2006/table">
            <a:tbl>
              <a:tblPr/>
              <a:tblGrid>
                <a:gridCol w="1223963"/>
                <a:gridCol w="1655762"/>
                <a:gridCol w="2435225"/>
                <a:gridCol w="3109913"/>
              </a:tblGrid>
              <a:tr h="5746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</a:rPr>
                        <a:t>分級標準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</a:rPr>
                        <a:t>意涵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新細明體" charset="-120"/>
                        </a:rPr>
                        <a:t>旅行建議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新細明體" charset="-120"/>
                        </a:rPr>
                        <a:t>旅客風險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</a:rPr>
                        <a:t>第一級</a:t>
                      </a: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</a:rPr>
                        <a:t>注意</a:t>
                      </a: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</a:rPr>
                        <a:t>(Watch)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</a:rPr>
                        <a:t>提醒注意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新細明體" charset="-120"/>
                        </a:rPr>
                        <a:t>提醒遵守當地的一般預防措施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新細明體" charset="-120"/>
                        </a:rPr>
                        <a:t>旅遊地區風險為一般或略高於一般，對旅客衝擊有限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96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</a:rPr>
                        <a:t>第二級</a:t>
                      </a: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</a:rPr>
                        <a:t>警示</a:t>
                      </a: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</a:rPr>
                        <a:t>(Alert)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</a:rPr>
                        <a:t>加強預警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新細明體" charset="-120"/>
                        </a:rPr>
                        <a:t>對當地採取加強防護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新細明體" charset="-120"/>
                        </a:rPr>
                        <a:t>特定場所風險提高，或與特定風險因素有關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</a:rPr>
                        <a:t>第三級</a:t>
                      </a: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</a:rPr>
                        <a:t>警告</a:t>
                      </a:r>
                      <a:endParaRPr kumimoji="0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</a:rPr>
                        <a:t>(Warning)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</a:rPr>
                        <a:t>避免所有非必要旅遊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新細明體" charset="-120"/>
                        </a:rPr>
                        <a:t>避免至當地所有非必要旅遊</a:t>
                      </a: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新細明體" charset="-120"/>
                        </a:rPr>
                        <a:t>對旅客有高度風險</a:t>
                      </a:r>
                      <a:endParaRPr kumimoji="0" lang="zh-TW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7780" marR="177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1" name="矩形 5"/>
          <p:cNvSpPr>
            <a:spLocks noChangeArrowheads="1"/>
          </p:cNvSpPr>
          <p:nvPr/>
        </p:nvSpPr>
        <p:spPr bwMode="auto">
          <a:xfrm>
            <a:off x="393255" y="4797152"/>
            <a:ext cx="8427217" cy="1695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ctr">
              <a:lnSpc>
                <a:spcPts val="2500"/>
              </a:lnSpc>
            </a:pPr>
            <a:r>
              <a:rPr kumimoji="0" lang="zh-TW" altLang="en-US" sz="2000" dirty="0">
                <a:solidFill>
                  <a:srgbClr val="000000"/>
                </a:solidFill>
                <a:latin typeface="Calibri" pitchFamily="34" charset="0"/>
                <a:ea typeface="標楷體" pitchFamily="65" charset="-120"/>
              </a:rPr>
              <a:t>備註 </a:t>
            </a:r>
            <a:r>
              <a:rPr kumimoji="0" lang="en-US" altLang="zh-TW" sz="2000" dirty="0">
                <a:solidFill>
                  <a:srgbClr val="000000"/>
                </a:solidFill>
                <a:latin typeface="Calibri" pitchFamily="34" charset="0"/>
                <a:ea typeface="標楷體" pitchFamily="65" charset="-120"/>
              </a:rPr>
              <a:t>:  </a:t>
            </a:r>
            <a:r>
              <a:rPr kumimoji="0" lang="zh-TW" altLang="en-US" sz="2000" dirty="0">
                <a:solidFill>
                  <a:srgbClr val="000000"/>
                </a:solidFill>
                <a:latin typeface="Calibri" pitchFamily="34" charset="0"/>
                <a:ea typeface="標楷體" pitchFamily="65" charset="-120"/>
              </a:rPr>
              <a:t>一</a:t>
            </a:r>
            <a:r>
              <a:rPr kumimoji="0" lang="zh-TW" altLang="en-US" sz="2000" dirty="0">
                <a:solidFill>
                  <a:srgbClr val="000000"/>
                </a:solidFill>
                <a:latin typeface="新細明體" charset="-120"/>
              </a:rPr>
              <a:t>、</a:t>
            </a:r>
            <a:r>
              <a:rPr kumimoji="0" lang="zh-TW" altLang="en-US" sz="2000" dirty="0">
                <a:latin typeface="Calibri" pitchFamily="34" charset="0"/>
                <a:ea typeface="標楷體" pitchFamily="65" charset="-120"/>
              </a:rPr>
              <a:t>旅</a:t>
            </a:r>
            <a:r>
              <a:rPr kumimoji="0" lang="zh-TW" altLang="en-US" sz="2000" dirty="0">
                <a:ea typeface="標楷體" pitchFamily="65" charset="-120"/>
              </a:rPr>
              <a:t>遊疫情分級標準同美國疾病控制與預防中心三級制度</a:t>
            </a:r>
            <a:endParaRPr kumimoji="0" lang="en-US" altLang="zh-TW" sz="2000" dirty="0">
              <a:ea typeface="標楷體" pitchFamily="65" charset="-120"/>
            </a:endParaRPr>
          </a:p>
          <a:p>
            <a:pPr fontAlgn="ctr">
              <a:lnSpc>
                <a:spcPts val="2500"/>
              </a:lnSpc>
            </a:pPr>
            <a:r>
              <a:rPr kumimoji="0" lang="zh-TW" altLang="en-US" sz="2000" dirty="0">
                <a:ea typeface="標楷體" pitchFamily="65" charset="-120"/>
              </a:rPr>
              <a:t>             二</a:t>
            </a:r>
            <a:r>
              <a:rPr kumimoji="0" lang="zh-TW" altLang="en-US" sz="2000" dirty="0" smtClean="0">
                <a:ea typeface="標楷體" pitchFamily="65" charset="-120"/>
              </a:rPr>
              <a:t>、</a:t>
            </a:r>
            <a:r>
              <a:rPr kumimoji="0" lang="en-US" altLang="zh-TW" sz="2000" dirty="0" smtClean="0">
                <a:ea typeface="標楷體" pitchFamily="65" charset="-120"/>
              </a:rPr>
              <a:t>5</a:t>
            </a:r>
            <a:r>
              <a:rPr kumimoji="0" lang="zh-TW" altLang="en-US" sz="2000" dirty="0" smtClean="0">
                <a:ea typeface="標楷體" pitchFamily="65" charset="-120"/>
              </a:rPr>
              <a:t>月</a:t>
            </a:r>
            <a:r>
              <a:rPr lang="en-US" altLang="zh-TW" sz="2000" dirty="0">
                <a:ea typeface="標楷體" pitchFamily="65" charset="-120"/>
              </a:rPr>
              <a:t>3</a:t>
            </a:r>
            <a:r>
              <a:rPr kumimoji="0" lang="zh-TW" altLang="en-US" sz="2000" dirty="0" smtClean="0">
                <a:ea typeface="標楷體" pitchFamily="65" charset="-120"/>
              </a:rPr>
              <a:t>日發布：新型冠狀病毒疫</a:t>
            </a:r>
            <a:r>
              <a:rPr kumimoji="0" lang="zh-TW" altLang="en-US" sz="2000" dirty="0">
                <a:ea typeface="標楷體" pitchFamily="65" charset="-120"/>
              </a:rPr>
              <a:t>情流行地區建議為</a:t>
            </a:r>
            <a:r>
              <a:rPr kumimoji="0" lang="zh-TW" altLang="en-US" sz="2000" dirty="0" smtClean="0">
                <a:ea typeface="標楷體" pitchFamily="65" charset="-120"/>
              </a:rPr>
              <a:t>第一級者</a:t>
            </a:r>
            <a:r>
              <a:rPr lang="zh-TW" altLang="en-US" sz="2000" dirty="0">
                <a:ea typeface="標楷體" pitchFamily="65" charset="-120"/>
              </a:rPr>
              <a:t>，</a:t>
            </a:r>
            <a:endParaRPr kumimoji="0" lang="en-US" altLang="zh-TW" sz="2000" dirty="0" smtClean="0">
              <a:ea typeface="標楷體" pitchFamily="65" charset="-120"/>
            </a:endParaRPr>
          </a:p>
          <a:p>
            <a:pPr fontAlgn="ctr">
              <a:lnSpc>
                <a:spcPts val="2500"/>
              </a:lnSpc>
            </a:pPr>
            <a:r>
              <a:rPr kumimoji="0" lang="zh-TW" altLang="en-US" sz="2000" dirty="0" smtClean="0">
                <a:ea typeface="標楷體" pitchFamily="65" charset="-120"/>
              </a:rPr>
              <a:t>                      包括</a:t>
            </a:r>
            <a:r>
              <a:rPr lang="zh-TW" altLang="en-US" sz="2000" dirty="0">
                <a:ea typeface="標楷體" pitchFamily="65" charset="-120"/>
              </a:rPr>
              <a:t>中東</a:t>
            </a:r>
            <a:r>
              <a:rPr lang="zh-TW" altLang="en-US" sz="2000" dirty="0" smtClean="0">
                <a:ea typeface="標楷體" pitchFamily="65" charset="-120"/>
              </a:rPr>
              <a:t>地區：巴林</a:t>
            </a:r>
            <a:r>
              <a:rPr lang="zh-TW" altLang="en-US" sz="2000" dirty="0">
                <a:ea typeface="標楷體" pitchFamily="65" charset="-120"/>
              </a:rPr>
              <a:t>、伊拉克、伊朗、以色列</a:t>
            </a:r>
            <a:r>
              <a:rPr lang="zh-TW" altLang="en-US" sz="2000" dirty="0" smtClean="0">
                <a:ea typeface="標楷體" pitchFamily="65" charset="-120"/>
              </a:rPr>
              <a:t>、約旦、科</a:t>
            </a:r>
            <a:endParaRPr lang="en-US" altLang="zh-TW" sz="2000" dirty="0" smtClean="0">
              <a:ea typeface="標楷體" pitchFamily="65" charset="-120"/>
            </a:endParaRPr>
          </a:p>
          <a:p>
            <a:pPr fontAlgn="ctr">
              <a:lnSpc>
                <a:spcPts val="2500"/>
              </a:lnSpc>
            </a:pPr>
            <a:r>
              <a:rPr lang="en-US" altLang="zh-TW" sz="2000" dirty="0">
                <a:ea typeface="標楷體" pitchFamily="65" charset="-120"/>
              </a:rPr>
              <a:t> </a:t>
            </a:r>
            <a:r>
              <a:rPr lang="en-US" altLang="zh-TW" sz="2000" dirty="0" smtClean="0">
                <a:ea typeface="標楷體" pitchFamily="65" charset="-120"/>
              </a:rPr>
              <a:t>                     </a:t>
            </a:r>
            <a:r>
              <a:rPr lang="zh-TW" altLang="en-US" sz="2000" dirty="0" smtClean="0">
                <a:ea typeface="標楷體" pitchFamily="65" charset="-120"/>
              </a:rPr>
              <a:t>威特、黎巴嫩、阿曼、巴勒斯坦、卡達、沙烏地阿拉伯、敘利</a:t>
            </a:r>
            <a:endParaRPr lang="en-US" altLang="zh-TW" sz="2000" dirty="0" smtClean="0">
              <a:ea typeface="標楷體" pitchFamily="65" charset="-120"/>
            </a:endParaRPr>
          </a:p>
          <a:p>
            <a:pPr fontAlgn="ctr">
              <a:lnSpc>
                <a:spcPts val="2500"/>
              </a:lnSpc>
            </a:pPr>
            <a:r>
              <a:rPr lang="zh-TW" altLang="en-US" sz="2000" dirty="0">
                <a:ea typeface="標楷體" pitchFamily="65" charset="-120"/>
              </a:rPr>
              <a:t>　</a:t>
            </a:r>
            <a:r>
              <a:rPr lang="zh-TW" altLang="en-US" sz="2000" dirty="0" smtClean="0">
                <a:ea typeface="標楷體" pitchFamily="65" charset="-120"/>
              </a:rPr>
              <a:t>　　　　亞、阿拉伯聯合大公國</a:t>
            </a:r>
            <a:r>
              <a:rPr lang="zh-TW" altLang="en-US" sz="2000" dirty="0">
                <a:ea typeface="標楷體" pitchFamily="65" charset="-120"/>
              </a:rPr>
              <a:t>和葉門等</a:t>
            </a:r>
            <a:r>
              <a:rPr lang="en-US" altLang="zh-TW" sz="2000" dirty="0">
                <a:ea typeface="標楷體" pitchFamily="65" charset="-120"/>
              </a:rPr>
              <a:t>14</a:t>
            </a:r>
            <a:r>
              <a:rPr lang="zh-TW" altLang="en-US" sz="2000" dirty="0">
                <a:ea typeface="標楷體" pitchFamily="65" charset="-120"/>
              </a:rPr>
              <a:t>個國家 </a:t>
            </a:r>
            <a:endParaRPr lang="en-US" altLang="zh-TW" sz="2000" dirty="0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112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3140</TotalTime>
  <Words>172</Words>
  <Application>Microsoft Office PowerPoint</Application>
  <PresentationFormat>如螢幕大小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Times New Roman</vt:lpstr>
      <vt:lpstr>Office 佈景主題</vt:lpstr>
      <vt:lpstr>新型冠狀病毒旅遊疫情建議分級表及意涵</vt:lpstr>
    </vt:vector>
  </TitlesOfParts>
  <Company>CDC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王若珊</dc:creator>
  <cp:lastModifiedBy>楊祥麟</cp:lastModifiedBy>
  <cp:revision>211</cp:revision>
  <cp:lastPrinted>2013-04-19T07:45:50Z</cp:lastPrinted>
  <dcterms:created xsi:type="dcterms:W3CDTF">2013-04-17T08:23:18Z</dcterms:created>
  <dcterms:modified xsi:type="dcterms:W3CDTF">2013-05-03T03:32:06Z</dcterms:modified>
</cp:coreProperties>
</file>